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sldSz cx="9144000" cy="5143500" type="screen16x9"/>
  <p:notesSz cx="6858000" cy="9144000"/>
  <p:embeddedFontLst>
    <p:embeddedFont>
      <p:font typeface="Roboto" panose="020B060402020202020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05546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5b7a08c9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5b7a08c9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310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75b7a08c90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75b7a08c9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894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5b7a08c90_7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5b7a08c90_7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00069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5b7a08c9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5b7a08c9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7570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5b7a08c9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5b7a08c9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2826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75b7a08c90_7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75b7a08c90_7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2512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75b7a08c90_7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75b7a08c90_7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475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5b7a08c90_7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75b7a08c90_7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8661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75b7a08c90_7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75b7a08c90_7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5564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5b7a08c90_7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5b7a08c90_7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312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5b7a08c90_7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75b7a08c90_7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883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5b7a08c90_7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5b7a08c90_7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1888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75b7a08c90_7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75b7a08c90_7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0427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75b7a08c90_7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75b7a08c90_7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2565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5b7a08c90_7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5b7a08c90_7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5549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75b7a08c90_6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75b7a08c90_6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6493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5b7a08c90_6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5b7a08c90_6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4592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75b7a08c90_6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75b7a08c90_6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5975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75b7a08c90_7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75b7a08c90_7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1964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5b7a08c90_6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75b7a08c90_6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425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75b7a08c90_6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75b7a08c90_6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1944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75b7a08c90_7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75b7a08c90_7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8319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5b7a08c90_7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5b7a08c90_7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8621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5b7a08c90_7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75b7a08c90_7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6634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75b7a08c90_6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75b7a08c90_6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4000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75b7a08c90_7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75b7a08c90_7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4850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6be6dd917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6be6dd917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7461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6be6dd917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6be6dd917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1913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6be6dd917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6be6dd917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1289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be6dd917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be6dd917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5647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6be6dd917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6be6dd917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0175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6be6dd9177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6be6dd9177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7552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6be6dd9177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6be6dd9177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228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6be6dd9177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6be6dd9177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28712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75b7a08c90_7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75b7a08c90_7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1975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6be6dd9177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6be6dd9177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0783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6be6dd917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6be6dd917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6088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6be6dd9177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6be6dd9177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6585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6be6dd9177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6be6dd9177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7652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6be6dd9177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6be6dd9177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15793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6be6dd9177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6be6dd9177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08997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6be6dd9177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6be6dd9177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8064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75b7a08c90_6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75b7a08c90_6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62623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5b7a08c90_6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5b7a08c90_6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9598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75b7a08c90_6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75b7a08c90_6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8294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75b7a08c90_6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75b7a08c90_6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34552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75b7a08c90_7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75b7a08c90_7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85699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5b7a08c90_7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75b7a08c90_7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6194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75b7a08c90_7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75b7a08c90_7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70165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5b7a08c90_7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75b7a08c90_7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72240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75b7a08c90_7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75b7a08c90_7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52227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75b7a08c90_7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75b7a08c90_7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0592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75b7a08c90_7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75b7a08c90_7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98768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75b7a08c90_7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75b7a08c90_7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6642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75b7a08c90_7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75b7a08c90_7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49212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75b7a08c90_7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75b7a08c90_7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5204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be6dd9177_4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be6dd9177_4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25163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6be6dd9177_4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6be6dd9177_4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40719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be6dd9177_4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be6dd9177_4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1402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75b7a08c90_7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75b7a08c90_7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40291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75b7a08c90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75b7a08c90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4254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t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56" name="Google Shape;56;p13" descr="sunu kapak"/>
          <p:cNvPicPr preferRelativeResize="0"/>
          <p:nvPr/>
        </p:nvPicPr>
        <p:blipFill rotWithShape="1">
          <a:blip r:embed="rId3">
            <a:alphaModFix/>
          </a:blip>
          <a:srcRect/>
          <a:stretch/>
        </p:blipFill>
        <p:spPr>
          <a:xfrm>
            <a:off x="0" y="0"/>
            <a:ext cx="9143999" cy="6951661"/>
          </a:xfrm>
          <a:prstGeom prst="rect">
            <a:avLst/>
          </a:prstGeom>
          <a:noFill/>
          <a:ln>
            <a:noFill/>
          </a:ln>
        </p:spPr>
      </p:pic>
      <p:sp>
        <p:nvSpPr>
          <p:cNvPr id="57" name="Google Shape;57;p13"/>
          <p:cNvSpPr txBox="1"/>
          <p:nvPr/>
        </p:nvSpPr>
        <p:spPr>
          <a:xfrm>
            <a:off x="2362200" y="445025"/>
            <a:ext cx="6400800" cy="6260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560"/>
              </a:spcBef>
              <a:spcAft>
                <a:spcPts val="0"/>
              </a:spcAft>
              <a:buNone/>
            </a:pPr>
            <a:r>
              <a:rPr lang="tr" sz="2800" b="1" dirty="0" smtClean="0">
                <a:solidFill>
                  <a:srgbClr val="000000"/>
                </a:solidFill>
              </a:rPr>
              <a:t>VERİ </a:t>
            </a:r>
            <a:r>
              <a:rPr lang="tr" sz="2800" b="1" dirty="0">
                <a:solidFill>
                  <a:srgbClr val="000000"/>
                </a:solidFill>
              </a:rPr>
              <a:t>TOPLAMA SÜREÇLERİ</a:t>
            </a:r>
            <a:endParaRPr sz="3200" dirty="0">
              <a:solidFill>
                <a:srgbClr val="000000"/>
              </a:solidFill>
            </a:endParaRPr>
          </a:p>
          <a:p>
            <a:pPr marL="0" lvl="0" indent="0" algn="ctr" rtl="0">
              <a:lnSpc>
                <a:spcPct val="90000"/>
              </a:lnSpc>
              <a:spcBef>
                <a:spcPts val="560"/>
              </a:spcBef>
              <a:spcAft>
                <a:spcPts val="0"/>
              </a:spcAft>
              <a:buNone/>
            </a:pPr>
            <a:r>
              <a:rPr lang="tr" sz="2800" b="1" dirty="0">
                <a:solidFill>
                  <a:srgbClr val="000000"/>
                </a:solidFill>
              </a:rPr>
              <a:t>VE</a:t>
            </a:r>
            <a:endParaRPr sz="3200" dirty="0">
              <a:solidFill>
                <a:srgbClr val="000000"/>
              </a:solidFill>
            </a:endParaRPr>
          </a:p>
          <a:p>
            <a:pPr marL="0" lvl="0" indent="0" algn="ctr" rtl="0">
              <a:lnSpc>
                <a:spcPct val="90000"/>
              </a:lnSpc>
              <a:spcBef>
                <a:spcPts val="560"/>
              </a:spcBef>
              <a:spcAft>
                <a:spcPts val="0"/>
              </a:spcAft>
              <a:buNone/>
            </a:pPr>
            <a:r>
              <a:rPr lang="tr" sz="2800" b="1" dirty="0">
                <a:solidFill>
                  <a:srgbClr val="000000"/>
                </a:solidFill>
              </a:rPr>
              <a:t>ANALİZ YÖNTEMLERİ</a:t>
            </a:r>
            <a:endParaRPr sz="3200" dirty="0">
              <a:solidFill>
                <a:srgbClr val="000000"/>
              </a:solidFill>
            </a:endParaRPr>
          </a:p>
          <a:p>
            <a:pPr marL="0" lvl="0" indent="0" algn="ctr" rtl="0">
              <a:lnSpc>
                <a:spcPct val="90000"/>
              </a:lnSpc>
              <a:spcBef>
                <a:spcPts val="640"/>
              </a:spcBef>
              <a:spcAft>
                <a:spcPts val="0"/>
              </a:spcAft>
              <a:buNone/>
            </a:pPr>
            <a:endParaRPr sz="3200" b="1" dirty="0">
              <a:solidFill>
                <a:srgbClr val="000000"/>
              </a:solidFill>
            </a:endParaRPr>
          </a:p>
          <a:p>
            <a:pPr marL="0" lvl="0" indent="0" algn="l" rtl="0">
              <a:lnSpc>
                <a:spcPct val="90000"/>
              </a:lnSpc>
              <a:spcBef>
                <a:spcPts val="400"/>
              </a:spcBef>
              <a:spcAft>
                <a:spcPts val="0"/>
              </a:spcAft>
              <a:buNone/>
            </a:pPr>
            <a:endParaRPr sz="3200" dirty="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İçindekiler</a:t>
            </a:r>
            <a:endParaRPr/>
          </a:p>
        </p:txBody>
      </p:sp>
      <p:sp>
        <p:nvSpPr>
          <p:cNvPr id="63" name="Google Shape;63;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a:solidFill>
                  <a:schemeClr val="dk1"/>
                </a:solidFill>
              </a:rPr>
              <a:t>-Veri nedir? Veri türleri nelerdir? </a:t>
            </a:r>
            <a:endParaRPr sz="2400">
              <a:solidFill>
                <a:schemeClr val="dk1"/>
              </a:solidFill>
            </a:endParaRPr>
          </a:p>
          <a:p>
            <a:pPr marL="0" lvl="0" indent="0" algn="l" rtl="0">
              <a:spcBef>
                <a:spcPts val="0"/>
              </a:spcBef>
              <a:spcAft>
                <a:spcPts val="0"/>
              </a:spcAft>
              <a:buNone/>
            </a:pPr>
            <a:r>
              <a:rPr lang="tr" sz="2400">
                <a:solidFill>
                  <a:schemeClr val="dk1"/>
                </a:solidFill>
              </a:rPr>
              <a:t>-Veri toplama yöntemleri nelerdir?</a:t>
            </a:r>
            <a:endParaRPr sz="2400">
              <a:solidFill>
                <a:schemeClr val="dk1"/>
              </a:solidFill>
            </a:endParaRPr>
          </a:p>
          <a:p>
            <a:pPr marL="0" lvl="0" indent="0" algn="l" rtl="0">
              <a:spcBef>
                <a:spcPts val="0"/>
              </a:spcBef>
              <a:spcAft>
                <a:spcPts val="0"/>
              </a:spcAft>
              <a:buNone/>
            </a:pPr>
            <a:r>
              <a:rPr lang="tr" sz="2400">
                <a:solidFill>
                  <a:schemeClr val="dk1"/>
                </a:solidFill>
              </a:rPr>
              <a:t>-Veri toplamada ölçme ve ölçek türleri nelerdir?</a:t>
            </a:r>
            <a:endParaRPr sz="2400">
              <a:solidFill>
                <a:schemeClr val="dk1"/>
              </a:solidFill>
            </a:endParaRPr>
          </a:p>
          <a:p>
            <a:pPr marL="0" lvl="0" indent="0" algn="l" rtl="0">
              <a:spcBef>
                <a:spcPts val="0"/>
              </a:spcBef>
              <a:spcAft>
                <a:spcPts val="0"/>
              </a:spcAft>
              <a:buNone/>
            </a:pPr>
            <a:r>
              <a:rPr lang="tr" sz="2400">
                <a:solidFill>
                  <a:schemeClr val="dk1"/>
                </a:solidFill>
              </a:rPr>
              <a:t>-Ölçme Hatası ve Ölçmede Hata Türleri</a:t>
            </a:r>
            <a:endParaRPr sz="2400">
              <a:solidFill>
                <a:schemeClr val="dk1"/>
              </a:solidFill>
            </a:endParaRPr>
          </a:p>
          <a:p>
            <a:pPr marL="0" lvl="0" indent="0" algn="l" rtl="0">
              <a:spcBef>
                <a:spcPts val="0"/>
              </a:spcBef>
              <a:spcAft>
                <a:spcPts val="0"/>
              </a:spcAft>
              <a:buNone/>
            </a:pPr>
            <a:r>
              <a:rPr lang="tr" sz="2400">
                <a:solidFill>
                  <a:schemeClr val="dk1"/>
                </a:solidFill>
              </a:rPr>
              <a:t>-Veri toplamada güvenilirlik ve geçerlilik nedir?</a:t>
            </a:r>
            <a:endParaRPr sz="2400">
              <a:solidFill>
                <a:schemeClr val="dk1"/>
              </a:solidFill>
            </a:endParaRPr>
          </a:p>
          <a:p>
            <a:pPr marL="0" lvl="0" indent="0" algn="l" rtl="0">
              <a:spcBef>
                <a:spcPts val="0"/>
              </a:spcBef>
              <a:spcAft>
                <a:spcPts val="0"/>
              </a:spcAft>
              <a:buNone/>
            </a:pPr>
            <a:r>
              <a:rPr lang="tr" sz="2400">
                <a:solidFill>
                  <a:schemeClr val="dk1"/>
                </a:solidFill>
              </a:rPr>
              <a:t>-Verilerin analizi nasıl yapılır?</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endParaRPr sz="2400">
              <a:solidFill>
                <a:schemeClr val="dk1"/>
              </a:solidFill>
            </a:endParaRPr>
          </a:p>
        </p:txBody>
      </p:sp>
      <p:pic>
        <p:nvPicPr>
          <p:cNvPr id="64" name="Google Shape;64;p14"/>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tr" sz="2400">
                <a:solidFill>
                  <a:srgbClr val="000000"/>
                </a:solidFill>
              </a:rPr>
              <a:t>BİLİMSEL ARAŞTIRMA SÜRECİ</a:t>
            </a:r>
            <a:endParaRPr sz="2400">
              <a:solidFill>
                <a:srgbClr val="000000"/>
              </a:solidFill>
            </a:endParaRPr>
          </a:p>
        </p:txBody>
      </p:sp>
      <p:sp>
        <p:nvSpPr>
          <p:cNvPr id="70" name="Google Shape;70;p15"/>
          <p:cNvSpPr txBox="1">
            <a:spLocks noGrp="1"/>
          </p:cNvSpPr>
          <p:nvPr>
            <p:ph type="body" idx="1"/>
          </p:nvPr>
        </p:nvSpPr>
        <p:spPr>
          <a:xfrm>
            <a:off x="95250" y="1017725"/>
            <a:ext cx="9048900" cy="34545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Araştırma konusunun (probleminin) seçimi ve araştırma önerisinin hazırlanması </a:t>
            </a:r>
            <a:endParaRPr sz="2000">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Literatür taramasının yapılması (Eleştirel kaynak incelemesinin yapılması)</a:t>
            </a:r>
            <a:endParaRPr sz="2000">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Araştırma hipotez/hipotezlerinin belirlenmesi </a:t>
            </a:r>
            <a:endParaRPr sz="2000">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Araştırmaya konu olan anakütlenin ve örneklemin belirlenmesi </a:t>
            </a:r>
            <a:endParaRPr sz="2000">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Araştırma hipotezlerinin test edilmesini sağlayacak verilerin toplanması</a:t>
            </a:r>
            <a:r>
              <a:rPr lang="tr" sz="2000" u="sng">
                <a:solidFill>
                  <a:srgbClr val="000000"/>
                </a:solidFill>
              </a:rPr>
              <a:t> </a:t>
            </a:r>
            <a:endParaRPr sz="2000" u="sng">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Verilerin analiz edilmesi ve bulguların yorumlanması </a:t>
            </a:r>
            <a:endParaRPr sz="2000">
              <a:solidFill>
                <a:srgbClr val="000000"/>
              </a:solidFill>
            </a:endParaRPr>
          </a:p>
          <a:p>
            <a:pPr marL="457200" lvl="0" indent="-355600" algn="l" rtl="0">
              <a:lnSpc>
                <a:spcPct val="115000"/>
              </a:lnSpc>
              <a:spcBef>
                <a:spcPts val="0"/>
              </a:spcBef>
              <a:spcAft>
                <a:spcPts val="0"/>
              </a:spcAft>
              <a:buClr>
                <a:srgbClr val="000000"/>
              </a:buClr>
              <a:buSzPts val="2000"/>
              <a:buAutoNum type="arabicPeriod"/>
            </a:pPr>
            <a:r>
              <a:rPr lang="tr" sz="2000">
                <a:solidFill>
                  <a:srgbClr val="000000"/>
                </a:solidFill>
              </a:rPr>
              <a:t>Araştırmanın raporlanması. </a:t>
            </a:r>
            <a:endParaRPr sz="2000">
              <a:solidFill>
                <a:srgbClr val="000000"/>
              </a:solidFill>
            </a:endParaRPr>
          </a:p>
        </p:txBody>
      </p:sp>
      <p:pic>
        <p:nvPicPr>
          <p:cNvPr id="71" name="Google Shape;71;p15"/>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0" y="0"/>
            <a:ext cx="9144000" cy="436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t>VERİ NEDİR?</a:t>
            </a:r>
            <a:endParaRPr sz="2000"/>
          </a:p>
          <a:p>
            <a:pPr marL="0" lvl="0" indent="0" algn="l" rtl="0">
              <a:spcBef>
                <a:spcPts val="1000"/>
              </a:spcBef>
              <a:spcAft>
                <a:spcPts val="0"/>
              </a:spcAft>
              <a:buClr>
                <a:schemeClr val="dk1"/>
              </a:buClr>
              <a:buSzPts val="1100"/>
              <a:buFont typeface="Arial"/>
              <a:buNone/>
            </a:pPr>
            <a:r>
              <a:rPr lang="tr" sz="1800"/>
              <a:t>Veri; sayılar, kelimeler, ölçümler, gözlemler veya kısaca bir şeyi tanımlayan olgulardır. Belli bir amaçla toplanır.</a:t>
            </a:r>
            <a:endParaRPr sz="1800"/>
          </a:p>
          <a:p>
            <a:pPr marL="0" lvl="0" indent="0" algn="l" rtl="0">
              <a:spcBef>
                <a:spcPts val="0"/>
              </a:spcBef>
              <a:spcAft>
                <a:spcPts val="0"/>
              </a:spcAft>
              <a:buNone/>
            </a:pPr>
            <a:endParaRPr sz="1400"/>
          </a:p>
          <a:p>
            <a:pPr marL="0" lvl="0" indent="0" algn="l" rtl="0">
              <a:spcBef>
                <a:spcPts val="0"/>
              </a:spcBef>
              <a:spcAft>
                <a:spcPts val="0"/>
              </a:spcAft>
              <a:buNone/>
            </a:pPr>
            <a:r>
              <a:rPr lang="tr" sz="2000" b="1"/>
              <a:t>VERİ TÜRLERİ</a:t>
            </a:r>
            <a:endParaRPr sz="2000" b="1"/>
          </a:p>
          <a:p>
            <a:pPr marL="0" lvl="0" indent="0" algn="l" rtl="0">
              <a:spcBef>
                <a:spcPts val="0"/>
              </a:spcBef>
              <a:spcAft>
                <a:spcPts val="0"/>
              </a:spcAft>
              <a:buClr>
                <a:schemeClr val="dk1"/>
              </a:buClr>
              <a:buSzPts val="1100"/>
              <a:buFont typeface="Arial"/>
              <a:buNone/>
            </a:pPr>
            <a:endParaRPr sz="1400"/>
          </a:p>
          <a:p>
            <a:pPr marL="0" lvl="0" indent="0" algn="l" rtl="0">
              <a:spcBef>
                <a:spcPts val="0"/>
              </a:spcBef>
              <a:spcAft>
                <a:spcPts val="0"/>
              </a:spcAft>
              <a:buNone/>
            </a:pPr>
            <a:r>
              <a:rPr lang="tr" sz="1800" b="1"/>
              <a:t>-Olgusal Veriler: </a:t>
            </a:r>
            <a:r>
              <a:rPr lang="tr" sz="1800"/>
              <a:t>Kişisel yargılardan (İnanç, kültür, yaşantı, gelenek-görenek vb.) bağımsız olarak var olan, herkesin üzerinde anlaşabildiği türden, gözlenebilir ölçütleri olan gerçeklerdir.</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tr" sz="1800" b="1"/>
              <a:t>-Yargısal Veriler:</a:t>
            </a:r>
            <a:r>
              <a:rPr lang="tr" sz="1800"/>
              <a:t> Araştırmacının yorumu ile veri niteliği kazanan, öznel yargılarla tanımlanabilen verilerdir. Olgusal nitelikte olmayan tüm verilere yargısal veri denir. Bu veriler öznel olup ayrıca yorumlanmayı gerektirirler. Örn; Sosyal araştırmalarda sosyal davranışlara ait değerlendirmeler.</a:t>
            </a:r>
            <a:endParaRPr sz="1800"/>
          </a:p>
        </p:txBody>
      </p:sp>
      <p:pic>
        <p:nvPicPr>
          <p:cNvPr id="77" name="Google Shape;77;p16"/>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body" idx="1"/>
          </p:nvPr>
        </p:nvSpPr>
        <p:spPr>
          <a:xfrm>
            <a:off x="0" y="0"/>
            <a:ext cx="9144000" cy="4238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tr" sz="2000" b="1">
                <a:solidFill>
                  <a:srgbClr val="000000"/>
                </a:solidFill>
              </a:rPr>
              <a:t>Veriler ölçüm türüne göre iki ana başlık altında toplanır: </a:t>
            </a:r>
            <a:endParaRPr sz="2000" b="1">
              <a:solidFill>
                <a:srgbClr val="000000"/>
              </a:solidFill>
            </a:endParaRPr>
          </a:p>
          <a:p>
            <a:pPr marL="0" lvl="0" indent="0" algn="l" rtl="0">
              <a:lnSpc>
                <a:spcPct val="100000"/>
              </a:lnSpc>
              <a:spcBef>
                <a:spcPts val="1600"/>
              </a:spcBef>
              <a:spcAft>
                <a:spcPts val="0"/>
              </a:spcAft>
              <a:buNone/>
            </a:pPr>
            <a:r>
              <a:rPr lang="tr" b="1">
                <a:solidFill>
                  <a:srgbClr val="000000"/>
                </a:solidFill>
              </a:rPr>
              <a:t>1. Nicel veriler:</a:t>
            </a:r>
            <a:r>
              <a:rPr lang="tr">
                <a:solidFill>
                  <a:srgbClr val="000000"/>
                </a:solidFill>
              </a:rPr>
              <a:t> </a:t>
            </a:r>
            <a:r>
              <a:rPr lang="tr" sz="1600">
                <a:solidFill>
                  <a:srgbClr val="000000"/>
                </a:solidFill>
              </a:rPr>
              <a:t>Bir şeyi saymak ve ölçmek için kullanılan bilgilerdir.</a:t>
            </a:r>
            <a:endParaRPr sz="1600">
              <a:solidFill>
                <a:srgbClr val="000000"/>
              </a:solidFill>
            </a:endParaRPr>
          </a:p>
          <a:p>
            <a:pPr marL="457200" lvl="0" indent="0" algn="l" rtl="0">
              <a:lnSpc>
                <a:spcPct val="100000"/>
              </a:lnSpc>
              <a:spcBef>
                <a:spcPts val="1600"/>
              </a:spcBef>
              <a:spcAft>
                <a:spcPts val="0"/>
              </a:spcAft>
              <a:buNone/>
            </a:pPr>
            <a:r>
              <a:rPr lang="tr" sz="1600">
                <a:solidFill>
                  <a:schemeClr val="dk1"/>
                </a:solidFill>
              </a:rPr>
              <a:t>•</a:t>
            </a:r>
            <a:r>
              <a:rPr lang="tr" sz="1600">
                <a:solidFill>
                  <a:srgbClr val="000000"/>
                </a:solidFill>
              </a:rPr>
              <a:t>Bu türden bilgiler genelde tabloda tutulabilen bir yapıda olur.</a:t>
            </a:r>
            <a:endParaRPr sz="1600">
              <a:solidFill>
                <a:srgbClr val="000000"/>
              </a:solidFill>
            </a:endParaRPr>
          </a:p>
          <a:p>
            <a:pPr marL="457200" lvl="0" indent="0" algn="l" rtl="0">
              <a:lnSpc>
                <a:spcPct val="100000"/>
              </a:lnSpc>
              <a:spcBef>
                <a:spcPts val="1600"/>
              </a:spcBef>
              <a:spcAft>
                <a:spcPts val="0"/>
              </a:spcAft>
              <a:buNone/>
            </a:pPr>
            <a:r>
              <a:rPr lang="tr" sz="1600">
                <a:solidFill>
                  <a:srgbClr val="000000"/>
                </a:solidFill>
              </a:rPr>
              <a:t>•Bir deneyin sayılabilir, ölçülebilir özelliğini veren verilerdir. </a:t>
            </a:r>
            <a:endParaRPr sz="1600">
              <a:solidFill>
                <a:srgbClr val="000000"/>
              </a:solidFill>
            </a:endParaRPr>
          </a:p>
          <a:p>
            <a:pPr marL="457200" lvl="0" indent="0" algn="l" rtl="0">
              <a:lnSpc>
                <a:spcPct val="100000"/>
              </a:lnSpc>
              <a:spcBef>
                <a:spcPts val="1600"/>
              </a:spcBef>
              <a:spcAft>
                <a:spcPts val="0"/>
              </a:spcAft>
              <a:buNone/>
            </a:pPr>
            <a:r>
              <a:rPr lang="tr" sz="1600">
                <a:solidFill>
                  <a:srgbClr val="000000"/>
                </a:solidFill>
              </a:rPr>
              <a:t>•Sayılardan oluşur.</a:t>
            </a:r>
            <a:endParaRPr sz="1600">
              <a:solidFill>
                <a:srgbClr val="000000"/>
              </a:solidFill>
            </a:endParaRPr>
          </a:p>
          <a:p>
            <a:pPr marL="0" lvl="0" indent="0" algn="l" rtl="0">
              <a:lnSpc>
                <a:spcPct val="100000"/>
              </a:lnSpc>
              <a:spcBef>
                <a:spcPts val="1600"/>
              </a:spcBef>
              <a:spcAft>
                <a:spcPts val="0"/>
              </a:spcAft>
              <a:buNone/>
            </a:pPr>
            <a:r>
              <a:rPr lang="tr" sz="1600" b="1">
                <a:solidFill>
                  <a:srgbClr val="000000"/>
                </a:solidFill>
              </a:rPr>
              <a:t>-Kesikli veri:</a:t>
            </a:r>
            <a:r>
              <a:rPr lang="tr" sz="1600">
                <a:solidFill>
                  <a:srgbClr val="000000"/>
                </a:solidFill>
              </a:rPr>
              <a:t> Sayılabilen, sayılması mantıklı, taneli olan şeyler hakkındaki veriler bu gruba girer. Ara değerler yoktur. Sayılarak elde edilen ve tam sayılı değerlerdir. Örn; Nüfus, öğrenci sayısı, hane halkı sayısı vb. değerler.</a:t>
            </a:r>
            <a:endParaRPr sz="1600">
              <a:solidFill>
                <a:srgbClr val="000000"/>
              </a:solidFill>
            </a:endParaRPr>
          </a:p>
          <a:p>
            <a:pPr marL="0" lvl="0" indent="0" algn="l" rtl="0">
              <a:lnSpc>
                <a:spcPct val="100000"/>
              </a:lnSpc>
              <a:spcBef>
                <a:spcPts val="1600"/>
              </a:spcBef>
              <a:spcAft>
                <a:spcPts val="0"/>
              </a:spcAft>
              <a:buNone/>
            </a:pPr>
            <a:r>
              <a:rPr lang="tr" sz="1600" b="1">
                <a:solidFill>
                  <a:srgbClr val="000000"/>
                </a:solidFill>
              </a:rPr>
              <a:t>-Sürekli veri:</a:t>
            </a:r>
            <a:r>
              <a:rPr lang="tr" sz="1600">
                <a:solidFill>
                  <a:srgbClr val="000000"/>
                </a:solidFill>
              </a:rPr>
              <a:t> Ölçülebilen, ölçülmesi mantıklı olan şeyler hakkındaki veriler bu gruba girer. Ara değerlerin tümü mantıklıdır. Ondalıklı değerler alabilen verilerdir. Örn; Boy uzunluğu, kilo vb. değerler.</a:t>
            </a:r>
            <a:endParaRPr sz="1600">
              <a:solidFill>
                <a:srgbClr val="000000"/>
              </a:solidFill>
            </a:endParaRPr>
          </a:p>
          <a:p>
            <a:pPr marL="0" lvl="0" indent="0" algn="l" rtl="0">
              <a:lnSpc>
                <a:spcPct val="100000"/>
              </a:lnSpc>
              <a:spcBef>
                <a:spcPts val="1600"/>
              </a:spcBef>
              <a:spcAft>
                <a:spcPts val="0"/>
              </a:spcAft>
              <a:buNone/>
            </a:pPr>
            <a:endParaRPr sz="1600">
              <a:solidFill>
                <a:srgbClr val="000000"/>
              </a:solidFill>
            </a:endParaRPr>
          </a:p>
          <a:p>
            <a:pPr marL="0" lvl="0" indent="0" algn="l" rtl="0">
              <a:lnSpc>
                <a:spcPct val="100000"/>
              </a:lnSpc>
              <a:spcBef>
                <a:spcPts val="1600"/>
              </a:spcBef>
              <a:spcAft>
                <a:spcPts val="1600"/>
              </a:spcAft>
              <a:buNone/>
            </a:pPr>
            <a:endParaRPr sz="1600">
              <a:solidFill>
                <a:srgbClr val="000000"/>
              </a:solidFill>
            </a:endParaRPr>
          </a:p>
        </p:txBody>
      </p:sp>
      <p:pic>
        <p:nvPicPr>
          <p:cNvPr id="83" name="Google Shape;83;p17"/>
          <p:cNvPicPr preferRelativeResize="0"/>
          <p:nvPr/>
        </p:nvPicPr>
        <p:blipFill>
          <a:blip r:embed="rId3">
            <a:alphaModFix/>
          </a:blip>
          <a:stretch>
            <a:fillRect/>
          </a:stretch>
        </p:blipFill>
        <p:spPr>
          <a:xfrm>
            <a:off x="0" y="4238750"/>
            <a:ext cx="9144000" cy="904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body" idx="1"/>
          </p:nvPr>
        </p:nvSpPr>
        <p:spPr>
          <a:xfrm>
            <a:off x="0" y="0"/>
            <a:ext cx="9144000" cy="45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rgbClr val="000000"/>
              </a:solidFill>
            </a:endParaRPr>
          </a:p>
          <a:p>
            <a:pPr marL="0" lvl="0" indent="0" algn="l" rtl="0">
              <a:spcBef>
                <a:spcPts val="1600"/>
              </a:spcBef>
              <a:spcAft>
                <a:spcPts val="0"/>
              </a:spcAft>
              <a:buNone/>
            </a:pPr>
            <a:r>
              <a:rPr lang="tr" b="1">
                <a:solidFill>
                  <a:srgbClr val="000000"/>
                </a:solidFill>
              </a:rPr>
              <a:t>2. Nitel veriler:</a:t>
            </a:r>
            <a:r>
              <a:rPr lang="tr"/>
              <a:t> </a:t>
            </a:r>
            <a:r>
              <a:rPr lang="tr" sz="1600">
                <a:solidFill>
                  <a:srgbClr val="000000"/>
                </a:solidFill>
              </a:rPr>
              <a:t>Bir şeyi tanımlamak ve açıklamak için kullanılan bilgilerdir. Bu türden bilgiler tabloda tutulabilen kurallı yapıda değil de çeşitli yapılarda bulundurulabilen serbest yapıda olur. </a:t>
            </a:r>
            <a:r>
              <a:rPr lang="tr">
                <a:solidFill>
                  <a:srgbClr val="000000"/>
                </a:solidFill>
              </a:rPr>
              <a:t> </a:t>
            </a:r>
            <a:endParaRPr sz="1600" b="1">
              <a:solidFill>
                <a:srgbClr val="000000"/>
              </a:solidFill>
            </a:endParaRPr>
          </a:p>
          <a:p>
            <a:pPr marL="0" lvl="0" indent="0" algn="l" rtl="0">
              <a:spcBef>
                <a:spcPts val="1600"/>
              </a:spcBef>
              <a:spcAft>
                <a:spcPts val="0"/>
              </a:spcAft>
              <a:buNone/>
            </a:pPr>
            <a:r>
              <a:rPr lang="tr" sz="1600" b="1">
                <a:solidFill>
                  <a:srgbClr val="000000"/>
                </a:solidFill>
              </a:rPr>
              <a:t>-Sınıflandırılabilen veri: </a:t>
            </a:r>
            <a:r>
              <a:rPr lang="tr" sz="1600">
                <a:solidFill>
                  <a:srgbClr val="000000"/>
                </a:solidFill>
              </a:rPr>
              <a:t>Birbirinden bağımsız isim bildiren, kod ve numara ile gösterilebilen, sınıflara ayrılan verilerdir. Örn; Taşıtlar: kara, deniz, hava taşıtları.</a:t>
            </a:r>
            <a:endParaRPr sz="1600" b="1">
              <a:solidFill>
                <a:srgbClr val="000000"/>
              </a:solidFill>
            </a:endParaRPr>
          </a:p>
          <a:p>
            <a:pPr marL="0" lvl="0" indent="0" algn="l" rtl="0">
              <a:spcBef>
                <a:spcPts val="1600"/>
              </a:spcBef>
              <a:spcAft>
                <a:spcPts val="1600"/>
              </a:spcAft>
              <a:buNone/>
            </a:pPr>
            <a:r>
              <a:rPr lang="tr" sz="1600" b="1">
                <a:solidFill>
                  <a:srgbClr val="000000"/>
                </a:solidFill>
              </a:rPr>
              <a:t>-Sıralanabilen veri: </a:t>
            </a:r>
            <a:r>
              <a:rPr lang="tr" sz="1600">
                <a:solidFill>
                  <a:srgbClr val="000000"/>
                </a:solidFill>
              </a:rPr>
              <a:t>Belirli bir miktar belirtmeyen, bir sıra ya da dereceye göre elde edilen verilerdir.   Örn; Öğrencilerin başarı durumu: pekiyi, iyi, orta... </a:t>
            </a:r>
            <a:endParaRPr sz="1600">
              <a:solidFill>
                <a:srgbClr val="000000"/>
              </a:solidFill>
            </a:endParaRPr>
          </a:p>
        </p:txBody>
      </p:sp>
      <p:pic>
        <p:nvPicPr>
          <p:cNvPr id="89" name="Google Shape;89;p18"/>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body" idx="1"/>
          </p:nvPr>
        </p:nvSpPr>
        <p:spPr>
          <a:xfrm>
            <a:off x="0" y="514350"/>
            <a:ext cx="9144000" cy="365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Veriler kayıt türüne göre ise 3 başlık altında toplanır: </a:t>
            </a:r>
            <a:endParaRPr sz="2000" b="1">
              <a:solidFill>
                <a:srgbClr val="000000"/>
              </a:solidFill>
            </a:endParaRPr>
          </a:p>
          <a:p>
            <a:pPr marL="0" lvl="0" indent="0" algn="l" rtl="0">
              <a:spcBef>
                <a:spcPts val="1600"/>
              </a:spcBef>
              <a:spcAft>
                <a:spcPts val="0"/>
              </a:spcAft>
              <a:buNone/>
            </a:pPr>
            <a:r>
              <a:rPr lang="tr" b="1">
                <a:solidFill>
                  <a:srgbClr val="000000"/>
                </a:solidFill>
              </a:rPr>
              <a:t>1. Kesit Veriler:</a:t>
            </a:r>
            <a:r>
              <a:rPr lang="tr">
                <a:solidFill>
                  <a:srgbClr val="000000"/>
                </a:solidFill>
              </a:rPr>
              <a:t> Herhangi bir değişkenle ilgili, belirli bir anda veya belirli bir zaman aralığı içinde farklı birimlerden toplanmış verilerdir.</a:t>
            </a:r>
            <a:endParaRPr>
              <a:solidFill>
                <a:srgbClr val="000000"/>
              </a:solidFill>
            </a:endParaRPr>
          </a:p>
          <a:p>
            <a:pPr marL="0" lvl="0" indent="0" algn="l" rtl="0">
              <a:spcBef>
                <a:spcPts val="1600"/>
              </a:spcBef>
              <a:spcAft>
                <a:spcPts val="0"/>
              </a:spcAft>
              <a:buNone/>
            </a:pPr>
            <a:r>
              <a:rPr lang="tr" b="1">
                <a:solidFill>
                  <a:srgbClr val="000000"/>
                </a:solidFill>
              </a:rPr>
              <a:t>2. Zaman Serisi Veriler:</a:t>
            </a:r>
            <a:r>
              <a:rPr lang="tr">
                <a:solidFill>
                  <a:srgbClr val="000000"/>
                </a:solidFill>
              </a:rPr>
              <a:t> Herhangi bir değişkenin saat, gün, hafta, ay ve yıl gibi bir zaman birimine göre toplanan verilerdir.  </a:t>
            </a:r>
            <a:endParaRPr>
              <a:solidFill>
                <a:srgbClr val="000000"/>
              </a:solidFill>
            </a:endParaRPr>
          </a:p>
          <a:p>
            <a:pPr marL="0" lvl="0" indent="0" algn="l" rtl="0">
              <a:spcBef>
                <a:spcPts val="1600"/>
              </a:spcBef>
              <a:spcAft>
                <a:spcPts val="1600"/>
              </a:spcAft>
              <a:buNone/>
            </a:pPr>
            <a:r>
              <a:rPr lang="tr" b="1">
                <a:solidFill>
                  <a:srgbClr val="000000"/>
                </a:solidFill>
              </a:rPr>
              <a:t>3. Panel Veriler:</a:t>
            </a:r>
            <a:r>
              <a:rPr lang="tr">
                <a:solidFill>
                  <a:srgbClr val="000000"/>
                </a:solidFill>
              </a:rPr>
              <a:t> Aynı kesitlerin zaman üzerinde gözlenmesi ile toplanan verilerdir.  </a:t>
            </a:r>
            <a:endParaRPr>
              <a:solidFill>
                <a:srgbClr val="000000"/>
              </a:solidFill>
            </a:endParaRPr>
          </a:p>
        </p:txBody>
      </p:sp>
      <p:pic>
        <p:nvPicPr>
          <p:cNvPr id="95" name="Google Shape;95;p19"/>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0"/>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101" name="Google Shape;101;p20"/>
          <p:cNvSpPr txBox="1">
            <a:spLocks noGrp="1"/>
          </p:cNvSpPr>
          <p:nvPr>
            <p:ph type="body" idx="1"/>
          </p:nvPr>
        </p:nvSpPr>
        <p:spPr>
          <a:xfrm>
            <a:off x="0" y="0"/>
            <a:ext cx="9144000" cy="4567800"/>
          </a:xfrm>
          <a:prstGeom prst="rect">
            <a:avLst/>
          </a:prstGeom>
        </p:spPr>
        <p:txBody>
          <a:bodyPr spcFirstLastPara="1" wrap="square" lIns="91425" tIns="91425" rIns="91425" bIns="91425" anchor="t" anchorCtr="0">
            <a:noAutofit/>
          </a:bodyPr>
          <a:lstStyle/>
          <a:p>
            <a:pPr marL="0" lvl="0" indent="0" algn="l" rtl="0">
              <a:lnSpc>
                <a:spcPct val="114000"/>
              </a:lnSpc>
              <a:spcBef>
                <a:spcPts val="0"/>
              </a:spcBef>
              <a:spcAft>
                <a:spcPts val="0"/>
              </a:spcAft>
              <a:buNone/>
            </a:pPr>
            <a:r>
              <a:rPr lang="tr" sz="2000" b="1">
                <a:solidFill>
                  <a:srgbClr val="000000"/>
                </a:solidFill>
              </a:rPr>
              <a:t>Veriler hareketine göre iki gruba ayrılabilir:</a:t>
            </a:r>
            <a:r>
              <a:rPr lang="tr">
                <a:solidFill>
                  <a:srgbClr val="000000"/>
                </a:solidFill>
              </a:rPr>
              <a:t> </a:t>
            </a:r>
            <a:endParaRPr>
              <a:solidFill>
                <a:srgbClr val="000000"/>
              </a:solidFill>
            </a:endParaRPr>
          </a:p>
          <a:p>
            <a:pPr marL="0" lvl="0" indent="0" algn="l" rtl="0">
              <a:lnSpc>
                <a:spcPct val="114000"/>
              </a:lnSpc>
              <a:spcBef>
                <a:spcPts val="1200"/>
              </a:spcBef>
              <a:spcAft>
                <a:spcPts val="0"/>
              </a:spcAft>
              <a:buNone/>
            </a:pPr>
            <a:r>
              <a:rPr lang="tr" sz="1600" b="1">
                <a:solidFill>
                  <a:srgbClr val="000000"/>
                </a:solidFill>
              </a:rPr>
              <a:t>Yığın Veri:</a:t>
            </a:r>
            <a:r>
              <a:rPr lang="tr" sz="1600"/>
              <a:t> </a:t>
            </a:r>
            <a:r>
              <a:rPr lang="tr" sz="1600">
                <a:solidFill>
                  <a:srgbClr val="000000"/>
                </a:solidFill>
              </a:rPr>
              <a:t>Bu türden veriler ile çalışmak daha kolaydır. </a:t>
            </a:r>
            <a:endParaRPr sz="1600">
              <a:solidFill>
                <a:srgbClr val="000000"/>
              </a:solidFill>
            </a:endParaRPr>
          </a:p>
          <a:p>
            <a:pPr marL="457200" lvl="0" indent="-330200" algn="l" rtl="0">
              <a:spcBef>
                <a:spcPts val="500"/>
              </a:spcBef>
              <a:spcAft>
                <a:spcPts val="0"/>
              </a:spcAft>
              <a:buClr>
                <a:srgbClr val="000000"/>
              </a:buClr>
              <a:buSzPts val="1600"/>
              <a:buChar char="-"/>
            </a:pPr>
            <a:r>
              <a:rPr lang="tr" sz="1600">
                <a:solidFill>
                  <a:srgbClr val="000000"/>
                </a:solidFill>
              </a:rPr>
              <a:t>Genelde konu hakkındaki tüm veri bir arada bulunur. </a:t>
            </a:r>
            <a:endParaRPr sz="1600">
              <a:solidFill>
                <a:srgbClr val="000000"/>
              </a:solidFill>
            </a:endParaRPr>
          </a:p>
          <a:p>
            <a:pPr marL="457200" lvl="0" indent="-330200" algn="l" rtl="0">
              <a:spcBef>
                <a:spcPts val="0"/>
              </a:spcBef>
              <a:spcAft>
                <a:spcPts val="0"/>
              </a:spcAft>
              <a:buClr>
                <a:srgbClr val="000000"/>
              </a:buClr>
              <a:buSzPts val="1600"/>
              <a:buChar char="-"/>
            </a:pPr>
            <a:r>
              <a:rPr lang="tr" sz="1600">
                <a:solidFill>
                  <a:srgbClr val="000000"/>
                </a:solidFill>
              </a:rPr>
              <a:t>Bu veri kümesi belli bir zaman diliminde bir araya getirilmiştir ve bir bütün olarak analiz edilir. </a:t>
            </a:r>
            <a:endParaRPr sz="1600">
              <a:solidFill>
                <a:srgbClr val="000000"/>
              </a:solidFill>
            </a:endParaRPr>
          </a:p>
          <a:p>
            <a:pPr marL="457200" lvl="0" indent="-330200" algn="l" rtl="0">
              <a:spcBef>
                <a:spcPts val="0"/>
              </a:spcBef>
              <a:spcAft>
                <a:spcPts val="0"/>
              </a:spcAft>
              <a:buClr>
                <a:srgbClr val="000000"/>
              </a:buClr>
              <a:buSzPts val="1600"/>
              <a:buChar char="-"/>
            </a:pPr>
            <a:r>
              <a:rPr lang="tr" sz="1600">
                <a:solidFill>
                  <a:srgbClr val="000000"/>
                </a:solidFill>
              </a:rPr>
              <a:t>Geleneksel veri tabanlarındaki veriler bu kapsamda değerlendirilir. </a:t>
            </a:r>
            <a:endParaRPr sz="1600">
              <a:solidFill>
                <a:srgbClr val="000000"/>
              </a:solidFill>
            </a:endParaRPr>
          </a:p>
          <a:p>
            <a:pPr marL="457200" lvl="0" indent="-330200" algn="l" rtl="0">
              <a:spcBef>
                <a:spcPts val="0"/>
              </a:spcBef>
              <a:spcAft>
                <a:spcPts val="0"/>
              </a:spcAft>
              <a:buClr>
                <a:srgbClr val="000000"/>
              </a:buClr>
              <a:buSzPts val="1600"/>
              <a:buChar char="-"/>
            </a:pPr>
            <a:r>
              <a:rPr lang="tr" sz="1600">
                <a:solidFill>
                  <a:srgbClr val="000000"/>
                </a:solidFill>
              </a:rPr>
              <a:t>Örneğin, rapor yapmak için hazırlanan tablolardaki veriler bir yığın halindedir.</a:t>
            </a:r>
            <a:endParaRPr sz="1600">
              <a:solidFill>
                <a:srgbClr val="000000"/>
              </a:solidFill>
            </a:endParaRPr>
          </a:p>
          <a:p>
            <a:pPr marL="0" lvl="0" indent="0" algn="l" rtl="0">
              <a:lnSpc>
                <a:spcPct val="100000"/>
              </a:lnSpc>
              <a:spcBef>
                <a:spcPts val="0"/>
              </a:spcBef>
              <a:spcAft>
                <a:spcPts val="0"/>
              </a:spcAft>
              <a:buNone/>
            </a:pPr>
            <a:r>
              <a:rPr lang="tr" sz="1600" b="1">
                <a:solidFill>
                  <a:schemeClr val="dk1"/>
                </a:solidFill>
              </a:rPr>
              <a:t> Akan veri:</a:t>
            </a:r>
            <a:r>
              <a:rPr lang="tr" sz="1600">
                <a:solidFill>
                  <a:schemeClr val="dk1"/>
                </a:solidFill>
              </a:rPr>
              <a:t> Bu türden veriler ile çalışmak daha karmaşıktır.</a:t>
            </a:r>
            <a:endParaRPr sz="1600">
              <a:solidFill>
                <a:schemeClr val="dk1"/>
              </a:solidFill>
            </a:endParaRPr>
          </a:p>
          <a:p>
            <a:pPr marL="457200" lvl="0" indent="-330200" algn="l" rtl="0">
              <a:lnSpc>
                <a:spcPct val="100000"/>
              </a:lnSpc>
              <a:spcBef>
                <a:spcPts val="500"/>
              </a:spcBef>
              <a:spcAft>
                <a:spcPts val="0"/>
              </a:spcAft>
              <a:buClr>
                <a:schemeClr val="dk1"/>
              </a:buClr>
              <a:buSzPts val="1600"/>
              <a:buChar char="-"/>
            </a:pPr>
            <a:r>
              <a:rPr lang="tr" sz="1600">
                <a:solidFill>
                  <a:schemeClr val="dk1"/>
                </a:solidFill>
              </a:rPr>
              <a:t>Verileri yakalamak ve analiz etmek için özel teknik ve araçlar gerekmektedir.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Geleneksel yöntemlerin dışına çıkmak gerekir.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Kaynaktan parça parça ve neredeyse sürekli olarak üretilir.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Analiz genelde gerçek zamanlı olarak yapılır.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Durağan değildir.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Hareket halindedir. </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Bazen geleneksel yöntemlerle yakalanamayacak kadar hızlı akar.</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tr" sz="1600">
                <a:solidFill>
                  <a:schemeClr val="dk1"/>
                </a:solidFill>
              </a:rPr>
              <a:t>Örneğin, bir binadaki sıcaklık sensörlerinden gelen veriler bu türden verilerdir.</a:t>
            </a:r>
            <a:endParaRPr sz="16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1"/>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107" name="Google Shape;107;p21"/>
          <p:cNvSpPr txBox="1">
            <a:spLocks noGrp="1"/>
          </p:cNvSpPr>
          <p:nvPr>
            <p:ph type="body" idx="1"/>
          </p:nvPr>
        </p:nvSpPr>
        <p:spPr>
          <a:xfrm>
            <a:off x="0" y="0"/>
            <a:ext cx="9144000" cy="4569000"/>
          </a:xfrm>
          <a:prstGeom prst="rect">
            <a:avLst/>
          </a:prstGeom>
        </p:spPr>
        <p:txBody>
          <a:bodyPr spcFirstLastPara="1" wrap="square" lIns="91425" tIns="91425" rIns="91425" bIns="91425" anchor="t" anchorCtr="0">
            <a:noAutofit/>
          </a:bodyPr>
          <a:lstStyle/>
          <a:p>
            <a:pPr marL="0" lvl="0" indent="0" algn="l" rtl="0">
              <a:lnSpc>
                <a:spcPct val="114000"/>
              </a:lnSpc>
              <a:spcBef>
                <a:spcPts val="0"/>
              </a:spcBef>
              <a:spcAft>
                <a:spcPts val="0"/>
              </a:spcAft>
              <a:buNone/>
            </a:pPr>
            <a:r>
              <a:rPr lang="tr" b="1">
                <a:solidFill>
                  <a:srgbClr val="000000"/>
                </a:solidFill>
              </a:rPr>
              <a:t>Verileri yapısına göre 3 gruba ayırabiliriz: </a:t>
            </a:r>
            <a:endParaRPr b="1">
              <a:solidFill>
                <a:srgbClr val="000000"/>
              </a:solidFill>
            </a:endParaRPr>
          </a:p>
          <a:p>
            <a:pPr marL="0" lvl="0" indent="0" algn="l" rtl="0">
              <a:lnSpc>
                <a:spcPct val="114000"/>
              </a:lnSpc>
              <a:spcBef>
                <a:spcPts val="1000"/>
              </a:spcBef>
              <a:spcAft>
                <a:spcPts val="0"/>
              </a:spcAft>
              <a:buNone/>
            </a:pPr>
            <a:r>
              <a:rPr lang="tr" b="1">
                <a:solidFill>
                  <a:srgbClr val="000000"/>
                </a:solidFill>
              </a:rPr>
              <a:t>• Yapılandırılmamış:</a:t>
            </a:r>
            <a:r>
              <a:rPr lang="tr">
                <a:solidFill>
                  <a:srgbClr val="000000"/>
                </a:solidFill>
              </a:rPr>
              <a:t> Resim, düz metin, video, ses gibi serbest yapıda olan verilerdir. Bazı standartları olsa da geleneksel yöntemlerle yakalamak, tutmak, işlemek ve değer üretmek pek mümkün değildir. </a:t>
            </a:r>
            <a:endParaRPr>
              <a:solidFill>
                <a:srgbClr val="000000"/>
              </a:solidFill>
            </a:endParaRPr>
          </a:p>
          <a:p>
            <a:pPr marL="0" lvl="0" indent="0" algn="l" rtl="0">
              <a:lnSpc>
                <a:spcPct val="114000"/>
              </a:lnSpc>
              <a:spcBef>
                <a:spcPts val="1000"/>
              </a:spcBef>
              <a:spcAft>
                <a:spcPts val="0"/>
              </a:spcAft>
              <a:buNone/>
            </a:pPr>
            <a:r>
              <a:rPr lang="tr" b="1">
                <a:solidFill>
                  <a:srgbClr val="000000"/>
                </a:solidFill>
              </a:rPr>
              <a:t>• Yarı Yapılandırılmış:</a:t>
            </a:r>
            <a:r>
              <a:rPr lang="tr">
                <a:solidFill>
                  <a:srgbClr val="000000"/>
                </a:solidFill>
              </a:rPr>
              <a:t> csv, xml, json, yaml gibi belli kurallara uyan kısmen serbest yapıdaki verilerdir. Her bir kayıt aynı genel kurala uysa da birbirinden farklı tipte ve derinlikte olabilir. </a:t>
            </a:r>
            <a:endParaRPr>
              <a:solidFill>
                <a:srgbClr val="000000"/>
              </a:solidFill>
            </a:endParaRPr>
          </a:p>
          <a:p>
            <a:pPr marL="0" lvl="0" indent="0" algn="l" rtl="0">
              <a:lnSpc>
                <a:spcPct val="114000"/>
              </a:lnSpc>
              <a:spcBef>
                <a:spcPts val="1000"/>
              </a:spcBef>
              <a:spcAft>
                <a:spcPts val="1000"/>
              </a:spcAft>
              <a:buNone/>
            </a:pPr>
            <a:r>
              <a:rPr lang="tr" b="1">
                <a:solidFill>
                  <a:srgbClr val="000000"/>
                </a:solidFill>
              </a:rPr>
              <a:t>• Yapılandırılmış:</a:t>
            </a:r>
            <a:r>
              <a:rPr lang="tr">
                <a:solidFill>
                  <a:srgbClr val="000000"/>
                </a:solidFill>
              </a:rPr>
              <a:t> Tablo yapısında tutulabilen verilerdir. Veriler satır ve sütunların kesişimlerinde tutulur. Her satırda aynı sırada ve aynı tipte kolonlar yer alır. Bir araştırmaya göre şirketlerin kendisi hakkında ulaşabileceği verilerin sadece %20'si bu yapıdadır. Günümüzün trend konusu, geriye kalan %80'lik dilimden, yani yukarıdaki ilk iki türdeki yapıdan değer üretmektir.</a:t>
            </a:r>
            <a:endParaRPr>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311700" y="3613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tr" sz="2400" b="1">
                <a:solidFill>
                  <a:srgbClr val="000000"/>
                </a:solidFill>
              </a:rPr>
              <a:t>VERİ TOPLAMA YÖNTEMLERİ</a:t>
            </a:r>
            <a:endParaRPr sz="2400" b="1">
              <a:solidFill>
                <a:srgbClr val="000000"/>
              </a:solidFill>
            </a:endParaRPr>
          </a:p>
        </p:txBody>
      </p:sp>
      <p:sp>
        <p:nvSpPr>
          <p:cNvPr id="113" name="Google Shape;113;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rgbClr val="000000"/>
                </a:solidFill>
              </a:rPr>
              <a:t>1- Anket Yöntemi </a:t>
            </a:r>
            <a:endParaRPr>
              <a:solidFill>
                <a:srgbClr val="000000"/>
              </a:solidFill>
            </a:endParaRPr>
          </a:p>
          <a:p>
            <a:pPr marL="0" lvl="0" indent="0" algn="l" rtl="0">
              <a:spcBef>
                <a:spcPts val="1600"/>
              </a:spcBef>
              <a:spcAft>
                <a:spcPts val="0"/>
              </a:spcAft>
              <a:buNone/>
            </a:pPr>
            <a:r>
              <a:rPr lang="tr">
                <a:solidFill>
                  <a:srgbClr val="000000"/>
                </a:solidFill>
              </a:rPr>
              <a:t>2- Gözlem Yöntemi </a:t>
            </a:r>
            <a:endParaRPr>
              <a:solidFill>
                <a:srgbClr val="000000"/>
              </a:solidFill>
            </a:endParaRPr>
          </a:p>
          <a:p>
            <a:pPr marL="0" lvl="0" indent="0" algn="l" rtl="0">
              <a:spcBef>
                <a:spcPts val="1600"/>
              </a:spcBef>
              <a:spcAft>
                <a:spcPts val="0"/>
              </a:spcAft>
              <a:buNone/>
            </a:pPr>
            <a:r>
              <a:rPr lang="tr">
                <a:solidFill>
                  <a:srgbClr val="000000"/>
                </a:solidFill>
              </a:rPr>
              <a:t>3- Görüşme Yöntemi  </a:t>
            </a:r>
            <a:endParaRPr>
              <a:solidFill>
                <a:srgbClr val="000000"/>
              </a:solidFill>
            </a:endParaRPr>
          </a:p>
          <a:p>
            <a:pPr marL="0" lvl="0" indent="0" algn="l" rtl="0">
              <a:spcBef>
                <a:spcPts val="1600"/>
              </a:spcBef>
              <a:spcAft>
                <a:spcPts val="0"/>
              </a:spcAft>
              <a:buNone/>
            </a:pPr>
            <a:r>
              <a:rPr lang="tr">
                <a:solidFill>
                  <a:srgbClr val="000000"/>
                </a:solidFill>
              </a:rPr>
              <a:t>4- Örnekleme Yöntemi </a:t>
            </a:r>
            <a:endParaRPr>
              <a:solidFill>
                <a:srgbClr val="000000"/>
              </a:solidFill>
            </a:endParaRPr>
          </a:p>
          <a:p>
            <a:pPr marL="0" lvl="0" indent="0" algn="l" rtl="0">
              <a:spcBef>
                <a:spcPts val="1600"/>
              </a:spcBef>
              <a:spcAft>
                <a:spcPts val="0"/>
              </a:spcAft>
              <a:buNone/>
            </a:pPr>
            <a:r>
              <a:rPr lang="tr">
                <a:solidFill>
                  <a:srgbClr val="000000"/>
                </a:solidFill>
              </a:rPr>
              <a:t>5- Deney Yöntemi </a:t>
            </a:r>
            <a:endParaRPr>
              <a:solidFill>
                <a:srgbClr val="000000"/>
              </a:solidFill>
            </a:endParaRPr>
          </a:p>
          <a:p>
            <a:pPr marL="0" lvl="0" indent="0" algn="l" rtl="0">
              <a:spcBef>
                <a:spcPts val="1600"/>
              </a:spcBef>
              <a:spcAft>
                <a:spcPts val="1600"/>
              </a:spcAft>
              <a:buNone/>
            </a:pPr>
            <a:r>
              <a:rPr lang="tr">
                <a:solidFill>
                  <a:srgbClr val="000000"/>
                </a:solidFill>
              </a:rPr>
              <a:t>6- Tarama Yöntemi</a:t>
            </a:r>
            <a:endParaRPr>
              <a:solidFill>
                <a:srgbClr val="000000"/>
              </a:solidFill>
            </a:endParaRPr>
          </a:p>
        </p:txBody>
      </p:sp>
      <p:pic>
        <p:nvPicPr>
          <p:cNvPr id="114" name="Google Shape;114;p22"/>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body" idx="1"/>
          </p:nvPr>
        </p:nvSpPr>
        <p:spPr>
          <a:xfrm>
            <a:off x="0" y="149700"/>
            <a:ext cx="9144000" cy="40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1-Anket Yöntemi: </a:t>
            </a:r>
            <a:endParaRPr sz="2000" b="1">
              <a:solidFill>
                <a:srgbClr val="000000"/>
              </a:solidFill>
            </a:endParaRPr>
          </a:p>
          <a:p>
            <a:pPr marL="0" lvl="0" indent="0" algn="l" rtl="0">
              <a:spcBef>
                <a:spcPts val="1600"/>
              </a:spcBef>
              <a:spcAft>
                <a:spcPts val="0"/>
              </a:spcAft>
              <a:buNone/>
            </a:pPr>
            <a:r>
              <a:rPr lang="tr">
                <a:solidFill>
                  <a:srgbClr val="000000"/>
                </a:solidFill>
              </a:rPr>
              <a:t>Araştırmacı tarafından oluşturulan, bilgi alınacak kişilere doğrudan doğruya okuyup cevaplandıracakları soruların hazırlanması ile yapılan bilgi edinme, veri toplama yöntemidir. Bu yöntem daha çok sosyal içerikli araştırmalarda kullanılmaktadır. İstatistik ilkelerine uygun yapılırsa, belirli ölçüde güven verebilen bir örneklemden hareketle ana kütle hakkında genelleme yapılabilir. </a:t>
            </a:r>
            <a:endParaRPr>
              <a:solidFill>
                <a:srgbClr val="000000"/>
              </a:solidFill>
            </a:endParaRPr>
          </a:p>
          <a:p>
            <a:pPr marL="0" lvl="0" indent="0" algn="l" rtl="0">
              <a:spcBef>
                <a:spcPts val="1600"/>
              </a:spcBef>
              <a:spcAft>
                <a:spcPts val="0"/>
              </a:spcAft>
              <a:buNone/>
            </a:pPr>
            <a:r>
              <a:rPr lang="tr">
                <a:solidFill>
                  <a:srgbClr val="000000"/>
                </a:solidFill>
              </a:rPr>
              <a:t>Belli bir konuda tespit edilmiş hipoteze ya da sorulara bağlı olarak, bir evren ya da örneklemi oluşturan kaynak kişilere sorular yöneltmek suretiyle sistemli veri toplama tekniğidir. </a:t>
            </a:r>
            <a:endParaRPr>
              <a:solidFill>
                <a:srgbClr val="000000"/>
              </a:solidFill>
            </a:endParaRPr>
          </a:p>
          <a:p>
            <a:pPr marL="0" lvl="0" indent="0" algn="l" rtl="0">
              <a:spcBef>
                <a:spcPts val="1600"/>
              </a:spcBef>
              <a:spcAft>
                <a:spcPts val="1600"/>
              </a:spcAft>
              <a:buNone/>
            </a:pPr>
            <a:r>
              <a:rPr lang="tr">
                <a:solidFill>
                  <a:srgbClr val="000000"/>
                </a:solidFill>
              </a:rPr>
              <a:t>Açık uçlu, kapalı uçlu ve alternatif sorular olmak üzere üç çeşit anket sorusu vardır.</a:t>
            </a:r>
            <a:endParaRPr>
              <a:solidFill>
                <a:srgbClr val="000000"/>
              </a:solidFill>
            </a:endParaRPr>
          </a:p>
        </p:txBody>
      </p:sp>
      <p:pic>
        <p:nvPicPr>
          <p:cNvPr id="120" name="Google Shape;120;p23"/>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body" idx="1"/>
          </p:nvPr>
        </p:nvSpPr>
        <p:spPr>
          <a:xfrm>
            <a:off x="0" y="224100"/>
            <a:ext cx="9144000" cy="434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Kaynak kişilere sorulan sorular 4 çeşittir:</a:t>
            </a:r>
            <a:endParaRPr sz="2000" b="1">
              <a:solidFill>
                <a:srgbClr val="000000"/>
              </a:solidFill>
            </a:endParaRPr>
          </a:p>
          <a:p>
            <a:pPr marL="0" lvl="0" indent="0" algn="l" rtl="0">
              <a:spcBef>
                <a:spcPts val="1600"/>
              </a:spcBef>
              <a:spcAft>
                <a:spcPts val="0"/>
              </a:spcAft>
              <a:buNone/>
            </a:pPr>
            <a:r>
              <a:rPr lang="tr" b="1">
                <a:solidFill>
                  <a:srgbClr val="000000"/>
                </a:solidFill>
              </a:rPr>
              <a:t>a) Olgusal sorular;</a:t>
            </a:r>
            <a:r>
              <a:rPr lang="tr">
                <a:solidFill>
                  <a:srgbClr val="000000"/>
                </a:solidFill>
              </a:rPr>
              <a:t> Kaynak kişilerin yaş, eğitim durumu, gelir düzeyi, medeni durumu, cinsiyeti, doğum yeri, dini, mesleği ile ilgili sorulardır. </a:t>
            </a:r>
            <a:endParaRPr>
              <a:solidFill>
                <a:srgbClr val="000000"/>
              </a:solidFill>
            </a:endParaRPr>
          </a:p>
          <a:p>
            <a:pPr marL="0" lvl="0" indent="0" algn="l" rtl="0">
              <a:spcBef>
                <a:spcPts val="1600"/>
              </a:spcBef>
              <a:spcAft>
                <a:spcPts val="0"/>
              </a:spcAft>
              <a:buNone/>
            </a:pPr>
            <a:r>
              <a:rPr lang="tr" b="1">
                <a:solidFill>
                  <a:srgbClr val="000000"/>
                </a:solidFill>
              </a:rPr>
              <a:t>b) Davranış soruları; </a:t>
            </a:r>
            <a:r>
              <a:rPr lang="tr">
                <a:solidFill>
                  <a:srgbClr val="000000"/>
                </a:solidFill>
              </a:rPr>
              <a:t>Kaynak kişilerin şahsi ve sosyal etkinlikleri, yapıp etmeleri ile ilgili sorulardır </a:t>
            </a:r>
            <a:endParaRPr>
              <a:solidFill>
                <a:srgbClr val="000000"/>
              </a:solidFill>
            </a:endParaRPr>
          </a:p>
          <a:p>
            <a:pPr marL="0" lvl="0" indent="0" algn="l" rtl="0">
              <a:spcBef>
                <a:spcPts val="1600"/>
              </a:spcBef>
              <a:spcAft>
                <a:spcPts val="0"/>
              </a:spcAft>
              <a:buNone/>
            </a:pPr>
            <a:r>
              <a:rPr lang="tr" b="1">
                <a:solidFill>
                  <a:srgbClr val="000000"/>
                </a:solidFill>
              </a:rPr>
              <a:t>c) Tutum, inanç ve kanaat soruları;</a:t>
            </a:r>
            <a:r>
              <a:rPr lang="tr">
                <a:solidFill>
                  <a:srgbClr val="000000"/>
                </a:solidFill>
              </a:rPr>
              <a:t> Bir kimsenin belli bir konuda ne düşündüğünü, ne hissettiğini tespit etmeye yönelik sorulardır. </a:t>
            </a:r>
            <a:endParaRPr>
              <a:solidFill>
                <a:srgbClr val="000000"/>
              </a:solidFill>
            </a:endParaRPr>
          </a:p>
          <a:p>
            <a:pPr marL="0" lvl="0" indent="0" algn="l" rtl="0">
              <a:spcBef>
                <a:spcPts val="1600"/>
              </a:spcBef>
              <a:spcAft>
                <a:spcPts val="1600"/>
              </a:spcAft>
              <a:buNone/>
            </a:pPr>
            <a:r>
              <a:rPr lang="tr" b="1">
                <a:solidFill>
                  <a:srgbClr val="000000"/>
                </a:solidFill>
              </a:rPr>
              <a:t>d) Bilgi soruları;</a:t>
            </a:r>
            <a:r>
              <a:rPr lang="tr">
                <a:solidFill>
                  <a:srgbClr val="000000"/>
                </a:solidFill>
              </a:rPr>
              <a:t> Kaynak kişinin belli bir konuda ne bildiği, ne ölçüde bildiği, bu bilgileri hangi kaynaktan öğrendiğine yönelik sorulardır.</a:t>
            </a:r>
            <a:endParaRPr>
              <a:solidFill>
                <a:srgbClr val="000000"/>
              </a:solidFill>
            </a:endParaRPr>
          </a:p>
        </p:txBody>
      </p:sp>
      <p:pic>
        <p:nvPicPr>
          <p:cNvPr id="126" name="Google Shape;126;p24"/>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body" idx="1"/>
          </p:nvPr>
        </p:nvSpPr>
        <p:spPr>
          <a:xfrm>
            <a:off x="186300" y="0"/>
            <a:ext cx="8761500" cy="45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rgbClr val="000000"/>
                </a:solidFill>
              </a:rPr>
              <a:t>Anketlerde çoğunlukla kullanılan dokuz tip soru vardır: </a:t>
            </a:r>
            <a:endParaRPr b="1">
              <a:solidFill>
                <a:srgbClr val="000000"/>
              </a:solidFill>
            </a:endParaRPr>
          </a:p>
          <a:p>
            <a:pPr marL="0" lvl="0" indent="0" algn="l" rtl="0">
              <a:lnSpc>
                <a:spcPct val="114000"/>
              </a:lnSpc>
              <a:spcBef>
                <a:spcPts val="1600"/>
              </a:spcBef>
              <a:spcAft>
                <a:spcPts val="0"/>
              </a:spcAft>
              <a:buNone/>
            </a:pPr>
            <a:r>
              <a:rPr lang="tr">
                <a:solidFill>
                  <a:srgbClr val="000000"/>
                </a:solidFill>
              </a:rPr>
              <a:t>❖ İfade etme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Liste yaptırma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Evet/Hayır şeklinde cevaplanabilecek sorular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(Thurstone Ölçeği) Bir ifadeye Katılıyorum/Katılmıyorum tipi sorular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Listeden seçim yapılan tipte sorular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Sıralama yaptırma tipi sorular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 Bir ifadeye katılma düzeyini belirleyen sorular (Likert Ölçeği) </a:t>
            </a:r>
            <a:endParaRPr>
              <a:solidFill>
                <a:srgbClr val="000000"/>
              </a:solidFill>
            </a:endParaRPr>
          </a:p>
          <a:p>
            <a:pPr marL="0" lvl="0" indent="0" algn="l" rtl="0">
              <a:lnSpc>
                <a:spcPct val="114000"/>
              </a:lnSpc>
              <a:spcBef>
                <a:spcPts val="1000"/>
              </a:spcBef>
              <a:spcAft>
                <a:spcPts val="1000"/>
              </a:spcAft>
              <a:buNone/>
            </a:pPr>
            <a:r>
              <a:rPr lang="tr">
                <a:solidFill>
                  <a:srgbClr val="000000"/>
                </a:solidFill>
              </a:rPr>
              <a:t>❖ Seçenekleri puanlandırma tipi sorular</a:t>
            </a:r>
            <a:endParaRPr>
              <a:solidFill>
                <a:srgbClr val="000000"/>
              </a:solidFill>
            </a:endParaRPr>
          </a:p>
        </p:txBody>
      </p:sp>
      <p:pic>
        <p:nvPicPr>
          <p:cNvPr id="132" name="Google Shape;132;p25"/>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body" idx="1"/>
          </p:nvPr>
        </p:nvSpPr>
        <p:spPr>
          <a:xfrm>
            <a:off x="0" y="0"/>
            <a:ext cx="9144000" cy="417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2- Gözlem Yöntemi:</a:t>
            </a:r>
            <a:r>
              <a:rPr lang="tr" b="1">
                <a:solidFill>
                  <a:srgbClr val="000000"/>
                </a:solidFill>
              </a:rPr>
              <a:t> </a:t>
            </a:r>
            <a:endParaRPr b="1">
              <a:solidFill>
                <a:srgbClr val="000000"/>
              </a:solidFill>
            </a:endParaRPr>
          </a:p>
          <a:p>
            <a:pPr marL="0" lvl="0" indent="0" algn="l" rtl="0">
              <a:spcBef>
                <a:spcPts val="1600"/>
              </a:spcBef>
              <a:spcAft>
                <a:spcPts val="0"/>
              </a:spcAft>
              <a:buNone/>
            </a:pPr>
            <a:r>
              <a:rPr lang="tr">
                <a:solidFill>
                  <a:srgbClr val="000000"/>
                </a:solidFill>
              </a:rPr>
              <a:t>Sistematik olarak olayların ve ortamların kendi doğal koşulları içerisinde izlenmesidir.</a:t>
            </a:r>
            <a:endParaRPr sz="2400">
              <a:solidFill>
                <a:srgbClr val="FF0000"/>
              </a:solidFill>
            </a:endParaRPr>
          </a:p>
          <a:p>
            <a:pPr marL="0" lvl="0" indent="0" algn="l" rtl="0">
              <a:spcBef>
                <a:spcPts val="1600"/>
              </a:spcBef>
              <a:spcAft>
                <a:spcPts val="0"/>
              </a:spcAft>
              <a:buNone/>
            </a:pPr>
            <a:r>
              <a:rPr lang="tr">
                <a:solidFill>
                  <a:srgbClr val="000000"/>
                </a:solidFill>
              </a:rPr>
              <a:t>Bir araştırma objesi hakkında iki türlü gözlemle bilgi elde edilebilir.  </a:t>
            </a:r>
            <a:endParaRPr>
              <a:solidFill>
                <a:srgbClr val="000000"/>
              </a:solidFill>
            </a:endParaRPr>
          </a:p>
          <a:p>
            <a:pPr marL="457200" lvl="0" indent="-342900" algn="l" rtl="0">
              <a:spcBef>
                <a:spcPts val="1600"/>
              </a:spcBef>
              <a:spcAft>
                <a:spcPts val="0"/>
              </a:spcAft>
              <a:buClr>
                <a:srgbClr val="000000"/>
              </a:buClr>
              <a:buSzPts val="1800"/>
              <a:buAutoNum type="alphaLcParenR"/>
            </a:pPr>
            <a:r>
              <a:rPr lang="tr" b="1">
                <a:solidFill>
                  <a:srgbClr val="000000"/>
                </a:solidFill>
              </a:rPr>
              <a:t>Gelişigüzel gözlem: </a:t>
            </a:r>
            <a:r>
              <a:rPr lang="tr">
                <a:solidFill>
                  <a:srgbClr val="000000"/>
                </a:solidFill>
              </a:rPr>
              <a:t>Objeyi tanımak için önceden belirlenmiş bir amaç, bir plan mevcut olmadığı gibi, bilgiler tesadüfî ilişkilerden elde edilir. </a:t>
            </a:r>
            <a:endParaRPr b="1">
              <a:solidFill>
                <a:srgbClr val="000000"/>
              </a:solidFill>
            </a:endParaRPr>
          </a:p>
          <a:p>
            <a:pPr marL="457200" lvl="0" indent="-342900" algn="l" rtl="0">
              <a:spcBef>
                <a:spcPts val="0"/>
              </a:spcBef>
              <a:spcAft>
                <a:spcPts val="0"/>
              </a:spcAft>
              <a:buClr>
                <a:srgbClr val="000000"/>
              </a:buClr>
              <a:buSzPts val="1800"/>
              <a:buAutoNum type="alphaLcParenR"/>
            </a:pPr>
            <a:r>
              <a:rPr lang="tr" b="1">
                <a:solidFill>
                  <a:srgbClr val="000000"/>
                </a:solidFill>
              </a:rPr>
              <a:t>Sistemli gözlem:</a:t>
            </a:r>
            <a:r>
              <a:rPr lang="tr">
                <a:solidFill>
                  <a:srgbClr val="000000"/>
                </a:solidFill>
              </a:rPr>
              <a:t> Önceden belirlenmiş bir amaç ve plan mevcuttur. Aynı zamanda ölçme ( anket, istatistik) sonuçlarından yararlanılarak da gözlem yapılabilir.</a:t>
            </a:r>
            <a:endParaRPr>
              <a:solidFill>
                <a:srgbClr val="000000"/>
              </a:solidFill>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38" name="Google Shape;138;p26"/>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body" idx="1"/>
          </p:nvPr>
        </p:nvSpPr>
        <p:spPr>
          <a:xfrm>
            <a:off x="111900" y="196200"/>
            <a:ext cx="8891700" cy="437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3- Görüşme: </a:t>
            </a:r>
            <a:endParaRPr sz="2000" b="1">
              <a:solidFill>
                <a:srgbClr val="000000"/>
              </a:solidFill>
            </a:endParaRPr>
          </a:p>
          <a:p>
            <a:pPr marL="0" lvl="0" indent="0" algn="l" rtl="0">
              <a:spcBef>
                <a:spcPts val="1600"/>
              </a:spcBef>
              <a:spcAft>
                <a:spcPts val="0"/>
              </a:spcAft>
              <a:buNone/>
            </a:pPr>
            <a:r>
              <a:rPr lang="tr">
                <a:solidFill>
                  <a:srgbClr val="000000"/>
                </a:solidFill>
              </a:rPr>
              <a:t>Önceden belirlenmiş ve bir amaç için yapılan, soru sorma ve cevaplama tarzına dayalı karşılıklı ve etkileşimli bir iletişim sürecidir. </a:t>
            </a:r>
            <a:endParaRPr>
              <a:solidFill>
                <a:srgbClr val="000000"/>
              </a:solidFill>
            </a:endParaRPr>
          </a:p>
          <a:p>
            <a:pPr marL="457200" lvl="0" indent="-342900" algn="l" rtl="0">
              <a:spcBef>
                <a:spcPts val="1600"/>
              </a:spcBef>
              <a:spcAft>
                <a:spcPts val="0"/>
              </a:spcAft>
              <a:buClr>
                <a:srgbClr val="000000"/>
              </a:buClr>
              <a:buSzPts val="1800"/>
              <a:buAutoNum type="alphaLcParenR"/>
            </a:pPr>
            <a:r>
              <a:rPr lang="tr" b="1">
                <a:solidFill>
                  <a:srgbClr val="000000"/>
                </a:solidFill>
              </a:rPr>
              <a:t>Sohbet Tarzı Görüşme:</a:t>
            </a:r>
            <a:r>
              <a:rPr lang="tr">
                <a:solidFill>
                  <a:srgbClr val="000000"/>
                </a:solidFill>
              </a:rPr>
              <a:t> Bu usul, araştırmacının gözlem amacıyla doğrudan ortama katıldığı alan araştırmalarında kullanılır</a:t>
            </a:r>
            <a:endParaRPr>
              <a:solidFill>
                <a:srgbClr val="000000"/>
              </a:solidFill>
            </a:endParaRPr>
          </a:p>
          <a:p>
            <a:pPr marL="0" lvl="0" indent="457200" algn="l" rtl="0">
              <a:spcBef>
                <a:spcPts val="1600"/>
              </a:spcBef>
              <a:spcAft>
                <a:spcPts val="0"/>
              </a:spcAft>
              <a:buNone/>
            </a:pPr>
            <a:r>
              <a:rPr lang="tr">
                <a:solidFill>
                  <a:srgbClr val="000000"/>
                </a:solidFill>
              </a:rPr>
              <a:t>- Sorular önceden hazırlanmaz, sohbet havasında sorulur.</a:t>
            </a:r>
            <a:endParaRPr>
              <a:solidFill>
                <a:srgbClr val="000000"/>
              </a:solidFill>
            </a:endParaRPr>
          </a:p>
          <a:p>
            <a:pPr marL="0" lvl="0" indent="457200" algn="l" rtl="0">
              <a:spcBef>
                <a:spcPts val="1600"/>
              </a:spcBef>
              <a:spcAft>
                <a:spcPts val="0"/>
              </a:spcAft>
              <a:buNone/>
            </a:pPr>
            <a:r>
              <a:rPr lang="tr">
                <a:solidFill>
                  <a:srgbClr val="000000"/>
                </a:solidFill>
              </a:rPr>
              <a:t>- Sorular konuşmanın anlık akışı içinde kendiliğinden gelişir.</a:t>
            </a:r>
            <a:endParaRPr>
              <a:solidFill>
                <a:srgbClr val="000000"/>
              </a:solidFill>
            </a:endParaRPr>
          </a:p>
          <a:p>
            <a:pPr marL="0" lvl="0" indent="457200" algn="l" rtl="0">
              <a:spcBef>
                <a:spcPts val="1600"/>
              </a:spcBef>
              <a:spcAft>
                <a:spcPts val="0"/>
              </a:spcAft>
              <a:buNone/>
            </a:pPr>
            <a:r>
              <a:rPr lang="tr">
                <a:solidFill>
                  <a:srgbClr val="000000"/>
                </a:solidFill>
              </a:rPr>
              <a:t>- Görüşme soruları görüşme sırasında açılan konulara göre değiştirilir.</a:t>
            </a:r>
            <a:endParaRPr>
              <a:solidFill>
                <a:srgbClr val="000000"/>
              </a:solidFill>
            </a:endParaRPr>
          </a:p>
          <a:p>
            <a:pPr marL="0" lvl="0" indent="457200" algn="l" rtl="0">
              <a:spcBef>
                <a:spcPts val="1600"/>
              </a:spcBef>
              <a:spcAft>
                <a:spcPts val="1600"/>
              </a:spcAft>
              <a:buNone/>
            </a:pPr>
            <a:endParaRPr>
              <a:solidFill>
                <a:srgbClr val="000000"/>
              </a:solidFill>
            </a:endParaRPr>
          </a:p>
        </p:txBody>
      </p:sp>
      <p:pic>
        <p:nvPicPr>
          <p:cNvPr id="144" name="Google Shape;144;p27"/>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8"/>
          <p:cNvSpPr txBox="1">
            <a:spLocks noGrp="1"/>
          </p:cNvSpPr>
          <p:nvPr>
            <p:ph type="body" idx="1"/>
          </p:nvPr>
        </p:nvSpPr>
        <p:spPr>
          <a:xfrm>
            <a:off x="0" y="0"/>
            <a:ext cx="9144000" cy="4606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tr" b="1">
                <a:solidFill>
                  <a:srgbClr val="000000"/>
                </a:solidFill>
              </a:rPr>
              <a:t>b) Görüşme Formu:</a:t>
            </a:r>
            <a:r>
              <a:rPr lang="tr">
                <a:solidFill>
                  <a:srgbClr val="000000"/>
                </a:solidFill>
              </a:rPr>
              <a:t> Bu usul, araştırma problemi ile ilgili tüm boyutların ve soruların kapsanmasını güvence altına almak için geliştirilmiş bir yöntemdir.</a:t>
            </a:r>
            <a:endParaRPr>
              <a:solidFill>
                <a:srgbClr val="000000"/>
              </a:solidFill>
            </a:endParaRPr>
          </a:p>
          <a:p>
            <a:pPr marL="0" lvl="0" indent="0" algn="l" rtl="0">
              <a:lnSpc>
                <a:spcPct val="100000"/>
              </a:lnSpc>
              <a:spcBef>
                <a:spcPts val="1600"/>
              </a:spcBef>
              <a:spcAft>
                <a:spcPts val="0"/>
              </a:spcAft>
              <a:buNone/>
            </a:pPr>
            <a:r>
              <a:rPr lang="tr">
                <a:solidFill>
                  <a:srgbClr val="000000"/>
                </a:solidFill>
              </a:rPr>
              <a:t>Görüşmeci önceden hazırladığı konu veya alanlara sadık kalarak, hem önceden hazırlanmış soruları sorma, hem de sorular konusunda daha ayrıntılı bilgi alma amacıyla ek sorular sorma hürriyetine sahiptir. </a:t>
            </a:r>
            <a:endParaRPr>
              <a:solidFill>
                <a:srgbClr val="000000"/>
              </a:solidFill>
            </a:endParaRPr>
          </a:p>
          <a:p>
            <a:pPr marL="0" lvl="0" indent="0" algn="l" rtl="0">
              <a:lnSpc>
                <a:spcPct val="100000"/>
              </a:lnSpc>
              <a:spcBef>
                <a:spcPts val="1600"/>
              </a:spcBef>
              <a:spcAft>
                <a:spcPts val="0"/>
              </a:spcAft>
              <a:buNone/>
            </a:pPr>
            <a:r>
              <a:rPr lang="tr">
                <a:solidFill>
                  <a:srgbClr val="000000"/>
                </a:solidFill>
              </a:rPr>
              <a:t>Görüşmeci, görüşme sırasında soruların cümle yapısını ve sırasını değiştirebilir, bazı konuların ayrıntısına girebilir. </a:t>
            </a:r>
            <a:endParaRPr>
              <a:solidFill>
                <a:srgbClr val="000000"/>
              </a:solidFill>
            </a:endParaRPr>
          </a:p>
          <a:p>
            <a:pPr marL="0" lvl="0" indent="0" algn="l" rtl="0">
              <a:lnSpc>
                <a:spcPct val="100000"/>
              </a:lnSpc>
              <a:spcBef>
                <a:spcPts val="1600"/>
              </a:spcBef>
              <a:spcAft>
                <a:spcPts val="0"/>
              </a:spcAft>
              <a:buNone/>
            </a:pPr>
            <a:r>
              <a:rPr lang="tr" b="1">
                <a:solidFill>
                  <a:srgbClr val="000000"/>
                </a:solidFill>
              </a:rPr>
              <a:t>c) Standartlaştırılmış Açık Uçlu Görüşme: </a:t>
            </a:r>
            <a:r>
              <a:rPr lang="tr">
                <a:solidFill>
                  <a:srgbClr val="000000"/>
                </a:solidFill>
              </a:rPr>
              <a:t>Bu usul, dikkatlice yazılmış ve belirli bir sıraya konmuş bir dizi sorudan oluşur ve her görüşülen bireye bu sorular aynı tarzda ve sırada sorulur.  </a:t>
            </a:r>
            <a:endParaRPr>
              <a:solidFill>
                <a:srgbClr val="000000"/>
              </a:solidFill>
            </a:endParaRPr>
          </a:p>
          <a:p>
            <a:pPr marL="0" lvl="0" indent="0" algn="l" rtl="0">
              <a:lnSpc>
                <a:spcPct val="100000"/>
              </a:lnSpc>
              <a:spcBef>
                <a:spcPts val="1600"/>
              </a:spcBef>
              <a:spcAft>
                <a:spcPts val="0"/>
              </a:spcAft>
              <a:buNone/>
            </a:pPr>
            <a:r>
              <a:rPr lang="tr">
                <a:solidFill>
                  <a:srgbClr val="000000"/>
                </a:solidFill>
              </a:rPr>
              <a:t>Önceki görüşme usullerindeki esneklik bu usulde yoktur. Görüşme sistematik olarak yapılır. </a:t>
            </a:r>
            <a:endParaRPr>
              <a:solidFill>
                <a:srgbClr val="000000"/>
              </a:solidFill>
            </a:endParaRPr>
          </a:p>
          <a:p>
            <a:pPr marL="0" lvl="0" indent="457200" algn="l" rtl="0">
              <a:lnSpc>
                <a:spcPct val="100000"/>
              </a:lnSpc>
              <a:spcBef>
                <a:spcPts val="1600"/>
              </a:spcBef>
              <a:spcAft>
                <a:spcPts val="1600"/>
              </a:spcAft>
              <a:buNone/>
            </a:pPr>
            <a:endParaRPr>
              <a:solidFill>
                <a:srgbClr val="000000"/>
              </a:solidFill>
            </a:endParaRPr>
          </a:p>
        </p:txBody>
      </p:sp>
      <p:pic>
        <p:nvPicPr>
          <p:cNvPr id="150" name="Google Shape;150;p28"/>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9"/>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156" name="Google Shape;156;p29"/>
          <p:cNvSpPr txBox="1">
            <a:spLocks noGrp="1"/>
          </p:cNvSpPr>
          <p:nvPr>
            <p:ph type="body" idx="1"/>
          </p:nvPr>
        </p:nvSpPr>
        <p:spPr>
          <a:xfrm>
            <a:off x="0" y="99175"/>
            <a:ext cx="9144000" cy="504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4- Örnekleme </a:t>
            </a:r>
            <a:endParaRPr sz="2000" b="1">
              <a:solidFill>
                <a:srgbClr val="000000"/>
              </a:solidFill>
            </a:endParaRPr>
          </a:p>
          <a:p>
            <a:pPr marL="0" lvl="0" indent="0" algn="l" rtl="0">
              <a:spcBef>
                <a:spcPts val="1600"/>
              </a:spcBef>
              <a:spcAft>
                <a:spcPts val="0"/>
              </a:spcAft>
              <a:buClr>
                <a:schemeClr val="dk1"/>
              </a:buClr>
              <a:buSzPts val="1100"/>
              <a:buFont typeface="Arial"/>
              <a:buNone/>
            </a:pPr>
            <a:r>
              <a:rPr lang="tr">
                <a:solidFill>
                  <a:schemeClr val="dk1"/>
                </a:solidFill>
              </a:rPr>
              <a:t>Bir bütünün tamamı yerine onun temsil edici bir parçasının ele alınarak ana kütle özelliklerinin belirlenmesine </a:t>
            </a:r>
            <a:r>
              <a:rPr lang="tr" u="sng">
                <a:solidFill>
                  <a:srgbClr val="FF0000"/>
                </a:solidFill>
              </a:rPr>
              <a:t>örnekleme</a:t>
            </a:r>
            <a:r>
              <a:rPr lang="tr">
                <a:solidFill>
                  <a:schemeClr val="dk1"/>
                </a:solidFill>
              </a:rPr>
              <a:t> denir.</a:t>
            </a:r>
            <a:endParaRPr>
              <a:solidFill>
                <a:srgbClr val="000000"/>
              </a:solidFill>
            </a:endParaRPr>
          </a:p>
          <a:p>
            <a:pPr marL="0" lvl="0" indent="0" algn="l" rtl="0">
              <a:spcBef>
                <a:spcPts val="1600"/>
              </a:spcBef>
              <a:spcAft>
                <a:spcPts val="0"/>
              </a:spcAft>
              <a:buNone/>
            </a:pPr>
            <a:r>
              <a:rPr lang="tr">
                <a:solidFill>
                  <a:srgbClr val="000000"/>
                </a:solidFill>
              </a:rPr>
              <a:t>Görüşme veya anket gibi gözlem araçlarının seçilmesinden sonra, sıra bunların uygulanmasına gelir. Bu amaçla da ya ana kütlenin tümü ele alınır ya da </a:t>
            </a:r>
            <a:r>
              <a:rPr lang="tr" u="sng">
                <a:solidFill>
                  <a:srgbClr val="000000"/>
                </a:solidFill>
              </a:rPr>
              <a:t>örnekleme</a:t>
            </a:r>
            <a:r>
              <a:rPr lang="tr">
                <a:solidFill>
                  <a:srgbClr val="000000"/>
                </a:solidFill>
              </a:rPr>
              <a:t> yöntemine başvurulur.</a:t>
            </a:r>
            <a:endParaRPr>
              <a:solidFill>
                <a:srgbClr val="000000"/>
              </a:solidFill>
            </a:endParaRPr>
          </a:p>
          <a:p>
            <a:pPr marL="0" lvl="0" indent="0" algn="l" rtl="0">
              <a:spcBef>
                <a:spcPts val="1600"/>
              </a:spcBef>
              <a:spcAft>
                <a:spcPts val="0"/>
              </a:spcAft>
              <a:buNone/>
            </a:pPr>
            <a:r>
              <a:rPr lang="tr">
                <a:solidFill>
                  <a:srgbClr val="000000"/>
                </a:solidFill>
              </a:rPr>
              <a:t>Örnekleme için iki önemli koşul gerekmektedir.</a:t>
            </a:r>
            <a:endParaRPr>
              <a:solidFill>
                <a:srgbClr val="000000"/>
              </a:solidFill>
            </a:endParaRPr>
          </a:p>
          <a:p>
            <a:pPr marL="457200" lvl="0" indent="-342900" algn="l" rtl="0">
              <a:spcBef>
                <a:spcPts val="1600"/>
              </a:spcBef>
              <a:spcAft>
                <a:spcPts val="0"/>
              </a:spcAft>
              <a:buClr>
                <a:srgbClr val="000000"/>
              </a:buClr>
              <a:buSzPts val="1800"/>
              <a:buAutoNum type="arabicPeriod"/>
            </a:pPr>
            <a:r>
              <a:rPr lang="tr">
                <a:solidFill>
                  <a:srgbClr val="000000"/>
                </a:solidFill>
              </a:rPr>
              <a:t>Seçilen örneğin ana kütlenin özelliklerini sapma yapmadan yansıtabilmesi,  </a:t>
            </a:r>
            <a:endParaRPr>
              <a:solidFill>
                <a:srgbClr val="000000"/>
              </a:solidFill>
            </a:endParaRPr>
          </a:p>
          <a:p>
            <a:pPr marL="457200" lvl="0" indent="-342900" algn="l" rtl="0">
              <a:spcBef>
                <a:spcPts val="0"/>
              </a:spcBef>
              <a:spcAft>
                <a:spcPts val="0"/>
              </a:spcAft>
              <a:buClr>
                <a:srgbClr val="000000"/>
              </a:buClr>
              <a:buSzPts val="1800"/>
              <a:buAutoNum type="arabicPeriod"/>
            </a:pPr>
            <a:r>
              <a:rPr lang="tr">
                <a:solidFill>
                  <a:srgbClr val="000000"/>
                </a:solidFill>
              </a:rPr>
              <a:t>Örnek hacminin yeterli büyüklükte olmasıdır. </a:t>
            </a:r>
            <a:endParaRPr>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30"/>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162" name="Google Shape;162;p30"/>
          <p:cNvSpPr txBox="1">
            <a:spLocks noGrp="1"/>
          </p:cNvSpPr>
          <p:nvPr>
            <p:ph type="body" idx="1"/>
          </p:nvPr>
        </p:nvSpPr>
        <p:spPr>
          <a:xfrm>
            <a:off x="0" y="0"/>
            <a:ext cx="9144000" cy="426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a:solidFill>
                  <a:schemeClr val="dk1"/>
                </a:solidFill>
              </a:rPr>
              <a:t>İki tür örnekleme yöntemi vardır.</a:t>
            </a:r>
            <a:endParaRPr sz="2000" b="1">
              <a:solidFill>
                <a:srgbClr val="000000"/>
              </a:solidFill>
            </a:endParaRPr>
          </a:p>
          <a:p>
            <a:pPr marL="360000" lvl="0" indent="-397000" algn="l" rtl="0">
              <a:spcBef>
                <a:spcPts val="1600"/>
              </a:spcBef>
              <a:spcAft>
                <a:spcPts val="0"/>
              </a:spcAft>
              <a:buClr>
                <a:srgbClr val="000000"/>
              </a:buClr>
              <a:buSzPts val="2000"/>
              <a:buChar char="-"/>
            </a:pPr>
            <a:r>
              <a:rPr lang="tr" sz="2000" b="1">
                <a:solidFill>
                  <a:srgbClr val="000000"/>
                </a:solidFill>
              </a:rPr>
              <a:t>Tesadüfî (Rassal) örnekleme: </a:t>
            </a:r>
            <a:endParaRPr sz="2000" b="1">
              <a:solidFill>
                <a:srgbClr val="000000"/>
              </a:solidFill>
            </a:endParaRPr>
          </a:p>
          <a:p>
            <a:pPr marL="457200" lvl="0" indent="0" algn="l" rtl="0">
              <a:spcBef>
                <a:spcPts val="1600"/>
              </a:spcBef>
              <a:spcAft>
                <a:spcPts val="0"/>
              </a:spcAft>
              <a:buNone/>
            </a:pPr>
            <a:r>
              <a:rPr lang="tr">
                <a:solidFill>
                  <a:srgbClr val="000000"/>
                </a:solidFill>
              </a:rPr>
              <a:t>Bu yöntemde örnek seçimi olasılık hesabına dayanır. Seçimin tümüyle rastlantıya bağlı olması seçilen örneğin ana kütleyi yüksek derecede temsili sağlanmış olur.  </a:t>
            </a:r>
            <a:endParaRPr>
              <a:solidFill>
                <a:srgbClr val="000000"/>
              </a:solidFill>
            </a:endParaRPr>
          </a:p>
          <a:p>
            <a:pPr marL="360000" lvl="0" indent="-397000" algn="l" rtl="0">
              <a:spcBef>
                <a:spcPts val="1600"/>
              </a:spcBef>
              <a:spcAft>
                <a:spcPts val="0"/>
              </a:spcAft>
              <a:buClr>
                <a:srgbClr val="000000"/>
              </a:buClr>
              <a:buSzPts val="2000"/>
              <a:buChar char="-"/>
            </a:pPr>
            <a:r>
              <a:rPr lang="tr" sz="2000" b="1">
                <a:solidFill>
                  <a:srgbClr val="000000"/>
                </a:solidFill>
              </a:rPr>
              <a:t>Yargısal örnekleme: </a:t>
            </a:r>
            <a:endParaRPr sz="2000" b="1">
              <a:solidFill>
                <a:srgbClr val="000000"/>
              </a:solidFill>
            </a:endParaRPr>
          </a:p>
          <a:p>
            <a:pPr marL="0" lvl="0" indent="457200" algn="l" rtl="0">
              <a:spcBef>
                <a:spcPts val="1600"/>
              </a:spcBef>
              <a:spcAft>
                <a:spcPts val="1600"/>
              </a:spcAft>
              <a:buNone/>
            </a:pPr>
            <a:r>
              <a:rPr lang="tr">
                <a:solidFill>
                  <a:srgbClr val="000000"/>
                </a:solidFill>
              </a:rPr>
              <a:t>Amaca bağlı örneklemede denilen bu uygulamada, tesadüfî örneklemeden farklı olarak örnek seçerken raslantı ilkesine göre hareket edilmesi söz konusu değildir. Onun yerine eldeki bilgilere göre ana kütleyi en iyi şekilde temsil edeceğine inanılan bir alt grup seçilir. Bu grup üzerinde yapılan gözlemlerden elde edilen sonuçlar daha sonra tüm ana kütleye genelleştirilir. </a:t>
            </a:r>
            <a:endParaRPr>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txBox="1">
            <a:spLocks noGrp="1"/>
          </p:cNvSpPr>
          <p:nvPr>
            <p:ph type="body" idx="1"/>
          </p:nvPr>
        </p:nvSpPr>
        <p:spPr>
          <a:xfrm>
            <a:off x="0" y="0"/>
            <a:ext cx="9144000" cy="45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5- Deney Yöntemi: </a:t>
            </a:r>
            <a:endParaRPr sz="2000" b="1">
              <a:solidFill>
                <a:srgbClr val="000000"/>
              </a:solidFill>
            </a:endParaRPr>
          </a:p>
          <a:p>
            <a:pPr marL="0" lvl="0" indent="0" algn="l" rtl="0">
              <a:spcBef>
                <a:spcPts val="1600"/>
              </a:spcBef>
              <a:spcAft>
                <a:spcPts val="0"/>
              </a:spcAft>
              <a:buNone/>
            </a:pPr>
            <a:r>
              <a:rPr lang="tr">
                <a:solidFill>
                  <a:srgbClr val="000000"/>
                </a:solidFill>
              </a:rPr>
              <a:t>Bir araştırma konusuna ilişkin veri elde etmek amacı ile; </a:t>
            </a:r>
            <a:endParaRPr>
              <a:solidFill>
                <a:srgbClr val="000000"/>
              </a:solidFill>
            </a:endParaRPr>
          </a:p>
          <a:p>
            <a:pPr marL="0" lvl="0" indent="0" algn="l" rtl="0">
              <a:spcBef>
                <a:spcPts val="1600"/>
              </a:spcBef>
              <a:spcAft>
                <a:spcPts val="0"/>
              </a:spcAft>
              <a:buNone/>
            </a:pPr>
            <a:r>
              <a:rPr lang="tr">
                <a:solidFill>
                  <a:srgbClr val="000000"/>
                </a:solidFill>
              </a:rPr>
              <a:t>• Araştırmacının kontrolünde, neden-sonuç ilişkilerini belirlemeye dönük, toplanmak istenen verilerin üretilmesi çalışmalarıdır. </a:t>
            </a:r>
            <a:endParaRPr>
              <a:solidFill>
                <a:srgbClr val="000000"/>
              </a:solidFill>
            </a:endParaRPr>
          </a:p>
          <a:p>
            <a:pPr marL="0" lvl="0" indent="0" algn="l" rtl="0">
              <a:spcBef>
                <a:spcPts val="1600"/>
              </a:spcBef>
              <a:spcAft>
                <a:spcPts val="0"/>
              </a:spcAft>
              <a:buNone/>
            </a:pPr>
            <a:r>
              <a:rPr lang="tr">
                <a:solidFill>
                  <a:srgbClr val="000000"/>
                </a:solidFill>
              </a:rPr>
              <a:t>• Deneysel araştırmada araştırmacı, bir araştırma ortamı oluşturmaktadır. </a:t>
            </a:r>
            <a:endParaRPr>
              <a:solidFill>
                <a:srgbClr val="000000"/>
              </a:solidFill>
            </a:endParaRPr>
          </a:p>
          <a:p>
            <a:pPr marL="0" lvl="0" indent="0" algn="l" rtl="0">
              <a:spcBef>
                <a:spcPts val="1600"/>
              </a:spcBef>
              <a:spcAft>
                <a:spcPts val="0"/>
              </a:spcAft>
              <a:buNone/>
            </a:pPr>
            <a:r>
              <a:rPr lang="tr">
                <a:solidFill>
                  <a:srgbClr val="000000"/>
                </a:solidFill>
              </a:rPr>
              <a:t>• Bu çoğu kez yapay bir ortamdır. </a:t>
            </a:r>
            <a:endParaRPr>
              <a:solidFill>
                <a:srgbClr val="000000"/>
              </a:solidFill>
            </a:endParaRPr>
          </a:p>
          <a:p>
            <a:pPr marL="0" lvl="0" indent="0" algn="l" rtl="0">
              <a:spcBef>
                <a:spcPts val="1600"/>
              </a:spcBef>
              <a:spcAft>
                <a:spcPts val="1600"/>
              </a:spcAft>
              <a:buNone/>
            </a:pPr>
            <a:r>
              <a:rPr lang="tr">
                <a:solidFill>
                  <a:srgbClr val="000000"/>
                </a:solidFill>
              </a:rPr>
              <a:t>• Oluşturulan bu ortam içinde araştırmacı, ilgili olduğu olay, değişken ve etkenleri ayarlamak, değiştirmek, ortadan kaldırmak gibi yollarla istediği duruma getirmekte, yani kontrol etmektedir.</a:t>
            </a:r>
            <a:endParaRPr>
              <a:solidFill>
                <a:srgbClr val="000000"/>
              </a:solidFill>
            </a:endParaRPr>
          </a:p>
        </p:txBody>
      </p:sp>
      <p:pic>
        <p:nvPicPr>
          <p:cNvPr id="168" name="Google Shape;168;p31"/>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342900" y="347025"/>
            <a:ext cx="8477100" cy="37677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tr" sz="2000" b="1" u="sng"/>
              <a:t>Deneysel Araştırmaların Yapılmasını Gerektiren Başlıca Nedenler: </a:t>
            </a:r>
            <a:endParaRPr sz="2000" b="1" u="sng"/>
          </a:p>
          <a:p>
            <a:pPr marL="0" lvl="0" indent="0" algn="just" rtl="0">
              <a:lnSpc>
                <a:spcPct val="115000"/>
              </a:lnSpc>
              <a:spcBef>
                <a:spcPts val="1200"/>
              </a:spcBef>
              <a:spcAft>
                <a:spcPts val="0"/>
              </a:spcAft>
              <a:buNone/>
            </a:pPr>
            <a:endParaRPr sz="2000" b="1" u="sng"/>
          </a:p>
          <a:p>
            <a:pPr marL="457200" lvl="0" indent="-342900" algn="just" rtl="0">
              <a:lnSpc>
                <a:spcPct val="115000"/>
              </a:lnSpc>
              <a:spcBef>
                <a:spcPts val="1200"/>
              </a:spcBef>
              <a:spcAft>
                <a:spcPts val="0"/>
              </a:spcAft>
              <a:buSzPts val="1800"/>
              <a:buChar char="➢"/>
            </a:pPr>
            <a:r>
              <a:rPr lang="tr" sz="1800"/>
              <a:t>İki ya da daha çok sayıda bulunan değişkenlerin arasındaki ilişkiyi ortaya koymak </a:t>
            </a:r>
            <a:endParaRPr sz="1800"/>
          </a:p>
          <a:p>
            <a:pPr marL="457200" lvl="0" indent="-342900" algn="just" rtl="0">
              <a:lnSpc>
                <a:spcPct val="115000"/>
              </a:lnSpc>
              <a:spcBef>
                <a:spcPts val="0"/>
              </a:spcBef>
              <a:spcAft>
                <a:spcPts val="0"/>
              </a:spcAft>
              <a:buSzPts val="1800"/>
              <a:buChar char="➢"/>
            </a:pPr>
            <a:r>
              <a:rPr lang="tr" sz="1800"/>
              <a:t>Bir değişken üzerindeki bilgiyi genişletmek</a:t>
            </a:r>
            <a:endParaRPr sz="1800"/>
          </a:p>
          <a:p>
            <a:pPr marL="457200" lvl="0" indent="-342900" algn="just" rtl="0">
              <a:lnSpc>
                <a:spcPct val="115000"/>
              </a:lnSpc>
              <a:spcBef>
                <a:spcPts val="0"/>
              </a:spcBef>
              <a:spcAft>
                <a:spcPts val="0"/>
              </a:spcAft>
              <a:buSzPts val="1800"/>
              <a:buChar char="➢"/>
            </a:pPr>
            <a:r>
              <a:rPr lang="tr" sz="1800"/>
              <a:t>Daha önceden yapılmış deney sonuçlarının doğruluğunu saptamak</a:t>
            </a:r>
            <a:endParaRPr sz="1800"/>
          </a:p>
          <a:p>
            <a:pPr marL="457200" lvl="0" indent="-342900" algn="l" rtl="0">
              <a:spcBef>
                <a:spcPts val="0"/>
              </a:spcBef>
              <a:spcAft>
                <a:spcPts val="0"/>
              </a:spcAft>
              <a:buSzPts val="1800"/>
              <a:buChar char="➢"/>
            </a:pPr>
            <a:r>
              <a:rPr lang="tr" sz="1800"/>
              <a:t>Bir teorinin kapsamını genişletmektir</a:t>
            </a:r>
            <a:endParaRPr sz="1800"/>
          </a:p>
        </p:txBody>
      </p:sp>
      <p:pic>
        <p:nvPicPr>
          <p:cNvPr id="174" name="Google Shape;174;p32"/>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3"/>
          <p:cNvSpPr txBox="1">
            <a:spLocks noGrp="1"/>
          </p:cNvSpPr>
          <p:nvPr>
            <p:ph type="title"/>
          </p:nvPr>
        </p:nvSpPr>
        <p:spPr>
          <a:xfrm>
            <a:off x="311700" y="445025"/>
            <a:ext cx="8520600" cy="37269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Clr>
                <a:schemeClr val="dk1"/>
              </a:buClr>
              <a:buSzPts val="1100"/>
              <a:buFont typeface="Arial"/>
              <a:buNone/>
            </a:pPr>
            <a:r>
              <a:rPr lang="tr" sz="2000" b="1" i="1" u="sng"/>
              <a:t>Bir Deneye Başlamadan Önce Araştırmacının Yapması Gerekenler</a:t>
            </a:r>
            <a:r>
              <a:rPr lang="tr" sz="2000" b="1"/>
              <a:t>:</a:t>
            </a:r>
            <a:endParaRPr sz="2000" b="1"/>
          </a:p>
          <a:p>
            <a:pPr marL="0" lvl="0" indent="0" algn="l" rtl="0">
              <a:lnSpc>
                <a:spcPct val="115000"/>
              </a:lnSpc>
              <a:spcBef>
                <a:spcPts val="1200"/>
              </a:spcBef>
              <a:spcAft>
                <a:spcPts val="0"/>
              </a:spcAft>
              <a:buClr>
                <a:schemeClr val="dk1"/>
              </a:buClr>
              <a:buSzPts val="1100"/>
              <a:buFont typeface="Arial"/>
              <a:buNone/>
            </a:pPr>
            <a:r>
              <a:rPr lang="tr" sz="1800"/>
              <a:t> </a:t>
            </a:r>
            <a:endParaRPr sz="1800"/>
          </a:p>
          <a:p>
            <a:pPr marL="457200" lvl="0" indent="-342900" algn="just" rtl="0">
              <a:lnSpc>
                <a:spcPct val="115000"/>
              </a:lnSpc>
              <a:spcBef>
                <a:spcPts val="1200"/>
              </a:spcBef>
              <a:spcAft>
                <a:spcPts val="0"/>
              </a:spcAft>
              <a:buSzPts val="1800"/>
              <a:buChar char="➢"/>
            </a:pPr>
            <a:r>
              <a:rPr lang="tr" sz="1800"/>
              <a:t>Problem ile ilgili amacı saptamak</a:t>
            </a:r>
            <a:endParaRPr sz="1800"/>
          </a:p>
          <a:p>
            <a:pPr marL="457200" lvl="0" indent="-342900" algn="just" rtl="0">
              <a:lnSpc>
                <a:spcPct val="115000"/>
              </a:lnSpc>
              <a:spcBef>
                <a:spcPts val="0"/>
              </a:spcBef>
              <a:spcAft>
                <a:spcPts val="0"/>
              </a:spcAft>
              <a:buSzPts val="1800"/>
              <a:buChar char="➢"/>
            </a:pPr>
            <a:r>
              <a:rPr lang="tr" sz="1800"/>
              <a:t>Kullanılacak yöntemi seçmek</a:t>
            </a:r>
            <a:endParaRPr sz="1800"/>
          </a:p>
          <a:p>
            <a:pPr marL="457200" lvl="0" indent="-342900" algn="just" rtl="0">
              <a:lnSpc>
                <a:spcPct val="115000"/>
              </a:lnSpc>
              <a:spcBef>
                <a:spcPts val="0"/>
              </a:spcBef>
              <a:spcAft>
                <a:spcPts val="0"/>
              </a:spcAft>
              <a:buSzPts val="1800"/>
              <a:buChar char="➢"/>
            </a:pPr>
            <a:r>
              <a:rPr lang="tr" sz="1800"/>
              <a:t>Deney sırasında alınacak ölçülerin hangi süreler içinde yapılacağını saptamak</a:t>
            </a:r>
            <a:endParaRPr sz="1800"/>
          </a:p>
          <a:p>
            <a:pPr marL="457200" lvl="0" indent="-342900" algn="just" rtl="0">
              <a:lnSpc>
                <a:spcPct val="115000"/>
              </a:lnSpc>
              <a:spcBef>
                <a:spcPts val="0"/>
              </a:spcBef>
              <a:spcAft>
                <a:spcPts val="0"/>
              </a:spcAft>
              <a:buSzPts val="1800"/>
              <a:buChar char="➢"/>
            </a:pPr>
            <a:r>
              <a:rPr lang="tr" sz="1800"/>
              <a:t>Deneyde hangi değişkenlerin sabit tutulacağı ve hangi istatistik yöntemlerinin kullanılacağını saptamıştır.</a:t>
            </a:r>
            <a:endParaRPr sz="1800"/>
          </a:p>
          <a:p>
            <a:pPr marL="0" lvl="0" indent="0" algn="l" rtl="0">
              <a:spcBef>
                <a:spcPts val="1200"/>
              </a:spcBef>
              <a:spcAft>
                <a:spcPts val="0"/>
              </a:spcAft>
              <a:buNone/>
            </a:pPr>
            <a:endParaRPr/>
          </a:p>
        </p:txBody>
      </p:sp>
      <p:pic>
        <p:nvPicPr>
          <p:cNvPr id="180" name="Google Shape;180;p33"/>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34"/>
          <p:cNvPicPr preferRelativeResize="0"/>
          <p:nvPr/>
        </p:nvPicPr>
        <p:blipFill>
          <a:blip r:embed="rId3">
            <a:alphaModFix/>
          </a:blip>
          <a:stretch>
            <a:fillRect/>
          </a:stretch>
        </p:blipFill>
        <p:spPr>
          <a:xfrm>
            <a:off x="0" y="4171950"/>
            <a:ext cx="9144000" cy="971550"/>
          </a:xfrm>
          <a:prstGeom prst="rect">
            <a:avLst/>
          </a:prstGeom>
          <a:noFill/>
          <a:ln>
            <a:noFill/>
          </a:ln>
        </p:spPr>
      </p:pic>
      <p:pic>
        <p:nvPicPr>
          <p:cNvPr id="186" name="Google Shape;186;p34"/>
          <p:cNvPicPr preferRelativeResize="0"/>
          <p:nvPr/>
        </p:nvPicPr>
        <p:blipFill>
          <a:blip r:embed="rId4">
            <a:alphaModFix/>
          </a:blip>
          <a:stretch>
            <a:fillRect/>
          </a:stretch>
        </p:blipFill>
        <p:spPr>
          <a:xfrm>
            <a:off x="3209100" y="0"/>
            <a:ext cx="5934899" cy="4190807"/>
          </a:xfrm>
          <a:prstGeom prst="rect">
            <a:avLst/>
          </a:prstGeom>
          <a:noFill/>
          <a:ln>
            <a:noFill/>
          </a:ln>
        </p:spPr>
      </p:pic>
      <p:sp>
        <p:nvSpPr>
          <p:cNvPr id="187" name="Google Shape;187;p34"/>
          <p:cNvSpPr txBox="1">
            <a:spLocks noGrp="1"/>
          </p:cNvSpPr>
          <p:nvPr>
            <p:ph type="body" idx="1"/>
          </p:nvPr>
        </p:nvSpPr>
        <p:spPr>
          <a:xfrm>
            <a:off x="0" y="0"/>
            <a:ext cx="3383700" cy="4647600"/>
          </a:xfrm>
          <a:prstGeom prst="rect">
            <a:avLst/>
          </a:prstGeom>
        </p:spPr>
        <p:txBody>
          <a:bodyPr spcFirstLastPara="1" wrap="square" lIns="91425" tIns="91425" rIns="91425" bIns="91425" anchor="t" anchorCtr="0">
            <a:noAutofit/>
          </a:bodyPr>
          <a:lstStyle/>
          <a:p>
            <a:pPr marL="0" lvl="0" indent="0" algn="l" rtl="0">
              <a:lnSpc>
                <a:spcPct val="114000"/>
              </a:lnSpc>
              <a:spcBef>
                <a:spcPts val="0"/>
              </a:spcBef>
              <a:spcAft>
                <a:spcPts val="0"/>
              </a:spcAft>
              <a:buNone/>
            </a:pPr>
            <a:r>
              <a:rPr lang="tr" sz="2000" b="1">
                <a:solidFill>
                  <a:srgbClr val="000000"/>
                </a:solidFill>
              </a:rPr>
              <a:t>6- Tarama Yöntemi: </a:t>
            </a:r>
            <a:endParaRPr sz="2000" b="1">
              <a:solidFill>
                <a:srgbClr val="000000"/>
              </a:solidFill>
            </a:endParaRPr>
          </a:p>
          <a:p>
            <a:pPr marL="0" lvl="0" indent="0" algn="l" rtl="0">
              <a:lnSpc>
                <a:spcPct val="100000"/>
              </a:lnSpc>
              <a:spcBef>
                <a:spcPts val="1000"/>
              </a:spcBef>
              <a:spcAft>
                <a:spcPts val="0"/>
              </a:spcAft>
              <a:buNone/>
            </a:pPr>
            <a:r>
              <a:rPr lang="tr">
                <a:solidFill>
                  <a:srgbClr val="000000"/>
                </a:solidFill>
              </a:rPr>
              <a:t>Araştırmacının konusuyla ilgili mevcut kaynakların incelenmesi yoluyla veri elde etme yöntemidir. Kaynaklar denince akla ilk etapta yazılı eserler gelmelidir. Bunlar; kitap, makale, gazete, belge, tutanak, anı, biyografi vb.dir.</a:t>
            </a:r>
            <a:endParaRPr>
              <a:solidFill>
                <a:srgbClr val="000000"/>
              </a:solidFill>
            </a:endParaRPr>
          </a:p>
          <a:p>
            <a:pPr marL="0" lvl="0" indent="0" algn="l" rtl="0">
              <a:spcBef>
                <a:spcPts val="1600"/>
              </a:spcBef>
              <a:spcAft>
                <a:spcPts val="1600"/>
              </a:spcAft>
              <a:buNone/>
            </a:pPr>
            <a:r>
              <a:rPr lang="tr">
                <a:solidFill>
                  <a:srgbClr val="000000"/>
                </a:solidFill>
              </a:rPr>
              <a:t>Tek başına veri toplama aracı olabileceği gibi deney ve gözlem verilerini desteklemek ve araştırmanın geçerliliğini artırmak amacıyla da kullanılır. </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body" idx="1"/>
          </p:nvPr>
        </p:nvSpPr>
        <p:spPr>
          <a:xfrm>
            <a:off x="0" y="0"/>
            <a:ext cx="9144000" cy="45687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tr" sz="2800">
                <a:solidFill>
                  <a:schemeClr val="dk1"/>
                </a:solidFill>
              </a:rPr>
              <a:t>Literatür nedir?</a:t>
            </a:r>
            <a:endParaRPr sz="2800">
              <a:solidFill>
                <a:schemeClr val="dk1"/>
              </a:solidFill>
            </a:endParaRPr>
          </a:p>
          <a:p>
            <a:pPr marL="0" lvl="0" indent="457200" algn="l" rtl="0">
              <a:spcBef>
                <a:spcPts val="1600"/>
              </a:spcBef>
              <a:spcAft>
                <a:spcPts val="0"/>
              </a:spcAft>
              <a:buClr>
                <a:schemeClr val="dk1"/>
              </a:buClr>
              <a:buSzPts val="1100"/>
              <a:buFont typeface="Arial"/>
              <a:buNone/>
            </a:pPr>
            <a:r>
              <a:rPr lang="tr">
                <a:solidFill>
                  <a:srgbClr val="000000"/>
                </a:solidFill>
              </a:rPr>
              <a:t>Bilimsel alanda, bir bilim dalının çeşitli konularında kitap, dergi, makale gibi çeşitli biçimlerde verilmiş yapıtların tamamını dile getirir. </a:t>
            </a:r>
            <a:endParaRPr>
              <a:solidFill>
                <a:srgbClr val="000000"/>
              </a:solidFill>
            </a:endParaRPr>
          </a:p>
          <a:p>
            <a:pPr marL="0" lvl="0" indent="457200" algn="l" rtl="0">
              <a:spcBef>
                <a:spcPts val="1600"/>
              </a:spcBef>
              <a:spcAft>
                <a:spcPts val="0"/>
              </a:spcAft>
              <a:buClr>
                <a:schemeClr val="dk1"/>
              </a:buClr>
              <a:buSzPts val="1100"/>
              <a:buFont typeface="Arial"/>
              <a:buNone/>
            </a:pPr>
            <a:r>
              <a:rPr lang="tr">
                <a:solidFill>
                  <a:srgbClr val="000000"/>
                </a:solidFill>
              </a:rPr>
              <a:t>Var olan kaynak ve belgeleri inceleyerek veri toplamaya literatür tarama denir.</a:t>
            </a:r>
            <a:endParaRPr>
              <a:solidFill>
                <a:srgbClr val="000000"/>
              </a:solidFill>
            </a:endParaRPr>
          </a:p>
          <a:p>
            <a:pPr marL="0" lvl="0" indent="0" algn="l" rtl="0">
              <a:spcBef>
                <a:spcPts val="1600"/>
              </a:spcBef>
              <a:spcAft>
                <a:spcPts val="1600"/>
              </a:spcAft>
              <a:buNone/>
            </a:pPr>
            <a:endParaRPr/>
          </a:p>
        </p:txBody>
      </p:sp>
      <p:pic>
        <p:nvPicPr>
          <p:cNvPr id="193" name="Google Shape;193;p35"/>
          <p:cNvPicPr preferRelativeResize="0"/>
          <p:nvPr/>
        </p:nvPicPr>
        <p:blipFill>
          <a:blip r:embed="rId3">
            <a:alphaModFix/>
          </a:blip>
          <a:stretch>
            <a:fillRect/>
          </a:stretch>
        </p:blipFill>
        <p:spPr>
          <a:xfrm>
            <a:off x="0" y="4171950"/>
            <a:ext cx="9144000" cy="971550"/>
          </a:xfrm>
          <a:prstGeom prst="rect">
            <a:avLst/>
          </a:prstGeom>
          <a:noFill/>
          <a:ln>
            <a:noFill/>
          </a:ln>
        </p:spPr>
      </p:pic>
      <p:pic>
        <p:nvPicPr>
          <p:cNvPr id="194" name="Google Shape;194;p35"/>
          <p:cNvPicPr preferRelativeResize="0"/>
          <p:nvPr/>
        </p:nvPicPr>
        <p:blipFill>
          <a:blip r:embed="rId4">
            <a:alphaModFix/>
          </a:blip>
          <a:stretch>
            <a:fillRect/>
          </a:stretch>
        </p:blipFill>
        <p:spPr>
          <a:xfrm>
            <a:off x="559575" y="2209850"/>
            <a:ext cx="4051190" cy="1893075"/>
          </a:xfrm>
          <a:prstGeom prst="rect">
            <a:avLst/>
          </a:prstGeom>
          <a:noFill/>
          <a:ln>
            <a:noFill/>
          </a:ln>
        </p:spPr>
      </p:pic>
      <p:pic>
        <p:nvPicPr>
          <p:cNvPr id="195" name="Google Shape;195;p35"/>
          <p:cNvPicPr preferRelativeResize="0"/>
          <p:nvPr/>
        </p:nvPicPr>
        <p:blipFill>
          <a:blip r:embed="rId5">
            <a:alphaModFix/>
          </a:blip>
          <a:stretch>
            <a:fillRect/>
          </a:stretch>
        </p:blipFill>
        <p:spPr>
          <a:xfrm>
            <a:off x="5117500" y="2209838"/>
            <a:ext cx="3236025" cy="1973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6"/>
          <p:cNvSpPr txBox="1">
            <a:spLocks noGrp="1"/>
          </p:cNvSpPr>
          <p:nvPr>
            <p:ph type="body" idx="1"/>
          </p:nvPr>
        </p:nvSpPr>
        <p:spPr>
          <a:xfrm>
            <a:off x="0" y="62500"/>
            <a:ext cx="9144000" cy="40290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r>
              <a:rPr lang="tr" b="1">
                <a:solidFill>
                  <a:srgbClr val="000000"/>
                </a:solidFill>
              </a:rPr>
              <a:t>Literatür taraması araştırmacının;</a:t>
            </a:r>
            <a:endParaRPr b="1">
              <a:solidFill>
                <a:srgbClr val="000000"/>
              </a:solidFill>
            </a:endParaRPr>
          </a:p>
          <a:p>
            <a:pPr marL="457200" lvl="0" indent="-342900" algn="l" rtl="0">
              <a:spcBef>
                <a:spcPts val="1600"/>
              </a:spcBef>
              <a:spcAft>
                <a:spcPts val="0"/>
              </a:spcAft>
              <a:buClr>
                <a:srgbClr val="000000"/>
              </a:buClr>
              <a:buSzPts val="1800"/>
              <a:buChar char="➢"/>
            </a:pPr>
            <a:r>
              <a:rPr lang="tr">
                <a:solidFill>
                  <a:srgbClr val="000000"/>
                </a:solidFill>
              </a:rPr>
              <a:t>Probleminin kuramsal temellerini oluşturmasını,</a:t>
            </a:r>
            <a:endParaRPr>
              <a:solidFill>
                <a:srgbClr val="000000"/>
              </a:solidFill>
            </a:endParaRPr>
          </a:p>
          <a:p>
            <a:pPr marL="457200" lvl="0" indent="-342900" algn="l" rtl="0">
              <a:spcBef>
                <a:spcPts val="0"/>
              </a:spcBef>
              <a:spcAft>
                <a:spcPts val="0"/>
              </a:spcAft>
              <a:buClr>
                <a:srgbClr val="000000"/>
              </a:buClr>
              <a:buSzPts val="1800"/>
              <a:buChar char="➢"/>
            </a:pPr>
            <a:r>
              <a:rPr lang="tr">
                <a:solidFill>
                  <a:srgbClr val="000000"/>
                </a:solidFill>
              </a:rPr>
              <a:t>Problemine ilişkin bilgilere ve benzer araştırmalara ulaşmasını,</a:t>
            </a:r>
            <a:endParaRPr>
              <a:solidFill>
                <a:srgbClr val="000000"/>
              </a:solidFill>
            </a:endParaRPr>
          </a:p>
          <a:p>
            <a:pPr marL="457200" lvl="0" indent="-342900" algn="l" rtl="0">
              <a:spcBef>
                <a:spcPts val="0"/>
              </a:spcBef>
              <a:spcAft>
                <a:spcPts val="0"/>
              </a:spcAft>
              <a:buClr>
                <a:srgbClr val="000000"/>
              </a:buClr>
              <a:buSzPts val="1800"/>
              <a:buChar char="➢"/>
            </a:pPr>
            <a:r>
              <a:rPr lang="tr">
                <a:solidFill>
                  <a:srgbClr val="000000"/>
                </a:solidFill>
              </a:rPr>
              <a:t>Diğer araştırmaların sonucunu görmesini ve değerlendirmesini sağlar.</a:t>
            </a:r>
            <a:endParaRPr>
              <a:solidFill>
                <a:srgbClr val="000000"/>
              </a:solidFill>
            </a:endParaRPr>
          </a:p>
          <a:p>
            <a:pPr marL="0" lvl="0" indent="457200" algn="l" rtl="0">
              <a:spcBef>
                <a:spcPts val="1600"/>
              </a:spcBef>
              <a:spcAft>
                <a:spcPts val="0"/>
              </a:spcAft>
              <a:buNone/>
            </a:pPr>
            <a:r>
              <a:rPr lang="tr" b="1" u="sng">
                <a:solidFill>
                  <a:schemeClr val="dk1"/>
                </a:solidFill>
              </a:rPr>
              <a:t>Literatür taramasından sonra araştırmacı;</a:t>
            </a:r>
            <a:endParaRPr b="1" u="sng">
              <a:solidFill>
                <a:schemeClr val="dk1"/>
              </a:solidFill>
            </a:endParaRPr>
          </a:p>
          <a:p>
            <a:pPr marL="457200" lvl="0" indent="-342900" algn="l" rtl="0">
              <a:spcBef>
                <a:spcPts val="1600"/>
              </a:spcBef>
              <a:spcAft>
                <a:spcPts val="0"/>
              </a:spcAft>
              <a:buClr>
                <a:schemeClr val="dk1"/>
              </a:buClr>
              <a:buSzPts val="1800"/>
              <a:buChar char="➢"/>
            </a:pPr>
            <a:r>
              <a:rPr lang="tr">
                <a:solidFill>
                  <a:schemeClr val="dk1"/>
                </a:solidFill>
              </a:rPr>
              <a:t>Problemini yeniden şekillendirebilir</a:t>
            </a:r>
            <a:endParaRPr>
              <a:solidFill>
                <a:schemeClr val="dk1"/>
              </a:solidFill>
            </a:endParaRPr>
          </a:p>
          <a:p>
            <a:pPr marL="457200" lvl="0" indent="-342900" algn="l" rtl="0">
              <a:spcBef>
                <a:spcPts val="0"/>
              </a:spcBef>
              <a:spcAft>
                <a:spcPts val="0"/>
              </a:spcAft>
              <a:buClr>
                <a:schemeClr val="dk1"/>
              </a:buClr>
              <a:buSzPts val="1800"/>
              <a:buChar char="➢"/>
            </a:pPr>
            <a:r>
              <a:rPr lang="tr">
                <a:solidFill>
                  <a:schemeClr val="dk1"/>
                </a:solidFill>
              </a:rPr>
              <a:t>Düzeltebilir</a:t>
            </a:r>
            <a:endParaRPr>
              <a:solidFill>
                <a:schemeClr val="dk1"/>
              </a:solidFill>
            </a:endParaRPr>
          </a:p>
          <a:p>
            <a:pPr marL="457200" lvl="0" indent="-342900" algn="l" rtl="0">
              <a:spcBef>
                <a:spcPts val="0"/>
              </a:spcBef>
              <a:spcAft>
                <a:spcPts val="0"/>
              </a:spcAft>
              <a:buClr>
                <a:schemeClr val="dk1"/>
              </a:buClr>
              <a:buSzPts val="1800"/>
              <a:buChar char="➢"/>
            </a:pPr>
            <a:r>
              <a:rPr lang="tr">
                <a:solidFill>
                  <a:schemeClr val="dk1"/>
                </a:solidFill>
              </a:rPr>
              <a:t>Değiştirebilir</a:t>
            </a:r>
            <a:endParaRPr>
              <a:solidFill>
                <a:schemeClr val="dk1"/>
              </a:solidFill>
            </a:endParaRPr>
          </a:p>
          <a:p>
            <a:pPr marL="0" lvl="0" indent="0" algn="l" rtl="0">
              <a:spcBef>
                <a:spcPts val="1600"/>
              </a:spcBef>
              <a:spcAft>
                <a:spcPts val="0"/>
              </a:spcAft>
              <a:buNone/>
            </a:pPr>
            <a:endParaRPr>
              <a:solidFill>
                <a:srgbClr val="000000"/>
              </a:solidFill>
            </a:endParaRPr>
          </a:p>
          <a:p>
            <a:pPr marL="0" lvl="0" indent="0" algn="l" rtl="0">
              <a:spcBef>
                <a:spcPts val="1600"/>
              </a:spcBef>
              <a:spcAft>
                <a:spcPts val="1600"/>
              </a:spcAft>
              <a:buNone/>
            </a:pPr>
            <a:endParaRPr/>
          </a:p>
        </p:txBody>
      </p:sp>
      <p:pic>
        <p:nvPicPr>
          <p:cNvPr id="201" name="Google Shape;201;p36"/>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7"/>
          <p:cNvSpPr txBox="1">
            <a:spLocks noGrp="1"/>
          </p:cNvSpPr>
          <p:nvPr>
            <p:ph type="body" idx="1"/>
          </p:nvPr>
        </p:nvSpPr>
        <p:spPr>
          <a:xfrm>
            <a:off x="0" y="0"/>
            <a:ext cx="9144000" cy="388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rPr>
              <a:t>Literatür taraması, problem durumunun ve problem cümlesinin oluşturulmasında önemli bir rol oynar.</a:t>
            </a:r>
            <a:endParaRPr>
              <a:solidFill>
                <a:schemeClr val="dk1"/>
              </a:solidFill>
            </a:endParaRPr>
          </a:p>
          <a:p>
            <a:pPr marL="0" lvl="0" indent="0" algn="l" rtl="0">
              <a:spcBef>
                <a:spcPts val="1600"/>
              </a:spcBef>
              <a:spcAft>
                <a:spcPts val="0"/>
              </a:spcAft>
              <a:buNone/>
            </a:pPr>
            <a:r>
              <a:rPr lang="tr">
                <a:solidFill>
                  <a:srgbClr val="000000"/>
                </a:solidFill>
              </a:rPr>
              <a:t>Literatür taraması, araştırmanın başından sonuna kadar devam eden bir süreçtir</a:t>
            </a:r>
            <a:endParaRPr>
              <a:solidFill>
                <a:srgbClr val="000000"/>
              </a:solidFill>
            </a:endParaRPr>
          </a:p>
          <a:p>
            <a:pPr marL="0" lvl="0" indent="0" algn="l" rtl="0">
              <a:spcBef>
                <a:spcPts val="1600"/>
              </a:spcBef>
              <a:spcAft>
                <a:spcPts val="0"/>
              </a:spcAft>
              <a:buNone/>
            </a:pPr>
            <a:r>
              <a:rPr lang="tr" b="1" u="sng">
                <a:solidFill>
                  <a:srgbClr val="000000"/>
                </a:solidFill>
              </a:rPr>
              <a:t>Literatür taraması </a:t>
            </a:r>
            <a:endParaRPr b="1" u="sng">
              <a:solidFill>
                <a:srgbClr val="000000"/>
              </a:solidFill>
            </a:endParaRPr>
          </a:p>
          <a:p>
            <a:pPr marL="360000" lvl="0" indent="-294300" algn="l" rtl="0">
              <a:spcBef>
                <a:spcPts val="1600"/>
              </a:spcBef>
              <a:spcAft>
                <a:spcPts val="0"/>
              </a:spcAft>
              <a:buClr>
                <a:srgbClr val="000000"/>
              </a:buClr>
              <a:buSzPts val="1800"/>
              <a:buChar char="➢"/>
            </a:pPr>
            <a:r>
              <a:rPr lang="tr">
                <a:solidFill>
                  <a:srgbClr val="000000"/>
                </a:solidFill>
              </a:rPr>
              <a:t>Araştırmacının problemini tanımlamasına yardımcı olur</a:t>
            </a:r>
            <a:endParaRPr>
              <a:solidFill>
                <a:srgbClr val="000000"/>
              </a:solidFill>
            </a:endParaRPr>
          </a:p>
          <a:p>
            <a:pPr marL="360000" lvl="0" indent="-294300" algn="l" rtl="0">
              <a:spcBef>
                <a:spcPts val="0"/>
              </a:spcBef>
              <a:spcAft>
                <a:spcPts val="0"/>
              </a:spcAft>
              <a:buClr>
                <a:srgbClr val="000000"/>
              </a:buClr>
              <a:buSzPts val="1800"/>
              <a:buChar char="➢"/>
            </a:pPr>
            <a:r>
              <a:rPr lang="tr">
                <a:solidFill>
                  <a:srgbClr val="000000"/>
                </a:solidFill>
              </a:rPr>
              <a:t>Araştırmasının yöntemini oluşturmasına,</a:t>
            </a:r>
            <a:endParaRPr>
              <a:solidFill>
                <a:srgbClr val="000000"/>
              </a:solidFill>
            </a:endParaRPr>
          </a:p>
          <a:p>
            <a:pPr marL="360000" lvl="0" indent="-294300" algn="l" rtl="0">
              <a:spcBef>
                <a:spcPts val="0"/>
              </a:spcBef>
              <a:spcAft>
                <a:spcPts val="0"/>
              </a:spcAft>
              <a:buClr>
                <a:srgbClr val="000000"/>
              </a:buClr>
              <a:buSzPts val="1800"/>
              <a:buChar char="➢"/>
            </a:pPr>
            <a:r>
              <a:rPr lang="tr">
                <a:solidFill>
                  <a:srgbClr val="000000"/>
                </a:solidFill>
              </a:rPr>
              <a:t>Elde ettiği bulguları yorumlamasına, </a:t>
            </a:r>
            <a:endParaRPr>
              <a:solidFill>
                <a:srgbClr val="000000"/>
              </a:solidFill>
            </a:endParaRPr>
          </a:p>
          <a:p>
            <a:pPr marL="360000" lvl="0" indent="-294300" algn="l" rtl="0">
              <a:spcBef>
                <a:spcPts val="0"/>
              </a:spcBef>
              <a:spcAft>
                <a:spcPts val="0"/>
              </a:spcAft>
              <a:buClr>
                <a:srgbClr val="000000"/>
              </a:buClr>
              <a:buSzPts val="1800"/>
              <a:buChar char="➢"/>
            </a:pPr>
            <a:r>
              <a:rPr lang="tr">
                <a:solidFill>
                  <a:srgbClr val="000000"/>
                </a:solidFill>
              </a:rPr>
              <a:t>Ulaştığı sonuçları kuramsal temellere dayalı olarak tartışmasına,</a:t>
            </a:r>
            <a:endParaRPr>
              <a:solidFill>
                <a:srgbClr val="000000"/>
              </a:solidFill>
            </a:endParaRPr>
          </a:p>
          <a:p>
            <a:pPr marL="360000" lvl="0" indent="-294300" algn="l" rtl="0">
              <a:spcBef>
                <a:spcPts val="0"/>
              </a:spcBef>
              <a:spcAft>
                <a:spcPts val="0"/>
              </a:spcAft>
              <a:buClr>
                <a:srgbClr val="000000"/>
              </a:buClr>
              <a:buSzPts val="1800"/>
              <a:buChar char="➢"/>
            </a:pPr>
            <a:r>
              <a:rPr lang="tr">
                <a:solidFill>
                  <a:srgbClr val="000000"/>
                </a:solidFill>
              </a:rPr>
              <a:t>Getireceği önerilere katkıda bulunur.</a:t>
            </a:r>
            <a:endParaRPr>
              <a:solidFill>
                <a:srgbClr val="000000"/>
              </a:solidFill>
            </a:endParaRPr>
          </a:p>
        </p:txBody>
      </p:sp>
      <p:pic>
        <p:nvPicPr>
          <p:cNvPr id="207" name="Google Shape;207;p37"/>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8"/>
          <p:cNvSpPr txBox="1">
            <a:spLocks noGrp="1"/>
          </p:cNvSpPr>
          <p:nvPr>
            <p:ph type="title"/>
          </p:nvPr>
        </p:nvSpPr>
        <p:spPr>
          <a:xfrm>
            <a:off x="297450" y="184750"/>
            <a:ext cx="8539200" cy="39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 b="1"/>
              <a:t>Ölçme ve Ölçek Türleri </a:t>
            </a:r>
            <a:endParaRPr b="1"/>
          </a:p>
          <a:p>
            <a:pPr marL="0" lvl="0" indent="0" algn="ctr" rtl="0">
              <a:spcBef>
                <a:spcPts val="0"/>
              </a:spcBef>
              <a:spcAft>
                <a:spcPts val="0"/>
              </a:spcAft>
              <a:buNone/>
            </a:pPr>
            <a:endParaRPr b="1"/>
          </a:p>
          <a:p>
            <a:pPr marL="0" lvl="0" indent="0" algn="l" rtl="0">
              <a:spcBef>
                <a:spcPts val="0"/>
              </a:spcBef>
              <a:spcAft>
                <a:spcPts val="0"/>
              </a:spcAft>
              <a:buNone/>
            </a:pPr>
            <a:r>
              <a:rPr lang="tr" sz="2000" b="1"/>
              <a:t>Ölçme: </a:t>
            </a:r>
            <a:r>
              <a:rPr lang="tr" sz="1800"/>
              <a:t>Bireylerin ya da nesnelerin niteliklerinin uygun araçlar kullanılarak gözlenmesi, gözlem sonuçlarının sembollerle ifade edilmesidir. </a:t>
            </a:r>
            <a:endParaRPr sz="1800"/>
          </a:p>
          <a:p>
            <a:pPr marL="0" lvl="0" indent="457200" algn="l" rtl="0">
              <a:spcBef>
                <a:spcPts val="0"/>
              </a:spcBef>
              <a:spcAft>
                <a:spcPts val="0"/>
              </a:spcAft>
              <a:buNone/>
            </a:pPr>
            <a:endParaRPr sz="1800"/>
          </a:p>
          <a:p>
            <a:pPr marL="0" lvl="0" indent="457200" algn="l" rtl="0">
              <a:spcBef>
                <a:spcPts val="0"/>
              </a:spcBef>
              <a:spcAft>
                <a:spcPts val="0"/>
              </a:spcAft>
              <a:buNone/>
            </a:pPr>
            <a:r>
              <a:rPr lang="tr" sz="1800" u="sng"/>
              <a:t>Ölçmenin üç temel bileşeni vardır:</a:t>
            </a:r>
            <a:r>
              <a:rPr lang="tr" sz="1800"/>
              <a:t> </a:t>
            </a:r>
            <a:endParaRPr sz="1800"/>
          </a:p>
          <a:p>
            <a:pPr marL="0" lvl="0" indent="457200" algn="l" rtl="0">
              <a:spcBef>
                <a:spcPts val="0"/>
              </a:spcBef>
              <a:spcAft>
                <a:spcPts val="0"/>
              </a:spcAft>
              <a:buNone/>
            </a:pPr>
            <a:endParaRPr sz="1800"/>
          </a:p>
          <a:p>
            <a:pPr marL="457200" lvl="0" indent="-342900" algn="l" rtl="0">
              <a:spcBef>
                <a:spcPts val="0"/>
              </a:spcBef>
              <a:spcAft>
                <a:spcPts val="0"/>
              </a:spcAft>
              <a:buSzPts val="1800"/>
              <a:buChar char="➢"/>
            </a:pPr>
            <a:r>
              <a:rPr lang="tr" sz="1800"/>
              <a:t>Ölçülecek nitelik/nitelikler </a:t>
            </a:r>
            <a:endParaRPr sz="1800"/>
          </a:p>
          <a:p>
            <a:pPr marL="457200" lvl="0" indent="-342900" algn="l" rtl="0">
              <a:spcBef>
                <a:spcPts val="0"/>
              </a:spcBef>
              <a:spcAft>
                <a:spcPts val="0"/>
              </a:spcAft>
              <a:buSzPts val="1800"/>
              <a:buChar char="➢"/>
            </a:pPr>
            <a:r>
              <a:rPr lang="tr" sz="1800"/>
              <a:t>Niteliklerin eşleştirilebileceği uygun sayılar veya semboller </a:t>
            </a:r>
            <a:endParaRPr sz="1800"/>
          </a:p>
          <a:p>
            <a:pPr marL="457200" lvl="0" indent="-342900" algn="l" rtl="0">
              <a:spcBef>
                <a:spcPts val="0"/>
              </a:spcBef>
              <a:spcAft>
                <a:spcPts val="0"/>
              </a:spcAft>
              <a:buSzPts val="1800"/>
              <a:buChar char="➢"/>
            </a:pPr>
            <a:r>
              <a:rPr lang="tr" sz="1800"/>
              <a:t>Ölçülen nitelikle ilgili miktarın belirlenmesinde esas alınacak ölçme kuralları</a:t>
            </a:r>
            <a:endParaRPr sz="1800"/>
          </a:p>
          <a:p>
            <a:pPr marL="0" lvl="0" indent="0" algn="l" rtl="0">
              <a:spcBef>
                <a:spcPts val="0"/>
              </a:spcBef>
              <a:spcAft>
                <a:spcPts val="0"/>
              </a:spcAft>
              <a:buNone/>
            </a:pPr>
            <a:endParaRPr sz="1800"/>
          </a:p>
        </p:txBody>
      </p:sp>
      <p:pic>
        <p:nvPicPr>
          <p:cNvPr id="213" name="Google Shape;213;p38"/>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9"/>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19" name="Google Shape;219;p39"/>
          <p:cNvSpPr txBox="1">
            <a:spLocks noGrp="1"/>
          </p:cNvSpPr>
          <p:nvPr>
            <p:ph type="body" idx="1"/>
          </p:nvPr>
        </p:nvSpPr>
        <p:spPr>
          <a:xfrm>
            <a:off x="0" y="720100"/>
            <a:ext cx="9144000" cy="3848700"/>
          </a:xfrm>
          <a:prstGeom prst="rect">
            <a:avLst/>
          </a:prstGeom>
        </p:spPr>
        <p:txBody>
          <a:bodyPr spcFirstLastPara="1" wrap="square" lIns="91425" tIns="91425" rIns="91425" bIns="91425" anchor="t" anchorCtr="0">
            <a:noAutofit/>
          </a:bodyPr>
          <a:lstStyle/>
          <a:p>
            <a:pPr marL="457200" lvl="0" indent="-342900" algn="l" rtl="0">
              <a:lnSpc>
                <a:spcPct val="114000"/>
              </a:lnSpc>
              <a:spcBef>
                <a:spcPts val="500"/>
              </a:spcBef>
              <a:spcAft>
                <a:spcPts val="0"/>
              </a:spcAft>
              <a:buClr>
                <a:srgbClr val="000000"/>
              </a:buClr>
              <a:buSzPts val="1800"/>
              <a:buChar char="➢"/>
            </a:pPr>
            <a:r>
              <a:rPr lang="tr">
                <a:solidFill>
                  <a:srgbClr val="000000"/>
                </a:solidFill>
              </a:rPr>
              <a:t>Ölçülecek nitelikleri veya özellikleri (davranışları/değişkenleri) belirleme</a:t>
            </a:r>
            <a:endParaRPr>
              <a:solidFill>
                <a:srgbClr val="000000"/>
              </a:solidFill>
            </a:endParaRPr>
          </a:p>
          <a:p>
            <a:pPr marL="457200" lvl="0" indent="-342900" algn="l" rtl="0">
              <a:lnSpc>
                <a:spcPct val="114000"/>
              </a:lnSpc>
              <a:spcBef>
                <a:spcPts val="500"/>
              </a:spcBef>
              <a:spcAft>
                <a:spcPts val="0"/>
              </a:spcAft>
              <a:buClr>
                <a:srgbClr val="000000"/>
              </a:buClr>
              <a:buSzPts val="1800"/>
              <a:buChar char="➢"/>
            </a:pPr>
            <a:r>
              <a:rPr lang="tr">
                <a:solidFill>
                  <a:srgbClr val="000000"/>
                </a:solidFill>
              </a:rPr>
              <a:t>Ölçmenin amacına ve ölçülecek değişkene uygun sembol ve sayı kümesi seçme</a:t>
            </a:r>
            <a:endParaRPr>
              <a:solidFill>
                <a:srgbClr val="000000"/>
              </a:solidFill>
            </a:endParaRPr>
          </a:p>
          <a:p>
            <a:pPr marL="457200" lvl="0" indent="-342900" algn="l" rtl="0">
              <a:lnSpc>
                <a:spcPct val="114000"/>
              </a:lnSpc>
              <a:spcBef>
                <a:spcPts val="500"/>
              </a:spcBef>
              <a:spcAft>
                <a:spcPts val="0"/>
              </a:spcAft>
              <a:buClr>
                <a:srgbClr val="000000"/>
              </a:buClr>
              <a:buSzPts val="1800"/>
              <a:buChar char="➢"/>
            </a:pPr>
            <a:r>
              <a:rPr lang="tr">
                <a:solidFill>
                  <a:srgbClr val="000000"/>
                </a:solidFill>
              </a:rPr>
              <a:t>Bu davranış/değişkenleri ölçecek, soruların belirlendiği bir ölçme aracı hazırlama ve uygulama (Gözlemleme)</a:t>
            </a:r>
            <a:endParaRPr>
              <a:solidFill>
                <a:srgbClr val="000000"/>
              </a:solidFill>
            </a:endParaRPr>
          </a:p>
          <a:p>
            <a:pPr marL="457200" lvl="0" indent="-342900" algn="l" rtl="0">
              <a:lnSpc>
                <a:spcPct val="114000"/>
              </a:lnSpc>
              <a:spcBef>
                <a:spcPts val="500"/>
              </a:spcBef>
              <a:spcAft>
                <a:spcPts val="0"/>
              </a:spcAft>
              <a:buClr>
                <a:srgbClr val="000000"/>
              </a:buClr>
              <a:buSzPts val="1800"/>
              <a:buChar char="➢"/>
            </a:pPr>
            <a:r>
              <a:rPr lang="tr">
                <a:solidFill>
                  <a:srgbClr val="000000"/>
                </a:solidFill>
              </a:rPr>
              <a:t>Özelliğin ne kadarlık miktarına ne kadar puan verileceğini belirleme (Ölçme kuralı)</a:t>
            </a:r>
            <a:endParaRPr>
              <a:solidFill>
                <a:srgbClr val="000000"/>
              </a:solidFill>
            </a:endParaRPr>
          </a:p>
          <a:p>
            <a:pPr marL="457200" lvl="0" indent="-342900" algn="l" rtl="0">
              <a:lnSpc>
                <a:spcPct val="114000"/>
              </a:lnSpc>
              <a:spcBef>
                <a:spcPts val="500"/>
              </a:spcBef>
              <a:spcAft>
                <a:spcPts val="0"/>
              </a:spcAft>
              <a:buClr>
                <a:srgbClr val="000000"/>
              </a:buClr>
              <a:buSzPts val="1800"/>
              <a:buChar char="➢"/>
            </a:pPr>
            <a:r>
              <a:rPr lang="tr">
                <a:solidFill>
                  <a:srgbClr val="000000"/>
                </a:solidFill>
              </a:rPr>
              <a:t>Yoklanan özelliği puanlama (Özellik ile aracı eşleştirme)</a:t>
            </a:r>
            <a:endParaRPr>
              <a:solidFill>
                <a:srgbClr val="000000"/>
              </a:solidFill>
            </a:endParaRPr>
          </a:p>
          <a:p>
            <a:pPr marL="457200" lvl="0" indent="-342900" algn="l" rtl="0">
              <a:lnSpc>
                <a:spcPct val="114000"/>
              </a:lnSpc>
              <a:spcBef>
                <a:spcPts val="500"/>
              </a:spcBef>
              <a:spcAft>
                <a:spcPts val="0"/>
              </a:spcAft>
              <a:buClr>
                <a:srgbClr val="000000"/>
              </a:buClr>
              <a:buSzPts val="1800"/>
              <a:buChar char="➢"/>
            </a:pPr>
            <a:r>
              <a:rPr lang="tr">
                <a:solidFill>
                  <a:srgbClr val="000000"/>
                </a:solidFill>
              </a:rPr>
              <a:t>Ölçülen niteliği ya da özelliği sayı veya sembolle ifade etme</a:t>
            </a:r>
            <a:endParaRPr>
              <a:solidFill>
                <a:srgbClr val="000000"/>
              </a:solidFill>
            </a:endParaRPr>
          </a:p>
          <a:p>
            <a:pPr marL="457200" lvl="0" indent="-342900" algn="l" rtl="0">
              <a:lnSpc>
                <a:spcPct val="114000"/>
              </a:lnSpc>
              <a:spcBef>
                <a:spcPts val="500"/>
              </a:spcBef>
              <a:spcAft>
                <a:spcPts val="500"/>
              </a:spcAft>
              <a:buClr>
                <a:srgbClr val="000000"/>
              </a:buClr>
              <a:buSzPts val="1800"/>
              <a:buChar char="➢"/>
            </a:pPr>
            <a:r>
              <a:rPr lang="tr">
                <a:solidFill>
                  <a:srgbClr val="000000"/>
                </a:solidFill>
              </a:rPr>
              <a:t>Ölçülen niteliği veya özelliği gruplandırma, sıralama ya da derecelendirme</a:t>
            </a:r>
            <a:endParaRPr>
              <a:solidFill>
                <a:srgbClr val="000000"/>
              </a:solidFill>
            </a:endParaRPr>
          </a:p>
        </p:txBody>
      </p:sp>
      <p:sp>
        <p:nvSpPr>
          <p:cNvPr id="220" name="Google Shape;220;p39"/>
          <p:cNvSpPr txBox="1">
            <a:spLocks noGrp="1"/>
          </p:cNvSpPr>
          <p:nvPr>
            <p:ph type="title"/>
          </p:nvPr>
        </p:nvSpPr>
        <p:spPr>
          <a:xfrm>
            <a:off x="265200" y="147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a:t>ÖLÇME İŞLEMİNİN AŞAMALARI</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0"/>
          <p:cNvSpPr txBox="1">
            <a:spLocks noGrp="1"/>
          </p:cNvSpPr>
          <p:nvPr>
            <p:ph type="body" idx="1"/>
          </p:nvPr>
        </p:nvSpPr>
        <p:spPr>
          <a:xfrm>
            <a:off x="85725" y="114300"/>
            <a:ext cx="8205900" cy="392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Ölçek ve Ölçek Türleri:</a:t>
            </a:r>
            <a:endParaRPr sz="2000" b="1">
              <a:solidFill>
                <a:srgbClr val="000000"/>
              </a:solidFill>
            </a:endParaRPr>
          </a:p>
          <a:p>
            <a:pPr marL="0" lvl="0" indent="0" algn="l" rtl="0">
              <a:spcBef>
                <a:spcPts val="1600"/>
              </a:spcBef>
              <a:spcAft>
                <a:spcPts val="0"/>
              </a:spcAft>
              <a:buNone/>
            </a:pPr>
            <a:r>
              <a:rPr lang="tr">
                <a:solidFill>
                  <a:srgbClr val="000000"/>
                </a:solidFill>
              </a:rPr>
              <a:t> </a:t>
            </a:r>
            <a:r>
              <a:rPr lang="tr" b="1">
                <a:solidFill>
                  <a:srgbClr val="000000"/>
                </a:solidFill>
              </a:rPr>
              <a:t>Ölçekler;</a:t>
            </a:r>
            <a:r>
              <a:rPr lang="tr">
                <a:solidFill>
                  <a:srgbClr val="000000"/>
                </a:solidFill>
              </a:rPr>
              <a:t> değişkenlerin sayısal olarak gösterilmelerini sağlayan şekil ve yöntemlerdir.  </a:t>
            </a:r>
            <a:endParaRPr>
              <a:solidFill>
                <a:srgbClr val="000000"/>
              </a:solidFill>
            </a:endParaRPr>
          </a:p>
          <a:p>
            <a:pPr marL="0" lvl="0" indent="0" algn="l" rtl="0">
              <a:spcBef>
                <a:spcPts val="1600"/>
              </a:spcBef>
              <a:spcAft>
                <a:spcPts val="0"/>
              </a:spcAft>
              <a:buNone/>
            </a:pPr>
            <a:r>
              <a:rPr lang="tr">
                <a:solidFill>
                  <a:srgbClr val="000000"/>
                </a:solidFill>
              </a:rPr>
              <a:t>Dört çeşit ölçek türü vardır. Bunlar;</a:t>
            </a:r>
            <a:endParaRPr>
              <a:solidFill>
                <a:srgbClr val="000000"/>
              </a:solidFill>
            </a:endParaRPr>
          </a:p>
          <a:p>
            <a:pPr marL="457200" lvl="0" indent="-342900" algn="l" rtl="0">
              <a:spcBef>
                <a:spcPts val="1600"/>
              </a:spcBef>
              <a:spcAft>
                <a:spcPts val="0"/>
              </a:spcAft>
              <a:buClr>
                <a:srgbClr val="000000"/>
              </a:buClr>
              <a:buSzPts val="1800"/>
              <a:buChar char="➢"/>
            </a:pPr>
            <a:r>
              <a:rPr lang="tr">
                <a:solidFill>
                  <a:srgbClr val="000000"/>
                </a:solidFill>
              </a:rPr>
              <a:t>Sınıflandırma (Adlandırma) Ölçeği (Gruplama veya Kategorileme) </a:t>
            </a:r>
            <a:endParaRPr>
              <a:solidFill>
                <a:srgbClr val="000000"/>
              </a:solidFill>
            </a:endParaRPr>
          </a:p>
          <a:p>
            <a:pPr marL="457200" lvl="0" indent="-342900" algn="l" rtl="0">
              <a:spcBef>
                <a:spcPts val="0"/>
              </a:spcBef>
              <a:spcAft>
                <a:spcPts val="0"/>
              </a:spcAft>
              <a:buClr>
                <a:srgbClr val="000000"/>
              </a:buClr>
              <a:buSzPts val="1800"/>
              <a:buChar char="➢"/>
            </a:pPr>
            <a:r>
              <a:rPr lang="tr">
                <a:solidFill>
                  <a:srgbClr val="000000"/>
                </a:solidFill>
              </a:rPr>
              <a:t>Sıralama Ölçeği</a:t>
            </a:r>
            <a:endParaRPr>
              <a:solidFill>
                <a:srgbClr val="000000"/>
              </a:solidFill>
            </a:endParaRPr>
          </a:p>
          <a:p>
            <a:pPr marL="457200" lvl="0" indent="-342900" algn="l" rtl="0">
              <a:spcBef>
                <a:spcPts val="0"/>
              </a:spcBef>
              <a:spcAft>
                <a:spcPts val="0"/>
              </a:spcAft>
              <a:buClr>
                <a:srgbClr val="000000"/>
              </a:buClr>
              <a:buSzPts val="1800"/>
              <a:buChar char="➢"/>
            </a:pPr>
            <a:r>
              <a:rPr lang="tr">
                <a:solidFill>
                  <a:srgbClr val="000000"/>
                </a:solidFill>
              </a:rPr>
              <a:t>Eşit Aralıklı Ölçek</a:t>
            </a:r>
            <a:endParaRPr>
              <a:solidFill>
                <a:srgbClr val="000000"/>
              </a:solidFill>
            </a:endParaRPr>
          </a:p>
          <a:p>
            <a:pPr marL="457200" lvl="0" indent="-342900" algn="l" rtl="0">
              <a:spcBef>
                <a:spcPts val="0"/>
              </a:spcBef>
              <a:spcAft>
                <a:spcPts val="0"/>
              </a:spcAft>
              <a:buClr>
                <a:srgbClr val="000000"/>
              </a:buClr>
              <a:buSzPts val="1800"/>
              <a:buChar char="➢"/>
            </a:pPr>
            <a:r>
              <a:rPr lang="tr">
                <a:solidFill>
                  <a:srgbClr val="000000"/>
                </a:solidFill>
              </a:rPr>
              <a:t>Eşit Oranlı Ölçek</a:t>
            </a:r>
            <a:endParaRPr>
              <a:solidFill>
                <a:srgbClr val="000000"/>
              </a:solidFill>
            </a:endParaRPr>
          </a:p>
          <a:p>
            <a:pPr marL="457200" lvl="0" indent="0" algn="l" rtl="0">
              <a:spcBef>
                <a:spcPts val="1600"/>
              </a:spcBef>
              <a:spcAft>
                <a:spcPts val="0"/>
              </a:spcAft>
              <a:buNone/>
            </a:pPr>
            <a:endParaRPr>
              <a:solidFill>
                <a:srgbClr val="000000"/>
              </a:solidFill>
            </a:endParaRPr>
          </a:p>
          <a:p>
            <a:pPr marL="0" lvl="0" indent="0" algn="l" rtl="0">
              <a:spcBef>
                <a:spcPts val="1600"/>
              </a:spcBef>
              <a:spcAft>
                <a:spcPts val="1600"/>
              </a:spcAft>
              <a:buNone/>
            </a:pPr>
            <a:endParaRPr>
              <a:solidFill>
                <a:srgbClr val="000000"/>
              </a:solidFill>
            </a:endParaRPr>
          </a:p>
        </p:txBody>
      </p:sp>
      <p:pic>
        <p:nvPicPr>
          <p:cNvPr id="226" name="Google Shape;226;p40"/>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41"/>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32" name="Google Shape;232;p41"/>
          <p:cNvSpPr txBox="1">
            <a:spLocks noGrp="1"/>
          </p:cNvSpPr>
          <p:nvPr>
            <p:ph type="title"/>
          </p:nvPr>
        </p:nvSpPr>
        <p:spPr>
          <a:xfrm>
            <a:off x="0" y="61325"/>
            <a:ext cx="9144000" cy="489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700"/>
              <a:t>1- Sınıflandırma Ölçeği </a:t>
            </a:r>
            <a:endParaRPr sz="2700"/>
          </a:p>
          <a:p>
            <a:pPr marL="0" lvl="0" indent="0" algn="l" rtl="0">
              <a:spcBef>
                <a:spcPts val="0"/>
              </a:spcBef>
              <a:spcAft>
                <a:spcPts val="0"/>
              </a:spcAft>
              <a:buNone/>
            </a:pPr>
            <a:endParaRPr sz="1800"/>
          </a:p>
          <a:p>
            <a:pPr marL="0" lvl="0" indent="0" algn="l" rtl="0">
              <a:lnSpc>
                <a:spcPct val="100000"/>
              </a:lnSpc>
              <a:spcBef>
                <a:spcPts val="0"/>
              </a:spcBef>
              <a:spcAft>
                <a:spcPts val="0"/>
              </a:spcAft>
              <a:buNone/>
            </a:pPr>
            <a:r>
              <a:rPr lang="tr" sz="2000"/>
              <a:t>Bu ölçeklere aynı zamanda gruplama ölçekleri de denilmektedir. Bu ölçekle elde edilen puanlar miktar göstermezler. Yani büyüklük ifade etmezler. Bir kişi ya da nesneyi tanımlamak için kullanılırlar. </a:t>
            </a:r>
            <a:endParaRPr sz="2000"/>
          </a:p>
          <a:p>
            <a:pPr marL="0" lvl="0" indent="457200" algn="l" rtl="0">
              <a:spcBef>
                <a:spcPts val="0"/>
              </a:spcBef>
              <a:spcAft>
                <a:spcPts val="0"/>
              </a:spcAft>
              <a:buNone/>
            </a:pPr>
            <a:endParaRPr sz="1800"/>
          </a:p>
          <a:p>
            <a:pPr marL="0" lvl="0" indent="0" algn="l" rtl="0">
              <a:lnSpc>
                <a:spcPct val="115000"/>
              </a:lnSpc>
              <a:spcBef>
                <a:spcPts val="0"/>
              </a:spcBef>
              <a:spcAft>
                <a:spcPts val="0"/>
              </a:spcAft>
              <a:buNone/>
            </a:pPr>
            <a:r>
              <a:rPr lang="tr" sz="2000"/>
              <a:t>Sınıflandırma ölçeklerinin belli bir başlangıç noktası ve birimi yoktur. </a:t>
            </a:r>
            <a:endParaRPr sz="2000"/>
          </a:p>
          <a:p>
            <a:pPr marL="0" lvl="0" indent="0" algn="l" rtl="0">
              <a:lnSpc>
                <a:spcPct val="115000"/>
              </a:lnSpc>
              <a:spcBef>
                <a:spcPts val="0"/>
              </a:spcBef>
              <a:spcAft>
                <a:spcPts val="0"/>
              </a:spcAft>
              <a:buNone/>
            </a:pPr>
            <a:r>
              <a:rPr lang="tr" sz="2000"/>
              <a:t>Sınıflamada kullanılan sembollerin özel anlamı yoktur. </a:t>
            </a:r>
            <a:endParaRPr sz="2000"/>
          </a:p>
          <a:p>
            <a:pPr marL="0" lvl="0" indent="457200" algn="l" rtl="0">
              <a:lnSpc>
                <a:spcPct val="100000"/>
              </a:lnSpc>
              <a:spcBef>
                <a:spcPts val="0"/>
              </a:spcBef>
              <a:spcAft>
                <a:spcPts val="0"/>
              </a:spcAft>
              <a:buNone/>
            </a:pPr>
            <a:r>
              <a:rPr lang="tr" sz="2000" u="sng"/>
              <a:t>Örnek olarak</a:t>
            </a:r>
            <a:r>
              <a:rPr lang="tr" sz="2400" u="sng"/>
              <a:t>;</a:t>
            </a:r>
            <a:endParaRPr sz="2400" u="sng"/>
          </a:p>
          <a:p>
            <a:pPr marL="457200" lvl="0" indent="-355600" algn="l" rtl="0">
              <a:lnSpc>
                <a:spcPct val="115000"/>
              </a:lnSpc>
              <a:spcBef>
                <a:spcPts val="0"/>
              </a:spcBef>
              <a:spcAft>
                <a:spcPts val="0"/>
              </a:spcAft>
              <a:buSzPts val="2000"/>
              <a:buChar char="-"/>
            </a:pPr>
            <a:r>
              <a:rPr lang="tr" sz="2000"/>
              <a:t>Yazılı sınav sonuçlarına göre öğrencilerin </a:t>
            </a:r>
            <a:r>
              <a:rPr lang="tr" sz="2000" b="1" u="sng"/>
              <a:t>başarılı</a:t>
            </a:r>
            <a:r>
              <a:rPr lang="tr" sz="2000"/>
              <a:t> ve </a:t>
            </a:r>
            <a:r>
              <a:rPr lang="tr" sz="2000" b="1" u="sng"/>
              <a:t>başarısız</a:t>
            </a:r>
            <a:r>
              <a:rPr lang="tr" sz="2000"/>
              <a:t> olarak değerlendirilmesi.  </a:t>
            </a:r>
            <a:endParaRPr sz="2000"/>
          </a:p>
          <a:p>
            <a:pPr marL="457200" lvl="0" indent="-355600" algn="l" rtl="0">
              <a:lnSpc>
                <a:spcPct val="115000"/>
              </a:lnSpc>
              <a:spcBef>
                <a:spcPts val="0"/>
              </a:spcBef>
              <a:spcAft>
                <a:spcPts val="0"/>
              </a:spcAft>
              <a:buSzPts val="2000"/>
              <a:buChar char="-"/>
            </a:pPr>
            <a:r>
              <a:rPr lang="tr" sz="2000"/>
              <a:t>İstanbul=34; Kütahya=43</a:t>
            </a:r>
            <a:endParaRPr sz="2000"/>
          </a:p>
          <a:p>
            <a:pPr marL="0" lvl="0" indent="457200" algn="l" rtl="0">
              <a:lnSpc>
                <a:spcPct val="115000"/>
              </a:lnSpc>
              <a:spcBef>
                <a:spcPts val="0"/>
              </a:spcBef>
              <a:spcAft>
                <a:spcPts val="0"/>
              </a:spcAft>
              <a:buNone/>
            </a:pP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42"/>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38" name="Google Shape;238;p42"/>
          <p:cNvSpPr txBox="1">
            <a:spLocks noGrp="1"/>
          </p:cNvSpPr>
          <p:nvPr>
            <p:ph type="title"/>
          </p:nvPr>
        </p:nvSpPr>
        <p:spPr>
          <a:xfrm>
            <a:off x="0" y="0"/>
            <a:ext cx="9144000" cy="471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2- Sıralama Ölçeği</a:t>
            </a:r>
            <a:endParaRPr/>
          </a:p>
          <a:p>
            <a:pPr marL="0" lvl="0" indent="457200" algn="l" rtl="0">
              <a:spcBef>
                <a:spcPts val="0"/>
              </a:spcBef>
              <a:spcAft>
                <a:spcPts val="0"/>
              </a:spcAft>
              <a:buNone/>
            </a:pPr>
            <a:endParaRPr sz="1400"/>
          </a:p>
          <a:p>
            <a:pPr marL="0" lvl="0" indent="0" algn="l" rtl="0">
              <a:spcBef>
                <a:spcPts val="0"/>
              </a:spcBef>
              <a:spcAft>
                <a:spcPts val="0"/>
              </a:spcAft>
              <a:buNone/>
            </a:pPr>
            <a:r>
              <a:rPr lang="tr" sz="2000"/>
              <a:t>Nesneleri belli bir özelliğe sahip olma derecesine göre sıralayan ölçek türüdür.</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tr" sz="2000"/>
              <a:t>Bu ölçekle nesneler en büyükten en küçüğe, en ağırdan en hafife veya tersi işlemleri yapılır.</a:t>
            </a:r>
            <a:endParaRPr sz="2000"/>
          </a:p>
          <a:p>
            <a:pPr marL="457200" lvl="0" indent="-355600" algn="l" rtl="0">
              <a:spcBef>
                <a:spcPts val="0"/>
              </a:spcBef>
              <a:spcAft>
                <a:spcPts val="0"/>
              </a:spcAft>
              <a:buSzPts val="2000"/>
              <a:buChar char="➢"/>
            </a:pPr>
            <a:r>
              <a:rPr lang="tr" sz="2000"/>
              <a:t>Bu ölçekte verilen rakamların matematiksel anlamı yoktur.</a:t>
            </a:r>
            <a:endParaRPr sz="2000"/>
          </a:p>
          <a:p>
            <a:pPr marL="457200" lvl="0" indent="-355600" algn="l" rtl="0">
              <a:spcBef>
                <a:spcPts val="0"/>
              </a:spcBef>
              <a:spcAft>
                <a:spcPts val="0"/>
              </a:spcAft>
              <a:buSzPts val="2000"/>
              <a:buChar char="➢"/>
            </a:pPr>
            <a:r>
              <a:rPr lang="tr" sz="2000"/>
              <a:t>Sıralama yapmak önemlidir fakat oran vermek önemli değildir. </a:t>
            </a:r>
            <a:endParaRPr sz="2000"/>
          </a:p>
          <a:p>
            <a:pPr marL="457200" lvl="0" indent="-355600" algn="l" rtl="0">
              <a:spcBef>
                <a:spcPts val="0"/>
              </a:spcBef>
              <a:spcAft>
                <a:spcPts val="0"/>
              </a:spcAft>
              <a:buSzPts val="2000"/>
              <a:buChar char="➢"/>
            </a:pPr>
            <a:r>
              <a:rPr lang="tr" sz="2000"/>
              <a:t>Ölçme türü olarak nitel yöntem kullanılır.</a:t>
            </a:r>
            <a:endParaRPr sz="2000"/>
          </a:p>
          <a:p>
            <a:pPr marL="457200" lvl="0" indent="0" algn="l" rtl="0">
              <a:spcBef>
                <a:spcPts val="0"/>
              </a:spcBef>
              <a:spcAft>
                <a:spcPts val="0"/>
              </a:spcAft>
              <a:buNone/>
            </a:pPr>
            <a:endParaRPr sz="1400"/>
          </a:p>
          <a:p>
            <a:pPr marL="0" lvl="0" indent="457200" algn="l" rtl="0">
              <a:spcBef>
                <a:spcPts val="0"/>
              </a:spcBef>
              <a:spcAft>
                <a:spcPts val="0"/>
              </a:spcAft>
              <a:buNone/>
            </a:pPr>
            <a:r>
              <a:rPr lang="tr" sz="2000"/>
              <a:t>Örnek olarak</a:t>
            </a:r>
            <a:r>
              <a:rPr lang="tr" sz="2400"/>
              <a:t>;</a:t>
            </a:r>
            <a:endParaRPr sz="2400"/>
          </a:p>
          <a:p>
            <a:pPr marL="457200" lvl="0" indent="-355600" algn="l" rtl="0">
              <a:spcBef>
                <a:spcPts val="0"/>
              </a:spcBef>
              <a:spcAft>
                <a:spcPts val="0"/>
              </a:spcAft>
              <a:buSzPts val="2000"/>
              <a:buChar char="➔"/>
            </a:pPr>
            <a:r>
              <a:rPr lang="tr" sz="2000"/>
              <a:t>Okuma yarışmasında Ayşe birinci barış ikinci oldu,</a:t>
            </a:r>
            <a:endParaRPr sz="2000"/>
          </a:p>
          <a:p>
            <a:pPr marL="457200" lvl="0" indent="-355600" algn="l" rtl="0">
              <a:spcBef>
                <a:spcPts val="0"/>
              </a:spcBef>
              <a:spcAft>
                <a:spcPts val="0"/>
              </a:spcAft>
              <a:buSzPts val="2000"/>
              <a:buChar char="➔"/>
            </a:pPr>
            <a:r>
              <a:rPr lang="tr" sz="2000"/>
              <a:t>Öğrencileri kıdan uzu doğru sıralamak </a:t>
            </a:r>
            <a:endParaRPr sz="2000"/>
          </a:p>
          <a:p>
            <a:pPr marL="457200" lvl="0" indent="-355600" algn="l" rtl="0">
              <a:spcBef>
                <a:spcPts val="0"/>
              </a:spcBef>
              <a:spcAft>
                <a:spcPts val="0"/>
              </a:spcAft>
              <a:buSzPts val="2000"/>
              <a:buChar char="➔"/>
            </a:pPr>
            <a:r>
              <a:rPr lang="tr" sz="2000"/>
              <a:t>ÖSYM’yi ikinci tercihle kazanmak</a:t>
            </a: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43"/>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44" name="Google Shape;244;p43"/>
          <p:cNvSpPr txBox="1">
            <a:spLocks noGrp="1"/>
          </p:cNvSpPr>
          <p:nvPr>
            <p:ph type="title"/>
          </p:nvPr>
        </p:nvSpPr>
        <p:spPr>
          <a:xfrm>
            <a:off x="0" y="0"/>
            <a:ext cx="9144000" cy="437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3-Eşit Aralıklı Ölçek</a:t>
            </a:r>
            <a:endParaRPr/>
          </a:p>
          <a:p>
            <a:pPr marL="0" lvl="0" indent="0" algn="l" rtl="0">
              <a:spcBef>
                <a:spcPts val="0"/>
              </a:spcBef>
              <a:spcAft>
                <a:spcPts val="0"/>
              </a:spcAft>
              <a:buNone/>
            </a:pPr>
            <a:endParaRPr sz="900"/>
          </a:p>
          <a:p>
            <a:pPr marL="0" lvl="0" indent="0" algn="l" rtl="0">
              <a:spcBef>
                <a:spcPts val="0"/>
              </a:spcBef>
              <a:spcAft>
                <a:spcPts val="0"/>
              </a:spcAft>
              <a:buNone/>
            </a:pPr>
            <a:r>
              <a:rPr lang="tr" sz="2000"/>
              <a:t>Bu çeşit ölçeklerde bir başlangıç noktası vardır. Başlangıç noktasından itibaren, ölçek eşit aralıklara bölünmüştür. Bu ölçme biriminin keyfi bir başlangıç noktası vardır ve bu nokta sıfır ile tanımlanabilir; ancak sıfır ölçülen özelliğin yokluğunu göstermez. </a:t>
            </a:r>
            <a:endParaRPr sz="2000"/>
          </a:p>
          <a:p>
            <a:pPr marL="0" lvl="0" indent="0" algn="l" rtl="0">
              <a:lnSpc>
                <a:spcPct val="115000"/>
              </a:lnSpc>
              <a:spcBef>
                <a:spcPts val="0"/>
              </a:spcBef>
              <a:spcAft>
                <a:spcPts val="0"/>
              </a:spcAft>
              <a:buNone/>
            </a:pPr>
            <a:r>
              <a:rPr lang="tr" sz="2000"/>
              <a:t>Aralık ölçekleri, objeler arasındaki farkın miktarını göstermektedir. Onun için toplama, çıkarma gibi hesaplama işlemleri yapılabilir. Her tür istatistik işlemi uygulanabilir.</a:t>
            </a:r>
            <a:endParaRPr sz="2000"/>
          </a:p>
          <a:p>
            <a:pPr marL="0" lvl="0" indent="0" algn="l" rtl="0">
              <a:spcBef>
                <a:spcPts val="0"/>
              </a:spcBef>
              <a:spcAft>
                <a:spcPts val="0"/>
              </a:spcAft>
              <a:buNone/>
            </a:pPr>
            <a:r>
              <a:rPr lang="tr" sz="2000"/>
              <a:t>Örnek olarak; </a:t>
            </a:r>
            <a:endParaRPr sz="2000"/>
          </a:p>
          <a:p>
            <a:pPr marL="0" lvl="0" indent="0" algn="l" rtl="0">
              <a:spcBef>
                <a:spcPts val="0"/>
              </a:spcBef>
              <a:spcAft>
                <a:spcPts val="0"/>
              </a:spcAft>
              <a:buNone/>
            </a:pPr>
            <a:r>
              <a:rPr lang="tr" sz="2000"/>
              <a:t>Sıcaklık ölçmede kullanılan termometreler, takvimler ve IQ testleriyle zeka seviyesinin belirlenmesinde kullanılan testler gösterilebilir. </a:t>
            </a:r>
            <a:endParaRPr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44"/>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50" name="Google Shape;250;p44"/>
          <p:cNvSpPr txBox="1">
            <a:spLocks noGrp="1"/>
          </p:cNvSpPr>
          <p:nvPr>
            <p:ph type="title"/>
          </p:nvPr>
        </p:nvSpPr>
        <p:spPr>
          <a:xfrm>
            <a:off x="0" y="0"/>
            <a:ext cx="9144000" cy="50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4- Eşit Oran Ölçeği </a:t>
            </a:r>
            <a:endParaRPr/>
          </a:p>
          <a:p>
            <a:pPr marL="0" lvl="0" indent="457200" algn="l" rtl="0">
              <a:spcBef>
                <a:spcPts val="0"/>
              </a:spcBef>
              <a:spcAft>
                <a:spcPts val="0"/>
              </a:spcAft>
              <a:buNone/>
            </a:pPr>
            <a:endParaRPr sz="1100"/>
          </a:p>
          <a:p>
            <a:pPr marL="0" lvl="0" indent="0" algn="l" rtl="0">
              <a:spcBef>
                <a:spcPts val="0"/>
              </a:spcBef>
              <a:spcAft>
                <a:spcPts val="0"/>
              </a:spcAft>
              <a:buNone/>
            </a:pPr>
            <a:r>
              <a:rPr lang="tr" sz="2000"/>
              <a:t>Ölçülen özelliğin başlangıç noktası gerçek sıfırsa ve birimleri arasında eşitlik söz konusu ise bu tür ölçeklere oranlı ölçek denir. Ölçümler arasında oranlama yapılır.</a:t>
            </a:r>
            <a:endParaRPr sz="2000"/>
          </a:p>
          <a:p>
            <a:pPr marL="0" lvl="0" indent="0" algn="l" rtl="0">
              <a:spcBef>
                <a:spcPts val="0"/>
              </a:spcBef>
              <a:spcAft>
                <a:spcPts val="0"/>
              </a:spcAft>
              <a:buNone/>
            </a:pPr>
            <a:r>
              <a:rPr lang="tr" sz="2000"/>
              <a:t>Ölçeklerin en üstünü bu ölçeklerdir. Bu tip ölçeklerin aralıklı ölçeklerden tek farkı mutlak yokluğu gösteren bir başlangıç noktasının bulunmasıdır. </a:t>
            </a:r>
            <a:endParaRPr sz="2000"/>
          </a:p>
          <a:p>
            <a:pPr marL="0" lvl="0" indent="0" algn="l" rtl="0">
              <a:spcBef>
                <a:spcPts val="0"/>
              </a:spcBef>
              <a:spcAft>
                <a:spcPts val="0"/>
              </a:spcAft>
              <a:buNone/>
            </a:pPr>
            <a:r>
              <a:rPr lang="tr" sz="2000"/>
              <a:t>Oran ölçeklerinin kullanıldığı ölçmeler kesindir. Nicelik cinsinden değişkenler bu çeşit ölçeklerle ölçülür. Oran ölçekleriyle elde edilen verilere her tür istatistik işlemler uygulanabilir.</a:t>
            </a:r>
            <a:endParaRPr sz="2000"/>
          </a:p>
          <a:p>
            <a:pPr marL="0" lvl="0" indent="457200" algn="l" rtl="0">
              <a:spcBef>
                <a:spcPts val="0"/>
              </a:spcBef>
              <a:spcAft>
                <a:spcPts val="0"/>
              </a:spcAft>
              <a:buNone/>
            </a:pPr>
            <a:r>
              <a:rPr lang="tr" sz="2000"/>
              <a:t>Örnek olarak; </a:t>
            </a:r>
            <a:endParaRPr sz="2000"/>
          </a:p>
          <a:p>
            <a:pPr marL="457200" lvl="0" indent="-355600" algn="l" rtl="0">
              <a:spcBef>
                <a:spcPts val="0"/>
              </a:spcBef>
              <a:spcAft>
                <a:spcPts val="0"/>
              </a:spcAft>
              <a:buSzPts val="2000"/>
              <a:buChar char="➢"/>
            </a:pPr>
            <a:r>
              <a:rPr lang="tr" sz="2000"/>
              <a:t>Boy uzunluğu, ağırlık, zaman, yaş (gerçek sıfır noktası vardır)</a:t>
            </a:r>
            <a:endParaRPr sz="2000"/>
          </a:p>
          <a:p>
            <a:pPr marL="457200" lvl="0" indent="-355600" algn="l" rtl="0">
              <a:spcBef>
                <a:spcPts val="0"/>
              </a:spcBef>
              <a:spcAft>
                <a:spcPts val="0"/>
              </a:spcAft>
              <a:buSzPts val="2000"/>
              <a:buChar char="➢"/>
            </a:pPr>
            <a:r>
              <a:rPr lang="tr" sz="2000"/>
              <a:t>Kenan’ın boyu 178 cm dir.</a:t>
            </a:r>
            <a:endParaRPr sz="2000"/>
          </a:p>
          <a:p>
            <a:pPr marL="0" lvl="0" indent="457200" algn="l" rtl="0">
              <a:spcBef>
                <a:spcPts val="0"/>
              </a:spcBef>
              <a:spcAft>
                <a:spcPts val="0"/>
              </a:spcAft>
              <a:buNone/>
            </a:pPr>
            <a:endParaRPr sz="2000"/>
          </a:p>
          <a:p>
            <a:pPr marL="0" lvl="0" indent="0" algn="l" rtl="0">
              <a:spcBef>
                <a:spcPts val="0"/>
              </a:spcBef>
              <a:spcAft>
                <a:spcPts val="0"/>
              </a:spcAft>
              <a:buNone/>
            </a:pPr>
            <a:endParaRPr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45"/>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56" name="Google Shape;256;p45"/>
          <p:cNvSpPr txBox="1">
            <a:spLocks noGrp="1"/>
          </p:cNvSpPr>
          <p:nvPr>
            <p:ph type="title"/>
          </p:nvPr>
        </p:nvSpPr>
        <p:spPr>
          <a:xfrm>
            <a:off x="0" y="0"/>
            <a:ext cx="9144000" cy="470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 sz="3300" b="1"/>
              <a:t>Ölçme Hatası ve Ölçmede Hata Türleri </a:t>
            </a:r>
            <a:endParaRPr sz="3300" b="1"/>
          </a:p>
          <a:p>
            <a:pPr marL="0" lvl="0" indent="0" algn="l" rtl="0">
              <a:spcBef>
                <a:spcPts val="0"/>
              </a:spcBef>
              <a:spcAft>
                <a:spcPts val="0"/>
              </a:spcAft>
              <a:buNone/>
            </a:pPr>
            <a:endParaRPr sz="1800" b="1"/>
          </a:p>
          <a:p>
            <a:pPr marL="0" lvl="0" indent="0" algn="ctr" rtl="0">
              <a:spcBef>
                <a:spcPts val="0"/>
              </a:spcBef>
              <a:spcAft>
                <a:spcPts val="0"/>
              </a:spcAft>
              <a:buNone/>
            </a:pPr>
            <a:r>
              <a:rPr lang="tr" sz="2400" b="1"/>
              <a:t>Ölçmede Hataya Neden Olan Etmenler</a:t>
            </a:r>
            <a:endParaRPr sz="2400" b="1"/>
          </a:p>
          <a:p>
            <a:pPr marL="0" lvl="0" indent="0" algn="l" rtl="0">
              <a:spcBef>
                <a:spcPts val="0"/>
              </a:spcBef>
              <a:spcAft>
                <a:spcPts val="0"/>
              </a:spcAft>
              <a:buNone/>
            </a:pPr>
            <a:endParaRPr sz="1000" b="1"/>
          </a:p>
          <a:p>
            <a:pPr marL="0" lvl="0" indent="0" algn="l" rtl="0">
              <a:spcBef>
                <a:spcPts val="0"/>
              </a:spcBef>
              <a:spcAft>
                <a:spcPts val="0"/>
              </a:spcAft>
              <a:buNone/>
            </a:pPr>
            <a:r>
              <a:rPr lang="tr" sz="2000" b="1"/>
              <a:t>1- Ölçmeyi Yapan kişiden kaynaklanan hatalar;</a:t>
            </a:r>
            <a:endParaRPr sz="2000" b="1"/>
          </a:p>
          <a:p>
            <a:pPr marL="0" lvl="0" indent="0" algn="l" rtl="0">
              <a:spcBef>
                <a:spcPts val="0"/>
              </a:spcBef>
              <a:spcAft>
                <a:spcPts val="0"/>
              </a:spcAft>
              <a:buNone/>
            </a:pPr>
            <a:endParaRPr sz="2000" b="1"/>
          </a:p>
          <a:p>
            <a:pPr marL="457200" lvl="0" indent="-355600" algn="l" rtl="0">
              <a:spcBef>
                <a:spcPts val="0"/>
              </a:spcBef>
              <a:spcAft>
                <a:spcPts val="0"/>
              </a:spcAft>
              <a:buSzPts val="2000"/>
              <a:buChar char="-"/>
            </a:pPr>
            <a:r>
              <a:rPr lang="tr" sz="2000"/>
              <a:t>Ölçmeyi yapan kişinin, taraflı ve dikkatsiz davranması gibi durumlarda ortaya çıkan hatalardır. </a:t>
            </a:r>
            <a:endParaRPr sz="2000"/>
          </a:p>
          <a:p>
            <a:pPr marL="0" lvl="0" indent="0" algn="l" rtl="0">
              <a:spcBef>
                <a:spcPts val="0"/>
              </a:spcBef>
              <a:spcAft>
                <a:spcPts val="0"/>
              </a:spcAft>
              <a:buNone/>
            </a:pPr>
            <a:endParaRPr sz="1000" b="1"/>
          </a:p>
          <a:p>
            <a:pPr marL="0" lvl="0" indent="0" algn="l" rtl="0">
              <a:spcBef>
                <a:spcPts val="0"/>
              </a:spcBef>
              <a:spcAft>
                <a:spcPts val="0"/>
              </a:spcAft>
              <a:buNone/>
            </a:pPr>
            <a:r>
              <a:rPr lang="tr" sz="2000" b="1"/>
              <a:t>2- Ölçme aracından kaynaklanan hatalar;</a:t>
            </a:r>
            <a:r>
              <a:rPr lang="tr" sz="2000"/>
              <a:t> </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tr" sz="2000"/>
              <a:t>Yönergenin ve soruların anlaşılmaması, ölçme aracının birden fazla davranışı karmaşık ölçmesi, soruların iyi düzenlenmemiş olması, soruların okunamıyor olması gibi hatalardır.</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46"/>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62" name="Google Shape;262;p46"/>
          <p:cNvSpPr txBox="1">
            <a:spLocks noGrp="1"/>
          </p:cNvSpPr>
          <p:nvPr>
            <p:ph type="title"/>
          </p:nvPr>
        </p:nvSpPr>
        <p:spPr>
          <a:xfrm>
            <a:off x="0" y="0"/>
            <a:ext cx="9144000" cy="477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t>3- Ölçmenin yapıldığı ortamdan kaynaklanan hatalar; </a:t>
            </a:r>
            <a:endParaRPr sz="2000" b="1"/>
          </a:p>
          <a:p>
            <a:pPr marL="457200" lvl="0" indent="0" algn="l" rtl="0">
              <a:spcBef>
                <a:spcPts val="0"/>
              </a:spcBef>
              <a:spcAft>
                <a:spcPts val="0"/>
              </a:spcAft>
              <a:buNone/>
            </a:pPr>
            <a:endParaRPr sz="2000"/>
          </a:p>
          <a:p>
            <a:pPr marL="457200" lvl="0" indent="-355600" algn="l" rtl="0">
              <a:spcBef>
                <a:spcPts val="0"/>
              </a:spcBef>
              <a:spcAft>
                <a:spcPts val="0"/>
              </a:spcAft>
              <a:buSzPts val="2000"/>
              <a:buChar char="-"/>
            </a:pPr>
            <a:r>
              <a:rPr lang="tr" sz="2000"/>
              <a:t>Sınav yerinin ısı, ışık ve havalandırmasının yetersiz olması, ses ve gürültünün rahatsız edici olması gibi hatalardır. </a:t>
            </a:r>
            <a:endParaRPr sz="2000"/>
          </a:p>
          <a:p>
            <a:pPr marL="0" lvl="0" indent="0" algn="l" rtl="0">
              <a:spcBef>
                <a:spcPts val="0"/>
              </a:spcBef>
              <a:spcAft>
                <a:spcPts val="0"/>
              </a:spcAft>
              <a:buNone/>
            </a:pPr>
            <a:endParaRPr sz="2000" b="1"/>
          </a:p>
          <a:p>
            <a:pPr marL="0" lvl="0" indent="0" algn="l" rtl="0">
              <a:spcBef>
                <a:spcPts val="0"/>
              </a:spcBef>
              <a:spcAft>
                <a:spcPts val="0"/>
              </a:spcAft>
              <a:buNone/>
            </a:pPr>
            <a:r>
              <a:rPr lang="tr" sz="2000" b="1"/>
              <a:t>4- Ölçülen kişiden, olaydan, nesneden kaynaklanan hatalar; </a:t>
            </a:r>
            <a:endParaRPr sz="2000" b="1"/>
          </a:p>
          <a:p>
            <a:pPr marL="0" lvl="0" indent="0" algn="l" rtl="0">
              <a:spcBef>
                <a:spcPts val="0"/>
              </a:spcBef>
              <a:spcAft>
                <a:spcPts val="0"/>
              </a:spcAft>
              <a:buNone/>
            </a:pPr>
            <a:r>
              <a:rPr lang="tr" sz="2000" b="1"/>
              <a:t> </a:t>
            </a:r>
            <a:endParaRPr sz="2000" b="1"/>
          </a:p>
          <a:p>
            <a:pPr marL="457200" lvl="0" indent="-355600" algn="l" rtl="0">
              <a:spcBef>
                <a:spcPts val="0"/>
              </a:spcBef>
              <a:spcAft>
                <a:spcPts val="0"/>
              </a:spcAft>
              <a:buSzPts val="2000"/>
              <a:buChar char="-"/>
            </a:pPr>
            <a:r>
              <a:rPr lang="tr" sz="2000"/>
              <a:t>Öğrencini  derse ve sınav karşı tutumu, sorumluluğu, kişiliği, yorgunluğu, isteksizliği gibi </a:t>
            </a:r>
            <a:endParaRPr sz="2000"/>
          </a:p>
          <a:p>
            <a:pPr marL="0" lvl="0" indent="0" algn="l" rtl="0">
              <a:spcBef>
                <a:spcPts val="0"/>
              </a:spcBef>
              <a:spcAft>
                <a:spcPts val="0"/>
              </a:spcAft>
              <a:buNone/>
            </a:pPr>
            <a:endParaRPr sz="2000" b="1"/>
          </a:p>
          <a:p>
            <a:pPr marL="0" lvl="0" indent="0" algn="l" rtl="0">
              <a:spcBef>
                <a:spcPts val="0"/>
              </a:spcBef>
              <a:spcAft>
                <a:spcPts val="0"/>
              </a:spcAft>
              <a:buNone/>
            </a:pPr>
            <a:r>
              <a:rPr lang="tr" sz="2000" b="1"/>
              <a:t>5- Ölçme aracının çeşidinden kaynaklanan hatalar; </a:t>
            </a:r>
            <a:endParaRPr sz="2000" b="1"/>
          </a:p>
          <a:p>
            <a:pPr marL="0" lvl="0" indent="0" algn="l" rtl="0">
              <a:spcBef>
                <a:spcPts val="0"/>
              </a:spcBef>
              <a:spcAft>
                <a:spcPts val="0"/>
              </a:spcAft>
              <a:buNone/>
            </a:pPr>
            <a:r>
              <a:rPr lang="tr" sz="2000" b="1"/>
              <a:t> </a:t>
            </a:r>
            <a:endParaRPr sz="2000" b="1"/>
          </a:p>
          <a:p>
            <a:pPr marL="457200" lvl="0" indent="-355600" algn="l" rtl="0">
              <a:spcBef>
                <a:spcPts val="0"/>
              </a:spcBef>
              <a:spcAft>
                <a:spcPts val="0"/>
              </a:spcAft>
              <a:buSzPts val="2000"/>
              <a:buChar char="-"/>
            </a:pPr>
            <a:r>
              <a:rPr lang="tr" sz="2000"/>
              <a:t>Sözlü sınav yerine yazılı sınavın kullanılması gibi</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47"/>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68" name="Google Shape;268;p47"/>
          <p:cNvSpPr txBox="1">
            <a:spLocks noGrp="1"/>
          </p:cNvSpPr>
          <p:nvPr>
            <p:ph type="title"/>
          </p:nvPr>
        </p:nvSpPr>
        <p:spPr>
          <a:xfrm>
            <a:off x="0" y="0"/>
            <a:ext cx="9144000" cy="463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b="1"/>
              <a:t>Ölçme Hatası:</a:t>
            </a:r>
            <a:endParaRPr sz="2400" b="1"/>
          </a:p>
          <a:p>
            <a:pPr marL="0" lvl="0" indent="457200" algn="l" rtl="0">
              <a:spcBef>
                <a:spcPts val="0"/>
              </a:spcBef>
              <a:spcAft>
                <a:spcPts val="0"/>
              </a:spcAft>
              <a:buNone/>
            </a:pPr>
            <a:endParaRPr sz="2000">
              <a:solidFill>
                <a:srgbClr val="000000"/>
              </a:solidFill>
            </a:endParaRPr>
          </a:p>
          <a:p>
            <a:pPr marL="0" lvl="0" indent="0" algn="l" rtl="0">
              <a:spcBef>
                <a:spcPts val="0"/>
              </a:spcBef>
              <a:spcAft>
                <a:spcPts val="0"/>
              </a:spcAft>
              <a:buNone/>
            </a:pPr>
            <a:r>
              <a:rPr lang="tr" sz="2000">
                <a:solidFill>
                  <a:srgbClr val="000000"/>
                </a:solidFill>
              </a:rPr>
              <a:t>Genel hatlarıyla, araştırmacının aradığı  bilgiyle, gerçekte ölçme sürecinde elde ettiği bilgi arasındaki farka </a:t>
            </a:r>
            <a:r>
              <a:rPr lang="tr" sz="2000" u="sng">
                <a:solidFill>
                  <a:srgbClr val="000000"/>
                </a:solidFill>
              </a:rPr>
              <a:t>ölçme hatası</a:t>
            </a:r>
            <a:r>
              <a:rPr lang="tr" sz="2000">
                <a:solidFill>
                  <a:srgbClr val="000000"/>
                </a:solidFill>
              </a:rPr>
              <a:t> denir. </a:t>
            </a:r>
            <a:endParaRPr sz="2000">
              <a:solidFill>
                <a:srgbClr val="000000"/>
              </a:solidFill>
            </a:endParaRPr>
          </a:p>
          <a:p>
            <a:pPr marL="0" lvl="0" indent="457200" algn="l" rtl="0">
              <a:spcBef>
                <a:spcPts val="0"/>
              </a:spcBef>
              <a:spcAft>
                <a:spcPts val="0"/>
              </a:spcAft>
              <a:buNone/>
            </a:pPr>
            <a:endParaRPr sz="1100">
              <a:solidFill>
                <a:srgbClr val="000000"/>
              </a:solidFill>
            </a:endParaRPr>
          </a:p>
          <a:p>
            <a:pPr marL="0" lvl="0" indent="0" algn="l" rtl="0">
              <a:spcBef>
                <a:spcPts val="0"/>
              </a:spcBef>
              <a:spcAft>
                <a:spcPts val="0"/>
              </a:spcAft>
              <a:buNone/>
            </a:pPr>
            <a:r>
              <a:rPr lang="tr" sz="2000">
                <a:solidFill>
                  <a:srgbClr val="000000"/>
                </a:solidFill>
              </a:rPr>
              <a:t>Tüm araştırmalar ölçümler ölçme araçlarının kısıtları, ölçme alanı, ölçme süreci ve insan hatalarından dolayı gerçek değil, yaklaşık değerlidir. </a:t>
            </a:r>
            <a:endParaRPr sz="2000">
              <a:solidFill>
                <a:srgbClr val="000000"/>
              </a:solidFill>
            </a:endParaRPr>
          </a:p>
          <a:p>
            <a:pPr marL="0" lvl="0" indent="457200" algn="l" rtl="0">
              <a:spcBef>
                <a:spcPts val="0"/>
              </a:spcBef>
              <a:spcAft>
                <a:spcPts val="0"/>
              </a:spcAft>
              <a:buNone/>
            </a:pPr>
            <a:endParaRPr sz="1100">
              <a:solidFill>
                <a:srgbClr val="000000"/>
              </a:solidFill>
            </a:endParaRPr>
          </a:p>
          <a:p>
            <a:pPr marL="0" lvl="0" indent="0" algn="l" rtl="0">
              <a:spcBef>
                <a:spcPts val="0"/>
              </a:spcBef>
              <a:spcAft>
                <a:spcPts val="0"/>
              </a:spcAft>
              <a:buNone/>
            </a:pPr>
            <a:r>
              <a:rPr lang="tr" sz="2000">
                <a:solidFill>
                  <a:srgbClr val="000000"/>
                </a:solidFill>
              </a:rPr>
              <a:t>Bu nedenle araştırmacı, mümkün olan en çok hatayı bulmayı ve belirsizliği en aza indirmeyi hedefler. </a:t>
            </a:r>
            <a:endParaRPr sz="2000">
              <a:solidFill>
                <a:srgbClr val="000000"/>
              </a:solidFill>
            </a:endParaRPr>
          </a:p>
          <a:p>
            <a:pPr marL="0" lvl="0" indent="457200" algn="l" rtl="0">
              <a:spcBef>
                <a:spcPts val="0"/>
              </a:spcBef>
              <a:spcAft>
                <a:spcPts val="0"/>
              </a:spcAft>
              <a:buNone/>
            </a:pPr>
            <a:endParaRPr sz="1100">
              <a:solidFill>
                <a:srgbClr val="000000"/>
              </a:solidFill>
            </a:endParaRPr>
          </a:p>
          <a:p>
            <a:pPr marL="0" lvl="0" indent="0" algn="l" rtl="0">
              <a:spcBef>
                <a:spcPts val="0"/>
              </a:spcBef>
              <a:spcAft>
                <a:spcPts val="0"/>
              </a:spcAft>
              <a:buNone/>
            </a:pPr>
            <a:r>
              <a:rPr lang="tr" sz="2000">
                <a:solidFill>
                  <a:srgbClr val="000000"/>
                </a:solidFill>
              </a:rPr>
              <a:t>Ölçme hataları genel olarak üçe ayrılır. </a:t>
            </a:r>
            <a:r>
              <a:rPr lang="tr" sz="2000" u="sng">
                <a:solidFill>
                  <a:srgbClr val="000000"/>
                </a:solidFill>
              </a:rPr>
              <a:t>Bunlar;</a:t>
            </a:r>
            <a:endParaRPr sz="2000" u="sng">
              <a:solidFill>
                <a:srgbClr val="000000"/>
              </a:solidFill>
            </a:endParaRPr>
          </a:p>
          <a:p>
            <a:pPr marL="457200" lvl="0" indent="-355600" algn="l" rtl="0">
              <a:spcBef>
                <a:spcPts val="0"/>
              </a:spcBef>
              <a:spcAft>
                <a:spcPts val="0"/>
              </a:spcAft>
              <a:buClr>
                <a:srgbClr val="000000"/>
              </a:buClr>
              <a:buSzPts val="2000"/>
              <a:buChar char="-"/>
            </a:pPr>
            <a:r>
              <a:rPr lang="tr" sz="2000">
                <a:solidFill>
                  <a:srgbClr val="000000"/>
                </a:solidFill>
              </a:rPr>
              <a:t>Sabit Hata </a:t>
            </a:r>
            <a:endParaRPr sz="2000">
              <a:solidFill>
                <a:srgbClr val="000000"/>
              </a:solidFill>
            </a:endParaRPr>
          </a:p>
          <a:p>
            <a:pPr marL="457200" lvl="0" indent="-355600" algn="l" rtl="0">
              <a:spcBef>
                <a:spcPts val="0"/>
              </a:spcBef>
              <a:spcAft>
                <a:spcPts val="0"/>
              </a:spcAft>
              <a:buClr>
                <a:srgbClr val="000000"/>
              </a:buClr>
              <a:buSzPts val="2000"/>
              <a:buChar char="-"/>
            </a:pPr>
            <a:r>
              <a:rPr lang="tr" sz="2000">
                <a:solidFill>
                  <a:srgbClr val="000000"/>
                </a:solidFill>
              </a:rPr>
              <a:t>Sistematik Hata</a:t>
            </a:r>
            <a:endParaRPr sz="2000">
              <a:solidFill>
                <a:srgbClr val="000000"/>
              </a:solidFill>
            </a:endParaRPr>
          </a:p>
          <a:p>
            <a:pPr marL="457200" lvl="0" indent="-355600" algn="l" rtl="0">
              <a:spcBef>
                <a:spcPts val="0"/>
              </a:spcBef>
              <a:spcAft>
                <a:spcPts val="0"/>
              </a:spcAft>
              <a:buClr>
                <a:srgbClr val="000000"/>
              </a:buClr>
              <a:buSzPts val="2000"/>
              <a:buChar char="-"/>
            </a:pPr>
            <a:r>
              <a:rPr lang="tr" sz="2000">
                <a:solidFill>
                  <a:srgbClr val="000000"/>
                </a:solidFill>
              </a:rPr>
              <a:t>Tesadüfi Hata</a:t>
            </a:r>
            <a:endParaRPr sz="2000">
              <a:solidFill>
                <a:srgbClr val="000000"/>
              </a:solidFill>
            </a:endParaRPr>
          </a:p>
          <a:p>
            <a:pPr marL="0" lvl="0" indent="0" algn="l" rtl="0">
              <a:spcBef>
                <a:spcPts val="0"/>
              </a:spcBef>
              <a:spcAft>
                <a:spcPts val="0"/>
              </a:spcAft>
              <a:buNone/>
            </a:pPr>
            <a:endParaRPr sz="20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8"/>
          <p:cNvSpPr txBox="1">
            <a:spLocks noGrp="1"/>
          </p:cNvSpPr>
          <p:nvPr>
            <p:ph type="title"/>
          </p:nvPr>
        </p:nvSpPr>
        <p:spPr>
          <a:xfrm>
            <a:off x="0" y="0"/>
            <a:ext cx="9144000" cy="41721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tr" b="1"/>
              <a:t>Sabit Hata: </a:t>
            </a:r>
            <a:endParaRPr b="1"/>
          </a:p>
          <a:p>
            <a:pPr marL="0" lvl="0" indent="457200" algn="l" rtl="0">
              <a:spcBef>
                <a:spcPts val="0"/>
              </a:spcBef>
              <a:spcAft>
                <a:spcPts val="0"/>
              </a:spcAft>
              <a:buNone/>
            </a:pPr>
            <a:endParaRPr sz="2000"/>
          </a:p>
          <a:p>
            <a:pPr marL="0" lvl="0" indent="457200" algn="l" rtl="0">
              <a:spcBef>
                <a:spcPts val="0"/>
              </a:spcBef>
              <a:spcAft>
                <a:spcPts val="0"/>
              </a:spcAft>
              <a:buNone/>
            </a:pPr>
            <a:r>
              <a:rPr lang="tr" sz="2000"/>
              <a:t>Her ölçümde aynı oranda ve aynı yönde yansıyan hata bir başka ifade ile her ölçme işleminde aynı miktarda yapılan hatadır. </a:t>
            </a:r>
            <a:endParaRPr sz="2000"/>
          </a:p>
          <a:p>
            <a:pPr marL="0" lvl="0" indent="457200" algn="l" rtl="0">
              <a:spcBef>
                <a:spcPts val="0"/>
              </a:spcBef>
              <a:spcAft>
                <a:spcPts val="0"/>
              </a:spcAft>
              <a:buNone/>
            </a:pPr>
            <a:endParaRPr sz="2000"/>
          </a:p>
          <a:p>
            <a:pPr marL="0" lvl="0" indent="457200" algn="l" rtl="0">
              <a:spcBef>
                <a:spcPts val="0"/>
              </a:spcBef>
              <a:spcAft>
                <a:spcPts val="0"/>
              </a:spcAft>
              <a:buNone/>
            </a:pPr>
            <a:r>
              <a:rPr lang="tr" sz="2000"/>
              <a:t>Sabit hata, ortalamayı değiştirir ancak standart sapmayı değiştirmez.</a:t>
            </a:r>
            <a:endParaRPr sz="2000"/>
          </a:p>
          <a:p>
            <a:pPr marL="0" lvl="0" indent="457200" algn="l" rtl="0">
              <a:spcBef>
                <a:spcPts val="0"/>
              </a:spcBef>
              <a:spcAft>
                <a:spcPts val="0"/>
              </a:spcAft>
              <a:buNone/>
            </a:pPr>
            <a:endParaRPr sz="2000"/>
          </a:p>
          <a:p>
            <a:pPr marL="0" lvl="0" indent="457200" algn="l" rtl="0">
              <a:spcBef>
                <a:spcPts val="0"/>
              </a:spcBef>
              <a:spcAft>
                <a:spcPts val="0"/>
              </a:spcAft>
              <a:buNone/>
            </a:pPr>
            <a:r>
              <a:rPr lang="tr" sz="2000"/>
              <a:t> Örneğin; sıcaklık ölçen termometrenin her ölçümde 0,5℃ fazla ölçmesi.</a:t>
            </a:r>
            <a:endParaRPr sz="2000"/>
          </a:p>
        </p:txBody>
      </p:sp>
      <p:pic>
        <p:nvPicPr>
          <p:cNvPr id="274" name="Google Shape;274;p48"/>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9"/>
          <p:cNvSpPr txBox="1">
            <a:spLocks noGrp="1"/>
          </p:cNvSpPr>
          <p:nvPr>
            <p:ph type="title"/>
          </p:nvPr>
        </p:nvSpPr>
        <p:spPr>
          <a:xfrm>
            <a:off x="0" y="0"/>
            <a:ext cx="9144000" cy="410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t>Sistematik Hata:</a:t>
            </a:r>
            <a:endParaRPr b="1"/>
          </a:p>
          <a:p>
            <a:pPr marL="0" lvl="0" indent="0" algn="l" rtl="0">
              <a:spcBef>
                <a:spcPts val="0"/>
              </a:spcBef>
              <a:spcAft>
                <a:spcPts val="0"/>
              </a:spcAft>
              <a:buNone/>
            </a:pPr>
            <a:endParaRPr b="1"/>
          </a:p>
          <a:p>
            <a:pPr marL="0" lvl="0" indent="457200" algn="l" rtl="0">
              <a:spcBef>
                <a:spcPts val="0"/>
              </a:spcBef>
              <a:spcAft>
                <a:spcPts val="0"/>
              </a:spcAft>
              <a:buNone/>
            </a:pPr>
            <a:r>
              <a:rPr lang="tr" sz="2000"/>
              <a:t>Ölçüm yapan kişiden veya ölçme aracından kaynaklanan hatadır. Hem ortalamayı hem de standart sapmayı değiştirir. </a:t>
            </a:r>
            <a:endParaRPr sz="2000"/>
          </a:p>
          <a:p>
            <a:pPr marL="0" lvl="0" indent="457200" algn="l" rtl="0">
              <a:lnSpc>
                <a:spcPct val="115000"/>
              </a:lnSpc>
              <a:spcBef>
                <a:spcPts val="1200"/>
              </a:spcBef>
              <a:spcAft>
                <a:spcPts val="0"/>
              </a:spcAft>
              <a:buClr>
                <a:schemeClr val="dk1"/>
              </a:buClr>
              <a:buSzPts val="1100"/>
              <a:buFont typeface="Arial"/>
              <a:buNone/>
            </a:pPr>
            <a:r>
              <a:rPr lang="tr" sz="2000"/>
              <a:t>Sistematik hatalar genellikle yanlış ölçüm aracı/ölçek seçimi, yanlış ölçüm süreci ve bias (yan tutma, yanlılık) nedeniyle meydana gelmektedir.</a:t>
            </a:r>
            <a:endParaRPr sz="2000"/>
          </a:p>
          <a:p>
            <a:pPr marL="0" lvl="0" indent="457200" algn="l" rtl="0">
              <a:spcBef>
                <a:spcPts val="1200"/>
              </a:spcBef>
              <a:spcAft>
                <a:spcPts val="0"/>
              </a:spcAft>
              <a:buNone/>
            </a:pPr>
            <a:r>
              <a:rPr lang="tr" sz="2000"/>
              <a:t>Örneğin; öğretmenin yazısı güzel olanlara ve sınıfta derse katılımı fazla olan öğrencilere sınavda 5’er puan eklemesi.</a:t>
            </a:r>
            <a:endParaRPr sz="2000"/>
          </a:p>
        </p:txBody>
      </p:sp>
      <p:pic>
        <p:nvPicPr>
          <p:cNvPr id="280" name="Google Shape;280;p49"/>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50"/>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286" name="Google Shape;286;p50"/>
          <p:cNvSpPr txBox="1">
            <a:spLocks noGrp="1"/>
          </p:cNvSpPr>
          <p:nvPr>
            <p:ph type="title"/>
          </p:nvPr>
        </p:nvSpPr>
        <p:spPr>
          <a:xfrm>
            <a:off x="0" y="-50"/>
            <a:ext cx="9144000" cy="514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Tesadûfî (Rastlantısal) Hata: </a:t>
            </a:r>
            <a:endParaRPr/>
          </a:p>
          <a:p>
            <a:pPr marL="0" lvl="0" indent="0" algn="l" rtl="0">
              <a:spcBef>
                <a:spcPts val="0"/>
              </a:spcBef>
              <a:spcAft>
                <a:spcPts val="0"/>
              </a:spcAft>
              <a:buNone/>
            </a:pPr>
            <a:endParaRPr sz="700"/>
          </a:p>
          <a:p>
            <a:pPr marL="0" lvl="0" indent="0" algn="l" rtl="0">
              <a:spcBef>
                <a:spcPts val="0"/>
              </a:spcBef>
              <a:spcAft>
                <a:spcPts val="0"/>
              </a:spcAft>
              <a:buNone/>
            </a:pPr>
            <a:r>
              <a:rPr lang="tr" sz="2000"/>
              <a:t>Ölçüm yapan kişinin dikkatsizliği, katılımcıların ilgisizliği, ölçme anındaki psikolojik durum, ölçme ortamı gibi nedenlerle ortaya çıkan hatadır. </a:t>
            </a:r>
            <a:endParaRPr sz="2000"/>
          </a:p>
          <a:p>
            <a:pPr marL="0" lvl="0" indent="457200" algn="l" rtl="0">
              <a:spcBef>
                <a:spcPts val="0"/>
              </a:spcBef>
              <a:spcAft>
                <a:spcPts val="0"/>
              </a:spcAft>
              <a:buNone/>
            </a:pPr>
            <a:endParaRPr sz="700"/>
          </a:p>
          <a:p>
            <a:pPr marL="0" lvl="0" indent="0" algn="l" rtl="0">
              <a:spcBef>
                <a:spcPts val="0"/>
              </a:spcBef>
              <a:spcAft>
                <a:spcPts val="0"/>
              </a:spcAft>
              <a:buNone/>
            </a:pPr>
            <a:r>
              <a:rPr lang="tr" sz="2000"/>
              <a:t>Rastlantısal hata sistematik hata gibi tek yönlü değildir. Bir başka deyişle hatalar, gerçek değere göre negatif ya da pozitif yönde olabilir.  </a:t>
            </a:r>
            <a:endParaRPr sz="2000"/>
          </a:p>
          <a:p>
            <a:pPr marL="0" lvl="0" indent="457200" algn="l" rtl="0">
              <a:spcBef>
                <a:spcPts val="0"/>
              </a:spcBef>
              <a:spcAft>
                <a:spcPts val="0"/>
              </a:spcAft>
              <a:buNone/>
            </a:pPr>
            <a:endParaRPr sz="700"/>
          </a:p>
          <a:p>
            <a:pPr marL="0" lvl="0" indent="0" algn="l" rtl="0">
              <a:spcBef>
                <a:spcPts val="0"/>
              </a:spcBef>
              <a:spcAft>
                <a:spcPts val="0"/>
              </a:spcAft>
              <a:buNone/>
            </a:pPr>
            <a:r>
              <a:rPr lang="tr" sz="2000"/>
              <a:t>Rastlantısal hatayı en aza indirmek mümkündür. </a:t>
            </a:r>
            <a:r>
              <a:rPr lang="tr" sz="2000" u="sng"/>
              <a:t>Bunun için; </a:t>
            </a:r>
            <a:endParaRPr sz="2000" u="sng"/>
          </a:p>
          <a:p>
            <a:pPr marL="0" lvl="0" indent="457200" algn="l" rtl="0">
              <a:spcBef>
                <a:spcPts val="0"/>
              </a:spcBef>
              <a:spcAft>
                <a:spcPts val="0"/>
              </a:spcAft>
              <a:buNone/>
            </a:pPr>
            <a:endParaRPr sz="700"/>
          </a:p>
          <a:p>
            <a:pPr marL="457200" lvl="0" indent="-355600" algn="l" rtl="0">
              <a:spcBef>
                <a:spcPts val="0"/>
              </a:spcBef>
              <a:spcAft>
                <a:spcPts val="0"/>
              </a:spcAft>
              <a:buSzPts val="2000"/>
              <a:buChar char="-"/>
            </a:pPr>
            <a:r>
              <a:rPr lang="tr" sz="2000"/>
              <a:t>Gözlem sayısı arttırılabilir.</a:t>
            </a:r>
            <a:endParaRPr sz="2000"/>
          </a:p>
          <a:p>
            <a:pPr marL="457200" lvl="0" indent="-355600" algn="l" rtl="0">
              <a:spcBef>
                <a:spcPts val="0"/>
              </a:spcBef>
              <a:spcAft>
                <a:spcPts val="0"/>
              </a:spcAft>
              <a:buSzPts val="2000"/>
              <a:buChar char="-"/>
            </a:pPr>
            <a:r>
              <a:rPr lang="tr" sz="2000"/>
              <a:t>Ölçümü etkileyecek koşullar en aza indirilebilir.</a:t>
            </a:r>
            <a:endParaRPr sz="2000"/>
          </a:p>
          <a:p>
            <a:pPr marL="457200" lvl="0" indent="-355600" algn="l" rtl="0">
              <a:spcBef>
                <a:spcPts val="0"/>
              </a:spcBef>
              <a:spcAft>
                <a:spcPts val="0"/>
              </a:spcAft>
              <a:buSzPts val="2000"/>
              <a:buChar char="-"/>
            </a:pPr>
            <a:r>
              <a:rPr lang="tr" sz="2000"/>
              <a:t>Ölçüm koşulları gruplar arasında dengelenebilir.</a:t>
            </a:r>
            <a:endParaRPr sz="2000"/>
          </a:p>
          <a:p>
            <a:pPr marL="457200" lvl="0" indent="-355600" algn="l" rtl="0">
              <a:spcBef>
                <a:spcPts val="0"/>
              </a:spcBef>
              <a:spcAft>
                <a:spcPts val="0"/>
              </a:spcAft>
              <a:buSzPts val="2000"/>
              <a:buChar char="-"/>
            </a:pPr>
            <a:r>
              <a:rPr lang="tr" sz="2000"/>
              <a:t>Ölçüm kriterleri duyarlı ve kesin hale getirilebilir. </a:t>
            </a:r>
            <a:endParaRPr sz="2000"/>
          </a:p>
          <a:p>
            <a:pPr marL="0" lvl="0" indent="0" algn="l" rtl="0">
              <a:spcBef>
                <a:spcPts val="0"/>
              </a:spcBef>
              <a:spcAft>
                <a:spcPts val="0"/>
              </a:spcAft>
              <a:buNone/>
            </a:pPr>
            <a:endParaRPr sz="600"/>
          </a:p>
          <a:p>
            <a:pPr marL="0" lvl="0" indent="0" algn="l" rtl="0">
              <a:spcBef>
                <a:spcPts val="0"/>
              </a:spcBef>
              <a:spcAft>
                <a:spcPts val="0"/>
              </a:spcAft>
              <a:buNone/>
            </a:pPr>
            <a:r>
              <a:rPr lang="tr" sz="2000"/>
              <a:t>Ancak bu durum ölçüm tamamen sistematik hatadan tamamen arındırılmış olduğunda mümkün olabilmektedir.</a:t>
            </a:r>
            <a:endParaRPr sz="2000"/>
          </a:p>
          <a:p>
            <a:pPr marL="0" lvl="0" indent="457200" algn="l" rtl="0">
              <a:spcBef>
                <a:spcPts val="0"/>
              </a:spcBef>
              <a:spcAft>
                <a:spcPts val="0"/>
              </a:spcAft>
              <a:buNone/>
            </a:pPr>
            <a:endParaRPr sz="2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1"/>
          <p:cNvSpPr txBox="1">
            <a:spLocks noGrp="1"/>
          </p:cNvSpPr>
          <p:nvPr>
            <p:ph type="title"/>
          </p:nvPr>
        </p:nvSpPr>
        <p:spPr>
          <a:xfrm>
            <a:off x="0" y="196325"/>
            <a:ext cx="9144000" cy="372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t>Araştırmalarda Yapılan Hatalar </a:t>
            </a:r>
            <a:endParaRPr b="1"/>
          </a:p>
          <a:p>
            <a:pPr marL="0" lvl="0" indent="457200" algn="l" rtl="0">
              <a:spcBef>
                <a:spcPts val="0"/>
              </a:spcBef>
              <a:spcAft>
                <a:spcPts val="0"/>
              </a:spcAft>
              <a:buNone/>
            </a:pPr>
            <a:endParaRPr sz="2000"/>
          </a:p>
          <a:p>
            <a:pPr marL="0" lvl="0" indent="0" algn="l" rtl="0">
              <a:spcBef>
                <a:spcPts val="0"/>
              </a:spcBef>
              <a:spcAft>
                <a:spcPts val="0"/>
              </a:spcAft>
              <a:buNone/>
            </a:pPr>
            <a:r>
              <a:rPr lang="tr" sz="2000"/>
              <a:t>Bir araştırmanın her aşamasında hata yapılabilir ve her hata elde edilen sonucu ayrı bir biçimde etkiler. Araştırmalarda sık rastlanan hataların başında yan tutma “bias” gelir. </a:t>
            </a:r>
            <a:endParaRPr sz="2000"/>
          </a:p>
          <a:p>
            <a:pPr marL="0" lvl="0" indent="457200" algn="l" rtl="0">
              <a:spcBef>
                <a:spcPts val="0"/>
              </a:spcBef>
              <a:spcAft>
                <a:spcPts val="0"/>
              </a:spcAft>
              <a:buNone/>
            </a:pPr>
            <a:endParaRPr sz="2000"/>
          </a:p>
          <a:p>
            <a:pPr marL="0" lvl="0" indent="457200" algn="l" rtl="0">
              <a:spcBef>
                <a:spcPts val="0"/>
              </a:spcBef>
              <a:spcAft>
                <a:spcPts val="0"/>
              </a:spcAft>
              <a:buNone/>
            </a:pPr>
            <a:r>
              <a:rPr lang="tr" sz="2000"/>
              <a:t>İki tür yan tutma vardır. Bunlar; </a:t>
            </a:r>
            <a:endParaRPr sz="2000"/>
          </a:p>
          <a:p>
            <a:pPr marL="0" lvl="0" indent="457200" algn="l" rtl="0">
              <a:spcBef>
                <a:spcPts val="0"/>
              </a:spcBef>
              <a:spcAft>
                <a:spcPts val="0"/>
              </a:spcAft>
              <a:buNone/>
            </a:pPr>
            <a:endParaRPr sz="1000"/>
          </a:p>
          <a:p>
            <a:pPr marL="457200" lvl="0" indent="-355600" algn="l" rtl="0">
              <a:spcBef>
                <a:spcPts val="0"/>
              </a:spcBef>
              <a:spcAft>
                <a:spcPts val="0"/>
              </a:spcAft>
              <a:buSzPts val="2000"/>
              <a:buChar char="➢"/>
            </a:pPr>
            <a:r>
              <a:rPr lang="tr" sz="2000"/>
              <a:t>Bilerek yan tutma</a:t>
            </a:r>
            <a:endParaRPr sz="2000"/>
          </a:p>
          <a:p>
            <a:pPr marL="457200" lvl="0" indent="-355600" algn="l" rtl="0">
              <a:spcBef>
                <a:spcPts val="0"/>
              </a:spcBef>
              <a:spcAft>
                <a:spcPts val="0"/>
              </a:spcAft>
              <a:buSzPts val="2000"/>
              <a:buChar char="➢"/>
            </a:pPr>
            <a:r>
              <a:rPr lang="tr" sz="2000"/>
              <a:t>Bilmeden yan tutma</a:t>
            </a:r>
            <a:endParaRPr sz="2000"/>
          </a:p>
        </p:txBody>
      </p:sp>
      <p:pic>
        <p:nvPicPr>
          <p:cNvPr id="292" name="Google Shape;292;p51"/>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2"/>
          <p:cNvSpPr txBox="1">
            <a:spLocks noGrp="1"/>
          </p:cNvSpPr>
          <p:nvPr>
            <p:ph type="title"/>
          </p:nvPr>
        </p:nvSpPr>
        <p:spPr>
          <a:xfrm>
            <a:off x="133350" y="242250"/>
            <a:ext cx="8905800" cy="392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b="1"/>
              <a:t>Bilerek Yan Tutma </a:t>
            </a:r>
            <a:endParaRPr sz="2400" b="1"/>
          </a:p>
          <a:p>
            <a:pPr marL="0" lvl="0" indent="0" algn="l" rtl="0">
              <a:spcBef>
                <a:spcPts val="0"/>
              </a:spcBef>
              <a:spcAft>
                <a:spcPts val="0"/>
              </a:spcAft>
              <a:buNone/>
            </a:pPr>
            <a:endParaRPr sz="2400" b="1"/>
          </a:p>
          <a:p>
            <a:pPr marL="0" lvl="0" indent="457200" algn="l" rtl="0">
              <a:spcBef>
                <a:spcPts val="0"/>
              </a:spcBef>
              <a:spcAft>
                <a:spcPts val="0"/>
              </a:spcAft>
              <a:buNone/>
            </a:pPr>
            <a:r>
              <a:rPr lang="tr" sz="2000"/>
              <a:t>Bilimsel etik kurallarını görmezden gelerek istenen sonucu elde etmek için uğraş gösterme. </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tr" sz="2400" b="1"/>
              <a:t>Bilmeden Yan Tutma </a:t>
            </a:r>
            <a:endParaRPr sz="2400" b="1"/>
          </a:p>
          <a:p>
            <a:pPr marL="0" lvl="0" indent="0" algn="l" rtl="0">
              <a:spcBef>
                <a:spcPts val="0"/>
              </a:spcBef>
              <a:spcAft>
                <a:spcPts val="0"/>
              </a:spcAft>
              <a:buNone/>
            </a:pPr>
            <a:endParaRPr sz="2400" b="1"/>
          </a:p>
          <a:p>
            <a:pPr marL="0" lvl="0" indent="457200" algn="l" rtl="0">
              <a:spcBef>
                <a:spcPts val="0"/>
              </a:spcBef>
              <a:spcAft>
                <a:spcPts val="0"/>
              </a:spcAft>
              <a:buNone/>
            </a:pPr>
            <a:r>
              <a:rPr lang="tr" sz="2000"/>
              <a:t>Daha çok deneyimsizlik nedeniyle araştırmanın sonucunu etkileyebilecek etmenleri düşünememe, dikkate almama v.b. nedenlerle araştırmaya yan katma.</a:t>
            </a:r>
            <a:endParaRPr sz="2000"/>
          </a:p>
        </p:txBody>
      </p:sp>
      <p:pic>
        <p:nvPicPr>
          <p:cNvPr id="298" name="Google Shape;298;p52"/>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3"/>
          <p:cNvSpPr txBox="1">
            <a:spLocks noGrp="1"/>
          </p:cNvSpPr>
          <p:nvPr>
            <p:ph type="title"/>
          </p:nvPr>
        </p:nvSpPr>
        <p:spPr>
          <a:xfrm>
            <a:off x="311700" y="226100"/>
            <a:ext cx="8550900" cy="432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b="1"/>
              <a:t>Uygun İstatistiksel Yöntemi Kullanmamak</a:t>
            </a:r>
            <a:endParaRPr sz="2400" b="1"/>
          </a:p>
          <a:p>
            <a:pPr marL="0" lvl="0" indent="0" algn="l" rtl="0">
              <a:spcBef>
                <a:spcPts val="0"/>
              </a:spcBef>
              <a:spcAft>
                <a:spcPts val="0"/>
              </a:spcAft>
              <a:buNone/>
            </a:pPr>
            <a:endParaRPr sz="2000"/>
          </a:p>
          <a:p>
            <a:pPr marL="0" lvl="0" indent="0" algn="l" rtl="0">
              <a:spcBef>
                <a:spcPts val="0"/>
              </a:spcBef>
              <a:spcAft>
                <a:spcPts val="0"/>
              </a:spcAft>
              <a:buNone/>
            </a:pPr>
            <a:r>
              <a:rPr lang="tr" sz="2000"/>
              <a:t> 	Araştırmadaki istatistiksel hipotezler için farklı test yöntemleri vardır. Hipotez ve hipotezdeki ölçülere göre uygun olanı kullanılmadığında yanlı ya da yanıltıcı sonuçlar ortaya çıkabilir. </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tr" sz="2400" b="1"/>
              <a:t>İstatistiksel Yöntemin Koşullarını Göz önüne Almamak </a:t>
            </a:r>
            <a:endParaRPr sz="2400" b="1"/>
          </a:p>
          <a:p>
            <a:pPr marL="0" lvl="0" indent="0" algn="l" rtl="0">
              <a:spcBef>
                <a:spcPts val="0"/>
              </a:spcBef>
              <a:spcAft>
                <a:spcPts val="0"/>
              </a:spcAft>
              <a:buNone/>
            </a:pPr>
            <a:endParaRPr sz="2000"/>
          </a:p>
          <a:p>
            <a:pPr marL="0" lvl="0" indent="457200" algn="l" rtl="0">
              <a:spcBef>
                <a:spcPts val="0"/>
              </a:spcBef>
              <a:spcAft>
                <a:spcPts val="0"/>
              </a:spcAft>
              <a:buNone/>
            </a:pPr>
            <a:r>
              <a:rPr lang="tr" sz="2000"/>
              <a:t>Her istatistiksel yöntemin kendine özgü koşulları ve varsayımları vardır. Bu koşullar gerçekleşmeden yöntemi kullanmak yan tutmaya neden olur.</a:t>
            </a:r>
            <a:endParaRPr sz="2000"/>
          </a:p>
        </p:txBody>
      </p:sp>
      <p:pic>
        <p:nvPicPr>
          <p:cNvPr id="304" name="Google Shape;304;p53"/>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54"/>
          <p:cNvSpPr txBox="1">
            <a:spLocks noGrp="1"/>
          </p:cNvSpPr>
          <p:nvPr>
            <p:ph type="title"/>
          </p:nvPr>
        </p:nvSpPr>
        <p:spPr>
          <a:xfrm>
            <a:off x="0" y="439350"/>
            <a:ext cx="9144000" cy="373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b="1"/>
              <a:t>Kontrol Kullanmamak</a:t>
            </a:r>
            <a:endParaRPr sz="2400" b="1"/>
          </a:p>
          <a:p>
            <a:pPr marL="0" lvl="0" indent="0" algn="l" rtl="0">
              <a:spcBef>
                <a:spcPts val="0"/>
              </a:spcBef>
              <a:spcAft>
                <a:spcPts val="0"/>
              </a:spcAft>
              <a:buNone/>
            </a:pPr>
            <a:endParaRPr sz="2000"/>
          </a:p>
          <a:p>
            <a:pPr marL="0" lvl="0" indent="0" algn="l" rtl="0">
              <a:spcBef>
                <a:spcPts val="0"/>
              </a:spcBef>
              <a:spcAft>
                <a:spcPts val="0"/>
              </a:spcAft>
              <a:buNone/>
            </a:pPr>
            <a:r>
              <a:rPr lang="tr" sz="2000"/>
              <a:t>Herhangi bir yöntemin etkinliği araştırılırken, kendiliğinden (herhangi müdahale olmadan) ortaya çıkabilecek değişimleri göz önüne almak gerekir. Bu da kontrol kullanmakla olur. </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tr" sz="2400" b="1"/>
              <a:t>Uygun Ölçü Kullanmamak</a:t>
            </a:r>
            <a:endParaRPr sz="2400" b="1"/>
          </a:p>
          <a:p>
            <a:pPr marL="0" lvl="0" indent="0" algn="l" rtl="0">
              <a:spcBef>
                <a:spcPts val="0"/>
              </a:spcBef>
              <a:spcAft>
                <a:spcPts val="0"/>
              </a:spcAft>
              <a:buNone/>
            </a:pPr>
            <a:endParaRPr sz="2000"/>
          </a:p>
          <a:p>
            <a:pPr marL="0" lvl="0" indent="0" algn="l" rtl="0">
              <a:spcBef>
                <a:spcPts val="0"/>
              </a:spcBef>
              <a:spcAft>
                <a:spcPts val="0"/>
              </a:spcAft>
              <a:buNone/>
            </a:pPr>
            <a:r>
              <a:rPr lang="tr" sz="2000"/>
              <a:t>İstatistikte değişik amaçlı ölçüler vardır. Araştırıcılar ölçmek ya da etkisini, değişimini incelemek istedikleri olaylara ilişkin uygun ölçüyü kullanmalıdırlar.</a:t>
            </a:r>
            <a:endParaRPr sz="2000"/>
          </a:p>
        </p:txBody>
      </p:sp>
      <p:pic>
        <p:nvPicPr>
          <p:cNvPr id="310" name="Google Shape;310;p54"/>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5"/>
          <p:cNvSpPr txBox="1">
            <a:spLocks noGrp="1"/>
          </p:cNvSpPr>
          <p:nvPr>
            <p:ph type="title"/>
          </p:nvPr>
        </p:nvSpPr>
        <p:spPr>
          <a:xfrm>
            <a:off x="0" y="1723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tr" b="1"/>
              <a:t>Veri Toplamada Güvenilirlik Ve Geçerlilik</a:t>
            </a:r>
            <a:endParaRPr b="1"/>
          </a:p>
          <a:p>
            <a:pPr marL="0" lvl="0" indent="0" algn="ctr" rtl="0">
              <a:spcBef>
                <a:spcPts val="0"/>
              </a:spcBef>
              <a:spcAft>
                <a:spcPts val="0"/>
              </a:spcAft>
              <a:buNone/>
            </a:pPr>
            <a:endParaRPr b="1"/>
          </a:p>
        </p:txBody>
      </p:sp>
      <p:pic>
        <p:nvPicPr>
          <p:cNvPr id="316" name="Google Shape;316;p55"/>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317" name="Google Shape;317;p55"/>
          <p:cNvSpPr txBox="1">
            <a:spLocks noGrp="1"/>
          </p:cNvSpPr>
          <p:nvPr>
            <p:ph type="body" idx="1"/>
          </p:nvPr>
        </p:nvSpPr>
        <p:spPr>
          <a:xfrm>
            <a:off x="0" y="783450"/>
            <a:ext cx="9144000" cy="3809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tr">
                <a:solidFill>
                  <a:srgbClr val="000000"/>
                </a:solidFill>
              </a:rPr>
              <a:t>Geçerlilik ve güvenilirlik bir araştırmanın değerlendirilmesi açısından gerekli ve önemli; aynı zamanda çok sık karıştırılan iki kavramdır. Geçerlilik doğruluğa işaret eder. Güvenilirlik ise tutarlılık veya sağlamlık anlamına gelir. Aynı şeyin eş veya benzer koşullar altında yinelendiğini veya tekrar oluştuğunu belirtir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sz="1400">
              <a:solidFill>
                <a:schemeClr val="dk1"/>
              </a:solidFill>
              <a:highlight>
                <a:srgbClr val="E9E9E9"/>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tr" sz="2000" b="1">
                <a:solidFill>
                  <a:schemeClr val="dk1"/>
                </a:solidFill>
              </a:rPr>
              <a:t>Geçerlilik: </a:t>
            </a:r>
            <a:endParaRPr sz="2000" b="1">
              <a:solidFill>
                <a:schemeClr val="dk1"/>
              </a:solidFill>
            </a:endParaRPr>
          </a:p>
          <a:p>
            <a:pPr marL="0" lvl="0" indent="0" algn="l" rtl="0">
              <a:spcBef>
                <a:spcPts val="1600"/>
              </a:spcBef>
              <a:spcAft>
                <a:spcPts val="1600"/>
              </a:spcAft>
              <a:buNone/>
            </a:pPr>
            <a:r>
              <a:rPr lang="tr">
                <a:solidFill>
                  <a:schemeClr val="dk1"/>
                </a:solidFill>
              </a:rPr>
              <a:t>Geçerlilik, bir test veya ölçeğin ölçülmek istenen şeyi ölçme derecesidir. Geçerlilik tartışmasının araştırma tamamlandıktan sonra değil, araştırmanın başında yapılması gerekmektedir. Geçerlilik üç kısımda incelenebilir.</a:t>
            </a:r>
            <a:endParaRPr sz="1400" b="1">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56"/>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323" name="Google Shape;323;p56"/>
          <p:cNvSpPr txBox="1">
            <a:spLocks noGrp="1"/>
          </p:cNvSpPr>
          <p:nvPr>
            <p:ph type="body" idx="1"/>
          </p:nvPr>
        </p:nvSpPr>
        <p:spPr>
          <a:xfrm>
            <a:off x="0" y="173350"/>
            <a:ext cx="9144000" cy="446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İçerik geçerliliği: </a:t>
            </a:r>
            <a:r>
              <a:rPr lang="tr" sz="2000">
                <a:solidFill>
                  <a:srgbClr val="000000"/>
                </a:solidFill>
              </a:rPr>
              <a:t>Araştırmada bulunan sorularla araştırma konusuna doğru ve eksiksiz cevaplar alınmasının sağlanmasıdır. Yani soruların araştırmanın amacına uygun olmasıdır.  </a:t>
            </a:r>
            <a:endParaRPr sz="2000">
              <a:solidFill>
                <a:srgbClr val="000000"/>
              </a:solidFill>
            </a:endParaRPr>
          </a:p>
          <a:p>
            <a:pPr marL="0" lvl="0" indent="0" algn="l" rtl="0">
              <a:spcBef>
                <a:spcPts val="1600"/>
              </a:spcBef>
              <a:spcAft>
                <a:spcPts val="0"/>
              </a:spcAft>
              <a:buNone/>
            </a:pPr>
            <a:r>
              <a:rPr lang="tr" sz="2000" b="1">
                <a:solidFill>
                  <a:srgbClr val="000000"/>
                </a:solidFill>
              </a:rPr>
              <a:t>Yapı geçerliliği:</a:t>
            </a:r>
            <a:r>
              <a:rPr lang="tr" sz="2000">
                <a:solidFill>
                  <a:srgbClr val="000000"/>
                </a:solidFill>
              </a:rPr>
              <a:t> ölçme aracının ya da takip edilen yolu araştırılmak istenen konuya uygunluğu olarak tanımlanabilir. Örneğin, gözlem yoluyla veri toplamanın uygun olacağı bir araştırmayı anket uygulayarak yapmak yapı yapı geçerliliği açısından yanlıştır. </a:t>
            </a:r>
            <a:endParaRPr sz="2000">
              <a:solidFill>
                <a:srgbClr val="000000"/>
              </a:solidFill>
            </a:endParaRPr>
          </a:p>
          <a:p>
            <a:pPr marL="0" lvl="0" indent="0" algn="l" rtl="0">
              <a:spcBef>
                <a:spcPts val="1600"/>
              </a:spcBef>
              <a:spcAft>
                <a:spcPts val="1600"/>
              </a:spcAft>
              <a:buNone/>
            </a:pPr>
            <a:r>
              <a:rPr lang="tr" sz="2000" b="1">
                <a:solidFill>
                  <a:srgbClr val="000000"/>
                </a:solidFill>
              </a:rPr>
              <a:t>Ölçek geçerliliği:</a:t>
            </a:r>
            <a:r>
              <a:rPr lang="tr" sz="2000">
                <a:solidFill>
                  <a:srgbClr val="000000"/>
                </a:solidFill>
              </a:rPr>
              <a:t> araştırmada kullanılan ölçek ya da ölçeklerin amaca uygun olup olmaması olarak tanımlanabilir. Uygulanacak olan analiz tekniğine uygun ölçek seçilmesi yapılan araştırmanın güvenliğini artıracaktır. </a:t>
            </a:r>
            <a:endParaRPr sz="2000">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7"/>
          <p:cNvSpPr txBox="1">
            <a:spLocks noGrp="1"/>
          </p:cNvSpPr>
          <p:nvPr>
            <p:ph type="body" idx="1"/>
          </p:nvPr>
        </p:nvSpPr>
        <p:spPr>
          <a:xfrm>
            <a:off x="0" y="346575"/>
            <a:ext cx="9144000" cy="382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000" b="1">
                <a:solidFill>
                  <a:srgbClr val="000000"/>
                </a:solidFill>
              </a:rPr>
              <a:t>Güvenilirlik:</a:t>
            </a:r>
            <a:r>
              <a:rPr lang="tr" b="1">
                <a:solidFill>
                  <a:srgbClr val="000000"/>
                </a:solidFill>
              </a:rPr>
              <a:t> </a:t>
            </a:r>
            <a:endParaRPr b="1">
              <a:solidFill>
                <a:srgbClr val="000000"/>
              </a:solidFill>
            </a:endParaRPr>
          </a:p>
          <a:p>
            <a:pPr marL="0" lvl="0" indent="0" algn="l" rtl="0">
              <a:spcBef>
                <a:spcPts val="1600"/>
              </a:spcBef>
              <a:spcAft>
                <a:spcPts val="0"/>
              </a:spcAft>
              <a:buNone/>
            </a:pPr>
            <a:r>
              <a:rPr lang="tr">
                <a:solidFill>
                  <a:srgbClr val="000000"/>
                </a:solidFill>
              </a:rPr>
              <a:t>Değerlendirme aracında mutlaka bulunması gereken güvenilirlik temel olarak, bir araştırmanın tekrarlanması durumunda aynı sonuçların elde edilip edilemeyeceğinin göstergesidir. </a:t>
            </a:r>
            <a:endParaRPr>
              <a:solidFill>
                <a:srgbClr val="000000"/>
              </a:solidFill>
            </a:endParaRPr>
          </a:p>
          <a:p>
            <a:pPr marL="0" lvl="0" indent="0" algn="l" rtl="0">
              <a:spcBef>
                <a:spcPts val="1200"/>
              </a:spcBef>
              <a:spcAft>
                <a:spcPts val="0"/>
              </a:spcAft>
              <a:buNone/>
            </a:pPr>
            <a:r>
              <a:rPr lang="tr">
                <a:solidFill>
                  <a:srgbClr val="000000"/>
                </a:solidFill>
              </a:rPr>
              <a:t>Ölçek her durumda güvenilir değildir; güvenilirlik ölçeğin üretkenliğini ve sürekliliğini gösterir. Güvenilirliğin yüksek olabilmesi, ölçmede izlenen süreçler ile kullanılan ölçütlerin ayrıntılı olarak belirlenmesine bağlıdır.  </a:t>
            </a:r>
            <a:endParaRPr>
              <a:solidFill>
                <a:srgbClr val="000000"/>
              </a:solidFill>
            </a:endParaRPr>
          </a:p>
          <a:p>
            <a:pPr marL="0" lvl="0" indent="0" algn="l" rtl="0">
              <a:spcBef>
                <a:spcPts val="1200"/>
              </a:spcBef>
              <a:spcAft>
                <a:spcPts val="1200"/>
              </a:spcAft>
              <a:buNone/>
            </a:pPr>
            <a:r>
              <a:rPr lang="tr">
                <a:solidFill>
                  <a:srgbClr val="000000"/>
                </a:solidFill>
              </a:rPr>
              <a:t>Bir ölçeğin güvenilirliğini ölçmek için bazı yaklaşımlar kullanılmaktadır. Bunlar;</a:t>
            </a:r>
            <a:endParaRPr>
              <a:solidFill>
                <a:srgbClr val="000000"/>
              </a:solidFill>
            </a:endParaRPr>
          </a:p>
        </p:txBody>
      </p:sp>
      <p:pic>
        <p:nvPicPr>
          <p:cNvPr id="329" name="Google Shape;329;p57"/>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58"/>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335" name="Google Shape;335;p58"/>
          <p:cNvSpPr txBox="1">
            <a:spLocks noGrp="1"/>
          </p:cNvSpPr>
          <p:nvPr>
            <p:ph type="body" idx="1"/>
          </p:nvPr>
        </p:nvSpPr>
        <p:spPr>
          <a:xfrm>
            <a:off x="311700" y="111375"/>
            <a:ext cx="8520600" cy="45309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tr" b="1" u="sng">
                <a:solidFill>
                  <a:srgbClr val="000000"/>
                </a:solidFill>
              </a:rPr>
              <a:t>Test-yeniden test:</a:t>
            </a:r>
            <a:r>
              <a:rPr lang="tr" b="1">
                <a:solidFill>
                  <a:srgbClr val="000000"/>
                </a:solidFill>
              </a:rPr>
              <a:t> </a:t>
            </a:r>
            <a:r>
              <a:rPr lang="tr">
                <a:solidFill>
                  <a:srgbClr val="000000"/>
                </a:solidFill>
              </a:rPr>
              <a:t>Araştırmada kullanılan testin aynı sonuçları elde etmek üzere tekrarlanmasıdır. </a:t>
            </a:r>
            <a:endParaRPr>
              <a:solidFill>
                <a:srgbClr val="000000"/>
              </a:solidFill>
            </a:endParaRPr>
          </a:p>
          <a:p>
            <a:pPr marL="0" lvl="0" indent="0" algn="l" rtl="0">
              <a:spcBef>
                <a:spcPts val="1200"/>
              </a:spcBef>
              <a:spcAft>
                <a:spcPts val="0"/>
              </a:spcAft>
              <a:buNone/>
            </a:pPr>
            <a:r>
              <a:rPr lang="tr" b="1" u="sng">
                <a:solidFill>
                  <a:srgbClr val="000000"/>
                </a:solidFill>
              </a:rPr>
              <a:t>Eşdeğer Formlar:</a:t>
            </a:r>
            <a:r>
              <a:rPr lang="tr">
                <a:solidFill>
                  <a:srgbClr val="000000"/>
                </a:solidFill>
              </a:rPr>
              <a:t> Aynı yolla aynı değişkeni ölçerken ayrı ölçekler kullanılmasıdır. Anımsama riskinin en aza indirildiği bu yöntem özellikle değişken durumlarda kullanılışlıdır. </a:t>
            </a:r>
            <a:endParaRPr>
              <a:solidFill>
                <a:srgbClr val="000000"/>
              </a:solidFill>
            </a:endParaRPr>
          </a:p>
          <a:p>
            <a:pPr marL="0" lvl="0" indent="0" algn="l" rtl="0">
              <a:spcBef>
                <a:spcPts val="1600"/>
              </a:spcBef>
              <a:spcAft>
                <a:spcPts val="0"/>
              </a:spcAft>
              <a:buNone/>
            </a:pPr>
            <a:r>
              <a:rPr lang="tr" b="1" u="sng">
                <a:solidFill>
                  <a:srgbClr val="000000"/>
                </a:solidFill>
              </a:rPr>
              <a:t>İçsel tutarlılık; </a:t>
            </a:r>
            <a:r>
              <a:rPr lang="tr">
                <a:solidFill>
                  <a:srgbClr val="000000"/>
                </a:solidFill>
              </a:rPr>
              <a:t>ölçme aracının ölçtüğünü varsaydığımız nitelikleri ölçen sorularının kendi içlerinde ne kadar birbirleriyle ilişkili olduklarını, ne kadar homojen bir soru grubu oluşturduklarını tespit eder. </a:t>
            </a:r>
            <a:endParaRPr>
              <a:solidFill>
                <a:srgbClr val="000000"/>
              </a:solidFill>
            </a:endParaRPr>
          </a:p>
          <a:p>
            <a:pPr marL="0" lvl="0" indent="0" algn="l" rtl="0">
              <a:spcBef>
                <a:spcPts val="1200"/>
              </a:spcBef>
              <a:spcAft>
                <a:spcPts val="0"/>
              </a:spcAft>
              <a:buNone/>
            </a:pPr>
            <a:r>
              <a:rPr lang="tr" b="1" u="sng">
                <a:solidFill>
                  <a:srgbClr val="000000"/>
                </a:solidFill>
              </a:rPr>
              <a:t>Yarıya-bölüm güvenilirliği;</a:t>
            </a:r>
            <a:r>
              <a:rPr lang="tr">
                <a:solidFill>
                  <a:srgbClr val="000000"/>
                </a:solidFill>
              </a:rPr>
              <a:t> bir ölçme aracını oluşturan soruların iki ayrı gruba bölünüp bu iki ayrı soru grubu arasındaki korelasyonun tespit edilmesini içerir. Bu yöntemle ölçme aracını oluşturan soruların hepsinin aynı niteliği ölçüp ölçmedikleri test edilmiş olur.</a:t>
            </a:r>
            <a:endParaRPr>
              <a:solidFill>
                <a:srgbClr val="000000"/>
              </a:solidFill>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160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 sz="3000" b="1"/>
              <a:t>Verilerin Analizi</a:t>
            </a:r>
            <a:endParaRPr sz="3000" b="1"/>
          </a:p>
        </p:txBody>
      </p:sp>
      <p:sp>
        <p:nvSpPr>
          <p:cNvPr id="341" name="Google Shape;341;p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rgbClr val="000000"/>
                </a:solidFill>
              </a:rPr>
              <a:t>Nicel Veri Analizi:</a:t>
            </a:r>
            <a:endParaRPr b="1">
              <a:solidFill>
                <a:srgbClr val="000000"/>
              </a:solidFill>
            </a:endParaRPr>
          </a:p>
          <a:p>
            <a:pPr marL="0" lvl="0" indent="0" algn="l" rtl="0">
              <a:spcBef>
                <a:spcPts val="1600"/>
              </a:spcBef>
              <a:spcAft>
                <a:spcPts val="0"/>
              </a:spcAft>
              <a:buNone/>
            </a:pPr>
            <a:r>
              <a:rPr lang="tr">
                <a:solidFill>
                  <a:srgbClr val="000000"/>
                </a:solidFill>
              </a:rPr>
              <a:t>-Betimsel İstatistik</a:t>
            </a:r>
            <a:endParaRPr>
              <a:solidFill>
                <a:srgbClr val="000000"/>
              </a:solidFill>
            </a:endParaRPr>
          </a:p>
          <a:p>
            <a:pPr marL="0" lvl="0" indent="0" algn="l" rtl="0">
              <a:spcBef>
                <a:spcPts val="1600"/>
              </a:spcBef>
              <a:spcAft>
                <a:spcPts val="0"/>
              </a:spcAft>
              <a:buNone/>
            </a:pPr>
            <a:r>
              <a:rPr lang="tr">
                <a:solidFill>
                  <a:srgbClr val="000000"/>
                </a:solidFill>
              </a:rPr>
              <a:t>-Kestirimsel İstatistik </a:t>
            </a:r>
            <a:endParaRPr>
              <a:solidFill>
                <a:srgbClr val="000000"/>
              </a:solidFill>
            </a:endParaRPr>
          </a:p>
          <a:p>
            <a:pPr marL="0" lvl="0" indent="0" algn="l" rtl="0">
              <a:spcBef>
                <a:spcPts val="1600"/>
              </a:spcBef>
              <a:spcAft>
                <a:spcPts val="0"/>
              </a:spcAft>
              <a:buNone/>
            </a:pPr>
            <a:r>
              <a:rPr lang="tr">
                <a:solidFill>
                  <a:srgbClr val="000000"/>
                </a:solidFill>
              </a:rPr>
              <a:t> </a:t>
            </a:r>
            <a:r>
              <a:rPr lang="tr" b="1">
                <a:solidFill>
                  <a:srgbClr val="000000"/>
                </a:solidFill>
              </a:rPr>
              <a:t>Nitel Veri Analiz:</a:t>
            </a:r>
            <a:endParaRPr b="1">
              <a:solidFill>
                <a:srgbClr val="000000"/>
              </a:solidFill>
            </a:endParaRPr>
          </a:p>
          <a:p>
            <a:pPr marL="0" lvl="0" indent="0" algn="l" rtl="0">
              <a:spcBef>
                <a:spcPts val="1600"/>
              </a:spcBef>
              <a:spcAft>
                <a:spcPts val="0"/>
              </a:spcAft>
              <a:buNone/>
            </a:pPr>
            <a:r>
              <a:rPr lang="tr">
                <a:solidFill>
                  <a:srgbClr val="000000"/>
                </a:solidFill>
              </a:rPr>
              <a:t>-Betimsel Analiz</a:t>
            </a:r>
            <a:endParaRPr>
              <a:solidFill>
                <a:srgbClr val="000000"/>
              </a:solidFill>
            </a:endParaRPr>
          </a:p>
          <a:p>
            <a:pPr marL="0" lvl="0" indent="0" algn="l" rtl="0">
              <a:spcBef>
                <a:spcPts val="1600"/>
              </a:spcBef>
              <a:spcAft>
                <a:spcPts val="0"/>
              </a:spcAft>
              <a:buNone/>
            </a:pPr>
            <a:r>
              <a:rPr lang="tr">
                <a:solidFill>
                  <a:srgbClr val="000000"/>
                </a:solidFill>
              </a:rPr>
              <a:t>-İçerik Analizi </a:t>
            </a:r>
            <a:endParaRPr>
              <a:solidFill>
                <a:srgbClr val="000000"/>
              </a:solidFill>
            </a:endParaRPr>
          </a:p>
          <a:p>
            <a:pPr marL="0" lvl="0" indent="0" algn="l" rtl="0">
              <a:spcBef>
                <a:spcPts val="1600"/>
              </a:spcBef>
              <a:spcAft>
                <a:spcPts val="0"/>
              </a:spcAft>
              <a:buNone/>
            </a:pPr>
            <a:endParaRPr>
              <a:solidFill>
                <a:srgbClr val="000000"/>
              </a:solidFill>
            </a:endParaRPr>
          </a:p>
          <a:p>
            <a:pPr marL="0" lvl="0" indent="0" algn="l" rtl="0">
              <a:spcBef>
                <a:spcPts val="1600"/>
              </a:spcBef>
              <a:spcAft>
                <a:spcPts val="1600"/>
              </a:spcAft>
              <a:buNone/>
            </a:pPr>
            <a:endParaRPr>
              <a:solidFill>
                <a:srgbClr val="000000"/>
              </a:solidFill>
            </a:endParaRPr>
          </a:p>
        </p:txBody>
      </p:sp>
      <p:pic>
        <p:nvPicPr>
          <p:cNvPr id="342" name="Google Shape;342;p59"/>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İstatistik</a:t>
            </a:r>
            <a:endParaRPr/>
          </a:p>
        </p:txBody>
      </p:sp>
      <p:sp>
        <p:nvSpPr>
          <p:cNvPr id="348" name="Google Shape;348;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rgbClr val="000000"/>
                </a:solidFill>
              </a:rPr>
              <a:t>İstatistik, verileri analiz ve organize etmekle uğraşan bir disiplindir. </a:t>
            </a:r>
            <a:endParaRPr>
              <a:solidFill>
                <a:srgbClr val="000000"/>
              </a:solidFill>
            </a:endParaRPr>
          </a:p>
          <a:p>
            <a:pPr marL="0" lvl="0" indent="0" algn="l" rtl="0">
              <a:spcBef>
                <a:spcPts val="1600"/>
              </a:spcBef>
              <a:spcAft>
                <a:spcPts val="0"/>
              </a:spcAft>
              <a:buNone/>
            </a:pPr>
            <a:r>
              <a:rPr lang="tr">
                <a:solidFill>
                  <a:srgbClr val="000000"/>
                </a:solidFill>
              </a:rPr>
              <a:t>Araştırmacının değişken ölçümlerinde ortaya çıkan rakamları organize etmesine ve yorumlamasına yardımcı olur.  </a:t>
            </a:r>
            <a:endParaRPr>
              <a:solidFill>
                <a:srgbClr val="000000"/>
              </a:solidFill>
            </a:endParaRPr>
          </a:p>
          <a:p>
            <a:pPr marL="0" lvl="0" indent="0" algn="l" rtl="0">
              <a:spcBef>
                <a:spcPts val="1600"/>
              </a:spcBef>
              <a:spcAft>
                <a:spcPts val="0"/>
              </a:spcAft>
              <a:buNone/>
            </a:pPr>
            <a:r>
              <a:rPr lang="tr">
                <a:solidFill>
                  <a:srgbClr val="000000"/>
                </a:solidFill>
              </a:rPr>
              <a:t>İstatistik, belirli amaçlar için planlı ve sistemli olarak veriler toplama, sınıflama, çözümleme, yorumlama teknik ve yöntemlerine ait bir disiplindir.</a:t>
            </a:r>
            <a:endParaRPr>
              <a:solidFill>
                <a:srgbClr val="000000"/>
              </a:solidFill>
            </a:endParaRPr>
          </a:p>
          <a:p>
            <a:pPr marL="0" lvl="0" indent="0" algn="l" rtl="0">
              <a:spcBef>
                <a:spcPts val="1600"/>
              </a:spcBef>
              <a:spcAft>
                <a:spcPts val="1600"/>
              </a:spcAft>
              <a:buNone/>
            </a:pPr>
            <a:endParaRPr>
              <a:solidFill>
                <a:srgbClr val="000000"/>
              </a:solidFill>
            </a:endParaRPr>
          </a:p>
        </p:txBody>
      </p:sp>
      <p:pic>
        <p:nvPicPr>
          <p:cNvPr id="349" name="Google Shape;349;p60"/>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İstatistik Çeşitleri</a:t>
            </a:r>
            <a:endParaRPr/>
          </a:p>
        </p:txBody>
      </p:sp>
      <p:sp>
        <p:nvSpPr>
          <p:cNvPr id="355" name="Google Shape;355;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rgbClr val="000000"/>
                </a:solidFill>
              </a:rPr>
              <a:t>Betimsel istatistik</a:t>
            </a:r>
            <a:r>
              <a:rPr lang="tr">
                <a:solidFill>
                  <a:srgbClr val="000000"/>
                </a:solidFill>
              </a:rPr>
              <a:t>; sayıları ve gözlemleri tanımlayıcı indekslere dönüştürür. </a:t>
            </a:r>
            <a:endParaRPr>
              <a:solidFill>
                <a:srgbClr val="000000"/>
              </a:solidFill>
            </a:endParaRPr>
          </a:p>
          <a:p>
            <a:pPr marL="0" lvl="0" indent="0" algn="l" rtl="0">
              <a:spcBef>
                <a:spcPts val="1600"/>
              </a:spcBef>
              <a:spcAft>
                <a:spcPts val="0"/>
              </a:spcAft>
              <a:buNone/>
            </a:pPr>
            <a:r>
              <a:rPr lang="tr">
                <a:solidFill>
                  <a:srgbClr val="000000"/>
                </a:solidFill>
              </a:rPr>
              <a:t>Betimsel istatistik, verilerin özetlenmesi ve araştırma sonuçlarının yorumlanması için kullanılan en iyi yoldur.Çok sayıdaki gözlemleri özetlemek, organize etmek ve azaltmak için kullanılır.</a:t>
            </a:r>
            <a:endParaRPr>
              <a:solidFill>
                <a:srgbClr val="000000"/>
              </a:solidFill>
            </a:endParaRPr>
          </a:p>
          <a:p>
            <a:pPr marL="0" lvl="0" indent="0" algn="l" rtl="0">
              <a:spcBef>
                <a:spcPts val="1600"/>
              </a:spcBef>
              <a:spcAft>
                <a:spcPts val="0"/>
              </a:spcAft>
              <a:buNone/>
            </a:pPr>
            <a:r>
              <a:rPr lang="tr">
                <a:solidFill>
                  <a:srgbClr val="000000"/>
                </a:solidFill>
              </a:rPr>
              <a:t>Araştırmanın evrenini ve örneklemini oluşturan tüm birimlerden sağlanan verilerin düzenlenmesi ve verilerin tümünü temsil edecek değerlerin bulunmasını içerir.Frekans dağılımı, yüzde dağılımı, mod, medyan, ortalama ve standart sapma vb. </a:t>
            </a:r>
            <a:endParaRPr>
              <a:solidFill>
                <a:srgbClr val="000000"/>
              </a:solidFill>
            </a:endParaRPr>
          </a:p>
          <a:p>
            <a:pPr marL="0" lvl="0" indent="0" algn="l" rtl="0">
              <a:spcBef>
                <a:spcPts val="1600"/>
              </a:spcBef>
              <a:spcAft>
                <a:spcPts val="1600"/>
              </a:spcAft>
              <a:buNone/>
            </a:pPr>
            <a:endParaRPr>
              <a:solidFill>
                <a:srgbClr val="000000"/>
              </a:solidFill>
            </a:endParaRPr>
          </a:p>
        </p:txBody>
      </p:sp>
      <p:pic>
        <p:nvPicPr>
          <p:cNvPr id="356" name="Google Shape;356;p61"/>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311700" y="2545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tr" sz="1800" b="1">
                <a:solidFill>
                  <a:srgbClr val="000000"/>
                </a:solidFill>
              </a:rPr>
              <a:t>Kestirimsel istatistik</a:t>
            </a:r>
            <a:r>
              <a:rPr lang="tr" sz="1800">
                <a:solidFill>
                  <a:srgbClr val="000000"/>
                </a:solidFill>
              </a:rPr>
              <a:t> </a:t>
            </a:r>
            <a:endParaRPr>
              <a:solidFill>
                <a:srgbClr val="000000"/>
              </a:solidFill>
            </a:endParaRPr>
          </a:p>
        </p:txBody>
      </p:sp>
      <p:sp>
        <p:nvSpPr>
          <p:cNvPr id="362" name="Google Shape;362;p62"/>
          <p:cNvSpPr txBox="1">
            <a:spLocks noGrp="1"/>
          </p:cNvSpPr>
          <p:nvPr>
            <p:ph type="body" idx="1"/>
          </p:nvPr>
        </p:nvSpPr>
        <p:spPr>
          <a:xfrm>
            <a:off x="0" y="827225"/>
            <a:ext cx="9144000" cy="374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rgbClr val="000000"/>
                </a:solidFill>
              </a:rPr>
              <a:t>Evren ve örneklem arasındaki benzerliklerin tespitinde sonuç çıkarmak ve tahmin yapmak için kullanılır. Birçok araştırma sorusu örneklemden yola çıkarak evrenle ilgili tahminleri gerektirir. Kestirimsel istatistik evrenle ilgili sonuçların ifade edilmesinde kullanılır. Betimsel istatistik ile Kestirimsel İstatistik arasındaki ilişki aşağıdaki gibidir:</a:t>
            </a:r>
            <a:endParaRPr>
              <a:solidFill>
                <a:srgbClr val="000000"/>
              </a:solidFill>
            </a:endParaRPr>
          </a:p>
          <a:p>
            <a:pPr marL="0" lvl="0" indent="0" algn="l" rtl="0">
              <a:spcBef>
                <a:spcPts val="0"/>
              </a:spcBef>
              <a:spcAft>
                <a:spcPts val="0"/>
              </a:spcAft>
              <a:buNone/>
            </a:pPr>
            <a:r>
              <a:rPr lang="tr">
                <a:solidFill>
                  <a:srgbClr val="000000"/>
                </a:solidFill>
              </a:rPr>
              <a:t>Evren &gt; Örneklem &gt; Betimsel İstatistik &gt; Kestirimsel İstatistik</a:t>
            </a:r>
            <a:endParaRPr>
              <a:solidFill>
                <a:srgbClr val="000000"/>
              </a:solidFill>
            </a:endParaRPr>
          </a:p>
          <a:p>
            <a:pPr marL="0" lvl="0" indent="0" algn="l" rtl="0">
              <a:spcBef>
                <a:spcPts val="1600"/>
              </a:spcBef>
              <a:spcAft>
                <a:spcPts val="1600"/>
              </a:spcAft>
              <a:buClr>
                <a:schemeClr val="dk1"/>
              </a:buClr>
              <a:buSzPts val="1100"/>
              <a:buFont typeface="Arial"/>
              <a:buNone/>
            </a:pPr>
            <a:r>
              <a:rPr lang="tr">
                <a:solidFill>
                  <a:srgbClr val="000000"/>
                </a:solidFill>
              </a:rPr>
              <a:t>Örneğin, 100.000 5. Sınıf öğrencisi matematik testi olur (Evren). Araştırmacı rastgele 1000 öğrenci notunu seçer (Örneklem). Daha sonra örneklemi tanımlar (Betimsel İstatistik). Son olarak, betimsel istatistik sonuçlarına bağlı olarak evrendeki 100.000 öğrencinin test sonuçlarıyla ilgili tahminde bulunur (Kestirimsel İstatistik) </a:t>
            </a:r>
            <a:endParaRPr>
              <a:solidFill>
                <a:srgbClr val="000000"/>
              </a:solidFill>
            </a:endParaRPr>
          </a:p>
        </p:txBody>
      </p:sp>
      <p:pic>
        <p:nvPicPr>
          <p:cNvPr id="363" name="Google Shape;363;p62"/>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tr">
                <a:solidFill>
                  <a:srgbClr val="000000"/>
                </a:solidFill>
              </a:rPr>
              <a:t>Nitel analizler sosyal olaylar ve olguların nasıl ve ne şekilde gerçekleştiğini anlamamızı sağlayan tekniklerdir. Nitel araştırmalarda amaç ölçmekten çok, değişkenlerin derinlemesine incelenmesi ve çalışılmasıdır. Nitel yöntemlerin sayısal verilere dönüştürülebilme imkanı vardır.</a:t>
            </a:r>
            <a:endParaRPr>
              <a:solidFill>
                <a:srgbClr val="000000"/>
              </a:solidFill>
            </a:endParaRPr>
          </a:p>
        </p:txBody>
      </p:sp>
      <p:pic>
        <p:nvPicPr>
          <p:cNvPr id="369" name="Google Shape;369;p63"/>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370" name="Google Shape;370;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Nitel Analizler (İçerik ve Betimsel Analiz)</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tr">
                <a:highlight>
                  <a:srgbClr val="FFFFFF"/>
                </a:highlight>
              </a:rPr>
              <a:t>İçerik Analizi</a:t>
            </a:r>
            <a:endParaRPr>
              <a:highlight>
                <a:srgbClr val="FFFFFF"/>
              </a:highlight>
            </a:endParaRPr>
          </a:p>
          <a:p>
            <a:pPr marL="0" lvl="0" indent="0" algn="l" rtl="0">
              <a:spcBef>
                <a:spcPts val="0"/>
              </a:spcBef>
              <a:spcAft>
                <a:spcPts val="0"/>
              </a:spcAft>
              <a:buNone/>
            </a:pPr>
            <a:endParaRPr sz="2000"/>
          </a:p>
        </p:txBody>
      </p:sp>
      <p:sp>
        <p:nvSpPr>
          <p:cNvPr id="376" name="Google Shape;376;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chemeClr val="dk1"/>
                </a:solidFill>
                <a:highlight>
                  <a:srgbClr val="FFFFFF"/>
                </a:highlight>
              </a:rPr>
              <a:t>İçerik analizi arşivlerden, belgelerden, gazetelerden, sinema, dizi gibi çeşitli görsel dokümanlardan, çeşitli kitle iletişim araçlarından elde edilen bilgilerin bir anlam kazandırılması amacıyla sistematik olarak incelenmesidir.</a:t>
            </a:r>
            <a:endParaRPr>
              <a:solidFill>
                <a:schemeClr val="dk1"/>
              </a:solidFill>
              <a:highlight>
                <a:srgbClr val="FFFFFF"/>
              </a:highlight>
            </a:endParaRPr>
          </a:p>
          <a:p>
            <a:pPr marL="0" lvl="0" indent="0" algn="l" rtl="0">
              <a:spcBef>
                <a:spcPts val="0"/>
              </a:spcBef>
              <a:spcAft>
                <a:spcPts val="0"/>
              </a:spcAft>
              <a:buNone/>
            </a:pPr>
            <a:r>
              <a:rPr lang="tr">
                <a:solidFill>
                  <a:schemeClr val="dk1"/>
                </a:solidFill>
                <a:highlight>
                  <a:srgbClr val="FFFFFF"/>
                </a:highlight>
              </a:rPr>
              <a:t>Daha somut bir ifade ile belirli konular hakkında mahkeme kararlarının incelenmesi, gazete haberlerinin incelenmesi, çeşitli tarihler arasında tarih arşivlerinin incelenmesi, televizyon görüntülerinin nasıl yansıtıldığının incelenmesi,</a:t>
            </a:r>
            <a:endParaRPr>
              <a:solidFill>
                <a:schemeClr val="dk1"/>
              </a:solidFill>
              <a:highlight>
                <a:srgbClr val="FFFFFF"/>
              </a:highlight>
            </a:endParaRPr>
          </a:p>
          <a:p>
            <a:pPr marL="0" lvl="0" indent="0" algn="l" rtl="0">
              <a:spcBef>
                <a:spcPts val="0"/>
              </a:spcBef>
              <a:spcAft>
                <a:spcPts val="0"/>
              </a:spcAft>
              <a:buNone/>
            </a:pPr>
            <a:r>
              <a:rPr lang="tr">
                <a:solidFill>
                  <a:schemeClr val="dk1"/>
                </a:solidFill>
                <a:highlight>
                  <a:srgbClr val="FFFFFF"/>
                </a:highlight>
              </a:rPr>
              <a:t>romanların incelenmesi vb. gibi konular örnek gösterilebilir.</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endParaRPr>
              <a:solidFill>
                <a:schemeClr val="dk1"/>
              </a:solidFill>
              <a:highlight>
                <a:srgbClr val="FFFFFF"/>
              </a:highlight>
            </a:endParaRPr>
          </a:p>
          <a:p>
            <a:pPr marL="0" lvl="0" indent="0" algn="l" rtl="0">
              <a:spcBef>
                <a:spcPts val="0"/>
              </a:spcBef>
              <a:spcAft>
                <a:spcPts val="1600"/>
              </a:spcAft>
              <a:buNone/>
            </a:pPr>
            <a:endParaRPr/>
          </a:p>
        </p:txBody>
      </p:sp>
      <p:pic>
        <p:nvPicPr>
          <p:cNvPr id="377" name="Google Shape;377;p64"/>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65"/>
          <p:cNvSpPr txBox="1">
            <a:spLocks noGrp="1"/>
          </p:cNvSpPr>
          <p:nvPr>
            <p:ph type="title"/>
          </p:nvPr>
        </p:nvSpPr>
        <p:spPr>
          <a:xfrm>
            <a:off x="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tr" b="1"/>
              <a:t>Avantajları ve Dezavantajları</a:t>
            </a:r>
            <a:endParaRPr b="1"/>
          </a:p>
        </p:txBody>
      </p:sp>
      <p:sp>
        <p:nvSpPr>
          <p:cNvPr id="383" name="Google Shape;383;p65"/>
          <p:cNvSpPr txBox="1">
            <a:spLocks noGrp="1"/>
          </p:cNvSpPr>
          <p:nvPr>
            <p:ph type="body" idx="1"/>
          </p:nvPr>
        </p:nvSpPr>
        <p:spPr>
          <a:xfrm>
            <a:off x="0" y="1152475"/>
            <a:ext cx="914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chemeClr val="dk1"/>
                </a:solidFill>
                <a:highlight>
                  <a:srgbClr val="FFFFFF"/>
                </a:highlight>
              </a:rPr>
              <a:t>Avantajları:</a:t>
            </a:r>
            <a:endParaRPr b="1">
              <a:solidFill>
                <a:schemeClr val="dk1"/>
              </a:solidFill>
              <a:highlight>
                <a:srgbClr val="FFFFFF"/>
              </a:highlight>
            </a:endParaRPr>
          </a:p>
          <a:p>
            <a:pPr marL="0" lvl="0" indent="0" algn="l" rtl="0">
              <a:spcBef>
                <a:spcPts val="0"/>
              </a:spcBef>
              <a:spcAft>
                <a:spcPts val="0"/>
              </a:spcAft>
              <a:buNone/>
            </a:pPr>
            <a:endParaRPr b="1">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-Doğrudan materyaller aracılığıyla iletişimle ilgilenir ve böylece sosyal etkileşimin merkezinde yer alır.</a:t>
            </a:r>
            <a:endParaRPr>
              <a:solidFill>
                <a:schemeClr val="dk1"/>
              </a:solidFill>
              <a:highlight>
                <a:srgbClr val="FFFFFF"/>
              </a:highlight>
            </a:endParaRPr>
          </a:p>
          <a:p>
            <a:pPr marL="0" lvl="0" indent="0" algn="l" rtl="0">
              <a:spcBef>
                <a:spcPts val="0"/>
              </a:spcBef>
              <a:spcAft>
                <a:spcPts val="0"/>
              </a:spcAft>
              <a:buNone/>
            </a:pPr>
            <a:r>
              <a:rPr lang="tr">
                <a:solidFill>
                  <a:schemeClr val="dk1"/>
                </a:solidFill>
                <a:highlight>
                  <a:srgbClr val="FFFFFF"/>
                </a:highlight>
              </a:rPr>
              <a:t>-Hem nicel hem de nitel konuları kapsar.</a:t>
            </a:r>
            <a:endParaRPr>
              <a:solidFill>
                <a:schemeClr val="dk1"/>
              </a:solidFill>
              <a:highlight>
                <a:srgbClr val="FFFFFF"/>
              </a:highlight>
            </a:endParaRPr>
          </a:p>
          <a:p>
            <a:pPr marL="0" lvl="0" indent="0" algn="l" rtl="0">
              <a:spcBef>
                <a:spcPts val="0"/>
              </a:spcBef>
              <a:spcAft>
                <a:spcPts val="0"/>
              </a:spcAft>
              <a:buNone/>
            </a:pPr>
            <a:r>
              <a:rPr lang="tr">
                <a:solidFill>
                  <a:schemeClr val="dk1"/>
                </a:solidFill>
                <a:highlight>
                  <a:srgbClr val="FFFFFF"/>
                </a:highlight>
              </a:rPr>
              <a:t>-Materyallerin incelenmesi aracılığıyla çok değerleri tarihsel ve kültürel anlayışlar sağlayabilir.</a:t>
            </a:r>
            <a:endParaRPr>
              <a:solidFill>
                <a:schemeClr val="dk1"/>
              </a:solidFill>
              <a:highlight>
                <a:srgbClr val="FFFFFF"/>
              </a:highlight>
            </a:endParaRPr>
          </a:p>
          <a:p>
            <a:pPr marL="0" lvl="0" indent="0" algn="l" rtl="0">
              <a:spcBef>
                <a:spcPts val="0"/>
              </a:spcBef>
              <a:spcAft>
                <a:spcPts val="0"/>
              </a:spcAft>
              <a:buNone/>
            </a:pPr>
            <a:r>
              <a:rPr lang="tr">
                <a:solidFill>
                  <a:schemeClr val="dk1"/>
                </a:solidFill>
                <a:highlight>
                  <a:srgbClr val="FFFFFF"/>
                </a:highlight>
              </a:rPr>
              <a:t>-İnsanın karmaşık düşünce sisteminde kullandığı dile daha derinden bakış açısı sağlar.</a:t>
            </a:r>
            <a:endParaRPr>
              <a:solidFill>
                <a:schemeClr val="dk1"/>
              </a:solidFill>
              <a:highlight>
                <a:srgbClr val="FFFFFF"/>
              </a:highlight>
            </a:endParaRPr>
          </a:p>
          <a:p>
            <a:pPr marL="0" lvl="0" indent="0" algn="l" rtl="0">
              <a:spcBef>
                <a:spcPts val="0"/>
              </a:spcBef>
              <a:spcAft>
                <a:spcPts val="0"/>
              </a:spcAft>
              <a:buNone/>
            </a:pPr>
            <a:endParaRPr sz="1150">
              <a:solidFill>
                <a:schemeClr val="dk1"/>
              </a:solidFill>
              <a:highlight>
                <a:srgbClr val="FFFFFF"/>
              </a:highlight>
            </a:endParaRPr>
          </a:p>
          <a:p>
            <a:pPr marL="0" lvl="0" indent="0" algn="l" rtl="0">
              <a:spcBef>
                <a:spcPts val="0"/>
              </a:spcBef>
              <a:spcAft>
                <a:spcPts val="0"/>
              </a:spcAft>
              <a:buNone/>
            </a:pPr>
            <a:endParaRPr sz="1150">
              <a:solidFill>
                <a:schemeClr val="dk1"/>
              </a:solidFill>
              <a:highlight>
                <a:srgbClr val="FFFFFF"/>
              </a:highlight>
            </a:endParaRPr>
          </a:p>
          <a:p>
            <a:pPr marL="0" lvl="0" indent="0" algn="l" rtl="0">
              <a:spcBef>
                <a:spcPts val="0"/>
              </a:spcBef>
              <a:spcAft>
                <a:spcPts val="0"/>
              </a:spcAft>
              <a:buClr>
                <a:schemeClr val="dk1"/>
              </a:buClr>
              <a:buSzPts val="1100"/>
              <a:buFont typeface="Arial"/>
              <a:buNone/>
            </a:pPr>
            <a:endParaRPr>
              <a:solidFill>
                <a:schemeClr val="dk1"/>
              </a:solidFill>
              <a:highlight>
                <a:srgbClr val="FFFFFF"/>
              </a:highlight>
            </a:endParaRPr>
          </a:p>
          <a:p>
            <a:pPr marL="0" lvl="0" indent="0" algn="l" rtl="0">
              <a:spcBef>
                <a:spcPts val="0"/>
              </a:spcBef>
              <a:spcAft>
                <a:spcPts val="1600"/>
              </a:spcAft>
              <a:buNone/>
            </a:pPr>
            <a:endParaRPr/>
          </a:p>
        </p:txBody>
      </p:sp>
      <p:pic>
        <p:nvPicPr>
          <p:cNvPr id="384" name="Google Shape;384;p65"/>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1800" b="1"/>
              <a:t>Dezavantajları:</a:t>
            </a:r>
            <a:endParaRPr sz="1800" b="1"/>
          </a:p>
        </p:txBody>
      </p:sp>
      <p:sp>
        <p:nvSpPr>
          <p:cNvPr id="390" name="Google Shape;390;p66"/>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rgbClr val="000000"/>
                </a:solidFill>
              </a:rPr>
              <a:t>-İçerik analizinde içerikler metinden soyutlanarak bağımsız kalmaktadır. Kategorilere ayırma işlemi sonucunda içerikleri birbirleriyle ilişkileri kaybolmaktadır.</a:t>
            </a:r>
            <a:endParaRPr>
              <a:solidFill>
                <a:srgbClr val="000000"/>
              </a:solidFill>
            </a:endParaRPr>
          </a:p>
          <a:p>
            <a:pPr marL="0" lvl="0" indent="0" algn="l" rtl="0">
              <a:spcBef>
                <a:spcPts val="1600"/>
              </a:spcBef>
              <a:spcAft>
                <a:spcPts val="0"/>
              </a:spcAft>
              <a:buNone/>
            </a:pPr>
            <a:r>
              <a:rPr lang="tr">
                <a:solidFill>
                  <a:srgbClr val="000000"/>
                </a:solidFill>
              </a:rPr>
              <a:t>-Fazla zaman gerektiren çalışmalardır.</a:t>
            </a:r>
            <a:endParaRPr>
              <a:solidFill>
                <a:srgbClr val="000000"/>
              </a:solidFill>
            </a:endParaRPr>
          </a:p>
          <a:p>
            <a:pPr marL="0" lvl="0" indent="0" algn="l" rtl="0">
              <a:spcBef>
                <a:spcPts val="1600"/>
              </a:spcBef>
              <a:spcAft>
                <a:spcPts val="0"/>
              </a:spcAft>
              <a:buNone/>
            </a:pPr>
            <a:r>
              <a:rPr lang="tr">
                <a:solidFill>
                  <a:srgbClr val="000000"/>
                </a:solidFill>
              </a:rPr>
              <a:t>-İçerik analizi iletişim içeriğinin belirgin yönü üzerinde durmaktadır. Metinlerdeki dolaylı anlatımların gözden kaçtığı ve hep düz anlatımlara göre araştırmanın yapıldığı eleştirileri gerektirmektedir. Bu da metindeki anlamın eksik olarak ortaya çıkması olarak yorumlanmaktadır.</a:t>
            </a:r>
            <a:endParaRPr>
              <a:solidFill>
                <a:srgbClr val="000000"/>
              </a:solidFill>
            </a:endParaRPr>
          </a:p>
          <a:p>
            <a:pPr marL="0" lvl="0" indent="0" algn="l" rtl="0">
              <a:spcBef>
                <a:spcPts val="1600"/>
              </a:spcBef>
              <a:spcAft>
                <a:spcPts val="0"/>
              </a:spcAft>
              <a:buNone/>
            </a:pPr>
            <a:endParaRPr>
              <a:solidFill>
                <a:srgbClr val="000000"/>
              </a:solidFill>
            </a:endParaRPr>
          </a:p>
          <a:p>
            <a:pPr marL="0" lvl="0" indent="0" algn="l" rtl="0">
              <a:spcBef>
                <a:spcPts val="1600"/>
              </a:spcBef>
              <a:spcAft>
                <a:spcPts val="1600"/>
              </a:spcAft>
              <a:buNone/>
            </a:pPr>
            <a:r>
              <a:rPr lang="tr">
                <a:solidFill>
                  <a:srgbClr val="000000"/>
                </a:solidFill>
              </a:rPr>
              <a:t> </a:t>
            </a:r>
            <a:endParaRPr>
              <a:solidFill>
                <a:srgbClr val="000000"/>
              </a:solidFill>
            </a:endParaRPr>
          </a:p>
        </p:txBody>
      </p:sp>
      <p:pic>
        <p:nvPicPr>
          <p:cNvPr id="391" name="Google Shape;391;p66"/>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İçerik Analizinin Uygulanması ve Aşamaları</a:t>
            </a:r>
            <a:endParaRPr/>
          </a:p>
        </p:txBody>
      </p:sp>
      <p:sp>
        <p:nvSpPr>
          <p:cNvPr id="397" name="Google Shape;397;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İçerik analizi araştırmalarında öncelikle araştırılacak sorunun belirlenmesi ve</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tanımlanması daha sonrasında kategorilerin tanımlanması ve net ilkelere dayanarak belirlenmesi ve kategorilere ayırma işleminin yapılması, kavramlardan çıkarımlar elde etmek üzere kodlama çalışmalarının yapılması, örneklemin (kitap, gazete, film,reklam vb.) seçilmesi işlemleri yapılacaktır.</a:t>
            </a:r>
            <a:endParaRPr>
              <a:solidFill>
                <a:schemeClr val="dk1"/>
              </a:solidFill>
              <a:highlight>
                <a:srgbClr val="FFFFFF"/>
              </a:highlight>
            </a:endParaRPr>
          </a:p>
        </p:txBody>
      </p:sp>
      <p:pic>
        <p:nvPicPr>
          <p:cNvPr id="398" name="Google Shape;398;p67"/>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8"/>
          <p:cNvSpPr txBox="1">
            <a:spLocks noGrp="1"/>
          </p:cNvSpPr>
          <p:nvPr>
            <p:ph type="body" idx="1"/>
          </p:nvPr>
        </p:nvSpPr>
        <p:spPr>
          <a:xfrm>
            <a:off x="311700" y="1152475"/>
            <a:ext cx="8832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Araştırma sorusunun belirlenmesi ve varsayımların ortaya konulması</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araştırmanın en titiz ve en kapsamlı aşamasını oluşturur. Dolayısıyla hipotezlerin</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araştırma sorusunu ne derece cevaplayabilir olduğu araştırmanın selameti açısından çok önemlidir. Bu aşamada yapılacak temel bir hata araştırmanın tamamen çöpe atılmasına neden olabilir.</a:t>
            </a:r>
            <a:endParaRPr>
              <a:solidFill>
                <a:schemeClr val="dk1"/>
              </a:solidFill>
              <a:highlight>
                <a:srgbClr val="FFFFFF"/>
              </a:highlight>
            </a:endParaRPr>
          </a:p>
          <a:p>
            <a:pPr marL="0" lvl="0" indent="0" algn="l" rtl="0">
              <a:spcBef>
                <a:spcPts val="0"/>
              </a:spcBef>
              <a:spcAft>
                <a:spcPts val="1600"/>
              </a:spcAft>
              <a:buNone/>
            </a:pPr>
            <a:endParaRPr/>
          </a:p>
        </p:txBody>
      </p:sp>
      <p:pic>
        <p:nvPicPr>
          <p:cNvPr id="404" name="Google Shape;404;p68"/>
          <p:cNvPicPr preferRelativeResize="0"/>
          <p:nvPr/>
        </p:nvPicPr>
        <p:blipFill>
          <a:blip r:embed="rId3">
            <a:alphaModFix/>
          </a:blip>
          <a:stretch>
            <a:fillRect/>
          </a:stretch>
        </p:blipFill>
        <p:spPr>
          <a:xfrm>
            <a:off x="0" y="4171950"/>
            <a:ext cx="9144000" cy="971550"/>
          </a:xfrm>
          <a:prstGeom prst="rect">
            <a:avLst/>
          </a:prstGeom>
          <a:noFill/>
          <a:ln>
            <a:noFill/>
          </a:ln>
        </p:spPr>
      </p:pic>
      <p:sp>
        <p:nvSpPr>
          <p:cNvPr id="405" name="Google Shape;405;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1-Araştırma Sorusu ve Varsayımlar</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2-Kodlama</a:t>
            </a:r>
            <a:endParaRPr/>
          </a:p>
        </p:txBody>
      </p:sp>
      <p:sp>
        <p:nvSpPr>
          <p:cNvPr id="411" name="Google Shape;411;p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Bu aşamada elde edilen bilgiler incelenir, anlamlı olacak şekilde bölümlere</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ayrılır ve her bölümün ne anlam ifade ettiği bulunmaya çalışılır. Bu kapsamda</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kodlama yapılırken daha önceden belirlenmiş kavramlar göz önüne alınabileceği</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gibi, verilerden çıkarılan kavramlara göre veya genel bir çerçeve içerisinde yapılan</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kodlama işlemi gerçekleştirilebilir.</a:t>
            </a:r>
            <a:endParaRPr>
              <a:solidFill>
                <a:schemeClr val="dk1"/>
              </a:solidFill>
              <a:highlight>
                <a:srgbClr val="FFFFFF"/>
              </a:highlight>
            </a:endParaRPr>
          </a:p>
          <a:p>
            <a:pPr marL="0" lvl="0" indent="0" algn="l" rtl="0">
              <a:spcBef>
                <a:spcPts val="0"/>
              </a:spcBef>
              <a:spcAft>
                <a:spcPts val="1600"/>
              </a:spcAft>
              <a:buNone/>
            </a:pPr>
            <a:endParaRPr/>
          </a:p>
        </p:txBody>
      </p:sp>
      <p:pic>
        <p:nvPicPr>
          <p:cNvPr id="412" name="Google Shape;412;p69"/>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3-Kategorilere Ayırma</a:t>
            </a:r>
            <a:endParaRPr/>
          </a:p>
        </p:txBody>
      </p:sp>
      <p:sp>
        <p:nvSpPr>
          <p:cNvPr id="418" name="Google Shape;418;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Kodların bir araya getirilip ortak noktalarının bulunması ve bu ortak noktalara</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göre sınıflandırma yapılması işlemidir. Bu aşamada verilerin herkes tarafından net</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olarak anlaşılabilecek biçimde tanımlanması ve açıklaması yapılır.</a:t>
            </a:r>
            <a:endParaRPr>
              <a:solidFill>
                <a:schemeClr val="dk1"/>
              </a:solidFill>
              <a:highlight>
                <a:srgbClr val="FFFFFF"/>
              </a:highlight>
            </a:endParaRPr>
          </a:p>
          <a:p>
            <a:pPr marL="0" lvl="0" indent="0" algn="l" rtl="0">
              <a:spcBef>
                <a:spcPts val="0"/>
              </a:spcBef>
              <a:spcAft>
                <a:spcPts val="1600"/>
              </a:spcAft>
              <a:buNone/>
            </a:pPr>
            <a:endParaRPr/>
          </a:p>
        </p:txBody>
      </p:sp>
      <p:pic>
        <p:nvPicPr>
          <p:cNvPr id="419" name="Google Shape;419;p70"/>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4-Örnekleme Tekniği ve Yöntemleri</a:t>
            </a:r>
            <a:endParaRPr/>
          </a:p>
        </p:txBody>
      </p:sp>
      <p:sp>
        <p:nvSpPr>
          <p:cNvPr id="425" name="Google Shape;425;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Araştırmanın ana kütlesinin tamamına ulaşmada güçlükler varsa ana kütle</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grubundan örneklem seçilmesi gereklidir. İçerik analizinde bilimsel araştırmalarda</a:t>
            </a:r>
            <a:endParaRPr>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tr">
                <a:solidFill>
                  <a:schemeClr val="dk1"/>
                </a:solidFill>
                <a:highlight>
                  <a:srgbClr val="FFFFFF"/>
                </a:highlight>
              </a:rPr>
              <a:t>kullanılan tüm örneklem seçme yöntemleri kullanılabilmektedir.</a:t>
            </a:r>
            <a:endParaRPr>
              <a:solidFill>
                <a:schemeClr val="dk1"/>
              </a:solidFill>
              <a:highlight>
                <a:srgbClr val="FFFFFF"/>
              </a:highlight>
            </a:endParaRPr>
          </a:p>
          <a:p>
            <a:pPr marL="0" lvl="0" indent="0" algn="l" rtl="0">
              <a:spcBef>
                <a:spcPts val="0"/>
              </a:spcBef>
              <a:spcAft>
                <a:spcPts val="1600"/>
              </a:spcAft>
              <a:buNone/>
            </a:pPr>
            <a:endParaRPr/>
          </a:p>
        </p:txBody>
      </p:sp>
      <p:pic>
        <p:nvPicPr>
          <p:cNvPr id="426" name="Google Shape;426;p71"/>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Betimsel Analiz</a:t>
            </a:r>
            <a:endParaRPr/>
          </a:p>
        </p:txBody>
      </p:sp>
      <p:sp>
        <p:nvSpPr>
          <p:cNvPr id="432" name="Google Shape;432;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solidFill>
                  <a:srgbClr val="000000"/>
                </a:solidFill>
              </a:rPr>
              <a:t>Betimsel Analiz, içerik analizine göre daha yüzeyseldir ve daha çok araştırmanın kavramsal yapısının önceden açık biçimde belirlendiği araştırmalarda kullanılır.</a:t>
            </a:r>
            <a:endParaRPr>
              <a:solidFill>
                <a:srgbClr val="000000"/>
              </a:solidFill>
            </a:endParaRPr>
          </a:p>
          <a:p>
            <a:pPr marL="0" lvl="0" indent="0" algn="l" rtl="0">
              <a:spcBef>
                <a:spcPts val="1600"/>
              </a:spcBef>
              <a:spcAft>
                <a:spcPts val="0"/>
              </a:spcAft>
              <a:buNone/>
            </a:pPr>
            <a:r>
              <a:rPr lang="tr">
                <a:solidFill>
                  <a:srgbClr val="000000"/>
                </a:solidFill>
              </a:rPr>
              <a:t>Bu yaklaşıma göre, elde edilen veriler, daha önceden belirlenen temalara göre özetlenir ve yorumlanır.  </a:t>
            </a:r>
            <a:endParaRPr>
              <a:solidFill>
                <a:srgbClr val="000000"/>
              </a:solidFill>
            </a:endParaRPr>
          </a:p>
          <a:p>
            <a:pPr marL="0" lvl="0" indent="0" algn="l" rtl="0">
              <a:spcBef>
                <a:spcPts val="1600"/>
              </a:spcBef>
              <a:spcAft>
                <a:spcPts val="1600"/>
              </a:spcAft>
              <a:buNone/>
            </a:pPr>
            <a:r>
              <a:rPr lang="tr">
                <a:solidFill>
                  <a:srgbClr val="000000"/>
                </a:solidFill>
              </a:rPr>
              <a:t>Betimsel analizde, görüşülen ya da gözlenen bireylerin görüşlerini çarpıcı bir biçimde yansıtmak amacıyla doğrudan alıntılara sık sık yer verilir. Bu tür analizde amaç, elde edilen bulguların düzenlenmiş ve yorumlanmış bir biçimde okuyucuya sunmaktır. </a:t>
            </a:r>
            <a:endParaRPr>
              <a:solidFill>
                <a:srgbClr val="000000"/>
              </a:solidFill>
            </a:endParaRPr>
          </a:p>
        </p:txBody>
      </p:sp>
      <p:pic>
        <p:nvPicPr>
          <p:cNvPr id="433" name="Google Shape;433;p72"/>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73"/>
          <p:cNvSpPr txBox="1">
            <a:spLocks noGrp="1"/>
          </p:cNvSpPr>
          <p:nvPr>
            <p:ph type="title"/>
          </p:nvPr>
        </p:nvSpPr>
        <p:spPr>
          <a:xfrm>
            <a:off x="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Betimsel analiz 4 aşamadan oluşur:</a:t>
            </a:r>
            <a:endParaRPr/>
          </a:p>
        </p:txBody>
      </p:sp>
      <p:sp>
        <p:nvSpPr>
          <p:cNvPr id="439" name="Google Shape;439;p73"/>
          <p:cNvSpPr txBox="1">
            <a:spLocks noGrp="1"/>
          </p:cNvSpPr>
          <p:nvPr>
            <p:ph type="body" idx="1"/>
          </p:nvPr>
        </p:nvSpPr>
        <p:spPr>
          <a:xfrm>
            <a:off x="0" y="712925"/>
            <a:ext cx="9144000" cy="3855900"/>
          </a:xfrm>
          <a:prstGeom prst="rect">
            <a:avLst/>
          </a:prstGeom>
        </p:spPr>
        <p:txBody>
          <a:bodyPr spcFirstLastPara="1" wrap="square" lIns="91425" tIns="91425" rIns="91425" bIns="91425" anchor="t" anchorCtr="0">
            <a:noAutofit/>
          </a:bodyPr>
          <a:lstStyle/>
          <a:p>
            <a:pPr marL="0" lvl="0" indent="0" algn="l" rtl="0">
              <a:lnSpc>
                <a:spcPct val="114000"/>
              </a:lnSpc>
              <a:spcBef>
                <a:spcPts val="0"/>
              </a:spcBef>
              <a:spcAft>
                <a:spcPts val="0"/>
              </a:spcAft>
              <a:buNone/>
            </a:pPr>
            <a:r>
              <a:rPr lang="tr">
                <a:solidFill>
                  <a:srgbClr val="000000"/>
                </a:solidFill>
              </a:rPr>
              <a:t>1. Betimsel analiz için bir çerçeve oluşturma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2. Tematik çerçeveye göre verilerin işlenmesi </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3. Bulguların tanımlanması</a:t>
            </a:r>
            <a:endParaRPr>
              <a:solidFill>
                <a:srgbClr val="000000"/>
              </a:solidFill>
            </a:endParaRPr>
          </a:p>
          <a:p>
            <a:pPr marL="0" lvl="0" indent="0" algn="l" rtl="0">
              <a:lnSpc>
                <a:spcPct val="114000"/>
              </a:lnSpc>
              <a:spcBef>
                <a:spcPts val="1000"/>
              </a:spcBef>
              <a:spcAft>
                <a:spcPts val="0"/>
              </a:spcAft>
              <a:buNone/>
            </a:pPr>
            <a:r>
              <a:rPr lang="tr">
                <a:solidFill>
                  <a:srgbClr val="000000"/>
                </a:solidFill>
              </a:rPr>
              <a:t>4. Bulguların yorumlanması</a:t>
            </a:r>
            <a:endParaRPr>
              <a:solidFill>
                <a:srgbClr val="000000"/>
              </a:solidFill>
            </a:endParaRPr>
          </a:p>
          <a:p>
            <a:pPr marL="0" lvl="0" indent="0" algn="l" rtl="0">
              <a:spcBef>
                <a:spcPts val="1000"/>
              </a:spcBef>
              <a:spcAft>
                <a:spcPts val="0"/>
              </a:spcAft>
              <a:buClr>
                <a:schemeClr val="dk1"/>
              </a:buClr>
              <a:buSzPts val="1100"/>
              <a:buFont typeface="Arial"/>
              <a:buNone/>
            </a:pPr>
            <a:r>
              <a:rPr lang="tr">
                <a:solidFill>
                  <a:schemeClr val="dk1"/>
                </a:solidFill>
                <a:highlight>
                  <a:schemeClr val="lt1"/>
                </a:highlight>
              </a:rPr>
              <a:t>Sonuç olarak, nitel araştırmaların analizi karmaşık bir süreçtir. İçerik analizi</a:t>
            </a:r>
            <a:endParaRPr>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tr">
                <a:solidFill>
                  <a:schemeClr val="dk1"/>
                </a:solidFill>
                <a:highlight>
                  <a:schemeClr val="lt1"/>
                </a:highlight>
              </a:rPr>
              <a:t>yazılı-basılı ve görsel materyaller ve belgeler içinde bulunan fakat sistematik olarak ortaya konulmamış bilgileri sistematik olarak ortaya çıkaran bir tekniktir.</a:t>
            </a:r>
            <a:endParaRPr>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tr">
                <a:solidFill>
                  <a:schemeClr val="dk1"/>
                </a:solidFill>
                <a:highlight>
                  <a:schemeClr val="lt1"/>
                </a:highlight>
              </a:rPr>
              <a:t>Betimsel analiz ise; elde edilen veriler, daha önceden belirlenen başlıklar altında özetlenir ve yorumlanır.</a:t>
            </a:r>
            <a:endParaRPr>
              <a:solidFill>
                <a:srgbClr val="000000"/>
              </a:solidFill>
            </a:endParaRPr>
          </a:p>
        </p:txBody>
      </p:sp>
      <p:pic>
        <p:nvPicPr>
          <p:cNvPr id="440" name="Google Shape;440;p73"/>
          <p:cNvPicPr preferRelativeResize="0"/>
          <p:nvPr/>
        </p:nvPicPr>
        <p:blipFill>
          <a:blip r:embed="rId3">
            <a:alphaModFix/>
          </a:blip>
          <a:stretch>
            <a:fillRect/>
          </a:stretch>
        </p:blipFill>
        <p:spPr>
          <a:xfrm>
            <a:off x="0" y="4171950"/>
            <a:ext cx="9144000" cy="9715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4021</Words>
  <Application>Microsoft Office PowerPoint</Application>
  <PresentationFormat>Ekran Gösterisi (16:9)</PresentationFormat>
  <Paragraphs>390</Paragraphs>
  <Slides>61</Slides>
  <Notes>61</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61</vt:i4>
      </vt:variant>
    </vt:vector>
  </HeadingPairs>
  <TitlesOfParts>
    <vt:vector size="64" baseType="lpstr">
      <vt:lpstr>Arial</vt:lpstr>
      <vt:lpstr>Roboto</vt:lpstr>
      <vt:lpstr>Simple Light</vt:lpstr>
      <vt:lpstr>PowerPoint Sunusu</vt:lpstr>
      <vt:lpstr>İçindekiler</vt:lpstr>
      <vt:lpstr>BİLİMSEL ARAŞTIRMA SÜRECİ</vt:lpstr>
      <vt:lpstr>VERİ NEDİR? Veri; sayılar, kelimeler, ölçümler, gözlemler veya kısaca bir şeyi tanımlayan olgulardır. Belli bir amaçla toplanır.  VERİ TÜRLERİ  -Olgusal Veriler: Kişisel yargılardan (İnanç, kültür, yaşantı, gelenek-görenek vb.) bağımsız olarak var olan, herkesin üzerinde anlaşabildiği türden, gözlenebilir ölçütleri olan gerçeklerdir.  -Yargısal Veriler: Araştırmacının yorumu ile veri niteliği kazanan, öznel yargılarla tanımlanabilen verilerdir. Olgusal nitelikte olmayan tüm verilere yargısal veri denir. Bu veriler öznel olup ayrıca yorumlanmayı gerektirirler. Örn; Sosyal araştırmalarda sosyal davranışlara ait değerlendirmeler.</vt:lpstr>
      <vt:lpstr>PowerPoint Sunusu</vt:lpstr>
      <vt:lpstr>PowerPoint Sunusu</vt:lpstr>
      <vt:lpstr>PowerPoint Sunusu</vt:lpstr>
      <vt:lpstr>PowerPoint Sunusu</vt:lpstr>
      <vt:lpstr>PowerPoint Sunusu</vt:lpstr>
      <vt:lpstr>VERİ TOPLAMA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Deneysel Araştırmaların Yapılmasını Gerektiren Başlıca Nedenler:   İki ya da daha çok sayıda bulunan değişkenlerin arasındaki ilişkiyi ortaya koymak  Bir değişken üzerindeki bilgiyi genişletmek Daha önceden yapılmış deney sonuçlarının doğruluğunu saptamak Bir teorinin kapsamını genişletmektir</vt:lpstr>
      <vt:lpstr>Bir Deneye Başlamadan Önce Araştırmacının Yapması Gerekenler:   Problem ile ilgili amacı saptamak Kullanılacak yöntemi seçmek Deney sırasında alınacak ölçülerin hangi süreler içinde yapılacağını saptamak Deneyde hangi değişkenlerin sabit tutulacağı ve hangi istatistik yöntemlerinin kullanılacağını saptamıştır. </vt:lpstr>
      <vt:lpstr>PowerPoint Sunusu</vt:lpstr>
      <vt:lpstr>PowerPoint Sunusu</vt:lpstr>
      <vt:lpstr>PowerPoint Sunusu</vt:lpstr>
      <vt:lpstr>PowerPoint Sunusu</vt:lpstr>
      <vt:lpstr>Ölçme ve Ölçek Türleri   Ölçme: Bireylerin ya da nesnelerin niteliklerinin uygun araçlar kullanılarak gözlenmesi, gözlem sonuçlarının sembollerle ifade edilmesidir.   Ölçmenin üç temel bileşeni vardır:   Ölçülecek nitelik/nitelikler  Niteliklerin eşleştirilebileceği uygun sayılar veya semboller  Ölçülen nitelikle ilgili miktarın belirlenmesinde esas alınacak ölçme kuralları </vt:lpstr>
      <vt:lpstr>ÖLÇME İŞLEMİNİN AŞAMALARI</vt:lpstr>
      <vt:lpstr>PowerPoint Sunusu</vt:lpstr>
      <vt:lpstr>1- Sınıflandırma Ölçeği   Bu ölçeklere aynı zamanda gruplama ölçekleri de denilmektedir. Bu ölçekle elde edilen puanlar miktar göstermezler. Yani büyüklük ifade etmezler. Bir kişi ya da nesneyi tanımlamak için kullanılırlar.   Sınıflandırma ölçeklerinin belli bir başlangıç noktası ve birimi yoktur.  Sınıflamada kullanılan sembollerin özel anlamı yoktur.  Örnek olarak; Yazılı sınav sonuçlarına göre öğrencilerin başarılı ve başarısız olarak değerlendirilmesi.   İstanbul=34; Kütahya=43 </vt:lpstr>
      <vt:lpstr>2- Sıralama Ölçeği  Nesneleri belli bir özelliğe sahip olma derecesine göre sıralayan ölçek türüdür.  Bu ölçekle nesneler en büyükten en küçüğe, en ağırdan en hafife veya tersi işlemleri yapılır. Bu ölçekte verilen rakamların matematiksel anlamı yoktur. Sıralama yapmak önemlidir fakat oran vermek önemli değildir.  Ölçme türü olarak nitel yöntem kullanılır.  Örnek olarak; Okuma yarışmasında Ayşe birinci barış ikinci oldu, Öğrencileri kıdan uzu doğru sıralamak  ÖSYM’yi ikinci tercihle kazanmak</vt:lpstr>
      <vt:lpstr>3-Eşit Aralıklı Ölçek  Bu çeşit ölçeklerde bir başlangıç noktası vardır. Başlangıç noktasından itibaren, ölçek eşit aralıklara bölünmüştür. Bu ölçme biriminin keyfi bir başlangıç noktası vardır ve bu nokta sıfır ile tanımlanabilir; ancak sıfır ölçülen özelliğin yokluğunu göstermez.  Aralık ölçekleri, objeler arasındaki farkın miktarını göstermektedir. Onun için toplama, çıkarma gibi hesaplama işlemleri yapılabilir. Her tür istatistik işlemi uygulanabilir. Örnek olarak;  Sıcaklık ölçmede kullanılan termometreler, takvimler ve IQ testleriyle zeka seviyesinin belirlenmesinde kullanılan testler gösterilebilir. </vt:lpstr>
      <vt:lpstr>4- Eşit Oran Ölçeği   Ölçülen özelliğin başlangıç noktası gerçek sıfırsa ve birimleri arasında eşitlik söz konusu ise bu tür ölçeklere oranlı ölçek denir. Ölçümler arasında oranlama yapılır. Ölçeklerin en üstünü bu ölçeklerdir. Bu tip ölçeklerin aralıklı ölçeklerden tek farkı mutlak yokluğu gösteren bir başlangıç noktasının bulunmasıdır.  Oran ölçeklerinin kullanıldığı ölçmeler kesindir. Nicelik cinsinden değişkenler bu çeşit ölçeklerle ölçülür. Oran ölçekleriyle elde edilen verilere her tür istatistik işlemler uygulanabilir. Örnek olarak;  Boy uzunluğu, ağırlık, zaman, yaş (gerçek sıfır noktası vardır) Kenan’ın boyu 178 cm dir.  </vt:lpstr>
      <vt:lpstr>Ölçme Hatası ve Ölçmede Hata Türleri   Ölçmede Hataya Neden Olan Etmenler  1- Ölçmeyi Yapan kişiden kaynaklanan hatalar;  Ölçmeyi yapan kişinin, taraflı ve dikkatsiz davranması gibi durumlarda ortaya çıkan hatalardır.   2- Ölçme aracından kaynaklanan hatalar;   Yönergenin ve soruların anlaşılmaması, ölçme aracının birden fazla davranışı karmaşık ölçmesi, soruların iyi düzenlenmemiş olması, soruların okunamıyor olması gibi hatalardır.</vt:lpstr>
      <vt:lpstr>3- Ölçmenin yapıldığı ortamdan kaynaklanan hatalar;   Sınav yerinin ısı, ışık ve havalandırmasının yetersiz olması, ses ve gürültünün rahatsız edici olması gibi hatalardır.   4- Ölçülen kişiden, olaydan, nesneden kaynaklanan hatalar;    Öğrencini  derse ve sınav karşı tutumu, sorumluluğu, kişiliği, yorgunluğu, isteksizliği gibi   5- Ölçme aracının çeşidinden kaynaklanan hatalar;    Sözlü sınav yerine yazılı sınavın kullanılması gibi</vt:lpstr>
      <vt:lpstr>Ölçme Hatası:  Genel hatlarıyla, araştırmacının aradığı  bilgiyle, gerçekte ölçme sürecinde elde ettiği bilgi arasındaki farka ölçme hatası denir.   Tüm araştırmalar ölçümler ölçme araçlarının kısıtları, ölçme alanı, ölçme süreci ve insan hatalarından dolayı gerçek değil, yaklaşık değerlidir.   Bu nedenle araştırmacı, mümkün olan en çok hatayı bulmayı ve belirsizliği en aza indirmeyi hedefler.   Ölçme hataları genel olarak üçe ayrılır. Bunlar; Sabit Hata  Sistematik Hata Tesadüfi Hata </vt:lpstr>
      <vt:lpstr>Sabit Hata:   Her ölçümde aynı oranda ve aynı yönde yansıyan hata bir başka ifade ile her ölçme işleminde aynı miktarda yapılan hatadır.   Sabit hata, ortalamayı değiştirir ancak standart sapmayı değiştirmez.   Örneğin; sıcaklık ölçen termometrenin her ölçümde 0,5℃ fazla ölçmesi.</vt:lpstr>
      <vt:lpstr>Sistematik Hata:  Ölçüm yapan kişiden veya ölçme aracından kaynaklanan hatadır. Hem ortalamayı hem de standart sapmayı değiştirir.  Sistematik hatalar genellikle yanlış ölçüm aracı/ölçek seçimi, yanlış ölçüm süreci ve bias (yan tutma, yanlılık) nedeniyle meydana gelmektedir. Örneğin; öğretmenin yazısı güzel olanlara ve sınıfta derse katılımı fazla olan öğrencilere sınavda 5’er puan eklemesi.</vt:lpstr>
      <vt:lpstr>Tesadûfî (Rastlantısal) Hata:   Ölçüm yapan kişinin dikkatsizliği, katılımcıların ilgisizliği, ölçme anındaki psikolojik durum, ölçme ortamı gibi nedenlerle ortaya çıkan hatadır.   Rastlantısal hata sistematik hata gibi tek yönlü değildir. Bir başka deyişle hatalar, gerçek değere göre negatif ya da pozitif yönde olabilir.    Rastlantısal hatayı en aza indirmek mümkündür. Bunun için;   Gözlem sayısı arttırılabilir. Ölçümü etkileyecek koşullar en aza indirilebilir. Ölçüm koşulları gruplar arasında dengelenebilir. Ölçüm kriterleri duyarlı ve kesin hale getirilebilir.   Ancak bu durum ölçüm tamamen sistematik hatadan tamamen arındırılmış olduğunda mümkün olabilmektedir. </vt:lpstr>
      <vt:lpstr>Araştırmalarda Yapılan Hatalar   Bir araştırmanın her aşamasında hata yapılabilir ve her hata elde edilen sonucu ayrı bir biçimde etkiler. Araştırmalarda sık rastlanan hataların başında yan tutma “bias” gelir.   İki tür yan tutma vardır. Bunlar;   Bilerek yan tutma Bilmeden yan tutma</vt:lpstr>
      <vt:lpstr>Bilerek Yan Tutma   Bilimsel etik kurallarını görmezden gelerek istenen sonucu elde etmek için uğraş gösterme.   Bilmeden Yan Tutma   Daha çok deneyimsizlik nedeniyle araştırmanın sonucunu etkileyebilecek etmenleri düşünememe, dikkate almama v.b. nedenlerle araştırmaya yan katma.</vt:lpstr>
      <vt:lpstr>Uygun İstatistiksel Yöntemi Kullanmamak    Araştırmadaki istatistiksel hipotezler için farklı test yöntemleri vardır. Hipotez ve hipotezdeki ölçülere göre uygun olanı kullanılmadığında yanlı ya da yanıltıcı sonuçlar ortaya çıkabilir.   İstatistiksel Yöntemin Koşullarını Göz önüne Almamak   Her istatistiksel yöntemin kendine özgü koşulları ve varsayımları vardır. Bu koşullar gerçekleşmeden yöntemi kullanmak yan tutmaya neden olur.</vt:lpstr>
      <vt:lpstr>Kontrol Kullanmamak  Herhangi bir yöntemin etkinliği araştırılırken, kendiliğinden (herhangi müdahale olmadan) ortaya çıkabilecek değişimleri göz önüne almak gerekir. Bu da kontrol kullanmakla olur.   Uygun Ölçü Kullanmamak  İstatistikte değişik amaçlı ölçüler vardır. Araştırıcılar ölçmek ya da etkisini, değişimini incelemek istedikleri olaylara ilişkin uygun ölçüyü kullanmalıdırlar.</vt:lpstr>
      <vt:lpstr>Veri Toplamada Güvenilirlik Ve Geçerlilik </vt:lpstr>
      <vt:lpstr>PowerPoint Sunusu</vt:lpstr>
      <vt:lpstr>PowerPoint Sunusu</vt:lpstr>
      <vt:lpstr>PowerPoint Sunusu</vt:lpstr>
      <vt:lpstr>Verilerin Analizi</vt:lpstr>
      <vt:lpstr>İstatistik</vt:lpstr>
      <vt:lpstr>İstatistik Çeşitleri</vt:lpstr>
      <vt:lpstr>Kestirimsel istatistik </vt:lpstr>
      <vt:lpstr>Nitel Analizler (İçerik ve Betimsel Analiz)</vt:lpstr>
      <vt:lpstr>İçerik Analizi </vt:lpstr>
      <vt:lpstr>Avantajları ve Dezavantajları</vt:lpstr>
      <vt:lpstr>Dezavantajları:</vt:lpstr>
      <vt:lpstr>İçerik Analizinin Uygulanması ve Aşamaları</vt:lpstr>
      <vt:lpstr>1-Araştırma Sorusu ve Varsayımlar</vt:lpstr>
      <vt:lpstr>2-Kodlama</vt:lpstr>
      <vt:lpstr>3-Kategorilere Ayırma</vt:lpstr>
      <vt:lpstr>4-Örnekleme Tekniği ve Yöntemleri</vt:lpstr>
      <vt:lpstr>Betimsel Analiz</vt:lpstr>
      <vt:lpstr>Betimsel analiz 4 aşamadan oluşur: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ASUS1</dc:creator>
  <cp:lastModifiedBy>nükhet KONUK</cp:lastModifiedBy>
  <cp:revision>3</cp:revision>
  <dcterms:modified xsi:type="dcterms:W3CDTF">2020-03-18T11:45:54Z</dcterms:modified>
</cp:coreProperties>
</file>