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2"/>
  </p:notesMasterIdLst>
  <p:handoutMasterIdLst>
    <p:handoutMasterId r:id="rId43"/>
  </p:handoutMasterIdLst>
  <p:sldIdLst>
    <p:sldId id="257" r:id="rId2"/>
    <p:sldId id="258" r:id="rId3"/>
    <p:sldId id="259" r:id="rId4"/>
    <p:sldId id="261" r:id="rId5"/>
    <p:sldId id="262" r:id="rId6"/>
    <p:sldId id="263" r:id="rId7"/>
    <p:sldId id="264" r:id="rId8"/>
    <p:sldId id="265"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308" r:id="rId31"/>
    <p:sldId id="288" r:id="rId32"/>
    <p:sldId id="289" r:id="rId33"/>
    <p:sldId id="290" r:id="rId34"/>
    <p:sldId id="291" r:id="rId35"/>
    <p:sldId id="292" r:id="rId36"/>
    <p:sldId id="293" r:id="rId37"/>
    <p:sldId id="294" r:id="rId38"/>
    <p:sldId id="295" r:id="rId39"/>
    <p:sldId id="296" r:id="rId40"/>
    <p:sldId id="297"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2" autoAdjust="0"/>
    <p:restoredTop sz="94660"/>
  </p:normalViewPr>
  <p:slideViewPr>
    <p:cSldViewPr snapToGrid="0">
      <p:cViewPr>
        <p:scale>
          <a:sx n="71" d="100"/>
          <a:sy n="71" d="100"/>
        </p:scale>
        <p:origin x="-1194" y="-5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570711B-23FB-4EDD-AA5B-6357C3544D03}" type="datetimeFigureOut">
              <a:rPr lang="tr-TR" smtClean="0"/>
              <a:pPr/>
              <a:t>30.4.2020</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A11B23C-7047-4C7B-9513-12EFB7538DA2}" type="slidenum">
              <a:rPr lang="tr-TR" smtClean="0"/>
              <a:pPr/>
              <a:t>‹#›</a:t>
            </a:fld>
            <a:endParaRPr lang="tr-TR"/>
          </a:p>
        </p:txBody>
      </p:sp>
    </p:spTree>
    <p:extLst>
      <p:ext uri="{BB962C8B-B14F-4D97-AF65-F5344CB8AC3E}">
        <p14:creationId xmlns:p14="http://schemas.microsoft.com/office/powerpoint/2010/main" val="41476868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2CD6FF-7F3F-48F6-80EA-102E60AF3A1E}" type="datetimeFigureOut">
              <a:rPr lang="tr-TR" smtClean="0"/>
              <a:pPr/>
              <a:t>30.4.2020</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1008EA-1B6F-4290-B8F3-77019C153321}" type="slidenum">
              <a:rPr lang="tr-TR" smtClean="0"/>
              <a:pPr/>
              <a:t>‹#›</a:t>
            </a:fld>
            <a:endParaRPr lang="tr-TR"/>
          </a:p>
        </p:txBody>
      </p:sp>
    </p:spTree>
    <p:extLst>
      <p:ext uri="{BB962C8B-B14F-4D97-AF65-F5344CB8AC3E}">
        <p14:creationId xmlns:p14="http://schemas.microsoft.com/office/powerpoint/2010/main" val="175110313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A71008EA-1B6F-4290-B8F3-77019C153321}" type="slidenum">
              <a:rPr lang="tr-TR" smtClean="0"/>
              <a:pPr/>
              <a:t>9</a:t>
            </a:fld>
            <a:endParaRPr lang="tr-TR"/>
          </a:p>
        </p:txBody>
      </p:sp>
    </p:spTree>
    <p:extLst>
      <p:ext uri="{BB962C8B-B14F-4D97-AF65-F5344CB8AC3E}">
        <p14:creationId xmlns:p14="http://schemas.microsoft.com/office/powerpoint/2010/main" val="2346725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D576CAFB-A149-4B2C-BAE1-A74A89A78E98}"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02CE6461-55D8-4B39-8F75-0328C20EF2CE}"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9BB15D36-7DBC-4B5D-BFD2-087422C36850}"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816C6AD-DE7A-45BA-959B-A858EF26B4AE}" type="datetime1">
              <a:rPr lang="en-US" smtClean="0"/>
              <a:pPr/>
              <a:t>4/30/2020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1277B21-D5FA-4AA1-AB24-E54B116F43FD}" type="datetime1">
              <a:rPr lang="en-US" smtClean="0"/>
              <a:pPr/>
              <a:t>4/30/2020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D494767-30DA-4C8D-8586-1A710222AF66}" type="datetime1">
              <a:rPr lang="en-US" smtClean="0"/>
              <a:pPr/>
              <a:t>4/30/2020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D7C74-463A-47CC-9C5E-CD7039682701}" type="datetime1">
              <a:rPr lang="en-US" smtClean="0"/>
              <a:pPr/>
              <a:t>4/30/2020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535758C-C4FF-4F02-828A-3870C08C37DC}" type="datetime1">
              <a:rPr lang="en-US" smtClean="0"/>
              <a:pPr/>
              <a:t>4/30/2020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tr-TR" smtClean="0"/>
              <a:t>Asıl başlık stili için tıklatın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6399212" y="5883275"/>
            <a:ext cx="914400" cy="365125"/>
          </a:xfrm>
        </p:spPr>
        <p:txBody>
          <a:bodyPr/>
          <a:lstStyle/>
          <a:p>
            <a:fld id="{43BE7C94-E4C6-49CC-9410-FBC83A9053FF}" type="datetime1">
              <a:rPr lang="en-US" smtClean="0"/>
              <a:pPr/>
              <a:t>4/30/2020</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C0293C6C-4DB4-490A-8E85-F260FF196364}" type="datetime1">
              <a:rPr lang="en-US" smtClean="0"/>
              <a:pPr/>
              <a:t>4/30/2020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7CCD38B2-19DA-4732-A04F-E3FE69D62DC6}"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smtClean="0"/>
              <a:t>Asıl metin stillerini düzenlemek için tıklatın</a:t>
            </a:r>
          </a:p>
        </p:txBody>
      </p:sp>
      <p:sp>
        <p:nvSpPr>
          <p:cNvPr id="4" name="Date Placeholder 3"/>
          <p:cNvSpPr>
            <a:spLocks noGrp="1"/>
          </p:cNvSpPr>
          <p:nvPr>
            <p:ph type="dt" sz="half" idx="10"/>
          </p:nvPr>
        </p:nvSpPr>
        <p:spPr/>
        <p:txBody>
          <a:bodyPr/>
          <a:lstStyle/>
          <a:p>
            <a:fld id="{DD0E530B-2902-4879-B7A9-879B0DA30DE1}"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smtClean="0"/>
              <a:t>Asıl metin stillerini düzenlemek için tıklatın</a:t>
            </a:r>
          </a:p>
        </p:txBody>
      </p:sp>
      <p:sp>
        <p:nvSpPr>
          <p:cNvPr id="4" name="Date Placeholder 3"/>
          <p:cNvSpPr>
            <a:spLocks noGrp="1"/>
          </p:cNvSpPr>
          <p:nvPr>
            <p:ph type="dt" sz="half" idx="10"/>
          </p:nvPr>
        </p:nvSpPr>
        <p:spPr/>
        <p:txBody>
          <a:bodyPr/>
          <a:lstStyle/>
          <a:p>
            <a:fld id="{857C07E2-A792-42C5-A60F-ED834EB94B53}"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smtClean="0"/>
              <a:t>Asıl metin stillerini düzenlemek için tıklatın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1CCB2A2-21BA-4889-BCE6-CF66F0938F8C}"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smtClean="0"/>
              <a:t>Asıl metin stillerini düzenlemek için tıklatın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3A6BD40-4F2A-4B21-9608-2B645F266CEC}"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3937705-DB8C-4D89-A6FF-E66AA26F4B24}"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8BEB84D-9EE8-407E-8B16-BA045C4F05F5}" type="datetime1">
              <a:rPr lang="en-US" smtClean="0"/>
              <a:pPr/>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9E13434-9826-4180-A7D3-31FE6C565F41}" type="datetime1">
              <a:rPr lang="en-US" smtClean="0"/>
              <a:pPr/>
              <a:t>4/30/2020</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hdr="0" ftr="0" dt="0"/>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936699" y="1452384"/>
            <a:ext cx="10363200" cy="2643206"/>
          </a:xfrm>
        </p:spPr>
        <p:txBody>
          <a:bodyPr>
            <a:normAutofit/>
          </a:bodyPr>
          <a:lstStyle/>
          <a:p>
            <a:r>
              <a:rPr lang="tr-TR" sz="5400" b="1" i="1" dirty="0" smtClean="0">
                <a:solidFill>
                  <a:schemeClr val="tx1">
                    <a:lumMod val="95000"/>
                  </a:schemeClr>
                </a:solidFill>
              </a:rPr>
              <a:t>ETİK VE MESLEKİ DEĞERLER ARASINDAKİ İLİŞKİ</a:t>
            </a:r>
            <a:endParaRPr lang="tr-TR" sz="5400" b="1" i="1" dirty="0">
              <a:solidFill>
                <a:schemeClr val="tx1">
                  <a:lumMod val="95000"/>
                </a:schemeClr>
              </a:solidFill>
            </a:endParaRPr>
          </a:p>
        </p:txBody>
      </p:sp>
      <p:sp>
        <p:nvSpPr>
          <p:cNvPr id="3" name="Slayt Numarası Yer Tutucusu 2"/>
          <p:cNvSpPr>
            <a:spLocks noGrp="1"/>
          </p:cNvSpPr>
          <p:nvPr>
            <p:ph type="sldNum" sz="quarter" idx="12"/>
          </p:nvPr>
        </p:nvSpPr>
        <p:spPr/>
        <p:txBody>
          <a:bodyPr/>
          <a:lstStyle/>
          <a:p>
            <a:fld id="{D57F1E4F-1CFF-5643-939E-217C01CDF565}" type="slidenum">
              <a:rPr lang="en-US" sz="4000" smtClean="0"/>
              <a:pPr/>
              <a:t>1</a:t>
            </a:fld>
            <a:endParaRPr lang="en-US" sz="4000" dirty="0"/>
          </a:p>
        </p:txBody>
      </p:sp>
    </p:spTree>
    <p:extLst>
      <p:ext uri="{BB962C8B-B14F-4D97-AF65-F5344CB8AC3E}">
        <p14:creationId xmlns:p14="http://schemas.microsoft.com/office/powerpoint/2010/main" val="1522219122"/>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58497" y="222422"/>
            <a:ext cx="1837522" cy="778475"/>
          </a:xfrm>
        </p:spPr>
        <p:txBody>
          <a:bodyPr>
            <a:normAutofit/>
          </a:bodyPr>
          <a:lstStyle/>
          <a:p>
            <a:r>
              <a:rPr lang="tr-TR" b="1" i="1" dirty="0" smtClean="0"/>
              <a:t>    </a:t>
            </a:r>
            <a:r>
              <a:rPr lang="tr-TR" sz="4000" b="1" dirty="0" smtClean="0">
                <a:solidFill>
                  <a:schemeClr val="tx1"/>
                </a:solidFill>
              </a:rPr>
              <a:t>ETİK</a:t>
            </a:r>
            <a:endParaRPr lang="tr-TR" sz="4000" b="1" dirty="0">
              <a:solidFill>
                <a:schemeClr val="tx1"/>
              </a:solidFill>
            </a:endParaRPr>
          </a:p>
        </p:txBody>
      </p:sp>
      <p:sp>
        <p:nvSpPr>
          <p:cNvPr id="3" name="2 İçerik Yer Tutucusu"/>
          <p:cNvSpPr>
            <a:spLocks noGrp="1"/>
          </p:cNvSpPr>
          <p:nvPr>
            <p:ph idx="1"/>
          </p:nvPr>
        </p:nvSpPr>
        <p:spPr>
          <a:xfrm>
            <a:off x="865754" y="1018343"/>
            <a:ext cx="10477574" cy="1472609"/>
          </a:xfrm>
        </p:spPr>
        <p:txBody>
          <a:bodyPr>
            <a:normAutofit/>
          </a:bodyPr>
          <a:lstStyle/>
          <a:p>
            <a:r>
              <a:rPr lang="tr-TR" sz="3200" dirty="0" smtClean="0">
                <a:solidFill>
                  <a:schemeClr val="tx1"/>
                </a:solidFill>
              </a:rPr>
              <a:t>Halkin kendi kendine oluşturduğu, hiçbir yazili metne dayanmayan kanunlara etik denir.</a:t>
            </a:r>
            <a:endParaRPr lang="tr-TR" sz="3200" dirty="0">
              <a:solidFill>
                <a:schemeClr val="tx1"/>
              </a:solidFill>
            </a:endParaRPr>
          </a:p>
        </p:txBody>
      </p:sp>
      <p:pic>
        <p:nvPicPr>
          <p:cNvPr id="1026" name="Picture 2" descr="C:\Users\faruk\Desktop\Adsız.png"/>
          <p:cNvPicPr>
            <a:picLocks noChangeAspect="1" noChangeArrowheads="1"/>
          </p:cNvPicPr>
          <p:nvPr/>
        </p:nvPicPr>
        <p:blipFill>
          <a:blip r:embed="rId2" cstate="print"/>
          <a:srcRect/>
          <a:stretch>
            <a:fillRect/>
          </a:stretch>
        </p:blipFill>
        <p:spPr bwMode="auto">
          <a:xfrm>
            <a:off x="1019545" y="2706130"/>
            <a:ext cx="10298801" cy="3749855"/>
          </a:xfrm>
          <a:prstGeom prst="rect">
            <a:avLst/>
          </a:prstGeom>
          <a:noFill/>
        </p:spPr>
      </p:pic>
      <p:sp>
        <p:nvSpPr>
          <p:cNvPr id="4" name="Slayt Numarası Yer Tutucusu 3"/>
          <p:cNvSpPr>
            <a:spLocks noGrp="1"/>
          </p:cNvSpPr>
          <p:nvPr>
            <p:ph type="sldNum" sz="quarter" idx="12"/>
          </p:nvPr>
        </p:nvSpPr>
        <p:spPr>
          <a:xfrm>
            <a:off x="11036966" y="6266793"/>
            <a:ext cx="1037897" cy="591207"/>
          </a:xfrm>
        </p:spPr>
        <p:txBody>
          <a:bodyPr/>
          <a:lstStyle/>
          <a:p>
            <a:fld id="{D57F1E4F-1CFF-5643-939E-217C01CDF565}" type="slidenum">
              <a:rPr lang="en-US" sz="4000" smtClean="0"/>
              <a:pPr/>
              <a:t>2</a:t>
            </a:fld>
            <a:endParaRPr lang="en-US" sz="4000" dirty="0"/>
          </a:p>
        </p:txBody>
      </p:sp>
    </p:spTree>
    <p:extLst>
      <p:ext uri="{BB962C8B-B14F-4D97-AF65-F5344CB8AC3E}">
        <p14:creationId xmlns:p14="http://schemas.microsoft.com/office/powerpoint/2010/main" val="2923453464"/>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41131" y="204919"/>
            <a:ext cx="11201440" cy="2070724"/>
          </a:xfrm>
        </p:spPr>
        <p:txBody>
          <a:bodyPr>
            <a:normAutofit/>
          </a:bodyPr>
          <a:lstStyle/>
          <a:p>
            <a:r>
              <a:rPr lang="tr-TR" sz="3200" dirty="0">
                <a:solidFill>
                  <a:schemeClr val="tx1">
                    <a:lumMod val="95000"/>
                  </a:schemeClr>
                </a:solidFill>
              </a:rPr>
              <a:t>Etik ; doğruyla </a:t>
            </a:r>
            <a:r>
              <a:rPr lang="tr-TR" sz="3200" dirty="0" smtClean="0">
                <a:solidFill>
                  <a:schemeClr val="tx1">
                    <a:lumMod val="95000"/>
                  </a:schemeClr>
                </a:solidFill>
              </a:rPr>
              <a:t>yanlişi, hakli </a:t>
            </a:r>
            <a:r>
              <a:rPr lang="tr-TR" sz="3200" dirty="0">
                <a:solidFill>
                  <a:schemeClr val="tx1">
                    <a:lumMod val="95000"/>
                  </a:schemeClr>
                </a:solidFill>
              </a:rPr>
              <a:t>ile </a:t>
            </a:r>
            <a:r>
              <a:rPr lang="tr-TR" sz="3200" dirty="0" smtClean="0">
                <a:solidFill>
                  <a:schemeClr val="tx1">
                    <a:lumMod val="95000"/>
                  </a:schemeClr>
                </a:solidFill>
              </a:rPr>
              <a:t>haksizi, </a:t>
            </a:r>
            <a:r>
              <a:rPr lang="tr-TR" sz="3200" dirty="0">
                <a:solidFill>
                  <a:schemeClr val="tx1">
                    <a:lumMod val="95000"/>
                  </a:schemeClr>
                </a:solidFill>
              </a:rPr>
              <a:t>iyiyle kötüyü </a:t>
            </a:r>
            <a:r>
              <a:rPr lang="tr-TR" sz="3200" dirty="0" smtClean="0">
                <a:solidFill>
                  <a:schemeClr val="tx1">
                    <a:lumMod val="95000"/>
                  </a:schemeClr>
                </a:solidFill>
              </a:rPr>
              <a:t>adil </a:t>
            </a:r>
            <a:r>
              <a:rPr lang="tr-TR" sz="3200" dirty="0">
                <a:solidFill>
                  <a:schemeClr val="tx1">
                    <a:lumMod val="95000"/>
                  </a:schemeClr>
                </a:solidFill>
              </a:rPr>
              <a:t>ile adil </a:t>
            </a:r>
            <a:r>
              <a:rPr lang="tr-TR" sz="3200" dirty="0" smtClean="0">
                <a:solidFill>
                  <a:schemeClr val="tx1">
                    <a:lumMod val="95000"/>
                  </a:schemeClr>
                </a:solidFill>
              </a:rPr>
              <a:t>olmayani ayirt etmek </a:t>
            </a:r>
            <a:r>
              <a:rPr lang="tr-TR" sz="3200" dirty="0">
                <a:solidFill>
                  <a:schemeClr val="tx1">
                    <a:lumMod val="95000"/>
                  </a:schemeClr>
                </a:solidFill>
              </a:rPr>
              <a:t>ve doğru, </a:t>
            </a:r>
            <a:r>
              <a:rPr lang="tr-TR" sz="3200" dirty="0" smtClean="0">
                <a:solidFill>
                  <a:schemeClr val="tx1">
                    <a:lumMod val="95000"/>
                  </a:schemeClr>
                </a:solidFill>
              </a:rPr>
              <a:t>hakli,iyi </a:t>
            </a:r>
            <a:r>
              <a:rPr lang="tr-TR" sz="3200" dirty="0">
                <a:solidFill>
                  <a:schemeClr val="tx1">
                    <a:lumMod val="95000"/>
                  </a:schemeClr>
                </a:solidFill>
              </a:rPr>
              <a:t>ve adil olduğuna </a:t>
            </a:r>
            <a:r>
              <a:rPr lang="tr-TR" sz="3200" dirty="0" smtClean="0">
                <a:solidFill>
                  <a:schemeClr val="tx1">
                    <a:lumMod val="95000"/>
                  </a:schemeClr>
                </a:solidFill>
              </a:rPr>
              <a:t>inandiğimiz </a:t>
            </a:r>
            <a:r>
              <a:rPr lang="tr-TR" sz="3200" dirty="0">
                <a:solidFill>
                  <a:schemeClr val="tx1">
                    <a:lumMod val="95000"/>
                  </a:schemeClr>
                </a:solidFill>
              </a:rPr>
              <a:t>şeyleri </a:t>
            </a:r>
            <a:r>
              <a:rPr lang="tr-TR" sz="3200" dirty="0" smtClean="0">
                <a:solidFill>
                  <a:schemeClr val="tx1">
                    <a:lumMod val="95000"/>
                  </a:schemeClr>
                </a:solidFill>
              </a:rPr>
              <a:t>yapmaktir</a:t>
            </a:r>
            <a:r>
              <a:rPr lang="tr-TR" sz="3200" dirty="0">
                <a:solidFill>
                  <a:schemeClr val="tx1">
                    <a:lumMod val="95000"/>
                  </a:schemeClr>
                </a:solidFill>
              </a:rPr>
              <a:t>.</a:t>
            </a:r>
          </a:p>
        </p:txBody>
      </p:sp>
      <p:pic>
        <p:nvPicPr>
          <p:cNvPr id="5" name="4 Resim" descr="unnamed.gif"/>
          <p:cNvPicPr>
            <a:picLocks noChangeAspect="1"/>
          </p:cNvPicPr>
          <p:nvPr/>
        </p:nvPicPr>
        <p:blipFill>
          <a:blip r:embed="rId2"/>
          <a:stretch>
            <a:fillRect/>
          </a:stretch>
        </p:blipFill>
        <p:spPr>
          <a:xfrm>
            <a:off x="834273" y="2456875"/>
            <a:ext cx="5259373" cy="3126260"/>
          </a:xfrm>
          <a:prstGeom prst="rect">
            <a:avLst/>
          </a:prstGeom>
        </p:spPr>
      </p:pic>
      <p:sp>
        <p:nvSpPr>
          <p:cNvPr id="2" name="Slayt Numarası Yer Tutucusu 1"/>
          <p:cNvSpPr>
            <a:spLocks noGrp="1"/>
          </p:cNvSpPr>
          <p:nvPr>
            <p:ph type="sldNum" sz="quarter" idx="12"/>
          </p:nvPr>
        </p:nvSpPr>
        <p:spPr>
          <a:xfrm>
            <a:off x="10986978" y="6126618"/>
            <a:ext cx="551167" cy="365125"/>
          </a:xfrm>
        </p:spPr>
        <p:txBody>
          <a:bodyPr/>
          <a:lstStyle/>
          <a:p>
            <a:fld id="{D57F1E4F-1CFF-5643-939E-217C01CDF565}" type="slidenum">
              <a:rPr lang="en-US" sz="4000" smtClean="0"/>
              <a:pPr/>
              <a:t>3</a:t>
            </a:fld>
            <a:endParaRPr lang="en-US" sz="4000" dirty="0"/>
          </a:p>
        </p:txBody>
      </p:sp>
      <p:pic>
        <p:nvPicPr>
          <p:cNvPr id="2050" name="Picture 2" descr="C:\Users\faruk\Desktop\ödev\liderlikte-etik.gif"/>
          <p:cNvPicPr>
            <a:picLocks noChangeAspect="1" noChangeArrowheads="1"/>
          </p:cNvPicPr>
          <p:nvPr/>
        </p:nvPicPr>
        <p:blipFill>
          <a:blip r:embed="rId3"/>
          <a:srcRect/>
          <a:stretch>
            <a:fillRect/>
          </a:stretch>
        </p:blipFill>
        <p:spPr bwMode="auto">
          <a:xfrm>
            <a:off x="6737479" y="2483708"/>
            <a:ext cx="4717235" cy="3119309"/>
          </a:xfrm>
          <a:prstGeom prst="rect">
            <a:avLst/>
          </a:prstGeom>
          <a:noFill/>
        </p:spPr>
      </p:pic>
    </p:spTree>
    <p:extLst>
      <p:ext uri="{BB962C8B-B14F-4D97-AF65-F5344CB8AC3E}">
        <p14:creationId xmlns:p14="http://schemas.microsoft.com/office/powerpoint/2010/main" val="806214680"/>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2995" y="332452"/>
            <a:ext cx="10763283" cy="1143000"/>
          </a:xfrm>
        </p:spPr>
        <p:txBody>
          <a:bodyPr>
            <a:normAutofit/>
          </a:bodyPr>
          <a:lstStyle/>
          <a:p>
            <a:r>
              <a:rPr lang="tr-TR" b="1" dirty="0" smtClean="0"/>
              <a:t>               Etik ve Ahlak ARASINdAKİ FARKLAR</a:t>
            </a:r>
            <a:r>
              <a:rPr lang="tr-TR" dirty="0" smtClean="0"/>
              <a:t/>
            </a:r>
            <a:br>
              <a:rPr lang="tr-TR" dirty="0" smtClean="0"/>
            </a:br>
            <a:endParaRPr lang="tr-TR" dirty="0"/>
          </a:p>
        </p:txBody>
      </p:sp>
      <p:pic>
        <p:nvPicPr>
          <p:cNvPr id="6" name="5 Resim" descr="Hukuka,+düşünmeye+ve+felsefeye+dayalı+davranış+ilkelerini+içerir. (1).jpg"/>
          <p:cNvPicPr>
            <a:picLocks noChangeAspect="1"/>
          </p:cNvPicPr>
          <p:nvPr/>
        </p:nvPicPr>
        <p:blipFill>
          <a:blip r:embed="rId2"/>
          <a:stretch>
            <a:fillRect/>
          </a:stretch>
        </p:blipFill>
        <p:spPr>
          <a:xfrm>
            <a:off x="853331" y="1109291"/>
            <a:ext cx="10427960" cy="5261256"/>
          </a:xfrm>
          <a:prstGeom prst="rect">
            <a:avLst/>
          </a:prstGeom>
        </p:spPr>
      </p:pic>
      <p:sp>
        <p:nvSpPr>
          <p:cNvPr id="3" name="Slayt Numarası Yer Tutucusu 2"/>
          <p:cNvSpPr>
            <a:spLocks noGrp="1"/>
          </p:cNvSpPr>
          <p:nvPr>
            <p:ph type="sldNum" sz="quarter" idx="12"/>
          </p:nvPr>
        </p:nvSpPr>
        <p:spPr>
          <a:xfrm>
            <a:off x="10514012" y="5883274"/>
            <a:ext cx="1360831" cy="974725"/>
          </a:xfrm>
        </p:spPr>
        <p:txBody>
          <a:bodyPr/>
          <a:lstStyle/>
          <a:p>
            <a:fld id="{D57F1E4F-1CFF-5643-939E-217C01CDF565}" type="slidenum">
              <a:rPr lang="en-US" sz="4000" smtClean="0"/>
              <a:pPr/>
              <a:t>4</a:t>
            </a:fld>
            <a:endParaRPr lang="en-US" sz="4000" dirty="0"/>
          </a:p>
        </p:txBody>
      </p:sp>
    </p:spTree>
    <p:extLst>
      <p:ext uri="{BB962C8B-B14F-4D97-AF65-F5344CB8AC3E}">
        <p14:creationId xmlns:p14="http://schemas.microsoft.com/office/powerpoint/2010/main" val="3997691111"/>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5669" y="274638"/>
            <a:ext cx="9845566" cy="796908"/>
          </a:xfrm>
        </p:spPr>
        <p:txBody>
          <a:bodyPr>
            <a:normAutofit/>
          </a:bodyPr>
          <a:lstStyle/>
          <a:p>
            <a:r>
              <a:rPr lang="tr-TR" sz="4000" b="1" dirty="0" smtClean="0"/>
              <a:t>ETİK KURALLARI</a:t>
            </a:r>
            <a:endParaRPr lang="tr-TR" sz="4000" b="1" dirty="0"/>
          </a:p>
        </p:txBody>
      </p:sp>
      <p:sp>
        <p:nvSpPr>
          <p:cNvPr id="3" name="2 İçerik Yer Tutucusu"/>
          <p:cNvSpPr>
            <a:spLocks noGrp="1"/>
          </p:cNvSpPr>
          <p:nvPr>
            <p:ph idx="1"/>
          </p:nvPr>
        </p:nvSpPr>
        <p:spPr>
          <a:xfrm>
            <a:off x="190459" y="1000108"/>
            <a:ext cx="5905541" cy="5572164"/>
          </a:xfrm>
        </p:spPr>
        <p:txBody>
          <a:bodyPr>
            <a:normAutofit/>
          </a:bodyPr>
          <a:lstStyle/>
          <a:p>
            <a:endParaRPr lang="tr-TR" sz="3200" dirty="0" smtClean="0"/>
          </a:p>
          <a:p>
            <a:r>
              <a:rPr lang="tr-TR" sz="3200" dirty="0" smtClean="0"/>
              <a:t>Halka hizmet bilinci</a:t>
            </a:r>
          </a:p>
          <a:p>
            <a:pPr>
              <a:buNone/>
            </a:pPr>
            <a:endParaRPr lang="tr-TR" sz="3200" dirty="0" smtClean="0"/>
          </a:p>
          <a:p>
            <a:r>
              <a:rPr lang="tr-TR" sz="3200" dirty="0" smtClean="0"/>
              <a:t>Savurganliktan kaçinma</a:t>
            </a:r>
          </a:p>
          <a:p>
            <a:endParaRPr lang="tr-TR" sz="3200" dirty="0" smtClean="0"/>
          </a:p>
          <a:p>
            <a:r>
              <a:rPr lang="tr-TR" sz="3200" dirty="0" smtClean="0"/>
              <a:t>Amaç ve misyona bağlilik </a:t>
            </a:r>
          </a:p>
          <a:p>
            <a:endParaRPr lang="tr-TR" sz="3200" dirty="0" smtClean="0"/>
          </a:p>
          <a:p>
            <a:r>
              <a:rPr lang="tr-TR" sz="3200" dirty="0" smtClean="0"/>
              <a:t>Dürüstlük ve tarafsizlik</a:t>
            </a:r>
          </a:p>
          <a:p>
            <a:endParaRPr lang="tr-TR" sz="3000" dirty="0" smtClean="0"/>
          </a:p>
          <a:p>
            <a:pPr>
              <a:buNone/>
            </a:pPr>
            <a:endParaRPr lang="tr-TR" sz="2000" dirty="0"/>
          </a:p>
        </p:txBody>
      </p:sp>
      <p:sp>
        <p:nvSpPr>
          <p:cNvPr id="4" name="Slayt Numarası Yer Tutucusu 3"/>
          <p:cNvSpPr>
            <a:spLocks noGrp="1"/>
          </p:cNvSpPr>
          <p:nvPr>
            <p:ph type="sldNum" sz="quarter" idx="12"/>
          </p:nvPr>
        </p:nvSpPr>
        <p:spPr>
          <a:xfrm>
            <a:off x="10514012" y="5883275"/>
            <a:ext cx="1348474" cy="974725"/>
          </a:xfrm>
        </p:spPr>
        <p:txBody>
          <a:bodyPr/>
          <a:lstStyle/>
          <a:p>
            <a:fld id="{D57F1E4F-1CFF-5643-939E-217C01CDF565}" type="slidenum">
              <a:rPr lang="en-US" sz="4000" smtClean="0"/>
              <a:pPr/>
              <a:t>5</a:t>
            </a:fld>
            <a:endParaRPr lang="en-US" sz="4000" dirty="0"/>
          </a:p>
        </p:txBody>
      </p:sp>
      <p:pic>
        <p:nvPicPr>
          <p:cNvPr id="4098" name="Picture 2" descr="C:\Users\faruk\Desktop\ethics_830.jpg"/>
          <p:cNvPicPr>
            <a:picLocks noChangeAspect="1" noChangeArrowheads="1"/>
          </p:cNvPicPr>
          <p:nvPr/>
        </p:nvPicPr>
        <p:blipFill>
          <a:blip r:embed="rId2"/>
          <a:srcRect/>
          <a:stretch>
            <a:fillRect/>
          </a:stretch>
        </p:blipFill>
        <p:spPr bwMode="auto">
          <a:xfrm>
            <a:off x="5128055" y="1458097"/>
            <a:ext cx="6407961" cy="4145834"/>
          </a:xfrm>
          <a:prstGeom prst="rect">
            <a:avLst/>
          </a:prstGeom>
          <a:noFill/>
        </p:spPr>
      </p:pic>
    </p:spTree>
    <p:extLst>
      <p:ext uri="{BB962C8B-B14F-4D97-AF65-F5344CB8AC3E}">
        <p14:creationId xmlns:p14="http://schemas.microsoft.com/office/powerpoint/2010/main" val="1505926177"/>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6367" y="222666"/>
            <a:ext cx="5429288" cy="6215106"/>
          </a:xfrm>
        </p:spPr>
        <p:txBody>
          <a:bodyPr>
            <a:normAutofit fontScale="92500" lnSpcReduction="20000"/>
          </a:bodyPr>
          <a:lstStyle/>
          <a:p>
            <a:endParaRPr lang="tr-TR" sz="3200" dirty="0" smtClean="0">
              <a:solidFill>
                <a:schemeClr val="tx1">
                  <a:lumMod val="95000"/>
                </a:schemeClr>
              </a:solidFill>
            </a:endParaRPr>
          </a:p>
          <a:p>
            <a:r>
              <a:rPr lang="tr-TR" sz="3200" dirty="0" smtClean="0">
                <a:solidFill>
                  <a:schemeClr val="tx1">
                    <a:lumMod val="95000"/>
                  </a:schemeClr>
                </a:solidFill>
              </a:rPr>
              <a:t>Yetkili makamlara bildirim </a:t>
            </a:r>
          </a:p>
          <a:p>
            <a:endParaRPr lang="tr-TR" sz="3200" dirty="0" smtClean="0">
              <a:solidFill>
                <a:schemeClr val="tx1">
                  <a:lumMod val="95000"/>
                </a:schemeClr>
              </a:solidFill>
            </a:endParaRPr>
          </a:p>
          <a:p>
            <a:r>
              <a:rPr lang="tr-TR" sz="3200" dirty="0" smtClean="0">
                <a:solidFill>
                  <a:schemeClr val="tx1">
                    <a:lumMod val="95000"/>
                  </a:schemeClr>
                </a:solidFill>
              </a:rPr>
              <a:t>Çikar çatişmasindan kaçinma</a:t>
            </a:r>
          </a:p>
          <a:p>
            <a:endParaRPr lang="tr-TR" sz="3200" dirty="0" smtClean="0">
              <a:solidFill>
                <a:schemeClr val="tx1">
                  <a:lumMod val="95000"/>
                </a:schemeClr>
              </a:solidFill>
            </a:endParaRPr>
          </a:p>
          <a:p>
            <a:r>
              <a:rPr lang="tr-TR" sz="3200" dirty="0" smtClean="0">
                <a:solidFill>
                  <a:schemeClr val="tx1">
                    <a:lumMod val="95000"/>
                  </a:schemeClr>
                </a:solidFill>
              </a:rPr>
              <a:t>Görev ve yetkilerin menfaat sağlamak amaciyla kullanilmasi</a:t>
            </a:r>
          </a:p>
          <a:p>
            <a:pPr>
              <a:buNone/>
            </a:pPr>
            <a:r>
              <a:rPr lang="tr-TR" sz="3200" dirty="0" smtClean="0">
                <a:solidFill>
                  <a:schemeClr val="tx1">
                    <a:lumMod val="95000"/>
                  </a:schemeClr>
                </a:solidFill>
              </a:rPr>
              <a:t> </a:t>
            </a:r>
          </a:p>
          <a:p>
            <a:r>
              <a:rPr lang="tr-TR" sz="3200" dirty="0" smtClean="0">
                <a:solidFill>
                  <a:schemeClr val="tx1">
                    <a:lumMod val="95000"/>
                  </a:schemeClr>
                </a:solidFill>
              </a:rPr>
              <a:t>Hediye alma ve menfaat sağlama yasaği</a:t>
            </a:r>
          </a:p>
          <a:p>
            <a:endParaRPr lang="tr-TR" dirty="0"/>
          </a:p>
        </p:txBody>
      </p:sp>
      <p:pic>
        <p:nvPicPr>
          <p:cNvPr id="5" name="4 Resim" descr="hukuk-danismanligi-275x325.jpg"/>
          <p:cNvPicPr>
            <a:picLocks noChangeAspect="1"/>
          </p:cNvPicPr>
          <p:nvPr/>
        </p:nvPicPr>
        <p:blipFill>
          <a:blip r:embed="rId2"/>
          <a:stretch>
            <a:fillRect/>
          </a:stretch>
        </p:blipFill>
        <p:spPr>
          <a:xfrm>
            <a:off x="6338367" y="978193"/>
            <a:ext cx="5304712" cy="4681202"/>
          </a:xfrm>
          <a:prstGeom prst="rect">
            <a:avLst/>
          </a:prstGeom>
        </p:spPr>
      </p:pic>
      <p:sp>
        <p:nvSpPr>
          <p:cNvPr id="2" name="Slayt Numarası Yer Tutucusu 1"/>
          <p:cNvSpPr>
            <a:spLocks noGrp="1"/>
          </p:cNvSpPr>
          <p:nvPr>
            <p:ph type="sldNum" sz="quarter" idx="12"/>
          </p:nvPr>
        </p:nvSpPr>
        <p:spPr>
          <a:xfrm>
            <a:off x="10773504" y="5982129"/>
            <a:ext cx="1200193" cy="365125"/>
          </a:xfrm>
        </p:spPr>
        <p:txBody>
          <a:bodyPr/>
          <a:lstStyle/>
          <a:p>
            <a:fld id="{D57F1E4F-1CFF-5643-939E-217C01CDF565}" type="slidenum">
              <a:rPr lang="en-US" sz="4000" smtClean="0"/>
              <a:pPr/>
              <a:t>6</a:t>
            </a:fld>
            <a:endParaRPr lang="en-US" sz="4000" dirty="0"/>
          </a:p>
        </p:txBody>
      </p:sp>
    </p:spTree>
    <p:extLst>
      <p:ext uri="{BB962C8B-B14F-4D97-AF65-F5344CB8AC3E}">
        <p14:creationId xmlns:p14="http://schemas.microsoft.com/office/powerpoint/2010/main" val="3602456271"/>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4594" y="160638"/>
            <a:ext cx="6211614" cy="5965527"/>
          </a:xfrm>
        </p:spPr>
        <p:txBody>
          <a:bodyPr>
            <a:normAutofit lnSpcReduction="10000"/>
          </a:bodyPr>
          <a:lstStyle/>
          <a:p>
            <a:endParaRPr lang="tr-TR" sz="3600" dirty="0" smtClean="0"/>
          </a:p>
          <a:p>
            <a:r>
              <a:rPr lang="tr-TR" sz="3600" dirty="0" smtClean="0"/>
              <a:t>Görevin yerine getirilmesinde kamu hizmeti bilinci</a:t>
            </a:r>
          </a:p>
          <a:p>
            <a:endParaRPr lang="tr-TR" sz="3600" dirty="0" smtClean="0"/>
          </a:p>
          <a:p>
            <a:r>
              <a:rPr lang="tr-TR" sz="3600" dirty="0" smtClean="0"/>
              <a:t>Halka hizmet bilinci</a:t>
            </a:r>
          </a:p>
          <a:p>
            <a:endParaRPr lang="tr-TR" sz="3600" dirty="0" smtClean="0"/>
          </a:p>
          <a:p>
            <a:r>
              <a:rPr lang="tr-TR" sz="3600" dirty="0" smtClean="0"/>
              <a:t>Kamu mallari ve kaynaklarinin kullanimi</a:t>
            </a:r>
          </a:p>
          <a:p>
            <a:endParaRPr lang="tr-TR" dirty="0"/>
          </a:p>
        </p:txBody>
      </p:sp>
      <p:pic>
        <p:nvPicPr>
          <p:cNvPr id="5" name="4 Resim" descr="Adsız55.png"/>
          <p:cNvPicPr>
            <a:picLocks noChangeAspect="1"/>
          </p:cNvPicPr>
          <p:nvPr/>
        </p:nvPicPr>
        <p:blipFill>
          <a:blip r:embed="rId2"/>
          <a:stretch>
            <a:fillRect/>
          </a:stretch>
        </p:blipFill>
        <p:spPr>
          <a:xfrm>
            <a:off x="6338230" y="1140832"/>
            <a:ext cx="4955419" cy="4629774"/>
          </a:xfrm>
          <a:prstGeom prst="rect">
            <a:avLst/>
          </a:prstGeom>
        </p:spPr>
      </p:pic>
      <p:sp>
        <p:nvSpPr>
          <p:cNvPr id="2" name="Slayt Numarası Yer Tutucusu 1"/>
          <p:cNvSpPr>
            <a:spLocks noGrp="1"/>
          </p:cNvSpPr>
          <p:nvPr>
            <p:ph type="sldNum" sz="quarter" idx="12"/>
          </p:nvPr>
        </p:nvSpPr>
        <p:spPr>
          <a:xfrm>
            <a:off x="10514012" y="5883275"/>
            <a:ext cx="1422615" cy="616379"/>
          </a:xfrm>
        </p:spPr>
        <p:txBody>
          <a:bodyPr/>
          <a:lstStyle/>
          <a:p>
            <a:fld id="{D57F1E4F-1CFF-5643-939E-217C01CDF565}" type="slidenum">
              <a:rPr lang="en-US" sz="4000" smtClean="0"/>
              <a:pPr/>
              <a:t>7</a:t>
            </a:fld>
            <a:endParaRPr lang="en-US" sz="4000" dirty="0"/>
          </a:p>
        </p:txBody>
      </p:sp>
    </p:spTree>
    <p:extLst>
      <p:ext uri="{BB962C8B-B14F-4D97-AF65-F5344CB8AC3E}">
        <p14:creationId xmlns:p14="http://schemas.microsoft.com/office/powerpoint/2010/main" val="2920214461"/>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70703" y="383059"/>
            <a:ext cx="5407359" cy="5623604"/>
          </a:xfrm>
        </p:spPr>
        <p:txBody>
          <a:bodyPr>
            <a:normAutofit/>
          </a:bodyPr>
          <a:lstStyle/>
          <a:p>
            <a:endParaRPr lang="tr-TR" sz="3600" dirty="0" smtClean="0">
              <a:solidFill>
                <a:schemeClr val="tx1">
                  <a:lumMod val="95000"/>
                </a:schemeClr>
              </a:solidFill>
            </a:endParaRPr>
          </a:p>
          <a:p>
            <a:r>
              <a:rPr lang="tr-TR" sz="3600" dirty="0" smtClean="0">
                <a:solidFill>
                  <a:schemeClr val="tx1">
                    <a:lumMod val="95000"/>
                  </a:schemeClr>
                </a:solidFill>
              </a:rPr>
              <a:t>Nezaket ve saygi</a:t>
            </a:r>
          </a:p>
          <a:p>
            <a:pPr>
              <a:buNone/>
            </a:pPr>
            <a:endParaRPr lang="tr-TR" sz="3600" dirty="0" smtClean="0">
              <a:solidFill>
                <a:schemeClr val="tx1">
                  <a:lumMod val="95000"/>
                </a:schemeClr>
              </a:solidFill>
            </a:endParaRPr>
          </a:p>
          <a:p>
            <a:r>
              <a:rPr lang="tr-TR" sz="3600" dirty="0" smtClean="0">
                <a:solidFill>
                  <a:schemeClr val="tx1">
                    <a:lumMod val="95000"/>
                  </a:schemeClr>
                </a:solidFill>
              </a:rPr>
              <a:t>Sayginlik ve güven</a:t>
            </a:r>
          </a:p>
          <a:p>
            <a:endParaRPr lang="tr-TR" sz="3600" dirty="0" smtClean="0">
              <a:solidFill>
                <a:schemeClr val="tx1">
                  <a:lumMod val="95000"/>
                </a:schemeClr>
              </a:solidFill>
            </a:endParaRPr>
          </a:p>
          <a:p>
            <a:r>
              <a:rPr lang="tr-TR" sz="3600" dirty="0" smtClean="0">
                <a:solidFill>
                  <a:schemeClr val="tx1">
                    <a:lumMod val="95000"/>
                  </a:schemeClr>
                </a:solidFill>
              </a:rPr>
              <a:t>Hizmet standartlarina uyma</a:t>
            </a:r>
          </a:p>
          <a:p>
            <a:endParaRPr lang="tr-TR" dirty="0"/>
          </a:p>
        </p:txBody>
      </p:sp>
      <p:pic>
        <p:nvPicPr>
          <p:cNvPr id="4" name="Picture 8" descr="MCj04371170000[1]"/>
          <p:cNvPicPr>
            <a:picLocks noChangeAspect="1" noChangeArrowheads="1"/>
          </p:cNvPicPr>
          <p:nvPr/>
        </p:nvPicPr>
        <p:blipFill>
          <a:blip r:embed="rId2"/>
          <a:srcRect/>
          <a:stretch>
            <a:fillRect/>
          </a:stretch>
        </p:blipFill>
        <p:spPr bwMode="auto">
          <a:xfrm>
            <a:off x="5915355" y="691979"/>
            <a:ext cx="5660148" cy="4670853"/>
          </a:xfrm>
          <a:prstGeom prst="rect">
            <a:avLst/>
          </a:prstGeom>
          <a:noFill/>
          <a:ln w="9525">
            <a:noFill/>
            <a:miter lim="800000"/>
            <a:headEnd/>
            <a:tailEnd/>
          </a:ln>
        </p:spPr>
      </p:pic>
      <p:sp>
        <p:nvSpPr>
          <p:cNvPr id="2" name="Slayt Numarası Yer Tutucusu 1"/>
          <p:cNvSpPr>
            <a:spLocks noGrp="1"/>
          </p:cNvSpPr>
          <p:nvPr>
            <p:ph type="sldNum" sz="quarter" idx="12"/>
          </p:nvPr>
        </p:nvSpPr>
        <p:spPr>
          <a:xfrm>
            <a:off x="10514011" y="5883275"/>
            <a:ext cx="1385545" cy="727590"/>
          </a:xfrm>
        </p:spPr>
        <p:txBody>
          <a:bodyPr/>
          <a:lstStyle/>
          <a:p>
            <a:fld id="{D57F1E4F-1CFF-5643-939E-217C01CDF565}" type="slidenum">
              <a:rPr lang="en-US" sz="4000" smtClean="0"/>
              <a:pPr/>
              <a:t>8</a:t>
            </a:fld>
            <a:endParaRPr lang="en-US" sz="4000" dirty="0"/>
          </a:p>
        </p:txBody>
      </p:sp>
    </p:spTree>
    <p:extLst>
      <p:ext uri="{BB962C8B-B14F-4D97-AF65-F5344CB8AC3E}">
        <p14:creationId xmlns:p14="http://schemas.microsoft.com/office/powerpoint/2010/main" val="3732738916"/>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10626654" cy="716692"/>
          </a:xfrm>
        </p:spPr>
        <p:txBody>
          <a:bodyPr>
            <a:normAutofit/>
          </a:bodyPr>
          <a:lstStyle/>
          <a:p>
            <a:r>
              <a:rPr lang="tr-TR" b="1" dirty="0" smtClean="0"/>
              <a:t> </a:t>
            </a:r>
            <a:r>
              <a:rPr lang="tr-TR" sz="3600" b="1" dirty="0" smtClean="0"/>
              <a:t>ETİK TÜRLERİ</a:t>
            </a:r>
            <a:endParaRPr lang="tr-TR" sz="3600" b="1" dirty="0"/>
          </a:p>
        </p:txBody>
      </p:sp>
      <p:sp>
        <p:nvSpPr>
          <p:cNvPr id="5" name="4 İçerik Yer Tutucusu"/>
          <p:cNvSpPr>
            <a:spLocks noGrp="1"/>
          </p:cNvSpPr>
          <p:nvPr>
            <p:ph idx="1"/>
          </p:nvPr>
        </p:nvSpPr>
        <p:spPr>
          <a:xfrm>
            <a:off x="457200" y="778476"/>
            <a:ext cx="10758544" cy="5868819"/>
          </a:xfrm>
        </p:spPr>
        <p:txBody>
          <a:bodyPr>
            <a:normAutofit fontScale="47500" lnSpcReduction="20000"/>
          </a:bodyPr>
          <a:lstStyle/>
          <a:p>
            <a:pPr>
              <a:buNone/>
            </a:pPr>
            <a:r>
              <a:rPr lang="tr-TR" sz="5100" dirty="0" smtClean="0">
                <a:solidFill>
                  <a:schemeClr val="tx1">
                    <a:lumMod val="95000"/>
                  </a:schemeClr>
                </a:solidFill>
              </a:rPr>
              <a:t> 1) Meta-Etik</a:t>
            </a:r>
          </a:p>
          <a:p>
            <a:pPr>
              <a:buNone/>
            </a:pPr>
            <a:r>
              <a:rPr lang="tr-TR" sz="5100" dirty="0" smtClean="0">
                <a:solidFill>
                  <a:schemeClr val="tx1">
                    <a:lumMod val="95000"/>
                  </a:schemeClr>
                </a:solidFill>
              </a:rPr>
              <a:t> 2) Normatif Etik</a:t>
            </a:r>
          </a:p>
          <a:p>
            <a:pPr>
              <a:buNone/>
            </a:pPr>
            <a:r>
              <a:rPr lang="tr-TR" sz="5100" dirty="0" smtClean="0">
                <a:solidFill>
                  <a:schemeClr val="tx1">
                    <a:lumMod val="95000"/>
                  </a:schemeClr>
                </a:solidFill>
              </a:rPr>
              <a:t> 3) Uygulamalı Etik</a:t>
            </a:r>
          </a:p>
          <a:p>
            <a:pPr>
              <a:buNone/>
            </a:pPr>
            <a:r>
              <a:rPr lang="tr-TR" sz="5100" dirty="0" smtClean="0">
                <a:solidFill>
                  <a:schemeClr val="tx1">
                    <a:lumMod val="95000"/>
                  </a:schemeClr>
                </a:solidFill>
              </a:rPr>
              <a:t> 4) Betimleyici Etik</a:t>
            </a:r>
          </a:p>
          <a:p>
            <a:pPr>
              <a:buNone/>
            </a:pPr>
            <a:r>
              <a:rPr lang="tr-TR" sz="5100" dirty="0" smtClean="0">
                <a:solidFill>
                  <a:schemeClr val="tx1">
                    <a:lumMod val="95000"/>
                  </a:schemeClr>
                </a:solidFill>
              </a:rPr>
              <a:t> 5) Bireysel Etik</a:t>
            </a:r>
          </a:p>
          <a:p>
            <a:pPr>
              <a:buNone/>
            </a:pPr>
            <a:r>
              <a:rPr lang="tr-TR" sz="5100" dirty="0" smtClean="0">
                <a:solidFill>
                  <a:schemeClr val="tx1">
                    <a:lumMod val="95000"/>
                  </a:schemeClr>
                </a:solidFill>
              </a:rPr>
              <a:t>      a)Amaç Etiği</a:t>
            </a:r>
          </a:p>
          <a:p>
            <a:pPr>
              <a:buNone/>
            </a:pPr>
            <a:r>
              <a:rPr lang="tr-TR" sz="5100" dirty="0" smtClean="0">
                <a:solidFill>
                  <a:schemeClr val="tx1">
                    <a:lumMod val="95000"/>
                  </a:schemeClr>
                </a:solidFill>
              </a:rPr>
              <a:t>      b)İlke Etiği</a:t>
            </a:r>
          </a:p>
          <a:p>
            <a:pPr>
              <a:buNone/>
            </a:pPr>
            <a:r>
              <a:rPr lang="tr-TR" sz="5100" dirty="0" smtClean="0">
                <a:solidFill>
                  <a:schemeClr val="tx1">
                    <a:lumMod val="95000"/>
                  </a:schemeClr>
                </a:solidFill>
              </a:rPr>
              <a:t>      c)Sonuç Etiği</a:t>
            </a:r>
          </a:p>
          <a:p>
            <a:pPr>
              <a:buNone/>
            </a:pPr>
            <a:r>
              <a:rPr lang="tr-TR" sz="5100" dirty="0" smtClean="0">
                <a:solidFill>
                  <a:schemeClr val="tx1">
                    <a:lumMod val="95000"/>
                  </a:schemeClr>
                </a:solidFill>
              </a:rPr>
              <a:t> 6) İş Etiği</a:t>
            </a:r>
          </a:p>
          <a:p>
            <a:pPr>
              <a:buNone/>
            </a:pPr>
            <a:r>
              <a:rPr lang="tr-TR" sz="5100" dirty="0" smtClean="0">
                <a:solidFill>
                  <a:schemeClr val="tx1">
                    <a:lumMod val="95000"/>
                  </a:schemeClr>
                </a:solidFill>
              </a:rPr>
              <a:t>      a)Örgütsel etik</a:t>
            </a:r>
          </a:p>
          <a:p>
            <a:pPr>
              <a:buNone/>
            </a:pPr>
            <a:r>
              <a:rPr lang="tr-TR" sz="5100" dirty="0" smtClean="0">
                <a:solidFill>
                  <a:schemeClr val="tx1">
                    <a:lumMod val="95000"/>
                  </a:schemeClr>
                </a:solidFill>
              </a:rPr>
              <a:t>      b)İşletme etiği</a:t>
            </a:r>
          </a:p>
          <a:p>
            <a:pPr>
              <a:buNone/>
            </a:pPr>
            <a:r>
              <a:rPr lang="tr-TR" sz="5100" dirty="0" smtClean="0">
                <a:solidFill>
                  <a:schemeClr val="tx1">
                    <a:lumMod val="95000"/>
                  </a:schemeClr>
                </a:solidFill>
              </a:rPr>
              <a:t>      c)Yönetsel etik</a:t>
            </a:r>
          </a:p>
          <a:p>
            <a:pPr>
              <a:buNone/>
            </a:pPr>
            <a:r>
              <a:rPr lang="tr-TR" sz="5100" dirty="0" smtClean="0">
                <a:solidFill>
                  <a:schemeClr val="tx1">
                    <a:lumMod val="95000"/>
                  </a:schemeClr>
                </a:solidFill>
              </a:rPr>
              <a:t>      d)Mesleki etik</a:t>
            </a:r>
          </a:p>
          <a:p>
            <a:pPr>
              <a:buNone/>
            </a:pPr>
            <a:endParaRPr lang="tr-TR" dirty="0"/>
          </a:p>
        </p:txBody>
      </p:sp>
      <p:sp>
        <p:nvSpPr>
          <p:cNvPr id="6" name="Slayt Numarası Yer Tutucusu 5"/>
          <p:cNvSpPr>
            <a:spLocks noGrp="1"/>
          </p:cNvSpPr>
          <p:nvPr>
            <p:ph type="sldNum" sz="quarter" idx="12"/>
          </p:nvPr>
        </p:nvSpPr>
        <p:spPr>
          <a:xfrm>
            <a:off x="10514012" y="5883275"/>
            <a:ext cx="1496756" cy="974725"/>
          </a:xfrm>
        </p:spPr>
        <p:txBody>
          <a:bodyPr/>
          <a:lstStyle/>
          <a:p>
            <a:fld id="{D57F1E4F-1CFF-5643-939E-217C01CDF565}" type="slidenum">
              <a:rPr lang="en-US" sz="3200" smtClean="0"/>
              <a:pPr/>
              <a:t>9</a:t>
            </a:fld>
            <a:endParaRPr lang="en-US" sz="3200" dirty="0"/>
          </a:p>
        </p:txBody>
      </p:sp>
      <p:pic>
        <p:nvPicPr>
          <p:cNvPr id="5123" name="Picture 3" descr="C:\Users\faruk\Desktop\ödev\ethics_word_cloud18464753_M.jpg"/>
          <p:cNvPicPr>
            <a:picLocks noChangeAspect="1" noChangeArrowheads="1"/>
          </p:cNvPicPr>
          <p:nvPr/>
        </p:nvPicPr>
        <p:blipFill>
          <a:blip r:embed="rId3"/>
          <a:srcRect/>
          <a:stretch>
            <a:fillRect/>
          </a:stretch>
        </p:blipFill>
        <p:spPr bwMode="auto">
          <a:xfrm>
            <a:off x="4947363" y="1069692"/>
            <a:ext cx="6679131" cy="4821656"/>
          </a:xfrm>
          <a:prstGeom prst="rect">
            <a:avLst/>
          </a:prstGeom>
          <a:noFill/>
        </p:spPr>
      </p:pic>
    </p:spTree>
    <p:extLst>
      <p:ext uri="{BB962C8B-B14F-4D97-AF65-F5344CB8AC3E}">
        <p14:creationId xmlns:p14="http://schemas.microsoft.com/office/powerpoint/2010/main" val="4261934284"/>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64627" y="310055"/>
            <a:ext cx="9455093" cy="762000"/>
          </a:xfrm>
        </p:spPr>
        <p:txBody>
          <a:bodyPr>
            <a:normAutofit/>
          </a:bodyPr>
          <a:lstStyle/>
          <a:p>
            <a:pPr algn="l"/>
            <a:r>
              <a:rPr lang="tr-TR" sz="4000" b="1" dirty="0" smtClean="0"/>
              <a:t> 1)META-ETİK  </a:t>
            </a:r>
            <a:endParaRPr lang="tr-TR" sz="4000" b="1" dirty="0"/>
          </a:p>
        </p:txBody>
      </p:sp>
      <p:sp>
        <p:nvSpPr>
          <p:cNvPr id="3" name="2 İçerik Yer Tutucusu"/>
          <p:cNvSpPr>
            <a:spLocks noGrp="1"/>
          </p:cNvSpPr>
          <p:nvPr>
            <p:ph idx="1"/>
          </p:nvPr>
        </p:nvSpPr>
        <p:spPr>
          <a:xfrm>
            <a:off x="833985" y="945931"/>
            <a:ext cx="9905998" cy="1934230"/>
          </a:xfrm>
        </p:spPr>
        <p:txBody>
          <a:bodyPr/>
          <a:lstStyle/>
          <a:p>
            <a:r>
              <a:rPr lang="tr-TR" sz="3200" dirty="0" smtClean="0">
                <a:solidFill>
                  <a:schemeClr val="tx1"/>
                </a:solidFill>
              </a:rPr>
              <a:t>Hüküm ve tavirlarin doğasini inceler.</a:t>
            </a:r>
          </a:p>
          <a:p>
            <a:r>
              <a:rPr lang="tr-TR" sz="3200" dirty="0" smtClean="0">
                <a:solidFill>
                  <a:schemeClr val="tx1"/>
                </a:solidFill>
              </a:rPr>
              <a:t>Kötü ne? İyi ne ?</a:t>
            </a:r>
          </a:p>
          <a:p>
            <a:endParaRPr lang="tr-TR" dirty="0" smtClean="0"/>
          </a:p>
        </p:txBody>
      </p:sp>
      <p:pic>
        <p:nvPicPr>
          <p:cNvPr id="6" name="5 Resim" descr="17197868-Abstract-word-cloud-for-Meta-ethics-with-related-tags-and-terms-Stock-Photo.jpg"/>
          <p:cNvPicPr>
            <a:picLocks noChangeAspect="1"/>
          </p:cNvPicPr>
          <p:nvPr/>
        </p:nvPicPr>
        <p:blipFill>
          <a:blip r:embed="rId2"/>
          <a:stretch>
            <a:fillRect/>
          </a:stretch>
        </p:blipFill>
        <p:spPr>
          <a:xfrm>
            <a:off x="1176659" y="2589565"/>
            <a:ext cx="9499579" cy="3681586"/>
          </a:xfrm>
          <a:prstGeom prst="rect">
            <a:avLst/>
          </a:prstGeom>
        </p:spPr>
      </p:pic>
      <p:sp>
        <p:nvSpPr>
          <p:cNvPr id="4" name="Slayt Numarası Yer Tutucusu 3"/>
          <p:cNvSpPr>
            <a:spLocks noGrp="1"/>
          </p:cNvSpPr>
          <p:nvPr>
            <p:ph type="sldNum" sz="quarter" idx="12"/>
          </p:nvPr>
        </p:nvSpPr>
        <p:spPr>
          <a:xfrm>
            <a:off x="10514012" y="5883275"/>
            <a:ext cx="1410258" cy="678163"/>
          </a:xfrm>
        </p:spPr>
        <p:txBody>
          <a:bodyPr/>
          <a:lstStyle/>
          <a:p>
            <a:fld id="{D57F1E4F-1CFF-5643-939E-217C01CDF565}" type="slidenum">
              <a:rPr lang="en-US" sz="3200" smtClean="0"/>
              <a:pPr/>
              <a:t>10</a:t>
            </a:fld>
            <a:endParaRPr lang="en-US" sz="3200" dirty="0"/>
          </a:p>
        </p:txBody>
      </p:sp>
    </p:spTree>
    <p:extLst>
      <p:ext uri="{BB962C8B-B14F-4D97-AF65-F5344CB8AC3E}">
        <p14:creationId xmlns:p14="http://schemas.microsoft.com/office/powerpoint/2010/main" val="1385807677"/>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41413" y="244366"/>
            <a:ext cx="9905998" cy="1245475"/>
          </a:xfrm>
        </p:spPr>
        <p:txBody>
          <a:bodyPr>
            <a:normAutofit/>
          </a:bodyPr>
          <a:lstStyle/>
          <a:p>
            <a:pPr algn="l"/>
            <a:r>
              <a:rPr lang="tr-TR" sz="4000" b="1" dirty="0" smtClean="0"/>
              <a:t>2)NORMATİF ETİK</a:t>
            </a:r>
            <a:endParaRPr lang="tr-TR" sz="4000" b="1" dirty="0"/>
          </a:p>
        </p:txBody>
      </p:sp>
      <p:sp>
        <p:nvSpPr>
          <p:cNvPr id="3" name="2 İçerik Yer Tutucusu"/>
          <p:cNvSpPr>
            <a:spLocks noGrp="1"/>
          </p:cNvSpPr>
          <p:nvPr>
            <p:ph idx="1"/>
          </p:nvPr>
        </p:nvSpPr>
        <p:spPr>
          <a:xfrm>
            <a:off x="1104343" y="1191788"/>
            <a:ext cx="9905998" cy="1237593"/>
          </a:xfrm>
        </p:spPr>
        <p:txBody>
          <a:bodyPr>
            <a:normAutofit/>
          </a:bodyPr>
          <a:lstStyle/>
          <a:p>
            <a:r>
              <a:rPr lang="tr-TR" sz="3200" dirty="0" smtClean="0">
                <a:solidFill>
                  <a:schemeClr val="tx1"/>
                </a:solidFill>
              </a:rPr>
              <a:t>Bir </a:t>
            </a:r>
            <a:r>
              <a:rPr lang="tr-TR" sz="3200" dirty="0">
                <a:solidFill>
                  <a:schemeClr val="tx1"/>
                </a:solidFill>
              </a:rPr>
              <a:t>kişinin ahlaki </a:t>
            </a:r>
            <a:r>
              <a:rPr lang="tr-TR" sz="3200" dirty="0" smtClean="0">
                <a:solidFill>
                  <a:schemeClr val="tx1"/>
                </a:solidFill>
              </a:rPr>
              <a:t>açidan nasil davranmasi gerektiğine </a:t>
            </a:r>
            <a:r>
              <a:rPr lang="tr-TR" sz="3200" dirty="0">
                <a:solidFill>
                  <a:schemeClr val="tx1"/>
                </a:solidFill>
              </a:rPr>
              <a:t>dair </a:t>
            </a:r>
            <a:r>
              <a:rPr lang="tr-TR" sz="3200" dirty="0" smtClean="0">
                <a:solidFill>
                  <a:schemeClr val="tx1"/>
                </a:solidFill>
              </a:rPr>
              <a:t>sorulari </a:t>
            </a:r>
            <a:r>
              <a:rPr lang="tr-TR" sz="3200" dirty="0">
                <a:solidFill>
                  <a:schemeClr val="tx1"/>
                </a:solidFill>
              </a:rPr>
              <a:t>inceleyen etik </a:t>
            </a:r>
            <a:r>
              <a:rPr lang="tr-TR" sz="3200" dirty="0" smtClean="0">
                <a:solidFill>
                  <a:schemeClr val="tx1"/>
                </a:solidFill>
              </a:rPr>
              <a:t>dalidir.</a:t>
            </a:r>
            <a:endParaRPr lang="tr-TR" sz="3200" dirty="0">
              <a:solidFill>
                <a:schemeClr val="tx1"/>
              </a:solidFill>
            </a:endParaRPr>
          </a:p>
        </p:txBody>
      </p:sp>
      <p:pic>
        <p:nvPicPr>
          <p:cNvPr id="4" name="3 Resim" descr="teorik-etik-metaetik_8941_11-44-39.jpg"/>
          <p:cNvPicPr>
            <a:picLocks noChangeAspect="1"/>
          </p:cNvPicPr>
          <p:nvPr/>
        </p:nvPicPr>
        <p:blipFill>
          <a:blip r:embed="rId2"/>
          <a:stretch>
            <a:fillRect/>
          </a:stretch>
        </p:blipFill>
        <p:spPr>
          <a:xfrm>
            <a:off x="1322618" y="2710301"/>
            <a:ext cx="9429465" cy="3469782"/>
          </a:xfrm>
          <a:prstGeom prst="rect">
            <a:avLst/>
          </a:prstGeom>
        </p:spPr>
      </p:pic>
      <p:sp>
        <p:nvSpPr>
          <p:cNvPr id="5" name="Slayt Numarası Yer Tutucusu 4"/>
          <p:cNvSpPr>
            <a:spLocks noGrp="1"/>
          </p:cNvSpPr>
          <p:nvPr>
            <p:ph type="sldNum" sz="quarter" idx="12"/>
          </p:nvPr>
        </p:nvSpPr>
        <p:spPr>
          <a:xfrm>
            <a:off x="10625223" y="5833848"/>
            <a:ext cx="1187837" cy="616379"/>
          </a:xfrm>
        </p:spPr>
        <p:txBody>
          <a:bodyPr/>
          <a:lstStyle/>
          <a:p>
            <a:fld id="{D57F1E4F-1CFF-5643-939E-217C01CDF565}" type="slidenum">
              <a:rPr lang="en-US" sz="3200" smtClean="0"/>
              <a:pPr/>
              <a:t>11</a:t>
            </a:fld>
            <a:endParaRPr lang="en-US" sz="3200" dirty="0"/>
          </a:p>
        </p:txBody>
      </p:sp>
    </p:spTree>
    <p:extLst>
      <p:ext uri="{BB962C8B-B14F-4D97-AF65-F5344CB8AC3E}">
        <p14:creationId xmlns:p14="http://schemas.microsoft.com/office/powerpoint/2010/main" val="1898146458"/>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41413" y="465083"/>
            <a:ext cx="9905998" cy="740979"/>
          </a:xfrm>
        </p:spPr>
        <p:txBody>
          <a:bodyPr>
            <a:normAutofit/>
          </a:bodyPr>
          <a:lstStyle/>
          <a:p>
            <a:pPr algn="l"/>
            <a:r>
              <a:rPr lang="tr-TR" sz="4000" b="1" dirty="0" smtClean="0"/>
              <a:t>3)UYGULAMALI ETİK</a:t>
            </a:r>
            <a:endParaRPr lang="tr-TR" sz="4000" b="1" dirty="0"/>
          </a:p>
        </p:txBody>
      </p:sp>
      <p:sp>
        <p:nvSpPr>
          <p:cNvPr id="3" name="2 İçerik Yer Tutucusu"/>
          <p:cNvSpPr>
            <a:spLocks noGrp="1"/>
          </p:cNvSpPr>
          <p:nvPr>
            <p:ph idx="1"/>
          </p:nvPr>
        </p:nvSpPr>
        <p:spPr>
          <a:xfrm>
            <a:off x="979714" y="1254034"/>
            <a:ext cx="4127249" cy="4872131"/>
          </a:xfrm>
        </p:spPr>
        <p:txBody>
          <a:bodyPr>
            <a:normAutofit lnSpcReduction="10000"/>
          </a:bodyPr>
          <a:lstStyle/>
          <a:p>
            <a:r>
              <a:rPr lang="tr-TR" sz="3200" dirty="0" smtClean="0">
                <a:solidFill>
                  <a:schemeClr val="tx1"/>
                </a:solidFill>
              </a:rPr>
              <a:t>Etik teoriyi günlük hayata uyarlamayi amaçlayan bir felsefi disiplindir.</a:t>
            </a:r>
          </a:p>
          <a:p>
            <a:r>
              <a:rPr lang="tr-TR" sz="3200" dirty="0" smtClean="0">
                <a:solidFill>
                  <a:schemeClr val="tx1"/>
                </a:solidFill>
              </a:rPr>
              <a:t>Bir çok özelleşmiş alani vardir; mühendislik etiği, biyoetik, meslek etiği, jeoetik. </a:t>
            </a:r>
          </a:p>
          <a:p>
            <a:pPr>
              <a:buNone/>
            </a:pPr>
            <a:r>
              <a:rPr lang="tr-TR" sz="2800" dirty="0">
                <a:solidFill>
                  <a:schemeClr val="tx1"/>
                </a:solidFill>
              </a:rPr>
              <a:t> </a:t>
            </a:r>
            <a:endParaRPr lang="tr-TR" sz="2800" dirty="0" smtClean="0">
              <a:solidFill>
                <a:schemeClr val="tx1"/>
              </a:solidFill>
            </a:endParaRPr>
          </a:p>
        </p:txBody>
      </p:sp>
      <p:pic>
        <p:nvPicPr>
          <p:cNvPr id="1026" name="Picture 2" descr="C:\Users\user\Desktop\illustration_ingenie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8364" y="1522357"/>
            <a:ext cx="5445817" cy="3893097"/>
          </a:xfrm>
          <a:prstGeom prst="rect">
            <a:avLst/>
          </a:prstGeom>
          <a:noFill/>
          <a:extLst>
            <a:ext uri="{909E8E84-426E-40DD-AFC4-6F175D3DCCD1}">
              <a14:hiddenFill xmlns:a14="http://schemas.microsoft.com/office/drawing/2010/main">
                <a:solidFill>
                  <a:srgbClr val="FFFFFF"/>
                </a:solidFill>
              </a14:hiddenFill>
            </a:ext>
          </a:extLst>
        </p:spPr>
      </p:pic>
      <p:sp>
        <p:nvSpPr>
          <p:cNvPr id="6" name="Slayt Numarası Yer Tutucusu 5"/>
          <p:cNvSpPr>
            <a:spLocks noGrp="1"/>
          </p:cNvSpPr>
          <p:nvPr>
            <p:ph type="sldNum" sz="quarter" idx="12"/>
          </p:nvPr>
        </p:nvSpPr>
        <p:spPr>
          <a:xfrm>
            <a:off x="10514011" y="5745892"/>
            <a:ext cx="1163123" cy="630195"/>
          </a:xfrm>
        </p:spPr>
        <p:txBody>
          <a:bodyPr/>
          <a:lstStyle/>
          <a:p>
            <a:fld id="{D57F1E4F-1CFF-5643-939E-217C01CDF565}" type="slidenum">
              <a:rPr lang="en-US" sz="3200" smtClean="0"/>
              <a:pPr/>
              <a:t>12</a:t>
            </a:fld>
            <a:endParaRPr lang="en-US" sz="3200" dirty="0"/>
          </a:p>
        </p:txBody>
      </p:sp>
    </p:spTree>
    <p:extLst>
      <p:ext uri="{BB962C8B-B14F-4D97-AF65-F5344CB8AC3E}">
        <p14:creationId xmlns:p14="http://schemas.microsoft.com/office/powerpoint/2010/main" val="285853625"/>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41413" y="394139"/>
            <a:ext cx="9905998" cy="811923"/>
          </a:xfrm>
        </p:spPr>
        <p:txBody>
          <a:bodyPr>
            <a:normAutofit/>
          </a:bodyPr>
          <a:lstStyle/>
          <a:p>
            <a:pPr algn="l"/>
            <a:r>
              <a:rPr lang="tr-TR" sz="4000" b="1" dirty="0" smtClean="0"/>
              <a:t>4)BETİMLEYİCİ ETİK</a:t>
            </a:r>
            <a:endParaRPr lang="tr-TR" sz="4000" b="1" dirty="0"/>
          </a:p>
        </p:txBody>
      </p:sp>
      <p:sp>
        <p:nvSpPr>
          <p:cNvPr id="3" name="2 İçerik Yer Tutucusu"/>
          <p:cNvSpPr>
            <a:spLocks noGrp="1"/>
          </p:cNvSpPr>
          <p:nvPr>
            <p:ph idx="1"/>
          </p:nvPr>
        </p:nvSpPr>
        <p:spPr>
          <a:xfrm>
            <a:off x="1165060" y="1569309"/>
            <a:ext cx="9905998" cy="1134478"/>
          </a:xfrm>
        </p:spPr>
        <p:txBody>
          <a:bodyPr>
            <a:noAutofit/>
          </a:bodyPr>
          <a:lstStyle/>
          <a:p>
            <a:r>
              <a:rPr lang="tr-TR" sz="3600" dirty="0">
                <a:solidFill>
                  <a:schemeClr val="tx1"/>
                </a:solidFill>
              </a:rPr>
              <a:t>K</a:t>
            </a:r>
            <a:r>
              <a:rPr lang="tr-TR" sz="3600" dirty="0" smtClean="0">
                <a:solidFill>
                  <a:schemeClr val="tx1"/>
                </a:solidFill>
              </a:rPr>
              <a:t>ural koymak yerine, sadece eylemleri gözlemleyerek bilimsel veya betimsel yolla tanimlamayi amaçlayan etik dalidir</a:t>
            </a:r>
            <a:r>
              <a:rPr lang="tr-TR" sz="3600" dirty="0" smtClean="0"/>
              <a:t>.</a:t>
            </a:r>
            <a:endParaRPr lang="tr-TR" sz="3600" dirty="0"/>
          </a:p>
        </p:txBody>
      </p:sp>
      <p:pic>
        <p:nvPicPr>
          <p:cNvPr id="2050" name="Picture 2" descr="C:\Users\user\Desktop\625_ethic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3850" y="3039762"/>
            <a:ext cx="7638392" cy="3479279"/>
          </a:xfrm>
          <a:prstGeom prst="rect">
            <a:avLst/>
          </a:prstGeo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a:xfrm>
            <a:off x="10514012" y="5883275"/>
            <a:ext cx="1187837" cy="591666"/>
          </a:xfrm>
        </p:spPr>
        <p:txBody>
          <a:bodyPr/>
          <a:lstStyle/>
          <a:p>
            <a:fld id="{D57F1E4F-1CFF-5643-939E-217C01CDF565}" type="slidenum">
              <a:rPr lang="en-US" sz="3200" smtClean="0"/>
              <a:pPr/>
              <a:t>13</a:t>
            </a:fld>
            <a:endParaRPr lang="en-US" sz="3200" dirty="0"/>
          </a:p>
        </p:txBody>
      </p:sp>
    </p:spTree>
    <p:extLst>
      <p:ext uri="{BB962C8B-B14F-4D97-AF65-F5344CB8AC3E}">
        <p14:creationId xmlns:p14="http://schemas.microsoft.com/office/powerpoint/2010/main" val="441112406"/>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93835" y="185351"/>
            <a:ext cx="10972801" cy="934001"/>
          </a:xfrm>
        </p:spPr>
        <p:txBody>
          <a:bodyPr>
            <a:normAutofit fontScale="90000"/>
          </a:bodyPr>
          <a:lstStyle/>
          <a:p>
            <a:pPr algn="l"/>
            <a:r>
              <a:rPr lang="tr-TR" sz="4400" b="1" dirty="0" smtClean="0"/>
              <a:t> 5) BİREYSEL ETİK</a:t>
            </a:r>
            <a:r>
              <a:rPr lang="tr-TR" dirty="0" smtClean="0"/>
              <a:t/>
            </a:r>
            <a:br>
              <a:rPr lang="tr-TR" dirty="0" smtClean="0"/>
            </a:br>
            <a:endParaRPr lang="tr-TR" dirty="0"/>
          </a:p>
        </p:txBody>
      </p:sp>
      <p:sp>
        <p:nvSpPr>
          <p:cNvPr id="3" name="2 İçerik Yer Tutucusu"/>
          <p:cNvSpPr>
            <a:spLocks noGrp="1"/>
          </p:cNvSpPr>
          <p:nvPr>
            <p:ph idx="1"/>
          </p:nvPr>
        </p:nvSpPr>
        <p:spPr>
          <a:xfrm>
            <a:off x="559676" y="2669059"/>
            <a:ext cx="8450317" cy="2068478"/>
          </a:xfrm>
        </p:spPr>
        <p:txBody>
          <a:bodyPr>
            <a:noAutofit/>
          </a:bodyPr>
          <a:lstStyle/>
          <a:p>
            <a:r>
              <a:rPr lang="tr-TR" altLang="tr-TR" sz="3200" dirty="0" smtClean="0">
                <a:solidFill>
                  <a:schemeClr val="tx1"/>
                </a:solidFill>
                <a:latin typeface="Sitka Banner" pitchFamily="2" charset="0"/>
              </a:rPr>
              <a:t>Ahlak hükümlerinin temel değerlerini, davraniş prensiplerini, insan düşünce ve eylemlerinin niteliğini kapsayan bir kavramdir. </a:t>
            </a:r>
          </a:p>
          <a:p>
            <a:r>
              <a:rPr lang="tr-TR" altLang="tr-TR" sz="3200" dirty="0" smtClean="0">
                <a:solidFill>
                  <a:schemeClr val="tx1"/>
                </a:solidFill>
                <a:latin typeface="Sitka Banner" pitchFamily="2" charset="0"/>
              </a:rPr>
              <a:t>Bireysel etik insan davranışlarina esas teşkil eden ve onlari şekillendiren değerler hakkinda bireyin sahip olduğu bilinçtir. </a:t>
            </a:r>
          </a:p>
          <a:p>
            <a:r>
              <a:rPr lang="tr-TR" altLang="tr-TR" sz="3200" dirty="0" smtClean="0">
                <a:solidFill>
                  <a:schemeClr val="tx1"/>
                </a:solidFill>
                <a:latin typeface="Sitka Banner" pitchFamily="2" charset="0"/>
              </a:rPr>
              <a:t>Martın Buber, </a:t>
            </a:r>
            <a:r>
              <a:rPr lang="tr-TR" altLang="tr-TR" sz="3200" b="1" dirty="0" smtClean="0">
                <a:solidFill>
                  <a:srgbClr val="FF0000"/>
                </a:solidFill>
                <a:latin typeface="Sitka Banner" pitchFamily="2" charset="0"/>
              </a:rPr>
              <a:t>“bireysel etiğin kişinin içinden gelen ses”</a:t>
            </a:r>
            <a:r>
              <a:rPr lang="tr-TR" altLang="tr-TR" sz="3200" dirty="0" smtClean="0">
                <a:solidFill>
                  <a:schemeClr val="tx1"/>
                </a:solidFill>
                <a:latin typeface="Sitka Banner" pitchFamily="2" charset="0"/>
              </a:rPr>
              <a:t> yani vicdan olduğunu söylemiştir. </a:t>
            </a:r>
            <a:r>
              <a:rPr lang="tr-TR" altLang="tr-TR" sz="3200" b="1" i="1" dirty="0" smtClean="0">
                <a:solidFill>
                  <a:schemeClr val="tx1"/>
                </a:solidFill>
                <a:latin typeface="Sitka Banner" pitchFamily="2" charset="0"/>
              </a:rPr>
              <a:t>Bireysel etik üç teoriye dayanmaktadır</a:t>
            </a:r>
            <a:r>
              <a:rPr lang="tr-TR" altLang="tr-TR" sz="3200" b="1" i="1" dirty="0" smtClean="0">
                <a:solidFill>
                  <a:schemeClr val="tx1"/>
                </a:solidFill>
                <a:latin typeface="Times New Roman" panose="02020603050405020304" pitchFamily="18" charset="0"/>
              </a:rPr>
              <a:t> </a:t>
            </a:r>
            <a:r>
              <a:rPr lang="tr-TR" altLang="tr-TR" sz="3200" b="1" i="1" dirty="0" smtClean="0">
                <a:solidFill>
                  <a:srgbClr val="9966FF"/>
                </a:solidFill>
                <a:latin typeface="Times New Roman" panose="02020603050405020304" pitchFamily="18" charset="0"/>
              </a:rPr>
              <a:t>. Amaç, ilke, sonuç etiği.</a:t>
            </a:r>
            <a:endParaRPr lang="tr-TR" sz="3200" b="1" dirty="0" smtClean="0">
              <a:solidFill>
                <a:srgbClr val="9966FF"/>
              </a:solidFill>
              <a:latin typeface="Sitka Banner" pitchFamily="2" charset="0"/>
            </a:endParaRPr>
          </a:p>
          <a:p>
            <a:endParaRPr lang="tr-TR" sz="2800" dirty="0">
              <a:solidFill>
                <a:srgbClr val="00B0F0"/>
              </a:solidFill>
            </a:endParaRPr>
          </a:p>
        </p:txBody>
      </p:sp>
      <p:sp>
        <p:nvSpPr>
          <p:cNvPr id="4" name="Slayt Numarası Yer Tutucusu 3"/>
          <p:cNvSpPr>
            <a:spLocks noGrp="1"/>
          </p:cNvSpPr>
          <p:nvPr>
            <p:ph type="sldNum" sz="quarter" idx="12"/>
          </p:nvPr>
        </p:nvSpPr>
        <p:spPr>
          <a:xfrm>
            <a:off x="10514012" y="5883275"/>
            <a:ext cx="1311404" cy="443384"/>
          </a:xfrm>
        </p:spPr>
        <p:txBody>
          <a:bodyPr/>
          <a:lstStyle/>
          <a:p>
            <a:fld id="{D57F1E4F-1CFF-5643-939E-217C01CDF565}" type="slidenum">
              <a:rPr lang="en-US" sz="3200" smtClean="0"/>
              <a:pPr/>
              <a:t>14</a:t>
            </a:fld>
            <a:endParaRPr lang="en-US" sz="3200" dirty="0"/>
          </a:p>
        </p:txBody>
      </p:sp>
    </p:spTree>
    <p:extLst>
      <p:ext uri="{BB962C8B-B14F-4D97-AF65-F5344CB8AC3E}">
        <p14:creationId xmlns:p14="http://schemas.microsoft.com/office/powerpoint/2010/main" val="2498592481"/>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41413" y="296562"/>
            <a:ext cx="9905998" cy="902043"/>
          </a:xfrm>
        </p:spPr>
        <p:txBody>
          <a:bodyPr>
            <a:normAutofit/>
          </a:bodyPr>
          <a:lstStyle/>
          <a:p>
            <a:pPr algn="l"/>
            <a:r>
              <a:rPr lang="tr-TR" sz="4000" b="1" dirty="0" smtClean="0">
                <a:latin typeface="+mn-lt"/>
              </a:rPr>
              <a:t>A) AMAÇ ETİĞİ  </a:t>
            </a:r>
            <a:endParaRPr lang="tr-TR" sz="4000" b="1" dirty="0">
              <a:latin typeface="+mn-lt"/>
            </a:endParaRPr>
          </a:p>
        </p:txBody>
      </p:sp>
      <p:sp>
        <p:nvSpPr>
          <p:cNvPr id="3" name="2 İçerik Yer Tutucusu"/>
          <p:cNvSpPr>
            <a:spLocks noGrp="1"/>
          </p:cNvSpPr>
          <p:nvPr>
            <p:ph idx="1"/>
          </p:nvPr>
        </p:nvSpPr>
        <p:spPr>
          <a:xfrm>
            <a:off x="0" y="914401"/>
            <a:ext cx="6381752" cy="5729310"/>
          </a:xfrm>
        </p:spPr>
        <p:txBody>
          <a:bodyPr/>
          <a:lstStyle/>
          <a:p>
            <a:r>
              <a:rPr lang="tr-TR" altLang="tr-TR" sz="3200" b="1" dirty="0" smtClean="0">
                <a:solidFill>
                  <a:schemeClr val="tx1"/>
                </a:solidFill>
                <a:latin typeface="Times New Roman" panose="02020603050405020304" pitchFamily="18" charset="0"/>
                <a:cs typeface="Times New Roman" panose="02020603050405020304" pitchFamily="18" charset="0"/>
              </a:rPr>
              <a:t>Amaç, iyi bir sonuç almaktir</a:t>
            </a:r>
            <a:r>
              <a:rPr lang="tr-TR" altLang="tr-TR" sz="3200" dirty="0" smtClean="0">
                <a:solidFill>
                  <a:schemeClr val="tx1"/>
                </a:solidFill>
                <a:latin typeface="Times New Roman" panose="02020603050405020304" pitchFamily="18" charset="0"/>
                <a:cs typeface="Times New Roman" panose="02020603050405020304" pitchFamily="18" charset="0"/>
              </a:rPr>
              <a:t>. Birey kendi arzuladiği sona ulaşmak için kötü bir sonu iyi bir son gibi düzenleyebilmektedir.</a:t>
            </a:r>
          </a:p>
          <a:p>
            <a:endParaRPr lang="tr-TR" altLang="tr-TR" sz="3200" dirty="0" smtClean="0">
              <a:solidFill>
                <a:srgbClr val="FF0000"/>
              </a:solidFill>
              <a:latin typeface="Times New Roman" panose="02020603050405020304" pitchFamily="18" charset="0"/>
              <a:cs typeface="Times New Roman" panose="02020603050405020304" pitchFamily="18" charset="0"/>
            </a:endParaRPr>
          </a:p>
          <a:p>
            <a:r>
              <a:rPr lang="tr-TR" altLang="tr-TR" sz="3200" dirty="0" smtClean="0">
                <a:solidFill>
                  <a:srgbClr val="FF0000"/>
                </a:solidFill>
                <a:latin typeface="Times New Roman" panose="02020603050405020304" pitchFamily="18" charset="0"/>
                <a:cs typeface="Times New Roman" panose="02020603050405020304" pitchFamily="18" charset="0"/>
              </a:rPr>
              <a:t>Aristo’ya göre eylemin ne olduğu önemli değildir</a:t>
            </a:r>
            <a:r>
              <a:rPr lang="tr-TR" altLang="tr-TR" dirty="0" smtClean="0">
                <a:solidFill>
                  <a:srgbClr val="C00000"/>
                </a:solidFill>
                <a:latin typeface="Times New Roman" panose="02020603050405020304" pitchFamily="18" charset="0"/>
                <a:cs typeface="Times New Roman" panose="02020603050405020304" pitchFamily="18" charset="0"/>
              </a:rPr>
              <a:t>. </a:t>
            </a:r>
          </a:p>
          <a:p>
            <a:endParaRPr lang="tr-TR" dirty="0"/>
          </a:p>
        </p:txBody>
      </p:sp>
      <p:pic>
        <p:nvPicPr>
          <p:cNvPr id="5" name="4 Resim" descr="artist_124410DSF.jpg"/>
          <p:cNvPicPr>
            <a:picLocks noChangeAspect="1"/>
          </p:cNvPicPr>
          <p:nvPr/>
        </p:nvPicPr>
        <p:blipFill>
          <a:blip r:embed="rId2"/>
          <a:stretch>
            <a:fillRect/>
          </a:stretch>
        </p:blipFill>
        <p:spPr>
          <a:xfrm>
            <a:off x="6919783" y="1569031"/>
            <a:ext cx="4536247" cy="4082622"/>
          </a:xfrm>
          <a:prstGeom prst="rect">
            <a:avLst/>
          </a:prstGeom>
        </p:spPr>
      </p:pic>
      <p:sp>
        <p:nvSpPr>
          <p:cNvPr id="4" name="Slayt Numarası Yer Tutucusu 3"/>
          <p:cNvSpPr>
            <a:spLocks noGrp="1"/>
          </p:cNvSpPr>
          <p:nvPr>
            <p:ph type="sldNum" sz="quarter" idx="12"/>
          </p:nvPr>
        </p:nvSpPr>
        <p:spPr>
          <a:xfrm>
            <a:off x="10514012" y="5883275"/>
            <a:ext cx="1286691" cy="702876"/>
          </a:xfrm>
        </p:spPr>
        <p:txBody>
          <a:bodyPr/>
          <a:lstStyle/>
          <a:p>
            <a:fld id="{D57F1E4F-1CFF-5643-939E-217C01CDF565}" type="slidenum">
              <a:rPr lang="en-US" sz="3200" smtClean="0"/>
              <a:pPr/>
              <a:t>15</a:t>
            </a:fld>
            <a:endParaRPr lang="en-US" sz="3200" dirty="0"/>
          </a:p>
        </p:txBody>
      </p:sp>
    </p:spTree>
    <p:extLst>
      <p:ext uri="{BB962C8B-B14F-4D97-AF65-F5344CB8AC3E}">
        <p14:creationId xmlns:p14="http://schemas.microsoft.com/office/powerpoint/2010/main" val="3163185980"/>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71756" y="271850"/>
            <a:ext cx="11172498" cy="988540"/>
          </a:xfrm>
        </p:spPr>
        <p:txBody>
          <a:bodyPr>
            <a:normAutofit/>
          </a:bodyPr>
          <a:lstStyle/>
          <a:p>
            <a:pPr algn="l"/>
            <a:r>
              <a:rPr lang="tr-TR" sz="3600" b="1" dirty="0" smtClean="0"/>
              <a:t>B) İLKE ETİĞİ</a:t>
            </a:r>
            <a:endParaRPr lang="tr-TR" sz="3600" b="1" dirty="0"/>
          </a:p>
        </p:txBody>
      </p:sp>
      <p:sp>
        <p:nvSpPr>
          <p:cNvPr id="3" name="2 İçerik Yer Tutucusu"/>
          <p:cNvSpPr>
            <a:spLocks noGrp="1"/>
          </p:cNvSpPr>
          <p:nvPr>
            <p:ph idx="1"/>
          </p:nvPr>
        </p:nvSpPr>
        <p:spPr>
          <a:xfrm>
            <a:off x="285710" y="1285860"/>
            <a:ext cx="6286544" cy="4929222"/>
          </a:xfrm>
        </p:spPr>
        <p:txBody>
          <a:bodyPr>
            <a:normAutofit/>
          </a:bodyPr>
          <a:lstStyle/>
          <a:p>
            <a:pPr>
              <a:defRPr/>
            </a:pPr>
            <a:r>
              <a:rPr lang="tr-TR" altLang="tr-TR" sz="2800" dirty="0" smtClean="0">
                <a:solidFill>
                  <a:schemeClr val="tx1"/>
                </a:solidFill>
                <a:latin typeface="Times New Roman" panose="02020603050405020304" pitchFamily="18" charset="0"/>
                <a:cs typeface="Times New Roman" panose="02020603050405020304" pitchFamily="18" charset="0"/>
              </a:rPr>
              <a:t>Bireylerin iyi veya kötü davranişlari  birbirimizle olan eylemlerimizde bize yol gösteren </a:t>
            </a:r>
            <a:r>
              <a:rPr lang="tr-TR" altLang="tr-TR" sz="2800" b="1" dirty="0" smtClean="0">
                <a:solidFill>
                  <a:schemeClr val="tx1"/>
                </a:solidFill>
                <a:latin typeface="Times New Roman" panose="02020603050405020304" pitchFamily="18" charset="0"/>
                <a:cs typeface="Times New Roman" panose="02020603050405020304" pitchFamily="18" charset="0"/>
              </a:rPr>
              <a:t>kural ve ilkelerle belirlenmektedir.</a:t>
            </a:r>
          </a:p>
          <a:p>
            <a:pPr>
              <a:defRPr/>
            </a:pPr>
            <a:r>
              <a:rPr lang="tr-TR" altLang="tr-TR" sz="2800" dirty="0" smtClean="0">
                <a:solidFill>
                  <a:schemeClr val="tx1"/>
                </a:solidFill>
                <a:latin typeface="Times New Roman" panose="02020603050405020304" pitchFamily="18" charset="0"/>
                <a:cs typeface="Times New Roman" panose="02020603050405020304" pitchFamily="18" charset="0"/>
              </a:rPr>
              <a:t>Kant, </a:t>
            </a:r>
            <a:r>
              <a:rPr lang="tr-TR" altLang="tr-TR" sz="2800" b="1" dirty="0" smtClean="0">
                <a:solidFill>
                  <a:schemeClr val="tx1"/>
                </a:solidFill>
                <a:latin typeface="Times New Roman" panose="02020603050405020304" pitchFamily="18" charset="0"/>
                <a:cs typeface="Times New Roman" panose="02020603050405020304" pitchFamily="18" charset="0"/>
              </a:rPr>
              <a:t>“</a:t>
            </a:r>
            <a:r>
              <a:rPr lang="tr-TR" altLang="tr-TR" sz="2800" b="1" dirty="0" smtClean="0">
                <a:solidFill>
                  <a:srgbClr val="FF0000"/>
                </a:solidFill>
                <a:latin typeface="Times New Roman" panose="02020603050405020304" pitchFamily="18" charset="0"/>
                <a:cs typeface="Times New Roman" panose="02020603050405020304" pitchFamily="18" charset="0"/>
              </a:rPr>
              <a:t>her insanin değerleri olduğuna inanirsan, nasil davranacağini da  anlayabilirsin</a:t>
            </a:r>
            <a:r>
              <a:rPr lang="tr-TR" altLang="tr-TR" sz="2800" b="1" dirty="0" smtClean="0">
                <a:solidFill>
                  <a:schemeClr val="tx1"/>
                </a:solidFill>
                <a:latin typeface="Times New Roman" panose="02020603050405020304" pitchFamily="18" charset="0"/>
                <a:cs typeface="Times New Roman" panose="02020603050405020304" pitchFamily="18" charset="0"/>
              </a:rPr>
              <a:t>”</a:t>
            </a:r>
            <a:r>
              <a:rPr lang="tr-TR" altLang="tr-TR" sz="2800" dirty="0" smtClean="0">
                <a:solidFill>
                  <a:schemeClr val="tx1"/>
                </a:solidFill>
                <a:latin typeface="Times New Roman" panose="02020603050405020304" pitchFamily="18" charset="0"/>
                <a:cs typeface="Times New Roman" panose="02020603050405020304" pitchFamily="18" charset="0"/>
              </a:rPr>
              <a:t> mantiğiyla insan davranişlarinin sebeplerini açiklamaya çalişmiştir. </a:t>
            </a:r>
            <a:endParaRPr lang="tr-TR" sz="2800" dirty="0" smtClean="0">
              <a:solidFill>
                <a:schemeClr val="tx1"/>
              </a:solidFill>
            </a:endParaRPr>
          </a:p>
          <a:p>
            <a:endParaRPr lang="tr-TR" sz="2400" dirty="0"/>
          </a:p>
        </p:txBody>
      </p:sp>
      <p:pic>
        <p:nvPicPr>
          <p:cNvPr id="4" name="3 Resim" descr="immanuel-kant.jpg"/>
          <p:cNvPicPr>
            <a:picLocks noChangeAspect="1"/>
          </p:cNvPicPr>
          <p:nvPr/>
        </p:nvPicPr>
        <p:blipFill>
          <a:blip r:embed="rId2"/>
          <a:stretch>
            <a:fillRect/>
          </a:stretch>
        </p:blipFill>
        <p:spPr>
          <a:xfrm>
            <a:off x="7142782" y="1420855"/>
            <a:ext cx="4227169" cy="4068143"/>
          </a:xfrm>
          <a:prstGeom prst="rect">
            <a:avLst/>
          </a:prstGeom>
        </p:spPr>
      </p:pic>
      <p:sp>
        <p:nvSpPr>
          <p:cNvPr id="5" name="Slayt Numarası Yer Tutucusu 4"/>
          <p:cNvSpPr>
            <a:spLocks noGrp="1"/>
          </p:cNvSpPr>
          <p:nvPr>
            <p:ph type="sldNum" sz="quarter" idx="12"/>
          </p:nvPr>
        </p:nvSpPr>
        <p:spPr>
          <a:xfrm>
            <a:off x="10514013" y="5869459"/>
            <a:ext cx="1434972" cy="691979"/>
          </a:xfrm>
        </p:spPr>
        <p:txBody>
          <a:bodyPr/>
          <a:lstStyle/>
          <a:p>
            <a:fld id="{D57F1E4F-1CFF-5643-939E-217C01CDF565}" type="slidenum">
              <a:rPr lang="en-US" sz="3200" smtClean="0"/>
              <a:pPr/>
              <a:t>16</a:t>
            </a:fld>
            <a:endParaRPr lang="en-US" sz="3200" dirty="0"/>
          </a:p>
        </p:txBody>
      </p:sp>
    </p:spTree>
    <p:extLst>
      <p:ext uri="{BB962C8B-B14F-4D97-AF65-F5344CB8AC3E}">
        <p14:creationId xmlns:p14="http://schemas.microsoft.com/office/powerpoint/2010/main" val="3730298577"/>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53770" y="424248"/>
            <a:ext cx="9905998" cy="799070"/>
          </a:xfrm>
        </p:spPr>
        <p:txBody>
          <a:bodyPr>
            <a:normAutofit/>
          </a:bodyPr>
          <a:lstStyle/>
          <a:p>
            <a:pPr algn="l"/>
            <a:r>
              <a:rPr lang="tr-TR" sz="4000" b="1" dirty="0" smtClean="0"/>
              <a:t>C) SONUÇ ETİĞİ</a:t>
            </a:r>
            <a:endParaRPr lang="tr-TR" sz="4000" b="1" dirty="0"/>
          </a:p>
        </p:txBody>
      </p:sp>
      <p:sp>
        <p:nvSpPr>
          <p:cNvPr id="3" name="2 İçerik Yer Tutucusu"/>
          <p:cNvSpPr>
            <a:spLocks noGrp="1"/>
          </p:cNvSpPr>
          <p:nvPr>
            <p:ph idx="1"/>
          </p:nvPr>
        </p:nvSpPr>
        <p:spPr>
          <a:xfrm>
            <a:off x="609600" y="1099751"/>
            <a:ext cx="5867403" cy="4942703"/>
          </a:xfrm>
        </p:spPr>
        <p:txBody>
          <a:bodyPr>
            <a:normAutofit/>
          </a:bodyPr>
          <a:lstStyle/>
          <a:p>
            <a:r>
              <a:rPr lang="tr-TR" altLang="tr-TR" sz="3200" dirty="0" smtClean="0">
                <a:solidFill>
                  <a:schemeClr val="tx1"/>
                </a:solidFill>
                <a:latin typeface="Times New Roman" panose="02020603050405020304" pitchFamily="18" charset="0"/>
                <a:cs typeface="Times New Roman" panose="02020603050405020304" pitchFamily="18" charset="0"/>
              </a:rPr>
              <a:t>Amaç veya ilkeden çok sonuç önemlidir.</a:t>
            </a:r>
          </a:p>
          <a:p>
            <a:r>
              <a:rPr lang="tr-TR" altLang="tr-TR" sz="3200" dirty="0" smtClean="0">
                <a:latin typeface="Times New Roman" panose="02020603050405020304" pitchFamily="18" charset="0"/>
                <a:cs typeface="Times New Roman" panose="02020603050405020304" pitchFamily="18" charset="0"/>
              </a:rPr>
              <a:t> </a:t>
            </a:r>
            <a:r>
              <a:rPr lang="tr-TR" altLang="tr-TR" sz="3200" dirty="0" smtClean="0">
                <a:solidFill>
                  <a:srgbClr val="FF0000"/>
                </a:solidFill>
                <a:latin typeface="Times New Roman" panose="02020603050405020304" pitchFamily="18" charset="0"/>
                <a:cs typeface="Times New Roman" panose="02020603050405020304" pitchFamily="18" charset="0"/>
              </a:rPr>
              <a:t>John Stuart Mill’e</a:t>
            </a:r>
            <a:r>
              <a:rPr lang="tr-TR" sz="3200" dirty="0" smtClean="0">
                <a:solidFill>
                  <a:srgbClr val="FF0000"/>
                </a:solidFill>
              </a:rPr>
              <a:t> </a:t>
            </a:r>
            <a:r>
              <a:rPr lang="tr-TR" altLang="tr-TR" sz="3200" dirty="0" smtClean="0">
                <a:solidFill>
                  <a:srgbClr val="FF0000"/>
                </a:solidFill>
                <a:latin typeface="Times New Roman" panose="02020603050405020304" pitchFamily="18" charset="0"/>
                <a:cs typeface="Times New Roman" panose="02020603050405020304" pitchFamily="18" charset="0"/>
              </a:rPr>
              <a:t>göre davranişlarin ahlakli olup olmadiği o davranişin sonucuna göre </a:t>
            </a:r>
          </a:p>
          <a:p>
            <a:r>
              <a:rPr lang="tr-TR" altLang="tr-TR" sz="3200" dirty="0" smtClean="0">
                <a:solidFill>
                  <a:srgbClr val="FF0000"/>
                </a:solidFill>
                <a:latin typeface="Times New Roman" panose="02020603050405020304" pitchFamily="18" charset="0"/>
                <a:cs typeface="Times New Roman" panose="02020603050405020304" pitchFamily="18" charset="0"/>
              </a:rPr>
              <a:t>açiklanabilmektedir</a:t>
            </a:r>
            <a:r>
              <a:rPr lang="tr-TR" altLang="tr-TR" sz="2600" b="1" dirty="0" smtClean="0">
                <a:latin typeface="Times New Roman" panose="02020603050405020304" pitchFamily="18" charset="0"/>
                <a:cs typeface="Times New Roman" panose="02020603050405020304" pitchFamily="18" charset="0"/>
              </a:rPr>
              <a:t>. </a:t>
            </a:r>
            <a:r>
              <a:rPr lang="tr-TR" sz="2600" dirty="0" smtClean="0"/>
              <a:t/>
            </a:r>
            <a:br>
              <a:rPr lang="tr-TR" sz="2600" dirty="0" smtClean="0"/>
            </a:br>
            <a:endParaRPr lang="tr-TR" sz="2600" dirty="0"/>
          </a:p>
        </p:txBody>
      </p:sp>
      <p:pic>
        <p:nvPicPr>
          <p:cNvPr id="4" name="3 Resim" descr="image.jpg"/>
          <p:cNvPicPr>
            <a:picLocks noChangeAspect="1"/>
          </p:cNvPicPr>
          <p:nvPr/>
        </p:nvPicPr>
        <p:blipFill>
          <a:blip r:embed="rId2"/>
          <a:stretch>
            <a:fillRect/>
          </a:stretch>
        </p:blipFill>
        <p:spPr>
          <a:xfrm>
            <a:off x="7074018" y="1646883"/>
            <a:ext cx="4074504" cy="3788172"/>
          </a:xfrm>
          <a:prstGeom prst="rect">
            <a:avLst/>
          </a:prstGeom>
        </p:spPr>
      </p:pic>
      <p:sp>
        <p:nvSpPr>
          <p:cNvPr id="5" name="Slayt Numarası Yer Tutucusu 4"/>
          <p:cNvSpPr>
            <a:spLocks noGrp="1"/>
          </p:cNvSpPr>
          <p:nvPr>
            <p:ph type="sldNum" sz="quarter" idx="12"/>
          </p:nvPr>
        </p:nvSpPr>
        <p:spPr>
          <a:xfrm>
            <a:off x="10514012" y="5883275"/>
            <a:ext cx="1323761" cy="715233"/>
          </a:xfrm>
        </p:spPr>
        <p:txBody>
          <a:bodyPr/>
          <a:lstStyle/>
          <a:p>
            <a:fld id="{D57F1E4F-1CFF-5643-939E-217C01CDF565}" type="slidenum">
              <a:rPr lang="en-US" sz="3200" smtClean="0"/>
              <a:pPr/>
              <a:t>17</a:t>
            </a:fld>
            <a:endParaRPr lang="en-US" sz="3200" dirty="0"/>
          </a:p>
        </p:txBody>
      </p:sp>
    </p:spTree>
    <p:extLst>
      <p:ext uri="{BB962C8B-B14F-4D97-AF65-F5344CB8AC3E}">
        <p14:creationId xmlns:p14="http://schemas.microsoft.com/office/powerpoint/2010/main" val="3503524316"/>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01566" y="404648"/>
            <a:ext cx="10330080" cy="1164660"/>
          </a:xfrm>
        </p:spPr>
        <p:txBody>
          <a:bodyPr>
            <a:normAutofit/>
          </a:bodyPr>
          <a:lstStyle/>
          <a:p>
            <a:pPr algn="l"/>
            <a:r>
              <a:rPr lang="tr-TR" sz="4000" b="1" dirty="0" smtClean="0"/>
              <a:t>6) İŞ ETİĞİ</a:t>
            </a:r>
            <a:endParaRPr lang="tr-TR" sz="4000" b="1" dirty="0"/>
          </a:p>
        </p:txBody>
      </p:sp>
      <p:sp>
        <p:nvSpPr>
          <p:cNvPr id="5" name="4 İçerik Yer Tutucusu"/>
          <p:cNvSpPr>
            <a:spLocks noGrp="1"/>
          </p:cNvSpPr>
          <p:nvPr>
            <p:ph idx="1"/>
          </p:nvPr>
        </p:nvSpPr>
        <p:spPr>
          <a:xfrm>
            <a:off x="609600" y="1552906"/>
            <a:ext cx="5295899" cy="4525963"/>
          </a:xfrm>
        </p:spPr>
        <p:txBody>
          <a:bodyPr>
            <a:normAutofit/>
          </a:bodyPr>
          <a:lstStyle/>
          <a:p>
            <a:r>
              <a:rPr lang="tr-TR" altLang="tr-TR" sz="2800" dirty="0" smtClean="0">
                <a:solidFill>
                  <a:schemeClr val="tx1"/>
                </a:solidFill>
                <a:latin typeface="Times New Roman" panose="02020603050405020304" pitchFamily="18" charset="0"/>
              </a:rPr>
              <a:t>Genellikle iş dünyasindaki </a:t>
            </a:r>
            <a:r>
              <a:rPr lang="tr-TR" altLang="tr-TR" sz="2800" b="1" dirty="0" smtClean="0">
                <a:solidFill>
                  <a:schemeClr val="tx1"/>
                </a:solidFill>
                <a:latin typeface="Times New Roman" panose="02020603050405020304" pitchFamily="18" charset="0"/>
              </a:rPr>
              <a:t>doğru ve yanliş davranişlar </a:t>
            </a:r>
            <a:r>
              <a:rPr lang="tr-TR" altLang="tr-TR" sz="2800" dirty="0" smtClean="0">
                <a:solidFill>
                  <a:schemeClr val="tx1"/>
                </a:solidFill>
                <a:latin typeface="Times New Roman" panose="02020603050405020304" pitchFamily="18" charset="0"/>
              </a:rPr>
              <a:t>olarak tanimlanmaktadir. Toplumun değerlerinden ve kültüründen </a:t>
            </a:r>
            <a:r>
              <a:rPr lang="tr-TR" altLang="tr-TR" sz="2800" b="1" dirty="0" smtClean="0">
                <a:solidFill>
                  <a:schemeClr val="tx1"/>
                </a:solidFill>
                <a:latin typeface="Times New Roman" panose="02020603050405020304" pitchFamily="18" charset="0"/>
              </a:rPr>
              <a:t>etkilenmektedir. . </a:t>
            </a:r>
            <a:r>
              <a:rPr lang="tr-TR" altLang="tr-TR" sz="2800" dirty="0" smtClean="0">
                <a:solidFill>
                  <a:schemeClr val="tx1"/>
                </a:solidFill>
                <a:latin typeface="Times New Roman" panose="02020603050405020304" pitchFamily="18" charset="0"/>
              </a:rPr>
              <a:t>Bu nedenle bir toplumun işe yönelik tavri bir başka toplumun tavrindan farklilik gösterebilir</a:t>
            </a:r>
            <a:endParaRPr lang="tr-TR" sz="2800" dirty="0">
              <a:solidFill>
                <a:schemeClr val="tx1"/>
              </a:solidFill>
            </a:endParaRPr>
          </a:p>
        </p:txBody>
      </p:sp>
      <p:sp>
        <p:nvSpPr>
          <p:cNvPr id="3" name="Slayt Numarası Yer Tutucusu 2"/>
          <p:cNvSpPr>
            <a:spLocks noGrp="1"/>
          </p:cNvSpPr>
          <p:nvPr>
            <p:ph type="sldNum" sz="quarter" idx="12"/>
          </p:nvPr>
        </p:nvSpPr>
        <p:spPr>
          <a:xfrm>
            <a:off x="10514012" y="5883275"/>
            <a:ext cx="1274334" cy="365125"/>
          </a:xfrm>
        </p:spPr>
        <p:txBody>
          <a:bodyPr/>
          <a:lstStyle/>
          <a:p>
            <a:fld id="{D57F1E4F-1CFF-5643-939E-217C01CDF565}" type="slidenum">
              <a:rPr lang="en-US" sz="3200" smtClean="0"/>
              <a:pPr/>
              <a:t>18</a:t>
            </a:fld>
            <a:endParaRPr lang="en-US" sz="3200" dirty="0"/>
          </a:p>
        </p:txBody>
      </p:sp>
      <p:pic>
        <p:nvPicPr>
          <p:cNvPr id="3074" name="Picture 2" descr="C:\Users\user\Desktop\55560195-ビジネス倫理は単語クラウドのコンセプトです。ベクトル図.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5969" y="1742304"/>
            <a:ext cx="5151328" cy="3891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254772"/>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550" y="215463"/>
            <a:ext cx="9545639" cy="1563910"/>
          </a:xfrm>
        </p:spPr>
        <p:txBody>
          <a:bodyPr>
            <a:normAutofit/>
          </a:bodyPr>
          <a:lstStyle/>
          <a:p>
            <a:pPr algn="l"/>
            <a:r>
              <a:rPr lang="tr-TR" sz="4000" b="1" dirty="0" smtClean="0"/>
              <a:t>       A) ÖRGÜTSEL ETİK</a:t>
            </a:r>
            <a:endParaRPr lang="tr-TR" sz="4000" b="1" dirty="0"/>
          </a:p>
        </p:txBody>
      </p:sp>
      <p:sp>
        <p:nvSpPr>
          <p:cNvPr id="3" name="2 İçerik Yer Tutucusu"/>
          <p:cNvSpPr>
            <a:spLocks noGrp="1"/>
          </p:cNvSpPr>
          <p:nvPr>
            <p:ph idx="1"/>
          </p:nvPr>
        </p:nvSpPr>
        <p:spPr>
          <a:xfrm>
            <a:off x="165538" y="1235676"/>
            <a:ext cx="5676901" cy="4861900"/>
          </a:xfrm>
        </p:spPr>
        <p:txBody>
          <a:bodyPr>
            <a:normAutofit fontScale="92500"/>
          </a:bodyPr>
          <a:lstStyle/>
          <a:p>
            <a:r>
              <a:rPr lang="tr-TR" sz="3600" dirty="0" smtClean="0">
                <a:solidFill>
                  <a:schemeClr val="tx1">
                    <a:lumMod val="95000"/>
                  </a:schemeClr>
                </a:solidFill>
              </a:rPr>
              <a:t>Topluma hizmet ve karşiliğinda belli bir takim beklentiler amaci ile kurulmuş olan örgütlerin, içinde yaşadiklari çevreye zararli olmamasi ve topluma zarar veren etkinlikleride desteklememesi gerekir.</a:t>
            </a:r>
            <a:endParaRPr lang="tr-TR" sz="3600" dirty="0">
              <a:solidFill>
                <a:schemeClr val="tx1">
                  <a:lumMod val="95000"/>
                </a:schemeClr>
              </a:solidFill>
            </a:endParaRPr>
          </a:p>
        </p:txBody>
      </p:sp>
      <p:pic>
        <p:nvPicPr>
          <p:cNvPr id="4" name="3 Resim" descr="is-etigi.jpg"/>
          <p:cNvPicPr>
            <a:picLocks noChangeAspect="1"/>
          </p:cNvPicPr>
          <p:nvPr/>
        </p:nvPicPr>
        <p:blipFill>
          <a:blip r:embed="rId2"/>
          <a:stretch>
            <a:fillRect/>
          </a:stretch>
        </p:blipFill>
        <p:spPr>
          <a:xfrm>
            <a:off x="6215449" y="1563884"/>
            <a:ext cx="5591688" cy="4125124"/>
          </a:xfrm>
          <a:prstGeom prst="rect">
            <a:avLst/>
          </a:prstGeom>
        </p:spPr>
      </p:pic>
      <p:sp>
        <p:nvSpPr>
          <p:cNvPr id="5" name="Slayt Numarası Yer Tutucusu 4"/>
          <p:cNvSpPr>
            <a:spLocks noGrp="1"/>
          </p:cNvSpPr>
          <p:nvPr>
            <p:ph type="sldNum" sz="quarter" idx="12"/>
          </p:nvPr>
        </p:nvSpPr>
        <p:spPr>
          <a:xfrm>
            <a:off x="10514012" y="5883275"/>
            <a:ext cx="1249620" cy="801730"/>
          </a:xfrm>
        </p:spPr>
        <p:txBody>
          <a:bodyPr/>
          <a:lstStyle/>
          <a:p>
            <a:fld id="{D57F1E4F-1CFF-5643-939E-217C01CDF565}" type="slidenum">
              <a:rPr lang="en-US" sz="3200" smtClean="0"/>
              <a:pPr/>
              <a:t>19</a:t>
            </a:fld>
            <a:endParaRPr lang="en-US" sz="3200" dirty="0"/>
          </a:p>
        </p:txBody>
      </p:sp>
    </p:spTree>
    <p:extLst>
      <p:ext uri="{BB962C8B-B14F-4D97-AF65-F5344CB8AC3E}">
        <p14:creationId xmlns:p14="http://schemas.microsoft.com/office/powerpoint/2010/main" val="1283744705"/>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34886" y="0"/>
            <a:ext cx="9905998" cy="1905000"/>
          </a:xfrm>
        </p:spPr>
        <p:txBody>
          <a:bodyPr>
            <a:normAutofit/>
          </a:bodyPr>
          <a:lstStyle/>
          <a:p>
            <a:pPr lvl="1" algn="l" rtl="0">
              <a:spcBef>
                <a:spcPct val="0"/>
              </a:spcBef>
            </a:pPr>
            <a:r>
              <a:rPr lang="tr-TR" sz="2800" b="1" dirty="0" smtClean="0"/>
              <a:t> B) İŞLETME ETİĞİ</a:t>
            </a:r>
            <a:endParaRPr lang="tr-TR" sz="2800" b="1" dirty="0"/>
          </a:p>
        </p:txBody>
      </p:sp>
      <p:sp>
        <p:nvSpPr>
          <p:cNvPr id="3" name="2 İçerik Yer Tutucusu"/>
          <p:cNvSpPr>
            <a:spLocks noGrp="1"/>
          </p:cNvSpPr>
          <p:nvPr>
            <p:ph idx="1"/>
          </p:nvPr>
        </p:nvSpPr>
        <p:spPr>
          <a:xfrm>
            <a:off x="600891" y="877330"/>
            <a:ext cx="5453919" cy="4843848"/>
          </a:xfrm>
        </p:spPr>
        <p:txBody>
          <a:bodyPr>
            <a:normAutofit/>
          </a:bodyPr>
          <a:lstStyle/>
          <a:p>
            <a:r>
              <a:rPr lang="tr-TR" sz="3600" dirty="0" smtClean="0">
                <a:solidFill>
                  <a:schemeClr val="tx1">
                    <a:lumMod val="95000"/>
                  </a:schemeClr>
                </a:solidFill>
              </a:rPr>
              <a:t>İşletme etiği ve sosyal sorumluluk kavramlari birbirleri ile karşilaştirildiğindan, işletme etiğinin kisaca işletme içi disiplini ifade ettiği söylenebilir.</a:t>
            </a:r>
            <a:endParaRPr lang="tr-TR" sz="3600" dirty="0">
              <a:solidFill>
                <a:schemeClr val="tx1">
                  <a:lumMod val="95000"/>
                </a:schemeClr>
              </a:solidFill>
            </a:endParaRPr>
          </a:p>
        </p:txBody>
      </p:sp>
      <p:pic>
        <p:nvPicPr>
          <p:cNvPr id="4" name="3 Resim" descr="is_yerinde_zaman_yonetimi_pratik_teknikler.jpg"/>
          <p:cNvPicPr>
            <a:picLocks noChangeAspect="1"/>
          </p:cNvPicPr>
          <p:nvPr/>
        </p:nvPicPr>
        <p:blipFill>
          <a:blip r:embed="rId2"/>
          <a:stretch>
            <a:fillRect/>
          </a:stretch>
        </p:blipFill>
        <p:spPr>
          <a:xfrm>
            <a:off x="6339653" y="1544594"/>
            <a:ext cx="4814935" cy="3830595"/>
          </a:xfrm>
          <a:prstGeom prst="rect">
            <a:avLst/>
          </a:prstGeom>
        </p:spPr>
      </p:pic>
      <p:sp>
        <p:nvSpPr>
          <p:cNvPr id="5" name="Slayt Numarası Yer Tutucusu 4"/>
          <p:cNvSpPr>
            <a:spLocks noGrp="1"/>
          </p:cNvSpPr>
          <p:nvPr>
            <p:ph type="sldNum" sz="quarter" idx="12"/>
          </p:nvPr>
        </p:nvSpPr>
        <p:spPr>
          <a:xfrm>
            <a:off x="10514012" y="5883275"/>
            <a:ext cx="1002485" cy="801730"/>
          </a:xfrm>
        </p:spPr>
        <p:txBody>
          <a:bodyPr/>
          <a:lstStyle/>
          <a:p>
            <a:fld id="{D57F1E4F-1CFF-5643-939E-217C01CDF565}" type="slidenum">
              <a:rPr lang="en-US" sz="3200" smtClean="0"/>
              <a:pPr/>
              <a:t>20</a:t>
            </a:fld>
            <a:endParaRPr lang="en-US" sz="3200" dirty="0"/>
          </a:p>
        </p:txBody>
      </p:sp>
    </p:spTree>
    <p:extLst>
      <p:ext uri="{BB962C8B-B14F-4D97-AF65-F5344CB8AC3E}">
        <p14:creationId xmlns:p14="http://schemas.microsoft.com/office/powerpoint/2010/main" val="1506295483"/>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7708" y="296562"/>
            <a:ext cx="9316996" cy="1345001"/>
          </a:xfrm>
        </p:spPr>
        <p:txBody>
          <a:bodyPr>
            <a:normAutofit/>
          </a:bodyPr>
          <a:lstStyle/>
          <a:p>
            <a:pPr lvl="1" algn="l" rtl="0">
              <a:spcBef>
                <a:spcPct val="0"/>
              </a:spcBef>
            </a:pPr>
            <a:r>
              <a:rPr lang="tr-TR" altLang="tr-TR" sz="4000" b="1" dirty="0" smtClean="0">
                <a:solidFill>
                  <a:schemeClr val="tx1">
                    <a:lumMod val="95000"/>
                  </a:schemeClr>
                </a:solidFill>
                <a:latin typeface="Times New Roman" pitchFamily="18" charset="0"/>
              </a:rPr>
              <a:t>       </a:t>
            </a:r>
            <a:r>
              <a:rPr lang="tr-TR" altLang="tr-TR" sz="3200" b="1" dirty="0" smtClean="0">
                <a:solidFill>
                  <a:schemeClr val="tx1">
                    <a:lumMod val="95000"/>
                  </a:schemeClr>
                </a:solidFill>
                <a:latin typeface="Times New Roman" pitchFamily="18" charset="0"/>
              </a:rPr>
              <a:t>C) YÖNETSEL ETİK</a:t>
            </a:r>
            <a:r>
              <a:rPr lang="tr-TR" altLang="tr-TR" sz="3000" dirty="0" smtClean="0">
                <a:solidFill>
                  <a:schemeClr val="tx1">
                    <a:lumMod val="95000"/>
                  </a:schemeClr>
                </a:solidFill>
                <a:latin typeface="Times New Roman" pitchFamily="18" charset="0"/>
              </a:rPr>
              <a:t/>
            </a:r>
            <a:br>
              <a:rPr lang="tr-TR" altLang="tr-TR" sz="3000" dirty="0" smtClean="0">
                <a:solidFill>
                  <a:schemeClr val="tx1">
                    <a:lumMod val="95000"/>
                  </a:schemeClr>
                </a:solidFill>
                <a:latin typeface="Times New Roman" pitchFamily="18" charset="0"/>
              </a:rPr>
            </a:br>
            <a:endParaRPr lang="tr-TR" sz="3000" dirty="0">
              <a:solidFill>
                <a:schemeClr val="tx1">
                  <a:lumMod val="95000"/>
                </a:schemeClr>
              </a:solidFill>
            </a:endParaRPr>
          </a:p>
        </p:txBody>
      </p:sp>
      <p:sp>
        <p:nvSpPr>
          <p:cNvPr id="3" name="2 İçerik Yer Tutucusu"/>
          <p:cNvSpPr>
            <a:spLocks noGrp="1"/>
          </p:cNvSpPr>
          <p:nvPr>
            <p:ph idx="1"/>
          </p:nvPr>
        </p:nvSpPr>
        <p:spPr>
          <a:xfrm>
            <a:off x="433836" y="1062681"/>
            <a:ext cx="4884683" cy="4660415"/>
          </a:xfrm>
        </p:spPr>
        <p:txBody>
          <a:bodyPr>
            <a:normAutofit fontScale="92500"/>
          </a:bodyPr>
          <a:lstStyle/>
          <a:p>
            <a:r>
              <a:rPr lang="tr-TR" sz="3600" dirty="0" smtClean="0">
                <a:solidFill>
                  <a:schemeClr val="tx1"/>
                </a:solidFill>
              </a:rPr>
              <a:t>Yönetsel etik ise, yönetime ilişkin kararlarin verilmesinde tutarli, tarafsiz ve gerçeklere dayali olmayi, bireylerin varlik ve bütünlüğüne saygiyi sağlar.</a:t>
            </a:r>
            <a:endParaRPr lang="tr-TR" sz="3600" dirty="0">
              <a:solidFill>
                <a:schemeClr val="tx1"/>
              </a:solidFill>
            </a:endParaRPr>
          </a:p>
        </p:txBody>
      </p:sp>
      <p:pic>
        <p:nvPicPr>
          <p:cNvPr id="4" name="3 Resim" descr="banka-muduru-maaslari.jpg"/>
          <p:cNvPicPr>
            <a:picLocks noChangeAspect="1"/>
          </p:cNvPicPr>
          <p:nvPr/>
        </p:nvPicPr>
        <p:blipFill>
          <a:blip r:embed="rId2"/>
          <a:stretch>
            <a:fillRect/>
          </a:stretch>
        </p:blipFill>
        <p:spPr>
          <a:xfrm>
            <a:off x="6104237" y="1662662"/>
            <a:ext cx="5526415" cy="3799409"/>
          </a:xfrm>
          <a:prstGeom prst="rect">
            <a:avLst/>
          </a:prstGeom>
        </p:spPr>
      </p:pic>
      <p:sp>
        <p:nvSpPr>
          <p:cNvPr id="5" name="Slayt Numarası Yer Tutucusu 4"/>
          <p:cNvSpPr>
            <a:spLocks noGrp="1"/>
          </p:cNvSpPr>
          <p:nvPr>
            <p:ph type="sldNum" sz="quarter" idx="12"/>
          </p:nvPr>
        </p:nvSpPr>
        <p:spPr>
          <a:xfrm>
            <a:off x="10514012" y="5883275"/>
            <a:ext cx="1509111" cy="628736"/>
          </a:xfrm>
        </p:spPr>
        <p:txBody>
          <a:bodyPr/>
          <a:lstStyle/>
          <a:p>
            <a:fld id="{D57F1E4F-1CFF-5643-939E-217C01CDF565}" type="slidenum">
              <a:rPr lang="en-US" sz="3200" smtClean="0"/>
              <a:pPr/>
              <a:t>21</a:t>
            </a:fld>
            <a:endParaRPr lang="en-US" sz="3200" dirty="0"/>
          </a:p>
        </p:txBody>
      </p:sp>
    </p:spTree>
    <p:extLst>
      <p:ext uri="{BB962C8B-B14F-4D97-AF65-F5344CB8AC3E}">
        <p14:creationId xmlns:p14="http://schemas.microsoft.com/office/powerpoint/2010/main" val="3378323793"/>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74986" y="223345"/>
            <a:ext cx="10054184" cy="1905000"/>
          </a:xfrm>
        </p:spPr>
        <p:txBody>
          <a:bodyPr>
            <a:normAutofit/>
          </a:bodyPr>
          <a:lstStyle/>
          <a:p>
            <a:pPr algn="l"/>
            <a:r>
              <a:rPr lang="tr-TR" sz="4000" b="1" dirty="0" smtClean="0"/>
              <a:t>   d) MESLEKİ ETİK</a:t>
            </a:r>
            <a:endParaRPr lang="tr-TR" sz="4000" b="1" dirty="0"/>
          </a:p>
        </p:txBody>
      </p:sp>
      <p:sp>
        <p:nvSpPr>
          <p:cNvPr id="3" name="2 İçerik Yer Tutucusu"/>
          <p:cNvSpPr>
            <a:spLocks noGrp="1"/>
          </p:cNvSpPr>
          <p:nvPr>
            <p:ph idx="1"/>
          </p:nvPr>
        </p:nvSpPr>
        <p:spPr>
          <a:xfrm>
            <a:off x="358346" y="1322174"/>
            <a:ext cx="5832905" cy="4803992"/>
          </a:xfrm>
        </p:spPr>
        <p:txBody>
          <a:bodyPr>
            <a:normAutofit lnSpcReduction="10000"/>
          </a:bodyPr>
          <a:lstStyle/>
          <a:p>
            <a:r>
              <a:rPr lang="tr-TR" sz="4000" dirty="0" smtClean="0">
                <a:solidFill>
                  <a:schemeClr val="tx1"/>
                </a:solidFill>
              </a:rPr>
              <a:t>Meslek etiği, bir mesleğin gereğinin yerine getirilmesi sirasinda  mevzuatta düzenlenmeyen, ancak uyulmasi beklenen kurallarin tümünü kapsar.</a:t>
            </a:r>
            <a:endParaRPr lang="tr-TR" sz="4000" dirty="0">
              <a:solidFill>
                <a:schemeClr val="tx1"/>
              </a:solidFill>
            </a:endParaRPr>
          </a:p>
        </p:txBody>
      </p:sp>
      <p:pic>
        <p:nvPicPr>
          <p:cNvPr id="4" name="3 Resim" descr="insaat_muhendisi_2_byyildirim_com.jpg"/>
          <p:cNvPicPr>
            <a:picLocks noChangeAspect="1"/>
          </p:cNvPicPr>
          <p:nvPr/>
        </p:nvPicPr>
        <p:blipFill>
          <a:blip r:embed="rId2" cstate="print"/>
          <a:stretch>
            <a:fillRect/>
          </a:stretch>
        </p:blipFill>
        <p:spPr>
          <a:xfrm>
            <a:off x="6363730" y="1759151"/>
            <a:ext cx="5193748" cy="3810109"/>
          </a:xfrm>
          <a:prstGeom prst="rect">
            <a:avLst/>
          </a:prstGeom>
        </p:spPr>
      </p:pic>
      <p:sp>
        <p:nvSpPr>
          <p:cNvPr id="5" name="Slayt Numarası Yer Tutucusu 4"/>
          <p:cNvSpPr>
            <a:spLocks noGrp="1"/>
          </p:cNvSpPr>
          <p:nvPr>
            <p:ph type="sldNum" sz="quarter" idx="12"/>
          </p:nvPr>
        </p:nvSpPr>
        <p:spPr>
          <a:xfrm>
            <a:off x="10514012" y="5883275"/>
            <a:ext cx="1175480" cy="764660"/>
          </a:xfrm>
        </p:spPr>
        <p:txBody>
          <a:bodyPr/>
          <a:lstStyle/>
          <a:p>
            <a:fld id="{D57F1E4F-1CFF-5643-939E-217C01CDF565}" type="slidenum">
              <a:rPr lang="en-US" sz="3200" smtClean="0"/>
              <a:pPr/>
              <a:t>22</a:t>
            </a:fld>
            <a:endParaRPr lang="en-US" sz="3200" dirty="0"/>
          </a:p>
        </p:txBody>
      </p:sp>
    </p:spTree>
    <p:extLst>
      <p:ext uri="{BB962C8B-B14F-4D97-AF65-F5344CB8AC3E}">
        <p14:creationId xmlns:p14="http://schemas.microsoft.com/office/powerpoint/2010/main" val="3138469045"/>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87394" y="411891"/>
            <a:ext cx="10046514" cy="1206843"/>
          </a:xfrm>
        </p:spPr>
        <p:txBody>
          <a:bodyPr>
            <a:normAutofit/>
          </a:bodyPr>
          <a:lstStyle/>
          <a:p>
            <a:r>
              <a:rPr lang="tr-TR" sz="4000" b="1" dirty="0" smtClean="0">
                <a:solidFill>
                  <a:schemeClr val="tx1"/>
                </a:solidFill>
              </a:rPr>
              <a:t>BEŞ TEMEL MESLEKİ ETİK İLKE</a:t>
            </a:r>
            <a:endParaRPr lang="tr-TR" sz="4000" b="1" dirty="0">
              <a:solidFill>
                <a:schemeClr val="tx1"/>
              </a:solidFill>
            </a:endParaRPr>
          </a:p>
        </p:txBody>
      </p:sp>
      <p:sp>
        <p:nvSpPr>
          <p:cNvPr id="3" name="2 İçerik Yer Tutucusu"/>
          <p:cNvSpPr>
            <a:spLocks noGrp="1"/>
          </p:cNvSpPr>
          <p:nvPr>
            <p:ph idx="1"/>
          </p:nvPr>
        </p:nvSpPr>
        <p:spPr>
          <a:xfrm>
            <a:off x="827903" y="1810904"/>
            <a:ext cx="10967305" cy="3440718"/>
          </a:xfrm>
        </p:spPr>
        <p:txBody>
          <a:bodyPr>
            <a:normAutofit lnSpcReduction="10000"/>
          </a:bodyPr>
          <a:lstStyle/>
          <a:p>
            <a:r>
              <a:rPr lang="tr-TR" sz="3600" dirty="0" smtClean="0"/>
              <a:t>DOĞRULUK</a:t>
            </a:r>
          </a:p>
          <a:p>
            <a:r>
              <a:rPr lang="tr-TR" sz="3600" dirty="0" smtClean="0"/>
              <a:t>YASALLIK </a:t>
            </a:r>
          </a:p>
          <a:p>
            <a:r>
              <a:rPr lang="tr-TR" sz="3600" dirty="0" smtClean="0"/>
              <a:t>YETERLİK</a:t>
            </a:r>
          </a:p>
          <a:p>
            <a:r>
              <a:rPr lang="tr-TR" sz="3600" dirty="0" smtClean="0"/>
              <a:t>GÜVENİRLİK</a:t>
            </a:r>
          </a:p>
          <a:p>
            <a:r>
              <a:rPr lang="tr-TR" sz="3600" dirty="0" smtClean="0"/>
              <a:t>MESLEĞE BAĞLILIK</a:t>
            </a:r>
          </a:p>
          <a:p>
            <a:endParaRPr lang="tr-TR" dirty="0" smtClean="0"/>
          </a:p>
        </p:txBody>
      </p:sp>
      <p:sp>
        <p:nvSpPr>
          <p:cNvPr id="4" name="Slayt Numarası Yer Tutucusu 3"/>
          <p:cNvSpPr>
            <a:spLocks noGrp="1"/>
          </p:cNvSpPr>
          <p:nvPr>
            <p:ph type="sldNum" sz="quarter" idx="12"/>
          </p:nvPr>
        </p:nvSpPr>
        <p:spPr>
          <a:xfrm>
            <a:off x="10565027" y="5907988"/>
            <a:ext cx="914400" cy="604023"/>
          </a:xfrm>
        </p:spPr>
        <p:txBody>
          <a:bodyPr/>
          <a:lstStyle/>
          <a:p>
            <a:fld id="{D57F1E4F-1CFF-5643-939E-217C01CDF565}" type="slidenum">
              <a:rPr lang="en-US" sz="3200" smtClean="0"/>
              <a:pPr/>
              <a:t>23</a:t>
            </a:fld>
            <a:endParaRPr lang="en-US" sz="3200" dirty="0"/>
          </a:p>
        </p:txBody>
      </p:sp>
      <p:pic>
        <p:nvPicPr>
          <p:cNvPr id="3074" name="Picture 2" descr="C:\Users\faruk\Desktop\ödev\ETİK DEĞERLER 01.png"/>
          <p:cNvPicPr>
            <a:picLocks noChangeAspect="1" noChangeArrowheads="1"/>
          </p:cNvPicPr>
          <p:nvPr/>
        </p:nvPicPr>
        <p:blipFill>
          <a:blip r:embed="rId2"/>
          <a:srcRect/>
          <a:stretch>
            <a:fillRect/>
          </a:stretch>
        </p:blipFill>
        <p:spPr bwMode="auto">
          <a:xfrm>
            <a:off x="4374292" y="533766"/>
            <a:ext cx="8204886" cy="5966852"/>
          </a:xfrm>
          <a:prstGeom prst="rect">
            <a:avLst/>
          </a:prstGeom>
          <a:noFill/>
        </p:spPr>
      </p:pic>
    </p:spTree>
    <p:extLst>
      <p:ext uri="{BB962C8B-B14F-4D97-AF65-F5344CB8AC3E}">
        <p14:creationId xmlns:p14="http://schemas.microsoft.com/office/powerpoint/2010/main" val="3128935360"/>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20718" y="642552"/>
            <a:ext cx="4190986" cy="1088672"/>
          </a:xfrm>
        </p:spPr>
        <p:txBody>
          <a:bodyPr>
            <a:normAutofit fontScale="90000"/>
          </a:bodyPr>
          <a:lstStyle/>
          <a:p>
            <a:r>
              <a:rPr lang="tr-TR" sz="4000" b="1" dirty="0" smtClean="0">
                <a:solidFill>
                  <a:schemeClr val="tx1"/>
                </a:solidFill>
              </a:rPr>
              <a:t>      DOĞRULUK</a:t>
            </a:r>
            <a:r>
              <a:rPr lang="tr-TR" dirty="0" smtClean="0"/>
              <a:t/>
            </a:r>
            <a:br>
              <a:rPr lang="tr-TR" dirty="0" smtClean="0"/>
            </a:br>
            <a:endParaRPr lang="tr-TR" dirty="0"/>
          </a:p>
        </p:txBody>
      </p:sp>
      <p:sp>
        <p:nvSpPr>
          <p:cNvPr id="3" name="2 İçerik Yer Tutucusu"/>
          <p:cNvSpPr>
            <a:spLocks noGrp="1"/>
          </p:cNvSpPr>
          <p:nvPr>
            <p:ph idx="1"/>
          </p:nvPr>
        </p:nvSpPr>
        <p:spPr>
          <a:xfrm>
            <a:off x="380961" y="985345"/>
            <a:ext cx="5143536" cy="5515489"/>
          </a:xfrm>
        </p:spPr>
        <p:txBody>
          <a:bodyPr>
            <a:normAutofit fontScale="92500"/>
          </a:bodyPr>
          <a:lstStyle/>
          <a:p>
            <a:r>
              <a:rPr lang="tr-TR" sz="4000" dirty="0" smtClean="0">
                <a:solidFill>
                  <a:schemeClr val="tx1">
                    <a:lumMod val="95000"/>
                  </a:schemeClr>
                </a:solidFill>
                <a:latin typeface="Comic Sans MS" pitchFamily="66" charset="0"/>
              </a:rPr>
              <a:t>doğruluk; doğru sözlülük ve güvenirliğe işaret eden bir </a:t>
            </a:r>
            <a:r>
              <a:rPr lang="tr-TR" sz="4000" dirty="0" err="1" smtClean="0">
                <a:solidFill>
                  <a:schemeClr val="tx1">
                    <a:lumMod val="95000"/>
                  </a:schemeClr>
                </a:solidFill>
                <a:latin typeface="Comic Sans MS" pitchFamily="66" charset="0"/>
              </a:rPr>
              <a:t>kavramdir</a:t>
            </a:r>
            <a:r>
              <a:rPr lang="tr-TR" sz="4000" dirty="0" smtClean="0">
                <a:solidFill>
                  <a:schemeClr val="tx1">
                    <a:lumMod val="95000"/>
                  </a:schemeClr>
                </a:solidFill>
                <a:latin typeface="Comic Sans MS" pitchFamily="66" charset="0"/>
              </a:rPr>
              <a:t>. etik </a:t>
            </a:r>
            <a:r>
              <a:rPr lang="tr-TR" sz="4000" dirty="0" err="1" smtClean="0">
                <a:solidFill>
                  <a:schemeClr val="tx1">
                    <a:lumMod val="95000"/>
                  </a:schemeClr>
                </a:solidFill>
                <a:latin typeface="Comic Sans MS" pitchFamily="66" charset="0"/>
              </a:rPr>
              <a:t>davraniş</a:t>
            </a:r>
            <a:r>
              <a:rPr lang="tr-TR" sz="4000" dirty="0" smtClean="0">
                <a:solidFill>
                  <a:schemeClr val="tx1">
                    <a:lumMod val="95000"/>
                  </a:schemeClr>
                </a:solidFill>
                <a:latin typeface="Comic Sans MS" pitchFamily="66" charset="0"/>
              </a:rPr>
              <a:t>, </a:t>
            </a:r>
            <a:r>
              <a:rPr lang="tr-TR" sz="4000" dirty="0" err="1" smtClean="0">
                <a:solidFill>
                  <a:schemeClr val="tx1">
                    <a:lumMod val="95000"/>
                  </a:schemeClr>
                </a:solidFill>
                <a:latin typeface="Comic Sans MS" pitchFamily="66" charset="0"/>
              </a:rPr>
              <a:t>başkalari</a:t>
            </a:r>
            <a:r>
              <a:rPr lang="tr-TR" sz="4000" dirty="0" smtClean="0">
                <a:solidFill>
                  <a:schemeClr val="tx1">
                    <a:lumMod val="95000"/>
                  </a:schemeClr>
                </a:solidFill>
                <a:latin typeface="Comic Sans MS" pitchFamily="66" charset="0"/>
              </a:rPr>
              <a:t> ile ilişkilerde dürüst </a:t>
            </a:r>
            <a:r>
              <a:rPr lang="tr-TR" sz="4000" dirty="0" err="1" smtClean="0">
                <a:solidFill>
                  <a:schemeClr val="tx1">
                    <a:lumMod val="95000"/>
                  </a:schemeClr>
                </a:solidFill>
                <a:latin typeface="Comic Sans MS" pitchFamily="66" charset="0"/>
              </a:rPr>
              <a:t>olmayi</a:t>
            </a:r>
            <a:r>
              <a:rPr lang="tr-TR" sz="4000" dirty="0" smtClean="0">
                <a:solidFill>
                  <a:schemeClr val="tx1">
                    <a:lumMod val="95000"/>
                  </a:schemeClr>
                </a:solidFill>
                <a:latin typeface="Comic Sans MS" pitchFamily="66" charset="0"/>
              </a:rPr>
              <a:t> ve içtenliği gerektirir</a:t>
            </a:r>
            <a:endParaRPr lang="tr-TR" sz="4000" dirty="0">
              <a:solidFill>
                <a:schemeClr val="tx1">
                  <a:lumMod val="95000"/>
                </a:schemeClr>
              </a:solidFill>
              <a:latin typeface="Comic Sans MS" pitchFamily="66" charset="0"/>
            </a:endParaRPr>
          </a:p>
        </p:txBody>
      </p:sp>
      <p:pic>
        <p:nvPicPr>
          <p:cNvPr id="5" name="4 Resim" descr="k_06163419_28141925_31103041_26115219_adsz.jpg"/>
          <p:cNvPicPr>
            <a:picLocks noChangeAspect="1"/>
          </p:cNvPicPr>
          <p:nvPr/>
        </p:nvPicPr>
        <p:blipFill>
          <a:blip r:embed="rId2"/>
          <a:stretch>
            <a:fillRect/>
          </a:stretch>
        </p:blipFill>
        <p:spPr>
          <a:xfrm>
            <a:off x="5958163" y="1654724"/>
            <a:ext cx="5735956" cy="3844033"/>
          </a:xfrm>
          <a:prstGeom prst="rect">
            <a:avLst/>
          </a:prstGeom>
        </p:spPr>
      </p:pic>
      <p:sp>
        <p:nvSpPr>
          <p:cNvPr id="4" name="Slayt Numarası Yer Tutucusu 3"/>
          <p:cNvSpPr>
            <a:spLocks noGrp="1"/>
          </p:cNvSpPr>
          <p:nvPr>
            <p:ph type="sldNum" sz="quarter" idx="12"/>
          </p:nvPr>
        </p:nvSpPr>
        <p:spPr>
          <a:xfrm>
            <a:off x="10514012" y="5883275"/>
            <a:ext cx="1422615" cy="702876"/>
          </a:xfrm>
        </p:spPr>
        <p:txBody>
          <a:bodyPr/>
          <a:lstStyle/>
          <a:p>
            <a:fld id="{D57F1E4F-1CFF-5643-939E-217C01CDF565}" type="slidenum">
              <a:rPr lang="en-US" sz="3200" smtClean="0"/>
              <a:pPr/>
              <a:t>24</a:t>
            </a:fld>
            <a:endParaRPr lang="en-US" sz="3200" dirty="0"/>
          </a:p>
        </p:txBody>
      </p:sp>
    </p:spTree>
    <p:extLst>
      <p:ext uri="{BB962C8B-B14F-4D97-AF65-F5344CB8AC3E}">
        <p14:creationId xmlns:p14="http://schemas.microsoft.com/office/powerpoint/2010/main" val="394444775"/>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4057640" cy="1143000"/>
          </a:xfrm>
        </p:spPr>
        <p:txBody>
          <a:bodyPr>
            <a:normAutofit/>
          </a:bodyPr>
          <a:lstStyle/>
          <a:p>
            <a:r>
              <a:rPr lang="tr-TR" sz="4000" b="1" dirty="0" smtClean="0"/>
              <a:t>YASALLIK</a:t>
            </a:r>
            <a:endParaRPr lang="tr-TR" sz="4000" b="1" dirty="0"/>
          </a:p>
        </p:txBody>
      </p:sp>
      <p:sp>
        <p:nvSpPr>
          <p:cNvPr id="3" name="2 İçerik Yer Tutucusu"/>
          <p:cNvSpPr>
            <a:spLocks noGrp="1"/>
          </p:cNvSpPr>
          <p:nvPr>
            <p:ph idx="1"/>
          </p:nvPr>
        </p:nvSpPr>
        <p:spPr>
          <a:xfrm>
            <a:off x="329143" y="1364688"/>
            <a:ext cx="5395052" cy="4929222"/>
          </a:xfrm>
        </p:spPr>
        <p:txBody>
          <a:bodyPr>
            <a:normAutofit fontScale="92500" lnSpcReduction="20000"/>
          </a:bodyPr>
          <a:lstStyle/>
          <a:p>
            <a:r>
              <a:rPr lang="tr-TR" sz="3600" dirty="0" smtClean="0">
                <a:solidFill>
                  <a:schemeClr val="tx1">
                    <a:lumMod val="95000"/>
                  </a:schemeClr>
                </a:solidFill>
              </a:rPr>
              <a:t>İş hayatinda üretilen her türlü malin üretiminde ve çalişanlarla ilgili problemlerin çözümünde yasalara bağli kalmak da mesleki etik ilkelerindendir. Günümüzde iş yaşaminda gerek üretim alanini gerekse çalişma hayatini düzenleyen yasalar mevcuttur</a:t>
            </a:r>
            <a:r>
              <a:rPr lang="tr-TR" sz="3600" dirty="0" smtClean="0"/>
              <a:t>.</a:t>
            </a:r>
            <a:endParaRPr lang="tr-TR" sz="3600" dirty="0"/>
          </a:p>
        </p:txBody>
      </p:sp>
      <p:sp>
        <p:nvSpPr>
          <p:cNvPr id="5" name="Slayt Numarası Yer Tutucusu 4"/>
          <p:cNvSpPr>
            <a:spLocks noGrp="1"/>
          </p:cNvSpPr>
          <p:nvPr>
            <p:ph type="sldNum" sz="quarter" idx="12"/>
          </p:nvPr>
        </p:nvSpPr>
        <p:spPr>
          <a:xfrm>
            <a:off x="10514012" y="5883275"/>
            <a:ext cx="1385545" cy="777017"/>
          </a:xfrm>
        </p:spPr>
        <p:txBody>
          <a:bodyPr/>
          <a:lstStyle/>
          <a:p>
            <a:fld id="{D57F1E4F-1CFF-5643-939E-217C01CDF565}" type="slidenum">
              <a:rPr lang="en-US" sz="3200" smtClean="0"/>
              <a:pPr/>
              <a:t>25</a:t>
            </a:fld>
            <a:endParaRPr lang="en-US" sz="3200" dirty="0"/>
          </a:p>
        </p:txBody>
      </p:sp>
      <p:pic>
        <p:nvPicPr>
          <p:cNvPr id="1026" name="Picture 2" descr="C:\Users\faruk\Desktop\ödev\hukuk (1).jpg"/>
          <p:cNvPicPr>
            <a:picLocks noChangeAspect="1" noChangeArrowheads="1"/>
          </p:cNvPicPr>
          <p:nvPr/>
        </p:nvPicPr>
        <p:blipFill>
          <a:blip r:embed="rId2"/>
          <a:srcRect/>
          <a:stretch>
            <a:fillRect/>
          </a:stretch>
        </p:blipFill>
        <p:spPr bwMode="auto">
          <a:xfrm>
            <a:off x="6441472" y="1692875"/>
            <a:ext cx="5297446" cy="4176584"/>
          </a:xfrm>
          <a:prstGeom prst="rect">
            <a:avLst/>
          </a:prstGeom>
          <a:noFill/>
        </p:spPr>
      </p:pic>
    </p:spTree>
    <p:extLst>
      <p:ext uri="{BB962C8B-B14F-4D97-AF65-F5344CB8AC3E}">
        <p14:creationId xmlns:p14="http://schemas.microsoft.com/office/powerpoint/2010/main" val="4264008034"/>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64974" y="488731"/>
            <a:ext cx="3978278" cy="1143000"/>
          </a:xfrm>
        </p:spPr>
        <p:txBody>
          <a:bodyPr>
            <a:normAutofit/>
          </a:bodyPr>
          <a:lstStyle/>
          <a:p>
            <a:r>
              <a:rPr lang="tr-TR" sz="4000" b="1" dirty="0" smtClean="0"/>
              <a:t>YETERLİK</a:t>
            </a:r>
            <a:endParaRPr lang="tr-TR" sz="4000" b="1" dirty="0"/>
          </a:p>
        </p:txBody>
      </p:sp>
      <p:sp>
        <p:nvSpPr>
          <p:cNvPr id="3" name="2 İçerik Yer Tutucusu"/>
          <p:cNvSpPr>
            <a:spLocks noGrp="1"/>
          </p:cNvSpPr>
          <p:nvPr>
            <p:ph idx="1"/>
          </p:nvPr>
        </p:nvSpPr>
        <p:spPr>
          <a:xfrm>
            <a:off x="609600" y="1357298"/>
            <a:ext cx="5519351" cy="4768865"/>
          </a:xfrm>
        </p:spPr>
        <p:txBody>
          <a:bodyPr>
            <a:normAutofit fontScale="92500" lnSpcReduction="10000"/>
          </a:bodyPr>
          <a:lstStyle/>
          <a:p>
            <a:r>
              <a:rPr lang="tr-TR" sz="4000" dirty="0" smtClean="0"/>
              <a:t>İş hayatinda her gün sürekli gelişmeler olmaktadir. Bu gelişmeleri takip etmek, kendini yenilemek, iş hayatina uyarlamak mesleki etik ilkeleri arasinda önemli yer tutmaktadir</a:t>
            </a:r>
            <a:endParaRPr lang="tr-TR" sz="4000" dirty="0"/>
          </a:p>
        </p:txBody>
      </p:sp>
      <p:sp>
        <p:nvSpPr>
          <p:cNvPr id="5" name="Slayt Numarası Yer Tutucusu 4"/>
          <p:cNvSpPr>
            <a:spLocks noGrp="1"/>
          </p:cNvSpPr>
          <p:nvPr>
            <p:ph type="sldNum" sz="quarter" idx="12"/>
          </p:nvPr>
        </p:nvSpPr>
        <p:spPr>
          <a:xfrm>
            <a:off x="10514012" y="5883275"/>
            <a:ext cx="1224907" cy="974725"/>
          </a:xfrm>
        </p:spPr>
        <p:txBody>
          <a:bodyPr/>
          <a:lstStyle/>
          <a:p>
            <a:fld id="{D57F1E4F-1CFF-5643-939E-217C01CDF565}" type="slidenum">
              <a:rPr lang="en-US" sz="3200" smtClean="0"/>
              <a:pPr/>
              <a:t>26</a:t>
            </a:fld>
            <a:endParaRPr lang="en-US" sz="3200" dirty="0"/>
          </a:p>
        </p:txBody>
      </p:sp>
      <p:pic>
        <p:nvPicPr>
          <p:cNvPr id="6146" name="Picture 2" descr="C:\Users\faruk\Desktop\ödev\stresli.jpg"/>
          <p:cNvPicPr>
            <a:picLocks noChangeAspect="1" noChangeArrowheads="1"/>
          </p:cNvPicPr>
          <p:nvPr/>
        </p:nvPicPr>
        <p:blipFill>
          <a:blip r:embed="rId2"/>
          <a:srcRect/>
          <a:stretch>
            <a:fillRect/>
          </a:stretch>
        </p:blipFill>
        <p:spPr bwMode="auto">
          <a:xfrm>
            <a:off x="6870357" y="1404922"/>
            <a:ext cx="4805109" cy="4229759"/>
          </a:xfrm>
          <a:prstGeom prst="rect">
            <a:avLst/>
          </a:prstGeom>
          <a:noFill/>
        </p:spPr>
      </p:pic>
    </p:spTree>
    <p:extLst>
      <p:ext uri="{BB962C8B-B14F-4D97-AF65-F5344CB8AC3E}">
        <p14:creationId xmlns:p14="http://schemas.microsoft.com/office/powerpoint/2010/main" val="1025694736"/>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30195" y="466538"/>
            <a:ext cx="4473228" cy="1143000"/>
          </a:xfrm>
        </p:spPr>
        <p:txBody>
          <a:bodyPr>
            <a:normAutofit/>
          </a:bodyPr>
          <a:lstStyle/>
          <a:p>
            <a:r>
              <a:rPr lang="tr-TR" sz="4000" b="1" dirty="0" smtClean="0"/>
              <a:t>GÜVENİRLİK</a:t>
            </a:r>
            <a:endParaRPr lang="tr-TR" sz="4000" b="1" dirty="0"/>
          </a:p>
        </p:txBody>
      </p:sp>
      <p:sp>
        <p:nvSpPr>
          <p:cNvPr id="3" name="2 İçerik Yer Tutucusu"/>
          <p:cNvSpPr>
            <a:spLocks noGrp="1"/>
          </p:cNvSpPr>
          <p:nvPr>
            <p:ph idx="1"/>
          </p:nvPr>
        </p:nvSpPr>
        <p:spPr>
          <a:xfrm>
            <a:off x="279141" y="2111188"/>
            <a:ext cx="5758587" cy="3951913"/>
          </a:xfrm>
        </p:spPr>
        <p:txBody>
          <a:bodyPr>
            <a:normAutofit fontScale="85000" lnSpcReduction="10000"/>
          </a:bodyPr>
          <a:lstStyle/>
          <a:p>
            <a:r>
              <a:rPr lang="tr-TR" sz="3600" dirty="0" smtClean="0"/>
              <a:t>Meslek olarak kabul edilen bütün işlerin kendine özgü etik değer ve ilkeleri vardır. Mesleğin üyeleri bu etik değer ve ilkelere uygun davranmak durumundadirlar. Uygun davranmadiklari durumda meslek etiği ilkeleri devreye girer. </a:t>
            </a:r>
            <a:endParaRPr lang="tr-TR" sz="3600" dirty="0"/>
          </a:p>
        </p:txBody>
      </p:sp>
      <p:sp>
        <p:nvSpPr>
          <p:cNvPr id="5" name="Slayt Numarası Yer Tutucusu 4"/>
          <p:cNvSpPr>
            <a:spLocks noGrp="1"/>
          </p:cNvSpPr>
          <p:nvPr>
            <p:ph type="sldNum" sz="quarter" idx="12"/>
          </p:nvPr>
        </p:nvSpPr>
        <p:spPr>
          <a:xfrm>
            <a:off x="10514012" y="5883275"/>
            <a:ext cx="1422615" cy="628736"/>
          </a:xfrm>
        </p:spPr>
        <p:txBody>
          <a:bodyPr/>
          <a:lstStyle/>
          <a:p>
            <a:fld id="{D57F1E4F-1CFF-5643-939E-217C01CDF565}" type="slidenum">
              <a:rPr lang="en-US" sz="3200" smtClean="0"/>
              <a:pPr/>
              <a:t>27</a:t>
            </a:fld>
            <a:endParaRPr lang="en-US" sz="3200" dirty="0"/>
          </a:p>
        </p:txBody>
      </p:sp>
      <p:pic>
        <p:nvPicPr>
          <p:cNvPr id="7170" name="Picture 2" descr="C:\Users\faruk\Desktop\ödev\83-guven-yonetimi.jpg"/>
          <p:cNvPicPr>
            <a:picLocks noChangeAspect="1" noChangeArrowheads="1"/>
          </p:cNvPicPr>
          <p:nvPr/>
        </p:nvPicPr>
        <p:blipFill>
          <a:blip r:embed="rId2"/>
          <a:srcRect/>
          <a:stretch>
            <a:fillRect/>
          </a:stretch>
        </p:blipFill>
        <p:spPr bwMode="auto">
          <a:xfrm>
            <a:off x="6496584" y="1183311"/>
            <a:ext cx="4941607" cy="4262136"/>
          </a:xfrm>
          <a:prstGeom prst="rect">
            <a:avLst/>
          </a:prstGeom>
          <a:noFill/>
        </p:spPr>
      </p:pic>
    </p:spTree>
    <p:extLst>
      <p:ext uri="{BB962C8B-B14F-4D97-AF65-F5344CB8AC3E}">
        <p14:creationId xmlns:p14="http://schemas.microsoft.com/office/powerpoint/2010/main" val="2004656782"/>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6248405" cy="1143000"/>
          </a:xfrm>
        </p:spPr>
        <p:txBody>
          <a:bodyPr>
            <a:normAutofit/>
          </a:bodyPr>
          <a:lstStyle/>
          <a:p>
            <a:r>
              <a:rPr lang="tr-TR" sz="4000" b="1" dirty="0" smtClean="0">
                <a:solidFill>
                  <a:schemeClr val="tx1"/>
                </a:solidFill>
              </a:rPr>
              <a:t>MESLEĞE BAĞLILIK</a:t>
            </a:r>
            <a:endParaRPr lang="tr-TR" sz="4000" b="1" dirty="0">
              <a:solidFill>
                <a:schemeClr val="tx1"/>
              </a:solidFill>
            </a:endParaRPr>
          </a:p>
        </p:txBody>
      </p:sp>
      <p:sp>
        <p:nvSpPr>
          <p:cNvPr id="3" name="2 İçerik Yer Tutucusu"/>
          <p:cNvSpPr>
            <a:spLocks noGrp="1"/>
          </p:cNvSpPr>
          <p:nvPr>
            <p:ph idx="1"/>
          </p:nvPr>
        </p:nvSpPr>
        <p:spPr>
          <a:xfrm>
            <a:off x="189186" y="1198180"/>
            <a:ext cx="5525811" cy="4498286"/>
          </a:xfrm>
        </p:spPr>
        <p:txBody>
          <a:bodyPr>
            <a:normAutofit lnSpcReduction="10000"/>
          </a:bodyPr>
          <a:lstStyle/>
          <a:p>
            <a:r>
              <a:rPr lang="tr-TR" sz="4000" dirty="0" smtClean="0">
                <a:solidFill>
                  <a:schemeClr val="tx1">
                    <a:lumMod val="95000"/>
                  </a:schemeClr>
                </a:solidFill>
              </a:rPr>
              <a:t>Mesleki etik ilkelerinden biri de kişinin yaptiği işi önemsemesi ve en iyi şekilde yapmaya çalişmasidir. Buna kisaca mesleğe bağlilik diyoruz.</a:t>
            </a:r>
            <a:endParaRPr lang="tr-TR" sz="4000" dirty="0">
              <a:solidFill>
                <a:schemeClr val="tx1">
                  <a:lumMod val="95000"/>
                </a:schemeClr>
              </a:solidFill>
            </a:endParaRPr>
          </a:p>
        </p:txBody>
      </p:sp>
      <p:sp>
        <p:nvSpPr>
          <p:cNvPr id="5" name="Slayt Numarası Yer Tutucusu 4"/>
          <p:cNvSpPr>
            <a:spLocks noGrp="1"/>
          </p:cNvSpPr>
          <p:nvPr>
            <p:ph type="sldNum" sz="quarter" idx="12"/>
          </p:nvPr>
        </p:nvSpPr>
        <p:spPr>
          <a:xfrm>
            <a:off x="10514012" y="5883275"/>
            <a:ext cx="1521469" cy="727590"/>
          </a:xfrm>
        </p:spPr>
        <p:txBody>
          <a:bodyPr/>
          <a:lstStyle/>
          <a:p>
            <a:fld id="{D57F1E4F-1CFF-5643-939E-217C01CDF565}" type="slidenum">
              <a:rPr lang="en-US" sz="3200" smtClean="0"/>
              <a:pPr/>
              <a:t>28</a:t>
            </a:fld>
            <a:endParaRPr lang="en-US" sz="3200" dirty="0"/>
          </a:p>
        </p:txBody>
      </p:sp>
      <p:pic>
        <p:nvPicPr>
          <p:cNvPr id="8194" name="Picture 2" descr="C:\Users\faruk\Desktop\ödev\shutterstock_89774020-a-salt-okunur.jpg"/>
          <p:cNvPicPr>
            <a:picLocks noChangeAspect="1" noChangeArrowheads="1"/>
          </p:cNvPicPr>
          <p:nvPr/>
        </p:nvPicPr>
        <p:blipFill>
          <a:blip r:embed="rId2"/>
          <a:srcRect/>
          <a:stretch>
            <a:fillRect/>
          </a:stretch>
        </p:blipFill>
        <p:spPr bwMode="auto">
          <a:xfrm>
            <a:off x="6570617" y="623006"/>
            <a:ext cx="4346016" cy="5268344"/>
          </a:xfrm>
          <a:prstGeom prst="rect">
            <a:avLst/>
          </a:prstGeom>
          <a:noFill/>
        </p:spPr>
      </p:pic>
    </p:spTree>
    <p:extLst>
      <p:ext uri="{BB962C8B-B14F-4D97-AF65-F5344CB8AC3E}">
        <p14:creationId xmlns:p14="http://schemas.microsoft.com/office/powerpoint/2010/main" val="3354638949"/>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38047" y="270641"/>
            <a:ext cx="9794053" cy="982717"/>
          </a:xfrm>
        </p:spPr>
        <p:txBody>
          <a:bodyPr>
            <a:normAutofit/>
          </a:bodyPr>
          <a:lstStyle/>
          <a:p>
            <a:r>
              <a:rPr lang="tr-TR" sz="4400" b="1" dirty="0" smtClean="0">
                <a:solidFill>
                  <a:schemeClr val="tx1"/>
                </a:solidFill>
              </a:rPr>
              <a:t>MESLEK</a:t>
            </a:r>
            <a:endParaRPr lang="tr-TR" sz="4400" b="1" dirty="0">
              <a:solidFill>
                <a:schemeClr val="tx1"/>
              </a:solidFill>
            </a:endParaRPr>
          </a:p>
        </p:txBody>
      </p:sp>
      <p:sp>
        <p:nvSpPr>
          <p:cNvPr id="3" name="2 İçerik Yer Tutucusu"/>
          <p:cNvSpPr>
            <a:spLocks noGrp="1"/>
          </p:cNvSpPr>
          <p:nvPr>
            <p:ph idx="1"/>
          </p:nvPr>
        </p:nvSpPr>
        <p:spPr>
          <a:xfrm>
            <a:off x="530773" y="1415345"/>
            <a:ext cx="5105400" cy="4524703"/>
          </a:xfrm>
        </p:spPr>
        <p:txBody>
          <a:bodyPr>
            <a:normAutofit fontScale="92500" lnSpcReduction="20000"/>
          </a:bodyPr>
          <a:lstStyle/>
          <a:p>
            <a:r>
              <a:rPr lang="tr-TR" sz="3600" dirty="0" smtClean="0">
                <a:solidFill>
                  <a:schemeClr val="tx1"/>
                </a:solidFill>
              </a:rPr>
              <a:t>Belli bir eğitim ile kazanilan sistemli bilgi ve becerilere dayali, insanlara yararli mal üretmek, hizmet vermek ve karşiliğinda para kazanmak için yapilan, kurallari  belirlenmiş iş olarak tanimlanmaktadir.</a:t>
            </a:r>
            <a:endParaRPr lang="tr-TR" sz="3600" dirty="0">
              <a:solidFill>
                <a:schemeClr val="tx1"/>
              </a:solidFill>
            </a:endParaRPr>
          </a:p>
        </p:txBody>
      </p:sp>
      <p:sp>
        <p:nvSpPr>
          <p:cNvPr id="5" name="Slayt Numarası Yer Tutucusu 4"/>
          <p:cNvSpPr>
            <a:spLocks noGrp="1"/>
          </p:cNvSpPr>
          <p:nvPr>
            <p:ph type="sldNum" sz="quarter" idx="12"/>
          </p:nvPr>
        </p:nvSpPr>
        <p:spPr>
          <a:xfrm>
            <a:off x="10514012" y="5883275"/>
            <a:ext cx="1397902" cy="974725"/>
          </a:xfrm>
        </p:spPr>
        <p:txBody>
          <a:bodyPr/>
          <a:lstStyle/>
          <a:p>
            <a:fld id="{D57F1E4F-1CFF-5643-939E-217C01CDF565}" type="slidenum">
              <a:rPr lang="en-US" sz="3200" smtClean="0"/>
              <a:pPr/>
              <a:t>29</a:t>
            </a:fld>
            <a:endParaRPr lang="en-US" sz="3200" dirty="0"/>
          </a:p>
        </p:txBody>
      </p:sp>
      <p:pic>
        <p:nvPicPr>
          <p:cNvPr id="4098" name="Picture 2" descr="C:\Users\user\Desktop\cuadros-en-lienzo-dibujos-animados-policia-camarero-doc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3146" y="1107080"/>
            <a:ext cx="4828508" cy="4832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112128"/>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5480" y="160638"/>
            <a:ext cx="10491357" cy="617838"/>
          </a:xfrm>
        </p:spPr>
        <p:txBody>
          <a:bodyPr>
            <a:noAutofit/>
          </a:bodyPr>
          <a:lstStyle/>
          <a:p>
            <a:r>
              <a:rPr lang="tr-TR" sz="3600" b="1" dirty="0" smtClean="0"/>
              <a:t>Her meslek için ;</a:t>
            </a:r>
            <a:endParaRPr lang="tr-TR" sz="3600" b="1" dirty="0"/>
          </a:p>
        </p:txBody>
      </p:sp>
      <p:sp>
        <p:nvSpPr>
          <p:cNvPr id="3" name="2 İçerik Yer Tutucusu"/>
          <p:cNvSpPr>
            <a:spLocks noGrp="1"/>
          </p:cNvSpPr>
          <p:nvPr>
            <p:ph idx="1"/>
          </p:nvPr>
        </p:nvSpPr>
        <p:spPr>
          <a:xfrm>
            <a:off x="444843" y="1618734"/>
            <a:ext cx="10664352" cy="5239265"/>
          </a:xfrm>
        </p:spPr>
        <p:txBody>
          <a:bodyPr>
            <a:normAutofit fontScale="77500" lnSpcReduction="20000"/>
          </a:bodyPr>
          <a:lstStyle/>
          <a:p>
            <a:pPr>
              <a:buNone/>
            </a:pPr>
            <a:endParaRPr lang="tr-TR" sz="3600" dirty="0" smtClean="0">
              <a:solidFill>
                <a:schemeClr val="tx1"/>
              </a:solidFill>
            </a:endParaRPr>
          </a:p>
          <a:p>
            <a:r>
              <a:rPr lang="tr-TR" sz="3600" dirty="0" smtClean="0">
                <a:solidFill>
                  <a:schemeClr val="tx1"/>
                </a:solidFill>
              </a:rPr>
              <a:t>Görev  alanlari</a:t>
            </a:r>
          </a:p>
          <a:p>
            <a:r>
              <a:rPr lang="tr-TR" sz="3600" dirty="0" smtClean="0">
                <a:solidFill>
                  <a:schemeClr val="tx1"/>
                </a:solidFill>
              </a:rPr>
              <a:t>Genel olarak kullandiği araç gereçler</a:t>
            </a:r>
          </a:p>
          <a:p>
            <a:r>
              <a:rPr lang="tr-TR" sz="3600" dirty="0" smtClean="0">
                <a:solidFill>
                  <a:schemeClr val="tx1"/>
                </a:solidFill>
              </a:rPr>
              <a:t>Çalişma ortami ve koşullari</a:t>
            </a:r>
          </a:p>
          <a:p>
            <a:r>
              <a:rPr lang="tr-TR" sz="3600" dirty="0" smtClean="0">
                <a:solidFill>
                  <a:schemeClr val="tx1"/>
                </a:solidFill>
              </a:rPr>
              <a:t>Çalişma alani ve iş bulma olanaklari</a:t>
            </a:r>
          </a:p>
          <a:p>
            <a:r>
              <a:rPr lang="tr-TR" sz="3600" dirty="0" smtClean="0">
                <a:solidFill>
                  <a:schemeClr val="tx1"/>
                </a:solidFill>
              </a:rPr>
              <a:t>Eğitimin süresi ve içeriği</a:t>
            </a:r>
          </a:p>
          <a:p>
            <a:r>
              <a:rPr lang="tr-TR" sz="3600" dirty="0" smtClean="0">
                <a:solidFill>
                  <a:schemeClr val="tx1"/>
                </a:solidFill>
              </a:rPr>
              <a:t>Meslekte ilerleyebilme  ve yeni meslekleri seçebilme olanaklari</a:t>
            </a:r>
          </a:p>
          <a:p>
            <a:r>
              <a:rPr lang="tr-TR" sz="3600" dirty="0" smtClean="0">
                <a:solidFill>
                  <a:schemeClr val="tx1"/>
                </a:solidFill>
              </a:rPr>
              <a:t>Destekleyici meslek  kuruluşlari</a:t>
            </a:r>
          </a:p>
          <a:p>
            <a:pPr>
              <a:buNone/>
            </a:pPr>
            <a:r>
              <a:rPr lang="tr-TR" sz="3600" dirty="0" smtClean="0">
                <a:solidFill>
                  <a:schemeClr val="tx1"/>
                </a:solidFill>
              </a:rPr>
              <a:t>  farklilik gösterebilir</a:t>
            </a:r>
            <a:r>
              <a:rPr lang="tr-TR" sz="3000" dirty="0" smtClean="0">
                <a:solidFill>
                  <a:schemeClr val="tx1">
                    <a:lumMod val="95000"/>
                  </a:schemeClr>
                </a:solidFill>
              </a:rPr>
              <a:t>.</a:t>
            </a:r>
          </a:p>
          <a:p>
            <a:endParaRPr lang="tr-TR" dirty="0" smtClean="0"/>
          </a:p>
          <a:p>
            <a:endParaRPr lang="tr-TR" dirty="0" smtClean="0"/>
          </a:p>
          <a:p>
            <a:endParaRPr lang="tr-TR" sz="2600" dirty="0"/>
          </a:p>
        </p:txBody>
      </p:sp>
      <p:sp>
        <p:nvSpPr>
          <p:cNvPr id="4" name="3 Slayt Numarası Yer Tutucusu"/>
          <p:cNvSpPr>
            <a:spLocks noGrp="1"/>
          </p:cNvSpPr>
          <p:nvPr>
            <p:ph type="sldNum" sz="quarter" idx="12"/>
          </p:nvPr>
        </p:nvSpPr>
        <p:spPr>
          <a:xfrm>
            <a:off x="10514012" y="5883275"/>
            <a:ext cx="940702" cy="616379"/>
          </a:xfrm>
        </p:spPr>
        <p:txBody>
          <a:bodyPr/>
          <a:lstStyle/>
          <a:p>
            <a:fld id="{D57F1E4F-1CFF-5643-939E-217C01CDF565}" type="slidenum">
              <a:rPr lang="en-US" sz="3200" smtClean="0"/>
              <a:pPr/>
              <a:t>30</a:t>
            </a:fld>
            <a:endParaRPr lang="en-US" sz="3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41405" y="488732"/>
            <a:ext cx="10306006" cy="1166648"/>
          </a:xfrm>
        </p:spPr>
        <p:txBody>
          <a:bodyPr>
            <a:normAutofit/>
          </a:bodyPr>
          <a:lstStyle/>
          <a:p>
            <a:r>
              <a:rPr lang="tr-TR" sz="4400" b="1" dirty="0" smtClean="0">
                <a:solidFill>
                  <a:schemeClr val="tx1">
                    <a:lumMod val="95000"/>
                  </a:schemeClr>
                </a:solidFill>
              </a:rPr>
              <a:t>MESLEKİ DEĞERLER</a:t>
            </a:r>
            <a:endParaRPr lang="tr-TR" sz="4400" b="1" dirty="0">
              <a:solidFill>
                <a:schemeClr val="tx1">
                  <a:lumMod val="95000"/>
                </a:schemeClr>
              </a:solidFill>
            </a:endParaRPr>
          </a:p>
        </p:txBody>
      </p:sp>
      <p:sp>
        <p:nvSpPr>
          <p:cNvPr id="3" name="2 İçerik Yer Tutucusu"/>
          <p:cNvSpPr>
            <a:spLocks noGrp="1"/>
          </p:cNvSpPr>
          <p:nvPr>
            <p:ph idx="1"/>
          </p:nvPr>
        </p:nvSpPr>
        <p:spPr>
          <a:xfrm>
            <a:off x="494270" y="1600202"/>
            <a:ext cx="5696981" cy="4525963"/>
          </a:xfrm>
        </p:spPr>
        <p:txBody>
          <a:bodyPr>
            <a:normAutofit fontScale="92500"/>
          </a:bodyPr>
          <a:lstStyle/>
          <a:p>
            <a:r>
              <a:rPr lang="tr-TR" sz="3600" dirty="0" smtClean="0">
                <a:solidFill>
                  <a:schemeClr val="tx1">
                    <a:lumMod val="95000"/>
                  </a:schemeClr>
                </a:solidFill>
              </a:rPr>
              <a:t>Meslekî görevler yapilirken sağlanan doyum ilgiden kaynaklanir. Gerek ilgiyi yaratirken, gerekse görevleri yerine getirdikten sonra sağlanan doyum” şeklinde tanimlanmaktadir</a:t>
            </a:r>
            <a:r>
              <a:rPr lang="tr-TR" sz="2800" dirty="0" smtClean="0">
                <a:solidFill>
                  <a:schemeClr val="tx1">
                    <a:lumMod val="95000"/>
                  </a:schemeClr>
                </a:solidFill>
              </a:rPr>
              <a:t>.</a:t>
            </a:r>
            <a:br>
              <a:rPr lang="tr-TR" sz="2800" dirty="0" smtClean="0">
                <a:solidFill>
                  <a:schemeClr val="tx1">
                    <a:lumMod val="95000"/>
                  </a:schemeClr>
                </a:solidFill>
              </a:rPr>
            </a:br>
            <a:endParaRPr lang="tr-TR" sz="2800" dirty="0">
              <a:solidFill>
                <a:schemeClr val="tx1">
                  <a:lumMod val="95000"/>
                </a:schemeClr>
              </a:solidFill>
            </a:endParaRPr>
          </a:p>
        </p:txBody>
      </p:sp>
      <p:pic>
        <p:nvPicPr>
          <p:cNvPr id="5" name="4 Resim" descr="musteri-nasil-etkilenir_646x340.jpg"/>
          <p:cNvPicPr>
            <a:picLocks noChangeAspect="1"/>
          </p:cNvPicPr>
          <p:nvPr/>
        </p:nvPicPr>
        <p:blipFill>
          <a:blip r:embed="rId2"/>
          <a:stretch>
            <a:fillRect/>
          </a:stretch>
        </p:blipFill>
        <p:spPr>
          <a:xfrm>
            <a:off x="6038806" y="1571612"/>
            <a:ext cx="5772234" cy="3929090"/>
          </a:xfrm>
          <a:prstGeom prst="rect">
            <a:avLst/>
          </a:prstGeom>
        </p:spPr>
      </p:pic>
      <p:sp>
        <p:nvSpPr>
          <p:cNvPr id="4" name="Slayt Numarası Yer Tutucusu 3"/>
          <p:cNvSpPr>
            <a:spLocks noGrp="1"/>
          </p:cNvSpPr>
          <p:nvPr>
            <p:ph type="sldNum" sz="quarter" idx="12"/>
          </p:nvPr>
        </p:nvSpPr>
        <p:spPr>
          <a:xfrm>
            <a:off x="10612867" y="5883275"/>
            <a:ext cx="1237264" cy="789374"/>
          </a:xfrm>
        </p:spPr>
        <p:txBody>
          <a:bodyPr/>
          <a:lstStyle/>
          <a:p>
            <a:fld id="{D57F1E4F-1CFF-5643-939E-217C01CDF565}" type="slidenum">
              <a:rPr lang="en-US" sz="3200" smtClean="0"/>
              <a:pPr/>
              <a:t>31</a:t>
            </a:fld>
            <a:endParaRPr lang="en-US" sz="3200" dirty="0"/>
          </a:p>
        </p:txBody>
      </p:sp>
    </p:spTree>
    <p:extLst>
      <p:ext uri="{BB962C8B-B14F-4D97-AF65-F5344CB8AC3E}">
        <p14:creationId xmlns:p14="http://schemas.microsoft.com/office/powerpoint/2010/main" val="2207774507"/>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76211" y="428604"/>
            <a:ext cx="5524539" cy="6000792"/>
          </a:xfrm>
        </p:spPr>
        <p:txBody>
          <a:bodyPr>
            <a:normAutofit/>
          </a:bodyPr>
          <a:lstStyle/>
          <a:p>
            <a:r>
              <a:rPr lang="tr-TR" sz="4000" dirty="0" smtClean="0"/>
              <a:t>Mesleğinin temelini oluşturan etik ilkeleri ve yasal sorumluluklari bilmek, benimsemek ve uygulamak</a:t>
            </a:r>
          </a:p>
          <a:p>
            <a:r>
              <a:rPr lang="tr-TR" sz="4000" dirty="0" smtClean="0"/>
              <a:t>Müşterilerin kültür, inanç ve özerkliğine saygi duymak.</a:t>
            </a:r>
            <a:endParaRPr lang="tr-TR" sz="4000" dirty="0"/>
          </a:p>
        </p:txBody>
      </p:sp>
      <p:sp>
        <p:nvSpPr>
          <p:cNvPr id="2" name="Slayt Numarası Yer Tutucusu 1"/>
          <p:cNvSpPr>
            <a:spLocks noGrp="1"/>
          </p:cNvSpPr>
          <p:nvPr>
            <p:ph type="sldNum" sz="quarter" idx="12"/>
          </p:nvPr>
        </p:nvSpPr>
        <p:spPr>
          <a:xfrm>
            <a:off x="10736434" y="5907989"/>
            <a:ext cx="953058" cy="715233"/>
          </a:xfrm>
        </p:spPr>
        <p:txBody>
          <a:bodyPr/>
          <a:lstStyle/>
          <a:p>
            <a:fld id="{D57F1E4F-1CFF-5643-939E-217C01CDF565}" type="slidenum">
              <a:rPr lang="en-US" sz="3200" smtClean="0"/>
              <a:pPr/>
              <a:t>32</a:t>
            </a:fld>
            <a:endParaRPr lang="en-US" sz="3200" dirty="0"/>
          </a:p>
        </p:txBody>
      </p:sp>
      <p:pic>
        <p:nvPicPr>
          <p:cNvPr id="1026" name="Picture 2"/>
          <p:cNvPicPr>
            <a:picLocks noChangeAspect="1" noChangeArrowheads="1"/>
          </p:cNvPicPr>
          <p:nvPr/>
        </p:nvPicPr>
        <p:blipFill>
          <a:blip r:embed="rId2"/>
          <a:srcRect/>
          <a:stretch>
            <a:fillRect/>
          </a:stretch>
        </p:blipFill>
        <p:spPr bwMode="auto">
          <a:xfrm>
            <a:off x="6506003" y="1173891"/>
            <a:ext cx="4713932" cy="4493232"/>
          </a:xfrm>
          <a:prstGeom prst="rect">
            <a:avLst/>
          </a:prstGeom>
          <a:noFill/>
          <a:ln w="9525">
            <a:noFill/>
            <a:miter lim="800000"/>
            <a:headEnd/>
            <a:tailEnd/>
          </a:ln>
          <a:effectLst/>
        </p:spPr>
      </p:pic>
    </p:spTree>
    <p:extLst>
      <p:ext uri="{BB962C8B-B14F-4D97-AF65-F5344CB8AC3E}">
        <p14:creationId xmlns:p14="http://schemas.microsoft.com/office/powerpoint/2010/main" val="3631974604"/>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66712" y="285729"/>
            <a:ext cx="11106189" cy="2786082"/>
          </a:xfrm>
        </p:spPr>
        <p:txBody>
          <a:bodyPr>
            <a:normAutofit lnSpcReduction="10000"/>
          </a:bodyPr>
          <a:lstStyle/>
          <a:p>
            <a:r>
              <a:rPr lang="tr-TR" sz="3600" dirty="0" smtClean="0">
                <a:solidFill>
                  <a:schemeClr val="tx1"/>
                </a:solidFill>
              </a:rPr>
              <a:t>Diğer Meslek mensuplarina ve yaninda çalişanlarina saygili olmak, çalişanlar arasinda işbirliğini teşvik etmek.</a:t>
            </a:r>
          </a:p>
          <a:p>
            <a:r>
              <a:rPr lang="tr-TR" sz="3600" dirty="0" smtClean="0">
                <a:solidFill>
                  <a:schemeClr val="tx1"/>
                </a:solidFill>
              </a:rPr>
              <a:t>Kişisel ve mesleki sinirliliklarinin farkinda olmak, gerektiğinde yardim isteyebilmek,</a:t>
            </a:r>
            <a:endParaRPr lang="tr-TR" sz="3600" dirty="0">
              <a:solidFill>
                <a:schemeClr val="tx1"/>
              </a:solidFill>
            </a:endParaRPr>
          </a:p>
        </p:txBody>
      </p:sp>
      <p:pic>
        <p:nvPicPr>
          <p:cNvPr id="5" name="4 Resim" descr="is-yasaminda-nezakat-kurallari.jpg"/>
          <p:cNvPicPr>
            <a:picLocks noChangeAspect="1"/>
          </p:cNvPicPr>
          <p:nvPr/>
        </p:nvPicPr>
        <p:blipFill>
          <a:blip r:embed="rId2"/>
          <a:stretch>
            <a:fillRect/>
          </a:stretch>
        </p:blipFill>
        <p:spPr>
          <a:xfrm>
            <a:off x="1416366" y="3188042"/>
            <a:ext cx="8592608" cy="3037843"/>
          </a:xfrm>
          <a:prstGeom prst="rect">
            <a:avLst/>
          </a:prstGeom>
        </p:spPr>
      </p:pic>
      <p:sp>
        <p:nvSpPr>
          <p:cNvPr id="2" name="Slayt Numarası Yer Tutucusu 1"/>
          <p:cNvSpPr>
            <a:spLocks noGrp="1"/>
          </p:cNvSpPr>
          <p:nvPr>
            <p:ph type="sldNum" sz="quarter" idx="12"/>
          </p:nvPr>
        </p:nvSpPr>
        <p:spPr>
          <a:xfrm>
            <a:off x="10514012" y="5883275"/>
            <a:ext cx="1397902" cy="974725"/>
          </a:xfrm>
        </p:spPr>
        <p:txBody>
          <a:bodyPr/>
          <a:lstStyle/>
          <a:p>
            <a:fld id="{D57F1E4F-1CFF-5643-939E-217C01CDF565}" type="slidenum">
              <a:rPr lang="en-US" sz="3200" smtClean="0"/>
              <a:pPr/>
              <a:t>33</a:t>
            </a:fld>
            <a:endParaRPr lang="en-US" sz="3200" dirty="0"/>
          </a:p>
        </p:txBody>
      </p:sp>
    </p:spTree>
    <p:extLst>
      <p:ext uri="{BB962C8B-B14F-4D97-AF65-F5344CB8AC3E}">
        <p14:creationId xmlns:p14="http://schemas.microsoft.com/office/powerpoint/2010/main" val="2473018512"/>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8346" y="428606"/>
            <a:ext cx="5338119" cy="5697559"/>
          </a:xfrm>
        </p:spPr>
        <p:txBody>
          <a:bodyPr>
            <a:normAutofit/>
          </a:bodyPr>
          <a:lstStyle/>
          <a:p>
            <a:r>
              <a:rPr lang="tr-TR" sz="4000" dirty="0" smtClean="0">
                <a:solidFill>
                  <a:schemeClr val="tx1"/>
                </a:solidFill>
              </a:rPr>
              <a:t>Müşterinin gizliliğine ve kişisel haklarina  saygi göstermek.</a:t>
            </a:r>
          </a:p>
          <a:p>
            <a:r>
              <a:rPr lang="tr-TR" sz="4000" dirty="0" smtClean="0">
                <a:solidFill>
                  <a:schemeClr val="tx1"/>
                </a:solidFill>
              </a:rPr>
              <a:t>Kendi kendini denetleyebilmek, kendisini sürekli olarak geliştirmenin gereğini bilmek</a:t>
            </a:r>
            <a:r>
              <a:rPr lang="tr-TR" sz="4000" b="1" dirty="0" smtClean="0">
                <a:solidFill>
                  <a:schemeClr val="tx1"/>
                </a:solidFill>
              </a:rPr>
              <a:t>.</a:t>
            </a:r>
            <a:endParaRPr lang="tr-TR" sz="4000" dirty="0">
              <a:solidFill>
                <a:schemeClr val="tx1"/>
              </a:solidFill>
            </a:endParaRPr>
          </a:p>
        </p:txBody>
      </p:sp>
      <p:pic>
        <p:nvPicPr>
          <p:cNvPr id="4" name="3 Resim" descr="verigizliligi.png"/>
          <p:cNvPicPr>
            <a:picLocks noChangeAspect="1"/>
          </p:cNvPicPr>
          <p:nvPr/>
        </p:nvPicPr>
        <p:blipFill>
          <a:blip r:embed="rId2"/>
          <a:stretch>
            <a:fillRect/>
          </a:stretch>
        </p:blipFill>
        <p:spPr>
          <a:xfrm>
            <a:off x="6203092" y="1038334"/>
            <a:ext cx="5553372" cy="4442698"/>
          </a:xfrm>
          <a:prstGeom prst="rect">
            <a:avLst/>
          </a:prstGeom>
        </p:spPr>
      </p:pic>
      <p:sp>
        <p:nvSpPr>
          <p:cNvPr id="2" name="Slayt Numarası Yer Tutucusu 1"/>
          <p:cNvSpPr>
            <a:spLocks noGrp="1"/>
          </p:cNvSpPr>
          <p:nvPr>
            <p:ph type="sldNum" sz="quarter" idx="12"/>
          </p:nvPr>
        </p:nvSpPr>
        <p:spPr>
          <a:xfrm>
            <a:off x="10514012" y="5883274"/>
            <a:ext cx="1323761" cy="739947"/>
          </a:xfrm>
        </p:spPr>
        <p:txBody>
          <a:bodyPr/>
          <a:lstStyle/>
          <a:p>
            <a:fld id="{D57F1E4F-1CFF-5643-939E-217C01CDF565}" type="slidenum">
              <a:rPr lang="en-US" sz="3200" smtClean="0"/>
              <a:pPr/>
              <a:t>34</a:t>
            </a:fld>
            <a:endParaRPr lang="en-US" sz="3200" dirty="0"/>
          </a:p>
        </p:txBody>
      </p:sp>
    </p:spTree>
    <p:extLst>
      <p:ext uri="{BB962C8B-B14F-4D97-AF65-F5344CB8AC3E}">
        <p14:creationId xmlns:p14="http://schemas.microsoft.com/office/powerpoint/2010/main" val="1514307561"/>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0108" y="273372"/>
            <a:ext cx="5772152" cy="6072230"/>
          </a:xfrm>
        </p:spPr>
        <p:txBody>
          <a:bodyPr>
            <a:normAutofit lnSpcReduction="10000"/>
          </a:bodyPr>
          <a:lstStyle/>
          <a:p>
            <a:r>
              <a:rPr lang="tr-TR" sz="4000" dirty="0" smtClean="0"/>
              <a:t>Zamanini etkin biçimde kullanabilmek, belirsizliklerle başa çikabilmek ve değişimlere uyum gösterebilmek.</a:t>
            </a:r>
          </a:p>
          <a:p>
            <a:r>
              <a:rPr lang="tr-TR" sz="4000" dirty="0" smtClean="0"/>
              <a:t>Müşteriler ile ilgili olarak etik yükümlülüklerini bilmek.</a:t>
            </a:r>
            <a:r>
              <a:rPr lang="tr-TR" dirty="0" smtClean="0"/>
              <a:t/>
            </a:r>
            <a:br>
              <a:rPr lang="tr-TR" dirty="0" smtClean="0"/>
            </a:br>
            <a:endParaRPr lang="tr-TR" dirty="0"/>
          </a:p>
        </p:txBody>
      </p:sp>
      <p:sp>
        <p:nvSpPr>
          <p:cNvPr id="2" name="Slayt Numarası Yer Tutucusu 1"/>
          <p:cNvSpPr>
            <a:spLocks noGrp="1"/>
          </p:cNvSpPr>
          <p:nvPr>
            <p:ph type="sldNum" sz="quarter" idx="12"/>
          </p:nvPr>
        </p:nvSpPr>
        <p:spPr>
          <a:xfrm>
            <a:off x="10514012" y="5883275"/>
            <a:ext cx="1274334" cy="715233"/>
          </a:xfrm>
        </p:spPr>
        <p:txBody>
          <a:bodyPr/>
          <a:lstStyle/>
          <a:p>
            <a:fld id="{D57F1E4F-1CFF-5643-939E-217C01CDF565}" type="slidenum">
              <a:rPr lang="en-US" sz="3200" smtClean="0"/>
              <a:pPr/>
              <a:t>35</a:t>
            </a:fld>
            <a:endParaRPr lang="en-US" sz="3200" dirty="0"/>
          </a:p>
        </p:txBody>
      </p:sp>
      <p:pic>
        <p:nvPicPr>
          <p:cNvPr id="5" name="4 Resim" descr="acele-etmek.jpg"/>
          <p:cNvPicPr>
            <a:picLocks noChangeAspect="1"/>
          </p:cNvPicPr>
          <p:nvPr/>
        </p:nvPicPr>
        <p:blipFill>
          <a:blip r:embed="rId2"/>
          <a:stretch>
            <a:fillRect/>
          </a:stretch>
        </p:blipFill>
        <p:spPr>
          <a:xfrm>
            <a:off x="6078881" y="1346887"/>
            <a:ext cx="5296257" cy="3373395"/>
          </a:xfrm>
          <a:prstGeom prst="rect">
            <a:avLst/>
          </a:prstGeom>
        </p:spPr>
      </p:pic>
    </p:spTree>
    <p:extLst>
      <p:ext uri="{BB962C8B-B14F-4D97-AF65-F5344CB8AC3E}">
        <p14:creationId xmlns:p14="http://schemas.microsoft.com/office/powerpoint/2010/main" val="942478543"/>
      </p:ext>
    </p:extLst>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1507524" y="757810"/>
            <a:ext cx="9110931" cy="5376042"/>
          </a:xfrm>
          <a:prstGeom prst="rect">
            <a:avLst/>
          </a:prstGeom>
          <a:noFill/>
          <a:ln w="9525">
            <a:noFill/>
            <a:miter lim="800000"/>
            <a:headEnd/>
            <a:tailEnd/>
          </a:ln>
          <a:effectLst/>
        </p:spPr>
      </p:pic>
      <p:sp>
        <p:nvSpPr>
          <p:cNvPr id="2" name="Slayt Numarası Yer Tutucusu 1"/>
          <p:cNvSpPr>
            <a:spLocks noGrp="1"/>
          </p:cNvSpPr>
          <p:nvPr>
            <p:ph type="sldNum" sz="quarter" idx="12"/>
          </p:nvPr>
        </p:nvSpPr>
        <p:spPr>
          <a:xfrm>
            <a:off x="10514012" y="5883275"/>
            <a:ext cx="1472042" cy="974725"/>
          </a:xfrm>
        </p:spPr>
        <p:txBody>
          <a:bodyPr/>
          <a:lstStyle/>
          <a:p>
            <a:fld id="{D57F1E4F-1CFF-5643-939E-217C01CDF565}" type="slidenum">
              <a:rPr lang="en-US" sz="3200" smtClean="0"/>
              <a:pPr/>
              <a:t>36</a:t>
            </a:fld>
            <a:endParaRPr lang="en-US" sz="3200" dirty="0"/>
          </a:p>
        </p:txBody>
      </p:sp>
    </p:spTree>
    <p:extLst>
      <p:ext uri="{BB962C8B-B14F-4D97-AF65-F5344CB8AC3E}">
        <p14:creationId xmlns:p14="http://schemas.microsoft.com/office/powerpoint/2010/main" val="1904434047"/>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61" y="285728"/>
            <a:ext cx="10972801" cy="1143000"/>
          </a:xfrm>
        </p:spPr>
        <p:txBody>
          <a:bodyPr>
            <a:normAutofit fontScale="90000"/>
          </a:bodyPr>
          <a:lstStyle/>
          <a:p>
            <a:r>
              <a:rPr lang="tr-TR" sz="4400" b="1" dirty="0" smtClean="0">
                <a:solidFill>
                  <a:schemeClr val="tx1"/>
                </a:solidFill>
              </a:rPr>
              <a:t>ETİK VE MESLEKİ DEĞERLER ARASINDAKİ İLİŞKİ</a:t>
            </a:r>
            <a:endParaRPr lang="tr-TR" sz="4400" b="1" dirty="0">
              <a:solidFill>
                <a:schemeClr val="tx1"/>
              </a:solidFill>
            </a:endParaRPr>
          </a:p>
        </p:txBody>
      </p:sp>
      <p:sp>
        <p:nvSpPr>
          <p:cNvPr id="3" name="2 İçerik Yer Tutucusu"/>
          <p:cNvSpPr>
            <a:spLocks noGrp="1"/>
          </p:cNvSpPr>
          <p:nvPr>
            <p:ph idx="1"/>
          </p:nvPr>
        </p:nvSpPr>
        <p:spPr>
          <a:xfrm>
            <a:off x="573854" y="1481958"/>
            <a:ext cx="10312236" cy="4359165"/>
          </a:xfrm>
        </p:spPr>
        <p:txBody>
          <a:bodyPr>
            <a:normAutofit lnSpcReduction="10000"/>
          </a:bodyPr>
          <a:lstStyle/>
          <a:p>
            <a:r>
              <a:rPr lang="tr-TR" altLang="en-US" sz="3600" b="1" i="1" u="sng" dirty="0" smtClean="0"/>
              <a:t>Mesleki değerler, etik ve tutumların içeriğinde meslek mensubuna </a:t>
            </a:r>
            <a:r>
              <a:rPr lang="tr-TR" altLang="en-US" sz="3600" b="1" u="sng" dirty="0" smtClean="0"/>
              <a:t>aşağıdaki konular verilerek yönlendirilmelidirler</a:t>
            </a:r>
            <a:r>
              <a:rPr lang="tr-TR" altLang="en-US" sz="3600" b="1" i="1" u="sng" dirty="0" smtClean="0"/>
              <a:t>;</a:t>
            </a:r>
            <a:endParaRPr lang="tr-TR" altLang="en-US" sz="3600" b="1" u="sng" dirty="0" smtClean="0"/>
          </a:p>
          <a:p>
            <a:endParaRPr lang="tr-TR" altLang="en-US" sz="3600" dirty="0" smtClean="0"/>
          </a:p>
          <a:p>
            <a:r>
              <a:rPr lang="tr-TR" altLang="en-US" sz="3600" dirty="0" smtClean="0"/>
              <a:t>etik sisteminin doğasi </a:t>
            </a:r>
          </a:p>
          <a:p>
            <a:r>
              <a:rPr lang="tr-TR" altLang="en-US" sz="3600" dirty="0" smtClean="0"/>
              <a:t> yerel ve evrensel etik anlayişlari temelinde etiksel bakişlarin farkliliklari</a:t>
            </a:r>
            <a:endParaRPr lang="tr-TR" sz="3600" b="1" dirty="0"/>
          </a:p>
        </p:txBody>
      </p:sp>
      <p:sp>
        <p:nvSpPr>
          <p:cNvPr id="4" name="Slayt Numarası Yer Tutucusu 3"/>
          <p:cNvSpPr>
            <a:spLocks noGrp="1"/>
          </p:cNvSpPr>
          <p:nvPr>
            <p:ph type="sldNum" sz="quarter" idx="12"/>
          </p:nvPr>
        </p:nvSpPr>
        <p:spPr>
          <a:xfrm>
            <a:off x="11057709" y="5412259"/>
            <a:ext cx="817134" cy="1132703"/>
          </a:xfrm>
        </p:spPr>
        <p:txBody>
          <a:bodyPr/>
          <a:lstStyle/>
          <a:p>
            <a:fld id="{D57F1E4F-1CFF-5643-939E-217C01CDF565}" type="slidenum">
              <a:rPr lang="en-US" sz="3200" smtClean="0"/>
              <a:pPr/>
              <a:t>37</a:t>
            </a:fld>
            <a:endParaRPr lang="en-US" sz="3200" dirty="0"/>
          </a:p>
        </p:txBody>
      </p:sp>
    </p:spTree>
    <p:extLst>
      <p:ext uri="{BB962C8B-B14F-4D97-AF65-F5344CB8AC3E}">
        <p14:creationId xmlns:p14="http://schemas.microsoft.com/office/powerpoint/2010/main" val="1282612122"/>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09600" y="428604"/>
            <a:ext cx="4395952" cy="6000792"/>
          </a:xfrm>
        </p:spPr>
        <p:txBody>
          <a:bodyPr>
            <a:normAutofit lnSpcReduction="10000"/>
          </a:bodyPr>
          <a:lstStyle/>
          <a:p>
            <a:r>
              <a:rPr lang="tr-TR" altLang="en-US" sz="3600" dirty="0" smtClean="0">
                <a:solidFill>
                  <a:schemeClr val="tx1">
                    <a:lumMod val="95000"/>
                  </a:schemeClr>
                </a:solidFill>
              </a:rPr>
              <a:t>mesleki davraniş ve teknik standartlara uyma</a:t>
            </a:r>
          </a:p>
          <a:p>
            <a:r>
              <a:rPr lang="tr-TR" altLang="en-US" sz="3600" dirty="0" smtClean="0">
                <a:solidFill>
                  <a:schemeClr val="tx1">
                    <a:lumMod val="95000"/>
                  </a:schemeClr>
                </a:solidFill>
              </a:rPr>
              <a:t>etik, meslek ve sosyal sorumluluk</a:t>
            </a:r>
          </a:p>
          <a:p>
            <a:r>
              <a:rPr lang="tr-TR" altLang="en-US" sz="3600" dirty="0" smtClean="0">
                <a:solidFill>
                  <a:schemeClr val="tx1">
                    <a:lumMod val="95000"/>
                  </a:schemeClr>
                </a:solidFill>
              </a:rPr>
              <a:t>etik dişi davranişlarin, bireysel, mesleki ve geniş kapsamda toplumsal sonuçlari</a:t>
            </a:r>
          </a:p>
          <a:p>
            <a:endParaRPr lang="tr-TR" dirty="0"/>
          </a:p>
        </p:txBody>
      </p:sp>
      <p:pic>
        <p:nvPicPr>
          <p:cNvPr id="5" name="4 Resim" descr="calisan-bagimliligi1.jpg"/>
          <p:cNvPicPr>
            <a:picLocks noChangeAspect="1"/>
          </p:cNvPicPr>
          <p:nvPr/>
        </p:nvPicPr>
        <p:blipFill>
          <a:blip r:embed="rId2"/>
          <a:stretch>
            <a:fillRect/>
          </a:stretch>
        </p:blipFill>
        <p:spPr>
          <a:xfrm>
            <a:off x="5587557" y="1516433"/>
            <a:ext cx="6170411" cy="3165926"/>
          </a:xfrm>
          <a:prstGeom prst="rect">
            <a:avLst/>
          </a:prstGeom>
        </p:spPr>
      </p:pic>
      <p:sp>
        <p:nvSpPr>
          <p:cNvPr id="2" name="Slayt Numarası Yer Tutucusu 1"/>
          <p:cNvSpPr>
            <a:spLocks noGrp="1"/>
          </p:cNvSpPr>
          <p:nvPr>
            <p:ph type="sldNum" sz="quarter" idx="12"/>
          </p:nvPr>
        </p:nvSpPr>
        <p:spPr>
          <a:xfrm>
            <a:off x="10514012" y="5883275"/>
            <a:ext cx="1311404" cy="690520"/>
          </a:xfrm>
        </p:spPr>
        <p:txBody>
          <a:bodyPr/>
          <a:lstStyle/>
          <a:p>
            <a:fld id="{D57F1E4F-1CFF-5643-939E-217C01CDF565}" type="slidenum">
              <a:rPr lang="en-US" sz="3200" smtClean="0"/>
              <a:pPr/>
              <a:t>38</a:t>
            </a:fld>
            <a:endParaRPr lang="en-US" sz="3200" dirty="0"/>
          </a:p>
        </p:txBody>
      </p:sp>
    </p:spTree>
    <p:extLst>
      <p:ext uri="{BB962C8B-B14F-4D97-AF65-F5344CB8AC3E}">
        <p14:creationId xmlns:p14="http://schemas.microsoft.com/office/powerpoint/2010/main" val="1703019718"/>
      </p:ext>
    </p:extLst>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09600" y="642920"/>
            <a:ext cx="10972801" cy="1154349"/>
          </a:xfrm>
        </p:spPr>
        <p:txBody>
          <a:bodyPr>
            <a:noAutofit/>
          </a:bodyPr>
          <a:lstStyle/>
          <a:p>
            <a:pPr lvl="0"/>
            <a:r>
              <a:rPr lang="tr-TR" sz="4000" dirty="0" smtClean="0">
                <a:solidFill>
                  <a:schemeClr val="tx1">
                    <a:lumMod val="95000"/>
                  </a:schemeClr>
                </a:solidFill>
              </a:rPr>
              <a:t>Meslek kişinin salt kendi doyumu için değil ayni zamanda  başkalarinin yarari için  de yaptiği bir uğraştir</a:t>
            </a:r>
            <a:endParaRPr lang="tr-TR" sz="4000" dirty="0">
              <a:solidFill>
                <a:schemeClr val="tx1">
                  <a:lumMod val="95000"/>
                </a:schemeClr>
              </a:solidFill>
            </a:endParaRPr>
          </a:p>
        </p:txBody>
      </p:sp>
      <p:pic>
        <p:nvPicPr>
          <p:cNvPr id="4" name="6 İçerik Yer Tutucusu" descr="752x395-ogretmen-maasi-uzmana-esitlendi-1517274250730.jpeg"/>
          <p:cNvPicPr>
            <a:picLocks noChangeAspect="1"/>
          </p:cNvPicPr>
          <p:nvPr/>
        </p:nvPicPr>
        <p:blipFill>
          <a:blip r:embed="rId2"/>
          <a:stretch>
            <a:fillRect/>
          </a:stretch>
        </p:blipFill>
        <p:spPr>
          <a:xfrm>
            <a:off x="494607" y="2682598"/>
            <a:ext cx="5143493" cy="2376401"/>
          </a:xfrm>
          <a:prstGeom prst="rect">
            <a:avLst/>
          </a:prstGeom>
        </p:spPr>
      </p:pic>
      <p:pic>
        <p:nvPicPr>
          <p:cNvPr id="6" name="5 Resim" descr="geomatik-mühendisliği.jpg"/>
          <p:cNvPicPr>
            <a:picLocks noChangeAspect="1"/>
          </p:cNvPicPr>
          <p:nvPr/>
        </p:nvPicPr>
        <p:blipFill>
          <a:blip r:embed="rId3" cstate="print"/>
          <a:stretch>
            <a:fillRect/>
          </a:stretch>
        </p:blipFill>
        <p:spPr>
          <a:xfrm>
            <a:off x="6542038" y="2711398"/>
            <a:ext cx="4953035" cy="2347601"/>
          </a:xfrm>
          <a:prstGeom prst="rect">
            <a:avLst/>
          </a:prstGeom>
        </p:spPr>
      </p:pic>
      <p:sp>
        <p:nvSpPr>
          <p:cNvPr id="2" name="Slayt Numarası Yer Tutucusu 1"/>
          <p:cNvSpPr>
            <a:spLocks noGrp="1"/>
          </p:cNvSpPr>
          <p:nvPr>
            <p:ph type="sldNum" sz="quarter" idx="12"/>
          </p:nvPr>
        </p:nvSpPr>
        <p:spPr>
          <a:xfrm>
            <a:off x="10514012" y="5883275"/>
            <a:ext cx="1472042" cy="764660"/>
          </a:xfrm>
        </p:spPr>
        <p:txBody>
          <a:bodyPr/>
          <a:lstStyle/>
          <a:p>
            <a:fld id="{D57F1E4F-1CFF-5643-939E-217C01CDF565}" type="slidenum">
              <a:rPr lang="en-US" sz="3200" smtClean="0"/>
              <a:pPr/>
              <a:t>39</a:t>
            </a:fld>
            <a:endParaRPr lang="en-US" sz="3200" dirty="0"/>
          </a:p>
        </p:txBody>
      </p:sp>
    </p:spTree>
    <p:extLst>
      <p:ext uri="{BB962C8B-B14F-4D97-AF65-F5344CB8AC3E}">
        <p14:creationId xmlns:p14="http://schemas.microsoft.com/office/powerpoint/2010/main" val="2007420040"/>
      </p:ext>
    </p:extLst>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09600" y="357169"/>
            <a:ext cx="10915688" cy="1700232"/>
          </a:xfrm>
        </p:spPr>
        <p:txBody>
          <a:bodyPr>
            <a:noAutofit/>
          </a:bodyPr>
          <a:lstStyle/>
          <a:p>
            <a:r>
              <a:rPr lang="tr-TR" sz="3600" dirty="0" smtClean="0">
                <a:solidFill>
                  <a:schemeClr val="tx1"/>
                </a:solidFill>
              </a:rPr>
              <a:t>Mesleki değerin temelinde insanlarla ilişkiler yatar. Ayni meslekten bireylerin birbirleri ile ilişkilerinde belli davraniş kaliplarina uymalari mesleki değerler ve etik arasindaki ilişkilerden birisidir.</a:t>
            </a:r>
            <a:endParaRPr lang="tr-TR" sz="3600" dirty="0">
              <a:solidFill>
                <a:schemeClr val="tx1"/>
              </a:solidFill>
            </a:endParaRPr>
          </a:p>
        </p:txBody>
      </p:sp>
      <p:pic>
        <p:nvPicPr>
          <p:cNvPr id="4" name="3 Resim" descr="depositphotos_5100006-stock-photo-an-architect-wearing-a-hard.jpg"/>
          <p:cNvPicPr>
            <a:picLocks noChangeAspect="1"/>
          </p:cNvPicPr>
          <p:nvPr/>
        </p:nvPicPr>
        <p:blipFill>
          <a:blip r:embed="rId2"/>
          <a:stretch>
            <a:fillRect/>
          </a:stretch>
        </p:blipFill>
        <p:spPr>
          <a:xfrm>
            <a:off x="1090504" y="2325745"/>
            <a:ext cx="8757100" cy="3670906"/>
          </a:xfrm>
          <a:prstGeom prst="rect">
            <a:avLst/>
          </a:prstGeom>
        </p:spPr>
      </p:pic>
      <p:sp>
        <p:nvSpPr>
          <p:cNvPr id="2" name="Slayt Numarası Yer Tutucusu 1"/>
          <p:cNvSpPr>
            <a:spLocks noGrp="1"/>
          </p:cNvSpPr>
          <p:nvPr>
            <p:ph type="sldNum" sz="quarter" idx="12"/>
          </p:nvPr>
        </p:nvSpPr>
        <p:spPr>
          <a:xfrm>
            <a:off x="10514012" y="5883275"/>
            <a:ext cx="1138410" cy="752303"/>
          </a:xfrm>
        </p:spPr>
        <p:txBody>
          <a:bodyPr/>
          <a:lstStyle/>
          <a:p>
            <a:fld id="{D57F1E4F-1CFF-5643-939E-217C01CDF565}" type="slidenum">
              <a:rPr lang="en-US" sz="3200" smtClean="0"/>
              <a:pPr/>
              <a:t>40</a:t>
            </a:fld>
            <a:endParaRPr lang="en-US" sz="3200" dirty="0"/>
          </a:p>
        </p:txBody>
      </p:sp>
    </p:spTree>
    <p:extLst>
      <p:ext uri="{BB962C8B-B14F-4D97-AF65-F5344CB8AC3E}">
        <p14:creationId xmlns:p14="http://schemas.microsoft.com/office/powerpoint/2010/main" val="2744962788"/>
      </p:ext>
    </p:extLst>
  </p:cSld>
  <p:clrMapOvr>
    <a:masterClrMapping/>
  </p:clrMapOvr>
  <p:transition spd="med">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ğ">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Mesh" id="{789EC3FE-34FD-429C-9918-760025E6C145}" vid="{B8BE45C0-8141-4D58-8C71-A009BC26FBBB}"/>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TC103457485[[fn=Ağ]]</Template>
  <TotalTime>1293</TotalTime>
  <Words>1031</Words>
  <Application>Microsoft Office PowerPoint</Application>
  <PresentationFormat>Özel</PresentationFormat>
  <Paragraphs>174</Paragraphs>
  <Slides>40</Slides>
  <Notes>1</Notes>
  <HiddenSlides>0</HiddenSlides>
  <MMClips>0</MMClips>
  <ScaleCrop>false</ScaleCrop>
  <HeadingPairs>
    <vt:vector size="4" baseType="variant">
      <vt:variant>
        <vt:lpstr>Tema</vt:lpstr>
      </vt:variant>
      <vt:variant>
        <vt:i4>1</vt:i4>
      </vt:variant>
      <vt:variant>
        <vt:lpstr>Slayt Başlıkları</vt:lpstr>
      </vt:variant>
      <vt:variant>
        <vt:i4>40</vt:i4>
      </vt:variant>
    </vt:vector>
  </HeadingPairs>
  <TitlesOfParts>
    <vt:vector size="41" baseType="lpstr">
      <vt:lpstr>Ağ</vt:lpstr>
      <vt:lpstr>ETİK VE MESLEKİ DEĞERLER ARASINDAKİ İLİŞKİ</vt:lpstr>
      <vt:lpstr>    ETİK</vt:lpstr>
      <vt:lpstr>PowerPoint Sunusu</vt:lpstr>
      <vt:lpstr>               Etik ve Ahlak ARASINdAKİ FARKLAR </vt:lpstr>
      <vt:lpstr>ETİK KURALLARI</vt:lpstr>
      <vt:lpstr>PowerPoint Sunusu</vt:lpstr>
      <vt:lpstr>PowerPoint Sunusu</vt:lpstr>
      <vt:lpstr>PowerPoint Sunusu</vt:lpstr>
      <vt:lpstr> ETİK TÜRLERİ</vt:lpstr>
      <vt:lpstr> 1)META-ETİK  </vt:lpstr>
      <vt:lpstr>2)NORMATİF ETİK</vt:lpstr>
      <vt:lpstr>3)UYGULAMALI ETİK</vt:lpstr>
      <vt:lpstr>4)BETİMLEYİCİ ETİK</vt:lpstr>
      <vt:lpstr> 5) BİREYSEL ETİK </vt:lpstr>
      <vt:lpstr>A) AMAÇ ETİĞİ  </vt:lpstr>
      <vt:lpstr>B) İLKE ETİĞİ</vt:lpstr>
      <vt:lpstr>C) SONUÇ ETİĞİ</vt:lpstr>
      <vt:lpstr>6) İŞ ETİĞİ</vt:lpstr>
      <vt:lpstr>       A) ÖRGÜTSEL ETİK</vt:lpstr>
      <vt:lpstr> B) İŞLETME ETİĞİ</vt:lpstr>
      <vt:lpstr>       C) YÖNETSEL ETİK </vt:lpstr>
      <vt:lpstr>   d) MESLEKİ ETİK</vt:lpstr>
      <vt:lpstr>BEŞ TEMEL MESLEKİ ETİK İLKE</vt:lpstr>
      <vt:lpstr>      DOĞRULUK </vt:lpstr>
      <vt:lpstr>YASALLIK</vt:lpstr>
      <vt:lpstr>YETERLİK</vt:lpstr>
      <vt:lpstr>GÜVENİRLİK</vt:lpstr>
      <vt:lpstr>MESLEĞE BAĞLILIK</vt:lpstr>
      <vt:lpstr>MESLEK</vt:lpstr>
      <vt:lpstr>Her meslek için ;</vt:lpstr>
      <vt:lpstr>MESLEKİ DEĞERLER</vt:lpstr>
      <vt:lpstr>PowerPoint Sunusu</vt:lpstr>
      <vt:lpstr>PowerPoint Sunusu</vt:lpstr>
      <vt:lpstr>PowerPoint Sunusu</vt:lpstr>
      <vt:lpstr>PowerPoint Sunusu</vt:lpstr>
      <vt:lpstr>PowerPoint Sunusu</vt:lpstr>
      <vt:lpstr>ETİK VE MESLEKİ DEĞERLER ARASINDAKİ İLİŞKİ</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Petr Barborik</dc:creator>
  <cp:lastModifiedBy>VolkanPc</cp:lastModifiedBy>
  <cp:revision>128</cp:revision>
  <dcterms:created xsi:type="dcterms:W3CDTF">2013-08-01T11:22:49Z</dcterms:created>
  <dcterms:modified xsi:type="dcterms:W3CDTF">2020-04-29T21:44:52Z</dcterms:modified>
</cp:coreProperties>
</file>