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1" r:id="rId9"/>
    <p:sldId id="270" r:id="rId10"/>
    <p:sldId id="272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gisayar" initials="b" lastIdx="1" clrIdx="0">
    <p:extLst>
      <p:ext uri="{19B8F6BF-5375-455C-9EA6-DF929625EA0E}">
        <p15:presenceInfo xmlns:p15="http://schemas.microsoft.com/office/powerpoint/2012/main" userId="bilgisay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7970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846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712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30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990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1470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35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376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393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779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3877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2312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268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2726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178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1637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921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E5ABE-54F3-48EF-B1C0-E16CFD99EA0C}" type="datetimeFigureOut">
              <a:rPr lang="tr-TR" smtClean="0"/>
              <a:t>13.1.2021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286EA-6025-4E46-BE32-1AE2D8D95C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10970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EE2EA4-CEBA-4C82-9B12-F494213A6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6810" y="5186546"/>
            <a:ext cx="5517780" cy="323605"/>
          </a:xfrm>
        </p:spPr>
        <p:txBody>
          <a:bodyPr>
            <a:normAutofit/>
          </a:bodyPr>
          <a:lstStyle/>
          <a:p>
            <a:r>
              <a:rPr lang="tr-TR" sz="1600" dirty="0" smtClean="0"/>
              <a:t>12. </a:t>
            </a:r>
            <a:r>
              <a:rPr lang="tr-TR" sz="1600" dirty="0" smtClean="0"/>
              <a:t>Hafta</a:t>
            </a:r>
            <a:endParaRPr lang="tr-TR" sz="16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5461D422-B87E-445B-A44D-7BB10BDAAF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795" y="2268538"/>
            <a:ext cx="7361514" cy="1160462"/>
          </a:xfrm>
        </p:spPr>
        <p:txBody>
          <a:bodyPr>
            <a:noAutofit/>
          </a:bodyPr>
          <a:lstStyle/>
          <a:p>
            <a:r>
              <a:rPr lang="tr-TR" sz="6000" dirty="0"/>
              <a:t>ÖLÇME BİLGİSİ I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D3CE730-90BB-41D2-A805-D6A225975545}"/>
              </a:ext>
            </a:extLst>
          </p:cNvPr>
          <p:cNvSpPr txBox="1"/>
          <p:nvPr/>
        </p:nvSpPr>
        <p:spPr>
          <a:xfrm>
            <a:off x="1174046" y="5826475"/>
            <a:ext cx="7676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Not: Bu slayttaki bilgiler Prof. Dr. Sebahattin Bektaş’ın  Pratik Jeodezi Kitabından alınmıştır. 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3888861" y="3938441"/>
            <a:ext cx="593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YAN NOKTA ve KÜÇÜK NOKTA HESABI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1098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296" y="300677"/>
            <a:ext cx="4026761" cy="1802443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4937760" y="444137"/>
            <a:ext cx="6884126" cy="1704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Koordinatları bilinen A ve B noktalarının oluşturduğu AB doğrusu üzerinde, </a:t>
            </a:r>
            <a:r>
              <a:rPr lang="tr-TR" dirty="0" smtClean="0"/>
              <a:t>A başlangıç </a:t>
            </a:r>
            <a:r>
              <a:rPr lang="tr-TR" dirty="0"/>
              <a:t>noktasına göre mesafesi belli bir C noktasının koordinatının </a:t>
            </a:r>
            <a:r>
              <a:rPr lang="tr-TR" dirty="0" smtClean="0"/>
              <a:t>bulunması </a:t>
            </a:r>
            <a:r>
              <a:rPr lang="tr-TR" i="1" dirty="0" smtClean="0">
                <a:solidFill>
                  <a:srgbClr val="FF0000"/>
                </a:solidFill>
              </a:rPr>
              <a:t>küçük </a:t>
            </a:r>
            <a:r>
              <a:rPr lang="tr-TR" i="1" dirty="0">
                <a:solidFill>
                  <a:srgbClr val="FF0000"/>
                </a:solidFill>
              </a:rPr>
              <a:t>nokta hesabı </a:t>
            </a:r>
            <a:r>
              <a:rPr lang="tr-TR" dirty="0">
                <a:solidFill>
                  <a:srgbClr val="FF0000"/>
                </a:solidFill>
              </a:rPr>
              <a:t>veya </a:t>
            </a:r>
            <a:r>
              <a:rPr lang="tr-TR" i="1" dirty="0" err="1">
                <a:solidFill>
                  <a:srgbClr val="FF0000"/>
                </a:solidFill>
              </a:rPr>
              <a:t>binder</a:t>
            </a:r>
            <a:r>
              <a:rPr lang="tr-TR" i="1" dirty="0">
                <a:solidFill>
                  <a:srgbClr val="FF0000"/>
                </a:solidFill>
              </a:rPr>
              <a:t> hesabı</a:t>
            </a:r>
            <a:r>
              <a:rPr lang="tr-TR" i="1" dirty="0"/>
              <a:t> </a:t>
            </a:r>
            <a:r>
              <a:rPr lang="tr-TR" dirty="0"/>
              <a:t>olarak adlandırılır.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939833" y="2580135"/>
            <a:ext cx="97122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Aynı AB doğrusuna</a:t>
            </a:r>
            <a:r>
              <a:rPr lang="tr-TR" dirty="0" smtClean="0"/>
              <a:t>, doğru </a:t>
            </a:r>
            <a:r>
              <a:rPr lang="tr-TR" dirty="0"/>
              <a:t>üzerinde olmayan E ve D noktalarından dik düşülmüşse yani E ve </a:t>
            </a:r>
            <a:r>
              <a:rPr lang="tr-TR" dirty="0" smtClean="0"/>
              <a:t>D noktalarının </a:t>
            </a:r>
            <a:r>
              <a:rPr lang="tr-TR" dirty="0"/>
              <a:t>prizmatik alımı yapılmışsa (dik ayak ve dik boyları belli ise) </a:t>
            </a:r>
            <a:r>
              <a:rPr lang="tr-TR" dirty="0" smtClean="0"/>
              <a:t>söz konusu </a:t>
            </a:r>
            <a:r>
              <a:rPr lang="tr-TR" dirty="0"/>
              <a:t>E ve D noktalarının koordinatlarının hesabı </a:t>
            </a:r>
            <a:r>
              <a:rPr lang="tr-TR" i="1" dirty="0">
                <a:solidFill>
                  <a:srgbClr val="FF0000"/>
                </a:solidFill>
              </a:rPr>
              <a:t>yan nokta hesabı </a:t>
            </a:r>
            <a:r>
              <a:rPr lang="tr-TR" dirty="0" smtClean="0"/>
              <a:t>olarak adlandırılmaktadır</a:t>
            </a:r>
            <a:r>
              <a:rPr lang="tr-TR" dirty="0"/>
              <a:t>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49296" y="4441373"/>
            <a:ext cx="114725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Şekilde dik </a:t>
            </a:r>
            <a:r>
              <a:rPr lang="tr-TR" dirty="0"/>
              <a:t>boyunun sıfır </a:t>
            </a:r>
            <a:r>
              <a:rPr lang="tr-TR" dirty="0" smtClean="0"/>
              <a:t>olması halinde </a:t>
            </a:r>
            <a:r>
              <a:rPr lang="tr-TR" dirty="0"/>
              <a:t>yan nokta hesabı küçük nokta hesabına dönüşmektedir. Yani küçük </a:t>
            </a:r>
            <a:r>
              <a:rPr lang="tr-TR" dirty="0" smtClean="0"/>
              <a:t>nokta hesabı </a:t>
            </a:r>
            <a:r>
              <a:rPr lang="tr-TR" dirty="0"/>
              <a:t>yan nokta hesabının özel bir durumu olmaktadır. </a:t>
            </a:r>
            <a:r>
              <a:rPr lang="tr-TR" dirty="0" err="1"/>
              <a:t>Jeodezik</a:t>
            </a:r>
            <a:r>
              <a:rPr lang="tr-TR" dirty="0"/>
              <a:t> </a:t>
            </a:r>
            <a:r>
              <a:rPr lang="tr-TR" dirty="0" smtClean="0"/>
              <a:t>uygulamalarda sıklıkla </a:t>
            </a:r>
            <a:r>
              <a:rPr lang="tr-TR" dirty="0"/>
              <a:t>karşılaşılan yan nokta hesabı özellikle prizmatik alımı yapılan </a:t>
            </a:r>
            <a:r>
              <a:rPr lang="tr-TR" dirty="0" smtClean="0"/>
              <a:t>detay noktalarının </a:t>
            </a:r>
            <a:r>
              <a:rPr lang="tr-TR" dirty="0"/>
              <a:t>çiziminde ve detay noktalarının oluşturduğu kapalı alanların </a:t>
            </a:r>
            <a:r>
              <a:rPr lang="tr-TR" dirty="0" smtClean="0"/>
              <a:t>hesabında kullanılmaktadır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369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1281" y="450144"/>
            <a:ext cx="10353762" cy="477319"/>
          </a:xfrm>
        </p:spPr>
        <p:txBody>
          <a:bodyPr/>
          <a:lstStyle/>
          <a:p>
            <a:r>
              <a:rPr lang="tr-TR" dirty="0"/>
              <a:t>E yan noktasının koordinatlarının nasıl hesaplanması;</a:t>
            </a:r>
          </a:p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308" y="1123637"/>
            <a:ext cx="4026761" cy="1802443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172891" y="1293223"/>
            <a:ext cx="6296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Verilenler</a:t>
            </a:r>
            <a:r>
              <a:rPr lang="tr-TR" b="1" dirty="0" smtClean="0"/>
              <a:t>: </a:t>
            </a:r>
            <a:r>
              <a:rPr lang="es-ES" dirty="0" smtClean="0"/>
              <a:t>A(ya</a:t>
            </a:r>
            <a:r>
              <a:rPr lang="es-ES" dirty="0"/>
              <a:t>, xa), B(yb, xb) ,ABö</a:t>
            </a:r>
          </a:p>
          <a:p>
            <a:r>
              <a:rPr lang="tr-TR" dirty="0"/>
              <a:t>AE’: dik ayağı</a:t>
            </a:r>
          </a:p>
          <a:p>
            <a:r>
              <a:rPr lang="tr-TR" dirty="0"/>
              <a:t>E’E : dik boyu</a:t>
            </a:r>
          </a:p>
          <a:p>
            <a:r>
              <a:rPr lang="tr-TR" b="1" dirty="0"/>
              <a:t>İstenen:</a:t>
            </a:r>
          </a:p>
          <a:p>
            <a:r>
              <a:rPr lang="tr-TR" dirty="0"/>
              <a:t>E(ye, </a:t>
            </a:r>
            <a:r>
              <a:rPr lang="tr-TR" dirty="0" err="1"/>
              <a:t>xe</a:t>
            </a:r>
            <a:r>
              <a:rPr lang="tr-TR" dirty="0"/>
              <a:t>) = ?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0" y="3566160"/>
            <a:ext cx="11704320" cy="1704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i="1" dirty="0"/>
              <a:t>Prizmatik alım işleminde genellikle sürekli ölçü yapılır. Yani dik ayak araları </a:t>
            </a:r>
            <a:r>
              <a:rPr lang="tr-TR" b="1" i="1" dirty="0" smtClean="0"/>
              <a:t>değil her </a:t>
            </a:r>
            <a:r>
              <a:rPr lang="tr-TR" b="1" i="1" dirty="0"/>
              <a:t>defasında A başlangıç noktasından itibaren dik ayak mesafeleri ölçülür ve </a:t>
            </a:r>
            <a:r>
              <a:rPr lang="tr-TR" b="1" i="1" dirty="0" smtClean="0"/>
              <a:t>bu ölçüme </a:t>
            </a:r>
            <a:r>
              <a:rPr lang="tr-TR" b="1" i="1" dirty="0"/>
              <a:t>son B noktasına kadar kontrol amacıyla devam edilir. Bu durumda </a:t>
            </a:r>
            <a:r>
              <a:rPr lang="tr-TR" b="1" i="1" dirty="0" smtClean="0"/>
              <a:t>AB mesafesi </a:t>
            </a:r>
            <a:r>
              <a:rPr lang="tr-TR" b="1" i="1" dirty="0"/>
              <a:t>için bir koordinatlardan hesaplanacak </a:t>
            </a:r>
            <a:r>
              <a:rPr lang="tr-TR" b="1" i="1" dirty="0" err="1"/>
              <a:t>ABh</a:t>
            </a:r>
            <a:r>
              <a:rPr lang="tr-TR" b="1" i="1" dirty="0"/>
              <a:t> uzunluğu bir de sürekli </a:t>
            </a:r>
            <a:r>
              <a:rPr lang="tr-TR" b="1" i="1" dirty="0" smtClean="0"/>
              <a:t>ölçü sonucu </a:t>
            </a:r>
            <a:r>
              <a:rPr lang="tr-TR" b="1" i="1" dirty="0"/>
              <a:t>elde edilen </a:t>
            </a:r>
            <a:r>
              <a:rPr lang="tr-TR" b="1" i="1" dirty="0" err="1"/>
              <a:t>ABö</a:t>
            </a:r>
            <a:r>
              <a:rPr lang="tr-TR" b="1" i="1" dirty="0"/>
              <a:t> uzunluğu olacaktır.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258457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6571" y="574766"/>
            <a:ext cx="11599818" cy="5216434"/>
          </a:xfrm>
        </p:spPr>
        <p:txBody>
          <a:bodyPr>
            <a:normAutofit/>
          </a:bodyPr>
          <a:lstStyle/>
          <a:p>
            <a:r>
              <a:rPr lang="tr-TR" dirty="0"/>
              <a:t>Bu iki değerden hangisine </a:t>
            </a:r>
            <a:r>
              <a:rPr lang="tr-TR" dirty="0" smtClean="0"/>
              <a:t>itibar edilmelidir???</a:t>
            </a:r>
          </a:p>
          <a:p>
            <a:r>
              <a:rPr lang="tr-TR" dirty="0" smtClean="0"/>
              <a:t> Söz </a:t>
            </a:r>
            <a:r>
              <a:rPr lang="tr-TR" dirty="0"/>
              <a:t>konusu iki değer arasındaki fark d = </a:t>
            </a:r>
            <a:r>
              <a:rPr lang="tr-TR" dirty="0" err="1"/>
              <a:t>ABh</a:t>
            </a:r>
            <a:r>
              <a:rPr lang="tr-TR" dirty="0"/>
              <a:t> - </a:t>
            </a:r>
            <a:r>
              <a:rPr lang="tr-TR" dirty="0" err="1"/>
              <a:t>ABö</a:t>
            </a:r>
            <a:r>
              <a:rPr lang="tr-TR" dirty="0"/>
              <a:t> kabul </a:t>
            </a:r>
            <a:r>
              <a:rPr lang="tr-TR" dirty="0" smtClean="0"/>
              <a:t>edilebilir sınırlar </a:t>
            </a:r>
            <a:r>
              <a:rPr lang="tr-TR" dirty="0"/>
              <a:t>içinde kalıyorsa hesaplanan uzunluk ölçülen uzunluğa tercih edilir ve </a:t>
            </a:r>
            <a:r>
              <a:rPr lang="tr-TR" dirty="0" smtClean="0"/>
              <a:t>bir ölçek </a:t>
            </a:r>
            <a:r>
              <a:rPr lang="tr-TR" dirty="0"/>
              <a:t>dönüşümüyle ölçülen dik ayak uzunlukları hesaplanan </a:t>
            </a:r>
            <a:r>
              <a:rPr lang="tr-TR" dirty="0" smtClean="0"/>
              <a:t>uzunluğa dönüştürülür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Yani </a:t>
            </a:r>
            <a:r>
              <a:rPr lang="tr-TR" dirty="0"/>
              <a:t>ölçülen uzunluklar (</a:t>
            </a:r>
            <a:r>
              <a:rPr lang="tr-TR" dirty="0" err="1"/>
              <a:t>ABh</a:t>
            </a:r>
            <a:r>
              <a:rPr lang="tr-TR" dirty="0"/>
              <a:t> /</a:t>
            </a:r>
            <a:r>
              <a:rPr lang="tr-TR" dirty="0" err="1"/>
              <a:t>ABö</a:t>
            </a:r>
            <a:r>
              <a:rPr lang="tr-TR" dirty="0"/>
              <a:t>) oranıyla çarpılır. Bu </a:t>
            </a:r>
            <a:r>
              <a:rPr lang="tr-TR" dirty="0" smtClean="0"/>
              <a:t>tercihin nedeni</a:t>
            </a:r>
            <a:r>
              <a:rPr lang="tr-TR" dirty="0"/>
              <a:t>, hesaplanan </a:t>
            </a:r>
            <a:r>
              <a:rPr lang="tr-TR" dirty="0" smtClean="0"/>
              <a:t>uzunluk, </a:t>
            </a:r>
            <a:r>
              <a:rPr lang="tr-TR" dirty="0"/>
              <a:t>poligon noktalarının koordinatlarından bulunmuştur </a:t>
            </a:r>
            <a:r>
              <a:rPr lang="tr-TR" dirty="0" smtClean="0"/>
              <a:t>ve poligon </a:t>
            </a:r>
            <a:r>
              <a:rPr lang="tr-TR" dirty="0"/>
              <a:t>noktası </a:t>
            </a:r>
            <a:r>
              <a:rPr lang="tr-TR" dirty="0" smtClean="0"/>
              <a:t>koordinatları, dik </a:t>
            </a:r>
            <a:r>
              <a:rPr lang="tr-TR" dirty="0"/>
              <a:t>alım işlemine göre daha </a:t>
            </a:r>
            <a:r>
              <a:rPr lang="tr-TR" dirty="0" smtClean="0"/>
              <a:t>hassas ölçmeler </a:t>
            </a:r>
            <a:r>
              <a:rPr lang="tr-TR" dirty="0"/>
              <a:t>sonucunda elde </a:t>
            </a:r>
            <a:r>
              <a:rPr lang="tr-TR" dirty="0" smtClean="0"/>
              <a:t>edilmektedir. Ayrıca </a:t>
            </a:r>
            <a:r>
              <a:rPr lang="tr-TR" dirty="0"/>
              <a:t>bu tercih işlemi </a:t>
            </a:r>
            <a:r>
              <a:rPr lang="tr-TR" dirty="0" smtClean="0"/>
              <a:t>hesaplamaların tutarlılığı </a:t>
            </a:r>
            <a:r>
              <a:rPr lang="tr-TR" dirty="0"/>
              <a:t>ve bütünlüğü için de bir zorunluluktur. </a:t>
            </a:r>
            <a:endParaRPr lang="tr-TR" dirty="0"/>
          </a:p>
          <a:p>
            <a:r>
              <a:rPr lang="tr-TR" dirty="0"/>
              <a:t>E yan noktasının koordinatları </a:t>
            </a:r>
            <a:r>
              <a:rPr lang="tr-TR" dirty="0" err="1" smtClean="0"/>
              <a:t>şekil’den</a:t>
            </a:r>
            <a:r>
              <a:rPr lang="tr-TR" dirty="0" smtClean="0"/>
              <a:t> </a:t>
            </a:r>
            <a:r>
              <a:rPr lang="tr-TR" dirty="0"/>
              <a:t>aşağıdaki şekilde yazılabilir.</a:t>
            </a:r>
          </a:p>
          <a:p>
            <a:r>
              <a:rPr lang="es-ES" dirty="0"/>
              <a:t>YE = Ya +AE’ sin(AB) + E’E cos(AB)</a:t>
            </a:r>
          </a:p>
          <a:p>
            <a:r>
              <a:rPr lang="de-DE" dirty="0"/>
              <a:t>XE = </a:t>
            </a:r>
            <a:r>
              <a:rPr lang="de-DE" dirty="0" err="1"/>
              <a:t>Xa</a:t>
            </a:r>
            <a:r>
              <a:rPr lang="de-DE" dirty="0"/>
              <a:t> +AE’ cos(AB) – E’E sin(AB)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6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2880" y="404948"/>
            <a:ext cx="11443063" cy="2416629"/>
          </a:xfrm>
        </p:spPr>
        <p:txBody>
          <a:bodyPr/>
          <a:lstStyle/>
          <a:p>
            <a:r>
              <a:rPr lang="tr-TR" dirty="0"/>
              <a:t>(AB) semti verilen koordinatlardan hesaplanır. Aynı bir ölçü doğrusu </a:t>
            </a:r>
            <a:r>
              <a:rPr lang="tr-TR" dirty="0" smtClean="0"/>
              <a:t>üzerindeki yan </a:t>
            </a:r>
            <a:r>
              <a:rPr lang="tr-TR" dirty="0"/>
              <a:t>noktaların hesabında sin(AB) ve cos(AB) değerleri sabit kalır. Bu </a:t>
            </a:r>
            <a:r>
              <a:rPr lang="tr-TR" dirty="0" smtClean="0"/>
              <a:t>değerler yerine </a:t>
            </a:r>
            <a:r>
              <a:rPr lang="tr-TR" dirty="0"/>
              <a:t>kısaltmalar kullanır ve ölçek dönüşümünü de </a:t>
            </a:r>
            <a:r>
              <a:rPr lang="tr-TR" dirty="0" smtClean="0"/>
              <a:t>yapılırsa;</a:t>
            </a:r>
            <a:endParaRPr lang="tr-TR" dirty="0"/>
          </a:p>
          <a:p>
            <a:r>
              <a:rPr lang="tr-TR" dirty="0"/>
              <a:t>a = sin(AB)= (</a:t>
            </a:r>
            <a:r>
              <a:rPr lang="tr-TR" dirty="0" err="1"/>
              <a:t>Yb</a:t>
            </a:r>
            <a:r>
              <a:rPr lang="tr-TR" dirty="0"/>
              <a:t>-Ya) / </a:t>
            </a:r>
            <a:r>
              <a:rPr lang="tr-TR" dirty="0" err="1"/>
              <a:t>ABö</a:t>
            </a:r>
            <a:endParaRPr lang="tr-TR" dirty="0"/>
          </a:p>
          <a:p>
            <a:r>
              <a:rPr lang="tr-TR" dirty="0"/>
              <a:t>b = cos(AB)= (</a:t>
            </a:r>
            <a:r>
              <a:rPr lang="tr-TR" dirty="0" err="1"/>
              <a:t>Xb-Xa</a:t>
            </a:r>
            <a:r>
              <a:rPr lang="tr-TR" dirty="0"/>
              <a:t>) / </a:t>
            </a:r>
            <a:r>
              <a:rPr lang="tr-TR" dirty="0" err="1" smtClean="0"/>
              <a:t>Abö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74320" y="3004457"/>
            <a:ext cx="1191768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Yan nokta hesabı </a:t>
            </a:r>
            <a:r>
              <a:rPr lang="tr-TR" dirty="0" smtClean="0"/>
              <a:t>eşitlikler </a:t>
            </a:r>
            <a:r>
              <a:rPr lang="tr-TR" dirty="0"/>
              <a:t>aşağıdaki gibi olur.</a:t>
            </a:r>
          </a:p>
          <a:p>
            <a:pPr>
              <a:lnSpc>
                <a:spcPct val="150000"/>
              </a:lnSpc>
            </a:pPr>
            <a:r>
              <a:rPr lang="es-ES" dirty="0"/>
              <a:t>YE = Ya + a AE’ + b E’E</a:t>
            </a:r>
          </a:p>
          <a:p>
            <a:pPr>
              <a:lnSpc>
                <a:spcPct val="150000"/>
              </a:lnSpc>
            </a:pPr>
            <a:r>
              <a:rPr lang="pt-BR" dirty="0"/>
              <a:t>XE = Xa + b AE’ - a E’E</a:t>
            </a:r>
          </a:p>
          <a:p>
            <a:pPr>
              <a:lnSpc>
                <a:spcPct val="150000"/>
              </a:lnSpc>
            </a:pPr>
            <a:r>
              <a:rPr lang="tr-TR" dirty="0"/>
              <a:t>Yukarıdaki eşitliklerde dik </a:t>
            </a:r>
            <a:r>
              <a:rPr lang="tr-TR" dirty="0" smtClean="0"/>
              <a:t>ayakları </a:t>
            </a:r>
            <a:r>
              <a:rPr lang="tr-TR" dirty="0"/>
              <a:t>s ve dik </a:t>
            </a:r>
            <a:r>
              <a:rPr lang="tr-TR" dirty="0" smtClean="0"/>
              <a:t>boyları </a:t>
            </a:r>
            <a:r>
              <a:rPr lang="tr-TR" dirty="0"/>
              <a:t>h ile </a:t>
            </a:r>
            <a:r>
              <a:rPr lang="tr-TR" dirty="0" smtClean="0"/>
              <a:t>gösterilirse eşitlikler </a:t>
            </a:r>
            <a:r>
              <a:rPr lang="tr-TR" dirty="0"/>
              <a:t>daha sade bir görünüm alır ve bir Pi yan noktasının </a:t>
            </a:r>
            <a:r>
              <a:rPr lang="tr-TR" dirty="0" smtClean="0"/>
              <a:t>koordinatları aşağıdaki </a:t>
            </a:r>
            <a:r>
              <a:rPr lang="tr-TR" dirty="0"/>
              <a:t>eşitliklerden </a:t>
            </a:r>
            <a:r>
              <a:rPr lang="tr-TR" dirty="0" smtClean="0"/>
              <a:t>hesaplanır: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es-ES" dirty="0"/>
              <a:t>Yi = Ya + a si + b hi</a:t>
            </a:r>
          </a:p>
          <a:p>
            <a:pPr>
              <a:lnSpc>
                <a:spcPct val="150000"/>
              </a:lnSpc>
            </a:pPr>
            <a:r>
              <a:rPr lang="it-IT" dirty="0"/>
              <a:t>Xi = Xa + b si - a hi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134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6754" y="802841"/>
            <a:ext cx="11874137" cy="165297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tr-TR" dirty="0"/>
              <a:t>Verilen dik boyu uzaklıkları (h), A noktasından B noktasına doğru gidişte </a:t>
            </a:r>
            <a:r>
              <a:rPr lang="tr-TR" dirty="0" smtClean="0"/>
              <a:t>AB doğrusunun </a:t>
            </a:r>
            <a:r>
              <a:rPr lang="tr-TR" dirty="0"/>
              <a:t>yani hesaplama yönünün sağında ise (+), solunda ise (-) alınarak </a:t>
            </a:r>
            <a:r>
              <a:rPr lang="tr-TR" dirty="0" smtClean="0"/>
              <a:t>yan nokta </a:t>
            </a:r>
            <a:r>
              <a:rPr lang="tr-TR" dirty="0"/>
              <a:t>hesabı yapılmalıdır. Bu eşitliklerle küçük nokta hesabı yapılmak istenirse </a:t>
            </a:r>
            <a:r>
              <a:rPr lang="tr-TR" dirty="0" smtClean="0"/>
              <a:t>dik boyu </a:t>
            </a:r>
            <a:r>
              <a:rPr lang="tr-TR" dirty="0"/>
              <a:t>mesafelerinin sıfır alınması yeterli olur.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535577" y="2586446"/>
            <a:ext cx="10763794" cy="1704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Kontrol eşitlikleri ise;</a:t>
            </a:r>
          </a:p>
          <a:p>
            <a:pPr>
              <a:lnSpc>
                <a:spcPct val="150000"/>
              </a:lnSpc>
            </a:pPr>
            <a:r>
              <a:rPr lang="pt-BR" dirty="0"/>
              <a:t>[Y] = n . Ya + a [s] + b [h]</a:t>
            </a:r>
          </a:p>
          <a:p>
            <a:pPr>
              <a:lnSpc>
                <a:spcPct val="150000"/>
              </a:lnSpc>
            </a:pPr>
            <a:r>
              <a:rPr lang="pt-BR" dirty="0"/>
              <a:t>[X] = n . Xa + b [s] - a [h]</a:t>
            </a:r>
          </a:p>
          <a:p>
            <a:pPr>
              <a:lnSpc>
                <a:spcPct val="150000"/>
              </a:lnSpc>
            </a:pPr>
            <a:r>
              <a:rPr lang="tr-TR" dirty="0"/>
              <a:t>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49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4527" y="267264"/>
            <a:ext cx="11574296" cy="139171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b="1" dirty="0" smtClean="0"/>
              <a:t>Örnek: </a:t>
            </a:r>
            <a:r>
              <a:rPr lang="tr-TR" dirty="0" smtClean="0"/>
              <a:t>Aşağıda verilen </a:t>
            </a:r>
            <a:r>
              <a:rPr lang="tr-TR" dirty="0"/>
              <a:t>ölçü ve koordinat değerlerinden yararlanarak </a:t>
            </a:r>
            <a:r>
              <a:rPr lang="tr-TR" dirty="0" smtClean="0"/>
              <a:t>AB doğrusu </a:t>
            </a:r>
            <a:r>
              <a:rPr lang="tr-TR" dirty="0"/>
              <a:t>üzerindeki C küçük noktasının, D ve E yan noktalarının </a:t>
            </a:r>
            <a:r>
              <a:rPr lang="tr-TR" dirty="0" smtClean="0"/>
              <a:t>koordinatlarını hesaplayınız </a:t>
            </a:r>
            <a:r>
              <a:rPr lang="tr-TR" dirty="0"/>
              <a:t>ve yan nokta hesabının kontrolünü yapınız.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26" y="2206126"/>
            <a:ext cx="4598144" cy="201317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674" y="2576793"/>
            <a:ext cx="3461959" cy="11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92" y="455703"/>
            <a:ext cx="4598144" cy="201317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228" y="901586"/>
            <a:ext cx="3461959" cy="112141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312692" y="3017520"/>
            <a:ext cx="112087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latin typeface="Times New Roman,Bold"/>
              </a:rPr>
              <a:t>Çözüm: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</a:rPr>
              <a:t>Önce A,B noktalarının koordinatlarından </a:t>
            </a:r>
            <a:r>
              <a:rPr lang="tr-TR" dirty="0">
                <a:latin typeface="Symbol" panose="05050102010706020507" pitchFamily="18" charset="2"/>
              </a:rPr>
              <a:t></a:t>
            </a:r>
            <a:r>
              <a:rPr lang="tr-TR" dirty="0">
                <a:latin typeface="Times New Roman" panose="02020603050405020304" pitchFamily="18" charset="0"/>
              </a:rPr>
              <a:t>y ve </a:t>
            </a:r>
            <a:r>
              <a:rPr lang="tr-TR" dirty="0">
                <a:latin typeface="Symbol" panose="05050102010706020507" pitchFamily="18" charset="2"/>
              </a:rPr>
              <a:t></a:t>
            </a:r>
            <a:r>
              <a:rPr lang="tr-TR" dirty="0">
                <a:latin typeface="Times New Roman" panose="02020603050405020304" pitchFamily="18" charset="0"/>
              </a:rPr>
              <a:t>x koordinat farkları bulunur.</a:t>
            </a:r>
          </a:p>
          <a:p>
            <a:pPr>
              <a:lnSpc>
                <a:spcPct val="150000"/>
              </a:lnSpc>
            </a:pPr>
            <a:r>
              <a:rPr lang="es-ES" dirty="0">
                <a:latin typeface="Symbol" panose="05050102010706020507" pitchFamily="18" charset="2"/>
              </a:rPr>
              <a:t></a:t>
            </a:r>
            <a:r>
              <a:rPr lang="es-ES" dirty="0">
                <a:latin typeface="Times New Roman" panose="02020603050405020304" pitchFamily="18" charset="0"/>
              </a:rPr>
              <a:t>y =Y</a:t>
            </a:r>
            <a:r>
              <a:rPr lang="es-ES" sz="1050" dirty="0">
                <a:latin typeface="Times New Roman" panose="02020603050405020304" pitchFamily="18" charset="0"/>
              </a:rPr>
              <a:t>b</a:t>
            </a:r>
            <a:r>
              <a:rPr lang="es-ES" dirty="0">
                <a:latin typeface="Times New Roman" panose="02020603050405020304" pitchFamily="18" charset="0"/>
              </a:rPr>
              <a:t>-Y</a:t>
            </a:r>
            <a:r>
              <a:rPr lang="es-ES" sz="1050" dirty="0">
                <a:latin typeface="Times New Roman" panose="02020603050405020304" pitchFamily="18" charset="0"/>
              </a:rPr>
              <a:t>a </a:t>
            </a:r>
            <a:r>
              <a:rPr lang="es-ES" dirty="0">
                <a:latin typeface="Times New Roman" panose="02020603050405020304" pitchFamily="18" charset="0"/>
              </a:rPr>
              <a:t>= 98.86 </a:t>
            </a:r>
            <a:r>
              <a:rPr lang="es-ES" dirty="0">
                <a:latin typeface="Symbol" panose="05050102010706020507" pitchFamily="18" charset="2"/>
              </a:rPr>
              <a:t></a:t>
            </a:r>
            <a:r>
              <a:rPr lang="es-ES" dirty="0">
                <a:latin typeface="Times New Roman" panose="02020603050405020304" pitchFamily="18" charset="0"/>
              </a:rPr>
              <a:t>x = X</a:t>
            </a:r>
            <a:r>
              <a:rPr lang="es-ES" sz="1050" dirty="0">
                <a:latin typeface="Times New Roman" panose="02020603050405020304" pitchFamily="18" charset="0"/>
              </a:rPr>
              <a:t>b</a:t>
            </a:r>
            <a:r>
              <a:rPr lang="es-ES" dirty="0">
                <a:latin typeface="Times New Roman" panose="02020603050405020304" pitchFamily="18" charset="0"/>
              </a:rPr>
              <a:t>-X</a:t>
            </a:r>
            <a:r>
              <a:rPr lang="es-ES" sz="1050" dirty="0">
                <a:latin typeface="Times New Roman" panose="02020603050405020304" pitchFamily="18" charset="0"/>
              </a:rPr>
              <a:t>a </a:t>
            </a:r>
            <a:r>
              <a:rPr lang="es-ES" dirty="0">
                <a:latin typeface="Times New Roman" panose="02020603050405020304" pitchFamily="18" charset="0"/>
              </a:rPr>
              <a:t>= 90.12</a:t>
            </a:r>
          </a:p>
          <a:p>
            <a:pPr>
              <a:lnSpc>
                <a:spcPct val="150000"/>
              </a:lnSpc>
            </a:pPr>
            <a:r>
              <a:rPr lang="tr-TR" dirty="0" err="1">
                <a:latin typeface="Times New Roman" panose="02020603050405020304" pitchFamily="18" charset="0"/>
              </a:rPr>
              <a:t>AB</a:t>
            </a:r>
            <a:r>
              <a:rPr lang="tr-TR" sz="1050" dirty="0" err="1">
                <a:latin typeface="Times New Roman" panose="02020603050405020304" pitchFamily="18" charset="0"/>
              </a:rPr>
              <a:t>h</a:t>
            </a:r>
            <a:r>
              <a:rPr lang="tr-TR" sz="1050" dirty="0">
                <a:latin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</a:rPr>
              <a:t>=(</a:t>
            </a:r>
            <a:r>
              <a:rPr lang="tr-TR" dirty="0">
                <a:latin typeface="Symbol" panose="05050102010706020507" pitchFamily="18" charset="2"/>
              </a:rPr>
              <a:t></a:t>
            </a:r>
            <a:r>
              <a:rPr lang="tr-TR" dirty="0">
                <a:latin typeface="Times New Roman" panose="02020603050405020304" pitchFamily="18" charset="0"/>
              </a:rPr>
              <a:t>y</a:t>
            </a:r>
            <a:r>
              <a:rPr lang="tr-TR" sz="1050" dirty="0">
                <a:latin typeface="Times New Roman" panose="02020603050405020304" pitchFamily="18" charset="0"/>
              </a:rPr>
              <a:t>2</a:t>
            </a:r>
            <a:r>
              <a:rPr lang="tr-TR" dirty="0">
                <a:latin typeface="Times New Roman" panose="02020603050405020304" pitchFamily="18" charset="0"/>
              </a:rPr>
              <a:t>+</a:t>
            </a:r>
            <a:r>
              <a:rPr lang="tr-TR" dirty="0">
                <a:latin typeface="Symbol" panose="05050102010706020507" pitchFamily="18" charset="2"/>
              </a:rPr>
              <a:t></a:t>
            </a:r>
            <a:r>
              <a:rPr lang="tr-TR" dirty="0">
                <a:latin typeface="Times New Roman" panose="02020603050405020304" pitchFamily="18" charset="0"/>
              </a:rPr>
              <a:t>x</a:t>
            </a:r>
            <a:r>
              <a:rPr lang="tr-TR" sz="1050" dirty="0">
                <a:latin typeface="Times New Roman" panose="02020603050405020304" pitchFamily="18" charset="0"/>
              </a:rPr>
              <a:t>2</a:t>
            </a:r>
            <a:r>
              <a:rPr lang="tr-TR" dirty="0">
                <a:latin typeface="Times New Roman" panose="02020603050405020304" pitchFamily="18" charset="0"/>
              </a:rPr>
              <a:t>)</a:t>
            </a:r>
            <a:r>
              <a:rPr lang="tr-TR" sz="1050" baseline="82000" dirty="0">
                <a:latin typeface="Times New Roman" panose="02020603050405020304" pitchFamily="18" charset="0"/>
              </a:rPr>
              <a:t>1/2</a:t>
            </a:r>
            <a:r>
              <a:rPr lang="tr-TR" sz="1050" dirty="0">
                <a:latin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</a:rPr>
              <a:t>=133.77</a:t>
            </a:r>
          </a:p>
          <a:p>
            <a:pPr>
              <a:lnSpc>
                <a:spcPct val="150000"/>
              </a:lnSpc>
            </a:pPr>
            <a:r>
              <a:rPr lang="tr-TR" dirty="0" err="1">
                <a:latin typeface="Times New Roman" panose="02020603050405020304" pitchFamily="18" charset="0"/>
              </a:rPr>
              <a:t>AB</a:t>
            </a:r>
            <a:r>
              <a:rPr lang="tr-TR" sz="1050" dirty="0" err="1">
                <a:latin typeface="Times New Roman" panose="02020603050405020304" pitchFamily="18" charset="0"/>
              </a:rPr>
              <a:t>ö</a:t>
            </a:r>
            <a:r>
              <a:rPr lang="tr-TR" sz="1050" dirty="0">
                <a:latin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</a:rPr>
              <a:t>= 133.73m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</a:rPr>
              <a:t>d = </a:t>
            </a:r>
            <a:r>
              <a:rPr lang="tr-TR" dirty="0" err="1">
                <a:latin typeface="Times New Roman" panose="02020603050405020304" pitchFamily="18" charset="0"/>
              </a:rPr>
              <a:t>AB</a:t>
            </a:r>
            <a:r>
              <a:rPr lang="tr-TR" sz="1050" dirty="0" err="1">
                <a:latin typeface="Times New Roman" panose="02020603050405020304" pitchFamily="18" charset="0"/>
              </a:rPr>
              <a:t>h</a:t>
            </a:r>
            <a:r>
              <a:rPr lang="tr-TR" sz="1050" dirty="0">
                <a:latin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</a:rPr>
              <a:t>- </a:t>
            </a:r>
            <a:r>
              <a:rPr lang="tr-TR" dirty="0" err="1">
                <a:latin typeface="Times New Roman" panose="02020603050405020304" pitchFamily="18" charset="0"/>
              </a:rPr>
              <a:t>AB</a:t>
            </a:r>
            <a:r>
              <a:rPr lang="tr-TR" sz="1050" dirty="0" err="1">
                <a:latin typeface="Times New Roman" panose="02020603050405020304" pitchFamily="18" charset="0"/>
              </a:rPr>
              <a:t>ö</a:t>
            </a:r>
            <a:r>
              <a:rPr lang="tr-TR" sz="1050" dirty="0">
                <a:latin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</a:rPr>
              <a:t>= 0.04m (hata sınırı içinde)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</a:rPr>
              <a:t>a= </a:t>
            </a:r>
            <a:r>
              <a:rPr lang="tr-TR" dirty="0">
                <a:latin typeface="Symbol" panose="05050102010706020507" pitchFamily="18" charset="2"/>
              </a:rPr>
              <a:t></a:t>
            </a:r>
            <a:r>
              <a:rPr lang="tr-TR" dirty="0">
                <a:latin typeface="Times New Roman" panose="02020603050405020304" pitchFamily="18" charset="0"/>
              </a:rPr>
              <a:t>y / </a:t>
            </a:r>
            <a:r>
              <a:rPr lang="tr-TR" dirty="0" err="1">
                <a:latin typeface="Times New Roman" panose="02020603050405020304" pitchFamily="18" charset="0"/>
              </a:rPr>
              <a:t>AB</a:t>
            </a:r>
            <a:r>
              <a:rPr lang="tr-TR" sz="1050" dirty="0" err="1">
                <a:latin typeface="Times New Roman" panose="02020603050405020304" pitchFamily="18" charset="0"/>
              </a:rPr>
              <a:t>ö</a:t>
            </a:r>
            <a:r>
              <a:rPr lang="tr-TR" sz="1050" dirty="0">
                <a:latin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</a:rPr>
              <a:t>= 0.739251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</a:rPr>
              <a:t>b= </a:t>
            </a:r>
            <a:r>
              <a:rPr lang="tr-TR" dirty="0">
                <a:latin typeface="Symbol" panose="05050102010706020507" pitchFamily="18" charset="2"/>
              </a:rPr>
              <a:t></a:t>
            </a:r>
            <a:r>
              <a:rPr lang="tr-TR" dirty="0">
                <a:latin typeface="Times New Roman" panose="02020603050405020304" pitchFamily="18" charset="0"/>
              </a:rPr>
              <a:t>x / </a:t>
            </a:r>
            <a:r>
              <a:rPr lang="tr-TR" dirty="0" err="1">
                <a:latin typeface="Times New Roman" panose="02020603050405020304" pitchFamily="18" charset="0"/>
              </a:rPr>
              <a:t>AB</a:t>
            </a:r>
            <a:r>
              <a:rPr lang="tr-TR" sz="1050" dirty="0" err="1">
                <a:latin typeface="Times New Roman" panose="02020603050405020304" pitchFamily="18" charset="0"/>
              </a:rPr>
              <a:t>ö</a:t>
            </a:r>
            <a:r>
              <a:rPr lang="tr-TR" dirty="0">
                <a:latin typeface="Times New Roman" panose="02020603050405020304" pitchFamily="18" charset="0"/>
              </a:rPr>
              <a:t>= 0.673895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582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3716" y="254201"/>
            <a:ext cx="10353762" cy="2266930"/>
          </a:xfrm>
        </p:spPr>
        <p:txBody>
          <a:bodyPr/>
          <a:lstStyle/>
          <a:p>
            <a:r>
              <a:rPr lang="tr-TR" dirty="0"/>
              <a:t>Bir Pi yan noktası koordinat hesabı eşitlikleri aşağıdaki </a:t>
            </a:r>
            <a:r>
              <a:rPr lang="tr-TR" dirty="0" smtClean="0"/>
              <a:t>gibidir:</a:t>
            </a:r>
          </a:p>
          <a:p>
            <a:r>
              <a:rPr lang="es-ES" dirty="0"/>
              <a:t>Yi = Ya + a si + b hi</a:t>
            </a:r>
          </a:p>
          <a:p>
            <a:r>
              <a:rPr lang="it-IT" dirty="0"/>
              <a:t>Xi = Xa + b si - a hi</a:t>
            </a:r>
          </a:p>
          <a:p>
            <a:r>
              <a:rPr lang="tr-TR" dirty="0"/>
              <a:t>Hesaplamalar aşağıda çizelge üzerinde gerçekleştirilecektir.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00" y="2194559"/>
            <a:ext cx="6316028" cy="272109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72600" y="5072404"/>
            <a:ext cx="412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Kontrol:</a:t>
            </a:r>
          </a:p>
          <a:p>
            <a:r>
              <a:rPr lang="pt-BR" dirty="0"/>
              <a:t>[Y] = n . Ya + a [s] + b [h]</a:t>
            </a:r>
          </a:p>
          <a:p>
            <a:r>
              <a:rPr lang="tr-TR" dirty="0"/>
              <a:t>123292.32=123051.60+245.904-5.189</a:t>
            </a:r>
          </a:p>
          <a:p>
            <a:r>
              <a:rPr lang="tr-TR" dirty="0" smtClean="0"/>
              <a:t>123292.32=123292.315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5473336" y="5473337"/>
            <a:ext cx="4467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Ve  </a:t>
            </a:r>
            <a:r>
              <a:rPr lang="pt-BR" dirty="0"/>
              <a:t>[X] = n . Xa + b [s] - a [h]</a:t>
            </a:r>
          </a:p>
          <a:p>
            <a:r>
              <a:rPr lang="tr-TR" dirty="0"/>
              <a:t>62280.91=62051.05+224.16+5.69</a:t>
            </a:r>
          </a:p>
          <a:p>
            <a:r>
              <a:rPr lang="tr-TR" dirty="0"/>
              <a:t>62280.91=62280.902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334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5760" y="-134983"/>
            <a:ext cx="10353761" cy="1326321"/>
          </a:xfrm>
        </p:spPr>
        <p:txBody>
          <a:bodyPr/>
          <a:lstStyle/>
          <a:p>
            <a:r>
              <a:rPr lang="tr-TR" dirty="0"/>
              <a:t>DİK AYAĞI ve DİK BOYU HESABI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760" y="1307102"/>
            <a:ext cx="7838320" cy="3135328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09005" y="4819452"/>
            <a:ext cx="10842172" cy="128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Bu problem yan nokta hesabının tersi olarak da düşünülebilir. Problem </a:t>
            </a:r>
            <a:r>
              <a:rPr lang="tr-TR" dirty="0" smtClean="0"/>
              <a:t>yukarıdaki şekil </a:t>
            </a:r>
            <a:r>
              <a:rPr lang="tr-TR" dirty="0"/>
              <a:t>de görülen ve AB doğrusunun dışında verilen koordinatları bilinen bir </a:t>
            </a:r>
            <a:r>
              <a:rPr lang="tr-TR" dirty="0" smtClean="0"/>
              <a:t>P noktasının </a:t>
            </a:r>
            <a:r>
              <a:rPr lang="tr-TR" dirty="0"/>
              <a:t>dik ayağı AP’ ve dik boyu PP’ nün hesaplanmasıdır.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723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115134"/>
            <a:ext cx="12173668" cy="3695136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</a:rPr>
              <a:t>Çözüm koordinatları bilinen A,B ve P noktalarından yararlanarak önce </a:t>
            </a:r>
            <a:r>
              <a:rPr lang="tr-TR" dirty="0" smtClean="0">
                <a:latin typeface="Times New Roman" panose="02020603050405020304" pitchFamily="18" charset="0"/>
              </a:rPr>
              <a:t>şekilde gösterilen </a:t>
            </a:r>
            <a:r>
              <a:rPr lang="tr-TR" dirty="0">
                <a:latin typeface="Symbol" panose="05050102010706020507" pitchFamily="18" charset="2"/>
              </a:rPr>
              <a:t> </a:t>
            </a:r>
            <a:r>
              <a:rPr lang="tr-TR" dirty="0">
                <a:latin typeface="Times New Roman" panose="02020603050405020304" pitchFamily="18" charset="0"/>
              </a:rPr>
              <a:t>açısının </a:t>
            </a:r>
            <a:r>
              <a:rPr lang="tr-TR" dirty="0">
                <a:latin typeface="Symbol" panose="05050102010706020507" pitchFamily="18" charset="2"/>
              </a:rPr>
              <a:t> </a:t>
            </a:r>
            <a:r>
              <a:rPr lang="tr-TR" dirty="0">
                <a:latin typeface="Times New Roman" panose="02020603050405020304" pitchFamily="18" charset="0"/>
              </a:rPr>
              <a:t>= (AP)-(AB) şeklinde bulunmasıyla yapılabileceği gibi </a:t>
            </a:r>
            <a:r>
              <a:rPr lang="tr-TR" dirty="0" smtClean="0">
                <a:latin typeface="Times New Roman" panose="02020603050405020304" pitchFamily="18" charset="0"/>
              </a:rPr>
              <a:t>yan nokta </a:t>
            </a:r>
            <a:r>
              <a:rPr lang="tr-TR" dirty="0">
                <a:latin typeface="Times New Roman" panose="02020603050405020304" pitchFamily="18" charset="0"/>
              </a:rPr>
              <a:t>hesabının tersi şeklinde düşünülerek de yapılabilir. Aşağıda her iki </a:t>
            </a:r>
            <a:r>
              <a:rPr lang="tr-TR" dirty="0" smtClean="0">
                <a:latin typeface="Times New Roman" panose="02020603050405020304" pitchFamily="18" charset="0"/>
              </a:rPr>
              <a:t>duruma göre </a:t>
            </a:r>
            <a:r>
              <a:rPr lang="tr-TR" dirty="0">
                <a:latin typeface="Times New Roman" panose="02020603050405020304" pitchFamily="18" charset="0"/>
              </a:rPr>
              <a:t>çözüm gösterilmektedir. </a:t>
            </a:r>
            <a:endParaRPr lang="tr-TR" dirty="0" smtClean="0">
              <a:latin typeface="Times New Roman" panose="02020603050405020304" pitchFamily="18" charset="0"/>
            </a:endParaRPr>
          </a:p>
          <a:p>
            <a:r>
              <a:rPr lang="tr-TR" dirty="0" smtClean="0">
                <a:latin typeface="Times New Roman" panose="02020603050405020304" pitchFamily="18" charset="0"/>
              </a:rPr>
              <a:t>Problem </a:t>
            </a:r>
            <a:r>
              <a:rPr lang="tr-TR" dirty="0">
                <a:latin typeface="Times New Roman" panose="02020603050405020304" pitchFamily="18" charset="0"/>
              </a:rPr>
              <a:t>bu haliyle elde prizma </a:t>
            </a:r>
            <a:r>
              <a:rPr lang="tr-TR" dirty="0" smtClean="0">
                <a:latin typeface="Times New Roman" panose="02020603050405020304" pitchFamily="18" charset="0"/>
              </a:rPr>
              <a:t>olmadan </a:t>
            </a:r>
            <a:r>
              <a:rPr lang="tr-TR" dirty="0">
                <a:latin typeface="Times New Roman" panose="02020603050405020304" pitchFamily="18" charset="0"/>
              </a:rPr>
              <a:t>dik ayağı </a:t>
            </a:r>
            <a:r>
              <a:rPr lang="tr-TR" dirty="0" smtClean="0">
                <a:latin typeface="Times New Roman" panose="02020603050405020304" pitchFamily="18" charset="0"/>
              </a:rPr>
              <a:t>ve dik </a:t>
            </a:r>
            <a:r>
              <a:rPr lang="tr-TR" dirty="0">
                <a:latin typeface="Times New Roman" panose="02020603050405020304" pitchFamily="18" charset="0"/>
              </a:rPr>
              <a:t>boyunun hesaplanmasına da yarar.</a:t>
            </a:r>
            <a:endParaRPr lang="tr-TR" dirty="0"/>
          </a:p>
        </p:txBody>
      </p:sp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349" y="137452"/>
            <a:ext cx="4896530" cy="195861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41" y="4057514"/>
            <a:ext cx="4815976" cy="275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2096064"/>
            <a:ext cx="10921154" cy="3695136"/>
          </a:xfrm>
        </p:spPr>
        <p:txBody>
          <a:bodyPr/>
          <a:lstStyle/>
          <a:p>
            <a:r>
              <a:rPr lang="tr-TR" dirty="0" smtClean="0"/>
              <a:t>ÖRNEK: </a:t>
            </a:r>
            <a:r>
              <a:rPr lang="tr-TR" dirty="0"/>
              <a:t>A,B ve P noktalarının </a:t>
            </a:r>
            <a:r>
              <a:rPr lang="tr-TR" dirty="0" smtClean="0"/>
              <a:t>koordinatları verilmektedir</a:t>
            </a:r>
            <a:r>
              <a:rPr lang="tr-TR" dirty="0"/>
              <a:t>. P noktasının AB ölçü </a:t>
            </a:r>
            <a:r>
              <a:rPr lang="tr-TR" dirty="0" smtClean="0"/>
              <a:t>doğrusu üzerindeki </a:t>
            </a:r>
            <a:r>
              <a:rPr lang="tr-TR" dirty="0"/>
              <a:t>olması gereken dik ayak ve </a:t>
            </a:r>
            <a:r>
              <a:rPr lang="tr-TR" dirty="0" smtClean="0"/>
              <a:t>dik boyunu </a:t>
            </a:r>
            <a:r>
              <a:rPr lang="tr-TR" dirty="0"/>
              <a:t>hesaplayınız 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547" y="3300694"/>
            <a:ext cx="3986258" cy="174156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580" y="3149100"/>
            <a:ext cx="320992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8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445" y="3430360"/>
            <a:ext cx="5153025" cy="9048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415" y="4670651"/>
            <a:ext cx="4819650" cy="13049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286" y="779563"/>
            <a:ext cx="3986258" cy="174156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319" y="627969"/>
            <a:ext cx="320992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9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673</TotalTime>
  <Words>875</Words>
  <Application>Microsoft Office PowerPoint</Application>
  <PresentationFormat>Geniş ekran</PresentationFormat>
  <Paragraphs>59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0" baseType="lpstr">
      <vt:lpstr>Arial</vt:lpstr>
      <vt:lpstr>Bookman Old Style</vt:lpstr>
      <vt:lpstr>Rockwell</vt:lpstr>
      <vt:lpstr>Symbol</vt:lpstr>
      <vt:lpstr>Times New Roman</vt:lpstr>
      <vt:lpstr>Times New Roman,Bold</vt:lpstr>
      <vt:lpstr>Damask</vt:lpstr>
      <vt:lpstr>12. Hafta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DİK AYAĞI ve DİK BOYU HESABI</vt:lpstr>
      <vt:lpstr>PowerPoint Sunusu</vt:lpstr>
      <vt:lpstr>PowerPoint Sunusu</vt:lpstr>
      <vt:lpstr>PowerPoint Sunusu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Hafta</dc:title>
  <dc:creator>bilgisayar</dc:creator>
  <cp:lastModifiedBy>bilgisayar</cp:lastModifiedBy>
  <cp:revision>74</cp:revision>
  <dcterms:created xsi:type="dcterms:W3CDTF">2020-12-09T10:28:14Z</dcterms:created>
  <dcterms:modified xsi:type="dcterms:W3CDTF">2021-01-13T19:45:38Z</dcterms:modified>
</cp:coreProperties>
</file>