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4" autoAdjust="0"/>
    <p:restoredTop sz="94667" autoAdjust="0"/>
  </p:normalViewPr>
  <p:slideViewPr>
    <p:cSldViewPr>
      <p:cViewPr>
        <p:scale>
          <a:sx n="70" d="100"/>
          <a:sy n="70" d="100"/>
        </p:scale>
        <p:origin x="-1398"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3.01.2021</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20A1D5-B70C-4934-B874-C46E2BA1114B}" type="datetimeFigureOut">
              <a:rPr lang="tr-TR" smtClean="0"/>
              <a:t>3.01.2021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5197B2-692A-4D70-93E6-4FCA8619E6C4}" type="slidenum">
              <a:rPr lang="tr-TR" smtClean="0"/>
              <a:t>‹#›</a:t>
            </a:fld>
            <a:endParaRPr lang="tr-TR"/>
          </a:p>
        </p:txBody>
      </p:sp>
    </p:spTree>
    <p:extLst>
      <p:ext uri="{BB962C8B-B14F-4D97-AF65-F5344CB8AC3E}">
        <p14:creationId xmlns:p14="http://schemas.microsoft.com/office/powerpoint/2010/main" val="1330146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RADYO, TV VE SİNEMA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İLETİŞİM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RTS101 – İletişim Bilimine Giriş</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err="1" smtClean="0">
                <a:solidFill>
                  <a:schemeClr val="bg1">
                    <a:lumMod val="50000"/>
                  </a:schemeClr>
                </a:solidFill>
              </a:rPr>
              <a:t>Dr.Öğr</a:t>
            </a:r>
            <a:r>
              <a:rPr lang="tr-TR" altLang="tr-TR" sz="2000" b="1" i="1" dirty="0" smtClean="0">
                <a:solidFill>
                  <a:schemeClr val="bg1">
                    <a:lumMod val="50000"/>
                  </a:schemeClr>
                </a:solidFill>
              </a:rPr>
              <a:t>. Üyesi M. Nur ERDEM</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dirty="0"/>
              <a:t>İletişim Biliminde </a:t>
            </a:r>
            <a:r>
              <a:rPr lang="tr-TR" altLang="tr-TR" sz="4400" dirty="0" err="1"/>
              <a:t>Anaakım</a:t>
            </a:r>
            <a:r>
              <a:rPr lang="tr-TR" altLang="tr-TR" sz="4400" dirty="0"/>
              <a:t> Yaklaşımlar</a:t>
            </a:r>
            <a:endParaRPr lang="tr-TR" altLang="tr-TR" sz="4400"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Hafta-11</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65341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RTS101 </a:t>
            </a:r>
            <a:r>
              <a:rPr lang="tr-TR" altLang="tr-TR" sz="3200" i="1" dirty="0"/>
              <a:t>– İletişim </a:t>
            </a:r>
            <a:r>
              <a:rPr lang="tr-TR" altLang="tr-TR" sz="3200" i="1" dirty="0" smtClean="0"/>
              <a:t>Bilimine Giriş</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0A398E2-9251-4F0A-83EC-B91919805ECF}"/>
              </a:ext>
            </a:extLst>
          </p:cNvPr>
          <p:cNvSpPr>
            <a:spLocks noGrp="1"/>
          </p:cNvSpPr>
          <p:nvPr>
            <p:ph type="title"/>
          </p:nvPr>
        </p:nvSpPr>
        <p:spPr/>
        <p:txBody>
          <a:bodyPr/>
          <a:lstStyle/>
          <a:p>
            <a:pPr algn="just"/>
            <a:r>
              <a:rPr lang="tr-TR" sz="3600" b="1" dirty="0" smtClean="0">
                <a:solidFill>
                  <a:srgbClr val="FF0000"/>
                </a:solidFill>
              </a:rPr>
              <a:t>Konu Başlıkları</a:t>
            </a:r>
            <a:endParaRPr lang="tr-TR" sz="3600" b="1" dirty="0">
              <a:solidFill>
                <a:srgbClr val="FF0000"/>
              </a:solidFill>
            </a:endParaRPr>
          </a:p>
        </p:txBody>
      </p:sp>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a:xfrm>
            <a:off x="457200" y="1196752"/>
            <a:ext cx="8229600" cy="4929411"/>
          </a:xfrm>
        </p:spPr>
        <p:txBody>
          <a:bodyPr/>
          <a:lstStyle/>
          <a:p>
            <a:r>
              <a:rPr lang="tr-TR" dirty="0" smtClean="0"/>
              <a:t>Etki Kuramları</a:t>
            </a:r>
          </a:p>
          <a:p>
            <a:pPr>
              <a:buFontTx/>
              <a:buChar char="-"/>
            </a:pPr>
            <a:r>
              <a:rPr lang="tr-TR" dirty="0" smtClean="0"/>
              <a:t>Sihirli Mermi Yaklaşımı</a:t>
            </a:r>
          </a:p>
          <a:p>
            <a:pPr>
              <a:buFontTx/>
              <a:buChar char="-"/>
            </a:pPr>
            <a:r>
              <a:rPr lang="tr-TR" dirty="0" smtClean="0"/>
              <a:t>İki Aşamalı Akış Kuramı</a:t>
            </a:r>
          </a:p>
          <a:p>
            <a:pPr>
              <a:buFontTx/>
              <a:buChar char="-"/>
            </a:pPr>
            <a:r>
              <a:rPr lang="tr-TR" dirty="0" smtClean="0"/>
              <a:t>Bireysel Farklılıklar Kuramı</a:t>
            </a:r>
          </a:p>
          <a:p>
            <a:r>
              <a:rPr lang="tr-TR" dirty="0" smtClean="0"/>
              <a:t>Kültürel ve Toplumsal Etki Kuramları</a:t>
            </a:r>
          </a:p>
          <a:p>
            <a:pPr>
              <a:buFontTx/>
              <a:buChar char="-"/>
            </a:pPr>
            <a:r>
              <a:rPr lang="tr-TR" dirty="0" smtClean="0"/>
              <a:t>Kültürel Göstergeler ve </a:t>
            </a:r>
            <a:r>
              <a:rPr lang="tr-TR" dirty="0" err="1" smtClean="0"/>
              <a:t>Eğitilim</a:t>
            </a:r>
            <a:r>
              <a:rPr lang="tr-TR" dirty="0" smtClean="0"/>
              <a:t> (Ekme) Kuramı</a:t>
            </a:r>
          </a:p>
          <a:p>
            <a:pPr>
              <a:buFontTx/>
              <a:buChar char="-"/>
            </a:pPr>
            <a:r>
              <a:rPr lang="tr-TR" dirty="0" smtClean="0"/>
              <a:t>Suskunluk Sarmalı Kuramı</a:t>
            </a:r>
          </a:p>
        </p:txBody>
      </p:sp>
    </p:spTree>
    <p:extLst>
      <p:ext uri="{BB962C8B-B14F-4D97-AF65-F5344CB8AC3E}">
        <p14:creationId xmlns:p14="http://schemas.microsoft.com/office/powerpoint/2010/main" val="1366799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pPr algn="l"/>
            <a:r>
              <a:rPr lang="tr-TR" sz="3600" b="1" dirty="0" smtClean="0">
                <a:solidFill>
                  <a:srgbClr val="FF0000"/>
                </a:solidFill>
              </a:rPr>
              <a:t>Etki Kuramları</a:t>
            </a:r>
            <a:endParaRPr lang="tr-TR" sz="3600" b="1" dirty="0">
              <a:solidFill>
                <a:srgbClr val="FF0000"/>
              </a:solidFill>
            </a:endParaRPr>
          </a:p>
        </p:txBody>
      </p:sp>
      <p:sp>
        <p:nvSpPr>
          <p:cNvPr id="3" name="İçerik Yer Tutucusu 2"/>
          <p:cNvSpPr>
            <a:spLocks noGrp="1"/>
          </p:cNvSpPr>
          <p:nvPr>
            <p:ph idx="1"/>
          </p:nvPr>
        </p:nvSpPr>
        <p:spPr>
          <a:xfrm>
            <a:off x="457200" y="1124744"/>
            <a:ext cx="8229600" cy="5001419"/>
          </a:xfrm>
        </p:spPr>
        <p:txBody>
          <a:bodyPr/>
          <a:lstStyle/>
          <a:p>
            <a:r>
              <a:rPr lang="tr-TR" sz="2800" dirty="0"/>
              <a:t>Kitle iletişimi konusunda geliştirilen çoğu kuram, etki sorunsalı üzerinde durmaktadır</a:t>
            </a:r>
            <a:r>
              <a:rPr lang="tr-TR" sz="2800" dirty="0" smtClean="0"/>
              <a:t>.</a:t>
            </a:r>
            <a:endParaRPr lang="tr-TR" sz="2800" dirty="0"/>
          </a:p>
          <a:p>
            <a:r>
              <a:rPr lang="tr-TR" sz="2800" dirty="0"/>
              <a:t>Etki kuramlarını birkaç temel düzlemde sınıflandırmak mümkündür. </a:t>
            </a:r>
          </a:p>
          <a:p>
            <a:r>
              <a:rPr lang="tr-TR" sz="2800" dirty="0"/>
              <a:t>Bireyler üzerindeki kısa dönem etkilere dayalı kuramlar, kültürel ve toplumsal etkileri açısından kuramlar, izleyici merkezli kuramlar vb. </a:t>
            </a:r>
          </a:p>
          <a:p>
            <a:r>
              <a:rPr lang="tr-TR" sz="2800" dirty="0"/>
              <a:t>Bu noktada önemli olan kitle iletişim araçlarının ve içeriğinin, bu araç ve içeriğe maruz kalanlarda nasıl bir etkiye dayalı olduğunun sorgulanması ve tartışılmasıdır.</a:t>
            </a:r>
          </a:p>
          <a:p>
            <a:endParaRPr lang="tr-TR" dirty="0"/>
          </a:p>
        </p:txBody>
      </p:sp>
    </p:spTree>
    <p:extLst>
      <p:ext uri="{BB962C8B-B14F-4D97-AF65-F5344CB8AC3E}">
        <p14:creationId xmlns:p14="http://schemas.microsoft.com/office/powerpoint/2010/main" val="211667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sz="3600" b="1" dirty="0">
                <a:solidFill>
                  <a:srgbClr val="FF0000"/>
                </a:solidFill>
                <a:latin typeface="Calibri"/>
              </a:rPr>
              <a:t>Sihirli Mermi (</a:t>
            </a:r>
            <a:r>
              <a:rPr lang="tr-TR" sz="3600" b="1" dirty="0" err="1">
                <a:solidFill>
                  <a:srgbClr val="FF0000"/>
                </a:solidFill>
                <a:latin typeface="Calibri"/>
              </a:rPr>
              <a:t>Hipodermik</a:t>
            </a:r>
            <a:r>
              <a:rPr lang="tr-TR" sz="3600" b="1" dirty="0">
                <a:solidFill>
                  <a:srgbClr val="FF0000"/>
                </a:solidFill>
                <a:latin typeface="Calibri"/>
              </a:rPr>
              <a:t> İğne) Kuramı</a:t>
            </a:r>
            <a:endParaRPr lang="tr-TR" sz="3600" b="1" dirty="0">
              <a:solidFill>
                <a:srgbClr val="FF0000"/>
              </a:solidFill>
            </a:endParaRPr>
          </a:p>
        </p:txBody>
      </p:sp>
      <p:sp>
        <p:nvSpPr>
          <p:cNvPr id="3" name="İçerik Yer Tutucusu 2"/>
          <p:cNvSpPr>
            <a:spLocks noGrp="1"/>
          </p:cNvSpPr>
          <p:nvPr>
            <p:ph idx="1"/>
          </p:nvPr>
        </p:nvSpPr>
        <p:spPr>
          <a:xfrm>
            <a:off x="457200" y="1412776"/>
            <a:ext cx="8229600" cy="4713387"/>
          </a:xfrm>
        </p:spPr>
        <p:txBody>
          <a:bodyPr/>
          <a:lstStyle/>
          <a:p>
            <a:r>
              <a:rPr lang="tr-TR" sz="2800" dirty="0"/>
              <a:t>19. yüzyıldan 2. Dünya Savaşı’na kadar olan dönemde sosyologlar, Büyük Sanayi Devrimi’nin ortaya çıkarmış olduğu kitleleri incelemekteydiler. </a:t>
            </a:r>
          </a:p>
          <a:p>
            <a:endParaRPr lang="tr-TR" sz="2800" dirty="0"/>
          </a:p>
          <a:p>
            <a:r>
              <a:rPr lang="tr-TR" sz="2800" dirty="0"/>
              <a:t>Bu dönemde, dağınık ve birbirinden bağımsız bireylerin oluşturduğu varsayılan bu kitleler üzerinde, kitle iletişim araçlarının </a:t>
            </a:r>
            <a:r>
              <a:rPr lang="tr-TR" sz="2800" dirty="0" err="1"/>
              <a:t>iknaya</a:t>
            </a:r>
            <a:r>
              <a:rPr lang="tr-TR" sz="2800" dirty="0"/>
              <a:t> dayalı önemli bir etkisi olduğu düşünülmektedir. </a:t>
            </a:r>
          </a:p>
          <a:p>
            <a:endParaRPr lang="tr-TR" sz="2800" dirty="0"/>
          </a:p>
        </p:txBody>
      </p:sp>
    </p:spTree>
    <p:extLst>
      <p:ext uri="{BB962C8B-B14F-4D97-AF65-F5344CB8AC3E}">
        <p14:creationId xmlns:p14="http://schemas.microsoft.com/office/powerpoint/2010/main" val="3154876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pPr algn="l"/>
            <a:r>
              <a:rPr lang="tr-TR" sz="3200" b="1" dirty="0">
                <a:solidFill>
                  <a:srgbClr val="FF0000"/>
                </a:solidFill>
              </a:rPr>
              <a:t>Sihirli Mermi (</a:t>
            </a:r>
            <a:r>
              <a:rPr lang="tr-TR" sz="3200" b="1" dirty="0" err="1">
                <a:solidFill>
                  <a:srgbClr val="FF0000"/>
                </a:solidFill>
              </a:rPr>
              <a:t>Hipodermik</a:t>
            </a:r>
            <a:r>
              <a:rPr lang="tr-TR" sz="3200" b="1" dirty="0">
                <a:solidFill>
                  <a:srgbClr val="FF0000"/>
                </a:solidFill>
              </a:rPr>
              <a:t> İğne) Kuramı</a:t>
            </a:r>
            <a:endParaRPr lang="tr-TR" sz="3200" dirty="0"/>
          </a:p>
        </p:txBody>
      </p:sp>
      <p:sp>
        <p:nvSpPr>
          <p:cNvPr id="3" name="İçerik Yer Tutucusu 2"/>
          <p:cNvSpPr>
            <a:spLocks noGrp="1"/>
          </p:cNvSpPr>
          <p:nvPr>
            <p:ph idx="1"/>
          </p:nvPr>
        </p:nvSpPr>
        <p:spPr>
          <a:xfrm>
            <a:off x="457200" y="1196752"/>
            <a:ext cx="8229600" cy="4929411"/>
          </a:xfrm>
        </p:spPr>
        <p:txBody>
          <a:bodyPr/>
          <a:lstStyle/>
          <a:p>
            <a:r>
              <a:rPr lang="tr-TR" sz="2800" dirty="0"/>
              <a:t>O dönemde kitlelerin sorgulama ve kendi başına hareket edebilme yetisinden mahrum, yönlendirilebilecek yığınlar olarak görülmesi bu dönem anlayışının karakteristik yapısını oluşturmaktadır</a:t>
            </a:r>
            <a:r>
              <a:rPr lang="tr-TR" sz="2800" dirty="0" smtClean="0"/>
              <a:t>.</a:t>
            </a:r>
            <a:endParaRPr lang="tr-TR" sz="2800" dirty="0"/>
          </a:p>
          <a:p>
            <a:r>
              <a:rPr lang="tr-TR" sz="2800" dirty="0"/>
              <a:t>2. Dünya Savaşı’na kadar olan dönemde faşist ya da sosyalist hareketlerin gelişmesinde ve bu bağlamda ortaya çıkan kitle hareketlerinde propagandanın, buna bağlı olarak da kitle iletişim araçlarının kayıtsız şartsız bir etkisi olduğu varsayılmaktadır. </a:t>
            </a:r>
          </a:p>
        </p:txBody>
      </p:sp>
    </p:spTree>
    <p:extLst>
      <p:ext uri="{BB962C8B-B14F-4D97-AF65-F5344CB8AC3E}">
        <p14:creationId xmlns:p14="http://schemas.microsoft.com/office/powerpoint/2010/main" val="906558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lstStyle/>
          <a:p>
            <a:pPr algn="l"/>
            <a:r>
              <a:rPr lang="tr-TR" sz="3200" b="1" dirty="0">
                <a:solidFill>
                  <a:srgbClr val="FF0000"/>
                </a:solidFill>
              </a:rPr>
              <a:t>Sihirli Mermi (</a:t>
            </a:r>
            <a:r>
              <a:rPr lang="tr-TR" sz="3200" b="1" dirty="0" err="1">
                <a:solidFill>
                  <a:srgbClr val="FF0000"/>
                </a:solidFill>
              </a:rPr>
              <a:t>Hipodermik</a:t>
            </a:r>
            <a:r>
              <a:rPr lang="tr-TR" sz="3200" b="1" dirty="0">
                <a:solidFill>
                  <a:srgbClr val="FF0000"/>
                </a:solidFill>
              </a:rPr>
              <a:t> İğne) Kuramı</a:t>
            </a:r>
            <a:endParaRPr lang="tr-TR" dirty="0"/>
          </a:p>
        </p:txBody>
      </p:sp>
      <p:sp>
        <p:nvSpPr>
          <p:cNvPr id="3" name="İçerik Yer Tutucusu 2"/>
          <p:cNvSpPr>
            <a:spLocks noGrp="1"/>
          </p:cNvSpPr>
          <p:nvPr>
            <p:ph idx="1"/>
          </p:nvPr>
        </p:nvSpPr>
        <p:spPr>
          <a:xfrm>
            <a:off x="457200" y="1052736"/>
            <a:ext cx="8229600" cy="5073427"/>
          </a:xfrm>
        </p:spPr>
        <p:txBody>
          <a:bodyPr/>
          <a:lstStyle/>
          <a:p>
            <a:r>
              <a:rPr lang="tr-TR" sz="2400" dirty="0"/>
              <a:t>Chicago Üniversitesi’nde siyaset bilimi üzerine dersler veren </a:t>
            </a:r>
            <a:r>
              <a:rPr lang="tr-TR" sz="2400" dirty="0" err="1"/>
              <a:t>Harold</a:t>
            </a:r>
            <a:r>
              <a:rPr lang="tr-TR" sz="2400" dirty="0"/>
              <a:t> </a:t>
            </a:r>
            <a:r>
              <a:rPr lang="tr-TR" sz="2400" dirty="0" err="1"/>
              <a:t>Laswell</a:t>
            </a:r>
            <a:r>
              <a:rPr lang="tr-TR" sz="2400" dirty="0"/>
              <a:t>, siyasal iktidarların sadece fiziksel güç kullanmadıklarını, bunun yanında kamuoyunun kitle iletişim araçları vasıtasıyla oluşturulduğunu belirtmiştir</a:t>
            </a:r>
            <a:r>
              <a:rPr lang="tr-TR" sz="2400" dirty="0" smtClean="0"/>
              <a:t>.</a:t>
            </a:r>
            <a:endParaRPr lang="tr-TR" sz="2400" dirty="0"/>
          </a:p>
          <a:p>
            <a:r>
              <a:rPr lang="tr-TR" sz="2400" dirty="0"/>
              <a:t> Onun yaklaşımı, kitle iletişim araçlarının propaganda amaçlı olarak kullanıldığı ve böylece kamuoyunun etkilendiği görüşüne dayanıyordu. </a:t>
            </a:r>
          </a:p>
          <a:p>
            <a:r>
              <a:rPr lang="tr-TR" sz="2400" dirty="0"/>
              <a:t>Çünkü kitle insanı propagandaya karşı direnecek eleştirel bir akıldan ve bilgi birikiminden yoksun olarak görülüyordu. </a:t>
            </a:r>
          </a:p>
          <a:p>
            <a:endParaRPr lang="tr-TR" sz="2400" dirty="0"/>
          </a:p>
        </p:txBody>
      </p:sp>
    </p:spTree>
    <p:extLst>
      <p:ext uri="{BB962C8B-B14F-4D97-AF65-F5344CB8AC3E}">
        <p14:creationId xmlns:p14="http://schemas.microsoft.com/office/powerpoint/2010/main" val="1054200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lstStyle/>
          <a:p>
            <a:pPr algn="l"/>
            <a:r>
              <a:rPr lang="tr-TR" sz="3200" b="1" dirty="0">
                <a:solidFill>
                  <a:srgbClr val="FF0000"/>
                </a:solidFill>
              </a:rPr>
              <a:t>Sihirli Mermi (</a:t>
            </a:r>
            <a:r>
              <a:rPr lang="tr-TR" sz="3200" b="1" dirty="0" err="1">
                <a:solidFill>
                  <a:srgbClr val="FF0000"/>
                </a:solidFill>
              </a:rPr>
              <a:t>Hipodermik</a:t>
            </a:r>
            <a:r>
              <a:rPr lang="tr-TR" sz="3200" b="1" dirty="0">
                <a:solidFill>
                  <a:srgbClr val="FF0000"/>
                </a:solidFill>
              </a:rPr>
              <a:t> İğne) Kuramı</a:t>
            </a:r>
            <a:endParaRPr lang="tr-TR" dirty="0"/>
          </a:p>
        </p:txBody>
      </p:sp>
      <p:sp>
        <p:nvSpPr>
          <p:cNvPr id="3" name="İçerik Yer Tutucusu 2"/>
          <p:cNvSpPr>
            <a:spLocks noGrp="1"/>
          </p:cNvSpPr>
          <p:nvPr>
            <p:ph idx="1"/>
          </p:nvPr>
        </p:nvSpPr>
        <p:spPr>
          <a:xfrm>
            <a:off x="457200" y="1052736"/>
            <a:ext cx="8229600" cy="5073427"/>
          </a:xfrm>
        </p:spPr>
        <p:txBody>
          <a:bodyPr/>
          <a:lstStyle/>
          <a:p>
            <a:r>
              <a:rPr lang="tr-TR" sz="2800" dirty="0"/>
              <a:t>Kitleler, çobanlar tarafından yönlendirilen sürüler olarak görülüyordu.</a:t>
            </a:r>
          </a:p>
          <a:p>
            <a:r>
              <a:rPr lang="tr-TR" sz="2800" dirty="0"/>
              <a:t>Ekonomik, siyasal ve entelektüel seçkinler, kitle iletişim araçlarını kullanarak bu insanları yönlendirebiliyorlardı.</a:t>
            </a:r>
          </a:p>
          <a:p>
            <a:r>
              <a:rPr lang="tr-TR" sz="2800" dirty="0"/>
              <a:t>Toplumda yer alan seçkinlerin, kitleleri kitle iletişim araçları vasıtasıyla yönlendirdiğini savunan bu yaklaşım, iletişim alanındaki çalışmalarında </a:t>
            </a:r>
            <a:r>
              <a:rPr lang="tr-TR" sz="2800" dirty="0" err="1"/>
              <a:t>hipodermik</a:t>
            </a:r>
            <a:r>
              <a:rPr lang="tr-TR" sz="2800" dirty="0"/>
              <a:t> iğne adı verilen kuramın geliştirilmesine neden olmuştur.</a:t>
            </a:r>
          </a:p>
          <a:p>
            <a:endParaRPr lang="tr-TR" dirty="0"/>
          </a:p>
        </p:txBody>
      </p:sp>
    </p:spTree>
    <p:extLst>
      <p:ext uri="{BB962C8B-B14F-4D97-AF65-F5344CB8AC3E}">
        <p14:creationId xmlns:p14="http://schemas.microsoft.com/office/powerpoint/2010/main" val="1243469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lstStyle/>
          <a:p>
            <a:pPr algn="l"/>
            <a:r>
              <a:rPr lang="tr-TR" sz="3200" b="1" dirty="0">
                <a:solidFill>
                  <a:srgbClr val="FF0000"/>
                </a:solidFill>
              </a:rPr>
              <a:t>Sihirli Mermi (</a:t>
            </a:r>
            <a:r>
              <a:rPr lang="tr-TR" sz="3200" b="1" dirty="0" err="1">
                <a:solidFill>
                  <a:srgbClr val="FF0000"/>
                </a:solidFill>
              </a:rPr>
              <a:t>Hipodermik</a:t>
            </a:r>
            <a:r>
              <a:rPr lang="tr-TR" sz="3200" b="1" dirty="0">
                <a:solidFill>
                  <a:srgbClr val="FF0000"/>
                </a:solidFill>
              </a:rPr>
              <a:t> İğne) Kuramı</a:t>
            </a:r>
            <a:endParaRPr lang="tr-TR" dirty="0"/>
          </a:p>
        </p:txBody>
      </p:sp>
      <p:sp>
        <p:nvSpPr>
          <p:cNvPr id="3" name="İçerik Yer Tutucusu 2"/>
          <p:cNvSpPr>
            <a:spLocks noGrp="1"/>
          </p:cNvSpPr>
          <p:nvPr>
            <p:ph idx="1"/>
          </p:nvPr>
        </p:nvSpPr>
        <p:spPr>
          <a:xfrm>
            <a:off x="457200" y="1052736"/>
            <a:ext cx="8229600" cy="5073427"/>
          </a:xfrm>
        </p:spPr>
        <p:txBody>
          <a:bodyPr/>
          <a:lstStyle/>
          <a:p>
            <a:pPr marL="0" indent="0">
              <a:buNone/>
            </a:pPr>
            <a:r>
              <a:rPr lang="tr-TR" sz="2800" dirty="0"/>
              <a:t>Sihirli mermi, şırınga, uyarıcı-tepki ya da propaganda modeli olarak da adlandırılan bu model aynı zamanda egemen (ana akım) iletişim araştırmalarının temelini oluşturan ilk kuramlardan biri olma özelliği de taşımaktadır.</a:t>
            </a:r>
          </a:p>
          <a:p>
            <a:pPr marL="0" indent="0">
              <a:buNone/>
            </a:pPr>
            <a:r>
              <a:rPr lang="tr-TR" sz="2800" dirty="0" err="1"/>
              <a:t>Hipodermik</a:t>
            </a:r>
            <a:r>
              <a:rPr lang="tr-TR" sz="2800" dirty="0"/>
              <a:t> iğne kuramı, iletişim araçlarının; </a:t>
            </a:r>
          </a:p>
          <a:p>
            <a:r>
              <a:rPr lang="tr-TR" sz="2800" dirty="0"/>
              <a:t>Mesajlarını, az çok bir örnek algılayan kitle toplumu üyelerine sunduğunu; </a:t>
            </a:r>
          </a:p>
          <a:p>
            <a:r>
              <a:rPr lang="tr-TR" sz="2800" dirty="0"/>
              <a:t>Bu mesajların bireyin duygu ve coşkularını güçlü bir biçimde etkileyen uyaranlar olduğunu; </a:t>
            </a:r>
          </a:p>
          <a:p>
            <a:endParaRPr lang="tr-TR" sz="2800" dirty="0"/>
          </a:p>
        </p:txBody>
      </p:sp>
    </p:spTree>
    <p:extLst>
      <p:ext uri="{BB962C8B-B14F-4D97-AF65-F5344CB8AC3E}">
        <p14:creationId xmlns:p14="http://schemas.microsoft.com/office/powerpoint/2010/main" val="2082954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lstStyle/>
          <a:p>
            <a:pPr algn="l"/>
            <a:r>
              <a:rPr lang="tr-TR" sz="3200" b="1" dirty="0">
                <a:solidFill>
                  <a:srgbClr val="FF0000"/>
                </a:solidFill>
              </a:rPr>
              <a:t>Sihirli Mermi (</a:t>
            </a:r>
            <a:r>
              <a:rPr lang="tr-TR" sz="3200" b="1" dirty="0" err="1">
                <a:solidFill>
                  <a:srgbClr val="FF0000"/>
                </a:solidFill>
              </a:rPr>
              <a:t>Hipodermik</a:t>
            </a:r>
            <a:r>
              <a:rPr lang="tr-TR" sz="3200" b="1" dirty="0">
                <a:solidFill>
                  <a:srgbClr val="FF0000"/>
                </a:solidFill>
              </a:rPr>
              <a:t> İğne) Kuramı</a:t>
            </a:r>
            <a:endParaRPr lang="tr-TR" dirty="0"/>
          </a:p>
        </p:txBody>
      </p:sp>
      <p:sp>
        <p:nvSpPr>
          <p:cNvPr id="3" name="İçerik Yer Tutucusu 2"/>
          <p:cNvSpPr>
            <a:spLocks noGrp="1"/>
          </p:cNvSpPr>
          <p:nvPr>
            <p:ph idx="1"/>
          </p:nvPr>
        </p:nvSpPr>
        <p:spPr>
          <a:xfrm>
            <a:off x="457200" y="1124744"/>
            <a:ext cx="8229600" cy="5001419"/>
          </a:xfrm>
        </p:spPr>
        <p:txBody>
          <a:bodyPr/>
          <a:lstStyle/>
          <a:p>
            <a:r>
              <a:rPr lang="tr-TR" sz="2800" dirty="0"/>
              <a:t>Uyaranların bireyleri bir örnek karşılık vermeye yönelttiği ve;</a:t>
            </a:r>
          </a:p>
          <a:p>
            <a:r>
              <a:rPr lang="tr-TR" sz="2800" dirty="0"/>
              <a:t>Bireylerin ortak görenek ve gelenekler gibi başka güçlü toplumsal süreçlerce denetim altına alınamadığı için;</a:t>
            </a:r>
          </a:p>
          <a:p>
            <a:r>
              <a:rPr lang="tr-TR" sz="2800" dirty="0"/>
              <a:t>kitle iletişiminin etkisinin güçlü, tekbiçim ve dolaysız olduğunu öne süren bir yaklaşım; olarak ifade edilebilmektedir</a:t>
            </a:r>
            <a:r>
              <a:rPr lang="tr-TR" sz="2800" dirty="0" smtClean="0"/>
              <a:t>.</a:t>
            </a:r>
            <a:endParaRPr lang="tr-TR" sz="2800" dirty="0"/>
          </a:p>
        </p:txBody>
      </p:sp>
    </p:spTree>
    <p:extLst>
      <p:ext uri="{BB962C8B-B14F-4D97-AF65-F5344CB8AC3E}">
        <p14:creationId xmlns:p14="http://schemas.microsoft.com/office/powerpoint/2010/main" val="1847814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lstStyle/>
          <a:p>
            <a:pPr algn="l"/>
            <a:r>
              <a:rPr lang="tr-TR" sz="3200" b="1" dirty="0">
                <a:solidFill>
                  <a:srgbClr val="FF0000"/>
                </a:solidFill>
              </a:rPr>
              <a:t>Sihirli Mermi (</a:t>
            </a:r>
            <a:r>
              <a:rPr lang="tr-TR" sz="3200" b="1" dirty="0" err="1">
                <a:solidFill>
                  <a:srgbClr val="FF0000"/>
                </a:solidFill>
              </a:rPr>
              <a:t>Hipodermik</a:t>
            </a:r>
            <a:r>
              <a:rPr lang="tr-TR" sz="3200" b="1" dirty="0">
                <a:solidFill>
                  <a:srgbClr val="FF0000"/>
                </a:solidFill>
              </a:rPr>
              <a:t> İğne) Kuramı</a:t>
            </a:r>
            <a:endParaRPr lang="tr-TR" dirty="0"/>
          </a:p>
        </p:txBody>
      </p:sp>
      <p:sp>
        <p:nvSpPr>
          <p:cNvPr id="3" name="İçerik Yer Tutucusu 2"/>
          <p:cNvSpPr>
            <a:spLocks noGrp="1"/>
          </p:cNvSpPr>
          <p:nvPr>
            <p:ph idx="1"/>
          </p:nvPr>
        </p:nvSpPr>
        <p:spPr>
          <a:xfrm>
            <a:off x="457200" y="1124744"/>
            <a:ext cx="8229600" cy="5001419"/>
          </a:xfrm>
        </p:spPr>
        <p:txBody>
          <a:bodyPr/>
          <a:lstStyle/>
          <a:p>
            <a:r>
              <a:rPr lang="tr-TR" sz="2800" dirty="0"/>
              <a:t>Uyaranların bireyleri bir örnek karşılık vermeye yönelttiği ve;</a:t>
            </a:r>
          </a:p>
          <a:p>
            <a:r>
              <a:rPr lang="tr-TR" sz="2800" dirty="0"/>
              <a:t>Bireylerin ortak görenek ve gelenekler gibi başka güçlü toplumsal süreçlerce denetim altına alınamadığı için;</a:t>
            </a:r>
          </a:p>
          <a:p>
            <a:r>
              <a:rPr lang="tr-TR" sz="2800" dirty="0"/>
              <a:t>kitle iletişiminin etkisinin güçlü, tekbiçim ve dolaysız olduğunu öne süren bir yaklaşım; olarak ifade edilebilmektedir</a:t>
            </a:r>
            <a:r>
              <a:rPr lang="tr-TR" sz="2800" dirty="0" smtClean="0"/>
              <a:t>.</a:t>
            </a:r>
            <a:endParaRPr lang="tr-TR" sz="2800" dirty="0"/>
          </a:p>
        </p:txBody>
      </p:sp>
    </p:spTree>
    <p:extLst>
      <p:ext uri="{BB962C8B-B14F-4D97-AF65-F5344CB8AC3E}">
        <p14:creationId xmlns:p14="http://schemas.microsoft.com/office/powerpoint/2010/main" val="4278463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lstStyle/>
          <a:p>
            <a:pPr algn="l"/>
            <a:r>
              <a:rPr lang="tr-TR" sz="3200" b="1" dirty="0">
                <a:solidFill>
                  <a:srgbClr val="FF0000"/>
                </a:solidFill>
              </a:rPr>
              <a:t>Sihirli Mermi (</a:t>
            </a:r>
            <a:r>
              <a:rPr lang="tr-TR" sz="3200" b="1" dirty="0" err="1">
                <a:solidFill>
                  <a:srgbClr val="FF0000"/>
                </a:solidFill>
              </a:rPr>
              <a:t>Hipodermik</a:t>
            </a:r>
            <a:r>
              <a:rPr lang="tr-TR" sz="3200" b="1" dirty="0">
                <a:solidFill>
                  <a:srgbClr val="FF0000"/>
                </a:solidFill>
              </a:rPr>
              <a:t> İğne) Kuramı</a:t>
            </a:r>
            <a:endParaRPr lang="tr-TR" dirty="0"/>
          </a:p>
        </p:txBody>
      </p:sp>
      <p:sp>
        <p:nvSpPr>
          <p:cNvPr id="3" name="İçerik Yer Tutucusu 2"/>
          <p:cNvSpPr>
            <a:spLocks noGrp="1"/>
          </p:cNvSpPr>
          <p:nvPr>
            <p:ph idx="1"/>
          </p:nvPr>
        </p:nvSpPr>
        <p:spPr>
          <a:xfrm>
            <a:off x="457200" y="1124744"/>
            <a:ext cx="8229600" cy="5001419"/>
          </a:xfrm>
        </p:spPr>
        <p:txBody>
          <a:bodyPr/>
          <a:lstStyle/>
          <a:p>
            <a:r>
              <a:rPr lang="tr-TR" sz="2200" dirty="0"/>
              <a:t>Siyasal kampanyada ileti nüfus içinde yayılmakta; birçok kişide görülebilir bir etki yapmadan geçmekte; fakat siyasal yönelim arayan belli azınlığın şimdiki gereksinimleriyle iletinin içeriği uyuştuğu zaman etki ortaya çıkmaktadır. Kısaca sihirli mermi veya </a:t>
            </a:r>
            <a:r>
              <a:rPr lang="tr-TR" sz="2200" dirty="0" err="1"/>
              <a:t>hipodermik</a:t>
            </a:r>
            <a:r>
              <a:rPr lang="tr-TR" sz="2200" dirty="0"/>
              <a:t> iğne gibi kitle iletişimi araştırmalarının önerdiği muazzam etkiye dayanan genel bir kuram yoktur</a:t>
            </a:r>
            <a:r>
              <a:rPr lang="tr-TR" sz="2200" dirty="0" smtClean="0"/>
              <a:t>.</a:t>
            </a:r>
            <a:endParaRPr lang="tr-TR" sz="2200" dirty="0"/>
          </a:p>
          <a:p>
            <a:r>
              <a:rPr lang="tr-TR" sz="2200" dirty="0"/>
              <a:t>Bununla birlikte bu modelin sadece 1920 ve 1930’lu yıllarda gerçekleşen kitle hareketlerinin açıklanmasında geçerli olduğu savı da tam olarak geçerli bir yaklaşım değildir. Çünkü, günümüzde de bu yaklaşıma dair belirtilere, özellikle de reklam, halkla ilişkiler ve siyaset alanlarında rastlanmaktadır. Bu doğrultuda bu modeli sadece belirli bir dönemin olay ve olgularıyla sınırlı kılmak, gerçekçi bir yaklaşım olmaktan uzaktır denilebilir. </a:t>
            </a:r>
          </a:p>
        </p:txBody>
      </p:sp>
    </p:spTree>
    <p:extLst>
      <p:ext uri="{BB962C8B-B14F-4D97-AF65-F5344CB8AC3E}">
        <p14:creationId xmlns:p14="http://schemas.microsoft.com/office/powerpoint/2010/main" val="2309208689"/>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2343</TotalTime>
  <Words>665</Words>
  <Application>Microsoft Office PowerPoint</Application>
  <PresentationFormat>Ekran Gösterisi (4:3)</PresentationFormat>
  <Paragraphs>51</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sunum_sablon</vt:lpstr>
      <vt:lpstr>PowerPoint Sunusu</vt:lpstr>
      <vt:lpstr>İletişim Biliminde Anaakım Yaklaşımlar</vt:lpstr>
      <vt:lpstr>Konu Başlıkları</vt:lpstr>
      <vt:lpstr>Etki Kuramları</vt:lpstr>
      <vt:lpstr>Sihirli Mermi (Hipodermik İğne) Kuramı</vt:lpstr>
      <vt:lpstr>Sihirli Mermi (Hipodermik İğne) Kuramı</vt:lpstr>
      <vt:lpstr>Sihirli Mermi (Hipodermik İğne) Kuramı</vt:lpstr>
      <vt:lpstr>Sihirli Mermi (Hipodermik İğne) Kuramı</vt:lpstr>
      <vt:lpstr>Sihirli Mermi (Hipodermik İğne) Kuramı</vt:lpstr>
      <vt:lpstr>Sihirli Mermi (Hipodermik İğne) Kuramı</vt:lpstr>
      <vt:lpstr>Sihirli Mermi (Hipodermik İğne) Kuramı</vt:lpstr>
      <vt:lpstr>Sihirli Mermi (Hipodermik İğne) Kuramı</vt:lpstr>
    </vt:vector>
  </TitlesOfParts>
  <Company>MOTUN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PC</cp:lastModifiedBy>
  <cp:revision>98</cp:revision>
  <cp:lastPrinted>1601-01-01T00:00:00Z</cp:lastPrinted>
  <dcterms:created xsi:type="dcterms:W3CDTF">2020-01-15T20:18:52Z</dcterms:created>
  <dcterms:modified xsi:type="dcterms:W3CDTF">2021-01-03T17:23:23Z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