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handoutMasterIdLst>
    <p:handoutMasterId r:id="rId29"/>
  </p:handoutMasterIdLst>
  <p:sldIdLst>
    <p:sldId id="256" r:id="rId3"/>
    <p:sldId id="257" r:id="rId4"/>
    <p:sldId id="283" r:id="rId5"/>
    <p:sldId id="267" r:id="rId6"/>
    <p:sldId id="268" r:id="rId7"/>
    <p:sldId id="269" r:id="rId8"/>
    <p:sldId id="270" r:id="rId9"/>
    <p:sldId id="271" r:id="rId10"/>
    <p:sldId id="272" r:id="rId11"/>
    <p:sldId id="273" r:id="rId12"/>
    <p:sldId id="274" r:id="rId13"/>
    <p:sldId id="279" r:id="rId14"/>
    <p:sldId id="275" r:id="rId15"/>
    <p:sldId id="276" r:id="rId16"/>
    <p:sldId id="277" r:id="rId17"/>
    <p:sldId id="278" r:id="rId18"/>
    <p:sldId id="259" r:id="rId19"/>
    <p:sldId id="260" r:id="rId20"/>
    <p:sldId id="264" r:id="rId21"/>
    <p:sldId id="262" r:id="rId22"/>
    <p:sldId id="265" r:id="rId23"/>
    <p:sldId id="263" r:id="rId24"/>
    <p:sldId id="280" r:id="rId25"/>
    <p:sldId id="281" r:id="rId26"/>
    <p:sldId id="282" r:id="rId2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4" autoAdjust="0"/>
    <p:restoredTop sz="94667" autoAdjust="0"/>
  </p:normalViewPr>
  <p:slideViewPr>
    <p:cSldViewPr>
      <p:cViewPr>
        <p:scale>
          <a:sx n="70" d="100"/>
          <a:sy n="70" d="100"/>
        </p:scale>
        <p:origin x="-1398"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5.10.2020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20A1D5-B70C-4934-B874-C46E2BA1114B}" type="datetimeFigureOut">
              <a:rPr lang="tr-TR" smtClean="0"/>
              <a:t>5.10.2020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5197B2-692A-4D70-93E6-4FCA8619E6C4}" type="slidenum">
              <a:rPr lang="tr-TR" smtClean="0"/>
              <a:t>‹#›</a:t>
            </a:fld>
            <a:endParaRPr lang="tr-TR"/>
          </a:p>
        </p:txBody>
      </p:sp>
    </p:spTree>
    <p:extLst>
      <p:ext uri="{BB962C8B-B14F-4D97-AF65-F5344CB8AC3E}">
        <p14:creationId xmlns:p14="http://schemas.microsoft.com/office/powerpoint/2010/main" val="1330146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1828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08092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62878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514601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36795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0931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63225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27585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7074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589689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83B83C2-50F5-4EA4-AD28-FFB9850F9D3F}" type="datetimeFigureOut">
              <a:rPr lang="tr-TR" smtClean="0">
                <a:solidFill>
                  <a:prstClr val="black">
                    <a:tint val="75000"/>
                  </a:prstClr>
                </a:solidFill>
              </a:rPr>
              <a:pPr/>
              <a:t>5.10.2020</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7F19B74-C6AD-47CE-AD0C-3D7C2E8BFDD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03724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E83B83C2-50F5-4EA4-AD28-FFB9850F9D3F}" type="datetimeFigureOut">
              <a:rPr lang="tr-TR" smtClean="0">
                <a:solidFill>
                  <a:prstClr val="black">
                    <a:tint val="75000"/>
                  </a:prstClr>
                </a:solidFill>
                <a:latin typeface="Calibri"/>
                <a:cs typeface="+mn-cs"/>
              </a:rPr>
              <a:pPr fontAlgn="auto">
                <a:spcBef>
                  <a:spcPts val="0"/>
                </a:spcBef>
                <a:spcAft>
                  <a:spcPts val="0"/>
                </a:spcAft>
              </a:pPr>
              <a:t>5.10.2020</a:t>
            </a:fld>
            <a:endParaRPr lang="tr-TR">
              <a:solidFill>
                <a:prstClr val="black">
                  <a:tint val="75000"/>
                </a:prstClr>
              </a:solidFill>
              <a:latin typeface="Calibri"/>
              <a:cs typeface="+mn-cs"/>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a:solidFill>
                <a:prstClr val="black">
                  <a:tint val="75000"/>
                </a:prstClr>
              </a:solidFill>
              <a:latin typeface="Calibri"/>
              <a:cs typeface="+mn-cs"/>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7F19B74-C6AD-47CE-AD0C-3D7C2E8BFDDF}" type="slidenum">
              <a:rPr lang="tr-TR" smtClean="0">
                <a:solidFill>
                  <a:prstClr val="black">
                    <a:tint val="75000"/>
                  </a:prstClr>
                </a:solidFill>
                <a:latin typeface="Calibri"/>
                <a:cs typeface="+mn-cs"/>
              </a:rPr>
              <a:pPr fontAlgn="auto">
                <a:spcBef>
                  <a:spcPts val="0"/>
                </a:spcBef>
                <a:spcAft>
                  <a:spcPts val="0"/>
                </a:spcAft>
              </a:pPr>
              <a:t>‹#›</a:t>
            </a:fld>
            <a:endParaRPr lang="tr-TR">
              <a:solidFill>
                <a:prstClr val="black">
                  <a:tint val="75000"/>
                </a:prstClr>
              </a:solidFill>
              <a:latin typeface="Calibri"/>
              <a:cs typeface="+mn-cs"/>
            </a:endParaRPr>
          </a:p>
        </p:txBody>
      </p:sp>
    </p:spTree>
    <p:extLst>
      <p:ext uri="{BB962C8B-B14F-4D97-AF65-F5344CB8AC3E}">
        <p14:creationId xmlns:p14="http://schemas.microsoft.com/office/powerpoint/2010/main" val="18001237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hyperlink" Target="http://www.tdk.gov.tr/"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RADYO, TV VE SİNEMA BÖLÜMÜ</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RTS213 – İletişim Psikolojisi</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Dr.Öğr</a:t>
            </a:r>
            <a:r>
              <a:rPr lang="tr-TR" altLang="tr-TR" sz="2000" b="1" i="1" dirty="0" smtClean="0">
                <a:solidFill>
                  <a:schemeClr val="bg1">
                    <a:lumMod val="50000"/>
                  </a:schemeClr>
                </a:solidFill>
              </a:rPr>
              <a:t>. Üyesi M. Nur ERDEM</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İletişim Psikolojisi Kavram Ve Kapsamı</a:t>
            </a:r>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RTS213 </a:t>
            </a:r>
            <a:r>
              <a:rPr lang="tr-TR" altLang="tr-TR" sz="3200" i="1" dirty="0"/>
              <a:t>– İletişim </a:t>
            </a:r>
            <a:r>
              <a:rPr lang="tr-TR" altLang="tr-TR" sz="3200" i="1" dirty="0" smtClean="0"/>
              <a:t>Psikolojisi</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Dersin Konusu ve Kapsamı</a:t>
            </a:r>
            <a:endParaRPr lang="tr-TR" b="1" dirty="0">
              <a:solidFill>
                <a:srgbClr val="FF0000"/>
              </a:solidFill>
            </a:endParaRPr>
          </a:p>
        </p:txBody>
      </p:sp>
      <p:sp>
        <p:nvSpPr>
          <p:cNvPr id="3" name="İçerik Yer Tutucusu 2"/>
          <p:cNvSpPr>
            <a:spLocks noGrp="1"/>
          </p:cNvSpPr>
          <p:nvPr>
            <p:ph idx="1"/>
          </p:nvPr>
        </p:nvSpPr>
        <p:spPr>
          <a:xfrm>
            <a:off x="457200" y="1340768"/>
            <a:ext cx="8229600" cy="4785395"/>
          </a:xfrm>
        </p:spPr>
        <p:txBody>
          <a:bodyPr/>
          <a:lstStyle/>
          <a:p>
            <a:r>
              <a:rPr lang="tr-TR" sz="2400" dirty="0" smtClean="0"/>
              <a:t>İletişim </a:t>
            </a:r>
            <a:r>
              <a:rPr lang="tr-TR" sz="2400" dirty="0" err="1" smtClean="0"/>
              <a:t>disiplinlerarası</a:t>
            </a:r>
            <a:r>
              <a:rPr lang="tr-TR" sz="2400" dirty="0" smtClean="0"/>
              <a:t> bir bilim dalıdır.</a:t>
            </a:r>
          </a:p>
          <a:p>
            <a:r>
              <a:rPr lang="tr-TR" sz="2400" dirty="0" smtClean="0"/>
              <a:t>Sosyoloji, antropoloji, dilbilim vb. pek çok alandan etkilendiği gibi psikoloji ve sosyal psikoloji alanları ile de yakından ilişkilidir. </a:t>
            </a:r>
          </a:p>
          <a:p>
            <a:r>
              <a:rPr lang="tr-TR" sz="2400" dirty="0" smtClean="0"/>
              <a:t>Bu ders kapsamında ise iletişim süreçleri içerisinde, özellikle psikolojinin rolü üzerine odaklanılacaktır. </a:t>
            </a:r>
          </a:p>
          <a:p>
            <a:r>
              <a:rPr lang="tr-TR" sz="2400" dirty="0" smtClean="0"/>
              <a:t>Bireyin içsel iletişimi, kişilerarası iletişim, grup iletişimi ve toplumsal ilişkiler ağına psikolojik bir bakış açısı yöneltmek hedeflenmektedir. </a:t>
            </a:r>
          </a:p>
          <a:p>
            <a:r>
              <a:rPr lang="tr-TR" sz="2400" dirty="0" smtClean="0"/>
              <a:t>Böylelikle iletişimi etkileyen psikolojik faktörlerin ortaya konması ve sağlıklı iletişim ortamının nasıl oluşacağının açıklanması amaçlanmaktadır.</a:t>
            </a:r>
            <a:endParaRPr lang="tr-TR" sz="2400" dirty="0"/>
          </a:p>
        </p:txBody>
      </p:sp>
    </p:spTree>
    <p:extLst>
      <p:ext uri="{BB962C8B-B14F-4D97-AF65-F5344CB8AC3E}">
        <p14:creationId xmlns:p14="http://schemas.microsoft.com/office/powerpoint/2010/main" val="341964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Ders İçeriği</a:t>
            </a:r>
            <a:endParaRPr lang="tr-TR" b="1" dirty="0">
              <a:solidFill>
                <a:srgbClr val="FF0000"/>
              </a:solidFill>
            </a:endParaRPr>
          </a:p>
        </p:txBody>
      </p:sp>
      <p:sp>
        <p:nvSpPr>
          <p:cNvPr id="3" name="İçerik Yer Tutucusu 2"/>
          <p:cNvSpPr>
            <a:spLocks noGrp="1"/>
          </p:cNvSpPr>
          <p:nvPr>
            <p:ph idx="1"/>
          </p:nvPr>
        </p:nvSpPr>
        <p:spPr/>
        <p:txBody>
          <a:bodyPr/>
          <a:lstStyle/>
          <a:p>
            <a:pPr marL="514350" indent="-514350">
              <a:buAutoNum type="arabicPeriod"/>
            </a:pPr>
            <a:r>
              <a:rPr lang="tr-TR" dirty="0" smtClean="0"/>
              <a:t>Hafta</a:t>
            </a:r>
          </a:p>
          <a:p>
            <a:pPr>
              <a:buFontTx/>
              <a:buChar char="-"/>
            </a:pPr>
            <a:r>
              <a:rPr lang="tr-TR" dirty="0" smtClean="0"/>
              <a:t>Dersin </a:t>
            </a:r>
            <a:r>
              <a:rPr lang="tr-TR" dirty="0"/>
              <a:t>tanıtımı, </a:t>
            </a:r>
            <a:endParaRPr lang="tr-TR" dirty="0" smtClean="0"/>
          </a:p>
          <a:p>
            <a:pPr>
              <a:buFontTx/>
              <a:buChar char="-"/>
            </a:pPr>
            <a:r>
              <a:rPr lang="tr-TR" dirty="0"/>
              <a:t>İ</a:t>
            </a:r>
            <a:r>
              <a:rPr lang="tr-TR" dirty="0" smtClean="0"/>
              <a:t>letişimin </a:t>
            </a:r>
            <a:r>
              <a:rPr lang="tr-TR" dirty="0"/>
              <a:t>tanımı, </a:t>
            </a:r>
            <a:endParaRPr lang="tr-TR" dirty="0" smtClean="0"/>
          </a:p>
          <a:p>
            <a:pPr>
              <a:buFontTx/>
              <a:buChar char="-"/>
            </a:pPr>
            <a:r>
              <a:rPr lang="tr-TR" dirty="0"/>
              <a:t>İ</a:t>
            </a:r>
            <a:r>
              <a:rPr lang="tr-TR" dirty="0" smtClean="0"/>
              <a:t>letişimin </a:t>
            </a:r>
            <a:r>
              <a:rPr lang="tr-TR" dirty="0"/>
              <a:t>temel öğeleri, </a:t>
            </a:r>
            <a:endParaRPr lang="tr-TR" dirty="0" smtClean="0"/>
          </a:p>
          <a:p>
            <a:pPr>
              <a:buFontTx/>
              <a:buChar char="-"/>
            </a:pPr>
            <a:r>
              <a:rPr lang="tr-TR" dirty="0"/>
              <a:t>İ</a:t>
            </a:r>
            <a:r>
              <a:rPr lang="tr-TR" dirty="0" smtClean="0"/>
              <a:t>letişimi </a:t>
            </a:r>
            <a:r>
              <a:rPr lang="tr-TR" dirty="0"/>
              <a:t>etkileyen dışsal ve psikolojik etkenler, </a:t>
            </a:r>
            <a:endParaRPr lang="tr-TR" dirty="0" smtClean="0"/>
          </a:p>
          <a:p>
            <a:pPr>
              <a:buFontTx/>
              <a:buChar char="-"/>
            </a:pPr>
            <a:r>
              <a:rPr lang="tr-TR" dirty="0"/>
              <a:t>İ</a:t>
            </a:r>
            <a:r>
              <a:rPr lang="tr-TR" dirty="0" smtClean="0"/>
              <a:t>letişim </a:t>
            </a:r>
            <a:r>
              <a:rPr lang="tr-TR" dirty="0"/>
              <a:t>psikolojisi </a:t>
            </a:r>
            <a:r>
              <a:rPr lang="tr-TR" dirty="0" smtClean="0"/>
              <a:t>kavram ve kapsamı.</a:t>
            </a:r>
            <a:endParaRPr lang="tr-TR" dirty="0"/>
          </a:p>
        </p:txBody>
      </p:sp>
    </p:spTree>
    <p:extLst>
      <p:ext uri="{BB962C8B-B14F-4D97-AF65-F5344CB8AC3E}">
        <p14:creationId xmlns:p14="http://schemas.microsoft.com/office/powerpoint/2010/main" val="2064651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2. Hafta</a:t>
            </a:r>
          </a:p>
          <a:p>
            <a:pPr marL="0" indent="0">
              <a:buNone/>
            </a:pPr>
            <a:r>
              <a:rPr lang="tr-TR" dirty="0"/>
              <a:t>İletişimi etkileyen dış etkenler </a:t>
            </a:r>
            <a:r>
              <a:rPr lang="tr-TR" dirty="0" smtClean="0"/>
              <a:t>olarak;</a:t>
            </a:r>
          </a:p>
          <a:p>
            <a:pPr marL="0" indent="0">
              <a:buNone/>
            </a:pPr>
            <a:endParaRPr lang="tr-TR" dirty="0"/>
          </a:p>
          <a:p>
            <a:pPr>
              <a:buFontTx/>
              <a:buChar char="-"/>
            </a:pPr>
            <a:r>
              <a:rPr lang="tr-TR" dirty="0" smtClean="0"/>
              <a:t>toplumsal </a:t>
            </a:r>
            <a:r>
              <a:rPr lang="tr-TR" dirty="0"/>
              <a:t>yapı, </a:t>
            </a:r>
            <a:endParaRPr lang="tr-TR" dirty="0" smtClean="0"/>
          </a:p>
          <a:p>
            <a:pPr>
              <a:buFontTx/>
              <a:buChar char="-"/>
            </a:pPr>
            <a:r>
              <a:rPr lang="tr-TR" dirty="0" smtClean="0"/>
              <a:t>kültür</a:t>
            </a:r>
            <a:r>
              <a:rPr lang="tr-TR" dirty="0"/>
              <a:t>, </a:t>
            </a:r>
            <a:endParaRPr lang="tr-TR" dirty="0" smtClean="0"/>
          </a:p>
          <a:p>
            <a:pPr>
              <a:buFontTx/>
              <a:buChar char="-"/>
            </a:pPr>
            <a:r>
              <a:rPr lang="tr-TR" dirty="0" smtClean="0"/>
              <a:t>sosyal </a:t>
            </a:r>
            <a:r>
              <a:rPr lang="tr-TR" dirty="0"/>
              <a:t>psikolojik unsurlar. </a:t>
            </a:r>
          </a:p>
        </p:txBody>
      </p:sp>
    </p:spTree>
    <p:extLst>
      <p:ext uri="{BB962C8B-B14F-4D97-AF65-F5344CB8AC3E}">
        <p14:creationId xmlns:p14="http://schemas.microsoft.com/office/powerpoint/2010/main" val="72569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3. Hafta</a:t>
            </a:r>
          </a:p>
          <a:p>
            <a:pPr marL="0" indent="0">
              <a:buNone/>
            </a:pPr>
            <a:endParaRPr lang="tr-TR" dirty="0"/>
          </a:p>
          <a:p>
            <a:pPr>
              <a:buFontTx/>
              <a:buChar char="-"/>
            </a:pPr>
            <a:r>
              <a:rPr lang="tr-TR" dirty="0" smtClean="0"/>
              <a:t>İletişim ve psikoloji ilişkisi</a:t>
            </a:r>
          </a:p>
          <a:p>
            <a:pPr>
              <a:buFontTx/>
              <a:buChar char="-"/>
            </a:pPr>
            <a:r>
              <a:rPr lang="tr-TR" dirty="0" smtClean="0"/>
              <a:t>Psikoloji alanının kısa tarihçesi</a:t>
            </a:r>
          </a:p>
          <a:p>
            <a:pPr>
              <a:buFontTx/>
              <a:buChar char="-"/>
            </a:pPr>
            <a:r>
              <a:rPr lang="tr-TR" dirty="0" smtClean="0"/>
              <a:t>İletişim alanındaki önemi</a:t>
            </a:r>
            <a:endParaRPr lang="tr-TR" dirty="0"/>
          </a:p>
        </p:txBody>
      </p:sp>
    </p:spTree>
    <p:extLst>
      <p:ext uri="{BB962C8B-B14F-4D97-AF65-F5344CB8AC3E}">
        <p14:creationId xmlns:p14="http://schemas.microsoft.com/office/powerpoint/2010/main" val="1174554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4. Hafta</a:t>
            </a:r>
          </a:p>
          <a:p>
            <a:pPr marL="0" indent="0">
              <a:buNone/>
            </a:pPr>
            <a:endParaRPr lang="tr-TR" dirty="0"/>
          </a:p>
          <a:p>
            <a:pPr>
              <a:buFontTx/>
              <a:buChar char="-"/>
            </a:pPr>
            <a:r>
              <a:rPr lang="tr-TR" dirty="0" smtClean="0"/>
              <a:t>Bilişsel Psikoloji kavramı, ortaya çıkışı</a:t>
            </a:r>
          </a:p>
          <a:p>
            <a:pPr>
              <a:buFontTx/>
              <a:buChar char="-"/>
            </a:pPr>
            <a:r>
              <a:rPr lang="tr-TR" smtClean="0"/>
              <a:t>İletişim alanı ile ilişkisi</a:t>
            </a:r>
            <a:endParaRPr lang="tr-TR" dirty="0" smtClean="0"/>
          </a:p>
          <a:p>
            <a:pPr marL="0" indent="0">
              <a:buNone/>
            </a:pPr>
            <a:endParaRPr lang="tr-TR" dirty="0"/>
          </a:p>
        </p:txBody>
      </p:sp>
    </p:spTree>
    <p:extLst>
      <p:ext uri="{BB962C8B-B14F-4D97-AF65-F5344CB8AC3E}">
        <p14:creationId xmlns:p14="http://schemas.microsoft.com/office/powerpoint/2010/main" val="2976829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5. Hafta</a:t>
            </a:r>
          </a:p>
          <a:p>
            <a:pPr marL="0" indent="0">
              <a:buNone/>
            </a:pPr>
            <a:r>
              <a:rPr lang="tr-TR" dirty="0" smtClean="0"/>
              <a:t>Algı, sosyal algı ve iletişim</a:t>
            </a:r>
          </a:p>
          <a:p>
            <a:pPr>
              <a:buFontTx/>
              <a:buChar char="-"/>
            </a:pPr>
            <a:r>
              <a:rPr lang="tr-TR" dirty="0" smtClean="0"/>
              <a:t>Algı kavramı</a:t>
            </a:r>
          </a:p>
          <a:p>
            <a:pPr>
              <a:buFontTx/>
              <a:buChar char="-"/>
            </a:pPr>
            <a:r>
              <a:rPr lang="tr-TR" dirty="0" smtClean="0"/>
              <a:t>Sosyal algı kavramı</a:t>
            </a:r>
          </a:p>
          <a:p>
            <a:pPr>
              <a:buFontTx/>
              <a:buChar char="-"/>
            </a:pPr>
            <a:r>
              <a:rPr lang="tr-TR" dirty="0" smtClean="0"/>
              <a:t>İzlenim oluşturma</a:t>
            </a:r>
          </a:p>
          <a:p>
            <a:pPr>
              <a:buFontTx/>
              <a:buChar char="-"/>
            </a:pPr>
            <a:r>
              <a:rPr lang="tr-TR" dirty="0" smtClean="0"/>
              <a:t>İnsanların kişilikleri hakkında izlenim oluşturma</a:t>
            </a:r>
            <a:endParaRPr lang="tr-TR" dirty="0"/>
          </a:p>
        </p:txBody>
      </p:sp>
    </p:spTree>
    <p:extLst>
      <p:ext uri="{BB962C8B-B14F-4D97-AF65-F5344CB8AC3E}">
        <p14:creationId xmlns:p14="http://schemas.microsoft.com/office/powerpoint/2010/main" val="4144601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6. Hafta</a:t>
            </a:r>
          </a:p>
          <a:p>
            <a:pPr marL="0" indent="0">
              <a:buNone/>
            </a:pPr>
            <a:r>
              <a:rPr lang="tr-TR" dirty="0"/>
              <a:t>Algı, sosyal algı ve iletişim</a:t>
            </a:r>
          </a:p>
          <a:p>
            <a:pPr>
              <a:buFontTx/>
              <a:buChar char="-"/>
            </a:pPr>
            <a:r>
              <a:rPr lang="tr-TR" dirty="0" smtClean="0"/>
              <a:t>Temel kişilik özellikleri</a:t>
            </a:r>
          </a:p>
          <a:p>
            <a:pPr>
              <a:buFontTx/>
              <a:buChar char="-"/>
            </a:pPr>
            <a:r>
              <a:rPr lang="tr-TR" dirty="0" smtClean="0"/>
              <a:t>Kişilik yargıları ve düşülen yanılgılar</a:t>
            </a:r>
          </a:p>
          <a:p>
            <a:pPr>
              <a:buFontTx/>
              <a:buChar char="-"/>
            </a:pPr>
            <a:r>
              <a:rPr lang="tr-TR" dirty="0" smtClean="0"/>
              <a:t>Atıf Kuramı, Uyuşan Çıkarsamalar Kuramı, Birlikte Değişim Kuramı</a:t>
            </a:r>
          </a:p>
          <a:p>
            <a:pPr marL="0" indent="0">
              <a:buNone/>
            </a:pPr>
            <a:endParaRPr lang="tr-TR" dirty="0"/>
          </a:p>
        </p:txBody>
      </p:sp>
    </p:spTree>
    <p:extLst>
      <p:ext uri="{BB962C8B-B14F-4D97-AF65-F5344CB8AC3E}">
        <p14:creationId xmlns:p14="http://schemas.microsoft.com/office/powerpoint/2010/main" val="1601279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8. Hafta</a:t>
            </a:r>
          </a:p>
          <a:p>
            <a:pPr marL="0" indent="0">
              <a:buNone/>
            </a:pPr>
            <a:endParaRPr lang="tr-TR" dirty="0"/>
          </a:p>
          <a:p>
            <a:pPr>
              <a:buFontTx/>
              <a:buChar char="-"/>
            </a:pPr>
            <a:r>
              <a:rPr lang="tr-TR" dirty="0" smtClean="0"/>
              <a:t>Benlik (</a:t>
            </a:r>
            <a:r>
              <a:rPr lang="tr-TR" dirty="0" err="1" smtClean="0"/>
              <a:t>id</a:t>
            </a:r>
            <a:r>
              <a:rPr lang="tr-TR" dirty="0" smtClean="0"/>
              <a:t>, ego, süper ego ve </a:t>
            </a:r>
            <a:r>
              <a:rPr lang="tr-TR" dirty="0" err="1" smtClean="0"/>
              <a:t>kendicilik</a:t>
            </a:r>
            <a:r>
              <a:rPr lang="tr-TR" dirty="0" smtClean="0"/>
              <a:t>) </a:t>
            </a:r>
          </a:p>
          <a:p>
            <a:pPr>
              <a:buFontTx/>
              <a:buChar char="-"/>
            </a:pPr>
            <a:r>
              <a:rPr lang="tr-TR" dirty="0" smtClean="0"/>
              <a:t>Gruplama ve sosyal algı</a:t>
            </a:r>
            <a:endParaRPr lang="tr-TR" dirty="0"/>
          </a:p>
        </p:txBody>
      </p:sp>
    </p:spTree>
    <p:extLst>
      <p:ext uri="{BB962C8B-B14F-4D97-AF65-F5344CB8AC3E}">
        <p14:creationId xmlns:p14="http://schemas.microsoft.com/office/powerpoint/2010/main" val="1973816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9. Hafta</a:t>
            </a:r>
          </a:p>
          <a:p>
            <a:pPr marL="0" indent="0">
              <a:buNone/>
            </a:pPr>
            <a:endParaRPr lang="tr-TR" dirty="0"/>
          </a:p>
          <a:p>
            <a:pPr>
              <a:buFontTx/>
              <a:buChar char="-"/>
            </a:pPr>
            <a:r>
              <a:rPr lang="tr-TR" dirty="0" smtClean="0"/>
              <a:t>Kişilerarası iletişim</a:t>
            </a:r>
          </a:p>
          <a:p>
            <a:pPr>
              <a:buFontTx/>
              <a:buChar char="-"/>
            </a:pPr>
            <a:r>
              <a:rPr lang="tr-TR" dirty="0" smtClean="0"/>
              <a:t>Çıkar</a:t>
            </a:r>
          </a:p>
          <a:p>
            <a:pPr>
              <a:buFontTx/>
              <a:buChar char="-"/>
            </a:pPr>
            <a:r>
              <a:rPr lang="tr-TR" dirty="0" smtClean="0"/>
              <a:t>Çatışma </a:t>
            </a:r>
            <a:endParaRPr lang="tr-TR" dirty="0"/>
          </a:p>
        </p:txBody>
      </p:sp>
    </p:spTree>
    <p:extLst>
      <p:ext uri="{BB962C8B-B14F-4D97-AF65-F5344CB8AC3E}">
        <p14:creationId xmlns:p14="http://schemas.microsoft.com/office/powerpoint/2010/main" val="3171585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10. Hafta</a:t>
            </a:r>
          </a:p>
          <a:p>
            <a:pPr marL="0" indent="0">
              <a:buNone/>
            </a:pPr>
            <a:endParaRPr lang="tr-TR" dirty="0"/>
          </a:p>
          <a:p>
            <a:pPr marL="0" indent="0">
              <a:buNone/>
            </a:pPr>
            <a:r>
              <a:rPr lang="tr-TR" dirty="0" smtClean="0"/>
              <a:t>- </a:t>
            </a:r>
            <a:r>
              <a:rPr lang="tr-TR" dirty="0"/>
              <a:t>Etkili iletişim ve temel prensipleri</a:t>
            </a:r>
          </a:p>
        </p:txBody>
      </p:sp>
    </p:spTree>
    <p:extLst>
      <p:ext uri="{BB962C8B-B14F-4D97-AF65-F5344CB8AC3E}">
        <p14:creationId xmlns:p14="http://schemas.microsoft.com/office/powerpoint/2010/main" val="2765107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11. Hafta</a:t>
            </a:r>
            <a:endParaRPr lang="tr-TR" dirty="0"/>
          </a:p>
          <a:p>
            <a:pPr>
              <a:buFontTx/>
              <a:buChar char="-"/>
            </a:pPr>
            <a:r>
              <a:rPr lang="tr-TR" dirty="0" smtClean="0"/>
              <a:t>Sözlü iletişim</a:t>
            </a:r>
          </a:p>
          <a:p>
            <a:pPr>
              <a:buFontTx/>
              <a:buChar char="-"/>
            </a:pPr>
            <a:r>
              <a:rPr lang="tr-TR" dirty="0" smtClean="0"/>
              <a:t>Sözsüz iletişim</a:t>
            </a:r>
          </a:p>
          <a:p>
            <a:pPr marL="0" indent="0">
              <a:buNone/>
            </a:pPr>
            <a:r>
              <a:rPr lang="tr-TR" dirty="0"/>
              <a:t>. Beden dili</a:t>
            </a:r>
          </a:p>
          <a:p>
            <a:pPr marL="0" indent="0">
              <a:buNone/>
            </a:pPr>
            <a:r>
              <a:rPr lang="tr-TR" dirty="0" smtClean="0"/>
              <a:t>. Jest </a:t>
            </a:r>
            <a:r>
              <a:rPr lang="tr-TR" dirty="0"/>
              <a:t>ve mimikler</a:t>
            </a:r>
          </a:p>
          <a:p>
            <a:pPr marL="0" indent="0">
              <a:buNone/>
            </a:pPr>
            <a:r>
              <a:rPr lang="tr-TR" dirty="0" smtClean="0"/>
              <a:t>. Mekan </a:t>
            </a:r>
            <a:r>
              <a:rPr lang="tr-TR" dirty="0"/>
              <a:t>kullanımı</a:t>
            </a:r>
          </a:p>
          <a:p>
            <a:pPr marL="0" indent="0">
              <a:buNone/>
            </a:pPr>
            <a:r>
              <a:rPr lang="tr-TR" dirty="0" smtClean="0"/>
              <a:t>. Aksesuar </a:t>
            </a:r>
            <a:r>
              <a:rPr lang="tr-TR" dirty="0"/>
              <a:t>kullanımı</a:t>
            </a:r>
          </a:p>
          <a:p>
            <a:pPr marL="0" indent="0">
              <a:buNone/>
            </a:pPr>
            <a:endParaRPr lang="tr-TR" dirty="0"/>
          </a:p>
        </p:txBody>
      </p:sp>
    </p:spTree>
    <p:extLst>
      <p:ext uri="{BB962C8B-B14F-4D97-AF65-F5344CB8AC3E}">
        <p14:creationId xmlns:p14="http://schemas.microsoft.com/office/powerpoint/2010/main" val="4235815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12. Hafta</a:t>
            </a:r>
          </a:p>
          <a:p>
            <a:pPr marL="0" indent="0">
              <a:buNone/>
            </a:pPr>
            <a:endParaRPr lang="tr-TR" dirty="0"/>
          </a:p>
          <a:p>
            <a:pPr marL="0" indent="0">
              <a:buNone/>
            </a:pPr>
            <a:r>
              <a:rPr lang="tr-TR" dirty="0" smtClean="0"/>
              <a:t>- Etkin dinleme</a:t>
            </a:r>
            <a:endParaRPr lang="tr-TR" dirty="0"/>
          </a:p>
        </p:txBody>
      </p:sp>
    </p:spTree>
    <p:extLst>
      <p:ext uri="{BB962C8B-B14F-4D97-AF65-F5344CB8AC3E}">
        <p14:creationId xmlns:p14="http://schemas.microsoft.com/office/powerpoint/2010/main" val="1511428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a:xfrm>
            <a:off x="457200" y="1268760"/>
            <a:ext cx="8229600" cy="4857403"/>
          </a:xfrm>
        </p:spPr>
        <p:txBody>
          <a:bodyPr/>
          <a:lstStyle/>
          <a:p>
            <a:pPr marL="0" indent="0">
              <a:buNone/>
            </a:pPr>
            <a:r>
              <a:rPr lang="tr-TR" dirty="0" smtClean="0"/>
              <a:t>13. Hafta</a:t>
            </a:r>
          </a:p>
          <a:p>
            <a:pPr>
              <a:buFontTx/>
              <a:buChar char="-"/>
            </a:pPr>
            <a:r>
              <a:rPr lang="tr-TR" dirty="0" smtClean="0"/>
              <a:t>İletişimde temel engeller</a:t>
            </a:r>
          </a:p>
          <a:p>
            <a:pPr marL="0" indent="0">
              <a:buNone/>
            </a:pPr>
            <a:r>
              <a:rPr lang="tr-TR" sz="2800" dirty="0"/>
              <a:t>. Kişilik farklılıkları</a:t>
            </a:r>
          </a:p>
          <a:p>
            <a:pPr marL="0" indent="0">
              <a:buNone/>
            </a:pPr>
            <a:r>
              <a:rPr lang="tr-TR" sz="2800" dirty="0" smtClean="0"/>
              <a:t>. Algılama </a:t>
            </a:r>
            <a:r>
              <a:rPr lang="tr-TR" sz="2800" dirty="0"/>
              <a:t>farklılıkları</a:t>
            </a:r>
          </a:p>
          <a:p>
            <a:pPr marL="0" indent="0">
              <a:buNone/>
            </a:pPr>
            <a:r>
              <a:rPr lang="tr-TR" sz="2800" dirty="0" smtClean="0"/>
              <a:t>. Eğitim </a:t>
            </a:r>
            <a:r>
              <a:rPr lang="tr-TR" sz="2800" dirty="0"/>
              <a:t>farklılıkları</a:t>
            </a:r>
          </a:p>
          <a:p>
            <a:pPr marL="0" indent="0">
              <a:buNone/>
            </a:pPr>
            <a:r>
              <a:rPr lang="tr-TR" sz="2800" dirty="0" smtClean="0"/>
              <a:t>. Dil </a:t>
            </a:r>
            <a:r>
              <a:rPr lang="tr-TR" sz="2800" dirty="0"/>
              <a:t>farklılıkları</a:t>
            </a:r>
          </a:p>
          <a:p>
            <a:pPr marL="0" indent="0">
              <a:buNone/>
            </a:pPr>
            <a:r>
              <a:rPr lang="tr-TR" sz="2800" dirty="0" smtClean="0"/>
              <a:t>. </a:t>
            </a:r>
            <a:r>
              <a:rPr lang="tr-TR" sz="2800" dirty="0" smtClean="0"/>
              <a:t>Sosyal</a:t>
            </a:r>
            <a:r>
              <a:rPr lang="tr-TR" sz="2800" dirty="0"/>
              <a:t>, kültürel ve çevre farklılıkları</a:t>
            </a:r>
          </a:p>
          <a:p>
            <a:pPr marL="0" indent="0">
              <a:buNone/>
            </a:pPr>
            <a:r>
              <a:rPr lang="tr-TR" sz="2800" dirty="0" smtClean="0"/>
              <a:t>. Fiziksel </a:t>
            </a:r>
            <a:r>
              <a:rPr lang="tr-TR" sz="2800" dirty="0"/>
              <a:t>görünüm</a:t>
            </a:r>
          </a:p>
          <a:p>
            <a:pPr marL="0" indent="0">
              <a:buNone/>
            </a:pPr>
            <a:r>
              <a:rPr lang="tr-TR" sz="2800" dirty="0" smtClean="0"/>
              <a:t>. İhtiyaçlar</a:t>
            </a:r>
            <a:endParaRPr lang="tr-TR" sz="2800" dirty="0"/>
          </a:p>
          <a:p>
            <a:pPr marL="0" indent="0">
              <a:buNone/>
            </a:pPr>
            <a:endParaRPr lang="tr-TR" dirty="0"/>
          </a:p>
        </p:txBody>
      </p:sp>
    </p:spTree>
    <p:extLst>
      <p:ext uri="{BB962C8B-B14F-4D97-AF65-F5344CB8AC3E}">
        <p14:creationId xmlns:p14="http://schemas.microsoft.com/office/powerpoint/2010/main" val="3952905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Ders İçeriği</a:t>
            </a:r>
            <a:endParaRPr lang="tr-TR" dirty="0"/>
          </a:p>
        </p:txBody>
      </p:sp>
      <p:sp>
        <p:nvSpPr>
          <p:cNvPr id="3" name="İçerik Yer Tutucusu 2"/>
          <p:cNvSpPr>
            <a:spLocks noGrp="1"/>
          </p:cNvSpPr>
          <p:nvPr>
            <p:ph idx="1"/>
          </p:nvPr>
        </p:nvSpPr>
        <p:spPr/>
        <p:txBody>
          <a:bodyPr/>
          <a:lstStyle/>
          <a:p>
            <a:pPr marL="0" indent="0">
              <a:buNone/>
            </a:pPr>
            <a:r>
              <a:rPr lang="tr-TR" dirty="0" smtClean="0"/>
              <a:t>14. Hafta</a:t>
            </a:r>
          </a:p>
          <a:p>
            <a:pPr marL="0" indent="0">
              <a:buNone/>
            </a:pPr>
            <a:endParaRPr lang="tr-TR" dirty="0"/>
          </a:p>
          <a:p>
            <a:pPr marL="0" indent="0">
              <a:buNone/>
            </a:pPr>
            <a:r>
              <a:rPr lang="tr-TR" dirty="0" smtClean="0"/>
              <a:t>- Genel değerlendirme</a:t>
            </a:r>
            <a:endParaRPr lang="tr-TR" dirty="0"/>
          </a:p>
        </p:txBody>
      </p:sp>
    </p:spTree>
    <p:extLst>
      <p:ext uri="{BB962C8B-B14F-4D97-AF65-F5344CB8AC3E}">
        <p14:creationId xmlns:p14="http://schemas.microsoft.com/office/powerpoint/2010/main" val="1311551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İletişim Nedir?</a:t>
            </a:r>
            <a:endParaRPr lang="tr-TR" b="1" dirty="0">
              <a:solidFill>
                <a:srgbClr val="FF0000"/>
              </a:solidFill>
            </a:endParaRPr>
          </a:p>
        </p:txBody>
      </p:sp>
      <p:sp>
        <p:nvSpPr>
          <p:cNvPr id="3" name="İçerik Yer Tutucusu 2"/>
          <p:cNvSpPr>
            <a:spLocks noGrp="1"/>
          </p:cNvSpPr>
          <p:nvPr>
            <p:ph idx="1"/>
          </p:nvPr>
        </p:nvSpPr>
        <p:spPr>
          <a:xfrm>
            <a:off x="457200" y="1412776"/>
            <a:ext cx="8229600" cy="4713387"/>
          </a:xfrm>
        </p:spPr>
        <p:txBody>
          <a:bodyPr/>
          <a:lstStyle/>
          <a:p>
            <a:r>
              <a:rPr lang="tr-TR" dirty="0"/>
              <a:t>Enformasyon, düşünce, tutum ve duyguların bir kişiden veya gruptan ötekine (ya da diğerlerine) özellikle semboller yoluyla iletilmesidir.</a:t>
            </a:r>
          </a:p>
          <a:p>
            <a:endParaRPr lang="tr-TR" dirty="0" smtClean="0"/>
          </a:p>
          <a:p>
            <a:r>
              <a:rPr lang="tr-TR" dirty="0"/>
              <a:t>İletişim gönderiler aracılığıyla kurulan sosyal etkileşim olarak tanımlanabilir</a:t>
            </a:r>
            <a:r>
              <a:rPr lang="tr-TR" dirty="0" smtClean="0"/>
              <a:t>.</a:t>
            </a:r>
            <a:endParaRPr lang="tr-TR" dirty="0"/>
          </a:p>
        </p:txBody>
      </p:sp>
    </p:spTree>
    <p:extLst>
      <p:ext uri="{BB962C8B-B14F-4D97-AF65-F5344CB8AC3E}">
        <p14:creationId xmlns:p14="http://schemas.microsoft.com/office/powerpoint/2010/main" val="3314814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İletişim Nedir?</a:t>
            </a:r>
            <a:endParaRPr lang="tr-TR" dirty="0"/>
          </a:p>
        </p:txBody>
      </p:sp>
      <p:sp>
        <p:nvSpPr>
          <p:cNvPr id="3" name="İçerik Yer Tutucusu 2"/>
          <p:cNvSpPr>
            <a:spLocks noGrp="1"/>
          </p:cNvSpPr>
          <p:nvPr>
            <p:ph idx="1"/>
          </p:nvPr>
        </p:nvSpPr>
        <p:spPr/>
        <p:txBody>
          <a:bodyPr/>
          <a:lstStyle/>
          <a:p>
            <a:r>
              <a:rPr lang="tr-TR" sz="2400" dirty="0"/>
              <a:t>Merih </a:t>
            </a:r>
            <a:r>
              <a:rPr lang="tr-TR" sz="2400" dirty="0" err="1" smtClean="0"/>
              <a:t>Zıllıoğlu’na</a:t>
            </a:r>
            <a:r>
              <a:rPr lang="tr-TR" sz="2400" dirty="0" smtClean="0"/>
              <a:t> göre; </a:t>
            </a:r>
          </a:p>
          <a:p>
            <a:endParaRPr lang="tr-TR" sz="2400" dirty="0"/>
          </a:p>
          <a:p>
            <a:pPr marL="0" indent="0">
              <a:buNone/>
            </a:pPr>
            <a:r>
              <a:rPr lang="tr-TR" sz="2400" dirty="0" smtClean="0"/>
              <a:t>“</a:t>
            </a:r>
            <a:r>
              <a:rPr lang="tr-TR" sz="2400" dirty="0"/>
              <a:t>Tüm insan etkinlikleri iletişimle sürdürülür ve değiştirilir. Bireyler doğuşta hazır buldukları bu iletişim ağları içinde birbirleriyle şeyler, olgular ve olaylar hakkında biçimlenmiş ya da kendilerinin biçimledikleri anlamların değiş tokuşunu yaparlar, ilişkilerini düzenler. İletişim toplum yaşamı içinde kurulan insan ilişkilerinde paylaşılan ve geliştirilen anlamların mekanda taşınmasını, zamanda korunmasını sağlar</a:t>
            </a:r>
            <a:r>
              <a:rPr lang="tr-TR" sz="2400" dirty="0" smtClean="0"/>
              <a:t>”. </a:t>
            </a:r>
            <a:endParaRPr lang="tr-TR" sz="2400" dirty="0"/>
          </a:p>
        </p:txBody>
      </p:sp>
    </p:spTree>
    <p:extLst>
      <p:ext uri="{BB962C8B-B14F-4D97-AF65-F5344CB8AC3E}">
        <p14:creationId xmlns:p14="http://schemas.microsoft.com/office/powerpoint/2010/main" val="2677110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İletişim Nedir?</a:t>
            </a:r>
            <a:endParaRPr lang="tr-TR" dirty="0"/>
          </a:p>
        </p:txBody>
      </p:sp>
      <p:sp>
        <p:nvSpPr>
          <p:cNvPr id="3" name="İçerik Yer Tutucusu 2"/>
          <p:cNvSpPr>
            <a:spLocks noGrp="1"/>
          </p:cNvSpPr>
          <p:nvPr>
            <p:ph idx="1"/>
          </p:nvPr>
        </p:nvSpPr>
        <p:spPr/>
        <p:txBody>
          <a:bodyPr/>
          <a:lstStyle/>
          <a:p>
            <a:r>
              <a:rPr lang="tr-TR" sz="2400" dirty="0" smtClean="0"/>
              <a:t>İnsanlar arası iletişim bilinçli olarak gerçekleştirilen faaliyetlerden oluşur.</a:t>
            </a:r>
          </a:p>
          <a:p>
            <a:r>
              <a:rPr lang="tr-TR" sz="2400" dirty="0" smtClean="0"/>
              <a:t>İnsanlar</a:t>
            </a:r>
            <a:r>
              <a:rPr lang="tr-TR" sz="2400" dirty="0"/>
              <a:t>, kodlar </a:t>
            </a:r>
            <a:r>
              <a:rPr lang="tr-TR" sz="2400" dirty="0" smtClean="0"/>
              <a:t>sistemi oluşturur, bu sistemi öğrenir, gelecek nesillere aktarır.</a:t>
            </a:r>
          </a:p>
          <a:p>
            <a:r>
              <a:rPr lang="tr-TR" sz="2400" dirty="0" smtClean="0"/>
              <a:t>İletişim kaçınılmazdır.</a:t>
            </a:r>
          </a:p>
          <a:p>
            <a:r>
              <a:rPr lang="tr-TR" sz="2400" dirty="0"/>
              <a:t>İletişim, etkileşimin olduğu herhangi bir çevrede gerçekleşmekte ve geri besleme ile de </a:t>
            </a:r>
            <a:r>
              <a:rPr lang="tr-TR" sz="2400" dirty="0" smtClean="0"/>
              <a:t>sürdürülebilmektedir; dinamiktir. </a:t>
            </a:r>
            <a:endParaRPr lang="tr-TR" sz="2400" dirty="0"/>
          </a:p>
          <a:p>
            <a:r>
              <a:rPr lang="tr-TR" sz="2400" dirty="0" smtClean="0"/>
              <a:t>Sözlü, sözsüz, yazılı, görsel, işitsel pek çok iletişim kurma biçimi vardır.</a:t>
            </a:r>
          </a:p>
          <a:p>
            <a:endParaRPr lang="tr-TR" dirty="0"/>
          </a:p>
          <a:p>
            <a:endParaRPr lang="tr-TR" dirty="0"/>
          </a:p>
        </p:txBody>
      </p:sp>
    </p:spTree>
    <p:extLst>
      <p:ext uri="{BB962C8B-B14F-4D97-AF65-F5344CB8AC3E}">
        <p14:creationId xmlns:p14="http://schemas.microsoft.com/office/powerpoint/2010/main" val="3346960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0"/>
            <a:ext cx="8229600" cy="1143000"/>
          </a:xfrm>
        </p:spPr>
        <p:txBody>
          <a:bodyPr/>
          <a:lstStyle/>
          <a:p>
            <a:r>
              <a:rPr lang="tr-TR" dirty="0" smtClean="0"/>
              <a:t>İLETİŞİMİN TEMEL ÖĞELERİ</a:t>
            </a:r>
            <a:endParaRPr lang="tr-TR" dirty="0"/>
          </a:p>
        </p:txBody>
      </p:sp>
      <p:sp>
        <p:nvSpPr>
          <p:cNvPr id="3" name="2 İçerik Yer Tutucusu"/>
          <p:cNvSpPr>
            <a:spLocks noGrp="1"/>
          </p:cNvSpPr>
          <p:nvPr>
            <p:ph idx="1"/>
          </p:nvPr>
        </p:nvSpPr>
        <p:spPr>
          <a:xfrm>
            <a:off x="457200" y="1357298"/>
            <a:ext cx="8229600" cy="4768865"/>
          </a:xfrm>
        </p:spPr>
        <p:txBody>
          <a:bodyPr/>
          <a:lstStyle/>
          <a:p>
            <a:pPr>
              <a:buNone/>
            </a:pPr>
            <a:r>
              <a:rPr lang="tr-TR" dirty="0" smtClean="0"/>
              <a:t>	Gürültü		 İleti		Kodlar</a:t>
            </a:r>
          </a:p>
          <a:p>
            <a:pPr algn="ctr">
              <a:buNone/>
            </a:pPr>
            <a:endParaRPr lang="tr-TR" dirty="0" smtClean="0"/>
          </a:p>
          <a:p>
            <a:pPr algn="ctr">
              <a:buNone/>
            </a:pPr>
            <a:endParaRPr lang="tr-TR" dirty="0" smtClean="0"/>
          </a:p>
          <a:p>
            <a:pPr algn="ctr">
              <a:buNone/>
            </a:pPr>
            <a:r>
              <a:rPr lang="tr-TR" dirty="0" smtClean="0"/>
              <a:t>Kanal</a:t>
            </a:r>
          </a:p>
          <a:p>
            <a:pPr algn="just">
              <a:buNone/>
            </a:pPr>
            <a:r>
              <a:rPr lang="tr-TR" dirty="0" smtClean="0"/>
              <a:t>Kaynak						       Hedef</a:t>
            </a:r>
          </a:p>
          <a:p>
            <a:pPr algn="ctr">
              <a:buNone/>
            </a:pPr>
            <a:endParaRPr lang="tr-TR" dirty="0" smtClean="0"/>
          </a:p>
          <a:p>
            <a:pPr algn="ctr">
              <a:buNone/>
            </a:pPr>
            <a:endParaRPr lang="tr-TR" dirty="0" smtClean="0"/>
          </a:p>
          <a:p>
            <a:pPr algn="ctr">
              <a:buNone/>
            </a:pPr>
            <a:r>
              <a:rPr lang="tr-TR" dirty="0" smtClean="0"/>
              <a:t>			Geri Bildirim 	Kodlar        Gürültü</a:t>
            </a:r>
            <a:endParaRPr lang="tr-TR" dirty="0"/>
          </a:p>
        </p:txBody>
      </p:sp>
      <p:sp>
        <p:nvSpPr>
          <p:cNvPr id="11" name="10 Aşağı Bükülü Ok"/>
          <p:cNvSpPr/>
          <p:nvPr/>
        </p:nvSpPr>
        <p:spPr>
          <a:xfrm>
            <a:off x="1428728" y="2500306"/>
            <a:ext cx="6572296" cy="100013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a:solidFill>
                <a:prstClr val="black"/>
              </a:solidFill>
            </a:endParaRPr>
          </a:p>
        </p:txBody>
      </p:sp>
      <p:sp>
        <p:nvSpPr>
          <p:cNvPr id="13" name="12 Aşağı Bükülü Ok"/>
          <p:cNvSpPr/>
          <p:nvPr/>
        </p:nvSpPr>
        <p:spPr>
          <a:xfrm rot="10800000">
            <a:off x="1428728" y="4214818"/>
            <a:ext cx="6572296" cy="100013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a:solidFill>
                <a:prstClr val="black"/>
              </a:solidFill>
            </a:endParaRPr>
          </a:p>
        </p:txBody>
      </p:sp>
      <p:sp>
        <p:nvSpPr>
          <p:cNvPr id="14" name="13 Sağ Ok"/>
          <p:cNvSpPr/>
          <p:nvPr/>
        </p:nvSpPr>
        <p:spPr>
          <a:xfrm>
            <a:off x="2000232" y="3929066"/>
            <a:ext cx="557216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a:solidFill>
                <a:prstClr val="white"/>
              </a:solidFill>
            </a:endParaRPr>
          </a:p>
        </p:txBody>
      </p:sp>
      <p:sp>
        <p:nvSpPr>
          <p:cNvPr id="15" name="14 Sağ Ok"/>
          <p:cNvSpPr/>
          <p:nvPr/>
        </p:nvSpPr>
        <p:spPr>
          <a:xfrm>
            <a:off x="4071934" y="1714488"/>
            <a:ext cx="928694"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a:solidFill>
                <a:prstClr val="white"/>
              </a:solidFill>
            </a:endParaRPr>
          </a:p>
        </p:txBody>
      </p:sp>
      <p:sp>
        <p:nvSpPr>
          <p:cNvPr id="16" name="15 Sağ Ok"/>
          <p:cNvSpPr/>
          <p:nvPr/>
        </p:nvSpPr>
        <p:spPr>
          <a:xfrm>
            <a:off x="4714876" y="5715016"/>
            <a:ext cx="57150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a:solidFill>
                <a:prstClr val="white"/>
              </a:solidFill>
            </a:endParaRPr>
          </a:p>
        </p:txBody>
      </p:sp>
      <p:sp>
        <p:nvSpPr>
          <p:cNvPr id="17" name="16 Sağ Ok"/>
          <p:cNvSpPr/>
          <p:nvPr/>
        </p:nvSpPr>
        <p:spPr>
          <a:xfrm rot="3573299">
            <a:off x="7243473" y="5130460"/>
            <a:ext cx="714380"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a:solidFill>
                <a:prstClr val="white"/>
              </a:solidFill>
            </a:endParaRPr>
          </a:p>
        </p:txBody>
      </p:sp>
      <p:sp>
        <p:nvSpPr>
          <p:cNvPr id="18" name="17 Sol Ok"/>
          <p:cNvSpPr/>
          <p:nvPr/>
        </p:nvSpPr>
        <p:spPr>
          <a:xfrm rot="3503681">
            <a:off x="1534311" y="2180427"/>
            <a:ext cx="1003279" cy="1375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a:solidFill>
                <a:prstClr val="white"/>
              </a:solidFill>
            </a:endParaRPr>
          </a:p>
        </p:txBody>
      </p:sp>
    </p:spTree>
    <p:extLst>
      <p:ext uri="{BB962C8B-B14F-4D97-AF65-F5344CB8AC3E}">
        <p14:creationId xmlns:p14="http://schemas.microsoft.com/office/powerpoint/2010/main" val="38930833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Neden İletişim Kurarız?</a:t>
            </a:r>
            <a:endParaRPr lang="tr-TR" dirty="0"/>
          </a:p>
        </p:txBody>
      </p:sp>
      <p:pic>
        <p:nvPicPr>
          <p:cNvPr id="1030" name="Picture 6" descr="Maslow'un İhtiyaçlar Hiyerarşisi. Amerikalı psikolog Abraham Maslow, 1943…  | by Funda Koca | Türkçe Yayın |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340768"/>
            <a:ext cx="6838950" cy="491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96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İletişim Psikolojisi</a:t>
            </a:r>
            <a:endParaRPr lang="tr-TR" b="1" dirty="0">
              <a:solidFill>
                <a:srgbClr val="FF0000"/>
              </a:solidFill>
            </a:endParaRPr>
          </a:p>
        </p:txBody>
      </p:sp>
      <p:sp>
        <p:nvSpPr>
          <p:cNvPr id="3" name="İçerik Yer Tutucusu 2"/>
          <p:cNvSpPr>
            <a:spLocks noGrp="1"/>
          </p:cNvSpPr>
          <p:nvPr>
            <p:ph idx="1"/>
          </p:nvPr>
        </p:nvSpPr>
        <p:spPr/>
        <p:txBody>
          <a:bodyPr/>
          <a:lstStyle/>
          <a:p>
            <a:r>
              <a:rPr lang="tr-TR" dirty="0" smtClean="0"/>
              <a:t>İnsanlar belirli bir toplumsal ve kültürel yapı içerisinde yaşamlarını sürdürmektedir. </a:t>
            </a:r>
          </a:p>
          <a:p>
            <a:r>
              <a:rPr lang="tr-TR" dirty="0" smtClean="0"/>
              <a:t>Ve yaşamları boyunca her türden eylemlerini de bu iki yapı temelinde gerçekleştirirler. </a:t>
            </a:r>
          </a:p>
          <a:p>
            <a:r>
              <a:rPr lang="tr-TR" dirty="0" smtClean="0"/>
              <a:t>Toplumsal yapı içerisinde sahip olduğumuz statü, roller, ait olduğumuz gruplar ve toplumsal sınıf, ve içinde yetiştiğimiz kültür davranışlarımızı etkiler. </a:t>
            </a:r>
          </a:p>
          <a:p>
            <a:endParaRPr lang="tr-TR" dirty="0"/>
          </a:p>
        </p:txBody>
      </p:sp>
    </p:spTree>
    <p:extLst>
      <p:ext uri="{BB962C8B-B14F-4D97-AF65-F5344CB8AC3E}">
        <p14:creationId xmlns:p14="http://schemas.microsoft.com/office/powerpoint/2010/main" val="879405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İletişim Psikolojisi </a:t>
            </a:r>
            <a:endParaRPr lang="tr-TR" dirty="0"/>
          </a:p>
        </p:txBody>
      </p:sp>
      <p:sp>
        <p:nvSpPr>
          <p:cNvPr id="3" name="İçerik Yer Tutucusu 2"/>
          <p:cNvSpPr>
            <a:spLocks noGrp="1"/>
          </p:cNvSpPr>
          <p:nvPr>
            <p:ph idx="1"/>
          </p:nvPr>
        </p:nvSpPr>
        <p:spPr/>
        <p:txBody>
          <a:bodyPr/>
          <a:lstStyle/>
          <a:p>
            <a:r>
              <a:rPr lang="tr-TR" dirty="0" smtClean="0"/>
              <a:t>Yanı sıra içine doğduğumuz kültürel yapı davranış biçimlerimizi etkiler.</a:t>
            </a:r>
          </a:p>
          <a:p>
            <a:endParaRPr lang="tr-TR" dirty="0"/>
          </a:p>
          <a:p>
            <a:r>
              <a:rPr lang="tr-TR" dirty="0" smtClean="0"/>
              <a:t>Söz konusu unsurlar iletişim kurma biçimlerimizi de şekillendirir. </a:t>
            </a:r>
          </a:p>
          <a:p>
            <a:endParaRPr lang="tr-TR" dirty="0"/>
          </a:p>
          <a:p>
            <a:r>
              <a:rPr lang="tr-TR" dirty="0" smtClean="0"/>
              <a:t>Toplumsal ve kültürel yapılar iletişimi etkileyen dışsal etkenlerdir.</a:t>
            </a:r>
            <a:endParaRPr lang="tr-TR" dirty="0"/>
          </a:p>
        </p:txBody>
      </p:sp>
    </p:spTree>
    <p:extLst>
      <p:ext uri="{BB962C8B-B14F-4D97-AF65-F5344CB8AC3E}">
        <p14:creationId xmlns:p14="http://schemas.microsoft.com/office/powerpoint/2010/main" val="4019291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İletişim </a:t>
            </a:r>
            <a:r>
              <a:rPr lang="tr-TR" b="1" dirty="0" smtClean="0">
                <a:solidFill>
                  <a:srgbClr val="FF0000"/>
                </a:solidFill>
              </a:rPr>
              <a:t>Psikolojisi</a:t>
            </a:r>
            <a:endParaRPr lang="tr-TR" dirty="0"/>
          </a:p>
        </p:txBody>
      </p:sp>
      <p:sp>
        <p:nvSpPr>
          <p:cNvPr id="3" name="İçerik Yer Tutucusu 2"/>
          <p:cNvSpPr>
            <a:spLocks noGrp="1"/>
          </p:cNvSpPr>
          <p:nvPr>
            <p:ph idx="1"/>
          </p:nvPr>
        </p:nvSpPr>
        <p:spPr/>
        <p:txBody>
          <a:bodyPr/>
          <a:lstStyle/>
          <a:p>
            <a:r>
              <a:rPr lang="tr-TR" dirty="0" smtClean="0"/>
              <a:t>Öte yandan, iletişim kurma biçimlerini etkileyen bir diğer unsur bireyin psikolojik özellikleridir. </a:t>
            </a:r>
            <a:endParaRPr lang="tr-TR" dirty="0"/>
          </a:p>
          <a:p>
            <a:r>
              <a:rPr lang="tr-TR" dirty="0"/>
              <a:t>Psikoloji </a:t>
            </a:r>
            <a:r>
              <a:rPr lang="tr-TR" dirty="0" smtClean="0"/>
              <a:t>(veya </a:t>
            </a:r>
            <a:r>
              <a:rPr lang="tr-TR" dirty="0"/>
              <a:t>ruh </a:t>
            </a:r>
            <a:r>
              <a:rPr lang="tr-TR" dirty="0" smtClean="0"/>
              <a:t>bilimi) </a:t>
            </a:r>
            <a:r>
              <a:rPr lang="tr-TR" dirty="0"/>
              <a:t>davranışı ve </a:t>
            </a:r>
            <a:r>
              <a:rPr lang="tr-TR" dirty="0" smtClean="0"/>
              <a:t>zihni </a:t>
            </a:r>
            <a:r>
              <a:rPr lang="tr-TR" dirty="0"/>
              <a:t>inceleyen </a:t>
            </a:r>
            <a:r>
              <a:rPr lang="tr-TR" dirty="0" smtClean="0"/>
              <a:t>bilim dalıdır (</a:t>
            </a:r>
            <a:r>
              <a:rPr lang="tr-TR" dirty="0" smtClean="0">
                <a:hlinkClick r:id="rId2"/>
              </a:rPr>
              <a:t>www.tdk.gov.tr</a:t>
            </a:r>
            <a:r>
              <a:rPr lang="tr-TR" dirty="0" smtClean="0"/>
              <a:t>)</a:t>
            </a:r>
          </a:p>
          <a:p>
            <a:r>
              <a:rPr lang="tr-TR" dirty="0" smtClean="0"/>
              <a:t>Algı</a:t>
            </a:r>
            <a:r>
              <a:rPr lang="tr-TR" dirty="0"/>
              <a:t>, dikkat, duygu, kişilik, davranış ve kişiler arası ilişkiler gibi </a:t>
            </a:r>
            <a:r>
              <a:rPr lang="tr-TR" dirty="0" smtClean="0"/>
              <a:t>olgular, psikolojinin ilgi alanı içerisindedir. </a:t>
            </a:r>
          </a:p>
          <a:p>
            <a:endParaRPr lang="tr-TR" dirty="0"/>
          </a:p>
          <a:p>
            <a:endParaRPr lang="tr-TR" dirty="0"/>
          </a:p>
        </p:txBody>
      </p:sp>
    </p:spTree>
    <p:extLst>
      <p:ext uri="{BB962C8B-B14F-4D97-AF65-F5344CB8AC3E}">
        <p14:creationId xmlns:p14="http://schemas.microsoft.com/office/powerpoint/2010/main" val="573425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İletişim </a:t>
            </a:r>
            <a:r>
              <a:rPr lang="tr-TR" b="1" dirty="0" smtClean="0">
                <a:solidFill>
                  <a:srgbClr val="FF0000"/>
                </a:solidFill>
              </a:rPr>
              <a:t>Psikolojisi</a:t>
            </a:r>
            <a:endParaRPr lang="tr-TR" dirty="0"/>
          </a:p>
        </p:txBody>
      </p:sp>
      <p:sp>
        <p:nvSpPr>
          <p:cNvPr id="3" name="İçerik Yer Tutucusu 2"/>
          <p:cNvSpPr>
            <a:spLocks noGrp="1"/>
          </p:cNvSpPr>
          <p:nvPr>
            <p:ph idx="1"/>
          </p:nvPr>
        </p:nvSpPr>
        <p:spPr/>
        <p:txBody>
          <a:bodyPr>
            <a:normAutofit lnSpcReduction="10000"/>
          </a:bodyPr>
          <a:lstStyle/>
          <a:p>
            <a:r>
              <a:rPr lang="tr-TR" dirty="0" smtClean="0"/>
              <a:t>İletişim psikolojisi alanı da bu konular üzerine odaklanır. </a:t>
            </a:r>
          </a:p>
          <a:p>
            <a:r>
              <a:rPr lang="tr-TR" dirty="0" smtClean="0"/>
              <a:t>Dışsal etkileri de göz ardı etmeden birey(</a:t>
            </a:r>
            <a:r>
              <a:rPr lang="tr-TR" dirty="0" err="1" smtClean="0"/>
              <a:t>ler</a:t>
            </a:r>
            <a:r>
              <a:rPr lang="tr-TR" dirty="0" smtClean="0"/>
              <a:t>)in iletişim kurmada yaşadıkları, algılama, dikkat, duygu durumu, empati kurabilme vb. süreçleri ele alır.   </a:t>
            </a:r>
          </a:p>
          <a:p>
            <a:r>
              <a:rPr lang="tr-TR" dirty="0" smtClean="0"/>
              <a:t>Yanı sıra kişilik özelliklerinin iletişimdeki rolü de iletişim psikolojisi alanının ilgisi dahilindedir. </a:t>
            </a:r>
            <a:endParaRPr lang="tr-TR" dirty="0"/>
          </a:p>
        </p:txBody>
      </p:sp>
    </p:spTree>
    <p:extLst>
      <p:ext uri="{BB962C8B-B14F-4D97-AF65-F5344CB8AC3E}">
        <p14:creationId xmlns:p14="http://schemas.microsoft.com/office/powerpoint/2010/main" val="3703774653"/>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1689</TotalTime>
  <Words>696</Words>
  <Application>Microsoft Office PowerPoint</Application>
  <PresentationFormat>Ekran Gösterisi (4:3)</PresentationFormat>
  <Paragraphs>134</Paragraphs>
  <Slides>25</Slides>
  <Notes>0</Notes>
  <HiddenSlides>0</HiddenSlides>
  <MMClips>0</MMClips>
  <ScaleCrop>false</ScaleCrop>
  <HeadingPairs>
    <vt:vector size="4" baseType="variant">
      <vt:variant>
        <vt:lpstr>Tema</vt:lpstr>
      </vt:variant>
      <vt:variant>
        <vt:i4>2</vt:i4>
      </vt:variant>
      <vt:variant>
        <vt:lpstr>Slayt Başlıkları</vt:lpstr>
      </vt:variant>
      <vt:variant>
        <vt:i4>25</vt:i4>
      </vt:variant>
    </vt:vector>
  </HeadingPairs>
  <TitlesOfParts>
    <vt:vector size="27" baseType="lpstr">
      <vt:lpstr>sunum_sablon</vt:lpstr>
      <vt:lpstr>Ofis Teması</vt:lpstr>
      <vt:lpstr>PowerPoint Sunusu</vt:lpstr>
      <vt:lpstr>İletişim Psikolojisi Kavram Ve Kapsamı</vt:lpstr>
      <vt:lpstr>Dersin Konusu ve Kapsamı</vt:lpstr>
      <vt:lpstr>Ders İçeriği</vt:lpstr>
      <vt:lpstr>Ders İçeriği</vt:lpstr>
      <vt:lpstr>Ders İçeriği</vt:lpstr>
      <vt:lpstr>Ders İçeriği</vt:lpstr>
      <vt:lpstr>Ders İçeriği</vt:lpstr>
      <vt:lpstr>Ders İçeriği</vt:lpstr>
      <vt:lpstr>Ders İçeriği</vt:lpstr>
      <vt:lpstr>Ders İçeriği</vt:lpstr>
      <vt:lpstr>Ders İçeriği</vt:lpstr>
      <vt:lpstr>Ders İçeriği</vt:lpstr>
      <vt:lpstr>Ders İçeriği</vt:lpstr>
      <vt:lpstr>Ders İçeriği</vt:lpstr>
      <vt:lpstr>Ders İçeriği</vt:lpstr>
      <vt:lpstr>İletişim Nedir?</vt:lpstr>
      <vt:lpstr>İletişim Nedir?</vt:lpstr>
      <vt:lpstr>İletişim Nedir?</vt:lpstr>
      <vt:lpstr>İLETİŞİMİN TEMEL ÖĞELERİ</vt:lpstr>
      <vt:lpstr>Neden İletişim Kurarız?</vt:lpstr>
      <vt:lpstr>İletişim Psikolojisi</vt:lpstr>
      <vt:lpstr>İletişim Psikolojisi </vt:lpstr>
      <vt:lpstr>İletişim Psikolojisi</vt:lpstr>
      <vt:lpstr>İletişim Psikolojisi</vt:lpstr>
    </vt:vector>
  </TitlesOfParts>
  <Company>MOTUN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PC</cp:lastModifiedBy>
  <cp:revision>74</cp:revision>
  <cp:lastPrinted>1601-01-01T00:00:00Z</cp:lastPrinted>
  <dcterms:created xsi:type="dcterms:W3CDTF">2020-01-15T20:18:52Z</dcterms:created>
  <dcterms:modified xsi:type="dcterms:W3CDTF">2020-10-05T09:24:00Z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