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A84C1-37D5-4B85-AC68-FCA2B7E696FD}" type="datetimeFigureOut">
              <a:rPr lang="tr-TR" smtClean="0"/>
              <a:pPr/>
              <a:t>05.06.2013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43FB9-5E1A-4AAD-90C0-4EC45EDD554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43FB9-5E1A-4AAD-90C0-4EC45EDD5546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05.06.2013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Oval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05.06.2013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3" name="12 Dikdörtgen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Dikdörtgen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05.06.2013</a:t>
            </a:fld>
            <a:endParaRPr lang="tr-TR"/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Oval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Oval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05.06.2013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İçerik Yer Tutucusu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11 İçerik Yer Tutucusu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Dikdörtgen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Dikdörtgen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ikdörtgen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05.06.2013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İçerik Yer Tutucusu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6" name="25 İçerik Yer Tutucusu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24 Oval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Oval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Başlık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05.06.2013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Dikdörtgen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Dikdörtgen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05.06.2013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Dikdörtgen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Dikdörtgen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İçerik Yer Tutucusu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9 Oval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Oval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Dikdörtgen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05.06.2013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Düz Bağlayıcı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Dikdörtgen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Dikdörtgen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Oval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2" name="21 Dikdörtgen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05.06.2013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05.06.2013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Dikdörtgen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Oval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05.06.2013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05.06.2013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Oval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6400800" cy="1512168"/>
          </a:xfrm>
        </p:spPr>
        <p:txBody>
          <a:bodyPr>
            <a:normAutofit fontScale="85000" lnSpcReduction="10000"/>
          </a:bodyPr>
          <a:lstStyle/>
          <a:p>
            <a:endParaRPr lang="tr-TR" sz="1800" b="1" dirty="0" smtClean="0"/>
          </a:p>
          <a:p>
            <a:endParaRPr lang="tr-TR" sz="1800" b="1" dirty="0" smtClean="0"/>
          </a:p>
          <a:p>
            <a:r>
              <a:rPr lang="tr-TR" sz="1800" b="1" dirty="0" smtClean="0"/>
              <a:t>Prof. Dr. Nurcan ÇETİNKAYA</a:t>
            </a:r>
          </a:p>
          <a:p>
            <a:r>
              <a:rPr lang="tr-TR" sz="1800" b="1" dirty="0" smtClean="0"/>
              <a:t>OMÜ Veteriner Fakültesi</a:t>
            </a:r>
          </a:p>
          <a:p>
            <a:r>
              <a:rPr lang="tr-TR" sz="1800" b="1" dirty="0" smtClean="0"/>
              <a:t>Hayvan Besleme ve Beslenme Hastalıkları</a:t>
            </a:r>
            <a:endParaRPr lang="tr-TR" sz="1800" b="1" dirty="0"/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/>
              <a:t>HACCP Sistemi ve Uygulanması</a:t>
            </a:r>
            <a:br>
              <a:rPr lang="tr-TR" sz="3600" b="1" dirty="0" smtClean="0"/>
            </a:br>
            <a:r>
              <a:rPr lang="tr-TR" sz="3600" b="1" dirty="0" err="1" smtClean="0"/>
              <a:t>Öngereksinim</a:t>
            </a:r>
            <a:r>
              <a:rPr lang="tr-TR" sz="3600" b="1" dirty="0" smtClean="0"/>
              <a:t> Programları </a:t>
            </a:r>
            <a:endParaRPr lang="tr-TR" sz="3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HACCP SİTEMİNİN 7 TEMEL PRENSİBİ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 eaLnBrk="0" hangingPunct="0">
              <a:lnSpc>
                <a:spcPct val="240000"/>
              </a:lnSpc>
              <a:buFont typeface="+mj-lt"/>
              <a:buAutoNum type="arabicPeriod"/>
              <a:tabLst>
                <a:tab pos="476250" algn="l"/>
              </a:tabLst>
            </a:pPr>
            <a:r>
              <a:rPr lang="tr-TR" sz="1400" dirty="0" smtClean="0">
                <a:solidFill>
                  <a:schemeClr val="tx2"/>
                </a:solidFill>
                <a:latin typeface="Arial" pitchFamily="34" charset="0"/>
              </a:rPr>
              <a:t>        Tehlike Analizlerinin Yapılması.</a:t>
            </a:r>
          </a:p>
          <a:p>
            <a:pPr marL="514350" indent="-514350" eaLnBrk="0" hangingPunct="0">
              <a:lnSpc>
                <a:spcPct val="240000"/>
              </a:lnSpc>
              <a:buFont typeface="+mj-lt"/>
              <a:buAutoNum type="arabicPeriod"/>
              <a:tabLst>
                <a:tab pos="476250" algn="l"/>
              </a:tabLst>
            </a:pPr>
            <a:r>
              <a:rPr lang="tr-TR" sz="1400" dirty="0" smtClean="0">
                <a:solidFill>
                  <a:schemeClr val="tx2"/>
                </a:solidFill>
                <a:latin typeface="Arial" pitchFamily="34" charset="0"/>
              </a:rPr>
              <a:t>	Kritik Kontrol Noktalarının (CCP) Belirlenmesi.</a:t>
            </a:r>
          </a:p>
          <a:p>
            <a:pPr marL="514350" indent="-514350" eaLnBrk="0" hangingPunct="0">
              <a:lnSpc>
                <a:spcPct val="240000"/>
              </a:lnSpc>
              <a:buFont typeface="+mj-lt"/>
              <a:buAutoNum type="arabicPeriod"/>
              <a:tabLst>
                <a:tab pos="476250" algn="l"/>
              </a:tabLst>
            </a:pPr>
            <a:r>
              <a:rPr lang="tr-TR" sz="1400" dirty="0" smtClean="0">
                <a:solidFill>
                  <a:schemeClr val="tx2"/>
                </a:solidFill>
                <a:latin typeface="Arial" pitchFamily="34" charset="0"/>
              </a:rPr>
              <a:t>        </a:t>
            </a:r>
            <a:r>
              <a:rPr lang="tr-TR" sz="1400" dirty="0" err="1" smtClean="0">
                <a:solidFill>
                  <a:schemeClr val="tx2"/>
                </a:solidFill>
                <a:latin typeface="Arial" pitchFamily="34" charset="0"/>
              </a:rPr>
              <a:t>CCP’ler</a:t>
            </a:r>
            <a:r>
              <a:rPr lang="tr-TR" sz="1400" dirty="0" smtClean="0">
                <a:solidFill>
                  <a:schemeClr val="tx2"/>
                </a:solidFill>
                <a:latin typeface="Arial" pitchFamily="34" charset="0"/>
              </a:rPr>
              <a:t> için Kritik Limitlerin (tolerans) Saptanması.</a:t>
            </a:r>
          </a:p>
          <a:p>
            <a:pPr marL="514350" indent="-514350" eaLnBrk="0" hangingPunct="0">
              <a:lnSpc>
                <a:spcPct val="240000"/>
              </a:lnSpc>
              <a:buFont typeface="+mj-lt"/>
              <a:buAutoNum type="arabicPeriod"/>
              <a:tabLst>
                <a:tab pos="476250" algn="l"/>
              </a:tabLst>
            </a:pPr>
            <a:r>
              <a:rPr lang="tr-TR" sz="1400" dirty="0" smtClean="0">
                <a:solidFill>
                  <a:schemeClr val="tx2"/>
                </a:solidFill>
                <a:latin typeface="Arial" pitchFamily="34" charset="0"/>
              </a:rPr>
              <a:t>	İzleme Yöntemlerinin Belirlenmesi.</a:t>
            </a:r>
          </a:p>
          <a:p>
            <a:pPr marL="514350" indent="-514350" eaLnBrk="0" hangingPunct="0">
              <a:lnSpc>
                <a:spcPct val="240000"/>
              </a:lnSpc>
              <a:buFont typeface="+mj-lt"/>
              <a:buAutoNum type="arabicPeriod"/>
              <a:tabLst>
                <a:tab pos="476250" algn="l"/>
              </a:tabLst>
            </a:pPr>
            <a:r>
              <a:rPr lang="tr-TR" sz="1400" dirty="0" smtClean="0">
                <a:solidFill>
                  <a:schemeClr val="tx2"/>
                </a:solidFill>
                <a:latin typeface="Arial" pitchFamily="34" charset="0"/>
              </a:rPr>
              <a:t>	Düzeltici Faaliyetlerin Belirlenmesi.</a:t>
            </a:r>
          </a:p>
          <a:p>
            <a:pPr marL="514350" indent="-514350" eaLnBrk="0" hangingPunct="0">
              <a:lnSpc>
                <a:spcPct val="240000"/>
              </a:lnSpc>
              <a:buFont typeface="+mj-lt"/>
              <a:buAutoNum type="arabicPeriod"/>
              <a:tabLst>
                <a:tab pos="476250" algn="l"/>
              </a:tabLst>
            </a:pPr>
            <a:r>
              <a:rPr lang="tr-TR" sz="1400" dirty="0" smtClean="0">
                <a:solidFill>
                  <a:schemeClr val="tx2"/>
                </a:solidFill>
                <a:latin typeface="Arial" pitchFamily="34" charset="0"/>
              </a:rPr>
              <a:t>	</a:t>
            </a:r>
            <a:r>
              <a:rPr lang="tr-TR" sz="1400" dirty="0" err="1" smtClean="0">
                <a:solidFill>
                  <a:schemeClr val="tx2"/>
                </a:solidFill>
                <a:latin typeface="Arial" pitchFamily="34" charset="0"/>
              </a:rPr>
              <a:t>Verifikasyon</a:t>
            </a:r>
            <a:r>
              <a:rPr lang="tr-TR" sz="1400" dirty="0" smtClean="0">
                <a:solidFill>
                  <a:schemeClr val="tx2"/>
                </a:solidFill>
                <a:latin typeface="Arial" pitchFamily="34" charset="0"/>
              </a:rPr>
              <a:t> (doğrulama) Sisteminin Kurulması.</a:t>
            </a:r>
          </a:p>
          <a:p>
            <a:pPr marL="514350" indent="-514350" eaLnBrk="0" hangingPunct="0">
              <a:lnSpc>
                <a:spcPct val="240000"/>
              </a:lnSpc>
              <a:buFont typeface="+mj-lt"/>
              <a:buAutoNum type="arabicPeriod"/>
              <a:tabLst>
                <a:tab pos="476250" algn="l"/>
              </a:tabLst>
            </a:pPr>
            <a:r>
              <a:rPr lang="tr-TR" sz="1400" dirty="0" smtClean="0">
                <a:solidFill>
                  <a:schemeClr val="tx2"/>
                </a:solidFill>
                <a:latin typeface="Arial" pitchFamily="34" charset="0"/>
              </a:rPr>
              <a:t>	Dokümantasyon ve Kayıt Sisteminin oluşturulması.</a:t>
            </a:r>
            <a:endParaRPr lang="en-AU" sz="1400" dirty="0">
              <a:solidFill>
                <a:schemeClr val="accent2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HACCP SİSTEMİNİN UYGULANMASI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tr-T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Kapsamın belirlenmesi, tanımlar ve referanslar</a:t>
            </a: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tr-T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Ekip oluşturulması</a:t>
            </a: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tr-T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Son ürününün tanımı</a:t>
            </a: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tr-T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Ürünün kullanım şeklinin belirlenmesi</a:t>
            </a: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tr-T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Proses akış diyagramı ve Fabrika Planının hazırlanması</a:t>
            </a: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tr-T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Akış diyagramının yerinde doğrulanması</a:t>
            </a: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tr-T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Tehlike Analizleri Yapılması ve Kontrol Tedbirlerinin Belirlenmesi</a:t>
            </a: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tr-T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Karar ağacından yararlanarak </a:t>
            </a:r>
            <a:r>
              <a:rPr lang="tr-TR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CCP’lerin</a:t>
            </a:r>
            <a:r>
              <a:rPr lang="tr-T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belirlenmesi</a:t>
            </a: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tr-TR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CCP’lerde</a:t>
            </a:r>
            <a:r>
              <a:rPr lang="tr-T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kritik ve hedef limitlerin belirlenmesi</a:t>
            </a: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tr-T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Her CCP için izleme yöntemlerinin belirlenmesi</a:t>
            </a: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tr-T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Düzeltici faaliyetlerin belirlenmesi</a:t>
            </a: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tr-TR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Verifikasyon</a:t>
            </a:r>
            <a:r>
              <a:rPr lang="tr-T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sisteminin kurulması</a:t>
            </a: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tr-TR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Dokumantasyon</a:t>
            </a:r>
            <a:r>
              <a:rPr lang="tr-T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ve kayıt sisteminin oluşturulması</a:t>
            </a: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tr-T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Çalışmaların gözden geçirilmesi</a:t>
            </a:r>
            <a:endParaRPr lang="tr-TR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/>
              <a:t>Öngereksinim</a:t>
            </a:r>
            <a:r>
              <a:rPr lang="tr-TR" b="1" dirty="0" smtClean="0"/>
              <a:t> Programları ve Yasal Çerçeve-1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190500" indent="-190500" algn="just" eaLnBrk="0" hangingPunct="0">
              <a:lnSpc>
                <a:spcPct val="230000"/>
              </a:lnSpc>
              <a:buFontTx/>
              <a:buChar char="•"/>
            </a:pPr>
            <a:r>
              <a:rPr lang="tr-TR" dirty="0" err="1" smtClean="0">
                <a:latin typeface="Arial" pitchFamily="34" charset="0"/>
              </a:rPr>
              <a:t>Good</a:t>
            </a:r>
            <a:r>
              <a:rPr lang="tr-TR" dirty="0" smtClean="0">
                <a:latin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</a:rPr>
              <a:t>Agricultural</a:t>
            </a:r>
            <a:r>
              <a:rPr lang="tr-TR" dirty="0" smtClean="0">
                <a:latin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</a:rPr>
              <a:t>Practice</a:t>
            </a:r>
            <a:r>
              <a:rPr lang="tr-TR" dirty="0" smtClean="0">
                <a:latin typeface="Arial" pitchFamily="34" charset="0"/>
              </a:rPr>
              <a:t> (GAP), </a:t>
            </a:r>
            <a:r>
              <a:rPr lang="tr-TR" dirty="0" err="1" smtClean="0">
                <a:latin typeface="Arial" pitchFamily="34" charset="0"/>
              </a:rPr>
              <a:t>Good</a:t>
            </a:r>
            <a:r>
              <a:rPr lang="tr-TR" dirty="0" smtClean="0">
                <a:latin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</a:rPr>
              <a:t>Hygine</a:t>
            </a:r>
            <a:r>
              <a:rPr lang="tr-TR" dirty="0" smtClean="0">
                <a:latin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</a:rPr>
              <a:t>Practice</a:t>
            </a:r>
            <a:r>
              <a:rPr lang="tr-TR" dirty="0" smtClean="0">
                <a:latin typeface="Arial" pitchFamily="34" charset="0"/>
              </a:rPr>
              <a:t> (GHP), </a:t>
            </a:r>
            <a:r>
              <a:rPr lang="tr-TR" dirty="0" err="1" smtClean="0">
                <a:latin typeface="Arial" pitchFamily="34" charset="0"/>
              </a:rPr>
              <a:t>Good</a:t>
            </a:r>
            <a:r>
              <a:rPr lang="tr-TR" dirty="0" smtClean="0">
                <a:latin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</a:rPr>
              <a:t>Veterinary</a:t>
            </a:r>
            <a:r>
              <a:rPr lang="tr-TR" dirty="0" smtClean="0">
                <a:latin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</a:rPr>
              <a:t>Practice</a:t>
            </a:r>
            <a:r>
              <a:rPr lang="tr-TR" dirty="0" smtClean="0">
                <a:latin typeface="Arial" pitchFamily="34" charset="0"/>
              </a:rPr>
              <a:t> (GVM), </a:t>
            </a:r>
            <a:r>
              <a:rPr lang="en-AU" dirty="0" smtClean="0">
                <a:latin typeface="Arial" pitchFamily="34" charset="0"/>
              </a:rPr>
              <a:t>Good </a:t>
            </a:r>
            <a:r>
              <a:rPr lang="en-AU" dirty="0" smtClean="0">
                <a:latin typeface="Arial" pitchFamily="34" charset="0"/>
              </a:rPr>
              <a:t>Manufacturing </a:t>
            </a:r>
            <a:r>
              <a:rPr lang="en-AU" dirty="0" smtClean="0">
                <a:latin typeface="Arial" pitchFamily="34" charset="0"/>
              </a:rPr>
              <a:t>Practices</a:t>
            </a:r>
            <a:r>
              <a:rPr lang="tr-TR" dirty="0" smtClean="0">
                <a:latin typeface="Arial" pitchFamily="34" charset="0"/>
              </a:rPr>
              <a:t> (GMP) gibi </a:t>
            </a:r>
            <a:r>
              <a:rPr lang="tr-TR" dirty="0" err="1" smtClean="0">
                <a:latin typeface="Arial" pitchFamily="34" charset="0"/>
              </a:rPr>
              <a:t>öngereksinim</a:t>
            </a:r>
            <a:r>
              <a:rPr lang="tr-TR" dirty="0" smtClean="0">
                <a:latin typeface="Arial" pitchFamily="34" charset="0"/>
              </a:rPr>
              <a:t> programları </a:t>
            </a:r>
            <a:r>
              <a:rPr lang="en-AU" dirty="0" smtClean="0">
                <a:latin typeface="Arial" pitchFamily="34" charset="0"/>
              </a:rPr>
              <a:t>HACCP </a:t>
            </a:r>
            <a:r>
              <a:rPr lang="en-AU" dirty="0" err="1" smtClean="0">
                <a:latin typeface="Arial" pitchFamily="34" charset="0"/>
              </a:rPr>
              <a:t>sistemini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destekleyen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tr-TR" dirty="0" smtClean="0">
                <a:latin typeface="Arial" pitchFamily="34" charset="0"/>
              </a:rPr>
              <a:t>yem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üretim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aşamalarında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tr-TR" dirty="0" smtClean="0">
                <a:latin typeface="Arial" pitchFamily="34" charset="0"/>
              </a:rPr>
              <a:t>yem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güvenliğinin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sağlanmasına</a:t>
            </a:r>
            <a:r>
              <a:rPr lang="en-AU" dirty="0" smtClean="0">
                <a:latin typeface="Arial" pitchFamily="34" charset="0"/>
              </a:rPr>
              <a:t>  </a:t>
            </a:r>
            <a:r>
              <a:rPr lang="en-AU" dirty="0" err="1" smtClean="0">
                <a:latin typeface="Arial" pitchFamily="34" charset="0"/>
              </a:rPr>
              <a:t>yönelik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uygulamalar</a:t>
            </a:r>
            <a:r>
              <a:rPr lang="tr-TR" dirty="0" smtClean="0">
                <a:latin typeface="Arial" pitchFamily="34" charset="0"/>
              </a:rPr>
              <a:t>dır.</a:t>
            </a:r>
            <a:endParaRPr lang="en-AU" dirty="0" smtClean="0">
              <a:latin typeface="Arial" pitchFamily="34" charset="0"/>
            </a:endParaRPr>
          </a:p>
          <a:p>
            <a:pPr marL="190500" indent="-190500" algn="just" eaLnBrk="0" hangingPunct="0">
              <a:lnSpc>
                <a:spcPct val="230000"/>
              </a:lnSpc>
              <a:buFontTx/>
              <a:buChar char="•"/>
            </a:pPr>
            <a:r>
              <a:rPr lang="tr-TR" dirty="0" smtClean="0">
                <a:latin typeface="Arial" pitchFamily="34" charset="0"/>
              </a:rPr>
              <a:t>Yem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tr-TR" dirty="0" smtClean="0">
                <a:latin typeface="Arial" pitchFamily="34" charset="0"/>
              </a:rPr>
              <a:t>sanayinde</a:t>
            </a:r>
            <a:r>
              <a:rPr lang="en-AU" dirty="0" smtClean="0">
                <a:latin typeface="Arial" pitchFamily="34" charset="0"/>
              </a:rPr>
              <a:t> her </a:t>
            </a:r>
            <a:r>
              <a:rPr lang="en-AU" dirty="0" err="1" smtClean="0">
                <a:latin typeface="Arial" pitchFamily="34" charset="0"/>
              </a:rPr>
              <a:t>birim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kendi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kontrolu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altında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tr-TR" dirty="0" smtClean="0">
                <a:latin typeface="Arial" pitchFamily="34" charset="0"/>
              </a:rPr>
              <a:t>yem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güvenliğini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sağlayacak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koşulları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gerçekleştirmelidir</a:t>
            </a:r>
            <a:endParaRPr lang="en-AU" dirty="0" smtClean="0">
              <a:latin typeface="Arial" pitchFamily="34" charset="0"/>
            </a:endParaRPr>
          </a:p>
          <a:p>
            <a:pPr marL="190500" indent="-190500" algn="just" eaLnBrk="0" hangingPunct="0">
              <a:lnSpc>
                <a:spcPct val="230000"/>
              </a:lnSpc>
              <a:buFontTx/>
              <a:buChar char="•"/>
            </a:pPr>
            <a:r>
              <a:rPr lang="tr-TR" dirty="0" smtClean="0">
                <a:latin typeface="Arial" pitchFamily="34" charset="0"/>
              </a:rPr>
              <a:t>Ön gereksinim programları </a:t>
            </a:r>
            <a:r>
              <a:rPr lang="en-AU" dirty="0" smtClean="0">
                <a:latin typeface="Arial" pitchFamily="34" charset="0"/>
              </a:rPr>
              <a:t>HACCP </a:t>
            </a:r>
            <a:r>
              <a:rPr lang="en-AU" dirty="0" err="1" smtClean="0">
                <a:latin typeface="Arial" pitchFamily="34" charset="0"/>
              </a:rPr>
              <a:t>sisteminin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sağlam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temellere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oturmasını</a:t>
            </a:r>
            <a:r>
              <a:rPr lang="en-AU" dirty="0" smtClean="0">
                <a:latin typeface="Arial" pitchFamily="34" charset="0"/>
              </a:rPr>
              <a:t> </a:t>
            </a:r>
            <a:r>
              <a:rPr lang="en-AU" dirty="0" err="1" smtClean="0">
                <a:latin typeface="Arial" pitchFamily="34" charset="0"/>
              </a:rPr>
              <a:t>sağla</a:t>
            </a:r>
            <a:r>
              <a:rPr lang="tr-TR" dirty="0" smtClean="0">
                <a:latin typeface="Arial" pitchFamily="34" charset="0"/>
              </a:rPr>
              <a:t>r</a:t>
            </a:r>
            <a:endParaRPr lang="en-AU" dirty="0" smtClean="0">
              <a:latin typeface="Arial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/>
              <a:t>Öngereksinim</a:t>
            </a:r>
            <a:r>
              <a:rPr lang="tr-TR" b="1" dirty="0" smtClean="0"/>
              <a:t> Programları ve Yasal Çerçeve-2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190500" indent="-190500" algn="just" eaLnBrk="0" hangingPunct="0">
              <a:lnSpc>
                <a:spcPct val="190000"/>
              </a:lnSpc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tr-TR" dirty="0" smtClean="0">
                <a:latin typeface="Arial" pitchFamily="34" charset="0"/>
              </a:rPr>
              <a:t>Bu koşullar ve uygulama günümüzde etkin HACCP planlarının hazırlanmasında ve uygulanmasında </a:t>
            </a:r>
            <a:r>
              <a:rPr lang="tr-TR" dirty="0" err="1" smtClean="0">
                <a:latin typeface="Arial" pitchFamily="34" charset="0"/>
              </a:rPr>
              <a:t>öngereksinim</a:t>
            </a:r>
            <a:r>
              <a:rPr lang="tr-TR" dirty="0" smtClean="0">
                <a:latin typeface="Arial" pitchFamily="34" charset="0"/>
              </a:rPr>
              <a:t> olarak kabul edilmektedir</a:t>
            </a:r>
          </a:p>
          <a:p>
            <a:pPr marL="190500" indent="-190500" algn="just" eaLnBrk="0" hangingPunct="0">
              <a:lnSpc>
                <a:spcPct val="190000"/>
              </a:lnSpc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tr-TR" dirty="0" err="1" smtClean="0">
                <a:latin typeface="Arial" pitchFamily="34" charset="0"/>
              </a:rPr>
              <a:t>Öngereksinim</a:t>
            </a:r>
            <a:r>
              <a:rPr lang="tr-TR" dirty="0" smtClean="0">
                <a:latin typeface="Arial" pitchFamily="34" charset="0"/>
              </a:rPr>
              <a:t> programları güvenli yem üretimindeki temel çevresel ve üretim koşullarının kontrol altına alınmasını sağlamaktadır</a:t>
            </a:r>
          </a:p>
          <a:p>
            <a:pPr marL="190500" indent="-190500" algn="just" eaLnBrk="0" hangingPunct="0">
              <a:lnSpc>
                <a:spcPct val="190000"/>
              </a:lnSpc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tr-TR" dirty="0" smtClean="0">
                <a:latin typeface="Arial" pitchFamily="34" charset="0"/>
              </a:rPr>
              <a:t>Yaygın kullanılan belli </a:t>
            </a:r>
            <a:r>
              <a:rPr lang="tr-TR" dirty="0" err="1" smtClean="0">
                <a:latin typeface="Arial" pitchFamily="34" charset="0"/>
              </a:rPr>
              <a:t>öngereksinim</a:t>
            </a:r>
            <a:r>
              <a:rPr lang="tr-TR" dirty="0" smtClean="0">
                <a:latin typeface="Arial" pitchFamily="34" charset="0"/>
              </a:rPr>
              <a:t> programları mevcuttur, programlar bu uygulamalarla sınırlı değildir</a:t>
            </a:r>
            <a:endParaRPr lang="en-AU" dirty="0" smtClean="0">
              <a:latin typeface="Arial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/>
              <a:t>Öngereksinim</a:t>
            </a:r>
            <a:r>
              <a:rPr lang="tr-TR" b="1" dirty="0" smtClean="0"/>
              <a:t> Programları ve Yasal Çerçeve-3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190500" indent="-190500" eaLnBrk="0" hangingPunct="0">
              <a:lnSpc>
                <a:spcPct val="130000"/>
              </a:lnSpc>
              <a:buFontTx/>
              <a:buChar char="•"/>
            </a:pPr>
            <a:r>
              <a:rPr lang="tr-TR" dirty="0" smtClean="0">
                <a:latin typeface="Arial" pitchFamily="34" charset="0"/>
              </a:rPr>
              <a:t>İşletmenin kurulduğu çevre </a:t>
            </a:r>
            <a:r>
              <a:rPr lang="tr-TR" dirty="0" err="1" smtClean="0">
                <a:latin typeface="Arial" pitchFamily="34" charset="0"/>
              </a:rPr>
              <a:t>kontaminasyona</a:t>
            </a:r>
            <a:r>
              <a:rPr lang="tr-TR" dirty="0" smtClean="0">
                <a:latin typeface="Arial" pitchFamily="34" charset="0"/>
              </a:rPr>
              <a:t> neden olmamalı</a:t>
            </a:r>
          </a:p>
          <a:p>
            <a:pPr marL="190500" indent="-190500" eaLnBrk="0" hangingPunct="0">
              <a:lnSpc>
                <a:spcPct val="130000"/>
              </a:lnSpc>
              <a:buFontTx/>
              <a:buChar char="•"/>
            </a:pPr>
            <a:endParaRPr lang="tr-TR" dirty="0" smtClean="0">
              <a:latin typeface="Arial" pitchFamily="34" charset="0"/>
            </a:endParaRPr>
          </a:p>
          <a:p>
            <a:pPr marL="190500" indent="-190500" eaLnBrk="0" hangingPunct="0">
              <a:lnSpc>
                <a:spcPct val="130000"/>
              </a:lnSpc>
              <a:buFontTx/>
              <a:buChar char="•"/>
            </a:pPr>
            <a:r>
              <a:rPr lang="tr-TR" dirty="0" smtClean="0">
                <a:latin typeface="Arial" pitchFamily="34" charset="0"/>
              </a:rPr>
              <a:t>Endüstriyel kirlenme, haşere,atık materyal </a:t>
            </a:r>
            <a:r>
              <a:rPr lang="tr-TR" dirty="0" err="1" smtClean="0">
                <a:latin typeface="Arial" pitchFamily="34" charset="0"/>
              </a:rPr>
              <a:t>kontaminasyonu</a:t>
            </a:r>
            <a:r>
              <a:rPr lang="tr-TR" dirty="0" smtClean="0">
                <a:latin typeface="Arial" pitchFamily="34" charset="0"/>
              </a:rPr>
              <a:t> dikkate alınır</a:t>
            </a:r>
          </a:p>
          <a:p>
            <a:pPr marL="190500" indent="-190500" eaLnBrk="0" hangingPunct="0">
              <a:lnSpc>
                <a:spcPct val="130000"/>
              </a:lnSpc>
            </a:pPr>
            <a:endParaRPr lang="tr-TR" dirty="0" smtClean="0">
              <a:latin typeface="Arial" pitchFamily="34" charset="0"/>
            </a:endParaRPr>
          </a:p>
          <a:p>
            <a:pPr marL="190500" indent="-190500" eaLnBrk="0" hangingPunct="0">
              <a:lnSpc>
                <a:spcPct val="130000"/>
              </a:lnSpc>
              <a:buFontTx/>
              <a:buChar char="•"/>
            </a:pPr>
            <a:r>
              <a:rPr lang="tr-TR" dirty="0" err="1" smtClean="0">
                <a:latin typeface="Arial" pitchFamily="34" charset="0"/>
              </a:rPr>
              <a:t>İ</a:t>
            </a:r>
            <a:r>
              <a:rPr lang="de-DE" dirty="0" err="1" smtClean="0">
                <a:latin typeface="Arial" pitchFamily="34" charset="0"/>
              </a:rPr>
              <a:t>sletmenin</a:t>
            </a:r>
            <a:r>
              <a:rPr lang="de-DE" dirty="0" smtClean="0">
                <a:latin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</a:rPr>
              <a:t>yer</a:t>
            </a:r>
            <a:r>
              <a:rPr lang="de-DE" dirty="0" smtClean="0">
                <a:latin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</a:rPr>
              <a:t>seçimi</a:t>
            </a:r>
            <a:r>
              <a:rPr lang="de-DE" dirty="0" smtClean="0">
                <a:latin typeface="Arial" pitchFamily="34" charset="0"/>
              </a:rPr>
              <a:t>, </a:t>
            </a:r>
            <a:r>
              <a:rPr lang="de-DE" dirty="0" err="1" smtClean="0">
                <a:latin typeface="Arial" pitchFamily="34" charset="0"/>
              </a:rPr>
              <a:t>teçhizatlarin</a:t>
            </a:r>
            <a:r>
              <a:rPr lang="de-DE" dirty="0" smtClean="0">
                <a:latin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</a:rPr>
              <a:t>ve</a:t>
            </a:r>
            <a:r>
              <a:rPr lang="de-DE" dirty="0" smtClean="0">
                <a:latin typeface="Arial" pitchFamily="34" charset="0"/>
              </a:rPr>
              <a:t> di</a:t>
            </a:r>
            <a:r>
              <a:rPr lang="tr-TR" dirty="0" smtClean="0">
                <a:latin typeface="Arial" pitchFamily="34" charset="0"/>
              </a:rPr>
              <a:t>ğ</a:t>
            </a:r>
            <a:r>
              <a:rPr lang="de-DE" dirty="0" smtClean="0">
                <a:latin typeface="Arial" pitchFamily="34" charset="0"/>
              </a:rPr>
              <a:t>er </a:t>
            </a:r>
            <a:r>
              <a:rPr lang="de-DE" dirty="0" err="1" smtClean="0">
                <a:latin typeface="Arial" pitchFamily="34" charset="0"/>
              </a:rPr>
              <a:t>tesislerin</a:t>
            </a:r>
            <a:r>
              <a:rPr lang="de-DE" dirty="0" smtClean="0">
                <a:latin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</a:rPr>
              <a:t>seçimi</a:t>
            </a:r>
            <a:r>
              <a:rPr lang="de-DE" dirty="0" smtClean="0">
                <a:latin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</a:rPr>
              <a:t>ve</a:t>
            </a:r>
            <a:r>
              <a:rPr lang="de-DE" dirty="0" smtClean="0">
                <a:latin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</a:rPr>
              <a:t>yerlesimi</a:t>
            </a:r>
            <a:r>
              <a:rPr lang="de-DE" dirty="0" smtClean="0">
                <a:latin typeface="Arial" pitchFamily="34" charset="0"/>
              </a:rPr>
              <a:t>, </a:t>
            </a:r>
            <a:r>
              <a:rPr lang="de-DE" dirty="0" err="1" smtClean="0">
                <a:latin typeface="Arial" pitchFamily="34" charset="0"/>
              </a:rPr>
              <a:t>minumum</a:t>
            </a:r>
            <a:r>
              <a:rPr lang="de-DE" dirty="0" smtClean="0">
                <a:latin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</a:rPr>
              <a:t>hijyen</a:t>
            </a:r>
            <a:r>
              <a:rPr lang="de-DE" dirty="0" smtClean="0">
                <a:latin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</a:rPr>
              <a:t>kurallar</a:t>
            </a:r>
            <a:r>
              <a:rPr lang="tr-TR" dirty="0" smtClean="0">
                <a:latin typeface="Arial" pitchFamily="34" charset="0"/>
              </a:rPr>
              <a:t>ı</a:t>
            </a:r>
            <a:r>
              <a:rPr lang="de-DE" dirty="0" smtClean="0">
                <a:latin typeface="Arial" pitchFamily="34" charset="0"/>
              </a:rPr>
              <a:t>n</a:t>
            </a:r>
            <a:r>
              <a:rPr lang="tr-TR" dirty="0" smtClean="0">
                <a:latin typeface="Arial" pitchFamily="34" charset="0"/>
              </a:rPr>
              <a:t>ı</a:t>
            </a:r>
            <a:r>
              <a:rPr lang="de-DE" dirty="0" smtClean="0">
                <a:latin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</a:rPr>
              <a:t>sağlamalıdır</a:t>
            </a:r>
            <a:endParaRPr lang="tr-TR" dirty="0" smtClean="0">
              <a:latin typeface="Arial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/>
              <a:t>Öngereksinim</a:t>
            </a:r>
            <a:r>
              <a:rPr lang="tr-TR" b="1" dirty="0" smtClean="0"/>
              <a:t> Programları ve Yasal Çerçeve-4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190500" indent="-190500" eaLnBrk="0" hangingPunct="0">
              <a:lnSpc>
                <a:spcPct val="130000"/>
              </a:lnSpc>
              <a:buFontTx/>
              <a:buChar char="•"/>
            </a:pPr>
            <a:r>
              <a:rPr lang="tr-TR" dirty="0" smtClean="0">
                <a:latin typeface="Arial" pitchFamily="34" charset="0"/>
              </a:rPr>
              <a:t>Hava, toprak, su, yem, gübre, </a:t>
            </a:r>
            <a:r>
              <a:rPr lang="tr-TR" dirty="0" err="1" smtClean="0">
                <a:latin typeface="Arial" pitchFamily="34" charset="0"/>
              </a:rPr>
              <a:t>pestisit</a:t>
            </a:r>
            <a:r>
              <a:rPr lang="tr-TR" dirty="0" smtClean="0">
                <a:latin typeface="Arial" pitchFamily="34" charset="0"/>
              </a:rPr>
              <a:t>,veterinerlik ilaçları vb. </a:t>
            </a:r>
            <a:r>
              <a:rPr lang="tr-TR" dirty="0" smtClean="0">
                <a:latin typeface="Arial" pitchFamily="34" charset="0"/>
              </a:rPr>
              <a:t>kaynaklı </a:t>
            </a:r>
            <a:r>
              <a:rPr lang="tr-TR" dirty="0" err="1" smtClean="0">
                <a:latin typeface="Arial" pitchFamily="34" charset="0"/>
              </a:rPr>
              <a:t>kontaminasyonların</a:t>
            </a:r>
            <a:r>
              <a:rPr lang="tr-TR" dirty="0" smtClean="0">
                <a:latin typeface="Arial" pitchFamily="34" charset="0"/>
              </a:rPr>
              <a:t> önlenmesi</a:t>
            </a:r>
          </a:p>
          <a:p>
            <a:pPr marL="190500" indent="-190500" eaLnBrk="0" hangingPunct="0">
              <a:lnSpc>
                <a:spcPct val="130000"/>
              </a:lnSpc>
              <a:buFontTx/>
              <a:buChar char="•"/>
            </a:pPr>
            <a:endParaRPr lang="tr-TR" dirty="0" smtClean="0">
              <a:latin typeface="Arial" pitchFamily="34" charset="0"/>
            </a:endParaRPr>
          </a:p>
          <a:p>
            <a:pPr marL="190500" indent="-190500" eaLnBrk="0" hangingPunct="0">
              <a:lnSpc>
                <a:spcPct val="130000"/>
              </a:lnSpc>
              <a:buFontTx/>
              <a:buChar char="•"/>
            </a:pPr>
            <a:r>
              <a:rPr lang="tr-TR" dirty="0" smtClean="0">
                <a:latin typeface="Arial" pitchFamily="34" charset="0"/>
              </a:rPr>
              <a:t>Bitkisel ve hayvansal kökenli sağlık risklerinin </a:t>
            </a:r>
            <a:r>
              <a:rPr lang="tr-TR" dirty="0" err="1" smtClean="0">
                <a:latin typeface="Arial" pitchFamily="34" charset="0"/>
              </a:rPr>
              <a:t>kontrolu</a:t>
            </a:r>
            <a:endParaRPr lang="tr-TR" dirty="0" smtClean="0">
              <a:latin typeface="Arial" pitchFamily="34" charset="0"/>
            </a:endParaRPr>
          </a:p>
          <a:p>
            <a:pPr marL="190500" indent="-190500" eaLnBrk="0" hangingPunct="0">
              <a:lnSpc>
                <a:spcPct val="130000"/>
              </a:lnSpc>
              <a:buFontTx/>
              <a:buChar char="•"/>
            </a:pPr>
            <a:endParaRPr lang="tr-TR" dirty="0" smtClean="0">
              <a:latin typeface="Arial" pitchFamily="34" charset="0"/>
            </a:endParaRPr>
          </a:p>
          <a:p>
            <a:pPr marL="190500" indent="-190500" eaLnBrk="0" hangingPunct="0">
              <a:lnSpc>
                <a:spcPct val="130000"/>
              </a:lnSpc>
              <a:buFontTx/>
              <a:buChar char="•"/>
            </a:pPr>
            <a:r>
              <a:rPr lang="tr-TR" dirty="0" smtClean="0">
                <a:latin typeface="Arial" pitchFamily="34" charset="0"/>
              </a:rPr>
              <a:t>Atık yönetimi için tedbir alınması</a:t>
            </a:r>
            <a:endParaRPr lang="en-AU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Times New Roman" pitchFamily="18" charset="0"/>
              </a:rPr>
              <a:t>1.1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Yer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Seç</a:t>
            </a:r>
            <a:r>
              <a:rPr lang="tr-TR" dirty="0" smtClean="0">
                <a:latin typeface="Arial" pitchFamily="34" charset="0"/>
              </a:rPr>
              <a:t>i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m</a:t>
            </a:r>
            <a:r>
              <a:rPr lang="tr-TR" dirty="0" smtClean="0">
                <a:latin typeface="Arial" pitchFamily="34" charset="0"/>
              </a:rPr>
              <a:t>i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1 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İŞ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LETME: YERLE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ŞİM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VE TES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İ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8229600" cy="5373216"/>
          </a:xfrm>
        </p:spPr>
        <p:txBody>
          <a:bodyPr>
            <a:noAutofit/>
          </a:bodyPr>
          <a:lstStyle/>
          <a:p>
            <a:pPr marL="571500" indent="-5715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İşletmenin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yer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seçimi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teçhizatların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diğer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tesislerın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seçimi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yerleşimi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minumum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tr-TR" sz="1600" dirty="0" smtClean="0">
                <a:latin typeface="Arial" pitchFamily="34" charset="0"/>
              </a:rPr>
              <a:t>  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hijyen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kurallarını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sağlıyormu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? 		</a:t>
            </a:r>
            <a:endParaRPr lang="de-DE" sz="1600" dirty="0" smtClean="0">
              <a:latin typeface="Arial" pitchFamily="34" charset="0"/>
              <a:cs typeface="Times New Roman" pitchFamily="18" charset="0"/>
            </a:endParaRPr>
          </a:p>
          <a:p>
            <a:pPr marL="571500" indent="-5715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tr-TR" sz="1600" dirty="0" smtClean="0">
                <a:latin typeface="Arial" pitchFamily="34" charset="0"/>
              </a:rPr>
              <a:t>T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eçhizatın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diğer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tesislerin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yerleşimi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seçimi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aşağıdaki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şartlar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için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uygun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mu</a:t>
            </a:r>
            <a:endParaRPr lang="tr-TR" sz="1600" dirty="0" smtClean="0">
              <a:latin typeface="Arial" pitchFamily="34" charset="0"/>
            </a:endParaRPr>
          </a:p>
          <a:p>
            <a:pPr marL="571500" indent="-5715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-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Bakım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sz="1600" dirty="0" smtClean="0">
              <a:latin typeface="Arial" pitchFamily="34" charset="0"/>
              <a:cs typeface="Times New Roman" pitchFamily="18" charset="0"/>
            </a:endParaRPr>
          </a:p>
          <a:p>
            <a:pPr marL="571500" indent="-5715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-Tem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zl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k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dezenfeksıyon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sz="1600" dirty="0" smtClean="0">
              <a:latin typeface="Arial" pitchFamily="34" charset="0"/>
              <a:cs typeface="Times New Roman" pitchFamily="18" charset="0"/>
            </a:endParaRPr>
          </a:p>
          <a:p>
            <a:pPr marL="571500" indent="-5715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Teçhizat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kullanım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amacına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uygun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olarak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işletilebilirmi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?		</a:t>
            </a:r>
            <a:endParaRPr lang="de-DE" sz="1600" dirty="0" smtClean="0">
              <a:latin typeface="Arial" pitchFamily="34" charset="0"/>
              <a:cs typeface="Times New Roman" pitchFamily="18" charset="0"/>
            </a:endParaRPr>
          </a:p>
          <a:p>
            <a:pPr marL="571500" indent="-5715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Teçhizat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hijyen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pratiklerıne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uygun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olarak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işletilebilirmi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hijyen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kontrollerine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müsait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mi?</a:t>
            </a:r>
            <a:endParaRPr lang="de-DE" sz="1600" dirty="0" smtClean="0">
              <a:latin typeface="Arial" pitchFamily="34" charset="0"/>
              <a:cs typeface="Times New Roman" pitchFamily="18" charset="0"/>
            </a:endParaRPr>
          </a:p>
          <a:p>
            <a:pPr marL="571500" indent="-5715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İşletme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havasının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(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ortamının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)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kirliliğinin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istenen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seviyeye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düşürülmes</a:t>
            </a:r>
            <a:r>
              <a:rPr lang="tr-TR" sz="1600" dirty="0" smtClean="0">
                <a:latin typeface="Arial" pitchFamily="34" charset="0"/>
              </a:rPr>
              <a:t>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sağlanmışmıdır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?</a:t>
            </a:r>
            <a:endParaRPr lang="de-DE" sz="1600" dirty="0" smtClean="0">
              <a:latin typeface="Arial" pitchFamily="34" charset="0"/>
              <a:cs typeface="Times New Roman" pitchFamily="18" charset="0"/>
            </a:endParaRPr>
          </a:p>
          <a:p>
            <a:pPr marL="571500" indent="-5715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Özellıkle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gıda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ıle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dırekt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temasta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olan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yüzeyler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ek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pmanların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amacına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uygun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olarak</a:t>
            </a:r>
            <a:r>
              <a:rPr lang="tr-TR" sz="1600" dirty="0" smtClean="0">
                <a:latin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kullanıldı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ğ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ı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durumlarda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sz="1600" dirty="0" smtClean="0">
              <a:latin typeface="Arial" pitchFamily="34" charset="0"/>
              <a:cs typeface="Times New Roman" pitchFamily="18" charset="0"/>
            </a:endParaRPr>
          </a:p>
          <a:p>
            <a:pPr marL="571500" indent="-5715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toks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k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etk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göstermemes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i,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		</a:t>
            </a:r>
            <a:endParaRPr lang="tr-TR" sz="1600" dirty="0" smtClean="0">
              <a:latin typeface="Arial" pitchFamily="34" charset="0"/>
            </a:endParaRPr>
          </a:p>
          <a:p>
            <a:pPr marL="571500" indent="-5715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yeter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nce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dayanıklı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olması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bakımının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tem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izliğinin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kolay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olması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sa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ğ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lanmı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ş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mıdır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?		</a:t>
            </a:r>
            <a:endParaRPr lang="de-DE" sz="1600" dirty="0" smtClean="0">
              <a:latin typeface="Arial" pitchFamily="34" charset="0"/>
              <a:cs typeface="Times New Roman" pitchFamily="18" charset="0"/>
            </a:endParaRPr>
          </a:p>
          <a:p>
            <a:pPr marL="571500" indent="-5715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Sıcaklık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ba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ğ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ıl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nem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d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iğ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er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kontrollerle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ilgili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düzenlemeler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mevcutmudur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amacına</a:t>
            </a:r>
            <a:r>
              <a:rPr lang="tr-TR" sz="1600" dirty="0" smtClean="0">
                <a:latin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uygunmudur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? 		</a:t>
            </a:r>
            <a:endParaRPr lang="de-DE" sz="1600" dirty="0" smtClean="0">
              <a:latin typeface="Arial" pitchFamily="34" charset="0"/>
              <a:cs typeface="Times New Roman" pitchFamily="18" charset="0"/>
            </a:endParaRPr>
          </a:p>
          <a:p>
            <a:pPr marL="571500" indent="-5715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Zararlı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g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irişi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mücadelerı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tr-TR" sz="1600" dirty="0" err="1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le 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ilgili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etk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n b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r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mücadele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s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stem</a:t>
            </a:r>
            <a:r>
              <a:rPr lang="tr-TR" sz="1600" dirty="0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Times New Roman" pitchFamily="18" charset="0"/>
              </a:rPr>
              <a:t>mevcutmudur</a:t>
            </a:r>
            <a:r>
              <a:rPr lang="en-US" sz="1600" dirty="0" smtClean="0">
                <a:latin typeface="Arial" pitchFamily="34" charset="0"/>
                <a:cs typeface="Times New Roman" pitchFamily="18" charset="0"/>
              </a:rPr>
              <a:t>?</a:t>
            </a:r>
            <a:r>
              <a:rPr lang="en-AU" sz="1600" dirty="0" smtClean="0">
                <a:latin typeface="Arial" pitchFamily="34" charset="0"/>
              </a:rPr>
              <a:t> </a:t>
            </a:r>
          </a:p>
          <a:p>
            <a:pPr marL="571500" indent="-571500" eaLnBrk="0" hangingPunct="0">
              <a:tabLst>
                <a:tab pos="381000" algn="l"/>
                <a:tab pos="6013450" algn="l"/>
                <a:tab pos="6372225" algn="l"/>
              </a:tabLst>
            </a:pPr>
            <a:endParaRPr lang="tr-TR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 eaLnBrk="0" hangingPunct="0">
              <a:tabLst>
                <a:tab pos="285750" algn="l"/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1.2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Yapı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Alanlar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marL="285750" indent="-285750" eaLnBrk="0" hangingPunct="0">
              <a:tabLst>
                <a:tab pos="285750" algn="l"/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1.2.1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Zemın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Yerlesım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buFontTx/>
              <a:buChar char="•"/>
              <a:tabLst>
                <a:tab pos="285750" algn="l"/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Üretım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yapılan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alanın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zemıını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yerlesımı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ıyı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üretım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pratıklerıne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olarak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düzenlenmıs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buFontTx/>
              <a:buChar char="•"/>
              <a:tabLst>
                <a:tab pos="285750" algn="l"/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Yapının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üretım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dıger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alanların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yerlesım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planı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mevcut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buFontTx/>
              <a:buChar char="•"/>
              <a:tabLst>
                <a:tab pos="285750" algn="l"/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Herbır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ıs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sürecınde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uygulama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yapılırken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çapraz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kontamınasyonlar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önlenebıyormu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</a:t>
            </a:r>
          </a:p>
          <a:p>
            <a:pPr marL="285750" indent="-285750" eaLnBrk="0" hangingPunct="0">
              <a:tabLst>
                <a:tab pos="285750" algn="l"/>
                <a:tab pos="3781425" algn="l"/>
                <a:tab pos="6013450" algn="l"/>
                <a:tab pos="6372225" algn="l"/>
              </a:tabLst>
            </a:pPr>
            <a:endParaRPr lang="tr-TR" b="1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285750" algn="l"/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1.2.2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Iç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Düzenleme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(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Duvarlar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vb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.)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buFontTx/>
              <a:buChar char="•"/>
              <a:tabLst>
                <a:tab pos="285750" algn="l"/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Gıda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üretım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tesısının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yapısı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saglam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dayanıklı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malzemeden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yapılmıstır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</a:t>
            </a:r>
          </a:p>
          <a:p>
            <a:pPr marL="285750" indent="-285750" eaLnBrk="0" hangingPunct="0">
              <a:buFontTx/>
              <a:buChar char="•"/>
              <a:tabLst>
                <a:tab pos="285750" algn="l"/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Bına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temızlık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dezenfeksıyon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uygunmudur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buFontTx/>
              <a:buChar char="•"/>
              <a:tabLst>
                <a:tab pos="285750" algn="l"/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Duvarlar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zemın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ayırıcı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bölmeler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zararlı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olmayan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zehırlı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olmayan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yıkanabılır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materyalden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yapılmıstır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buFontTx/>
              <a:buChar char="•"/>
              <a:tabLst>
                <a:tab pos="285750" algn="l"/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Duvarlar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ayırıcı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bölmeler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ısletme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belırlı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yüksklıge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kadar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kaygan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kolay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yıkanabılır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materyalden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yapılmısmıdır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?		</a:t>
            </a:r>
          </a:p>
          <a:p>
            <a:pPr marL="285750" indent="-285750" eaLnBrk="0" hangingPunct="0">
              <a:buFontTx/>
              <a:buChar char="•"/>
              <a:tabLst>
                <a:tab pos="285750" algn="l"/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Zemın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belırlı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atıksu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gıderme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kolay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yıkanabılecek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düzenlenmısmıdır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buFontTx/>
              <a:buChar char="•"/>
              <a:tabLst>
                <a:tab pos="285750" algn="l"/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Çatı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dıger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tavan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kaplamaları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kırın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bırıkmesını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önleyecek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yogusmayı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önleyecek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pul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pul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dökülmeye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yol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açmayacak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düzenlenmısmıdır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</a:t>
            </a:r>
            <a:endParaRPr lang="tr-TR" dirty="0" smtClean="0">
              <a:latin typeface="Arial" pitchFamily="34" charset="0"/>
            </a:endParaRPr>
          </a:p>
          <a:p>
            <a:pPr marL="285750" indent="-285750" eaLnBrk="0" hangingPunct="0">
              <a:buFontTx/>
              <a:buChar char="•"/>
              <a:tabLst>
                <a:tab pos="285750" algn="l"/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Pencereler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:</a:t>
            </a:r>
            <a:r>
              <a:rPr lang="tr-TR" dirty="0" smtClean="0">
                <a:latin typeface="Arial" pitchFamily="34" charset="0"/>
              </a:rPr>
              <a:t> 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Kırın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bırıkmesını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engelleyecek</a:t>
            </a:r>
            <a:r>
              <a:rPr lang="tr-TR" dirty="0" smtClean="0">
                <a:latin typeface="Arial" pitchFamily="34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kolay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yıkanabılır</a:t>
            </a:r>
            <a:r>
              <a:rPr lang="tr-TR" dirty="0" smtClean="0">
                <a:latin typeface="Arial" pitchFamily="34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gerektıgınde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demonte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edılıp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yıkanabılır</a:t>
            </a:r>
            <a:r>
              <a:rPr lang="tr-TR" dirty="0" smtClean="0">
                <a:latin typeface="Arial" pitchFamily="34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gerektıgınde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açılması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önlenebılecek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düzenlenmısmıdır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</a:t>
            </a:r>
          </a:p>
          <a:p>
            <a:pPr marL="285750" indent="-285750" eaLnBrk="0" hangingPunct="0">
              <a:tabLst>
                <a:tab pos="285750" algn="l"/>
                <a:tab pos="3781425" algn="l"/>
                <a:tab pos="6013450" algn="l"/>
                <a:tab pos="6372225" algn="l"/>
              </a:tabLst>
            </a:pPr>
            <a:endParaRPr lang="de-DE" dirty="0" smtClean="0">
              <a:latin typeface="Arial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1.3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Malzeme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285750" indent="-285750" eaLnBrk="0" hangingPunct="0">
              <a:buNone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Times New Roman" pitchFamily="18" charset="0"/>
                <a:cs typeface="Times New Roman" pitchFamily="18" charset="0"/>
              </a:rPr>
              <a:t>1.3.1 </a:t>
            </a:r>
            <a:r>
              <a:rPr lang="de-DE" b="1" dirty="0" err="1" smtClean="0">
                <a:latin typeface="Times New Roman" pitchFamily="18" charset="0"/>
                <a:cs typeface="Times New Roman" pitchFamily="18" charset="0"/>
              </a:rPr>
              <a:t>Genel</a:t>
            </a:r>
            <a:r>
              <a:rPr lang="de-DE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Times New Roman" pitchFamily="18" charset="0"/>
                <a:cs typeface="Times New Roman" pitchFamily="18" charset="0"/>
              </a:rPr>
              <a:t>Gerekler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Gıda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ıle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dırek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temasta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olan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malzeme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kablar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tek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kullanımlık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kablar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ambalajlar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harıç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gıdaların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kontamınasyonuna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ızın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vermeyecek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temızlenmesıne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dezenfekte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edılmesıne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bakının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yapılmasına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mısaade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edılecek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ımal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edılmıs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tasarlanmısmıdır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Malzeme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kablar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uygun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olarak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kullanıldıkları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durumda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toxın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kontamınasyonuna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engel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olacak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tasarlanmısmıdır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Teçhızat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de-DE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bakım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onarım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de-DE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temızlık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dezenfeksıyon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de-DE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kontrol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zararlı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kontrolu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amacıyla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-saglam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tasınabılır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yada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monte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edılmıs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demonte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edılebılır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olarak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tasarlanmısmıdır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en-AU" dirty="0" smtClean="0">
                <a:latin typeface="Times New Roman" pitchFamily="18" charset="0"/>
              </a:rPr>
              <a:t> </a:t>
            </a:r>
            <a:endParaRPr lang="en-AU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latin typeface="Arial" pitchFamily="34" charset="0"/>
                <a:cs typeface="Times New Roman" pitchFamily="18" charset="0"/>
              </a:rPr>
              <a:t/>
            </a:r>
            <a:br>
              <a:rPr lang="tr-TR" dirty="0" smtClean="0">
                <a:latin typeface="Arial" pitchFamily="34" charset="0"/>
                <a:cs typeface="Times New Roman" pitchFamily="18" charset="0"/>
              </a:rPr>
            </a:br>
            <a:r>
              <a:rPr lang="de-DE" dirty="0" smtClean="0">
                <a:latin typeface="Arial" pitchFamily="34" charset="0"/>
                <a:cs typeface="Times New Roman" pitchFamily="18" charset="0"/>
              </a:rPr>
              <a:t>1.3.2 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Yemler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tr-TR" dirty="0" smtClean="0">
                <a:latin typeface="Arial" pitchFamily="34" charset="0"/>
              </a:rPr>
              <a:t>i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ç</a:t>
            </a:r>
            <a:r>
              <a:rPr lang="tr-TR" dirty="0" smtClean="0">
                <a:latin typeface="Arial" pitchFamily="34" charset="0"/>
              </a:rPr>
              <a:t>i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n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kontrol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anal</a:t>
            </a:r>
            <a:r>
              <a:rPr lang="tr-TR" dirty="0" smtClean="0">
                <a:latin typeface="Arial" pitchFamily="34" charset="0"/>
              </a:rPr>
              <a:t>i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z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gereçler</a:t>
            </a:r>
            <a:r>
              <a:rPr lang="tr-TR" dirty="0" smtClean="0">
                <a:latin typeface="Arial" pitchFamily="34" charset="0"/>
              </a:rPr>
              <a:t>i;</a:t>
            </a:r>
            <a:br>
              <a:rPr lang="tr-TR" dirty="0" smtClean="0">
                <a:latin typeface="Arial" pitchFamily="34" charset="0"/>
              </a:rPr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190500" indent="-1905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tr-TR" dirty="0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sıtmak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öğütmek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ezmek, karıştırmak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amacıyla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kullanılan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gereçler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madde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1.3.1. de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belırtılen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gereklere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olarak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ıstenen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sıcaklık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derecelerıne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ulasmak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tutmak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yeterlı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kapasıtede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190500" indent="-1905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cıhazların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teknık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tasarımı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sıcaklık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ayarlaması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ölçülmesıne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olanak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verecek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tasarlanmıstır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190500" indent="-1905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teçhızat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gıdanın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güvenlıgını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saglamak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üzere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gerektıgınde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nem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hava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hızını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ölçmeye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müsaade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edecek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tasarlanmısmıdır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190500" indent="-1905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Zararlıların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ıstenmeyen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mıkroorganızmaların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onların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toxınlerını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bertaraf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etmek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zararsız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sevıyeye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düsürmek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;		</a:t>
            </a:r>
          </a:p>
          <a:p>
            <a:pPr marL="190500" indent="-190500" eaLnBrk="0" hangingPunct="0">
              <a:buNone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onların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yasamasını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gelısımını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etkın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kontrol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etmek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190500" indent="-190500" eaLnBrk="0" hangingPunct="0">
              <a:buNone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gerektıg</a:t>
            </a:r>
            <a:r>
              <a:rPr lang="tr-TR" dirty="0" smtClean="0">
                <a:latin typeface="Arial" pitchFamily="34" charset="0"/>
              </a:rPr>
              <a:t>i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nde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HACCP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planında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tesp</a:t>
            </a:r>
            <a:r>
              <a:rPr lang="tr-TR" dirty="0" smtClean="0">
                <a:latin typeface="Arial" pitchFamily="34" charset="0"/>
              </a:rPr>
              <a:t>i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t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ed</a:t>
            </a:r>
            <a:r>
              <a:rPr lang="tr-TR" dirty="0" smtClean="0">
                <a:latin typeface="Arial" pitchFamily="34" charset="0"/>
              </a:rPr>
              <a:t>i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len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kr</a:t>
            </a:r>
            <a:r>
              <a:rPr lang="tr-TR" dirty="0" smtClean="0">
                <a:latin typeface="Arial" pitchFamily="34" charset="0"/>
              </a:rPr>
              <a:t>i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t</a:t>
            </a:r>
            <a:r>
              <a:rPr lang="tr-TR" dirty="0" smtClean="0">
                <a:latin typeface="Arial" pitchFamily="34" charset="0"/>
              </a:rPr>
              <a:t>i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k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noktalardak</a:t>
            </a:r>
            <a:r>
              <a:rPr lang="tr-TR" dirty="0" smtClean="0">
                <a:latin typeface="Arial" pitchFamily="34" charset="0"/>
              </a:rPr>
              <a:t>i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sınır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degerler</a:t>
            </a:r>
            <a:r>
              <a:rPr lang="tr-TR" dirty="0" smtClean="0">
                <a:latin typeface="Arial" pitchFamily="34" charset="0"/>
              </a:rPr>
              <a:t>i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kontrol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etmek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190500" indent="-190500" eaLnBrk="0" hangingPunct="0">
              <a:buNone/>
              <a:tabLst>
                <a:tab pos="3781425" algn="l"/>
                <a:tab pos="6013450" algn="l"/>
                <a:tab pos="6372225" algn="l"/>
              </a:tabLst>
            </a:pPr>
            <a:r>
              <a:rPr lang="tr-TR" dirty="0" smtClean="0">
                <a:latin typeface="Arial" pitchFamily="34" charset="0"/>
              </a:rPr>
              <a:t>-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Gıda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güvenlıgı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açısından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sıcaklık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sartlarına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çabuk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ulasacak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o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derecede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kalmasını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saglayacak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 		</a:t>
            </a:r>
          </a:p>
          <a:p>
            <a:pPr marL="190500" indent="-190500" eaLnBrk="0" hangingPunct="0">
              <a:buNone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tasarlanmısmıdır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1.3.3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Kullanılmayan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malzeme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çöpler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ç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ka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190500" indent="-190500" eaLnBrk="0" hangingPunct="0">
              <a:lnSpc>
                <a:spcPct val="150000"/>
              </a:lnSpc>
              <a:buFontTx/>
              <a:buChar char="•"/>
              <a:tabLst>
                <a:tab pos="762000" algn="l"/>
                <a:tab pos="6372225" algn="l"/>
              </a:tabLst>
            </a:pP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Tehlıkelı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atıklar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yan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ürünler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veya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dıger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çöpler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kullanılan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kablar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90500" indent="-190500" eaLnBrk="0" hangingPunct="0">
              <a:lnSpc>
                <a:spcPct val="150000"/>
              </a:lnSpc>
              <a:buNone/>
              <a:tabLst>
                <a:tab pos="762000" algn="l"/>
                <a:tab pos="6372225" algn="l"/>
              </a:tabLst>
            </a:pP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açıkça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bellı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edılmısmıdır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?		</a:t>
            </a:r>
          </a:p>
          <a:p>
            <a:pPr marL="190500" indent="-190500" eaLnBrk="0" hangingPunct="0">
              <a:lnSpc>
                <a:spcPct val="150000"/>
              </a:lnSpc>
              <a:buNone/>
              <a:tabLst>
                <a:tab pos="762000" algn="l"/>
                <a:tab pos="6372225" algn="l"/>
              </a:tabLst>
            </a:pP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uygun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olarak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tasarlanmısmıdır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?		</a:t>
            </a:r>
          </a:p>
          <a:p>
            <a:pPr marL="190500" indent="-190500" eaLnBrk="0" hangingPunct="0">
              <a:lnSpc>
                <a:spcPct val="150000"/>
              </a:lnSpc>
              <a:buFontTx/>
              <a:buChar char="-"/>
              <a:tabLst>
                <a:tab pos="762000" algn="l"/>
                <a:tab pos="6372225" algn="l"/>
              </a:tabLst>
            </a:pP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gerektıgınde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geçırımsız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materyalden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yapılmısmı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ır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marL="190500" indent="-190500" eaLnBrk="0" hangingPunct="0">
              <a:lnSpc>
                <a:spcPct val="150000"/>
              </a:lnSpc>
              <a:buNone/>
              <a:tabLst>
                <a:tab pos="762000" algn="l"/>
                <a:tab pos="6372225" algn="l"/>
              </a:tabLst>
            </a:pP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190500" indent="-190500" eaLnBrk="0" hangingPunct="0">
              <a:lnSpc>
                <a:spcPct val="150000"/>
              </a:lnSpc>
              <a:buFontTx/>
              <a:buChar char="•"/>
              <a:tabLst>
                <a:tab pos="762000" algn="l"/>
                <a:tab pos="6372225" algn="l"/>
              </a:tabLst>
            </a:pP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Zehırlı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atıkların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konacagı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kablar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maksatlı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veya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yanlıslıkla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gıdaya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kontamınasyona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engel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olacak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özellıkle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bellı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edılmıs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gerektıgınde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kapanabılır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tasarlanmısmıdır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en-AU" dirty="0" smtClean="0">
                <a:latin typeface="Times New Roman" pitchFamily="18" charset="0"/>
              </a:rPr>
              <a:t>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Arial" pitchFamily="34" charset="0"/>
                <a:cs typeface="Times New Roman" pitchFamily="18" charset="0"/>
              </a:rPr>
              <a:t>1.4 Tes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sler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285750" indent="-285750" eaLnBrk="0" hangingPunct="0">
              <a:buNone/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smtClean="0">
                <a:latin typeface="Arial" pitchFamily="34" charset="0"/>
                <a:cs typeface="Times New Roman" pitchFamily="18" charset="0"/>
              </a:rPr>
              <a:t>	</a:t>
            </a:r>
            <a:r>
              <a:rPr lang="fr-FR" b="1" dirty="0" smtClean="0">
                <a:latin typeface="Arial" pitchFamily="34" charset="0"/>
                <a:cs typeface="Times New Roman" pitchFamily="18" charset="0"/>
              </a:rPr>
              <a:t>1.4.1 Su Tem</a:t>
            </a:r>
            <a:r>
              <a:rPr lang="tr-TR" b="1" dirty="0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fr-FR" b="1" dirty="0" smtClean="0">
                <a:latin typeface="Arial" pitchFamily="34" charset="0"/>
                <a:cs typeface="Times New Roman" pitchFamily="18" charset="0"/>
              </a:rPr>
              <a:t>n</a:t>
            </a:r>
            <a:r>
              <a:rPr lang="tr-TR" b="1" dirty="0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tr-TR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None/>
              <a:tabLst>
                <a:tab pos="3781425" algn="l"/>
                <a:tab pos="6013450" algn="l"/>
                <a:tab pos="6372225" algn="l"/>
              </a:tabLst>
            </a:pP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Içme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suyu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tedarıkı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yeterlımıdır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?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Gıda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güvenlıgı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gereklı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olan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;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suyun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sıcaklık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kontrolü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dagıtımı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ıle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ılgılı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düzenlemeler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yapılmısmıdır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?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Içme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suyu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ılgılı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kanun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tüzüklere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uygunmudur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?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Kullanma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suyu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(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Sougutma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buhar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üretımı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gıbı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)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farklı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kaynaklardan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saglanıyormu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?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Gıdanın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kullanma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suyu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ıle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teması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engellenmısmı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?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Içme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kullanma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sularının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bırbırlerıyle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teması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önlenebılmısmıdır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?</a:t>
            </a:r>
            <a:endParaRPr lang="tr-TR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1.4.2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Atıksular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atıklar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tr-TR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Atıkların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atıksuların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bertaraf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edılmesı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tesıs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sıstem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mevcutmudur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Uygun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tasarım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ıle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gıda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ıçme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sularının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bunlarla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teması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önlenmısmıdır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endParaRPr lang="tr-TR" b="1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1.4.3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Temizlik</a:t>
            </a:r>
            <a:endParaRPr lang="tr-TR" b="1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None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tr-TR" dirty="0" smtClean="0">
                <a:latin typeface="Arial" pitchFamily="34" charset="0"/>
                <a:cs typeface="Times New Roman" pitchFamily="18" charset="0"/>
              </a:rPr>
              <a:t>Yem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tem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izliği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araç-gereç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temızlıgı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sıstemler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mevcutmudur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 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Ekipman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şekilde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tanımlanmışmıdır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?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yerlerde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sıstemler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sıcak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soguk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ıle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beslenebılıyormu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</a:t>
            </a:r>
            <a:r>
              <a:rPr lang="en-AU" dirty="0" smtClean="0">
                <a:latin typeface="Arial" pitchFamily="34" charset="0"/>
              </a:rPr>
              <a:t>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ÖN GEREKSİNİM PROGRAMLARI-</a:t>
            </a:r>
            <a:r>
              <a:rPr lang="tr-TR" sz="2000" dirty="0" smtClean="0"/>
              <a:t>(DEVAM-1)</a:t>
            </a:r>
            <a:endParaRPr lang="tr-TR" sz="20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1.4.4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Personel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temızlık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ekıpmanları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	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Sanıtasyon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olanaklar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personelın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hıjyenık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gereksınımlerını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belırlı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standartta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saglayacak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tasarlanmısmıdır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yıkama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olanaklar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hıjyen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standartlarına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uygunmu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 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Sıcak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soguk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kurutma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olanakları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mevcutmu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 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Elbıse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degı</a:t>
            </a:r>
            <a:r>
              <a:rPr lang="tr-TR" dirty="0" err="1" smtClean="0">
                <a:latin typeface="Arial" pitchFamily="34" charset="0"/>
                <a:cs typeface="Times New Roman" pitchFamily="18" charset="0"/>
              </a:rPr>
              <a:t>şi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olanaklar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yeterlımı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tesıs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düzenlemeler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amacına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tasarlanmıs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uygulanmaktamıdır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</a:t>
            </a:r>
            <a:endParaRPr lang="tr-TR" dirty="0" smtClean="0">
              <a:latin typeface="Arial" pitchFamily="34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endParaRPr lang="tr-TR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tr-TR" b="1" dirty="0" smtClean="0">
                <a:latin typeface="Arial" pitchFamily="34" charset="0"/>
                <a:cs typeface="Times New Roman" pitchFamily="18" charset="0"/>
              </a:rPr>
              <a:t>1.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4.5</a:t>
            </a:r>
            <a:r>
              <a:rPr lang="tr-TR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Sıcaklık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kontroller</a:t>
            </a:r>
            <a:r>
              <a:rPr lang="tr-TR" b="1" dirty="0" smtClean="0">
                <a:latin typeface="Arial" pitchFamily="34" charset="0"/>
                <a:cs typeface="Times New Roman" pitchFamily="18" charset="0"/>
              </a:rPr>
              <a:t>i</a:t>
            </a:r>
          </a:p>
          <a:p>
            <a:pPr marL="285750" indent="-285750" eaLnBrk="0" hangingPunct="0">
              <a:buNone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Çlısma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sartlarına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bagımlı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olmakla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bırlıkte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asagıdakıler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tesısler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mevcutmu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</a:t>
            </a:r>
            <a:r>
              <a:rPr lang="tr-TR" dirty="0" smtClean="0">
                <a:latin typeface="Arial" pitchFamily="34" charset="0"/>
              </a:rPr>
              <a:t> 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Isıtmak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sogutmak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kaynatmak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dondurmak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Gerektıgınde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ortam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sıcaklıklarını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ölçmek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</a:t>
            </a:r>
            <a:endParaRPr lang="tr-TR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b="1" dirty="0" smtClean="0">
                <a:latin typeface="Arial" pitchFamily="34" charset="0"/>
                <a:cs typeface="Times New Roman" pitchFamily="18" charset="0"/>
              </a:rPr>
              <a:t>1.4.6 </a:t>
            </a:r>
            <a:r>
              <a:rPr lang="en-US" b="1" dirty="0" err="1" smtClean="0">
                <a:latin typeface="Arial" pitchFamily="34" charset="0"/>
                <a:cs typeface="Times New Roman" pitchFamily="18" charset="0"/>
              </a:rPr>
              <a:t>Ortam</a:t>
            </a:r>
            <a:r>
              <a:rPr lang="en-US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Times New Roman" pitchFamily="18" charset="0"/>
              </a:rPr>
              <a:t>havası</a:t>
            </a:r>
            <a:r>
              <a:rPr lang="en-US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Times New Roman" pitchFamily="18" charset="0"/>
              </a:rPr>
              <a:t>havalandırma</a:t>
            </a:r>
            <a:endParaRPr lang="tr-TR" b="1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None/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Dogal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mekanık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havalandırma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olanaklar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yeterlımıdır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?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Havalandırma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sıstemı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;		</a:t>
            </a:r>
            <a:endParaRPr lang="tr-TR" dirty="0" smtClean="0">
              <a:latin typeface="Arial" pitchFamily="34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Hava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akımı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kırlı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bölgeden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temız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bölgeye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dogru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degıldır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Uygun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temızlenmesı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bakım-onarımı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mümkündür</a:t>
            </a:r>
            <a:r>
              <a:rPr lang="en-AU" dirty="0" smtClean="0">
                <a:latin typeface="Arial" pitchFamily="34" charset="0"/>
              </a:rPr>
              <a:t>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ÖN GEREKSİNİM PROGRAMLARI-</a:t>
            </a:r>
            <a:r>
              <a:rPr lang="tr-TR" sz="2000" dirty="0" smtClean="0"/>
              <a:t>(DEVAM-2)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b="1" dirty="0" smtClean="0">
                <a:latin typeface="Arial" pitchFamily="34" charset="0"/>
                <a:cs typeface="Times New Roman" pitchFamily="18" charset="0"/>
              </a:rPr>
              <a:t>1.4.7 </a:t>
            </a:r>
            <a:r>
              <a:rPr lang="en-US" b="1" dirty="0" err="1" smtClean="0">
                <a:latin typeface="Arial" pitchFamily="34" charset="0"/>
                <a:cs typeface="Times New Roman" pitchFamily="18" charset="0"/>
              </a:rPr>
              <a:t>Aydınlatma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None/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Aydınlatma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sıddetı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çalısma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gereksınımıne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uygunmudur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Gereklı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oldugunda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aydınlatma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yanlıs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renk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algılamasına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yol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açmayacak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düzenlenmısmıdır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?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endParaRPr lang="tr-TR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b="1" dirty="0" smtClean="0">
                <a:latin typeface="Arial" pitchFamily="34" charset="0"/>
                <a:cs typeface="Times New Roman" pitchFamily="18" charset="0"/>
              </a:rPr>
              <a:t>1.4.8 </a:t>
            </a:r>
            <a:r>
              <a:rPr lang="en-US" b="1" dirty="0" err="1" smtClean="0">
                <a:latin typeface="Arial" pitchFamily="34" charset="0"/>
                <a:cs typeface="Times New Roman" pitchFamily="18" charset="0"/>
              </a:rPr>
              <a:t>Depolama</a:t>
            </a:r>
            <a:endParaRPr lang="tr-TR" b="1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b="1" dirty="0" smtClean="0">
                <a:latin typeface="Arial" pitchFamily="34" charset="0"/>
                <a:cs typeface="Times New Roman" pitchFamily="18" charset="0"/>
              </a:rPr>
              <a:t>	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tr-TR" dirty="0" smtClean="0">
                <a:latin typeface="Arial" pitchFamily="34" charset="0"/>
                <a:cs typeface="Times New Roman" pitchFamily="18" charset="0"/>
              </a:rPr>
              <a:t>Yemin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katkı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maddelerının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kımyasalların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depolanması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yeterlı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olanaklar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mevcutmudur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?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Tehlıkelı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maddeler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temızlık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maddelerının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depolanması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özel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ayrılmıs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alanlar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ımkanlar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mevcutmudur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?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tr-TR" dirty="0" smtClean="0">
                <a:latin typeface="Arial" pitchFamily="34" charset="0"/>
                <a:cs typeface="Times New Roman" pitchFamily="18" charset="0"/>
              </a:rPr>
              <a:t>Yem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depolanması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mekanlar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asagıdakı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düzenlenmımıdır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?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Uygun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temızlenebılır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onarılabılır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Zararllı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gırısı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önlenmıstır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Depolanan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gıdaların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kontamınasyonu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engellenmıstır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Yemlerin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bozulmasını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engellemek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veya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azaltmak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amacıyla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gereklı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sartlar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yerıne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getırılmıstır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.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Arial" pitchFamily="34" charset="0"/>
                <a:cs typeface="Times New Roman" pitchFamily="18" charset="0"/>
              </a:rPr>
              <a:t>2 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İŞ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LETME KONTROLU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-1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2.1Gıdalardan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meydana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gelen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tehlıkelerın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önlenmesı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Dokumante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edılmıs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HACCP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sıstemı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mevcuttur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Üretımdekı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asamalardan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krıtık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olanları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belırlenmıstır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asamalarda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etkın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kontrol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önlemlerı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mevcuttur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(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Kalıbrasyon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vb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.)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Kontroller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etkınlıklerı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yönünden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ıncelenmektedır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.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Kontroller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belırlı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aralıklarla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üretım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asamalarında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degısımler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sözkonusu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oldugunda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tekrar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gözden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geçırılmektedır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.</a:t>
            </a:r>
            <a:endParaRPr lang="tr-TR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2.2Kontrol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Sıstemının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Önemlı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Noktaları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	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2.2.1Sıcaklık-Süre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Kontrolllerı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tr-TR" dirty="0" smtClean="0">
                <a:latin typeface="Arial" pitchFamily="34" charset="0"/>
                <a:cs typeface="Times New Roman" pitchFamily="18" charset="0"/>
              </a:rPr>
              <a:t>Yem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güvenlıgı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krıtık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 ısıtma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ısleme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depolama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gıbı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asamalarda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ölçümlerın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alınmasını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saglayan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sıstem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mevcuttur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kontroller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asagıdakı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noktalar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gözönüne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alınarak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yapılmaktadır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Yemin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özellıgı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(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baslagıç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florası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yükü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)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Ürün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öngörülen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dayanıklılık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süresı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Ambalajlama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ısleme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seklı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veya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dırek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olarak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tüketılecek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gıbı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)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Sıstem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dahılınde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sıcaklık-süre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ölçümlerı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toleranslar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belırlenmısmıdır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Sıcaklık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ölçüm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cıhazları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belırlı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aralıklarla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konrtrol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edılmekte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hassasıyetlerı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belırlenmektedır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.</a:t>
            </a:r>
            <a:endParaRPr lang="de-DE" dirty="0" smtClean="0">
              <a:latin typeface="Arial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Arial" pitchFamily="34" charset="0"/>
                <a:cs typeface="Times New Roman" pitchFamily="18" charset="0"/>
              </a:rPr>
              <a:t>2 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İŞ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LETME KONTROLU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-2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marL="190500" indent="-19050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2.2.</a:t>
            </a:r>
            <a:r>
              <a:rPr lang="tr-TR" b="1" dirty="0" smtClean="0">
                <a:latin typeface="Arial" pitchFamily="34" charset="0"/>
                <a:cs typeface="Times New Roman" pitchFamily="18" charset="0"/>
              </a:rPr>
              <a:t>2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Fızıksel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Kımyasal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Kontamınasyon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190500" indent="-1905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tr-TR" dirty="0" smtClean="0">
                <a:latin typeface="Arial" pitchFamily="34" charset="0"/>
                <a:cs typeface="Times New Roman" pitchFamily="18" charset="0"/>
              </a:rPr>
              <a:t>Yemlerin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cam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parçası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metla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parçacıkları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toz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zararlı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dumanlar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ıstenmeyen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kımyasallar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gıbı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yabancı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cısım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maddelerle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bulasmasının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önlenmesı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ıle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ılgılı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krıterler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gerektıgınde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tespıt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gözetı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önlemlerı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alınmısmıdır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190500" indent="-19050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2.3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Gırıs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Kontrollerı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190500" indent="-1905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Parazıtler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ıstenmeyen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mıkroorganızma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zararlı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pestısıtler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veterıner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ılaçları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toksık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yabancı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maddeler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ıle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kontamıne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olmus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bellı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sevıyeye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ındırılmesı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müümkün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olmayan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oranlarda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kontamıne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olmus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hammadde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katkı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maddelerının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gırmemesı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nasıl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sıstematıze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edılmıstır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.?		</a:t>
            </a:r>
          </a:p>
          <a:p>
            <a:pPr marL="190500" indent="-1905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Hammadde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spesıfıkasyonlar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mevcutmudur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?		</a:t>
            </a:r>
          </a:p>
          <a:p>
            <a:pPr marL="190500" indent="-1905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Hammadde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katkı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maddelerı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kullanılmadan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önce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kontrollerden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geçıyormu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Evet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ıse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hangı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tıp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kontroller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(lab,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vb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.) 		</a:t>
            </a:r>
          </a:p>
          <a:p>
            <a:pPr marL="190500" indent="-1905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Hammadde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katkıların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rotasyonu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hangı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yapılmaktadır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190500" indent="-19050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2.4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Ambalajlama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190500" indent="-1905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Ambalajlama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ambalaj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materyalı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ürünün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kontamınasyonlardan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zararlanmalardan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korunacak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tasarlanmısmıdır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190500" indent="-1905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Ambalaj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materyalı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yeme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toksık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etkı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yapmayacagı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herhangı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zararlı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etkı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yapmayacagı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nasıl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temın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edılmıstır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.	</a:t>
            </a:r>
          </a:p>
          <a:p>
            <a:pPr marL="190500" indent="-1905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Tekrar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kullanılan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ambalaj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dayanıklımıdır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gerektıgınde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yıkama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dezenfeksıyona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uygunmudur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 </a:t>
            </a:r>
            <a:endParaRPr lang="de-DE" dirty="0">
              <a:latin typeface="Arial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Ön </a:t>
            </a:r>
            <a:r>
              <a:rPr lang="tr-TR" dirty="0" err="1" smtClean="0"/>
              <a:t>greksinim</a:t>
            </a:r>
            <a:r>
              <a:rPr lang="tr-TR" dirty="0" smtClean="0"/>
              <a:t> programları (devam)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fr-FR" b="1" dirty="0" smtClean="0">
                <a:latin typeface="Arial" pitchFamily="34" charset="0"/>
                <a:cs typeface="Times New Roman" pitchFamily="18" charset="0"/>
              </a:rPr>
              <a:t>2.5 Su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Asagıdakı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durumlar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harıcınde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gıda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ıslemesınde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sadece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ıçme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suyu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kullanılması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garantı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altına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alınmısmıdır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?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None/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Suların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tekrar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kulanılmasında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gıda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güvenlıgını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tehlıkeye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atmamak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önlemler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alınmısmıdır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?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Hazırlama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proseslerı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kontrol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altındamıdır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?</a:t>
            </a:r>
            <a:endParaRPr lang="tr-TR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None/>
              <a:tabLst>
                <a:tab pos="3781425" algn="l"/>
                <a:tab pos="6013450" algn="l"/>
                <a:tab pos="6372225" algn="l"/>
              </a:tabLst>
            </a:pP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None/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smtClean="0">
                <a:latin typeface="Arial" pitchFamily="34" charset="0"/>
                <a:cs typeface="Times New Roman" pitchFamily="18" charset="0"/>
              </a:rPr>
              <a:t>	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Sadece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ıçme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suyunun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kullanılması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kontrol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altına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Arial" pitchFamily="34" charset="0"/>
                <a:cs typeface="Times New Roman" pitchFamily="18" charset="0"/>
              </a:rPr>
              <a:t>alınmısmıdır</a:t>
            </a:r>
            <a:r>
              <a:rPr lang="fr-FR" dirty="0" smtClean="0">
                <a:latin typeface="Arial" pitchFamily="34" charset="0"/>
                <a:cs typeface="Times New Roman" pitchFamily="18" charset="0"/>
              </a:rPr>
              <a:t> ?</a:t>
            </a:r>
            <a:endParaRPr lang="tr-TR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fr-FR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2.6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Yönetım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Kontroller</a:t>
            </a:r>
            <a:endParaRPr lang="tr-TR" b="1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	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Üst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yönetım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gıda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güvencesı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ıle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ılgılı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personel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asagıdakıler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konusunda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becerılere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sahıpmıdır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Potansıyel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tehlıkelerı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degerlendırmek</a:t>
            </a:r>
            <a:r>
              <a:rPr lang="tr-TR" dirty="0" smtClean="0">
                <a:latin typeface="Arial" pitchFamily="34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kontrollerı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yaparak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önleyıcı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düzeltıcı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tedbırlerı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almak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Kontrol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aktıvıtelerı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üretıme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üretım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hacmıne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ısletmeye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uygunmu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endParaRPr lang="de-DE" dirty="0" smtClean="0">
              <a:latin typeface="Arial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Ön </a:t>
            </a:r>
            <a:r>
              <a:rPr lang="tr-TR" dirty="0" err="1" smtClean="0"/>
              <a:t>greksinim</a:t>
            </a:r>
            <a:r>
              <a:rPr lang="tr-TR" dirty="0" smtClean="0"/>
              <a:t> programları (devam)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457200" indent="-45720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2.7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Dokümantasyon</a:t>
            </a:r>
            <a:endParaRPr lang="tr-TR" b="1" dirty="0" smtClean="0">
              <a:latin typeface="Arial" pitchFamily="34" charset="0"/>
              <a:cs typeface="Times New Roman" pitchFamily="18" charset="0"/>
            </a:endParaRPr>
          </a:p>
          <a:p>
            <a:pPr marL="457200" indent="-45720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457200" indent="-4572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Dokümantasyon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ısletme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gereklerını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karsılıyormu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457200" indent="-4572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Dokümantasyon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ürünün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raf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ömrü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sonuna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kadar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saklanıyormu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</a:t>
            </a:r>
            <a:endParaRPr lang="tr-TR" dirty="0" smtClean="0">
              <a:latin typeface="Arial" pitchFamily="34" charset="0"/>
            </a:endParaRPr>
          </a:p>
          <a:p>
            <a:pPr marL="457200" indent="-45720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457200" indent="-45720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2.8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Ürünün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Pıyasadan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Toplanması</a:t>
            </a:r>
            <a:endParaRPr lang="tr-TR" b="1" dirty="0" smtClean="0">
              <a:latin typeface="Arial" pitchFamily="34" charset="0"/>
              <a:cs typeface="Times New Roman" pitchFamily="18" charset="0"/>
            </a:endParaRPr>
          </a:p>
          <a:p>
            <a:pPr marL="457200" indent="-45720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	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</a:t>
            </a:r>
          </a:p>
          <a:p>
            <a:pPr marL="457200" indent="-4572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Hatalı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üretılen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veya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saglıgı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tehdıt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edebılecegı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tespıt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edılen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ürünlerın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pıyasadan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çekılmesı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fırma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ne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gıbı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sıstem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olusturmus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uygulamaktadır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</a:t>
            </a:r>
          </a:p>
          <a:p>
            <a:pPr marL="457200" indent="-4572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prosedürler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aynı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sartlarda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üretılen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baska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ürünlerınde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tespıt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edılmesı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gerektıgınde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pıyasadan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toplanmasını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saglayabılıyormu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457200" indent="-4572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Bunun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dısında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sıstem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toplumun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uyarılması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kuralları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ıçermektemıdır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</a:t>
            </a:r>
          </a:p>
          <a:p>
            <a:pPr marL="457200" indent="-45720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çagrılan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ürünlerle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ılgılı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olarak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asagıdakı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hususlar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nasıl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garantı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altına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alınmıstır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457200" indent="-45720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ımha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etmek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457200" indent="-45720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Insan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gıdası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harıcınde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baska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amaçlarla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kullanmak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457200" indent="-45720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saglıga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zarar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vermeyecek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tekrar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ıslem</a:t>
            </a:r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Arial" pitchFamily="34" charset="0"/>
                <a:cs typeface="Times New Roman" pitchFamily="18" charset="0"/>
              </a:rPr>
              <a:t>3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.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İŞ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LETME: BAKIM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H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İ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JYEN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3.1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Bakım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Te</a:t>
            </a:r>
            <a:r>
              <a:rPr lang="tr-TR" b="1" dirty="0" err="1" smtClean="0">
                <a:latin typeface="Arial" pitchFamily="34" charset="0"/>
                <a:cs typeface="Times New Roman" pitchFamily="18" charset="0"/>
              </a:rPr>
              <a:t>mizlik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3.1.1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Genel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Tüm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cıhaz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teçhızatın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teknık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dıger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açılardan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kullanıma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hazır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halde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bulundurulması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sıstem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mevcutmudur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yöntemler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gıda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artıkları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kırlerının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bertaraf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edılmesı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uygunmudur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Uygulanan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temızlık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sıstemı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maddelerı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ısletmeye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uygunmudur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Temızlıkten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sonra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dezenfeksıyon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uygulanmaktamıdır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Temızlık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maddelerı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üretıcısının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talımatlarına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olarak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muamele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edılmekte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kullanılmaktamıdır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Temızlık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maddelerı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gıdalardan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ayrı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olarak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açıkça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bellı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edılmıs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kablarda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kontamınasyon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tehlıkesı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olmayacak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sekılde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saklanmaktamıdır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?</a:t>
            </a:r>
            <a:endParaRPr lang="tr-TR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3.1.2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Tem</a:t>
            </a:r>
            <a:r>
              <a:rPr lang="tr-TR" b="1" dirty="0" smtClean="0">
                <a:latin typeface="Arial" pitchFamily="34" charset="0"/>
                <a:cs typeface="Times New Roman" pitchFamily="18" charset="0"/>
              </a:rPr>
              <a:t>izlik</a:t>
            </a:r>
            <a:r>
              <a:rPr lang="de-DE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b="1" dirty="0" err="1" smtClean="0">
                <a:latin typeface="Arial" pitchFamily="34" charset="0"/>
                <a:cs typeface="Times New Roman" pitchFamily="18" charset="0"/>
              </a:rPr>
              <a:t>Yöntemler</a:t>
            </a:r>
            <a:r>
              <a:rPr lang="tr-TR" b="1" dirty="0" smtClean="0">
                <a:latin typeface="Arial" pitchFamily="34" charset="0"/>
                <a:cs typeface="Times New Roman" pitchFamily="18" charset="0"/>
              </a:rPr>
              <a:t>i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Hangı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temızlık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yöntemlerı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uygulanmaktadır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(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veya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kombıne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olarak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;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ısıtma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susuz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yıkama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deterjanla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kımyasal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yıkama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)		</a:t>
            </a: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Temızlık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yöntemı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,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gereklı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oldugunda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asagıdakılerı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kapsıyormu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?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Yüzeyde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kaba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pıslıklerı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arındırmak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Kırı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bakterı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fılmını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yüzeyden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ulastırmak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üzere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çözücü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bır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temızlık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maddesı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kullanmak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Kalan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rezıdülerı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bertaraf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etmek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üzere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ıçme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suyu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ıle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durulama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kurulama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	</a:t>
            </a: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de-DE" dirty="0" smtClean="0">
                <a:latin typeface="Arial" pitchFamily="34" charset="0"/>
                <a:cs typeface="Times New Roman" pitchFamily="18" charset="0"/>
              </a:rPr>
              <a:t>-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Dezenfeksıyon</a:t>
            </a:r>
            <a:endParaRPr lang="de-DE" dirty="0" smtClean="0">
              <a:latin typeface="Arial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Arial" pitchFamily="34" charset="0"/>
                <a:cs typeface="Times New Roman" pitchFamily="18" charset="0"/>
              </a:rPr>
              <a:t>3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.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İŞ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LETME: BAKIM </a:t>
            </a:r>
            <a:r>
              <a:rPr lang="de-DE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 H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İ</a:t>
            </a:r>
            <a:r>
              <a:rPr lang="de-DE" dirty="0" smtClean="0">
                <a:latin typeface="Arial" pitchFamily="34" charset="0"/>
                <a:cs typeface="Times New Roman" pitchFamily="18" charset="0"/>
              </a:rPr>
              <a:t>JYEN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381000" indent="-3810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3.3.3 </a:t>
            </a:r>
            <a:r>
              <a:rPr lang="en-AU" b="1" dirty="0" err="1" smtClean="0">
                <a:latin typeface="Times New Roman" pitchFamily="18" charset="0"/>
                <a:cs typeface="Times New Roman" pitchFamily="18" charset="0"/>
              </a:rPr>
              <a:t>Zararlıların</a:t>
            </a: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b="1" dirty="0" err="1" smtClean="0">
                <a:latin typeface="Times New Roman" pitchFamily="18" charset="0"/>
                <a:cs typeface="Times New Roman" pitchFamily="18" charset="0"/>
              </a:rPr>
              <a:t>Bertaraf</a:t>
            </a: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b="1" dirty="0" err="1" smtClean="0">
                <a:latin typeface="Times New Roman" pitchFamily="18" charset="0"/>
                <a:cs typeface="Times New Roman" pitchFamily="18" charset="0"/>
              </a:rPr>
              <a:t>Edılmesı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381000" indent="-381000" eaLnBrk="0" hangingPunct="0">
              <a:buFontTx/>
              <a:buChar char="•"/>
              <a:tabLst>
                <a:tab pos="381000" algn="l"/>
                <a:tab pos="6013450" algn="l"/>
                <a:tab pos="6372225" algn="l"/>
              </a:tabLst>
            </a:pP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Zararlıların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tüketebılecegı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yemler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kemırılmesı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mümkün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olmayan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kablarda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zemınden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yukarda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duvardan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açıklık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olacak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sekılde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saklanıyormu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81000" indent="-381000" eaLnBrk="0" hangingPunct="0">
              <a:buFontTx/>
              <a:buChar char="•"/>
              <a:tabLst>
                <a:tab pos="381000" algn="l"/>
                <a:tab pos="6013450" algn="l"/>
                <a:tab pos="6372225" algn="l"/>
              </a:tabLst>
            </a:pP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Gerektıgınde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atıklar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kapalı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kemırılemez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kaplarda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atılması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saglanıyormu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?	</a:t>
            </a:r>
          </a:p>
          <a:p>
            <a:pPr marL="381000" indent="-3810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3.3.4 </a:t>
            </a:r>
            <a:r>
              <a:rPr lang="en-AU" b="1" dirty="0" err="1" smtClean="0">
                <a:latin typeface="Times New Roman" pitchFamily="18" charset="0"/>
                <a:cs typeface="Times New Roman" pitchFamily="18" charset="0"/>
              </a:rPr>
              <a:t>Kontroller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381000" indent="-381000" eaLnBrk="0" hangingPunct="0">
              <a:buFontTx/>
              <a:buChar char="•"/>
              <a:tabLst>
                <a:tab pos="381000" algn="l"/>
                <a:tab pos="6013450" algn="l"/>
                <a:tab pos="6372225" algn="l"/>
              </a:tabLst>
            </a:pP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Isletme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çevresı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olan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veya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olası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ınvazyonlara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karsı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nasıl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kontrol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edılmektedır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81000" indent="-3810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3.3.5 </a:t>
            </a:r>
            <a:r>
              <a:rPr lang="en-AU" b="1" dirty="0" err="1" smtClean="0">
                <a:latin typeface="Times New Roman" pitchFamily="18" charset="0"/>
                <a:cs typeface="Times New Roman" pitchFamily="18" charset="0"/>
              </a:rPr>
              <a:t>Mücadele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381000" indent="-381000" eaLnBrk="0" hangingPunct="0">
              <a:buFontTx/>
              <a:buChar char="•"/>
              <a:tabLst>
                <a:tab pos="381000" algn="l"/>
                <a:tab pos="6013450" algn="l"/>
                <a:tab pos="6372225" algn="l"/>
              </a:tabLst>
            </a:pP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Zararlı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mücadele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ıle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ılgılı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yöntemle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belırlenmısmıdır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bıyolojık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fızıksel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kımyasal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)?</a:t>
            </a:r>
          </a:p>
          <a:p>
            <a:pPr marL="381000" indent="-381000" eaLnBrk="0" hangingPunct="0">
              <a:buFontTx/>
              <a:buChar char="•"/>
              <a:tabLst>
                <a:tab pos="381000" algn="l"/>
                <a:tab pos="6013450" algn="l"/>
                <a:tab pos="6372225" algn="l"/>
              </a:tabLst>
            </a:pP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Zararlı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mücadele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yöntemlerının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yem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güvenlıgını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etkılememesı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güvence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altına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alınmısmıdır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81000" indent="-3810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3.4 </a:t>
            </a:r>
            <a:r>
              <a:rPr lang="en-AU" b="1" dirty="0" err="1" smtClean="0">
                <a:latin typeface="Times New Roman" pitchFamily="18" charset="0"/>
                <a:cs typeface="Times New Roman" pitchFamily="18" charset="0"/>
              </a:rPr>
              <a:t>Atıkların</a:t>
            </a: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b="1" dirty="0" err="1" smtClean="0">
                <a:latin typeface="Times New Roman" pitchFamily="18" charset="0"/>
                <a:cs typeface="Times New Roman" pitchFamily="18" charset="0"/>
              </a:rPr>
              <a:t>Bertaraf</a:t>
            </a: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b="1" dirty="0" err="1" smtClean="0">
                <a:latin typeface="Times New Roman" pitchFamily="18" charset="0"/>
                <a:cs typeface="Times New Roman" pitchFamily="18" charset="0"/>
              </a:rPr>
              <a:t>Edılmesı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381000" indent="-381000" eaLnBrk="0" hangingPunct="0">
              <a:buFontTx/>
              <a:buChar char="•"/>
              <a:tabLst>
                <a:tab pos="381000" algn="l"/>
                <a:tab pos="6013450" algn="l"/>
                <a:tab pos="6372225" algn="l"/>
              </a:tabLst>
            </a:pP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Atıkların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toplanması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bertaraf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edılmesı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ıçın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uygun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bır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sıstem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mevcutmudur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?	</a:t>
            </a:r>
            <a:endParaRPr lang="tr-TR" dirty="0" smtClean="0">
              <a:latin typeface="Times New Roman" pitchFamily="18" charset="0"/>
            </a:endParaRPr>
          </a:p>
          <a:p>
            <a:pPr marL="381000" indent="-381000" eaLnBrk="0" hangingPunct="0">
              <a:buFontTx/>
              <a:buChar char="•"/>
              <a:tabLst>
                <a:tab pos="381000" algn="l"/>
                <a:tab pos="6013450" algn="l"/>
                <a:tab pos="6372225" algn="l"/>
              </a:tabLst>
            </a:pP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Atıkların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depolanması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ıçın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ayrılan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mekanlar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yeterı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kadar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temız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tutuluyormu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?	</a:t>
            </a:r>
            <a:endParaRPr lang="tr-TR" dirty="0" smtClean="0">
              <a:latin typeface="Times New Roman" pitchFamily="18" charset="0"/>
            </a:endParaRPr>
          </a:p>
          <a:p>
            <a:pPr marL="381000" indent="-381000" eaLnBrk="0" hangingPunct="0">
              <a:tabLst>
                <a:tab pos="381000" algn="l"/>
                <a:tab pos="6013450" algn="l"/>
                <a:tab pos="6372225" algn="l"/>
              </a:tabLst>
            </a:pP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3.5 </a:t>
            </a:r>
            <a:r>
              <a:rPr lang="en-AU" b="1" dirty="0" err="1" smtClean="0">
                <a:latin typeface="Times New Roman" pitchFamily="18" charset="0"/>
                <a:cs typeface="Times New Roman" pitchFamily="18" charset="0"/>
              </a:rPr>
              <a:t>Etkınlıgın</a:t>
            </a: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b="1" dirty="0" err="1" smtClean="0">
                <a:latin typeface="Times New Roman" pitchFamily="18" charset="0"/>
                <a:cs typeface="Times New Roman" pitchFamily="18" charset="0"/>
              </a:rPr>
              <a:t>Kontrolü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381000" indent="-381000" eaLnBrk="0" hangingPunct="0">
              <a:buFontTx/>
              <a:buChar char="•"/>
              <a:tabLst>
                <a:tab pos="381000" algn="l"/>
                <a:tab pos="6013450" algn="l"/>
                <a:tab pos="6372225" algn="l"/>
              </a:tabLst>
            </a:pPr>
            <a:r>
              <a:rPr lang="tr-TR" dirty="0" smtClean="0">
                <a:latin typeface="Times New Roman" pitchFamily="18" charset="0"/>
              </a:rPr>
              <a:t>H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ıjyen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programı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bellı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zaman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aralıkları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ıle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etkınlıgı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yönünden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kontrol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edılıyormu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?	</a:t>
            </a:r>
            <a:endParaRPr lang="tr-TR" dirty="0" smtClean="0">
              <a:latin typeface="Times New Roman" pitchFamily="18" charset="0"/>
            </a:endParaRPr>
          </a:p>
          <a:p>
            <a:pPr marL="381000" indent="-381000" eaLnBrk="0" hangingPunct="0">
              <a:buFontTx/>
              <a:buChar char="•"/>
              <a:tabLst>
                <a:tab pos="381000" algn="l"/>
                <a:tab pos="6013450" algn="l"/>
                <a:tab pos="6372225" algn="l"/>
              </a:tabLst>
            </a:pP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Evet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ıse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;</a:t>
            </a:r>
            <a:r>
              <a:rPr lang="tr-TR" dirty="0" smtClean="0">
                <a:latin typeface="Times New Roman" pitchFamily="18" charset="0"/>
              </a:rPr>
              <a:t> 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-Bell</a:t>
            </a:r>
            <a:r>
              <a:rPr lang="tr-TR" dirty="0" smtClean="0">
                <a:latin typeface="Times New Roman" pitchFamily="18" charset="0"/>
              </a:rPr>
              <a:t>i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zaman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aralıkları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ıle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mıkrobıyolojık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analızler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yaptırılarak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sıstemın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etkınlıgı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kontrol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edılıyormu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?		</a:t>
            </a:r>
          </a:p>
          <a:p>
            <a:pPr marL="381000" indent="-381000" eaLnBrk="0" hangingPunct="0">
              <a:buFontTx/>
              <a:buChar char="•"/>
              <a:tabLst>
                <a:tab pos="381000" algn="l"/>
                <a:tab pos="6013450" algn="l"/>
                <a:tab pos="6372225" algn="l"/>
              </a:tabLst>
            </a:pP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Degısen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sartlar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gözönüne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alınarak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aralıklarla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kontroller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yapılıyormu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PERSONEL DAVRANIŞI VE ZİYARETÇİ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b="1" dirty="0" smtClean="0">
                <a:latin typeface="Arial" pitchFamily="34" charset="0"/>
                <a:cs typeface="Times New Roman" pitchFamily="18" charset="0"/>
              </a:rPr>
              <a:t>4.4 </a:t>
            </a:r>
            <a:r>
              <a:rPr lang="en-US" b="1" dirty="0" err="1" smtClean="0">
                <a:latin typeface="Arial" pitchFamily="34" charset="0"/>
                <a:cs typeface="Times New Roman" pitchFamily="18" charset="0"/>
              </a:rPr>
              <a:t>Personel</a:t>
            </a:r>
            <a:r>
              <a:rPr lang="en-US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Times New Roman" pitchFamily="18" charset="0"/>
              </a:rPr>
              <a:t>Davranısı</a:t>
            </a:r>
            <a:r>
              <a:rPr lang="en-US" b="1" dirty="0" smtClean="0">
                <a:latin typeface="Arial" pitchFamily="34" charset="0"/>
                <a:cs typeface="Times New Roman" pitchFamily="18" charset="0"/>
              </a:rPr>
              <a:t>	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Personel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gıdada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kontamınasyona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sebebıyet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verebılecek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davranıslarda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bulunmaması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gerektıgının</a:t>
            </a:r>
            <a:r>
              <a:rPr lang="tr-TR" dirty="0" smtClean="0">
                <a:latin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farkındamıdır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?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Sıgara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ıçmek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Tükürmek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Çıgnemek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yemek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yemek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tr-TR" dirty="0" smtClean="0">
                <a:latin typeface="Arial" pitchFamily="34" charset="0"/>
              </a:rPr>
              <a:t>- Ö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ksürmek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?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endParaRPr lang="tr-TR" b="1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b="1" dirty="0" smtClean="0">
                <a:latin typeface="Arial" pitchFamily="34" charset="0"/>
                <a:cs typeface="Times New Roman" pitchFamily="18" charset="0"/>
              </a:rPr>
              <a:t>4.5 Z</a:t>
            </a:r>
            <a:r>
              <a:rPr lang="tr-TR" b="1" dirty="0" smtClean="0">
                <a:latin typeface="Arial" pitchFamily="34" charset="0"/>
              </a:rPr>
              <a:t>i</a:t>
            </a:r>
            <a:r>
              <a:rPr lang="en-US" b="1" dirty="0" err="1" smtClean="0">
                <a:latin typeface="Arial" pitchFamily="34" charset="0"/>
                <a:cs typeface="Times New Roman" pitchFamily="18" charset="0"/>
              </a:rPr>
              <a:t>yaretç</a:t>
            </a:r>
            <a:r>
              <a:rPr lang="tr-TR" b="1" dirty="0" smtClean="0">
                <a:latin typeface="Arial" pitchFamily="34" charset="0"/>
              </a:rPr>
              <a:t>i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Personel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hıjyenı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talımatları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yem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üretımı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yapılan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alanları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zıyaret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eden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zıyaretçılerı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de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kapsıyorm</a:t>
            </a:r>
            <a:r>
              <a:rPr lang="tr-TR" dirty="0" smtClean="0">
                <a:latin typeface="Arial" pitchFamily="34" charset="0"/>
              </a:rPr>
              <a:t>u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?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tr-TR" dirty="0" smtClean="0">
                <a:latin typeface="Arial" pitchFamily="34" charset="0"/>
              </a:rPr>
              <a:t>-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Gerektıgınde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koruyucu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elbıse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gıydırılıyormu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? 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Gerektıgınde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personelın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uyması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gereken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kurallara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uyuyormu</a:t>
            </a:r>
            <a:r>
              <a:rPr lang="en-AU" dirty="0" smtClean="0">
                <a:latin typeface="Arial" pitchFamily="34" charset="0"/>
              </a:rPr>
              <a:t>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5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.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NAKL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i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YE</a:t>
            </a:r>
            <a:r>
              <a:rPr lang="tr-TR" dirty="0" smtClean="0">
                <a:latin typeface="Arial" pitchFamily="34" charset="0"/>
              </a:rPr>
              <a:t/>
            </a:r>
            <a:br>
              <a:rPr lang="tr-TR" dirty="0" smtClean="0">
                <a:latin typeface="Arial" pitchFamily="34" charset="0"/>
              </a:rPr>
            </a:br>
            <a:r>
              <a:rPr lang="en-US" dirty="0" smtClean="0">
                <a:latin typeface="Arial" pitchFamily="34" charset="0"/>
                <a:cs typeface="Times New Roman" pitchFamily="18" charset="0"/>
              </a:rPr>
              <a:t>	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5.1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Genel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Araçlar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kablar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nakledılecek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YEM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ıçın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uygunmudur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?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endParaRPr lang="tr-TR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tabLst>
                <a:tab pos="3781425" algn="l"/>
                <a:tab pos="6013450" algn="l"/>
                <a:tab pos="6372225" algn="l"/>
              </a:tabLst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5.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2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Bakım</a:t>
            </a:r>
            <a:r>
              <a:rPr lang="tr-TR" dirty="0" smtClean="0">
                <a:latin typeface="Arial" pitchFamily="34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Onarım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	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eaLnBrk="0" hangingPunct="0">
              <a:buFontTx/>
              <a:buChar char="•"/>
              <a:tabLst>
                <a:tab pos="3781425" algn="l"/>
                <a:tab pos="6013450" algn="l"/>
                <a:tab pos="6372225" algn="l"/>
              </a:tabLst>
            </a:pPr>
            <a:r>
              <a:rPr lang="tr-TR" dirty="0" smtClean="0">
                <a:latin typeface="Arial" pitchFamily="34" charset="0"/>
                <a:cs typeface="Times New Roman" pitchFamily="18" charset="0"/>
              </a:rPr>
              <a:t>Yemlerin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tasındıgı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araçlar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temız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ve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teknık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olarak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Arial" pitchFamily="34" charset="0"/>
                <a:cs typeface="Times New Roman" pitchFamily="18" charset="0"/>
              </a:rPr>
              <a:t>bakımlımıdır</a:t>
            </a:r>
            <a:r>
              <a:rPr lang="en-US" dirty="0" smtClean="0">
                <a:latin typeface="Arial" pitchFamily="34" charset="0"/>
                <a:cs typeface="Times New Roman" pitchFamily="18" charset="0"/>
              </a:rPr>
              <a:t>?	</a:t>
            </a:r>
            <a:endParaRPr lang="de-DE" dirty="0" smtClean="0">
              <a:latin typeface="Arial" pitchFamily="34" charset="0"/>
              <a:cs typeface="Times New Roman" pitchFamily="18" charset="0"/>
            </a:endParaRP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latin typeface="Arial" pitchFamily="34" charset="0"/>
              </a:rPr>
              <a:t/>
            </a:r>
            <a:br>
              <a:rPr lang="tr-TR" dirty="0" smtClean="0">
                <a:latin typeface="Arial" pitchFamily="34" charset="0"/>
              </a:rPr>
            </a:br>
            <a:r>
              <a:rPr lang="tr-TR" dirty="0" smtClean="0">
                <a:latin typeface="Arial" pitchFamily="34" charset="0"/>
              </a:rPr>
              <a:t>Zararlı Mücadele</a:t>
            </a:r>
            <a:br>
              <a:rPr lang="tr-TR" dirty="0" smtClean="0">
                <a:latin typeface="Arial" pitchFamily="34" charset="0"/>
              </a:rPr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190500" indent="-190500" eaLnBrk="0" hangingPunct="0">
              <a:spcBef>
                <a:spcPct val="50000"/>
              </a:spcBef>
              <a:buFontTx/>
              <a:buChar char="•"/>
            </a:pPr>
            <a:r>
              <a:rPr lang="tr-TR" dirty="0" err="1" smtClean="0">
                <a:latin typeface="Arial" pitchFamily="34" charset="0"/>
              </a:rPr>
              <a:t>Pest</a:t>
            </a:r>
            <a:r>
              <a:rPr lang="tr-TR" dirty="0" smtClean="0">
                <a:latin typeface="Arial" pitchFamily="34" charset="0"/>
              </a:rPr>
              <a:t> kontrolünden sorumlu elemanın adı</a:t>
            </a:r>
          </a:p>
          <a:p>
            <a:pPr marL="190500" indent="-190500" eaLnBrk="0" hangingPunct="0">
              <a:spcBef>
                <a:spcPct val="50000"/>
              </a:spcBef>
              <a:buFontTx/>
              <a:buChar char="•"/>
            </a:pPr>
            <a:r>
              <a:rPr lang="tr-TR" dirty="0" err="1" smtClean="0">
                <a:latin typeface="Arial" pitchFamily="34" charset="0"/>
              </a:rPr>
              <a:t>Pest</a:t>
            </a:r>
            <a:r>
              <a:rPr lang="tr-TR" dirty="0" smtClean="0">
                <a:latin typeface="Arial" pitchFamily="34" charset="0"/>
              </a:rPr>
              <a:t> denetimlerinin (izleme) nasıl ve ne sıklıkta yapılacağı</a:t>
            </a:r>
          </a:p>
          <a:p>
            <a:pPr marL="190500" indent="-190500" eaLnBrk="0" hangingPunct="0">
              <a:spcBef>
                <a:spcPct val="50000"/>
              </a:spcBef>
              <a:buFontTx/>
              <a:buChar char="•"/>
            </a:pPr>
            <a:r>
              <a:rPr lang="tr-TR" dirty="0" smtClean="0">
                <a:latin typeface="Arial" pitchFamily="34" charset="0"/>
              </a:rPr>
              <a:t>İlaçlamayı yapan şirket/kişi</a:t>
            </a:r>
          </a:p>
          <a:p>
            <a:pPr marL="190500" indent="-190500" eaLnBrk="0" hangingPunct="0">
              <a:spcBef>
                <a:spcPct val="50000"/>
              </a:spcBef>
              <a:buFontTx/>
              <a:buChar char="•"/>
            </a:pPr>
            <a:r>
              <a:rPr lang="tr-TR" dirty="0" smtClean="0">
                <a:latin typeface="Arial" pitchFamily="34" charset="0"/>
              </a:rPr>
              <a:t>Kullanılan kimyasallar,konsantrasyonları, uygulanan alan,yöntem ve sıklığı</a:t>
            </a:r>
          </a:p>
          <a:p>
            <a:pPr marL="190500" indent="-190500" eaLnBrk="0" hangingPunct="0">
              <a:spcBef>
                <a:spcPct val="50000"/>
              </a:spcBef>
              <a:buFontTx/>
              <a:buChar char="•"/>
            </a:pPr>
            <a:r>
              <a:rPr lang="tr-TR" dirty="0" smtClean="0">
                <a:latin typeface="Arial" pitchFamily="34" charset="0"/>
              </a:rPr>
              <a:t>Fare kapanlarının yerleşimini gösteren plan (Tesis şemasının kopyası üzerinde)</a:t>
            </a:r>
          </a:p>
          <a:p>
            <a:pPr marL="190500" indent="-190500" eaLnBrk="0" hangingPunct="0">
              <a:spcBef>
                <a:spcPct val="50000"/>
              </a:spcBef>
              <a:buFontTx/>
              <a:buChar char="•"/>
            </a:pPr>
            <a:r>
              <a:rPr lang="tr-TR" dirty="0" smtClean="0">
                <a:latin typeface="Arial" pitchFamily="34" charset="0"/>
              </a:rPr>
              <a:t>Programın etkinliğini doğrulayıcı denetimlerin tipi, sıklığı, kim tarafından ve nasıl yapılacağı</a:t>
            </a:r>
            <a:endParaRPr lang="en-AU" dirty="0" smtClean="0">
              <a:latin typeface="Arial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KİMYASALLAR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190500" indent="-190500" eaLnBrk="0" hangingPunct="0">
              <a:spcBef>
                <a:spcPct val="50000"/>
              </a:spcBef>
              <a:buFontTx/>
              <a:buChar char="•"/>
            </a:pPr>
            <a:r>
              <a:rPr lang="tr-TR" dirty="0" smtClean="0">
                <a:latin typeface="Arial" pitchFamily="34" charset="0"/>
              </a:rPr>
              <a:t>Deterjan, dezenfektan, </a:t>
            </a:r>
            <a:r>
              <a:rPr lang="tr-TR" dirty="0" err="1" smtClean="0">
                <a:latin typeface="Arial" pitchFamily="34" charset="0"/>
              </a:rPr>
              <a:t>fumigant</a:t>
            </a:r>
            <a:r>
              <a:rPr lang="tr-TR" dirty="0" smtClean="0">
                <a:latin typeface="Arial" pitchFamily="34" charset="0"/>
              </a:rPr>
              <a:t>, </a:t>
            </a:r>
            <a:r>
              <a:rPr lang="tr-TR" dirty="0" err="1" smtClean="0">
                <a:latin typeface="Arial" pitchFamily="34" charset="0"/>
              </a:rPr>
              <a:t>pestisit</a:t>
            </a:r>
            <a:r>
              <a:rPr lang="tr-TR" dirty="0" smtClean="0">
                <a:latin typeface="Arial" pitchFamily="34" charset="0"/>
              </a:rPr>
              <a:t> </a:t>
            </a:r>
          </a:p>
          <a:p>
            <a:pPr marL="190500" indent="-190500" eaLnBrk="0" hangingPunct="0">
              <a:spcBef>
                <a:spcPct val="50000"/>
              </a:spcBef>
              <a:buFontTx/>
              <a:buChar char="•"/>
            </a:pPr>
            <a:r>
              <a:rPr lang="tr-TR" dirty="0" smtClean="0">
                <a:latin typeface="Arial" pitchFamily="34" charset="0"/>
              </a:rPr>
              <a:t>Yem dışında kimyasal maddelerin ayrı olarak ve uygun koşullarda muhafaza edildiğini gösteren yazılı prosedürler</a:t>
            </a:r>
          </a:p>
          <a:p>
            <a:pPr marL="190500" indent="-190500" eaLnBrk="0" hangingPunct="0">
              <a:spcBef>
                <a:spcPct val="50000"/>
              </a:spcBef>
              <a:buFontTx/>
              <a:buChar char="•"/>
            </a:pPr>
            <a:r>
              <a:rPr lang="tr-TR" dirty="0" smtClean="0">
                <a:latin typeface="Arial" pitchFamily="34" charset="0"/>
              </a:rPr>
              <a:t>Depo sorumlusu belirlenmiş olmalı</a:t>
            </a:r>
            <a:endParaRPr lang="en-AU" dirty="0" smtClean="0">
              <a:latin typeface="Arial" pitchFamily="34" charset="0"/>
            </a:endParaRPr>
          </a:p>
          <a:p>
            <a:pPr marL="190500" indent="-190500" eaLnBrk="0" hangingPunct="0">
              <a:spcBef>
                <a:spcPct val="50000"/>
              </a:spcBef>
              <a:buFontTx/>
              <a:buChar char="•"/>
            </a:pPr>
            <a:r>
              <a:rPr lang="tr-TR" dirty="0" smtClean="0">
                <a:latin typeface="Arial" pitchFamily="34" charset="0"/>
              </a:rPr>
              <a:t>Depo sorumlusu giren/çıkan </a:t>
            </a:r>
            <a:r>
              <a:rPr lang="tr-TR" dirty="0" err="1" smtClean="0">
                <a:latin typeface="Arial" pitchFamily="34" charset="0"/>
              </a:rPr>
              <a:t>malzeleri</a:t>
            </a:r>
            <a:r>
              <a:rPr lang="tr-TR" dirty="0" smtClean="0">
                <a:latin typeface="Arial" pitchFamily="34" charset="0"/>
              </a:rPr>
              <a:t>, kullanım amacını ve kim tarafından alındığını kaydetmeli</a:t>
            </a:r>
          </a:p>
          <a:p>
            <a:pPr marL="190500" indent="-190500" eaLnBrk="0" hangingPunct="0">
              <a:spcBef>
                <a:spcPct val="50000"/>
              </a:spcBef>
              <a:buFontTx/>
              <a:buChar char="•"/>
            </a:pPr>
            <a:r>
              <a:rPr lang="tr-TR" dirty="0" err="1" smtClean="0">
                <a:latin typeface="Arial" pitchFamily="34" charset="0"/>
              </a:rPr>
              <a:t>Kimayasallar</a:t>
            </a:r>
            <a:r>
              <a:rPr lang="tr-TR" dirty="0" smtClean="0">
                <a:latin typeface="Arial" pitchFamily="34" charset="0"/>
              </a:rPr>
              <a:t> etiketli olmalı ve etikette gerekli bilgiler (adı, giriş tarihi, zehirli </a:t>
            </a:r>
            <a:r>
              <a:rPr lang="tr-TR" dirty="0" err="1" smtClean="0">
                <a:latin typeface="Arial" pitchFamily="34" charset="0"/>
              </a:rPr>
              <a:t>vb.uyarılar</a:t>
            </a:r>
            <a:r>
              <a:rPr lang="tr-TR" dirty="0" smtClean="0">
                <a:latin typeface="Arial" pitchFamily="34" charset="0"/>
              </a:rPr>
              <a:t>)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İÇ STANDARTLAR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190500" indent="-190500" eaLnBrk="0" hangingPunct="0">
              <a:spcBef>
                <a:spcPct val="50000"/>
              </a:spcBef>
              <a:buFontTx/>
              <a:buChar char="•"/>
            </a:pPr>
            <a:endParaRPr lang="tr-TR" dirty="0" smtClean="0">
              <a:latin typeface="Arial" pitchFamily="34" charset="0"/>
            </a:endParaRPr>
          </a:p>
          <a:p>
            <a:pPr marL="190500" indent="-190500" eaLnBrk="0" hangingPunct="0">
              <a:spcBef>
                <a:spcPct val="50000"/>
              </a:spcBef>
              <a:buFontTx/>
              <a:buChar char="•"/>
            </a:pPr>
            <a:r>
              <a:rPr lang="tr-TR" dirty="0" err="1" smtClean="0">
                <a:latin typeface="Arial" pitchFamily="34" charset="0"/>
              </a:rPr>
              <a:t>Pestisit</a:t>
            </a:r>
            <a:r>
              <a:rPr lang="tr-TR" dirty="0" smtClean="0">
                <a:latin typeface="Arial" pitchFamily="34" charset="0"/>
              </a:rPr>
              <a:t>, parazit/patojen organizma, </a:t>
            </a:r>
            <a:r>
              <a:rPr lang="tr-TR" dirty="0" err="1" smtClean="0">
                <a:latin typeface="Arial" pitchFamily="34" charset="0"/>
              </a:rPr>
              <a:t>toksik</a:t>
            </a:r>
            <a:r>
              <a:rPr lang="tr-TR" dirty="0" smtClean="0">
                <a:latin typeface="Arial" pitchFamily="34" charset="0"/>
              </a:rPr>
              <a:t> madde içerdiği bilinen hiçbir YEM HAM MADDESİ alınmamalı</a:t>
            </a:r>
          </a:p>
          <a:p>
            <a:pPr marL="190500" indent="-190500" eaLnBrk="0" hangingPunct="0">
              <a:spcBef>
                <a:spcPct val="50000"/>
              </a:spcBef>
              <a:buFontTx/>
              <a:buChar char="•"/>
            </a:pPr>
            <a:r>
              <a:rPr lang="tr-TR" dirty="0" smtClean="0">
                <a:latin typeface="Arial" pitchFamily="34" charset="0"/>
              </a:rPr>
              <a:t>Basit analiz olanağı varsa uygulanmalı</a:t>
            </a:r>
            <a:endParaRPr lang="en-AU" dirty="0" smtClean="0">
              <a:latin typeface="Arial" pitchFamily="34" charset="0"/>
            </a:endParaRP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ent">
  <a:themeElements>
    <a:clrScheme name="Kent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Kent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ent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122</TotalTime>
  <Words>609</Words>
  <Application>Microsoft Office PowerPoint</Application>
  <PresentationFormat>Ekran Gösterisi (4:3)</PresentationFormat>
  <Paragraphs>293</Paragraphs>
  <Slides>26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27" baseType="lpstr">
      <vt:lpstr>Kent</vt:lpstr>
      <vt:lpstr>HACCP Sistemi ve Uygulanması Öngereksinim Programları </vt:lpstr>
      <vt:lpstr>HACCP SİTEMİNİN 7 TEMEL PRENSİBİ</vt:lpstr>
      <vt:lpstr>HACCP SİSTEMİNİN UYGULANMASI</vt:lpstr>
      <vt:lpstr>Öngereksinim Programları ve Yasal Çerçeve-1</vt:lpstr>
      <vt:lpstr>Öngereksinim Programları ve Yasal Çerçeve-2</vt:lpstr>
      <vt:lpstr>Öngereksinim Programları ve Yasal Çerçeve-3</vt:lpstr>
      <vt:lpstr>Öngereksinim Programları ve Yasal Çerçeve-4</vt:lpstr>
      <vt:lpstr>1.1 Yer Seçimi1 İŞLETME: YERLEŞİM VE TESİS</vt:lpstr>
      <vt:lpstr>1.2 Yapı ve Alanlar </vt:lpstr>
      <vt:lpstr>1.3 Malzeme</vt:lpstr>
      <vt:lpstr> 1.3.2 Yemler için kontrol ve analiz gereçleri; </vt:lpstr>
      <vt:lpstr>1.3.3 Kullanılmayan malzeme ve çöpler için kaplar</vt:lpstr>
      <vt:lpstr>1.4 Tesisler</vt:lpstr>
      <vt:lpstr>ÖN GEREKSİNİM PROGRAMLARI-(DEVAM-1)</vt:lpstr>
      <vt:lpstr>ÖN GEREKSİNİM PROGRAMLARI-(DEVAM-2)</vt:lpstr>
      <vt:lpstr>2 İŞLETME KONTROLU-1</vt:lpstr>
      <vt:lpstr>2 İŞLETME KONTROLU-2</vt:lpstr>
      <vt:lpstr>Ön greksinim programları (devam)</vt:lpstr>
      <vt:lpstr>Ön greksinim programları (devam)</vt:lpstr>
      <vt:lpstr>3. İŞLETME: BAKIM ve HİJYEN</vt:lpstr>
      <vt:lpstr>3. İŞLETME: BAKIM ve HİJYEN</vt:lpstr>
      <vt:lpstr>PERSONEL DAVRANIŞI VE ZİYARETÇİ</vt:lpstr>
      <vt:lpstr>5. NAKLiYE  </vt:lpstr>
      <vt:lpstr> Zararlı Mücadele </vt:lpstr>
      <vt:lpstr>KİMYASALLAR</vt:lpstr>
      <vt:lpstr>İÇ STANDARTLAR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HACCP Sistemi ve Uygulanması Öngereksinim Programları ve Yasal Çerçeve</dc:title>
  <cp:lastModifiedBy>nurcan</cp:lastModifiedBy>
  <cp:revision>21</cp:revision>
  <dcterms:modified xsi:type="dcterms:W3CDTF">2013-06-05T17:47:02Z</dcterms:modified>
</cp:coreProperties>
</file>