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4"/>
  </p:notesMasterIdLst>
  <p:handoutMasterIdLst>
    <p:handoutMasterId r:id="rId45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0" r:id="rId11"/>
    <p:sldId id="271" r:id="rId12"/>
    <p:sldId id="275" r:id="rId13"/>
    <p:sldId id="276" r:id="rId14"/>
    <p:sldId id="277" r:id="rId15"/>
    <p:sldId id="304" r:id="rId16"/>
    <p:sldId id="279" r:id="rId17"/>
    <p:sldId id="280" r:id="rId18"/>
    <p:sldId id="285" r:id="rId19"/>
    <p:sldId id="288" r:id="rId20"/>
    <p:sldId id="290" r:id="rId21"/>
    <p:sldId id="289" r:id="rId22"/>
    <p:sldId id="291" r:id="rId23"/>
    <p:sldId id="292" r:id="rId24"/>
    <p:sldId id="293" r:id="rId25"/>
    <p:sldId id="294" r:id="rId26"/>
    <p:sldId id="320" r:id="rId27"/>
    <p:sldId id="321" r:id="rId28"/>
    <p:sldId id="322" r:id="rId29"/>
    <p:sldId id="298" r:id="rId30"/>
    <p:sldId id="299" r:id="rId31"/>
    <p:sldId id="319" r:id="rId32"/>
    <p:sldId id="328" r:id="rId33"/>
    <p:sldId id="316" r:id="rId34"/>
    <p:sldId id="317" r:id="rId35"/>
    <p:sldId id="318" r:id="rId36"/>
    <p:sldId id="300" r:id="rId37"/>
    <p:sldId id="301" r:id="rId38"/>
    <p:sldId id="302" r:id="rId39"/>
    <p:sldId id="323" r:id="rId40"/>
    <p:sldId id="324" r:id="rId41"/>
    <p:sldId id="327" r:id="rId42"/>
    <p:sldId id="325" r:id="rId43"/>
  </p:sldIdLst>
  <p:sldSz cx="12192000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96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89911" autoAdjust="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>
        <p:guide orient="horz" pos="2160"/>
        <p:guide pos="3840"/>
        <p:guide pos="7296"/>
        <p:guide orient="horz" pos="412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7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1FC8FC1-A1A8-42CB-96AC-83684F0DF578}" type="datetime1">
              <a:rPr lang="tr-TR" smtClean="0"/>
              <a:t>22.03.2021</a:t>
            </a:fld>
            <a:endParaRPr lang="tr-TR" dirty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4E50CC-F33A-4EF4-9F12-93EC4A21A0C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23295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noProof="0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0653A-FB33-4975-A611-5D53C5C337D6}" type="datetime1">
              <a:rPr lang="tr-TR" smtClean="0"/>
              <a:pPr/>
              <a:t>22.03.2021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tr-TR" noProof="0" dirty="0"/>
          </a:p>
        </p:txBody>
      </p:sp>
      <p:sp>
        <p:nvSpPr>
          <p:cNvPr id="5" name="Notlar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tr-TR" noProof="0" dirty="0" smtClean="0"/>
              <a:t>Asıl metin stillerini düzenlemek için tıklayın</a:t>
            </a:r>
          </a:p>
          <a:p>
            <a:pPr lvl="1" rtl="0"/>
            <a:r>
              <a:rPr lang="tr-TR" noProof="0" dirty="0" smtClean="0"/>
              <a:t>İkinci düzey</a:t>
            </a:r>
          </a:p>
          <a:p>
            <a:pPr lvl="2" rtl="0"/>
            <a:r>
              <a:rPr lang="tr-TR" noProof="0" dirty="0" smtClean="0"/>
              <a:t>Üçüncü düzey</a:t>
            </a:r>
          </a:p>
          <a:p>
            <a:pPr lvl="3" rtl="0"/>
            <a:r>
              <a:rPr lang="tr-TR" noProof="0" dirty="0" smtClean="0"/>
              <a:t>Dördüncü düzey</a:t>
            </a:r>
          </a:p>
          <a:p>
            <a:pPr lvl="4" rtl="0"/>
            <a:r>
              <a:rPr lang="tr-TR" noProof="0" dirty="0" smtClean="0"/>
              <a:t>Beşinci düzey</a:t>
            </a:r>
            <a:endParaRPr lang="tr-TR" noProof="0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noProof="0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2674CE4-FBD8-4481-AEFB-CA53E599A745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27326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674CE4-FBD8-4481-AEFB-CA53E599A745}" type="slidenum">
              <a:rPr lang="tr-TR" smtClean="0"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47974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ikdörtgen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>
        <p:nvSpPr>
          <p:cNvPr id="23" name="Dikdörtgen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>
        <p:nvSpPr>
          <p:cNvPr id="24" name="Dikdörtgen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>
        <p:nvSpPr>
          <p:cNvPr id="25" name="Dikdörtgen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>
        <p:nvSpPr>
          <p:cNvPr id="26" name="Dikdörtgen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>
        <p:nvSpPr>
          <p:cNvPr id="27" name="Dikdörtgen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 useBgFill="1">
        <p:nvSpPr>
          <p:cNvPr id="30" name="Yuvarlatılmış Dikdörtgen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 useBgFill="1">
        <p:nvSpPr>
          <p:cNvPr id="31" name="Yuvarlatılmış Dikdörtgen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>
        <p:nvSpPr>
          <p:cNvPr id="7" name="Dikdörtgen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>
        <p:nvSpPr>
          <p:cNvPr id="10" name="Dikdörtgen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>
        <p:nvSpPr>
          <p:cNvPr id="11" name="Dikdörtgen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609600" y="2389009"/>
            <a:ext cx="11277600" cy="1470025"/>
          </a:xfrm>
        </p:spPr>
        <p:txBody>
          <a:bodyPr rtlCol="0"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 rtlCol="0"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rtl="0"/>
            <a:r>
              <a:rPr lang="tr-TR" noProof="0" smtClean="0"/>
              <a:t>Asıl alt başlık stilini düzenlemek için tıklatın</a:t>
            </a:r>
            <a:endParaRPr lang="tr-TR" noProof="0" dirty="0"/>
          </a:p>
        </p:txBody>
      </p:sp>
      <p:sp>
        <p:nvSpPr>
          <p:cNvPr id="17" name="Alt Bilgi Yer Tutucusu 16"/>
          <p:cNvSpPr>
            <a:spLocks noGrp="1"/>
          </p:cNvSpPr>
          <p:nvPr>
            <p:ph type="ftr" sz="quarter" idx="11"/>
          </p:nvPr>
        </p:nvSpPr>
        <p:spPr>
          <a:xfrm>
            <a:off x="7265116" y="4205288"/>
            <a:ext cx="1727200" cy="457200"/>
          </a:xfrm>
        </p:spPr>
        <p:txBody>
          <a:bodyPr rtlCol="0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tr-TR" noProof="0" dirty="0" smtClean="0"/>
              <a:t>Alt bilgi ekleme</a:t>
            </a:r>
            <a:endParaRPr lang="tr-TR" noProof="0" dirty="0"/>
          </a:p>
        </p:txBody>
      </p:sp>
      <p:sp>
        <p:nvSpPr>
          <p:cNvPr id="28" name="Tarih Yer Tutucusu 27"/>
          <p:cNvSpPr>
            <a:spLocks noGrp="1"/>
          </p:cNvSpPr>
          <p:nvPr>
            <p:ph type="dt" sz="half" idx="10"/>
          </p:nvPr>
        </p:nvSpPr>
        <p:spPr>
          <a:xfrm>
            <a:off x="9043832" y="4206240"/>
            <a:ext cx="1280160" cy="457200"/>
          </a:xfrm>
        </p:spPr>
        <p:txBody>
          <a:bodyPr rtlCol="0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E8609038-EC1C-40A6-91EB-4A3D73CE9547}" type="datetime1">
              <a:rPr lang="tr-TR" smtClean="0"/>
              <a:pPr/>
              <a:t>22.03.2021</a:t>
            </a:fld>
            <a:endParaRPr lang="tr-TR" dirty="0"/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 rtlCol="0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rtl="0"/>
            <a:fld id="{401CF334-2D5C-4859-84A6-CA7E6E43FAEB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60115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620485"/>
            <a:ext cx="10972800" cy="506186"/>
          </a:xfrm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rtl="0"/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9600" y="1191986"/>
            <a:ext cx="10972800" cy="5382550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/>
            </a:lvl6pPr>
          </a:lstStyle>
          <a:p>
            <a:pPr lvl="0" rtl="0" eaLnBrk="1" latinLnBrk="0" hangingPunct="1"/>
            <a:r>
              <a:rPr lang="tr-TR" noProof="0" dirty="0" smtClean="0"/>
              <a:t>Asıl metin stillerini düzenlemek için tıklatın</a:t>
            </a:r>
          </a:p>
          <a:p>
            <a:pPr lvl="1" rtl="0" eaLnBrk="1" latinLnBrk="0" hangingPunct="1"/>
            <a:r>
              <a:rPr lang="tr-TR" noProof="0" dirty="0" smtClean="0"/>
              <a:t>İkinci düzey</a:t>
            </a:r>
          </a:p>
          <a:p>
            <a:pPr lvl="2" rtl="0" eaLnBrk="1" latinLnBrk="0" hangingPunct="1"/>
            <a:r>
              <a:rPr lang="tr-TR" noProof="0" dirty="0" smtClean="0"/>
              <a:t>Üçüncü düzey</a:t>
            </a:r>
          </a:p>
          <a:p>
            <a:pPr lvl="3" rtl="0" eaLnBrk="1" latinLnBrk="0" hangingPunct="1"/>
            <a:r>
              <a:rPr lang="tr-TR" noProof="0" dirty="0" smtClean="0"/>
              <a:t>Dördüncü düzey</a:t>
            </a:r>
          </a:p>
          <a:p>
            <a:pPr lvl="4" rtl="0" eaLnBrk="1" latinLnBrk="0" hangingPunct="1"/>
            <a:r>
              <a:rPr lang="tr-TR" noProof="0" dirty="0" smtClean="0"/>
              <a:t>Beşinci düzey</a:t>
            </a:r>
            <a:endParaRPr kumimoji="0" lang="tr-TR" noProof="0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59430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63084" y="1968322"/>
            <a:ext cx="10363200" cy="1362075"/>
          </a:xfrm>
        </p:spPr>
        <p:txBody>
          <a:bodyPr rtlCol="0"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2"/>
                </a:solidFill>
                <a:effectLst/>
              </a:defRPr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kumimoji="0" lang="tr-TR" noProof="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rtlCol="0"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rtl="0" eaLnBrk="1" latinLnBrk="0" hangingPunct="1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 smtClean="0"/>
              <a:t>Alt bilgi ekleme</a:t>
            </a:r>
            <a:endParaRPr lang="tr-TR" noProof="0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F56EF26-BBDF-4885-BB66-53FDFCADA69E}" type="datetime1">
              <a:rPr lang="tr-TR" smtClean="0"/>
              <a:pPr/>
              <a:t>22.03.2021</a:t>
            </a:fld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7051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 rtlCol="0"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tr-TR" noProof="0" smtClean="0"/>
              <a:t>Asıl metin stillerini düzenlemek için tıklatın</a:t>
            </a:r>
          </a:p>
          <a:p>
            <a:pPr lvl="1" rtl="0" eaLnBrk="1" latinLnBrk="0" hangingPunct="1"/>
            <a:r>
              <a:rPr lang="tr-TR" noProof="0" smtClean="0"/>
              <a:t>İkinci düzey</a:t>
            </a:r>
          </a:p>
          <a:p>
            <a:pPr lvl="2" rtl="0" eaLnBrk="1" latinLnBrk="0" hangingPunct="1"/>
            <a:r>
              <a:rPr lang="tr-TR" noProof="0" smtClean="0"/>
              <a:t>Üçüncü düzey</a:t>
            </a:r>
          </a:p>
          <a:p>
            <a:pPr lvl="3" rtl="0" eaLnBrk="1" latinLnBrk="0" hangingPunct="1"/>
            <a:r>
              <a:rPr lang="tr-TR" noProof="0" smtClean="0"/>
              <a:t>Dördüncü düzey</a:t>
            </a:r>
          </a:p>
          <a:p>
            <a:pPr lvl="4" rtl="0" eaLnBrk="1" latinLnBrk="0" hangingPunct="1"/>
            <a:r>
              <a:rPr lang="tr-TR" noProof="0" smtClean="0"/>
              <a:t>Beşinci düzey</a:t>
            </a:r>
            <a:endParaRPr kumimoji="0" lang="tr-TR" noProof="0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341875"/>
          </a:xfrm>
        </p:spPr>
        <p:txBody>
          <a:bodyPr rtlCol="0"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tr-TR" noProof="0" smtClean="0"/>
              <a:t>Asıl metin stillerini düzenlemek için tıklatın</a:t>
            </a:r>
          </a:p>
          <a:p>
            <a:pPr lvl="1" rtl="0" eaLnBrk="1" latinLnBrk="0" hangingPunct="1"/>
            <a:r>
              <a:rPr lang="tr-TR" noProof="0" smtClean="0"/>
              <a:t>İkinci düzey</a:t>
            </a:r>
          </a:p>
          <a:p>
            <a:pPr lvl="2" rtl="0" eaLnBrk="1" latinLnBrk="0" hangingPunct="1"/>
            <a:r>
              <a:rPr lang="tr-TR" noProof="0" smtClean="0"/>
              <a:t>Üçüncü düzey</a:t>
            </a:r>
          </a:p>
          <a:p>
            <a:pPr lvl="3" rtl="0" eaLnBrk="1" latinLnBrk="0" hangingPunct="1"/>
            <a:r>
              <a:rPr lang="tr-TR" noProof="0" smtClean="0"/>
              <a:t>Dördüncü düzey</a:t>
            </a:r>
          </a:p>
          <a:p>
            <a:pPr lvl="4" rtl="0" eaLnBrk="1" latinLnBrk="0" hangingPunct="1"/>
            <a:r>
              <a:rPr lang="tr-TR" noProof="0" smtClean="0"/>
              <a:t>Beşinci düzey</a:t>
            </a:r>
            <a:endParaRPr kumimoji="0" lang="tr-TR" noProof="0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 smtClean="0"/>
              <a:t>Alt bilgi ekleme</a:t>
            </a:r>
            <a:endParaRPr lang="tr-TR" noProof="0" dirty="0"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84B813B-74D5-4B4F-94CB-6CD8395E9845}" type="datetime1">
              <a:rPr lang="tr-TR" smtClean="0"/>
              <a:pPr/>
              <a:t>22.03.2021</a:t>
            </a:fld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44644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rtlCol="0" anchor="ctr"/>
          <a:lstStyle>
            <a:lvl1pPr>
              <a:defRPr sz="4000" b="0" i="0" cap="none" baseline="0"/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rtlCol="0"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tr-TR" noProof="0" smtClean="0"/>
              <a:t>Asıl metin stillerini düzenlemek için tıklatın</a:t>
            </a:r>
          </a:p>
          <a:p>
            <a:pPr lvl="1" rtl="0" eaLnBrk="1" latinLnBrk="0" hangingPunct="1"/>
            <a:r>
              <a:rPr lang="tr-TR" noProof="0" smtClean="0"/>
              <a:t>İkinci düzey</a:t>
            </a:r>
          </a:p>
          <a:p>
            <a:pPr lvl="2" rtl="0" eaLnBrk="1" latinLnBrk="0" hangingPunct="1"/>
            <a:r>
              <a:rPr lang="tr-TR" noProof="0" smtClean="0"/>
              <a:t>Üçüncü düzey</a:t>
            </a:r>
          </a:p>
          <a:p>
            <a:pPr lvl="3" rtl="0" eaLnBrk="1" latinLnBrk="0" hangingPunct="1"/>
            <a:r>
              <a:rPr lang="tr-TR" noProof="0" smtClean="0"/>
              <a:t>Dördüncü düzey</a:t>
            </a:r>
          </a:p>
          <a:p>
            <a:pPr lvl="4" rtl="0" eaLnBrk="1" latinLnBrk="0" hangingPunct="1"/>
            <a:r>
              <a:rPr lang="tr-TR" noProof="0" smtClean="0"/>
              <a:t>Beşinci düzey</a:t>
            </a:r>
            <a:endParaRPr kumimoji="0" lang="tr-TR" noProof="0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rtlCol="0"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tr-TR" noProof="0" smtClean="0"/>
              <a:t>Asıl metin stillerini düzenlemek için tıklatın</a:t>
            </a:r>
          </a:p>
          <a:p>
            <a:pPr lvl="1" rtl="0" eaLnBrk="1" latinLnBrk="0" hangingPunct="1"/>
            <a:r>
              <a:rPr lang="tr-TR" noProof="0" smtClean="0"/>
              <a:t>İkinci düzey</a:t>
            </a:r>
          </a:p>
          <a:p>
            <a:pPr lvl="2" rtl="0" eaLnBrk="1" latinLnBrk="0" hangingPunct="1"/>
            <a:r>
              <a:rPr lang="tr-TR" noProof="0" smtClean="0"/>
              <a:t>Üçüncü düzey</a:t>
            </a:r>
          </a:p>
          <a:p>
            <a:pPr lvl="3" rtl="0" eaLnBrk="1" latinLnBrk="0" hangingPunct="1"/>
            <a:r>
              <a:rPr lang="tr-TR" noProof="0" smtClean="0"/>
              <a:t>Dördüncü düzey</a:t>
            </a:r>
          </a:p>
          <a:p>
            <a:pPr lvl="4" rtl="0" eaLnBrk="1" latinLnBrk="0" hangingPunct="1"/>
            <a:r>
              <a:rPr lang="tr-TR" noProof="0" smtClean="0"/>
              <a:t>Beşinci düzey</a:t>
            </a:r>
            <a:endParaRPr kumimoji="0" lang="tr-TR" noProof="0" dirty="0"/>
          </a:p>
        </p:txBody>
      </p:sp>
      <p:sp>
        <p:nvSpPr>
          <p:cNvPr id="28" name="Alt Bilgi Yer Tutucusu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tr-TR" noProof="0" dirty="0" smtClean="0"/>
              <a:t>Alt bilgi ekleme</a:t>
            </a:r>
            <a:endParaRPr lang="tr-TR" noProof="0" dirty="0"/>
          </a:p>
        </p:txBody>
      </p:sp>
      <p:sp>
        <p:nvSpPr>
          <p:cNvPr id="26" name="Tarih Yer Tutucusu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72EC71D-25AD-4A7C-AB6C-E63D5EDA9366}" type="datetime1">
              <a:rPr lang="tr-TR" smtClean="0"/>
              <a:pPr/>
              <a:t>22.03.2021</a:t>
            </a:fld>
            <a:endParaRPr lang="tr-TR" dirty="0"/>
          </a:p>
        </p:txBody>
      </p:sp>
      <p:sp>
        <p:nvSpPr>
          <p:cNvPr id="27" name="Slayt Numarası Yer Tutucusu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7071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rtlCol="0"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 rtlCol="0"/>
          <a:lstStyle/>
          <a:p>
            <a:pPr rtl="0"/>
            <a:r>
              <a:rPr lang="tr-TR" noProof="0" dirty="0" smtClean="0"/>
              <a:t>Alt bilgi ekleme</a:t>
            </a:r>
            <a:endParaRPr lang="tr-TR" noProof="0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 rtlCol="0"/>
          <a:lstStyle>
            <a:lvl1pPr>
              <a:defRPr/>
            </a:lvl1pPr>
          </a:lstStyle>
          <a:p>
            <a:fld id="{851036E3-487C-41B5-92E9-47E0F0B9591B}" type="datetime1">
              <a:rPr lang="tr-TR" smtClean="0"/>
              <a:pPr/>
              <a:t>22.03.2021</a:t>
            </a:fld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 rtlCol="0"/>
          <a:lstStyle/>
          <a:p>
            <a:pPr rtl="0"/>
            <a:fld id="{401CF334-2D5C-4859-84A6-CA7E6E43FAEB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82195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 smtClean="0"/>
              <a:t>Alt bilgi ekleme</a:t>
            </a:r>
            <a:endParaRPr lang="tr-TR" noProof="0" dirty="0"/>
          </a:p>
        </p:txBody>
      </p:sp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7730CD3-31CA-47BB-8FC4-9AA93086A77D}" type="datetime1">
              <a:rPr lang="tr-TR" smtClean="0"/>
              <a:pPr/>
              <a:t>22.03.2021</a:t>
            </a:fld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13569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hasCustomPrompt="1"/>
          </p:nvPr>
        </p:nvSpPr>
        <p:spPr>
          <a:xfrm>
            <a:off x="7137995" y="1101970"/>
            <a:ext cx="4511040" cy="877824"/>
          </a:xfrm>
        </p:spPr>
        <p:txBody>
          <a:bodyPr rtlCol="0" anchor="b"/>
          <a:lstStyle>
            <a:lvl1pPr algn="l">
              <a:buNone/>
              <a:defRPr sz="1800" b="1"/>
            </a:lvl1pPr>
          </a:lstStyle>
          <a:p>
            <a:pPr rtl="0"/>
            <a:r>
              <a:rPr lang="tr-TR" noProof="0" dirty="0" smtClean="0"/>
              <a:t>Asıl başlık stilini düzenle</a:t>
            </a:r>
            <a:endParaRPr lang="tr-TR" noProof="0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05083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rtl="0" eaLnBrk="1" latinLnBrk="0" hangingPunct="1"/>
            <a:r>
              <a:rPr lang="tr-TR" noProof="0" smtClean="0"/>
              <a:t>Asıl metin stillerini düzenlemek için tıklatın</a:t>
            </a:r>
          </a:p>
          <a:p>
            <a:pPr lvl="1" rtl="0" eaLnBrk="1" latinLnBrk="0" hangingPunct="1"/>
            <a:r>
              <a:rPr lang="tr-TR" noProof="0" smtClean="0"/>
              <a:t>İkinci düzey</a:t>
            </a:r>
          </a:p>
          <a:p>
            <a:pPr lvl="2" rtl="0" eaLnBrk="1" latinLnBrk="0" hangingPunct="1"/>
            <a:r>
              <a:rPr lang="tr-TR" noProof="0" smtClean="0"/>
              <a:t>Üçüncü düzey</a:t>
            </a:r>
          </a:p>
          <a:p>
            <a:pPr lvl="3" rtl="0" eaLnBrk="1" latinLnBrk="0" hangingPunct="1"/>
            <a:r>
              <a:rPr lang="tr-TR" noProof="0" smtClean="0"/>
              <a:t>Dördüncü düzey</a:t>
            </a:r>
          </a:p>
          <a:p>
            <a:pPr lvl="4" rtl="0" eaLnBrk="1" latinLnBrk="0" hangingPunct="1"/>
            <a:r>
              <a:rPr lang="tr-TR" noProof="0" smtClean="0"/>
              <a:t>Beşinci düzey</a:t>
            </a:r>
            <a:endParaRPr kumimoji="0" lang="tr-TR" noProof="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580573"/>
          </a:xfrm>
        </p:spPr>
        <p:txBody>
          <a:bodyPr rtlCol="0"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rtl="0" eaLnBrk="1" latinLnBrk="0" hangingPunct="1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 smtClean="0"/>
              <a:t>Alt bilgi ekleme</a:t>
            </a:r>
            <a:endParaRPr lang="tr-TR" noProof="0" dirty="0"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0C5B609-EC73-4CF8-A564-D90D0E54FA36}" type="datetime1">
              <a:rPr lang="tr-TR" smtClean="0"/>
              <a:pPr/>
              <a:t>22.03.2021</a:t>
            </a:fld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49868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rtlCol="0" anchor="t"/>
          <a:lstStyle>
            <a:lvl1pPr algn="ctr">
              <a:buNone/>
              <a:defRPr sz="2000" b="1"/>
            </a:lvl1pPr>
          </a:lstStyle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Resim Yer Tutucusu 2" descr="Resim eklemek için boş yer tutucu. Yer tutucuya tıklayın ve eklemek istediğiniz resmi seçin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 rtlCol="0"/>
          <a:lstStyle>
            <a:lvl1pPr marL="0" indent="0">
              <a:buNone/>
              <a:defRPr sz="3200"/>
            </a:lvl1pPr>
          </a:lstStyle>
          <a:p>
            <a:pPr rtl="0"/>
            <a:r>
              <a:rPr lang="tr-TR" noProof="0" smtClean="0"/>
              <a:t>Resim eklemek için simgeyi tıklatın</a:t>
            </a:r>
            <a:endParaRPr kumimoji="0" lang="tr-TR" noProof="0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rtlCol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rtl="0" eaLnBrk="1" latinLnBrk="0" hangingPunct="1"/>
            <a:r>
              <a:rPr lang="tr-TR" noProof="0" smtClean="0"/>
              <a:t>Asıl metin stillerini düzenlemek için tıklatın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 smtClean="0"/>
              <a:t>Alt bilgi ekleme</a:t>
            </a:r>
            <a:endParaRPr lang="tr-TR" noProof="0" dirty="0"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85D7756-B745-4648-9348-5BA7D8FC560E}" type="datetime1">
              <a:rPr lang="tr-TR" smtClean="0"/>
              <a:pPr/>
              <a:t>22.03.2021</a:t>
            </a:fld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88361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noProof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 eaLnBrk="1" latinLnBrk="0" hangingPunct="1"/>
            <a:r>
              <a:rPr lang="tr-TR" noProof="0" smtClean="0"/>
              <a:t>Asıl metin stillerini düzenlemek için tıklatın</a:t>
            </a:r>
          </a:p>
          <a:p>
            <a:pPr lvl="1" rtl="0" eaLnBrk="1" latinLnBrk="0" hangingPunct="1"/>
            <a:r>
              <a:rPr lang="tr-TR" noProof="0" smtClean="0"/>
              <a:t>İkinci düzey</a:t>
            </a:r>
          </a:p>
          <a:p>
            <a:pPr lvl="2" rtl="0" eaLnBrk="1" latinLnBrk="0" hangingPunct="1"/>
            <a:r>
              <a:rPr lang="tr-TR" noProof="0" smtClean="0"/>
              <a:t>Üçüncü düzey</a:t>
            </a:r>
          </a:p>
          <a:p>
            <a:pPr lvl="3" rtl="0" eaLnBrk="1" latinLnBrk="0" hangingPunct="1"/>
            <a:r>
              <a:rPr lang="tr-TR" noProof="0" smtClean="0"/>
              <a:t>Dördüncü düzey</a:t>
            </a:r>
          </a:p>
          <a:p>
            <a:pPr lvl="4" rtl="0" eaLnBrk="1" latinLnBrk="0" hangingPunct="1"/>
            <a:r>
              <a:rPr lang="tr-TR" noProof="0" smtClean="0"/>
              <a:t>Beşinci düzey</a:t>
            </a:r>
            <a:endParaRPr kumimoji="0" lang="tr-TR" noProof="0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 smtClean="0"/>
              <a:t>Alt bilgi ekleme</a:t>
            </a:r>
            <a:endParaRPr lang="tr-TR" noProof="0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43DEEBB-C631-4BE4-9EB9-151005B5892D}" type="datetime1">
              <a:rPr lang="tr-TR" smtClean="0"/>
              <a:pPr/>
              <a:t>22.03.2021</a:t>
            </a:fld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46784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 hasCustomPrompt="1"/>
          </p:nvPr>
        </p:nvSpPr>
        <p:spPr>
          <a:xfrm>
            <a:off x="9042400" y="1143000"/>
            <a:ext cx="2540000" cy="5448300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tr-TR" noProof="0" dirty="0" smtClean="0"/>
              <a:t>Asıl başlık stilini düzenle</a:t>
            </a:r>
            <a:endParaRPr lang="tr-TR" noProof="0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1143000"/>
            <a:ext cx="8331200" cy="5448300"/>
          </a:xfrm>
        </p:spPr>
        <p:txBody>
          <a:bodyPr vert="eaVert" rtlCol="0"/>
          <a:lstStyle>
            <a:lvl5pPr>
              <a:defRPr/>
            </a:lvl5pPr>
          </a:lstStyle>
          <a:p>
            <a:pPr lvl="0" rtl="0" eaLnBrk="1" latinLnBrk="0" hangingPunct="1"/>
            <a:r>
              <a:rPr lang="tr-TR" noProof="0" dirty="0" smtClean="0"/>
              <a:t>Asıl metin stillerini düzenlemek için tıklayın</a:t>
            </a:r>
          </a:p>
          <a:p>
            <a:pPr lvl="1" rtl="0" eaLnBrk="1" latinLnBrk="0" hangingPunct="1"/>
            <a:r>
              <a:rPr lang="tr-TR" noProof="0" dirty="0" smtClean="0"/>
              <a:t>İkinci düzey</a:t>
            </a:r>
          </a:p>
          <a:p>
            <a:pPr lvl="2" rtl="0" eaLnBrk="1" latinLnBrk="0" hangingPunct="1"/>
            <a:r>
              <a:rPr lang="tr-TR" noProof="0" dirty="0" smtClean="0"/>
              <a:t>Üçüncü düzey</a:t>
            </a:r>
          </a:p>
          <a:p>
            <a:pPr lvl="3" rtl="0" eaLnBrk="1" latinLnBrk="0" hangingPunct="1"/>
            <a:r>
              <a:rPr lang="tr-TR" noProof="0" dirty="0" smtClean="0"/>
              <a:t>Dördüncü düzey</a:t>
            </a:r>
          </a:p>
          <a:p>
            <a:pPr lvl="4" rtl="0" eaLnBrk="1" latinLnBrk="0" hangingPunct="1"/>
            <a:r>
              <a:rPr lang="tr-TR" noProof="0" dirty="0" smtClean="0"/>
              <a:t>Beşinci düzey</a:t>
            </a:r>
            <a:endParaRPr kumimoji="0" lang="tr-TR" noProof="0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 smtClean="0"/>
              <a:t>Alt bilgi ekleme</a:t>
            </a:r>
            <a:endParaRPr lang="tr-TR" noProof="0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76B82DB-6D5C-486A-98D3-E008B7673553}" type="datetime1">
              <a:rPr lang="tr-TR" smtClean="0"/>
              <a:pPr/>
              <a:t>22.03.2021</a:t>
            </a:fld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97808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ikdörtgen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>
        <p:nvSpPr>
          <p:cNvPr id="29" name="Dikdörtgen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>
        <p:nvSpPr>
          <p:cNvPr id="30" name="Dikdörtgen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>
        <p:nvSpPr>
          <p:cNvPr id="31" name="Dikdörtgen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>
        <p:nvSpPr>
          <p:cNvPr id="32" name="Dikdörtgen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 useBgFill="1">
        <p:nvSpPr>
          <p:cNvPr id="33" name="Yuvarlatılmış Dikdörtgen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 useBgFill="1">
        <p:nvSpPr>
          <p:cNvPr id="34" name="Yuvarlatılmış Dikdörtgen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>
        <p:nvSpPr>
          <p:cNvPr id="35" name="Dikdörtgen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>
        <p:nvSpPr>
          <p:cNvPr id="36" name="Dikdörtgen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>
        <p:nvSpPr>
          <p:cNvPr id="37" name="Dikdörtgen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>
        <p:nvSpPr>
          <p:cNvPr id="38" name="Dikdörtgen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>
        <p:nvSpPr>
          <p:cNvPr id="39" name="Dikdörtgen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>
        <p:nvSpPr>
          <p:cNvPr id="40" name="Dikdörtgen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tr-TR" sz="1800" noProof="0" dirty="0"/>
          </a:p>
        </p:txBody>
      </p:sp>
      <p:sp>
        <p:nvSpPr>
          <p:cNvPr id="22" name="Başlık Yer Tutucusu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rtl="0"/>
            <a:r>
              <a:rPr lang="tr-TR" noProof="0" dirty="0" smtClean="0"/>
              <a:t>Asıl başlık stilini düzenlemek için tıklayın</a:t>
            </a:r>
            <a:endParaRPr lang="tr-TR" noProof="0" dirty="0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rtl="0"/>
            <a:r>
              <a:rPr lang="tr-TR" noProof="0" dirty="0" smtClean="0"/>
              <a:t>Asıl metin stillerini düzenle</a:t>
            </a:r>
          </a:p>
          <a:p>
            <a:pPr lvl="1" rtl="0"/>
            <a:r>
              <a:rPr lang="tr-TR" noProof="0" dirty="0" smtClean="0"/>
              <a:t>İkinci düzey</a:t>
            </a:r>
          </a:p>
          <a:p>
            <a:pPr lvl="2" rtl="0"/>
            <a:r>
              <a:rPr lang="tr-TR" noProof="0" dirty="0" smtClean="0"/>
              <a:t>Üçüncü düzey</a:t>
            </a:r>
          </a:p>
          <a:p>
            <a:pPr lvl="3" rtl="0"/>
            <a:r>
              <a:rPr lang="tr-TR" noProof="0" dirty="0" smtClean="0"/>
              <a:t>Dördüncü düzey</a:t>
            </a:r>
          </a:p>
          <a:p>
            <a:pPr lvl="4" rtl="0"/>
            <a:r>
              <a:rPr lang="tr-TR" noProof="0" dirty="0" smtClean="0"/>
              <a:t>Beşinci düzey</a:t>
            </a:r>
            <a:endParaRPr lang="tr-TR" noProof="0" dirty="0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 rtlCol="0"/>
          <a:lstStyle>
            <a:lvl1pPr algn="r" eaLnBrk="1" latinLnBrk="0" hangingPunct="1">
              <a:defRPr kumimoji="0" sz="11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tr-TR" noProof="0" dirty="0" smtClean="0"/>
              <a:t>Alt bilgi ekleme</a:t>
            </a:r>
            <a:endParaRPr lang="tr-TR" noProof="0" dirty="0"/>
          </a:p>
        </p:txBody>
      </p:sp>
      <p:sp>
        <p:nvSpPr>
          <p:cNvPr id="14" name="Tarih Yer Tutucusu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 rtlCol="0"/>
          <a:lstStyle>
            <a:lvl1pPr algn="l" eaLnBrk="1" latinLnBrk="0" hangingPunct="1">
              <a:defRPr kumimoji="0" sz="11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8A9E5AA4-4083-47B0-96D9-3464BE7D917D}" type="datetime1">
              <a:rPr lang="tr-TR" smtClean="0"/>
              <a:pPr/>
              <a:t>22.03.2021</a:t>
            </a:fld>
            <a:endParaRPr lang="tr-TR" dirty="0"/>
          </a:p>
        </p:txBody>
      </p:sp>
      <p:sp>
        <p:nvSpPr>
          <p:cNvPr id="23" name="Slayt Numarası Yer Tutucusu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rtlCol="0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 rtl="0"/>
            <a:fld id="{401CF334-2D5C-4859-84A6-CA7E6E43FAEB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13217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>
            <a:lumMod val="75000"/>
          </a:schemeClr>
        </a:buClr>
        <a:buFont typeface="Georgia"/>
        <a:buChar char="•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>
            <a:lumMod val="75000"/>
          </a:schemeClr>
        </a:buClr>
        <a:buFont typeface="Georgia"/>
        <a:buChar char="▫"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orient="horz" pos="4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package" Target="../embeddings/Microsoft_Excel_Worksheet.xlsx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9.emf"/><Relationship Id="rId4" Type="http://schemas.openxmlformats.org/officeDocument/2006/relationships/package" Target="../embeddings/Microsoft_Excel_Worksheet1.xlsx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tr-TR" dirty="0"/>
              <a:t>MAK212-SAYISAL YÖNTEMLER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sz="2800" dirty="0" smtClean="0"/>
              <a:t>Denklem Sistemlerinin Çözümü</a:t>
            </a:r>
            <a:endParaRPr lang="tr-TR" sz="28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tr-TR" dirty="0" smtClean="0"/>
              <a:t>Dr. </a:t>
            </a:r>
            <a:r>
              <a:rPr lang="tr-TR" dirty="0" err="1" smtClean="0"/>
              <a:t>Öğr</a:t>
            </a:r>
            <a:r>
              <a:rPr lang="tr-TR" dirty="0" smtClean="0"/>
              <a:t>. Üyesi Nurdan Bilgin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0630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Denklem Sistemlerinin Çözümü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tr-TR" dirty="0" smtClean="0"/>
                  <a:t>Geçen dersimizde tek bir denklemin köklerini bulma konusunu çalıştık.</a:t>
                </a:r>
              </a:p>
              <a:p>
                <a:r>
                  <a:rPr lang="tr-TR" dirty="0" smtClean="0"/>
                  <a:t>Bu derste denklem sistemlerini tartışacağız. Denklem sistemi dediğimizde genellikle aklımıza gelmesi gereken yapı;</a:t>
                </a:r>
              </a:p>
              <a:p>
                <a:pPr marL="41148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+…+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𝑛𝑥𝑛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tr-TR" baseline="-25000" dirty="0" smtClean="0"/>
              </a:p>
              <a:p>
                <a:pPr marL="41148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22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+…+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𝑛𝑥𝑛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tr-TR" baseline="-25000" dirty="0" smtClean="0"/>
              </a:p>
              <a:p>
                <a:pPr marL="41148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tr-TR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1148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𝑎𝑛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+…+</m:t>
                      </m:r>
                      <m:r>
                        <a:rPr lang="tr-TR" i="1" dirty="0" err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i="1" baseline="-25000" dirty="0" err="1" smtClean="0">
                          <a:latin typeface="Cambria Math" panose="02040503050406030204" pitchFamily="18" charset="0"/>
                        </a:rPr>
                        <m:t>𝑛𝑛</m:t>
                      </m:r>
                      <m:r>
                        <a:rPr lang="tr-TR" i="1" dirty="0" err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 err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i="1" dirty="0" err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tr-TR" i="1" baseline="-25000" dirty="0" err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tr-TR" baseline="-25000" dirty="0" smtClean="0"/>
              </a:p>
              <a:p>
                <a:pPr marL="411480" lvl="1" indent="0">
                  <a:buNone/>
                </a:pPr>
                <a:r>
                  <a:rPr lang="tr-TR" dirty="0" smtClean="0"/>
                  <a:t>Şeklinde bir yapıdır. Bu formdaki denklem sistemlerine doğrusal cebirsel denklem takımları adı verilir. Burada </a:t>
                </a:r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</a:rPr>
                      <m:t>‘</m:t>
                    </m:r>
                    <m:r>
                      <a:rPr lang="tr-TR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tr-TR" i="1" dirty="0" smtClean="0">
                        <a:latin typeface="Cambria Math" panose="02040503050406030204" pitchFamily="18" charset="0"/>
                      </a:rPr>
                      <m:t>’</m:t>
                    </m:r>
                  </m:oMath>
                </a14:m>
                <a:r>
                  <a:rPr lang="tr-TR" dirty="0" smtClean="0"/>
                  <a:t> </a:t>
                </a:r>
                <a:r>
                  <a:rPr lang="tr-TR" dirty="0" err="1" smtClean="0"/>
                  <a:t>lar</a:t>
                </a:r>
                <a:r>
                  <a:rPr lang="tr-TR" dirty="0" smtClean="0"/>
                  <a:t> sabit katsayıları </a:t>
                </a:r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</a:rPr>
                      <m:t>‘</m:t>
                    </m:r>
                    <m:r>
                      <a:rPr lang="tr-TR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tr-TR" i="1" dirty="0" smtClean="0">
                        <a:latin typeface="Cambria Math" panose="02040503050406030204" pitchFamily="18" charset="0"/>
                      </a:rPr>
                      <m:t>’</m:t>
                    </m:r>
                  </m:oMath>
                </a14:m>
                <a:r>
                  <a:rPr lang="tr-TR" dirty="0" smtClean="0"/>
                  <a:t>ler de sabitleri göstermektedir. Bu tip denklemlerde </a:t>
                </a:r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tr-TR" i="1" dirty="0" smtClean="0">
                        <a:latin typeface="Cambria Math" panose="02040503050406030204" pitchFamily="18" charset="0"/>
                      </a:rPr>
                      <m:t>3 </m:t>
                    </m:r>
                  </m:oMath>
                </a14:m>
                <a:r>
                  <a:rPr lang="tr-TR" dirty="0" smtClean="0"/>
                  <a:t>ise, denklem sistemi basit tekniklerle çözülebilir. Ancak </a:t>
                </a:r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i="1" dirty="0" smtClean="0">
                        <a:latin typeface="Cambria Math" panose="02040503050406030204" pitchFamily="18" charset="0"/>
                      </a:rPr>
                      <m:t>&gt;3</m:t>
                    </m:r>
                  </m:oMath>
                </a14:m>
                <a:r>
                  <a:rPr lang="tr-TR" dirty="0" smtClean="0"/>
                  <a:t> durumunda sayısal yöntemlere ve bilgisayarlara gerek duyulur.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90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672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Denklem Sistemlerinin Çözümü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tr-TR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3 </m:t>
                    </m:r>
                  </m:oMath>
                </a14:m>
                <a:r>
                  <a:rPr lang="tr-TR" dirty="0" smtClean="0"/>
                  <a:t>olan </a:t>
                </a:r>
                <a:r>
                  <a:rPr lang="tr-TR" dirty="0"/>
                  <a:t>denklem </a:t>
                </a:r>
                <a:r>
                  <a:rPr lang="tr-TR" dirty="0" smtClean="0"/>
                  <a:t>sistemleri için basit teknikler</a:t>
                </a:r>
              </a:p>
              <a:p>
                <a:pPr lvl="1"/>
                <a:r>
                  <a:rPr lang="tr-TR" dirty="0" smtClean="0"/>
                  <a:t>Grafik Yöntem</a:t>
                </a:r>
              </a:p>
              <a:p>
                <a:pPr lvl="1"/>
                <a:r>
                  <a:rPr lang="tr-TR" dirty="0" smtClean="0"/>
                  <a:t>Determinantlar ve </a:t>
                </a:r>
                <a:r>
                  <a:rPr lang="tr-TR" dirty="0" err="1" smtClean="0"/>
                  <a:t>Kramer</a:t>
                </a:r>
                <a:r>
                  <a:rPr lang="tr-TR" dirty="0" smtClean="0"/>
                  <a:t> Kuralı</a:t>
                </a:r>
              </a:p>
              <a:p>
                <a:pPr lvl="1"/>
                <a:r>
                  <a:rPr lang="tr-TR" dirty="0" smtClean="0"/>
                  <a:t>Bilinmeyenlerin Elenmesi</a:t>
                </a:r>
              </a:p>
              <a:p>
                <a14:m>
                  <m:oMath xmlns:m="http://schemas.openxmlformats.org/officeDocument/2006/math">
                    <m:r>
                      <a:rPr lang="tr-TR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&gt;3</m:t>
                    </m:r>
                  </m:oMath>
                </a14:m>
                <a:r>
                  <a:rPr lang="tr-TR" dirty="0"/>
                  <a:t> olan denklem sistemleri için </a:t>
                </a:r>
                <a:r>
                  <a:rPr lang="tr-TR" dirty="0" smtClean="0"/>
                  <a:t>teknikler</a:t>
                </a:r>
              </a:p>
              <a:p>
                <a:pPr lvl="1"/>
                <a:r>
                  <a:rPr lang="tr-TR" dirty="0"/>
                  <a:t>Basit Gauss Eleme Yöntemi</a:t>
                </a:r>
              </a:p>
              <a:p>
                <a:pPr lvl="2"/>
                <a:r>
                  <a:rPr lang="tr-TR" dirty="0"/>
                  <a:t>Eleme yöntemlerinde karşılaşılabilecek tuzaklar</a:t>
                </a:r>
              </a:p>
              <a:p>
                <a:pPr lvl="2"/>
                <a:r>
                  <a:rPr lang="tr-TR" dirty="0"/>
                  <a:t>Tuzaklardan kaçınma ve çözümleri iyileştirme teknikleri</a:t>
                </a:r>
              </a:p>
              <a:p>
                <a:pPr lvl="2"/>
                <a:r>
                  <a:rPr lang="tr-TR" dirty="0"/>
                  <a:t>Gauss Eleme için bilgisayar algoritması</a:t>
                </a:r>
              </a:p>
              <a:p>
                <a:pPr lvl="1"/>
                <a:r>
                  <a:rPr lang="tr-TR" dirty="0"/>
                  <a:t>Gauss-Jordan Eleme Yöntemi</a:t>
                </a:r>
              </a:p>
              <a:p>
                <a:pPr lvl="1"/>
                <a:r>
                  <a:rPr lang="tr-TR" dirty="0"/>
                  <a:t>Gauss-Seidel Yöntemi</a:t>
                </a:r>
              </a:p>
              <a:p>
                <a:pPr lvl="1"/>
                <a:r>
                  <a:rPr lang="tr-TR" dirty="0"/>
                  <a:t>LU ayrıştırması</a:t>
                </a:r>
              </a:p>
              <a:p>
                <a:pPr lvl="1"/>
                <a:r>
                  <a:rPr lang="tr-TR" dirty="0"/>
                  <a:t>Kütüphaneler ve Paket Programlar</a:t>
                </a:r>
              </a:p>
              <a:p>
                <a:r>
                  <a:rPr lang="tr-TR" dirty="0" smtClean="0"/>
                  <a:t>Mühendislik Uygulamaları</a:t>
                </a:r>
              </a:p>
              <a:p>
                <a:pPr lvl="1"/>
                <a:endParaRPr lang="tr-TR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906" b="-68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046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r>
                      <a:rPr lang="tr-TR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3 </m:t>
                    </m:r>
                  </m:oMath>
                </a14:m>
                <a:r>
                  <a:rPr lang="tr-TR" dirty="0"/>
                  <a:t>olan denklem sistemleri için basit </a:t>
                </a:r>
                <a:r>
                  <a:rPr lang="tr-TR" dirty="0" smtClean="0"/>
                  <a:t>teknikler</a:t>
                </a:r>
                <a:endParaRPr lang="tr-TR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t="-6024" b="-2650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tr-TR" dirty="0" smtClean="0"/>
                  <a:t>Grafik Yöntemler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tr-TR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tr-TR" i="1" baseline="-2500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e>
                        <m:sub>
                          <m:r>
                            <a:rPr lang="tr-T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dirty="0" smtClean="0">
                              <a:latin typeface="Cambria Math" panose="02040503050406030204" pitchFamily="18" charset="0"/>
                            </a:rPr>
                            <m:t>4−</m:t>
                          </m:r>
                          <m:r>
                            <a:rPr lang="tr-TR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tr-TR" i="1" baseline="-25000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tr-TR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tr-TR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tr-TR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tr-TR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tr-TR" i="1" baseline="-2500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e>
                        <m:sub>
                          <m:r>
                            <a:rPr lang="tr-T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tr-TR" dirty="0" smtClean="0"/>
              </a:p>
              <a:p>
                <a:pPr marL="109728" indent="0">
                  <a:buNone/>
                </a:pPr>
                <a:r>
                  <a:rPr lang="tr-TR" dirty="0" smtClean="0"/>
                  <a:t>Örneğini ele alalım;</a:t>
                </a:r>
              </a:p>
              <a:p>
                <a:pPr marL="109728" indent="0">
                  <a:buNone/>
                </a:pPr>
                <a:r>
                  <a:rPr lang="tr-TR" dirty="0" smtClean="0"/>
                  <a:t>Fikir verirler ancak kesin sonucu </a:t>
                </a:r>
              </a:p>
              <a:p>
                <a:pPr marL="109728" indent="0">
                  <a:buNone/>
                </a:pPr>
                <a:r>
                  <a:rPr lang="tr-TR" dirty="0" smtClean="0"/>
                  <a:t>Bulma konusunda sıkıntılıdır.</a:t>
                </a:r>
              </a:p>
              <a:p>
                <a:pPr marL="109728" indent="0">
                  <a:buNone/>
                </a:pPr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4"/>
                <a:stretch>
                  <a:fillRect t="-90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7226680"/>
              </p:ext>
            </p:extLst>
          </p:nvPr>
        </p:nvGraphicFramePr>
        <p:xfrm>
          <a:off x="5180013" y="1554163"/>
          <a:ext cx="6105525" cy="290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Worksheet" r:id="rId5" imgW="6105406" imgH="2904964" progId="Excel.Sheet.12">
                  <p:embed/>
                </p:oleObj>
              </mc:Choice>
              <mc:Fallback>
                <p:oleObj name="Worksheet" r:id="rId5" imgW="6105406" imgH="290496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80013" y="1554163"/>
                        <a:ext cx="6105525" cy="290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351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r>
                      <a:rPr lang="tr-TR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3 </m:t>
                    </m:r>
                  </m:oMath>
                </a14:m>
                <a:r>
                  <a:rPr lang="tr-TR" dirty="0"/>
                  <a:t>olan denklem sistemleri için basit teknikler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6024" b="-2650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175566524"/>
                  </p:ext>
                </p:extLst>
              </p:nvPr>
            </p:nvGraphicFramePr>
            <p:xfrm>
              <a:off x="609600" y="1192213"/>
              <a:ext cx="10972800" cy="5433997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3657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109728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tr-TR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tr-TR" i="1" baseline="-250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tr-TR" i="1" dirty="0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tr-TR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tr-TR" i="1" baseline="-2500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tr-TR" i="1" dirty="0" smtClean="0">
                                    <a:latin typeface="Cambria Math" panose="02040503050406030204" pitchFamily="18" charset="0"/>
                                  </a:rPr>
                                  <m:t>=4</m:t>
                                </m:r>
                              </m:oMath>
                            </m:oMathPara>
                          </a14:m>
                          <a:endParaRPr lang="tr-TR" dirty="0" smtClean="0"/>
                        </a:p>
                        <a:p>
                          <a:pPr marL="109728" indent="0">
                            <a:buNone/>
                          </a:pPr>
                          <a:r>
                            <a:rPr lang="tr-TR" b="0" dirty="0" smtClean="0"/>
                            <a:t>2</a:t>
                          </a:r>
                          <a14:m>
                            <m:oMath xmlns:m="http://schemas.openxmlformats.org/officeDocument/2006/math"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tr-TR" i="1" baseline="-25000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tr-TR" b="1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tr-TR" b="0" i="1" baseline="-25000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  <m:t>=5</m:t>
                              </m:r>
                            </m:oMath>
                          </a14:m>
                          <a:endParaRPr lang="tr-TR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09728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tr-TR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tr-TR" i="1" baseline="-250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tr-TR" i="1" dirty="0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tr-TR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tr-TR" i="1" baseline="-2500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tr-TR" i="1" dirty="0" smtClean="0">
                                    <a:latin typeface="Cambria Math" panose="02040503050406030204" pitchFamily="18" charset="0"/>
                                  </a:rPr>
                                  <m:t>=4</m:t>
                                </m:r>
                              </m:oMath>
                            </m:oMathPara>
                          </a14:m>
                          <a:endParaRPr lang="tr-TR" dirty="0" smtClean="0"/>
                        </a:p>
                        <a:p>
                          <a:pPr marL="109728" indent="0">
                            <a:buNone/>
                          </a:pPr>
                          <a:r>
                            <a:rPr lang="tr-TR" b="0" dirty="0" smtClean="0"/>
                            <a:t>2</a:t>
                          </a:r>
                          <a14:m>
                            <m:oMath xmlns:m="http://schemas.openxmlformats.org/officeDocument/2006/math"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tr-TR" i="1" baseline="-25000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tr-TR" b="1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tr-TR" b="0" i="1" baseline="-25000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  <m:t>=8</m:t>
                              </m:r>
                            </m:oMath>
                          </a14:m>
                          <a:endParaRPr lang="tr-TR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109728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tr-TR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tr-TR" i="1" baseline="-250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tr-TR" i="1" dirty="0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tr-TR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tr-TR" i="1" baseline="-2500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tr-TR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tr-TR" b="1" i="1" dirty="0" smtClean="0"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tr-TR" dirty="0" smtClean="0"/>
                        </a:p>
                        <a:p>
                          <a:pPr marL="109728" indent="0">
                            <a:buNone/>
                          </a:pPr>
                          <a:r>
                            <a:rPr lang="tr-TR" b="0" dirty="0" smtClean="0"/>
                            <a:t>0</a:t>
                          </a:r>
                          <a14:m>
                            <m:oMath xmlns:m="http://schemas.openxmlformats.org/officeDocument/2006/math">
                              <m:r>
                                <a:rPr lang="tr-TR" b="0" i="0" dirty="0" smtClean="0">
                                  <a:latin typeface="Cambria Math" panose="02040503050406030204" pitchFamily="18" charset="0"/>
                                </a:rPr>
                                <m:t>,48</m:t>
                              </m:r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tr-TR" i="1" baseline="-25000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tr-TR" b="1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  <m:t>0,99</m:t>
                              </m:r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tr-TR" b="0" i="1" baseline="-25000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  <m:t>=1,47</m:t>
                              </m:r>
                            </m:oMath>
                          </a14:m>
                          <a:endParaRPr lang="tr-TR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39437">
                    <a:tc>
                      <a:txBody>
                        <a:bodyPr/>
                        <a:lstStyle/>
                        <a:p>
                          <a:endParaRPr lang="tr-TR" b="0" dirty="0"/>
                        </a:p>
                      </a:txBody>
                      <a:tcPr>
                        <a:blipFill>
                          <a:blip r:embed="rId3"/>
                          <a:stretch>
                            <a:fillRect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tr-TR" b="0" dirty="0"/>
                        </a:p>
                      </a:txBody>
                      <a:tcPr>
                        <a:blipFill>
                          <a:blip r:embed="rId4"/>
                          <a:stretch>
                            <a:fillRect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tr-TR" b="0" dirty="0"/>
                        </a:p>
                      </a:txBody>
                      <a:tcPr>
                        <a:blipFill>
                          <a:blip r:embed="rId5"/>
                          <a:stretch>
                            <a:fillRect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tr-TR" b="0" dirty="0" smtClean="0"/>
                            <a:t>Çözüm Yok</a:t>
                          </a:r>
                          <a:endParaRPr lang="tr-TR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tr-TR" b="0" dirty="0" smtClean="0"/>
                            <a:t>Çok sayıda çözüm var</a:t>
                          </a:r>
                          <a:endParaRPr lang="tr-TR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tr-TR" b="0" dirty="0" smtClean="0"/>
                            <a:t>Kötü koşullanmış sistem</a:t>
                          </a:r>
                        </a:p>
                        <a:p>
                          <a:r>
                            <a:rPr lang="tr-TR" b="0" dirty="0" smtClean="0"/>
                            <a:t>(</a:t>
                          </a:r>
                          <a:r>
                            <a:rPr lang="tr-TR" b="0" dirty="0" err="1" smtClean="0"/>
                            <a:t>İll-conditioned</a:t>
                          </a:r>
                          <a:r>
                            <a:rPr lang="tr-TR" b="0" dirty="0" smtClean="0"/>
                            <a:t> </a:t>
                          </a:r>
                          <a:r>
                            <a:rPr lang="tr-TR" b="0" dirty="0" err="1" smtClean="0"/>
                            <a:t>system</a:t>
                          </a:r>
                          <a:r>
                            <a:rPr lang="tr-TR" b="0" dirty="0" smtClean="0"/>
                            <a:t>)</a:t>
                          </a:r>
                          <a:endParaRPr lang="tr-TR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 gridSpan="3">
                      <a:txBody>
                        <a:bodyPr/>
                        <a:lstStyle/>
                        <a:p>
                          <a:pPr marL="285750" indent="-285750">
                            <a:buFont typeface="Arial" panose="020B0604020202020204" pitchFamily="34" charset="0"/>
                            <a:buChar char="•"/>
                          </a:pPr>
                          <a:r>
                            <a:rPr lang="tr-TR" b="0" dirty="0" smtClean="0"/>
                            <a:t>İlk iki sütundaki</a:t>
                          </a:r>
                          <a:r>
                            <a:rPr lang="tr-TR" b="0" baseline="0" dirty="0" smtClean="0"/>
                            <a:t> örnekler bağımsız denklemlerdir. Katsayı matrisi tekildir. Yani determinantı 0’dır.</a:t>
                          </a:r>
                        </a:p>
                        <a:p>
                          <a:pPr marL="285750" indent="-285750">
                            <a:buFont typeface="Arial" panose="020B0604020202020204" pitchFamily="34" charset="0"/>
                            <a:buChar char="•"/>
                          </a:pPr>
                          <a:r>
                            <a:rPr lang="tr-TR" b="0" baseline="0" dirty="0" smtClean="0"/>
                            <a:t>Son sütundaki denklem çiftinde ise denklemlerin eğimleri birbirine çok yakındır. Katsayı matrisi hemen hemen tekildir. Bu katsayı matrisinin tersini almak çok zordur. Yuvarlama hatalarına karşı aşırı duyarlıdır.</a:t>
                          </a:r>
                          <a:endParaRPr lang="tr-TR" b="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tr-TR" b="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tr-TR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175566524"/>
                  </p:ext>
                </p:extLst>
              </p:nvPr>
            </p:nvGraphicFramePr>
            <p:xfrm>
              <a:off x="609600" y="1192213"/>
              <a:ext cx="10972800" cy="5433997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3657600"/>
                    <a:gridCol w="3657600"/>
                    <a:gridCol w="3657600"/>
                  </a:tblGrid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t="-952" r="-200333" b="-76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100000" t="-952" r="-100333" b="-76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200000" t="-952" r="-333" b="-764762"/>
                          </a:stretch>
                        </a:blipFill>
                      </a:tcPr>
                    </a:tc>
                  </a:tr>
                  <a:tr h="3239437">
                    <a:tc>
                      <a:txBody>
                        <a:bodyPr/>
                        <a:lstStyle/>
                        <a:p>
                          <a:endParaRPr lang="tr-TR" b="0" dirty="0"/>
                        </a:p>
                      </a:txBody>
                      <a:tcPr>
                        <a:blipFill>
                          <a:blip r:embed="rId7"/>
                          <a:stretch>
                            <a:fillRect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tr-TR" b="0" dirty="0"/>
                        </a:p>
                      </a:txBody>
                      <a:tcPr>
                        <a:blipFill>
                          <a:blip r:embed="rId8"/>
                          <a:stretch>
                            <a:fillRect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tr-TR" b="0" dirty="0"/>
                        </a:p>
                      </a:txBody>
                      <a:tcPr>
                        <a:blipFill>
                          <a:blip r:embed="rId9"/>
                          <a:stretch>
                            <a:fillRect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tr-TR" b="0" dirty="0" smtClean="0"/>
                            <a:t>Çözüm Yok</a:t>
                          </a:r>
                          <a:endParaRPr lang="tr-TR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tr-TR" b="0" dirty="0" smtClean="0"/>
                            <a:t>Çok sayıda çözüm var</a:t>
                          </a:r>
                          <a:endParaRPr lang="tr-TR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tr-TR" b="0" dirty="0" smtClean="0"/>
                            <a:t>Kötü koşullanmış sistem</a:t>
                          </a:r>
                        </a:p>
                        <a:p>
                          <a:r>
                            <a:rPr lang="tr-TR" b="0" dirty="0" smtClean="0"/>
                            <a:t>(</a:t>
                          </a:r>
                          <a:r>
                            <a:rPr lang="tr-TR" b="0" dirty="0" err="1" smtClean="0"/>
                            <a:t>İll-conditioned</a:t>
                          </a:r>
                          <a:r>
                            <a:rPr lang="tr-TR" b="0" dirty="0" smtClean="0"/>
                            <a:t> </a:t>
                          </a:r>
                          <a:r>
                            <a:rPr lang="tr-TR" b="0" dirty="0" err="1" smtClean="0"/>
                            <a:t>system</a:t>
                          </a:r>
                          <a:r>
                            <a:rPr lang="tr-TR" b="0" dirty="0" smtClean="0"/>
                            <a:t>)</a:t>
                          </a:r>
                          <a:endParaRPr lang="tr-TR" b="0" dirty="0"/>
                        </a:p>
                      </a:txBody>
                      <a:tcPr/>
                    </a:tc>
                  </a:tr>
                  <a:tr h="914400">
                    <a:tc gridSpan="3">
                      <a:txBody>
                        <a:bodyPr/>
                        <a:lstStyle/>
                        <a:p>
                          <a:pPr marL="285750" indent="-285750">
                            <a:buFont typeface="Arial" panose="020B0604020202020204" pitchFamily="34" charset="0"/>
                            <a:buChar char="•"/>
                          </a:pPr>
                          <a:r>
                            <a:rPr lang="tr-TR" b="0" dirty="0" smtClean="0"/>
                            <a:t>İlk iki sütundaki</a:t>
                          </a:r>
                          <a:r>
                            <a:rPr lang="tr-TR" b="0" baseline="0" dirty="0" smtClean="0"/>
                            <a:t> örnekler bağımsız denklemlerdir. Katsayı matrisi tekildir. Yani determinantı 0’dır.</a:t>
                          </a:r>
                        </a:p>
                        <a:p>
                          <a:pPr marL="285750" indent="-285750">
                            <a:buFont typeface="Arial" panose="020B0604020202020204" pitchFamily="34" charset="0"/>
                            <a:buChar char="•"/>
                          </a:pPr>
                          <a:r>
                            <a:rPr lang="tr-TR" b="0" baseline="0" dirty="0" smtClean="0"/>
                            <a:t>Son sütundaki denklem çiftinde ise denklemlerin eğimleri birbirine çok yakındır. Katsayı matrisi hemen hemen tekildir. Bu katsayı matrisinin tersini almak çok zordur. Yuvarlama hatalarına karşı aşırı duyarlıdır.</a:t>
                          </a:r>
                          <a:endParaRPr lang="tr-TR" b="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tr-TR" b="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tr-TR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64107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r>
                      <a:rPr lang="tr-TR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3 </m:t>
                    </m:r>
                  </m:oMath>
                </a14:m>
                <a:r>
                  <a:rPr lang="tr-TR" dirty="0"/>
                  <a:t>olan denklem sistemleri için basit teknikler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6024" b="-2650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tr-TR" dirty="0" smtClean="0"/>
                  <a:t>Bilinmeyenlerin Elenmesi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tr-TR" dirty="0" smtClean="0"/>
              </a:p>
              <a:p>
                <a:pPr marL="109728" indent="0">
                  <a:buNone/>
                </a:pPr>
                <a:r>
                  <a:rPr lang="tr-TR" dirty="0" smtClean="0"/>
                  <a:t>Her iki denklemde 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tr-TR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tr-TR" dirty="0" smtClean="0"/>
                  <a:t>’nin katsayısının 2 olduğuna dikkat edelim. İkinci denklemi (-1) ile çarpıp denklemleri taraf tarafa toplarsak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i="1" dirty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tr-TR" dirty="0" smtClean="0"/>
              </a:p>
              <a:p>
                <a:pPr marL="109728" indent="0">
                  <a:buNone/>
                </a:pPr>
                <a:r>
                  <a:rPr lang="tr-TR" b="0" dirty="0" smtClean="0"/>
                  <a:t>             </a:t>
                </a:r>
                <a14:m>
                  <m:oMath xmlns:m="http://schemas.openxmlformats.org/officeDocument/2006/math"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16</m:t>
                    </m:r>
                    <m:r>
                      <a:rPr lang="tr-TR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4 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𝑣𝑒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b="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tr-TR" dirty="0"/>
              </a:p>
              <a:p>
                <a:pPr marL="109728" indent="0">
                  <a:buNone/>
                </a:pPr>
                <a:endParaRPr lang="tr-TR" dirty="0"/>
              </a:p>
              <a:p>
                <a:pPr marL="109728" indent="0">
                  <a:buNone/>
                </a:pPr>
                <a:endParaRPr lang="tr-TR" dirty="0"/>
              </a:p>
              <a:p>
                <a:pPr marL="109728" indent="0">
                  <a:buNone/>
                </a:pPr>
                <a:endParaRPr lang="tr-TR" dirty="0" smtClean="0"/>
              </a:p>
              <a:p>
                <a:pPr marL="109728" indent="0">
                  <a:buNone/>
                </a:pPr>
                <a:endParaRPr lang="tr-TR" dirty="0" smtClean="0"/>
              </a:p>
              <a:p>
                <a:pPr marL="109728" indent="0">
                  <a:buNone/>
                </a:pPr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t="-906" r="-105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518614" y="3521122"/>
            <a:ext cx="2374710" cy="523220"/>
            <a:chOff x="477671" y="3507475"/>
            <a:chExt cx="2374710" cy="523220"/>
          </a:xfrm>
        </p:grpSpPr>
        <p:sp>
          <p:nvSpPr>
            <p:cNvPr id="6" name="TextBox 5"/>
            <p:cNvSpPr txBox="1"/>
            <p:nvPr/>
          </p:nvSpPr>
          <p:spPr>
            <a:xfrm>
              <a:off x="477671" y="3507475"/>
              <a:ext cx="35484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tr-TR" sz="2800" dirty="0" smtClean="0">
                  <a:solidFill>
                    <a:srgbClr val="00B0F0"/>
                  </a:solidFill>
                </a:rPr>
                <a:t>+</a:t>
              </a:r>
              <a:endParaRPr lang="tr-TR" sz="2800" dirty="0">
                <a:solidFill>
                  <a:srgbClr val="00B0F0"/>
                </a:solidFill>
              </a:endParaRPr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627796" y="3889612"/>
              <a:ext cx="2224585" cy="2729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7513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r>
                      <a:rPr lang="tr-TR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3 </m:t>
                    </m:r>
                  </m:oMath>
                </a14:m>
                <a:r>
                  <a:rPr lang="tr-TR" dirty="0"/>
                  <a:t>olan denklem sistemleri için basit teknikler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6024" b="-2650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tr-TR" dirty="0" smtClean="0"/>
                  <a:t>Determinant ve </a:t>
                </a:r>
                <a:r>
                  <a:rPr lang="tr-TR" dirty="0" err="1"/>
                  <a:t>C</a:t>
                </a:r>
                <a:r>
                  <a:rPr lang="tr-TR" dirty="0" err="1" smtClean="0"/>
                  <a:t>ramer</a:t>
                </a:r>
                <a:r>
                  <a:rPr lang="tr-TR" dirty="0" smtClean="0"/>
                  <a:t> Kuralı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𝐷𝑒𝑡𝑒𝑟𝑚𝑖𝑛𝑎𝑛𝑡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𝑦𝑎𝑛𝑖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tr-TR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tr-T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d>
                        <m:dPr>
                          <m:begChr m:val="|"/>
                          <m:endChr m:val="|"/>
                          <m:ctrlP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tr-T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tr-T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 smtClean="0"/>
              </a:p>
              <a:p>
                <a:pPr marL="109728" indent="0">
                  <a:buNone/>
                </a:pPr>
                <a:r>
                  <a:rPr lang="tr-TR" dirty="0" err="1" smtClean="0"/>
                  <a:t>Cramer</a:t>
                </a:r>
                <a:r>
                  <a:rPr lang="tr-TR" dirty="0" smtClean="0"/>
                  <a:t> Kuralı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tr-TR" i="1" baseline="-25000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tr-TR" baseline="-25000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tr-TR" i="1" baseline="-25000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tr-TR" baseline="-25000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tr-TR" i="1" baseline="-25000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tr-TR" i="1" baseline="-25000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tr-TR" baseline="-25000" dirty="0" smtClean="0">
                  <a:solidFill>
                    <a:srgbClr val="00B0F0"/>
                  </a:solidFill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den>
                      </m:f>
                    </m:oMath>
                  </m:oMathPara>
                </a14:m>
                <a:endParaRPr lang="tr-TR" baseline="-25000" dirty="0">
                  <a:solidFill>
                    <a:srgbClr val="00B0F0"/>
                  </a:solidFill>
                </a:endParaRPr>
              </a:p>
              <a:p>
                <a:pPr marL="109728" indent="0">
                  <a:buNone/>
                </a:pPr>
                <a:endParaRPr lang="tr-TR" baseline="-25000" dirty="0" smtClean="0"/>
              </a:p>
              <a:p>
                <a:pPr marL="109728" indent="0">
                  <a:buNone/>
                </a:pPr>
                <a:endParaRPr lang="tr-TR" baseline="-25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t="-147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257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r>
                      <a:rPr lang="tr-TR" sz="24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sz="2400" i="1" dirty="0">
                        <a:latin typeface="Cambria Math" panose="02040503050406030204" pitchFamily="18" charset="0"/>
                      </a:rPr>
                      <m:t>&gt;3</m:t>
                    </m:r>
                  </m:oMath>
                </a14:m>
                <a:r>
                  <a:rPr lang="tr-TR" sz="2400" dirty="0"/>
                  <a:t> olan denklem sistemleri için </a:t>
                </a:r>
                <a:r>
                  <a:rPr lang="tr-TR" sz="2400" dirty="0" smtClean="0"/>
                  <a:t>teknikler</a:t>
                </a:r>
                <a:r>
                  <a:rPr lang="tr-TR" sz="2000" dirty="0" smtClean="0"/>
                  <a:t/>
                </a:r>
                <a:br>
                  <a:rPr lang="tr-TR" sz="2000" dirty="0" smtClean="0"/>
                </a:br>
                <a:r>
                  <a:rPr lang="tr-TR" sz="2000" dirty="0" smtClean="0"/>
                  <a:t>Basit Gauss Eleme</a:t>
                </a:r>
                <a:endParaRPr lang="tr-TR" sz="2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556" t="-34940" b="-4698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11480" lvl="1" indent="0">
                  <a:buNone/>
                </a:pPr>
                <a:r>
                  <a:rPr lang="tr-TR" dirty="0" smtClean="0"/>
                  <a:t>Basit gauss eleme yöntemi bilinmeyenleri elemek için sistematik bir yol </a:t>
                </a:r>
                <a:endParaRPr lang="tr-TR" i="1" dirty="0" smtClean="0">
                  <a:latin typeface="Cambria Math" panose="02040503050406030204" pitchFamily="18" charset="0"/>
                </a:endParaRPr>
              </a:p>
              <a:p>
                <a:pPr marL="41148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+…+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𝑛𝑥𝑛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tr-TR" baseline="-25000" dirty="0"/>
              </a:p>
              <a:p>
                <a:pPr marL="41148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22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+…+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𝑛𝑥𝑛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tr-TR" baseline="-25000" dirty="0"/>
              </a:p>
              <a:p>
                <a:pPr marL="41148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tr-TR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1148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𝑎𝑛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+…+</m:t>
                      </m:r>
                      <m:r>
                        <a:rPr lang="tr-TR" i="1" dirty="0" err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i="1" baseline="-25000" dirty="0" err="1">
                          <a:latin typeface="Cambria Math" panose="02040503050406030204" pitchFamily="18" charset="0"/>
                        </a:rPr>
                        <m:t>𝑛𝑛</m:t>
                      </m:r>
                      <m:r>
                        <a:rPr lang="tr-TR" i="1" dirty="0" err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 err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i="1" dirty="0" err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tr-TR" i="1" baseline="-25000" dirty="0" err="1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tr-TR" baseline="-25000" dirty="0"/>
              </a:p>
              <a:p>
                <a:r>
                  <a:rPr lang="tr-TR" dirty="0" smtClean="0"/>
                  <a:t>önermektedir. Aşağıdaki </a:t>
                </a:r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</a:rPr>
                      <m:t>𝑛𝑥𝑛</m:t>
                    </m:r>
                  </m:oMath>
                </a14:m>
                <a:r>
                  <a:rPr lang="tr-TR" dirty="0" smtClean="0"/>
                  <a:t> denklem sistemini göze alırsak;</a:t>
                </a:r>
              </a:p>
              <a:p>
                <a:pPr marL="109728" indent="0">
                  <a:buNone/>
                </a:pPr>
                <a:endParaRPr lang="tr-TR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⇓</m:t>
                      </m:r>
                    </m:oMath>
                  </m:oMathPara>
                </a14:m>
                <a:endParaRPr lang="tr-TR" dirty="0" smtClean="0">
                  <a:ea typeface="Cambria Math" panose="02040503050406030204" pitchFamily="18" charset="0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d>
                        <m:dPr>
                          <m:begChr m:val="{"/>
                          <m:endChr m:val="}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tr-TR" dirty="0" smtClean="0"/>
              </a:p>
              <a:p>
                <a:r>
                  <a:rPr lang="tr-TR" dirty="0"/>
                  <a:t>Gauss</a:t>
                </a:r>
                <a:r>
                  <a:rPr lang="tr-TR" dirty="0" smtClean="0"/>
                  <a:t> eleme yöntemi ile çözüm için önce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tr-TR" dirty="0" smtClean="0"/>
                  <a:t> formatında bileşik matrisi oluşturmak gerekir.</a:t>
                </a:r>
              </a:p>
              <a:p>
                <a:r>
                  <a:rPr lang="tr-TR" dirty="0" smtClean="0"/>
                  <a:t>Yöntem iki bölümden oluşur; </a:t>
                </a:r>
              </a:p>
              <a:p>
                <a:pPr lvl="1"/>
                <a:r>
                  <a:rPr lang="tr-TR" dirty="0" smtClean="0"/>
                  <a:t>İleri doğru eleme</a:t>
                </a:r>
              </a:p>
              <a:p>
                <a:pPr lvl="1"/>
                <a:r>
                  <a:rPr lang="tr-TR" dirty="0" smtClean="0"/>
                  <a:t>Geriye doğru yerine koyma</a:t>
                </a:r>
              </a:p>
              <a:p>
                <a:pPr marL="109728" indent="0">
                  <a:buNone/>
                </a:pPr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t="-79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330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Gauss Eleme Yöntemi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İleri doğru </a:t>
            </a:r>
            <a:r>
              <a:rPr lang="tr-TR" dirty="0" smtClean="0"/>
              <a:t>eleme: Hedef birleşik matrisi, üst üçgen matris formuna indirgemektir.</a:t>
            </a:r>
          </a:p>
          <a:p>
            <a:pPr lvl="1"/>
            <a:r>
              <a:rPr lang="tr-TR" dirty="0"/>
              <a:t>Önce, 2. sıradan n. sıraya kadar tüm satırlardaki x</a:t>
            </a:r>
            <a:r>
              <a:rPr lang="tr-TR" baseline="-25000" dirty="0"/>
              <a:t>1</a:t>
            </a:r>
            <a:r>
              <a:rPr lang="tr-TR" dirty="0"/>
              <a:t> ‘</a:t>
            </a:r>
            <a:r>
              <a:rPr lang="tr-TR" dirty="0" err="1"/>
              <a:t>leri</a:t>
            </a:r>
            <a:r>
              <a:rPr lang="tr-TR" dirty="0"/>
              <a:t> ele. Bunu yapmak için</a:t>
            </a:r>
          </a:p>
          <a:p>
            <a:pPr lvl="2"/>
            <a:r>
              <a:rPr lang="tr-TR" dirty="0"/>
              <a:t>Örneğin 2. satırdaki x</a:t>
            </a:r>
            <a:r>
              <a:rPr lang="tr-TR" baseline="-25000" dirty="0"/>
              <a:t>1</a:t>
            </a:r>
            <a:r>
              <a:rPr lang="tr-TR" dirty="0"/>
              <a:t>’i elemek için önce ilk satırı a</a:t>
            </a:r>
            <a:r>
              <a:rPr lang="tr-TR" baseline="-25000" dirty="0"/>
              <a:t>21</a:t>
            </a:r>
            <a:r>
              <a:rPr lang="tr-TR" dirty="0"/>
              <a:t>/a</a:t>
            </a:r>
            <a:r>
              <a:rPr lang="tr-TR" baseline="-25000" dirty="0"/>
              <a:t>11</a:t>
            </a:r>
            <a:r>
              <a:rPr lang="tr-TR" dirty="0"/>
              <a:t> ile çarp ardından 2. satır ile topla. Bu işlemleri tüm satırlardaki x</a:t>
            </a:r>
            <a:r>
              <a:rPr lang="tr-TR" baseline="-25000" dirty="0"/>
              <a:t>1</a:t>
            </a:r>
            <a:r>
              <a:rPr lang="tr-TR" dirty="0"/>
              <a:t> </a:t>
            </a:r>
            <a:r>
              <a:rPr lang="tr-TR" dirty="0" err="1"/>
              <a:t>leri</a:t>
            </a:r>
            <a:r>
              <a:rPr lang="tr-TR" dirty="0"/>
              <a:t> yok etmek için tekrarla</a:t>
            </a:r>
          </a:p>
          <a:p>
            <a:pPr lvl="1"/>
            <a:r>
              <a:rPr lang="tr-TR" dirty="0"/>
              <a:t>Daha sonra x</a:t>
            </a:r>
            <a:r>
              <a:rPr lang="tr-TR" baseline="-25000" dirty="0"/>
              <a:t>2</a:t>
            </a:r>
            <a:r>
              <a:rPr lang="tr-TR" dirty="0"/>
              <a:t> </a:t>
            </a:r>
            <a:r>
              <a:rPr lang="tr-TR" dirty="0" err="1"/>
              <a:t>leri</a:t>
            </a:r>
            <a:r>
              <a:rPr lang="tr-TR" dirty="0"/>
              <a:t> yok etmek için 2. satırı kullan ve art arda tüm satırlardaki x</a:t>
            </a:r>
            <a:r>
              <a:rPr lang="tr-TR" baseline="-25000" dirty="0"/>
              <a:t>2</a:t>
            </a:r>
            <a:r>
              <a:rPr lang="tr-TR" dirty="0"/>
              <a:t>’leri yok et</a:t>
            </a:r>
          </a:p>
          <a:p>
            <a:pPr lvl="1"/>
            <a:r>
              <a:rPr lang="tr-TR" dirty="0"/>
              <a:t>Bu işleri üst üçgen matris elde edinceye kadar devam ettir.	</a:t>
            </a:r>
          </a:p>
          <a:p>
            <a:r>
              <a:rPr lang="tr-TR" sz="2400" dirty="0" smtClean="0"/>
              <a:t>Geriye doğru yerine koyma: </a:t>
            </a:r>
            <a:r>
              <a:rPr lang="tr-TR" sz="2400" dirty="0"/>
              <a:t>Hedef </a:t>
            </a:r>
            <a:r>
              <a:rPr lang="tr-TR" sz="2400" dirty="0" smtClean="0"/>
              <a:t>en alt satırdan başlayarak bilinmeyen x değerlerini sırasıyla bulmaktır.</a:t>
            </a:r>
          </a:p>
          <a:p>
            <a:r>
              <a:rPr lang="tr-TR" dirty="0" smtClean="0"/>
              <a:t>Çözüm prosedürünün anlaşılması açısından sayısal örnek üzerinden devam etmek yararlı olacaktır.</a:t>
            </a:r>
            <a:endParaRPr lang="tr-TR" sz="2400" dirty="0"/>
          </a:p>
          <a:p>
            <a:pPr lvl="1"/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54256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Problem 9.8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09728" indent="0">
                  <a:buNone/>
                </a:pPr>
                <a:r>
                  <a:rPr lang="tr-TR" dirty="0" smtClean="0"/>
                  <a:t>Problem: Aşağıdaki sistem veriliyor;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b="0" i="1" baseline="-25000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−20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:r>
                  <a:rPr lang="tr-TR" dirty="0" smtClean="0"/>
                  <a:t>      </a:t>
                </a:r>
                <a14:m>
                  <m:oMath xmlns:m="http://schemas.openxmlformats.org/officeDocument/2006/math">
                    <m:r>
                      <a:rPr lang="tr-TR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tr-TR" dirty="0" smtClean="0"/>
              </a:p>
              <a:p>
                <a:pPr marL="109728" indent="0">
                  <a:buNone/>
                </a:pPr>
                <a:r>
                  <a:rPr lang="tr-TR" dirty="0" smtClean="0"/>
                  <a:t>a.) Basit Gauss elemeyle sistemi çözün. Hesabın bütün adımlarını gösterin</a:t>
                </a:r>
              </a:p>
              <a:p>
                <a:pPr marL="109728" indent="0">
                  <a:buNone/>
                </a:pPr>
                <a:r>
                  <a:rPr lang="tr-TR" dirty="0" smtClean="0"/>
                  <a:t>b.) Elde ettiğiniz sonuçları orijinal denklemde yerine yazarak çözümünüzün doğruluğunu kontrol edin.</a:t>
                </a:r>
                <a:endParaRPr lang="tr-TR" dirty="0"/>
              </a:p>
              <a:p>
                <a:pPr marL="109728" indent="0">
                  <a:buNone/>
                </a:pPr>
                <a:endParaRPr lang="tr-TR" dirty="0"/>
              </a:p>
              <a:p>
                <a:pPr marL="109728" indent="0">
                  <a:buNone/>
                </a:pPr>
                <a:endParaRPr lang="tr-TR" dirty="0" smtClean="0"/>
              </a:p>
              <a:p>
                <a:pPr marL="109728" indent="0">
                  <a:buNone/>
                </a:pPr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90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981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Problem 9.8 çözüm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tr-TR" dirty="0" smtClean="0"/>
                  <a:t>Önce problem üzerinde bir manipülasyon yapalım.</a:t>
                </a:r>
              </a:p>
              <a:p>
                <a:pPr marL="109728" indent="0">
                  <a:buNone/>
                </a:pPr>
                <a14:m>
                  <m:oMath xmlns:m="http://schemas.openxmlformats.org/officeDocument/2006/math">
                    <m:r>
                      <a:rPr lang="tr-TR" i="1" dirty="0">
                        <a:latin typeface="Cambria Math" panose="02040503050406030204" pitchFamily="18" charset="0"/>
                      </a:rPr>
                      <m:t>−12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=−20</m:t>
                    </m:r>
                  </m:oMath>
                </a14:m>
                <a:r>
                  <a:rPr lang="tr-TR" dirty="0" smtClean="0"/>
                  <a:t>			</a:t>
                </a:r>
                <a14:m>
                  <m:oMath xmlns:m="http://schemas.openxmlformats.org/officeDocument/2006/math">
                    <m:r>
                      <a:rPr lang="tr-TR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0" dirty="0" smtClean="0"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endParaRPr lang="tr-TR" dirty="0"/>
              </a:p>
              <a:p>
                <a:pPr marL="109728" indent="0">
                  <a:buNone/>
                </a:pPr>
                <a14:m>
                  <m:oMath xmlns:m="http://schemas.openxmlformats.org/officeDocument/2006/math">
                    <m:r>
                      <a:rPr lang="tr-TR" i="1" dirty="0">
                        <a:latin typeface="Cambria Math" panose="02040503050406030204" pitchFamily="18" charset="0"/>
                      </a:rPr>
                      <m:t>  −2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tr-TR" dirty="0" smtClean="0"/>
                  <a:t>			</a:t>
                </a:r>
                <a14:m>
                  <m:oMath xmlns:m="http://schemas.openxmlformats.org/officeDocument/2006/math">
                    <m:r>
                      <a:rPr lang="tr-TR" i="1" dirty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tr-TR" dirty="0"/>
              </a:p>
              <a:p>
                <a:pPr marL="109728" indent="0">
                  <a:buNone/>
                </a:pPr>
                <a:r>
                  <a:rPr lang="tr-TR" dirty="0"/>
                  <a:t>      </a:t>
                </a:r>
                <a14:m>
                  <m:oMath xmlns:m="http://schemas.openxmlformats.org/officeDocument/2006/math">
                    <m:r>
                      <a:rPr lang="tr-TR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r>
                  <a:rPr lang="tr-TR" dirty="0" smtClean="0"/>
                  <a:t>			</a:t>
                </a:r>
                <a14:m>
                  <m:oMath xmlns:m="http://schemas.openxmlformats.org/officeDocument/2006/math">
                    <m:r>
                      <a:rPr lang="tr-TR" i="1" dirty="0">
                        <a:latin typeface="Cambria Math" panose="02040503050406030204" pitchFamily="18" charset="0"/>
                      </a:rPr>
                      <m:t>−12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=−20</m:t>
                    </m:r>
                  </m:oMath>
                </a14:m>
                <a:endParaRPr lang="tr-TR" dirty="0"/>
              </a:p>
              <a:p>
                <a:pPr marL="411480" lvl="1" indent="0">
                  <a:buNone/>
                </a:pPr>
                <a:endParaRPr lang="tr-TR" dirty="0" smtClean="0"/>
              </a:p>
              <a:p>
                <a:r>
                  <a:rPr lang="tr-TR" dirty="0" smtClean="0"/>
                  <a:t>Ardından matris formunda yazalım.</a:t>
                </a:r>
              </a:p>
              <a:p>
                <a:pPr marL="41148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 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tr-TR" b="0" i="0" dirty="0" smtClean="0"/>
                                  <m:t>1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tr-TR" b="0" i="0" dirty="0" smtClean="0"/>
                                  <m:t>2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tr-TR" b="0" i="0" dirty="0" smtClean="0"/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tr-TR" b="0" i="0" dirty="0" smtClean="0"/>
                                  <m:t>−2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tr-TR" b="0" i="0" dirty="0" smtClean="0"/>
                                  <m:t>−4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tr-TR" b="0" i="0" dirty="0" smtClean="0"/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tr-TR" b="0" i="0" dirty="0" smtClean="0"/>
                                  <m:t>−12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tr-TR" b="0" i="0" dirty="0" smtClean="0"/>
                                  <m:t>1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tr-TR" b="0" i="0" dirty="0" smtClean="0"/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tr-TR" i="1" dirty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tr-TR" b="0" i="0" dirty="0" smtClean="0"/>
                                  <m:t>25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tr-TR" b="0" i="0" dirty="0" smtClean="0"/>
                                  <m:t>10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tr-TR" b="0" i="0" dirty="0" smtClean="0">
                                    <a:latin typeface="Cambria Math" panose="02040503050406030204" pitchFamily="18" charset="0"/>
                                  </a:rPr>
                                  <m:t>−20</m:t>
                                </m:r>
                                <m:r>
                                  <m:rPr>
                                    <m:nor/>
                                  </m:rPr>
                                  <a:rPr lang="tr-TR" dirty="0"/>
                                  <m:t>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 smtClean="0"/>
              </a:p>
              <a:p>
                <a:r>
                  <a:rPr lang="tr-TR" dirty="0" smtClean="0"/>
                  <a:t>Birleşik matrisi oluşturalım.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  <m:ctrlPr>
                            <a:rPr lang="tr-TR" i="1" dirty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1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2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2</m:t>
                            </m:r>
                          </m:e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25</m:t>
                            </m:r>
                          </m:e>
                        </m:mr>
                        <m:mr>
                          <m:e>
                            <m:r>
                              <m:rPr>
                                <m:nor/>
                              </m:rPr>
                              <a:rPr lang="tr-TR" i="1" dirty="0"/>
                              <m:t>−</m:t>
                            </m:r>
                            <m:r>
                              <m:rPr>
                                <m:nor/>
                              </m:rPr>
                              <a:rPr lang="tr-TR" dirty="0"/>
                              <m:t>2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i="1" dirty="0"/>
                              <m:t>−</m:t>
                            </m:r>
                            <m:r>
                              <m:rPr>
                                <m:nor/>
                              </m:rPr>
                              <a:rPr lang="tr-TR" dirty="0"/>
                              <m:t>4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2</m:t>
                            </m:r>
                          </m:e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</m:mr>
                        <m:mr>
                          <m:e>
                            <m:r>
                              <m:rPr>
                                <m:nor/>
                              </m:rPr>
                              <a:rPr lang="tr-TR" i="1" dirty="0"/>
                              <m:t>−</m:t>
                            </m:r>
                            <m:r>
                              <m:rPr>
                                <m:nor/>
                              </m:rPr>
                              <a:rPr lang="tr-TR" dirty="0"/>
                              <m:t>12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1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i="1" dirty="0"/>
                              <m:t>−</m:t>
                            </m:r>
                            <m:r>
                              <m:rPr>
                                <m:nor/>
                              </m:rPr>
                              <a:rPr lang="tr-TR" dirty="0"/>
                              <m:t>1</m:t>
                            </m:r>
                          </m:e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−20</m:t>
                            </m:r>
                          </m:e>
                        </m:mr>
                      </m:m>
                    </m:oMath>
                  </m:oMathPara>
                </a14:m>
                <a:endParaRPr lang="tr-TR" dirty="0" smtClean="0"/>
              </a:p>
              <a:p>
                <a:pPr marL="109728" indent="0">
                  <a:buNone/>
                </a:pPr>
                <a:r>
                  <a:rPr lang="tr-TR" dirty="0" smtClean="0"/>
                  <a:t>Şimdi çözümlemeye başlayabiliriz. İlkin ileri doğru eleme, ardından geriye doğru yerine koyma işlemlerini yapacağız. Daha sonra elde ettiğimiz sonuçları orijinal denklemde yerine yazarak sağlama yapacağız.</a:t>
                </a:r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793" r="-333" b="-203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triped Right Arrow 3"/>
          <p:cNvSpPr/>
          <p:nvPr/>
        </p:nvSpPr>
        <p:spPr>
          <a:xfrm>
            <a:off x="4326340" y="1951630"/>
            <a:ext cx="1419367" cy="50496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332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Problem 9.8 </a:t>
            </a:r>
            <a:r>
              <a:rPr lang="tr-TR" dirty="0" smtClean="0"/>
              <a:t>çözümü devam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tr-TR" dirty="0" smtClean="0"/>
                  <a:t>Aşağıda tekrar verilen birleşik matrisin ilk satırı </a:t>
                </a:r>
                <a:r>
                  <a:rPr lang="tr-TR" dirty="0"/>
                  <a:t>-2/1=-2 ile çarpılırsa </a:t>
                </a:r>
                <a:endParaRPr lang="tr-TR" dirty="0" smtClean="0"/>
              </a:p>
              <a:p>
                <a:pPr marL="109728" indent="0">
                  <a:buNone/>
                </a:pPr>
                <a:r>
                  <a:rPr lang="tr-TR" dirty="0"/>
                  <a:t> </a:t>
                </a:r>
                <a:r>
                  <a:rPr lang="tr-TR" dirty="0" smtClean="0"/>
                  <a:t>   satır </a:t>
                </a:r>
                <a:r>
                  <a:rPr lang="tr-TR" dirty="0"/>
                  <a:t>[-2 -4 -4 -50] halini alacaktır. 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  <m:ctrlPr>
                            <a:rPr lang="tr-TR" i="1" dirty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1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2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2</m:t>
                            </m:r>
                          </m:e>
                          <m:e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25</m:t>
                            </m:r>
                          </m:e>
                        </m:mr>
                        <m:mr>
                          <m:e>
                            <m:r>
                              <m:rPr>
                                <m:nor/>
                              </m:rPr>
                              <a:rPr lang="tr-TR" i="1" dirty="0"/>
                              <m:t>−</m:t>
                            </m:r>
                            <m:r>
                              <m:rPr>
                                <m:nor/>
                              </m:rPr>
                              <a:rPr lang="tr-TR" dirty="0"/>
                              <m:t>2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i="1" dirty="0"/>
                              <m:t>−</m:t>
                            </m:r>
                            <m:r>
                              <m:rPr>
                                <m:nor/>
                              </m:rPr>
                              <a:rPr lang="tr-TR" dirty="0"/>
                              <m:t>4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2</m:t>
                            </m:r>
                          </m:e>
                          <m:e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</m:mr>
                        <m:mr>
                          <m:e>
                            <m:r>
                              <m:rPr>
                                <m:nor/>
                              </m:rPr>
                              <a:rPr lang="tr-TR" i="1" dirty="0"/>
                              <m:t>−</m:t>
                            </m:r>
                            <m:r>
                              <m:rPr>
                                <m:nor/>
                              </m:rPr>
                              <a:rPr lang="tr-TR" dirty="0"/>
                              <m:t>12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1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i="1" dirty="0"/>
                              <m:t>−</m:t>
                            </m:r>
                            <m:r>
                              <m:rPr>
                                <m:nor/>
                              </m:rPr>
                              <a:rPr lang="tr-TR" dirty="0"/>
                              <m:t>1</m:t>
                            </m:r>
                          </m:e>
                          <m:e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−20</m:t>
                            </m:r>
                          </m:e>
                        </m:mr>
                      </m:m>
                    </m:oMath>
                  </m:oMathPara>
                </a14:m>
                <a:endParaRPr lang="tr-TR" dirty="0" smtClean="0"/>
              </a:p>
              <a:p>
                <a:r>
                  <a:rPr lang="tr-TR" dirty="0" smtClean="0"/>
                  <a:t>Bu </a:t>
                </a:r>
                <a:r>
                  <a:rPr lang="tr-TR" dirty="0"/>
                  <a:t>sonuçtan ikinci satır çıkarılırsa sonuç aşağıdaki gibi </a:t>
                </a:r>
                <a:r>
                  <a:rPr lang="tr-TR" dirty="0" smtClean="0"/>
                  <a:t>olur.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  <m:ctrlPr>
                            <a:rPr lang="tr-TR" i="1" dirty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1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2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2</m:t>
                            </m:r>
                          </m:e>
                          <m:e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25</m:t>
                            </m:r>
                          </m:e>
                        </m:mr>
                        <m:mr>
                          <m:e>
                            <m:r>
                              <m:rPr>
                                <m:nor/>
                              </m:rPr>
                              <a:rPr lang="tr-TR" b="0" i="1" dirty="0" smtClean="0"/>
                              <m:t>0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b="0" i="1" dirty="0" smtClean="0"/>
                              <m:t>0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b="0" i="0" dirty="0" smtClean="0"/>
                              <m:t>6</m:t>
                            </m:r>
                          </m:e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m:rPr>
                                <m:nor/>
                              </m:rPr>
                              <a:rPr lang="tr-TR" i="1" dirty="0"/>
                              <m:t>−</m:t>
                            </m:r>
                            <m:r>
                              <m:rPr>
                                <m:nor/>
                              </m:rPr>
                              <a:rPr lang="tr-TR" dirty="0"/>
                              <m:t>12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1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i="1" dirty="0"/>
                              <m:t>−</m:t>
                            </m:r>
                            <m:r>
                              <m:rPr>
                                <m:nor/>
                              </m:rPr>
                              <a:rPr lang="tr-TR" dirty="0"/>
                              <m:t>1</m:t>
                            </m:r>
                          </m:e>
                          <m:e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−20</m:t>
                            </m:r>
                          </m:e>
                        </m:mr>
                      </m:m>
                    </m:oMath>
                  </m:oMathPara>
                </a14:m>
                <a:endParaRPr lang="tr-TR" dirty="0" smtClean="0"/>
              </a:p>
              <a:p>
                <a:r>
                  <a:rPr lang="tr-TR" dirty="0"/>
                  <a:t>Ardından, birleşik matrisin ilk satırı -12/1=-12 ile çarpılırsa satır [-12 -24 -24 -300] halini alacaktır</a:t>
                </a:r>
                <a:r>
                  <a:rPr lang="tr-TR" dirty="0" smtClean="0"/>
                  <a:t>. Bu </a:t>
                </a:r>
                <a:r>
                  <a:rPr lang="tr-TR" dirty="0"/>
                  <a:t>sonuçtan 3. satır çıkarılır ve elde edilen sonuç -1'e bölünürse </a:t>
                </a:r>
                <a:r>
                  <a:rPr lang="tr-TR" dirty="0" smtClean="0"/>
                  <a:t>sonuç </a:t>
                </a:r>
                <a:r>
                  <a:rPr lang="tr-TR" dirty="0"/>
                  <a:t>aşağıdaki gibi olur</a:t>
                </a:r>
                <a:r>
                  <a:rPr lang="tr-TR" dirty="0" smtClean="0"/>
                  <a:t>.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  <m:ctrlPr>
                            <a:rPr lang="tr-TR" i="1" dirty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1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2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2</m:t>
                            </m:r>
                          </m:e>
                          <m:e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25</m:t>
                            </m:r>
                          </m:e>
                        </m:mr>
                        <m:mr>
                          <m:e>
                            <m:r>
                              <m:rPr>
                                <m:nor/>
                              </m:rPr>
                              <a:rPr lang="tr-TR" i="1" dirty="0"/>
                              <m:t>0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i="1" dirty="0"/>
                              <m:t>0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6</m:t>
                            </m:r>
                          </m:e>
                          <m:e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60</m:t>
                            </m:r>
                          </m:e>
                        </m:mr>
                        <m:mr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b="0" i="0" dirty="0" smtClean="0">
                                <a:latin typeface="Cambria Math" panose="02040503050406030204" pitchFamily="18" charset="0"/>
                              </a:rPr>
                              <m:t>25</m:t>
                            </m:r>
                          </m:e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23</m:t>
                            </m:r>
                          </m:e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28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</m:m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:endParaRPr lang="tr-TR" dirty="0"/>
              </a:p>
              <a:p>
                <a:pPr marL="109728" indent="0">
                  <a:buNone/>
                </a:pPr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90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231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Problem 9.8 </a:t>
            </a:r>
            <a:r>
              <a:rPr lang="tr-TR" dirty="0" smtClean="0"/>
              <a:t>çözümü devam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1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2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2</m:t>
                            </m:r>
                          </m:e>
                          <m:e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25</m:t>
                            </m:r>
                          </m:e>
                        </m:mr>
                        <m:mr>
                          <m:e>
                            <m:r>
                              <m:rPr>
                                <m:nor/>
                              </m:rPr>
                              <a:rPr lang="tr-TR" i="1" dirty="0"/>
                              <m:t>0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i="1" dirty="0"/>
                              <m:t>0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6</m:t>
                            </m:r>
                          </m:e>
                          <m:e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60</m:t>
                            </m:r>
                          </m:e>
                        </m:mr>
                        <m:mr>
                          <m:e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>
                                <a:latin typeface="Cambria Math" panose="02040503050406030204" pitchFamily="18" charset="0"/>
                              </a:rPr>
                              <m:t>25</m:t>
                            </m:r>
                          </m:e>
                          <m:e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23</m:t>
                            </m:r>
                          </m:e>
                          <m:e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280</m:t>
                            </m:r>
                          </m:e>
                        </m:mr>
                      </m:m>
                    </m:oMath>
                  </m:oMathPara>
                </a14:m>
                <a:endParaRPr lang="tr-TR" dirty="0" smtClean="0"/>
              </a:p>
              <a:p>
                <a:r>
                  <a:rPr lang="tr-TR" dirty="0" smtClean="0"/>
                  <a:t>Burada </a:t>
                </a:r>
                <a:r>
                  <a:rPr lang="tr-TR" dirty="0"/>
                  <a:t>bir tuzakla karşı karşıyayız, eğer işlemlere bu dizilimle devam etmeye çalışırsak 0'a bölme durumu ortaya çıkacak, </a:t>
                </a:r>
                <a:r>
                  <a:rPr lang="tr-TR" dirty="0" smtClean="0"/>
                  <a:t>problem çözülemeyecektir. En başta da </a:t>
                </a:r>
                <a:r>
                  <a:rPr lang="tr-TR" dirty="0"/>
                  <a:t>gördüğümüz gibi denklemlerin sırası çözümü etkilemeyeceği için 2. satır ile </a:t>
                </a:r>
                <a:r>
                  <a:rPr lang="tr-TR" dirty="0" smtClean="0"/>
                  <a:t>3. </a:t>
                </a:r>
                <a:r>
                  <a:rPr lang="tr-TR" dirty="0"/>
                  <a:t>satırı kendi aralarında yer </a:t>
                </a:r>
                <a:r>
                  <a:rPr lang="tr-TR" dirty="0" smtClean="0"/>
                  <a:t>değiştiririz</a:t>
                </a:r>
                <a:r>
                  <a:rPr lang="tr-TR" dirty="0"/>
                  <a:t>. </a:t>
                </a:r>
                <a:r>
                  <a:rPr lang="tr-TR" dirty="0" smtClean="0"/>
                  <a:t>Şöyle ki </a:t>
                </a:r>
                <a:endParaRPr lang="tr-TR" dirty="0"/>
              </a:p>
              <a:p>
                <a:pPr marL="41148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  <m:ctrlPr>
                            <a:rPr lang="tr-TR" i="1" dirty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1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2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2</m:t>
                            </m:r>
                          </m:e>
                          <m:e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25</m:t>
                            </m:r>
                          </m:e>
                        </m:mr>
                        <m:mr>
                          <m:e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>
                                <a:latin typeface="Cambria Math" panose="02040503050406030204" pitchFamily="18" charset="0"/>
                              </a:rPr>
                              <m:t>25</m:t>
                            </m:r>
                          </m:e>
                          <m:e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23</m:t>
                            </m:r>
                          </m:e>
                          <m:e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280</m:t>
                            </m:r>
                          </m:e>
                        </m:mr>
                        <m:mr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60</m:t>
                            </m:r>
                          </m:e>
                        </m:mr>
                      </m:m>
                    </m:oMath>
                  </m:oMathPara>
                </a14:m>
                <a:endParaRPr lang="tr-TR" dirty="0" smtClean="0"/>
              </a:p>
              <a:p>
                <a:r>
                  <a:rPr lang="tr-TR" dirty="0"/>
                  <a:t>Şimdi geriye doğru yerine koyma algoritması için hazırız.</a:t>
                </a:r>
              </a:p>
              <a:p>
                <a:pPr marL="109728" indent="0">
                  <a:buNone/>
                </a:pPr>
                <a:r>
                  <a:rPr lang="tr-TR" dirty="0" smtClean="0"/>
                  <a:t>	3</a:t>
                </a:r>
                <a:r>
                  <a:rPr lang="tr-TR" dirty="0"/>
                  <a:t>. satırdan</a:t>
                </a:r>
                <a:r>
                  <a:rPr lang="tr-TR" dirty="0" smtClean="0"/>
                  <a:t>; </a:t>
                </a:r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tr-TR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=60/6=</m:t>
                    </m:r>
                    <m:r>
                      <a:rPr lang="tr-TR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tr-TR" dirty="0">
                  <a:solidFill>
                    <a:srgbClr val="00B050"/>
                  </a:solidFill>
                </a:endParaRPr>
              </a:p>
              <a:p>
                <a:pPr marL="109728" indent="0">
                  <a:buNone/>
                </a:pPr>
                <a:r>
                  <a:rPr lang="tr-TR" dirty="0" smtClean="0"/>
                  <a:t>	2</a:t>
                </a:r>
                <a:r>
                  <a:rPr lang="tr-TR" dirty="0"/>
                  <a:t>. </a:t>
                </a:r>
                <a:r>
                  <a:rPr lang="tr-TR" dirty="0" smtClean="0"/>
                  <a:t>satırdan; </a:t>
                </a:r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=(280−23∗</m:t>
                    </m:r>
                    <m:r>
                      <a:rPr lang="tr-TR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)/25=</m:t>
                    </m:r>
                    <m:r>
                      <a:rPr lang="tr-TR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tr-TR" dirty="0"/>
              </a:p>
              <a:p>
                <a:pPr marL="109728" indent="0">
                  <a:buNone/>
                </a:pPr>
                <a:r>
                  <a:rPr lang="tr-TR" dirty="0" smtClean="0"/>
                  <a:t>	1. </a:t>
                </a:r>
                <a:r>
                  <a:rPr lang="tr-TR" dirty="0"/>
                  <a:t>satırdan</a:t>
                </a:r>
                <a:r>
                  <a:rPr lang="tr-TR" dirty="0" smtClean="0"/>
                  <a:t>; </a:t>
                </a:r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tr-TR" i="1" dirty="0" smtClean="0">
                        <a:latin typeface="Cambria Math" panose="02040503050406030204" pitchFamily="18" charset="0"/>
                      </a:rPr>
                      <m:t>=25−2∗</m:t>
                    </m:r>
                    <m:r>
                      <a:rPr lang="tr-TR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tr-TR" i="1" dirty="0" smtClean="0">
                        <a:latin typeface="Cambria Math" panose="02040503050406030204" pitchFamily="18" charset="0"/>
                      </a:rPr>
                      <m:t>−2∗</m:t>
                    </m:r>
                    <m:r>
                      <a:rPr lang="tr-TR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a:rPr lang="tr-TR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tr-TR" dirty="0">
                  <a:solidFill>
                    <a:srgbClr val="00B050"/>
                  </a:solidFill>
                </a:endParaRPr>
              </a:p>
              <a:p>
                <a:pPr marL="411480" lvl="1" indent="0">
                  <a:buNone/>
                </a:pPr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785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Problem 9.8 çözümü devam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=−20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i="1" dirty="0">
                          <a:latin typeface="Cambria Math" panose="02040503050406030204" pitchFamily="18" charset="0"/>
                        </a:rPr>
                        <m:t>  −2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:r>
                  <a:rPr lang="tr-TR" dirty="0"/>
                  <a:t>      </a:t>
                </a:r>
                <a14:m>
                  <m:oMath xmlns:m="http://schemas.openxmlformats.org/officeDocument/2006/math">
                    <m:r>
                      <a:rPr lang="tr-TR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endParaRPr lang="tr-TR" dirty="0"/>
              </a:p>
              <a:p>
                <a:pPr marL="109728" indent="0">
                  <a:buNone/>
                </a:pPr>
                <a:r>
                  <a:rPr lang="tr-TR" dirty="0" smtClean="0"/>
                  <a:t>Eğer elde ettiğimiz sonuçlar doğru ise </a:t>
                </a:r>
                <a:r>
                  <a:rPr lang="tr-TR" dirty="0"/>
                  <a:t>sonuçları orijinal </a:t>
                </a:r>
                <a:r>
                  <a:rPr lang="tr-TR" dirty="0" smtClean="0"/>
                  <a:t>denklemin sol tarafında yerine yazarsak sağ taraftaki değeri vermesini bekleriz; Böylelikle çözümün </a:t>
                </a:r>
                <a:r>
                  <a:rPr lang="tr-TR" dirty="0"/>
                  <a:t>doğruluğunu kontrol </a:t>
                </a:r>
                <a:r>
                  <a:rPr lang="tr-TR" dirty="0" smtClean="0"/>
                  <a:t>edebiliriz.</a:t>
                </a:r>
                <a:endParaRPr lang="tr-TR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i="1" dirty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∗1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=−20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i="1" dirty="0">
                          <a:latin typeface="Cambria Math" panose="02040503050406030204" pitchFamily="18" charset="0"/>
                        </a:rPr>
                        <m:t>  −2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∗1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∗2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∗10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:r>
                  <a:rPr lang="tr-TR" dirty="0"/>
                  <a:t>      </a:t>
                </a:r>
                <a14:m>
                  <m:oMath xmlns:m="http://schemas.openxmlformats.org/officeDocument/2006/math">
                    <m:r>
                      <a:rPr lang="tr-TR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+2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∗2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+2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∗10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endParaRPr lang="tr-TR" dirty="0" smtClean="0"/>
              </a:p>
              <a:p>
                <a:pPr marL="109728" indent="0">
                  <a:buNone/>
                </a:pPr>
                <a:r>
                  <a:rPr lang="tr-TR" dirty="0" smtClean="0"/>
                  <a:t>Tüm değerler tutuyor.</a:t>
                </a:r>
                <a:endParaRPr lang="tr-TR" dirty="0"/>
              </a:p>
              <a:p>
                <a:pPr marL="109728" indent="0">
                  <a:buNone/>
                </a:pPr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r="-27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990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Gauss Eleme Yöntemi için Bilgisayar Algoritması</a:t>
            </a:r>
            <a:endParaRPr lang="tr-TR" dirty="0"/>
          </a:p>
        </p:txBody>
      </p:sp>
      <p:sp>
        <p:nvSpPr>
          <p:cNvPr id="5" name="Rectangle 4"/>
          <p:cNvSpPr/>
          <p:nvPr/>
        </p:nvSpPr>
        <p:spPr>
          <a:xfrm>
            <a:off x="359390" y="1087991"/>
            <a:ext cx="11575935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8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clear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tr-TR" sz="800" dirty="0" err="1">
                <a:solidFill>
                  <a:srgbClr val="A020F0"/>
                </a:solidFill>
                <a:latin typeface="Courier New" panose="02070309020205020404" pitchFamily="49" charset="0"/>
              </a:rPr>
              <a:t>all</a:t>
            </a:r>
            <a:r>
              <a:rPr lang="tr-TR" sz="800" dirty="0" err="1">
                <a:solidFill>
                  <a:srgbClr val="000000"/>
                </a:solidFill>
                <a:latin typeface="Courier New" panose="02070309020205020404" pitchFamily="49" charset="0"/>
              </a:rPr>
              <a:t>;clc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%A matrisini </a:t>
            </a:r>
            <a:r>
              <a:rPr lang="tr-TR" sz="800" dirty="0" err="1">
                <a:solidFill>
                  <a:srgbClr val="228B22"/>
                </a:solidFill>
                <a:latin typeface="Courier New" panose="02070309020205020404" pitchFamily="49" charset="0"/>
              </a:rPr>
              <a:t>yazýn</a:t>
            </a:r>
            <a:endParaRPr lang="tr-TR" sz="8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pt-BR" sz="800" dirty="0">
                <a:solidFill>
                  <a:srgbClr val="000000"/>
                </a:solidFill>
                <a:latin typeface="Courier New" panose="02070309020205020404" pitchFamily="49" charset="0"/>
              </a:rPr>
              <a:t>A=[1 2 2;-2 -4 2;-12 1 -1];</a:t>
            </a:r>
          </a:p>
          <a:p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%r matrisini </a:t>
            </a:r>
            <a:r>
              <a:rPr lang="tr-TR" sz="800" dirty="0" err="1">
                <a:solidFill>
                  <a:srgbClr val="228B22"/>
                </a:solidFill>
                <a:latin typeface="Courier New" panose="02070309020205020404" pitchFamily="49" charset="0"/>
              </a:rPr>
              <a:t>yazýn</a:t>
            </a:r>
            <a:endParaRPr lang="tr-TR" sz="8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r=[25;10;-20];</a:t>
            </a:r>
          </a:p>
          <a:p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%ileri </a:t>
            </a:r>
            <a:r>
              <a:rPr lang="tr-TR" sz="800" dirty="0" err="1">
                <a:solidFill>
                  <a:srgbClr val="228B22"/>
                </a:solidFill>
                <a:latin typeface="Courier New" panose="02070309020205020404" pitchFamily="49" charset="0"/>
              </a:rPr>
              <a:t>doðru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 eleme </a:t>
            </a:r>
            <a:r>
              <a:rPr lang="tr-TR" sz="800" dirty="0" err="1">
                <a:solidFill>
                  <a:srgbClr val="228B22"/>
                </a:solidFill>
                <a:latin typeface="Courier New" panose="02070309020205020404" pitchFamily="49" charset="0"/>
              </a:rPr>
              <a:t>algoritmasý</a:t>
            </a:r>
            <a:endParaRPr lang="tr-TR" sz="8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N=size(A);n=N(1</a:t>
            </a:r>
            <a:r>
              <a:rPr lang="tr-TR" sz="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);s=0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tr-TR" sz="800" dirty="0" err="1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j=1:n-1  </a:t>
            </a:r>
          </a:p>
          <a:p>
            <a:r>
              <a:rPr lang="tr-TR" sz="800" dirty="0" err="1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A(</a:t>
            </a:r>
            <a:r>
              <a:rPr lang="tr-TR" sz="800" dirty="0" err="1">
                <a:solidFill>
                  <a:srgbClr val="000000"/>
                </a:solidFill>
                <a:latin typeface="Courier New" panose="02070309020205020404" pitchFamily="49" charset="0"/>
              </a:rPr>
              <a:t>j,j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)==0</a:t>
            </a: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      k=j</a:t>
            </a:r>
            <a:r>
              <a:rPr lang="tr-TR" sz="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tr-TR" sz="8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tr-TR" sz="800" dirty="0" err="1">
                <a:solidFill>
                  <a:srgbClr val="228B22"/>
                </a:solidFill>
                <a:latin typeface="Courier New" panose="02070309020205020404" pitchFamily="49" charset="0"/>
              </a:rPr>
              <a:t>Eðer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 (n-1) boyutlu matrisin </a:t>
            </a:r>
            <a:r>
              <a:rPr lang="tr-TR" sz="800" dirty="0" err="1">
                <a:solidFill>
                  <a:srgbClr val="228B22"/>
                </a:solidFill>
                <a:latin typeface="Courier New" panose="02070309020205020404" pitchFamily="49" charset="0"/>
              </a:rPr>
              <a:t>köþegen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 terimleri 0'sa kendinden sonraki </a:t>
            </a:r>
            <a:r>
              <a:rPr lang="tr-TR" sz="8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ilgili 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terimi </a:t>
            </a:r>
            <a:r>
              <a:rPr lang="tr-TR" sz="8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olmayan 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dizi ile yer </a:t>
            </a:r>
            <a:r>
              <a:rPr lang="tr-TR" sz="800" dirty="0" err="1" smtClean="0">
                <a:solidFill>
                  <a:srgbClr val="228B22"/>
                </a:solidFill>
                <a:latin typeface="Courier New" panose="02070309020205020404" pitchFamily="49" charset="0"/>
              </a:rPr>
              <a:t>deðiþtirir</a:t>
            </a:r>
            <a:r>
              <a:rPr lang="tr-TR" sz="8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800" dirty="0" err="1">
                <a:solidFill>
                  <a:srgbClr val="228B22"/>
                </a:solidFill>
                <a:latin typeface="Courier New" panose="02070309020205020404" pitchFamily="49" charset="0"/>
              </a:rPr>
              <a:t>aþaðýdaki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800" dirty="0" err="1">
                <a:solidFill>
                  <a:srgbClr val="228B22"/>
                </a:solidFill>
                <a:latin typeface="Courier New" panose="02070309020205020404" pitchFamily="49" charset="0"/>
              </a:rPr>
              <a:t>for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 döngüsü ile ilgili terimi 0 olmayan dizi </a:t>
            </a:r>
            <a:r>
              <a:rPr lang="tr-TR" sz="800" dirty="0" err="1">
                <a:solidFill>
                  <a:srgbClr val="228B22"/>
                </a:solidFill>
                <a:latin typeface="Courier New" panose="02070309020205020404" pitchFamily="49" charset="0"/>
              </a:rPr>
              <a:t>aranýr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.</a:t>
            </a: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      </a:t>
            </a:r>
            <a:r>
              <a:rPr lang="tr-TR" sz="800" dirty="0" err="1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k=k+1:n</a:t>
            </a: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          </a:t>
            </a:r>
            <a:r>
              <a:rPr lang="tr-TR" sz="800" dirty="0" err="1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A(</a:t>
            </a:r>
            <a:r>
              <a:rPr lang="tr-TR" sz="800" dirty="0" err="1">
                <a:solidFill>
                  <a:srgbClr val="000000"/>
                </a:solidFill>
                <a:latin typeface="Courier New" panose="02070309020205020404" pitchFamily="49" charset="0"/>
              </a:rPr>
              <a:t>k,j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)==0</a:t>
            </a: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              </a:t>
            </a:r>
            <a:r>
              <a:rPr lang="tr-TR" sz="800" dirty="0" err="1">
                <a:solidFill>
                  <a:srgbClr val="0000FF"/>
                </a:solidFill>
                <a:latin typeface="Courier New" panose="02070309020205020404" pitchFamily="49" charset="0"/>
              </a:rPr>
              <a:t>continue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          </a:t>
            </a:r>
            <a:r>
              <a:rPr lang="tr-TR" sz="800" dirty="0" err="1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  <a:endParaRPr lang="tr-TR" sz="800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          </a:t>
            </a:r>
            <a:r>
              <a:rPr lang="tr-TR" sz="800" dirty="0">
                <a:solidFill>
                  <a:srgbClr val="0000FF"/>
                </a:solidFill>
                <a:latin typeface="Courier New" panose="02070309020205020404" pitchFamily="49" charset="0"/>
              </a:rPr>
              <a:t>break</a:t>
            </a: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      </a:t>
            </a:r>
            <a:r>
              <a:rPr lang="tr-TR" sz="800" dirty="0" err="1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  <a:endParaRPr lang="tr-TR" sz="800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      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800" dirty="0" err="1">
                <a:solidFill>
                  <a:srgbClr val="228B22"/>
                </a:solidFill>
                <a:latin typeface="Courier New" panose="02070309020205020404" pitchFamily="49" charset="0"/>
              </a:rPr>
              <a:t>örneðin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 j=2 iken k=3 ile yer </a:t>
            </a:r>
            <a:r>
              <a:rPr lang="tr-TR" sz="800" dirty="0" err="1">
                <a:solidFill>
                  <a:srgbClr val="228B22"/>
                </a:solidFill>
                <a:latin typeface="Courier New" panose="02070309020205020404" pitchFamily="49" charset="0"/>
              </a:rPr>
              <a:t>deðiþtirme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800" dirty="0" err="1" smtClean="0">
                <a:solidFill>
                  <a:srgbClr val="228B22"/>
                </a:solidFill>
                <a:latin typeface="Courier New" panose="02070309020205020404" pitchFamily="49" charset="0"/>
              </a:rPr>
              <a:t>algoritmasý</a:t>
            </a:r>
            <a:r>
              <a:rPr lang="tr-TR" sz="8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 önce 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j'dekiler yeni bir </a:t>
            </a:r>
            <a:r>
              <a:rPr lang="tr-TR" sz="800" dirty="0" err="1">
                <a:solidFill>
                  <a:srgbClr val="228B22"/>
                </a:solidFill>
                <a:latin typeface="Courier New" panose="02070309020205020404" pitchFamily="49" charset="0"/>
              </a:rPr>
              <a:t>deðiþkende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800" dirty="0" err="1">
                <a:solidFill>
                  <a:srgbClr val="228B22"/>
                </a:solidFill>
                <a:latin typeface="Courier New" panose="02070309020205020404" pitchFamily="49" charset="0"/>
              </a:rPr>
              <a:t>saklanýr</a:t>
            </a:r>
            <a:r>
              <a:rPr lang="tr-TR" sz="8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. j </a:t>
            </a:r>
            <a:r>
              <a:rPr lang="tr-TR" sz="800" dirty="0" err="1">
                <a:solidFill>
                  <a:srgbClr val="228B22"/>
                </a:solidFill>
                <a:latin typeface="Courier New" panose="02070309020205020404" pitchFamily="49" charset="0"/>
              </a:rPr>
              <a:t>sýrasý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 k </a:t>
            </a:r>
            <a:r>
              <a:rPr lang="tr-TR" sz="800" dirty="0" err="1">
                <a:solidFill>
                  <a:srgbClr val="228B22"/>
                </a:solidFill>
                <a:latin typeface="Courier New" panose="02070309020205020404" pitchFamily="49" charset="0"/>
              </a:rPr>
              <a:t>sýrasý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 ile güncellenir. j'nin saklanan </a:t>
            </a:r>
            <a:r>
              <a:rPr lang="tr-TR" sz="800" dirty="0" err="1">
                <a:solidFill>
                  <a:srgbClr val="228B22"/>
                </a:solidFill>
                <a:latin typeface="Courier New" panose="02070309020205020404" pitchFamily="49" charset="0"/>
              </a:rPr>
              <a:t>deðerleri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800" dirty="0" err="1" smtClean="0">
                <a:solidFill>
                  <a:srgbClr val="228B22"/>
                </a:solidFill>
                <a:latin typeface="Courier New" panose="02070309020205020404" pitchFamily="49" charset="0"/>
              </a:rPr>
              <a:t>k'ya</a:t>
            </a:r>
            <a:r>
              <a:rPr lang="tr-TR" sz="8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800" dirty="0" err="1" smtClean="0">
                <a:solidFill>
                  <a:srgbClr val="228B22"/>
                </a:solidFill>
                <a:latin typeface="Courier New" panose="02070309020205020404" pitchFamily="49" charset="0"/>
              </a:rPr>
              <a:t>atanýr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.</a:t>
            </a: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      B=A(j,:); C=r(j); </a:t>
            </a: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      A(j,:)=A(k,:); r(j)=r(k);</a:t>
            </a: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      A(k,:)=B; r(k)=C;</a:t>
            </a:r>
          </a:p>
          <a:p>
            <a:r>
              <a:rPr lang="tr-TR" sz="800" dirty="0" err="1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  <a:endParaRPr lang="tr-TR" sz="800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tr-TR" sz="8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Bu </a:t>
            </a:r>
            <a:r>
              <a:rPr lang="tr-TR" sz="800" dirty="0" err="1">
                <a:solidFill>
                  <a:srgbClr val="228B22"/>
                </a:solidFill>
                <a:latin typeface="Courier New" panose="02070309020205020404" pitchFamily="49" charset="0"/>
              </a:rPr>
              <a:t>for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 döngüsü </a:t>
            </a:r>
            <a:r>
              <a:rPr lang="tr-TR" sz="800" dirty="0" err="1">
                <a:solidFill>
                  <a:srgbClr val="228B22"/>
                </a:solidFill>
                <a:latin typeface="Courier New" panose="02070309020205020404" pitchFamily="49" charset="0"/>
              </a:rPr>
              <a:t>satýrý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 gerekli parametre ile </a:t>
            </a:r>
            <a:r>
              <a:rPr lang="tr-TR" sz="800" dirty="0" err="1">
                <a:solidFill>
                  <a:srgbClr val="228B22"/>
                </a:solidFill>
                <a:latin typeface="Courier New" panose="02070309020205020404" pitchFamily="49" charset="0"/>
              </a:rPr>
              <a:t>çarpýp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800" dirty="0" err="1">
                <a:solidFill>
                  <a:srgbClr val="228B22"/>
                </a:solidFill>
                <a:latin typeface="Courier New" panose="02070309020205020404" pitchFamily="49" charset="0"/>
              </a:rPr>
              <a:t>altdaki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800" dirty="0" err="1" smtClean="0">
                <a:solidFill>
                  <a:srgbClr val="228B22"/>
                </a:solidFill>
                <a:latin typeface="Courier New" panose="02070309020205020404" pitchFamily="49" charset="0"/>
              </a:rPr>
              <a:t>satýrdan</a:t>
            </a:r>
            <a:r>
              <a:rPr lang="tr-TR" sz="8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800" dirty="0" err="1" smtClean="0">
                <a:solidFill>
                  <a:srgbClr val="228B22"/>
                </a:solidFill>
                <a:latin typeface="Courier New" panose="02070309020205020404" pitchFamily="49" charset="0"/>
              </a:rPr>
              <a:t>çýkarýr</a:t>
            </a:r>
            <a:endParaRPr lang="tr-TR" sz="8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      </a:t>
            </a:r>
            <a:r>
              <a:rPr lang="tr-TR" sz="800" dirty="0" err="1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i=1+s:n-1</a:t>
            </a: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      L=A(i+1,j)/A(</a:t>
            </a:r>
            <a:r>
              <a:rPr lang="tr-TR" sz="800" dirty="0" err="1">
                <a:solidFill>
                  <a:srgbClr val="000000"/>
                </a:solidFill>
                <a:latin typeface="Courier New" panose="02070309020205020404" pitchFamily="49" charset="0"/>
              </a:rPr>
              <a:t>j,j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      A(i+1,:)=A(i+1,:)-L*A(j,:);</a:t>
            </a: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      r(i+1)=r(i+1)-L*r(j);</a:t>
            </a: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      </a:t>
            </a:r>
            <a:r>
              <a:rPr lang="tr-TR" sz="800" dirty="0" err="1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  <a:endParaRPr lang="tr-TR" sz="800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  s=s+1;</a:t>
            </a:r>
          </a:p>
          <a:p>
            <a:r>
              <a:rPr lang="tr-TR" sz="800" dirty="0" err="1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  <a:endParaRPr lang="tr-TR" sz="800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%geriye </a:t>
            </a:r>
            <a:r>
              <a:rPr lang="tr-TR" sz="800" dirty="0" err="1">
                <a:solidFill>
                  <a:srgbClr val="228B22"/>
                </a:solidFill>
                <a:latin typeface="Courier New" panose="02070309020205020404" pitchFamily="49" charset="0"/>
              </a:rPr>
              <a:t>doðru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 yerine koyma </a:t>
            </a:r>
            <a:r>
              <a:rPr lang="tr-TR" sz="800" dirty="0" err="1">
                <a:solidFill>
                  <a:srgbClr val="228B22"/>
                </a:solidFill>
                <a:latin typeface="Courier New" panose="02070309020205020404" pitchFamily="49" charset="0"/>
              </a:rPr>
              <a:t>algoritmasý</a:t>
            </a:r>
            <a:r>
              <a:rPr lang="tr-TR" sz="8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x(n)=r(n)/A(</a:t>
            </a:r>
            <a:r>
              <a:rPr lang="tr-TR" sz="800" dirty="0" err="1">
                <a:solidFill>
                  <a:srgbClr val="000000"/>
                </a:solidFill>
                <a:latin typeface="Courier New" panose="02070309020205020404" pitchFamily="49" charset="0"/>
              </a:rPr>
              <a:t>n,n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800" dirty="0" err="1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i=n-1:-1:1</a:t>
            </a: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8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sum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=0;</a:t>
            </a: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800" dirty="0" err="1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j=i+1:n </a:t>
            </a: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      </a:t>
            </a:r>
            <a:r>
              <a:rPr lang="tr-TR" sz="8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sum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=</a:t>
            </a:r>
            <a:r>
              <a:rPr lang="tr-TR" sz="8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sum+A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800" dirty="0" err="1">
                <a:solidFill>
                  <a:srgbClr val="000000"/>
                </a:solidFill>
                <a:latin typeface="Courier New" panose="02070309020205020404" pitchFamily="49" charset="0"/>
              </a:rPr>
              <a:t>i,j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)*x(j);</a:t>
            </a: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800" dirty="0" err="1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  <a:endParaRPr lang="tr-TR" sz="800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    x(i)=(1/A(</a:t>
            </a:r>
            <a:r>
              <a:rPr lang="tr-TR" sz="800" dirty="0" err="1">
                <a:solidFill>
                  <a:srgbClr val="000000"/>
                </a:solidFill>
                <a:latin typeface="Courier New" panose="02070309020205020404" pitchFamily="49" charset="0"/>
              </a:rPr>
              <a:t>i,i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))*(r(i)-</a:t>
            </a:r>
            <a:r>
              <a:rPr lang="tr-TR" sz="8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sum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800" dirty="0" err="1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  <a:endParaRPr lang="tr-TR" sz="800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r>
              <a:rPr lang="tr-TR" sz="8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disp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800" dirty="0">
                <a:solidFill>
                  <a:srgbClr val="A020F0"/>
                </a:solidFill>
                <a:latin typeface="Courier New" panose="02070309020205020404" pitchFamily="49" charset="0"/>
              </a:rPr>
              <a:t>'Çözüm[x] ='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  <a:r>
              <a:rPr lang="tr-TR" sz="8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disp</a:t>
            </a:r>
            <a:r>
              <a:rPr lang="tr-TR" sz="800" dirty="0">
                <a:solidFill>
                  <a:srgbClr val="000000"/>
                </a:solidFill>
                <a:latin typeface="Courier New" panose="02070309020205020404" pitchFamily="49" charset="0"/>
              </a:rPr>
              <a:t>(x')</a:t>
            </a:r>
          </a:p>
        </p:txBody>
      </p:sp>
    </p:spTree>
    <p:extLst>
      <p:ext uri="{BB962C8B-B14F-4D97-AF65-F5344CB8AC3E}">
        <p14:creationId xmlns:p14="http://schemas.microsoft.com/office/powerpoint/2010/main" val="93674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Çözümleri İyileştirmek için Teknikler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Kötü koşullanmış sistemlerin çözümünde virgülden sonra daha fazla basamak kullanmak gerekir.</a:t>
            </a:r>
          </a:p>
          <a:p>
            <a:r>
              <a:rPr lang="tr-TR" dirty="0" smtClean="0"/>
              <a:t>Bölüm durumunda olması gereken eleman sıfır olursa, sıfıra bölme durumu ortaya çıkacağından, yer değiştirme uygulanır.</a:t>
            </a:r>
          </a:p>
          <a:p>
            <a:r>
              <a:rPr lang="tr-TR" dirty="0" smtClean="0"/>
              <a:t>Bölüm durumundaki eleman tam olarak sıfır değil de sıfıra yakın bir sayı olursa yuvarlama hataları baskın olur.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1405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Gauss-Jordan Yöntemi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Gauss-Jordan yöntemi Gauss eleme yönteminin başka bir şeklidir.</a:t>
            </a:r>
          </a:p>
          <a:p>
            <a:r>
              <a:rPr lang="tr-TR" dirty="0" smtClean="0"/>
              <a:t>Temel fark, </a:t>
            </a:r>
            <a:r>
              <a:rPr lang="tr-TR" dirty="0"/>
              <a:t>Gauss-Jordan </a:t>
            </a:r>
            <a:r>
              <a:rPr lang="tr-TR" dirty="0" smtClean="0"/>
              <a:t>yönteminde bir bilinmeyen elendiğinde sadece alttaki satırlardan değil tüm satırlardan elenir. Böylece,  Gauss-Jordan elemesinin sonucunda üst üçgen matris değil birim matris elde edilir.</a:t>
            </a:r>
          </a:p>
          <a:p>
            <a:r>
              <a:rPr lang="tr-TR" dirty="0" smtClean="0"/>
              <a:t>Ayrıca bütün elemanlar pivot elemanlarına bölünerek </a:t>
            </a:r>
            <a:r>
              <a:rPr lang="tr-TR" dirty="0" err="1" smtClean="0"/>
              <a:t>normalize</a:t>
            </a:r>
            <a:r>
              <a:rPr lang="tr-TR" dirty="0" smtClean="0"/>
              <a:t> edilirler.</a:t>
            </a:r>
          </a:p>
          <a:p>
            <a:r>
              <a:rPr lang="tr-TR" dirty="0" smtClean="0"/>
              <a:t>İşlem bittiğinde çözüm elde edilmiş olur. Geriye doğru yerine koyma gerekmez.</a:t>
            </a:r>
          </a:p>
          <a:p>
            <a:r>
              <a:rPr lang="tr-TR" dirty="0" smtClean="0"/>
              <a:t>Yöntemin anlaşılması açısından bir örnek yapalım.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633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Problem </a:t>
            </a:r>
            <a:r>
              <a:rPr lang="tr-TR" dirty="0" smtClean="0"/>
              <a:t>9.11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109728" indent="0">
                  <a:buNone/>
                </a:pPr>
                <a:r>
                  <a:rPr lang="tr-TR" dirty="0" smtClean="0"/>
                  <a:t>Problem: Aşağıdaki sistem veriliyor;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tr-TR" b="0" i="1" dirty="0" smtClean="0">
                  <a:latin typeface="Cambria Math" panose="02040503050406030204" pitchFamily="18" charset="0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tr-TR" b="0" i="1" dirty="0" smtClean="0">
                  <a:latin typeface="Cambria Math" panose="02040503050406030204" pitchFamily="18" charset="0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tr-TR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baseline="-25000" dirty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:r>
                  <a:rPr lang="tr-TR" dirty="0" smtClean="0"/>
                  <a:t>Gauss-Jordan ile çözün</a:t>
                </a:r>
                <a:endParaRPr lang="tr-TR" dirty="0"/>
              </a:p>
              <a:p>
                <a:pPr marL="109728" indent="0">
                  <a:buNone/>
                </a:pPr>
                <a:r>
                  <a:rPr lang="tr-TR" dirty="0" smtClean="0"/>
                  <a:t>Çözüm: </a:t>
                </a:r>
                <a:r>
                  <a:rPr lang="tr-TR" dirty="0"/>
                  <a:t>Önce problem üzerinde bir manipülasyon yapalım.</a:t>
                </a:r>
              </a:p>
              <a:p>
                <a:pPr marL="109728" indent="0">
                  <a:buNone/>
                </a:pPr>
                <a14:m>
                  <m:oMath xmlns:m="http://schemas.openxmlformats.org/officeDocument/2006/math"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=−3</m:t>
                    </m:r>
                  </m:oMath>
                </a14:m>
                <a:r>
                  <a:rPr lang="tr-TR" i="1" dirty="0" smtClean="0">
                    <a:latin typeface="Cambria Math" panose="02040503050406030204" pitchFamily="18" charset="0"/>
                  </a:rPr>
                  <a:t>				</a:t>
                </a:r>
                <a14:m>
                  <m:oMath xmlns:m="http://schemas.openxmlformats.org/officeDocument/2006/math"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=−3</m:t>
                    </m:r>
                  </m:oMath>
                </a14:m>
                <a:endParaRPr lang="tr-TR" i="1" dirty="0">
                  <a:latin typeface="Cambria Math" panose="02040503050406030204" pitchFamily="18" charset="0"/>
                </a:endParaRPr>
              </a:p>
              <a:p>
                <a:pPr marL="109728" indent="0">
                  <a:buNone/>
                </a:pPr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tr-TR" i="1" dirty="0" smtClean="0">
                    <a:latin typeface="Cambria Math" panose="02040503050406030204" pitchFamily="18" charset="0"/>
                  </a:rPr>
                  <a:t> 			</a:t>
                </a:r>
                <a14:m>
                  <m:oMath xmlns:m="http://schemas.openxmlformats.org/officeDocument/2006/math">
                    <m:r>
                      <a:rPr lang="tr-TR" i="1" dirty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+4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tr-TR" dirty="0"/>
              </a:p>
              <a:p>
                <a:pPr marL="109728" indent="0">
                  <a:buNone/>
                </a:pPr>
                <a14:m>
                  <m:oMath xmlns:m="http://schemas.openxmlformats.org/officeDocument/2006/math">
                    <m:r>
                      <a:rPr lang="tr-TR" i="1" dirty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+4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tr-TR" dirty="0" smtClean="0"/>
                  <a:t>			</a:t>
                </a:r>
                <a:r>
                  <a:rPr lang="tr-TR" dirty="0"/>
                  <a:t> </a:t>
                </a:r>
                <a14:m>
                  <m:oMath xmlns:m="http://schemas.openxmlformats.org/officeDocument/2006/math">
                    <m:r>
                      <a:rPr lang="tr-TR" i="1" dirty="0">
                        <a:latin typeface="Cambria Math" panose="02040503050406030204" pitchFamily="18" charset="0"/>
                      </a:rPr>
                      <m:t>6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+2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tr-TR" i="1" dirty="0">
                    <a:latin typeface="Cambria Math" panose="02040503050406030204" pitchFamily="18" charset="0"/>
                  </a:rPr>
                  <a:t> </a:t>
                </a:r>
                <a:endParaRPr lang="tr-TR" dirty="0"/>
              </a:p>
              <a:p>
                <a:pPr marL="109728" indent="0">
                  <a:buNone/>
                </a:pPr>
                <a:r>
                  <a:rPr lang="tr-TR" dirty="0"/>
                  <a:t>Ardından matris formunda yazalım ve birleşik matrisi oluşturalım.</a:t>
                </a:r>
              </a:p>
              <a:p>
                <a:pPr marL="41148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 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tr-TR" dirty="0"/>
                                  <m:t>1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tr-TR" b="0" i="0" dirty="0" smtClean="0"/>
                                  <m:t>1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tr-TR" b="0" i="0" dirty="0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tr-TR" b="0" i="0" dirty="0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tr-TR" dirty="0"/>
                                  <m:t>4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tr-TR" b="0" i="0" dirty="0" smtClean="0"/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tr-TR" b="0" i="0" dirty="0" smtClean="0"/>
                                  <m:t>6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tr-TR" b="0" i="0" dirty="0" smtClean="0"/>
                                  <m:t>2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tr-TR" b="0" i="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a:rPr lang="tr-TR" i="1" dirty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tr-TR" b="0" i="0" dirty="0" smtClean="0"/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tr-TR" b="0" i="0" dirty="0" smtClean="0"/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tr-TR" b="0" i="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                 </m:t>
                      </m:r>
                      <m:m>
                        <m:mPr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  <m:ctrlPr>
                            <a:rPr lang="tr-TR" i="1" dirty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1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1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nor/>
                              </m:rPr>
                              <a:rPr lang="tr-TR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nor/>
                              </m:rPr>
                              <a:rPr lang="tr-TR" dirty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mr>
                        <m:mr>
                          <m:e>
                            <m:r>
                              <m:rPr>
                                <m:nor/>
                              </m:rPr>
                              <a:rPr lang="tr-TR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nor/>
                              </m:rPr>
                              <a:rPr lang="tr-TR" dirty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4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1</m:t>
                            </m:r>
                          </m:e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mr>
                        <m:mr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6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/>
                              <m:t>2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tr-TR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mr>
                      </m:m>
                    </m:oMath>
                  </m:oMathPara>
                </a14:m>
                <a:endParaRPr lang="tr-TR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90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triped Right Arrow 4"/>
          <p:cNvSpPr/>
          <p:nvPr/>
        </p:nvSpPr>
        <p:spPr>
          <a:xfrm>
            <a:off x="3997477" y="4253672"/>
            <a:ext cx="1419367" cy="50496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793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Problem 9.11 Çözümü </a:t>
            </a:r>
            <a:r>
              <a:rPr lang="tr-TR" dirty="0" smtClean="0"/>
              <a:t>Devam: Gauss-Jordan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109728" indent="0">
              <a:buNone/>
            </a:pPr>
            <a:r>
              <a:rPr lang="tr-TR" dirty="0" smtClean="0"/>
              <a:t>Birleşik </a:t>
            </a:r>
            <a:r>
              <a:rPr lang="tr-TR" dirty="0"/>
              <a:t>matrisi oluşturuyoruz.</a:t>
            </a:r>
          </a:p>
          <a:p>
            <a:pPr marL="109728" indent="0">
              <a:buNone/>
            </a:pPr>
            <a:r>
              <a:rPr lang="tr-TR" dirty="0"/>
              <a:t>     1     1    -1    -3</a:t>
            </a:r>
          </a:p>
          <a:p>
            <a:pPr marL="109728" indent="0">
              <a:buNone/>
            </a:pPr>
            <a:r>
              <a:rPr lang="tr-TR" dirty="0"/>
              <a:t>    -3     4     1     1</a:t>
            </a:r>
          </a:p>
          <a:p>
            <a:pPr marL="109728" indent="0">
              <a:buNone/>
            </a:pPr>
            <a:r>
              <a:rPr lang="tr-TR" dirty="0"/>
              <a:t>     6     2     2     2</a:t>
            </a:r>
          </a:p>
          <a:p>
            <a:pPr marL="109728" indent="0">
              <a:buNone/>
            </a:pPr>
            <a:r>
              <a:rPr lang="tr-TR" dirty="0"/>
              <a:t>Ardından ilk satırı, ilk satırın ilk elemanına bölerek </a:t>
            </a:r>
            <a:r>
              <a:rPr lang="tr-TR" dirty="0" err="1"/>
              <a:t>normalize</a:t>
            </a:r>
            <a:r>
              <a:rPr lang="tr-TR" dirty="0"/>
              <a:t> ediyoruz;</a:t>
            </a:r>
          </a:p>
          <a:p>
            <a:pPr marL="109728" indent="0">
              <a:buNone/>
            </a:pPr>
            <a:r>
              <a:rPr lang="tr-TR" dirty="0"/>
              <a:t>ilk eleman zaten 1 olduğu için bir değişiklik olmadı; Çok gerekli değil ama</a:t>
            </a:r>
          </a:p>
          <a:p>
            <a:pPr marL="109728" indent="0">
              <a:buNone/>
            </a:pPr>
            <a:r>
              <a:rPr lang="tr-TR" dirty="0"/>
              <a:t>dilerseniz yazacağınız algoritmalarda buraya kontrol koyabilirsiniz.</a:t>
            </a:r>
          </a:p>
          <a:p>
            <a:pPr marL="109728" indent="0">
              <a:buNone/>
            </a:pPr>
            <a:r>
              <a:rPr lang="tr-TR" dirty="0"/>
              <a:t>     1     1    -1    -3</a:t>
            </a:r>
          </a:p>
          <a:p>
            <a:pPr marL="109728" indent="0">
              <a:buNone/>
            </a:pPr>
            <a:r>
              <a:rPr lang="tr-TR" dirty="0"/>
              <a:t>    -3     4     1     1</a:t>
            </a:r>
          </a:p>
          <a:p>
            <a:pPr marL="109728" indent="0">
              <a:buNone/>
            </a:pPr>
            <a:r>
              <a:rPr lang="tr-TR" dirty="0"/>
              <a:t>     6     2     2     2</a:t>
            </a:r>
          </a:p>
          <a:p>
            <a:pPr marL="109728" indent="0">
              <a:buNone/>
            </a:pPr>
            <a:r>
              <a:rPr lang="tr-TR" dirty="0"/>
              <a:t>Ardından; 2. satırı güncelliyoruz; A(2,:)=A(2,:)-A(2,1)*A(1,:) yani 2. satırdan</a:t>
            </a:r>
          </a:p>
          <a:p>
            <a:pPr marL="109728" indent="0">
              <a:buNone/>
            </a:pPr>
            <a:r>
              <a:rPr lang="tr-TR" dirty="0"/>
              <a:t>2. satırın ilk terimi çarpı 1. satır şeklinde bulduğumuz dizi matrisi çıkarıyoruz</a:t>
            </a:r>
          </a:p>
          <a:p>
            <a:pPr marL="109728" indent="0">
              <a:buNone/>
            </a:pPr>
            <a:r>
              <a:rPr lang="tr-TR" dirty="0"/>
              <a:t>     1     1    -1    -3</a:t>
            </a:r>
          </a:p>
          <a:p>
            <a:pPr marL="109728" indent="0">
              <a:buNone/>
            </a:pPr>
            <a:r>
              <a:rPr lang="tr-TR" dirty="0"/>
              <a:t>     0     7    -2    -8</a:t>
            </a:r>
          </a:p>
          <a:p>
            <a:pPr marL="109728" indent="0">
              <a:buNone/>
            </a:pPr>
            <a:r>
              <a:rPr lang="tr-TR" dirty="0"/>
              <a:t>     6     2     2     2</a:t>
            </a:r>
          </a:p>
          <a:p>
            <a:pPr marL="109728" indent="0">
              <a:buNone/>
            </a:pPr>
            <a:r>
              <a:rPr lang="tr-TR" dirty="0"/>
              <a:t>Daha sonra; aynı işlemi 3. satır için yapıyoruz</a:t>
            </a:r>
            <a:r>
              <a:rPr lang="tr-TR" dirty="0" smtClean="0"/>
              <a:t>. A(3</a:t>
            </a:r>
            <a:r>
              <a:rPr lang="tr-TR" dirty="0"/>
              <a:t>,:)=A(3,:)-A(3,1)*A(1,:)</a:t>
            </a:r>
          </a:p>
          <a:p>
            <a:pPr marL="109728" indent="0">
              <a:buNone/>
            </a:pPr>
            <a:r>
              <a:rPr lang="tr-TR" dirty="0"/>
              <a:t>     1     1    -1    -3</a:t>
            </a:r>
          </a:p>
          <a:p>
            <a:pPr marL="109728" indent="0">
              <a:buNone/>
            </a:pPr>
            <a:r>
              <a:rPr lang="tr-TR" dirty="0"/>
              <a:t>     0     7    -2    -</a:t>
            </a:r>
            <a:r>
              <a:rPr lang="tr-TR" dirty="0" smtClean="0"/>
              <a:t>8</a:t>
            </a:r>
          </a:p>
          <a:p>
            <a:pPr marL="109728" indent="0">
              <a:buNone/>
            </a:pPr>
            <a:r>
              <a:rPr lang="tr-TR" dirty="0" smtClean="0"/>
              <a:t>     0    </a:t>
            </a:r>
            <a:r>
              <a:rPr lang="tr-TR" dirty="0"/>
              <a:t>-4     8    20</a:t>
            </a:r>
          </a:p>
          <a:p>
            <a:pPr marL="109728" indent="0">
              <a:buNone/>
            </a:pPr>
            <a:endParaRPr lang="tr-TR" dirty="0"/>
          </a:p>
          <a:p>
            <a:pPr marL="109728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547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Problem 9.11 Çözümü Devam: Gauss-Jordan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tr-TR" sz="2000" dirty="0" smtClean="0"/>
              <a:t>Şimdide </a:t>
            </a:r>
            <a:r>
              <a:rPr lang="tr-TR" sz="2000" dirty="0"/>
              <a:t>ikinci satırı, 2. satırın 2. elemanına bölerek </a:t>
            </a:r>
            <a:r>
              <a:rPr lang="tr-TR" sz="2000" dirty="0" err="1"/>
              <a:t>normalize</a:t>
            </a:r>
            <a:r>
              <a:rPr lang="tr-TR" sz="2000" dirty="0"/>
              <a:t> ediyoruz;</a:t>
            </a:r>
          </a:p>
          <a:p>
            <a:pPr marL="109728" indent="0">
              <a:buNone/>
            </a:pPr>
            <a:r>
              <a:rPr lang="tr-TR" sz="2000" dirty="0"/>
              <a:t>    1.0000    1.0000   -1.0000   -3.0000</a:t>
            </a:r>
          </a:p>
          <a:p>
            <a:pPr marL="109728" indent="0">
              <a:buNone/>
            </a:pPr>
            <a:r>
              <a:rPr lang="tr-TR" sz="2000" dirty="0"/>
              <a:t>         0    1.0000   -0.2857   -1.1429</a:t>
            </a:r>
          </a:p>
          <a:p>
            <a:pPr marL="109728" indent="0">
              <a:buNone/>
            </a:pPr>
            <a:r>
              <a:rPr lang="tr-TR" sz="2000" dirty="0"/>
              <a:t>         0   -4.0000    8.0000   20.0000</a:t>
            </a:r>
          </a:p>
          <a:p>
            <a:pPr marL="109728" indent="0">
              <a:buNone/>
            </a:pPr>
            <a:r>
              <a:rPr lang="tr-TR" sz="2000" dirty="0"/>
              <a:t>Ardından; 1. satırı güncelliyoruz; A(1,:)=A(1,:)-A(1,2)*A(2,:) yani 1. satırdan</a:t>
            </a:r>
          </a:p>
          <a:p>
            <a:pPr marL="109728" indent="0">
              <a:buNone/>
            </a:pPr>
            <a:r>
              <a:rPr lang="tr-TR" sz="2000" dirty="0"/>
              <a:t>1. satırın ikinci terimi çarpı 2. satır şeklinde bulduğumuz dizi matrisi çıkarıyoruz</a:t>
            </a:r>
          </a:p>
          <a:p>
            <a:pPr marL="109728" indent="0">
              <a:buNone/>
            </a:pPr>
            <a:r>
              <a:rPr lang="tr-TR" sz="2000" dirty="0"/>
              <a:t>    1.0000         0   -0.7143   -1.8571</a:t>
            </a:r>
          </a:p>
          <a:p>
            <a:pPr marL="109728" indent="0">
              <a:buNone/>
            </a:pPr>
            <a:r>
              <a:rPr lang="tr-TR" sz="2000" dirty="0"/>
              <a:t>         0    1.0000   -0.2857   -1.1429</a:t>
            </a:r>
          </a:p>
          <a:p>
            <a:pPr marL="109728" indent="0">
              <a:buNone/>
            </a:pPr>
            <a:r>
              <a:rPr lang="tr-TR" sz="2000" dirty="0"/>
              <a:t>         0   -4.0000    8.0000   20.0000</a:t>
            </a:r>
          </a:p>
          <a:p>
            <a:pPr marL="109728" indent="0">
              <a:buNone/>
            </a:pPr>
            <a:r>
              <a:rPr lang="tr-TR" sz="2000" dirty="0"/>
              <a:t>Ardından; 3. satırı güncelliyoruz; A(3,:)=A(3,:)-A(3,2)*A(2,:) yani 3. satırdan</a:t>
            </a:r>
          </a:p>
          <a:p>
            <a:pPr marL="109728" indent="0">
              <a:buNone/>
            </a:pPr>
            <a:r>
              <a:rPr lang="tr-TR" sz="2000" dirty="0"/>
              <a:t>3. satırın ikinci terimi çarpı 2. satır şeklinde bulduğumuz dizi matrisi çıkarıyoruz</a:t>
            </a:r>
          </a:p>
          <a:p>
            <a:pPr marL="109728" indent="0">
              <a:buNone/>
            </a:pPr>
            <a:r>
              <a:rPr lang="tr-TR" sz="2000" dirty="0"/>
              <a:t>    1.0000         0   -0.7143   -1.8571</a:t>
            </a:r>
          </a:p>
          <a:p>
            <a:pPr marL="109728" indent="0">
              <a:buNone/>
            </a:pPr>
            <a:r>
              <a:rPr lang="tr-TR" sz="2000" dirty="0"/>
              <a:t>         0    1.0000   -0.2857   -1.1429</a:t>
            </a:r>
          </a:p>
          <a:p>
            <a:pPr marL="109728" indent="0">
              <a:buNone/>
            </a:pPr>
            <a:r>
              <a:rPr lang="tr-TR" sz="2000" dirty="0"/>
              <a:t>         0         0    6.8571   15.4286</a:t>
            </a:r>
          </a:p>
          <a:p>
            <a:pPr marL="109728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0965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Problem 9.11 Çözümü Devam: Gauss-Jordan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tr-TR" dirty="0" smtClean="0"/>
              <a:t>Şimdide </a:t>
            </a:r>
            <a:r>
              <a:rPr lang="tr-TR" dirty="0"/>
              <a:t>üçüncü satırı, 3. satırın 3. elemanına bölerek </a:t>
            </a:r>
            <a:r>
              <a:rPr lang="tr-TR" dirty="0" err="1"/>
              <a:t>normalize</a:t>
            </a:r>
            <a:r>
              <a:rPr lang="tr-TR" dirty="0"/>
              <a:t> ediyoruz;</a:t>
            </a:r>
          </a:p>
          <a:p>
            <a:pPr marL="109728" indent="0">
              <a:buNone/>
            </a:pPr>
            <a:r>
              <a:rPr lang="tr-TR" dirty="0"/>
              <a:t>    1.0000         0   -0.7143   -1.8571</a:t>
            </a:r>
          </a:p>
          <a:p>
            <a:pPr marL="109728" indent="0">
              <a:buNone/>
            </a:pPr>
            <a:r>
              <a:rPr lang="tr-TR" dirty="0"/>
              <a:t>         0    1.0000   -0.2857   -1.1429</a:t>
            </a:r>
          </a:p>
          <a:p>
            <a:pPr marL="109728" indent="0">
              <a:buNone/>
            </a:pPr>
            <a:r>
              <a:rPr lang="tr-TR" dirty="0"/>
              <a:t>         0         0    1.0000    2.2500</a:t>
            </a:r>
          </a:p>
          <a:p>
            <a:pPr marL="109728" indent="0">
              <a:buNone/>
            </a:pPr>
            <a:r>
              <a:rPr lang="tr-TR" dirty="0"/>
              <a:t>Ardından; 1. satırı güncelliyoruz; A(1,:)=A(1,:)-A(1,3)*A(3,:) yani 1. satırdan</a:t>
            </a:r>
          </a:p>
          <a:p>
            <a:pPr marL="109728" indent="0">
              <a:buNone/>
            </a:pPr>
            <a:r>
              <a:rPr lang="tr-TR" dirty="0"/>
              <a:t>1. satırın üçüncü terimi çarpı 3. satır şeklinde bulduğumuz dizi matrisi çıkarıyoruz</a:t>
            </a:r>
          </a:p>
          <a:p>
            <a:pPr marL="109728" indent="0">
              <a:buNone/>
            </a:pPr>
            <a:r>
              <a:rPr lang="tr-TR" dirty="0"/>
              <a:t>    1.0000         0         0   -0.2500</a:t>
            </a:r>
          </a:p>
          <a:p>
            <a:pPr marL="109728" indent="0">
              <a:buNone/>
            </a:pPr>
            <a:r>
              <a:rPr lang="tr-TR" dirty="0"/>
              <a:t>         0    1.0000   -0.2857   -1.1429</a:t>
            </a:r>
          </a:p>
          <a:p>
            <a:pPr marL="109728" indent="0">
              <a:buNone/>
            </a:pPr>
            <a:r>
              <a:rPr lang="tr-TR" dirty="0"/>
              <a:t>         0         0    1.0000    2.2500</a:t>
            </a:r>
          </a:p>
          <a:p>
            <a:pPr marL="109728" indent="0">
              <a:buNone/>
            </a:pPr>
            <a:r>
              <a:rPr lang="tr-TR" dirty="0"/>
              <a:t>Ardından; 2. satırı güncelliyoruz; A(2,:)=A(2,:)-A(2,3)*A(3,:) yani 2. satırdan</a:t>
            </a:r>
          </a:p>
          <a:p>
            <a:pPr marL="109728" indent="0">
              <a:buNone/>
            </a:pPr>
            <a:r>
              <a:rPr lang="tr-TR" dirty="0"/>
              <a:t>2. satırın üçüncü terimi çarpı 3. satır şeklinde bulduğumuz dizi matrisi çıkarıyoruz</a:t>
            </a:r>
          </a:p>
          <a:p>
            <a:pPr marL="109728" indent="0">
              <a:buNone/>
            </a:pPr>
            <a:r>
              <a:rPr lang="tr-TR" dirty="0"/>
              <a:t>    1.0000         0         0   -0.2500</a:t>
            </a:r>
          </a:p>
          <a:p>
            <a:pPr marL="109728" indent="0">
              <a:buNone/>
            </a:pPr>
            <a:r>
              <a:rPr lang="tr-TR" dirty="0"/>
              <a:t>         0    1.0000         0   -0.5000</a:t>
            </a:r>
          </a:p>
          <a:p>
            <a:pPr marL="109728" indent="0">
              <a:buNone/>
            </a:pPr>
            <a:r>
              <a:rPr lang="tr-TR" dirty="0"/>
              <a:t>         0         0    1.0000    2.2500</a:t>
            </a:r>
          </a:p>
          <a:p>
            <a:pPr marL="109728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4187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Problem 9.11 Çözümü Devam: Gauss-Jordan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tr-TR" dirty="0" smtClean="0"/>
              <a:t>2</a:t>
            </a:r>
            <a:r>
              <a:rPr lang="tr-TR" dirty="0"/>
              <a:t>. satırın üçüncü terimi çarpı 3. satır şeklinde bulduğumuz dizi matrisi çıkarıyoruz</a:t>
            </a:r>
          </a:p>
          <a:p>
            <a:pPr marL="109728" indent="0">
              <a:buNone/>
            </a:pPr>
            <a:r>
              <a:rPr lang="tr-TR" dirty="0"/>
              <a:t>    1.0000         0         0   -0.2500</a:t>
            </a:r>
          </a:p>
          <a:p>
            <a:pPr marL="109728" indent="0">
              <a:buNone/>
            </a:pPr>
            <a:r>
              <a:rPr lang="tr-TR" dirty="0"/>
              <a:t>         0    1.0000         0   -0.5000</a:t>
            </a:r>
          </a:p>
          <a:p>
            <a:pPr marL="109728" indent="0">
              <a:buNone/>
            </a:pPr>
            <a:r>
              <a:rPr lang="tr-TR" dirty="0"/>
              <a:t>         0         0    1.0000    2.2500</a:t>
            </a:r>
          </a:p>
          <a:p>
            <a:pPr marL="109728" indent="0">
              <a:buNone/>
            </a:pPr>
            <a:r>
              <a:rPr lang="tr-TR" dirty="0"/>
              <a:t>Sol taraf birim vektör haline dönüştüğüne göre, sağ taraf</a:t>
            </a:r>
          </a:p>
          <a:p>
            <a:pPr marL="109728" indent="0">
              <a:buNone/>
            </a:pPr>
            <a:r>
              <a:rPr lang="tr-TR" dirty="0"/>
              <a:t>Çözüm vektörü x=</a:t>
            </a:r>
          </a:p>
          <a:p>
            <a:pPr marL="109728" indent="0">
              <a:buNone/>
            </a:pPr>
            <a:r>
              <a:rPr lang="tr-TR" dirty="0"/>
              <a:t>   -0.2500</a:t>
            </a:r>
          </a:p>
          <a:p>
            <a:pPr marL="109728" indent="0">
              <a:buNone/>
            </a:pPr>
            <a:r>
              <a:rPr lang="tr-TR" dirty="0"/>
              <a:t>   -0.5000</a:t>
            </a:r>
          </a:p>
          <a:p>
            <a:pPr marL="109728" indent="0">
              <a:buNone/>
            </a:pPr>
            <a:r>
              <a:rPr lang="tr-TR" dirty="0"/>
              <a:t>    2.2500</a:t>
            </a:r>
          </a:p>
          <a:p>
            <a:pPr marL="109728" indent="0">
              <a:buNone/>
            </a:pPr>
            <a:r>
              <a:rPr lang="tr-TR" dirty="0"/>
              <a:t>şeklinde bulunur.</a:t>
            </a:r>
          </a:p>
          <a:p>
            <a:pPr marL="109728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2048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9802"/>
            <a:ext cx="10972800" cy="50618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Gauss-Jordan için Bilgisayar algoritması</a:t>
            </a:r>
            <a:endParaRPr lang="tr-TR" dirty="0"/>
          </a:p>
        </p:txBody>
      </p:sp>
      <p:sp>
        <p:nvSpPr>
          <p:cNvPr id="5" name="Rectangle 4"/>
          <p:cNvSpPr/>
          <p:nvPr/>
        </p:nvSpPr>
        <p:spPr>
          <a:xfrm>
            <a:off x="632012" y="856357"/>
            <a:ext cx="1110727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dirty="0">
                <a:solidFill>
                  <a:srgbClr val="228B22"/>
                </a:solidFill>
                <a:latin typeface="Courier New" panose="02070309020205020404" pitchFamily="49" charset="0"/>
              </a:rPr>
              <a:t>%Gauss-Jordan </a:t>
            </a:r>
          </a:p>
          <a:p>
            <a:r>
              <a:rPr lang="tr-TR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clear</a:t>
            </a:r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tr-TR" sz="1600" dirty="0" err="1">
                <a:solidFill>
                  <a:srgbClr val="A020F0"/>
                </a:solidFill>
                <a:latin typeface="Courier New" panose="02070309020205020404" pitchFamily="49" charset="0"/>
              </a:rPr>
              <a:t>all</a:t>
            </a:r>
            <a:r>
              <a:rPr lang="tr-TR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;clc</a:t>
            </a:r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tr-TR" sz="1600" dirty="0">
                <a:solidFill>
                  <a:srgbClr val="228B22"/>
                </a:solidFill>
                <a:latin typeface="Courier New" panose="02070309020205020404" pitchFamily="49" charset="0"/>
              </a:rPr>
              <a:t>%A matrisini </a:t>
            </a:r>
            <a:r>
              <a:rPr lang="tr-TR" sz="1600" dirty="0" err="1">
                <a:solidFill>
                  <a:srgbClr val="228B22"/>
                </a:solidFill>
                <a:latin typeface="Courier New" panose="02070309020205020404" pitchFamily="49" charset="0"/>
              </a:rPr>
              <a:t>yazýn</a:t>
            </a:r>
            <a:endParaRPr lang="tr-TR" sz="16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pt-B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A=[1 1 -1;-3 4 1;6 2 2];</a:t>
            </a:r>
          </a:p>
          <a:p>
            <a:r>
              <a:rPr lang="tr-TR" sz="1600" dirty="0">
                <a:solidFill>
                  <a:srgbClr val="228B22"/>
                </a:solidFill>
                <a:latin typeface="Courier New" panose="02070309020205020404" pitchFamily="49" charset="0"/>
              </a:rPr>
              <a:t>%r matrisini </a:t>
            </a:r>
            <a:r>
              <a:rPr lang="tr-TR" sz="1600" dirty="0" err="1">
                <a:solidFill>
                  <a:srgbClr val="228B22"/>
                </a:solidFill>
                <a:latin typeface="Courier New" panose="02070309020205020404" pitchFamily="49" charset="0"/>
              </a:rPr>
              <a:t>yazýn</a:t>
            </a:r>
            <a:endParaRPr lang="tr-TR" sz="16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r=[-3;1;2];</a:t>
            </a:r>
          </a:p>
          <a:p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N=size(A);n=N(1);l=</a:t>
            </a:r>
            <a:r>
              <a:rPr lang="tr-TR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length</a:t>
            </a:r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(r);</a:t>
            </a:r>
          </a:p>
          <a:p>
            <a:r>
              <a:rPr lang="tr-TR" sz="1600" dirty="0" err="1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n~=l</a:t>
            </a:r>
          </a:p>
          <a:p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tr-TR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msgbox</a:t>
            </a:r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600" dirty="0">
                <a:solidFill>
                  <a:srgbClr val="A020F0"/>
                </a:solidFill>
                <a:latin typeface="Courier New" panose="02070309020205020404" pitchFamily="49" charset="0"/>
              </a:rPr>
              <a:t>'A matrisi ile r matrisinin </a:t>
            </a:r>
            <a:r>
              <a:rPr lang="tr-TR" sz="1600" dirty="0" err="1">
                <a:solidFill>
                  <a:srgbClr val="A020F0"/>
                </a:solidFill>
                <a:latin typeface="Courier New" panose="02070309020205020404" pitchFamily="49" charset="0"/>
              </a:rPr>
              <a:t>boylarý</a:t>
            </a:r>
            <a:r>
              <a:rPr lang="tr-TR" sz="1600" dirty="0">
                <a:solidFill>
                  <a:srgbClr val="A020F0"/>
                </a:solidFill>
                <a:latin typeface="Courier New" panose="02070309020205020404" pitchFamily="49" charset="0"/>
              </a:rPr>
              <a:t> </a:t>
            </a:r>
            <a:r>
              <a:rPr lang="tr-TR" sz="1600" dirty="0" err="1">
                <a:solidFill>
                  <a:srgbClr val="A020F0"/>
                </a:solidFill>
                <a:latin typeface="Courier New" panose="02070309020205020404" pitchFamily="49" charset="0"/>
              </a:rPr>
              <a:t>eþit</a:t>
            </a:r>
            <a:r>
              <a:rPr lang="tr-TR" sz="1600" dirty="0">
                <a:solidFill>
                  <a:srgbClr val="A020F0"/>
                </a:solidFill>
                <a:latin typeface="Courier New" panose="02070309020205020404" pitchFamily="49" charset="0"/>
              </a:rPr>
              <a:t> </a:t>
            </a:r>
            <a:r>
              <a:rPr lang="tr-TR" sz="1600" dirty="0" err="1">
                <a:solidFill>
                  <a:srgbClr val="A020F0"/>
                </a:solidFill>
                <a:latin typeface="Courier New" panose="02070309020205020404" pitchFamily="49" charset="0"/>
              </a:rPr>
              <a:t>deðil</a:t>
            </a:r>
            <a:r>
              <a:rPr lang="tr-TR" sz="160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  <a:r>
              <a:rPr lang="tr-TR" sz="1600" dirty="0">
                <a:solidFill>
                  <a:srgbClr val="A020F0"/>
                </a:solidFill>
                <a:latin typeface="Courier New" panose="02070309020205020404" pitchFamily="49" charset="0"/>
              </a:rPr>
              <a:t>'Hata'</a:t>
            </a:r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tr-TR" sz="160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600" dirty="0" err="1">
                <a:solidFill>
                  <a:srgbClr val="A020F0"/>
                </a:solidFill>
                <a:latin typeface="Courier New" panose="02070309020205020404" pitchFamily="49" charset="0"/>
              </a:rPr>
              <a:t>error</a:t>
            </a:r>
            <a:r>
              <a:rPr lang="tr-TR" sz="160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tr-TR" sz="1600" dirty="0">
                <a:solidFill>
                  <a:srgbClr val="0000FF"/>
                </a:solidFill>
                <a:latin typeface="Courier New" panose="02070309020205020404" pitchFamily="49" charset="0"/>
              </a:rPr>
              <a:t>break</a:t>
            </a:r>
          </a:p>
          <a:p>
            <a:r>
              <a:rPr lang="tr-TR" sz="1600" dirty="0" err="1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  <a:endParaRPr lang="tr-TR" sz="1600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B=A;A=[A r]</a:t>
            </a:r>
            <a:r>
              <a:rPr lang="tr-TR" sz="1600" dirty="0">
                <a:solidFill>
                  <a:srgbClr val="228B22"/>
                </a:solidFill>
                <a:latin typeface="Courier New" panose="02070309020205020404" pitchFamily="49" charset="0"/>
              </a:rPr>
              <a:t>%; % Buralardaki ;ile </a:t>
            </a:r>
            <a:r>
              <a:rPr lang="tr-TR" sz="1600" dirty="0" err="1">
                <a:solidFill>
                  <a:srgbClr val="228B22"/>
                </a:solidFill>
                <a:latin typeface="Courier New" panose="02070309020205020404" pitchFamily="49" charset="0"/>
              </a:rPr>
              <a:t>baþlayan</a:t>
            </a:r>
            <a:r>
              <a:rPr lang="tr-TR" sz="16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600" dirty="0" err="1">
                <a:solidFill>
                  <a:srgbClr val="228B22"/>
                </a:solidFill>
                <a:latin typeface="Courier New" panose="02070309020205020404" pitchFamily="49" charset="0"/>
              </a:rPr>
              <a:t>kýsmý</a:t>
            </a:r>
            <a:r>
              <a:rPr lang="tr-TR" sz="16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600" dirty="0" err="1">
                <a:solidFill>
                  <a:srgbClr val="228B22"/>
                </a:solidFill>
                <a:latin typeface="Courier New" panose="02070309020205020404" pitchFamily="49" charset="0"/>
              </a:rPr>
              <a:t>kaldýrýrsanýz</a:t>
            </a:r>
            <a:endParaRPr lang="tr-TR" sz="16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6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600" dirty="0" err="1">
                <a:solidFill>
                  <a:srgbClr val="228B22"/>
                </a:solidFill>
                <a:latin typeface="Courier New" panose="02070309020205020404" pitchFamily="49" charset="0"/>
              </a:rPr>
              <a:t>algoritmanýn</a:t>
            </a:r>
            <a:r>
              <a:rPr lang="tr-TR" sz="16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600" dirty="0" err="1">
                <a:solidFill>
                  <a:srgbClr val="228B22"/>
                </a:solidFill>
                <a:latin typeface="Courier New" panose="02070309020205020404" pitchFamily="49" charset="0"/>
              </a:rPr>
              <a:t>nasýl</a:t>
            </a:r>
            <a:r>
              <a:rPr lang="tr-TR" sz="16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600" dirty="0" err="1">
                <a:solidFill>
                  <a:srgbClr val="228B22"/>
                </a:solidFill>
                <a:latin typeface="Courier New" panose="02070309020205020404" pitchFamily="49" charset="0"/>
              </a:rPr>
              <a:t>çalýþtýðýna</a:t>
            </a:r>
            <a:r>
              <a:rPr lang="tr-TR" sz="1600" dirty="0">
                <a:solidFill>
                  <a:srgbClr val="228B22"/>
                </a:solidFill>
                <a:latin typeface="Courier New" panose="02070309020205020404" pitchFamily="49" charset="0"/>
              </a:rPr>
              <a:t> dair daha iyi fikriniz olabilir</a:t>
            </a:r>
          </a:p>
          <a:p>
            <a:r>
              <a:rPr lang="tr-TR" sz="1600" dirty="0">
                <a:solidFill>
                  <a:srgbClr val="228B22"/>
                </a:solidFill>
                <a:latin typeface="Courier New" panose="02070309020205020404" pitchFamily="49" charset="0"/>
              </a:rPr>
              <a:t>% her </a:t>
            </a:r>
            <a:r>
              <a:rPr lang="tr-TR" sz="1600" dirty="0" err="1">
                <a:solidFill>
                  <a:srgbClr val="228B22"/>
                </a:solidFill>
                <a:latin typeface="Courier New" panose="02070309020205020404" pitchFamily="49" charset="0"/>
              </a:rPr>
              <a:t>yaptýðý</a:t>
            </a:r>
            <a:r>
              <a:rPr lang="tr-TR" sz="16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600" dirty="0" err="1">
                <a:solidFill>
                  <a:srgbClr val="228B22"/>
                </a:solidFill>
                <a:latin typeface="Courier New" panose="02070309020205020404" pitchFamily="49" charset="0"/>
              </a:rPr>
              <a:t>iþi</a:t>
            </a:r>
            <a:r>
              <a:rPr lang="tr-TR" sz="16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600" dirty="0" err="1">
                <a:solidFill>
                  <a:srgbClr val="228B22"/>
                </a:solidFill>
                <a:latin typeface="Courier New" panose="02070309020205020404" pitchFamily="49" charset="0"/>
              </a:rPr>
              <a:t>command</a:t>
            </a:r>
            <a:r>
              <a:rPr lang="tr-TR" sz="16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600" dirty="0" err="1">
                <a:solidFill>
                  <a:srgbClr val="228B22"/>
                </a:solidFill>
                <a:latin typeface="Courier New" panose="02070309020205020404" pitchFamily="49" charset="0"/>
              </a:rPr>
              <a:t>windowa</a:t>
            </a:r>
            <a:r>
              <a:rPr lang="tr-TR" sz="1600" dirty="0">
                <a:solidFill>
                  <a:srgbClr val="228B22"/>
                </a:solidFill>
                <a:latin typeface="Courier New" panose="02070309020205020404" pitchFamily="49" charset="0"/>
              </a:rPr>
              <a:t> yazar</a:t>
            </a:r>
          </a:p>
          <a:p>
            <a:r>
              <a:rPr lang="tr-TR" sz="1600" dirty="0" err="1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i=1:n</a:t>
            </a:r>
          </a:p>
          <a:p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A(i,:)=A(i,:)/A(</a:t>
            </a:r>
            <a:r>
              <a:rPr lang="tr-TR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i,i</a:t>
            </a:r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  <a:r>
              <a:rPr lang="tr-TR" sz="1600" dirty="0">
                <a:solidFill>
                  <a:srgbClr val="228B22"/>
                </a:solidFill>
                <a:latin typeface="Courier New" panose="02070309020205020404" pitchFamily="49" charset="0"/>
              </a:rPr>
              <a:t>%;% Buralardaki ;ile </a:t>
            </a:r>
            <a:r>
              <a:rPr lang="tr-TR" sz="1600" dirty="0" err="1">
                <a:solidFill>
                  <a:srgbClr val="228B22"/>
                </a:solidFill>
                <a:latin typeface="Courier New" panose="02070309020205020404" pitchFamily="49" charset="0"/>
              </a:rPr>
              <a:t>baþlayan</a:t>
            </a:r>
            <a:r>
              <a:rPr lang="tr-TR" sz="16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600" dirty="0" err="1">
                <a:solidFill>
                  <a:srgbClr val="228B22"/>
                </a:solidFill>
                <a:latin typeface="Courier New" panose="02070309020205020404" pitchFamily="49" charset="0"/>
              </a:rPr>
              <a:t>kýsmý</a:t>
            </a:r>
            <a:r>
              <a:rPr lang="tr-TR" sz="16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600" dirty="0" err="1">
                <a:solidFill>
                  <a:srgbClr val="228B22"/>
                </a:solidFill>
                <a:latin typeface="Courier New" panose="02070309020205020404" pitchFamily="49" charset="0"/>
              </a:rPr>
              <a:t>kaldýr</a:t>
            </a:r>
            <a:endParaRPr lang="tr-TR" sz="16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600" dirty="0" err="1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j=1:n</a:t>
            </a:r>
          </a:p>
          <a:p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    </a:t>
            </a:r>
            <a:r>
              <a:rPr lang="tr-TR" sz="1600" dirty="0" err="1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j==i</a:t>
            </a:r>
          </a:p>
          <a:p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        </a:t>
            </a:r>
            <a:r>
              <a:rPr lang="tr-TR" sz="1600" dirty="0" err="1">
                <a:solidFill>
                  <a:srgbClr val="0000FF"/>
                </a:solidFill>
                <a:latin typeface="Courier New" panose="02070309020205020404" pitchFamily="49" charset="0"/>
              </a:rPr>
              <a:t>continue</a:t>
            </a:r>
            <a:endParaRPr lang="tr-TR" sz="1600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    </a:t>
            </a:r>
            <a:r>
              <a:rPr lang="tr-TR" sz="1600" dirty="0" err="1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  <a:endParaRPr lang="tr-TR" sz="1600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  A(j,:)=A(j,:)-A(</a:t>
            </a:r>
            <a:r>
              <a:rPr lang="tr-TR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j,i</a:t>
            </a:r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)*A(i,:)</a:t>
            </a:r>
            <a:r>
              <a:rPr lang="tr-TR" sz="1600" dirty="0">
                <a:solidFill>
                  <a:srgbClr val="228B22"/>
                </a:solidFill>
                <a:latin typeface="Courier New" panose="02070309020205020404" pitchFamily="49" charset="0"/>
              </a:rPr>
              <a:t>%; % Buralardaki ;ile </a:t>
            </a:r>
            <a:r>
              <a:rPr lang="tr-TR" sz="1600" dirty="0" err="1">
                <a:solidFill>
                  <a:srgbClr val="228B22"/>
                </a:solidFill>
                <a:latin typeface="Courier New" panose="02070309020205020404" pitchFamily="49" charset="0"/>
              </a:rPr>
              <a:t>baþlayan</a:t>
            </a:r>
            <a:r>
              <a:rPr lang="tr-TR" sz="16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600" dirty="0" err="1">
                <a:solidFill>
                  <a:srgbClr val="228B22"/>
                </a:solidFill>
                <a:latin typeface="Courier New" panose="02070309020205020404" pitchFamily="49" charset="0"/>
              </a:rPr>
              <a:t>kýsmý</a:t>
            </a:r>
            <a:r>
              <a:rPr lang="tr-TR" sz="16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600" dirty="0" err="1">
                <a:solidFill>
                  <a:srgbClr val="228B22"/>
                </a:solidFill>
                <a:latin typeface="Courier New" panose="02070309020205020404" pitchFamily="49" charset="0"/>
              </a:rPr>
              <a:t>kaldýr</a:t>
            </a:r>
            <a:endParaRPr lang="tr-TR" sz="16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600" dirty="0" err="1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  <a:endParaRPr lang="tr-TR" sz="1600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r>
              <a:rPr lang="tr-TR" sz="1600" dirty="0" err="1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  <a:endParaRPr lang="tr-TR" sz="1600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x=A(:,n+1</a:t>
            </a:r>
            <a:r>
              <a:rPr lang="tr-TR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  <a:r>
              <a:rPr lang="tr-TR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disp</a:t>
            </a:r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600" dirty="0">
                <a:solidFill>
                  <a:srgbClr val="A020F0"/>
                </a:solidFill>
                <a:latin typeface="Courier New" panose="02070309020205020404" pitchFamily="49" charset="0"/>
              </a:rPr>
              <a:t>'Çözüm vektörü x='</a:t>
            </a:r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  <a:r>
              <a:rPr lang="tr-TR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disp</a:t>
            </a:r>
            <a:r>
              <a:rPr lang="tr-TR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(x)</a:t>
            </a:r>
          </a:p>
        </p:txBody>
      </p:sp>
    </p:spTree>
    <p:extLst>
      <p:ext uri="{BB962C8B-B14F-4D97-AF65-F5344CB8AC3E}">
        <p14:creationId xmlns:p14="http://schemas.microsoft.com/office/powerpoint/2010/main" val="234956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Gauss-</a:t>
            </a:r>
            <a:r>
              <a:rPr lang="tr-TR" dirty="0" err="1" smtClean="0"/>
              <a:t>Siedel</a:t>
            </a:r>
            <a:r>
              <a:rPr lang="tr-TR" dirty="0" smtClean="0"/>
              <a:t> Yöntemi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tr-TR" dirty="0" smtClean="0"/>
                  <a:t>Gauss-</a:t>
                </a:r>
                <a:r>
                  <a:rPr lang="tr-TR" dirty="0" err="1" smtClean="0"/>
                  <a:t>Siedel</a:t>
                </a:r>
                <a:r>
                  <a:rPr lang="tr-TR" dirty="0"/>
                  <a:t> </a:t>
                </a:r>
                <a:r>
                  <a:rPr lang="tr-TR" dirty="0" err="1" smtClean="0"/>
                  <a:t>iteratif</a:t>
                </a:r>
                <a:r>
                  <a:rPr lang="tr-TR" dirty="0" smtClean="0"/>
                  <a:t> bir yöntemdir.</a:t>
                </a:r>
              </a:p>
              <a:p>
                <a:r>
                  <a:rPr lang="tr-TR" dirty="0" err="1" smtClean="0"/>
                  <a:t>İteratif</a:t>
                </a:r>
                <a:r>
                  <a:rPr lang="tr-TR" dirty="0" smtClean="0"/>
                  <a:t> ve yaklaşık çözümler, bu noktaya kadar anlatılan eleme yöntemlerine bir alternatif olarak ortaya çıkmışlardır.</a:t>
                </a:r>
              </a:p>
              <a:p>
                <a:r>
                  <a:rPr lang="tr-TR" dirty="0" smtClean="0"/>
                  <a:t>Gauss-</a:t>
                </a:r>
                <a:r>
                  <a:rPr lang="tr-TR" dirty="0" err="1" smtClean="0"/>
                  <a:t>Siedel</a:t>
                </a:r>
                <a:r>
                  <a:rPr lang="tr-TR" dirty="0" smtClean="0"/>
                  <a:t> yöntemi en çok kullanılan </a:t>
                </a:r>
                <a:r>
                  <a:rPr lang="tr-TR" dirty="0" err="1"/>
                  <a:t>iteratif</a:t>
                </a:r>
                <a:r>
                  <a:rPr lang="tr-TR" dirty="0"/>
                  <a:t> </a:t>
                </a:r>
                <a:r>
                  <a:rPr lang="tr-TR" dirty="0" smtClean="0"/>
                  <a:t> </a:t>
                </a:r>
                <a:r>
                  <a:rPr lang="tr-TR" dirty="0"/>
                  <a:t>yöntemdir</a:t>
                </a:r>
                <a:r>
                  <a:rPr lang="tr-TR" dirty="0" smtClean="0"/>
                  <a:t>.</a:t>
                </a:r>
              </a:p>
              <a:p>
                <a:pPr marL="109728" indent="0">
                  <a:buNone/>
                </a:pPr>
                <a:r>
                  <a:rPr lang="tr-TR" dirty="0" smtClean="0"/>
                  <a:t>n denklemden oluşan bir sistemi ele alalım. Şöyle ki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]{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}={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tr-TR" dirty="0" smtClean="0"/>
              </a:p>
              <a:p>
                <a:pPr marL="109728" indent="0">
                  <a:buNone/>
                </a:pPr>
                <a:r>
                  <a:rPr lang="tr-TR" dirty="0" smtClean="0"/>
                  <a:t>Yöntemi anlatma kolaylığı açısından kendimizi 3’e 3’lük bir sistem ile sınırlayalım. Eğer köşegen elemanların hepsi sıfırdan farklıysa 1. denklemden x</a:t>
                </a:r>
                <a:r>
                  <a:rPr lang="tr-TR" baseline="-25000" dirty="0" smtClean="0"/>
                  <a:t>1</a:t>
                </a:r>
                <a:r>
                  <a:rPr lang="tr-TR" dirty="0" smtClean="0"/>
                  <a:t>’i 2. denklemden x</a:t>
                </a:r>
                <a:r>
                  <a:rPr lang="tr-TR" baseline="-25000" dirty="0" smtClean="0"/>
                  <a:t>2</a:t>
                </a:r>
                <a:r>
                  <a:rPr lang="tr-TR" dirty="0" smtClean="0"/>
                  <a:t>’yi ve 3. denklemden x</a:t>
                </a:r>
                <a:r>
                  <a:rPr lang="tr-TR" baseline="-25000" dirty="0" smtClean="0"/>
                  <a:t>3</a:t>
                </a:r>
                <a:r>
                  <a:rPr lang="tr-TR" dirty="0" smtClean="0"/>
                  <a:t>’ü çözebiliriz. Şöyle ki;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sub>
                          </m:sSub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tr-TR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23</m:t>
                              </m:r>
                            </m:sub>
                          </m:sSub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tr-TR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</m:sub>
                          </m:sSub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793" r="-72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739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Gauss-</a:t>
            </a:r>
            <a:r>
              <a:rPr lang="tr-TR" dirty="0" err="1" smtClean="0"/>
              <a:t>Siedel</a:t>
            </a:r>
            <a:r>
              <a:rPr lang="tr-TR" dirty="0" smtClean="0"/>
              <a:t> Yöntemi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sub>
                          </m:sSub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tr-TR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23</m:t>
                              </m:r>
                            </m:sub>
                          </m:sSub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tr-TR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</m:sub>
                          </m:sSub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tr-TR" dirty="0" smtClean="0"/>
              </a:p>
              <a:p>
                <a:pPr marL="109728" indent="0">
                  <a:buNone/>
                </a:pPr>
                <a:r>
                  <a:rPr lang="tr-TR" dirty="0" smtClean="0"/>
                  <a:t>Denklemler elde edildikten sonra </a:t>
                </a:r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tr-TR" dirty="0" smtClean="0"/>
                  <a:t>’den başlayarak denklemler bulunur. </a:t>
                </a:r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tr-TR" dirty="0" smtClean="0"/>
                  <a:t> ve </a:t>
                </a:r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tr-TR" dirty="0" smtClean="0"/>
                  <a:t> için ilk değerler kolaylık açısından sıfır seçilebilir. Bu durumda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den>
                    </m:f>
                  </m:oMath>
                </a14:m>
                <a:r>
                  <a:rPr lang="tr-TR" dirty="0" smtClean="0"/>
                  <a:t> olur. </a:t>
                </a:r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tr-TR" dirty="0" smtClean="0"/>
                  <a:t>’ bulunan </a:t>
                </a:r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tr-TR" dirty="0" smtClean="0"/>
                  <a:t> değeri ve tahmin edilen (0) </a:t>
                </a:r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tr-TR" dirty="0" smtClean="0"/>
                  <a:t> değeriyle hesaplanır. </a:t>
                </a:r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tr-TR" dirty="0" smtClean="0"/>
                  <a:t>’e sıra geldiğinde yine hesaplanan </a:t>
                </a:r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tr-TR" dirty="0" smtClean="0"/>
                  <a:t> ve </a:t>
                </a:r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baseline="-25000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tr-TR" dirty="0" smtClean="0"/>
                  <a:t> değerleri yerine konularak </a:t>
                </a:r>
                <a:r>
                  <a:rPr lang="tr-TR" dirty="0" err="1" smtClean="0"/>
                  <a:t>iterasyonun</a:t>
                </a:r>
                <a:r>
                  <a:rPr lang="tr-TR" dirty="0" smtClean="0"/>
                  <a:t> birinci adımı tamamlanmış olur. Ardından ikinci kez, üçüncü kez, bağıl hata değeri arzulanan hedefe ulaşılıncaya değin sürece devam edilir. </a:t>
                </a:r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r="-66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765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Gauss-Seidel Yöntem Örnek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tr-TR" dirty="0" smtClean="0"/>
                  <a:t>Daha önce diğer yöntemler ile çözdüğümüz aşağıdaki örneği bir de Gauss-Seidel ile çözelim. Diğer çözümlerden çözümün x</a:t>
                </a:r>
                <a:r>
                  <a:rPr lang="tr-TR" baseline="-25000" dirty="0"/>
                  <a:t>1</a:t>
                </a:r>
                <a:r>
                  <a:rPr lang="tr-TR" dirty="0"/>
                  <a:t>=3 x</a:t>
                </a:r>
                <a:r>
                  <a:rPr lang="tr-TR" baseline="-25000" dirty="0"/>
                  <a:t>2</a:t>
                </a:r>
                <a:r>
                  <a:rPr lang="tr-TR" dirty="0"/>
                  <a:t>=-2.5 ve x</a:t>
                </a:r>
                <a:r>
                  <a:rPr lang="tr-TR" baseline="-25000" dirty="0"/>
                  <a:t>3</a:t>
                </a:r>
                <a:r>
                  <a:rPr lang="tr-TR" dirty="0"/>
                  <a:t>=7 olduğunu </a:t>
                </a:r>
                <a:r>
                  <a:rPr lang="tr-TR" dirty="0" smtClean="0"/>
                  <a:t>hatırlayalım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>
                          <a:latin typeface="Cambria Math" panose="02040503050406030204" pitchFamily="18" charset="0"/>
                        </a:rPr>
                        <m:t>3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−0.1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−0.2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=7.85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>
                          <a:latin typeface="Cambria Math" panose="02040503050406030204" pitchFamily="18" charset="0"/>
                        </a:rPr>
                        <m:t>0.1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+7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−0.3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=−19.3</m:t>
                      </m:r>
                    </m:oMath>
                  </m:oMathPara>
                </a14:m>
                <a:endParaRPr lang="tr-TR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0" smtClean="0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3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−0.2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+10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=71.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tr-TR" dirty="0"/>
              </a:p>
              <a:p>
                <a:r>
                  <a:rPr lang="tr-TR" dirty="0"/>
                  <a:t>Çözüm: </a:t>
                </a:r>
                <a:r>
                  <a:rPr lang="tr-TR" dirty="0" smtClean="0"/>
                  <a:t>öncelikle </a:t>
                </a:r>
                <a:r>
                  <a:rPr lang="tr-TR" dirty="0"/>
                  <a:t>denklemleri düzenliyoruz</a:t>
                </a:r>
                <a:r>
                  <a:rPr lang="tr-TR" dirty="0" smtClean="0"/>
                  <a:t>.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7.85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0.1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0.2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tr-TR" i="1" dirty="0" smtClean="0">
                  <a:latin typeface="Cambria Math" panose="02040503050406030204" pitchFamily="18" charset="0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19.3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0.1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0.3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tr-TR" b="0" i="0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tr-TR" b="0" dirty="0" smtClean="0"/>
              </a:p>
              <a:p>
                <a:pPr marL="109728" indent="0">
                  <a:buNone/>
                </a:pPr>
                <a:endParaRPr lang="tr-TR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71.4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tr-TR">
                              <a:latin typeface="Cambria Math" panose="02040503050406030204" pitchFamily="18" charset="0"/>
                            </a:rPr>
                            <m:t>0.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0.2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tr-TR" b="0" dirty="0" smtClean="0"/>
              </a:p>
              <a:p>
                <a:pPr marL="109728" indent="0">
                  <a:buNone/>
                </a:pPr>
                <a:endParaRPr lang="tr-TR" dirty="0"/>
              </a:p>
              <a:p>
                <a:pPr marL="109728" indent="0">
                  <a:buNone/>
                </a:pPr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90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808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Gauss-Seidel Yöntem Örnek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tr-TR" dirty="0" smtClean="0"/>
                  <a:t>çözüme x</a:t>
                </a:r>
                <a:r>
                  <a:rPr lang="tr-TR" baseline="-25000" dirty="0"/>
                  <a:t>2</a:t>
                </a:r>
                <a:r>
                  <a:rPr lang="tr-TR" dirty="0"/>
                  <a:t>=0 ve x</a:t>
                </a:r>
                <a:r>
                  <a:rPr lang="tr-TR" baseline="-25000" dirty="0"/>
                  <a:t>3</a:t>
                </a:r>
                <a:r>
                  <a:rPr lang="tr-TR" dirty="0"/>
                  <a:t>=0 ile başlıyoruz</a:t>
                </a:r>
                <a:r>
                  <a:rPr lang="tr-TR" dirty="0" smtClean="0"/>
                  <a:t>.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7.85+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0+0</m:t>
                          </m:r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=2.616667</m:t>
                      </m:r>
                    </m:oMath>
                  </m:oMathPara>
                </a14:m>
                <a:endParaRPr lang="tr-TR" i="1" dirty="0">
                  <a:latin typeface="Cambria Math" panose="02040503050406030204" pitchFamily="18" charset="0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−19.3−0.1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d>
                            <m:d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2.616667</m:t>
                              </m:r>
                            </m:e>
                          </m:d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+0.3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∗0</m:t>
                          </m:r>
                        </m:num>
                        <m:den>
                          <m:r>
                            <a:rPr lang="tr-TR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=−2.794524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:endParaRPr lang="tr-TR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71.4−</m:t>
                          </m:r>
                          <m:r>
                            <a:rPr lang="tr-TR">
                              <a:latin typeface="Cambria Math" panose="02040503050406030204" pitchFamily="18" charset="0"/>
                            </a:rPr>
                            <m:t>0.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3∗</m:t>
                          </m:r>
                          <m:d>
                            <m:d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2.616667</m:t>
                              </m:r>
                            </m:e>
                          </m:d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+0.2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∗(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−2.794524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=7.005610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90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945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Gauss-Seidel Yöntem Örnek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tr-TR" dirty="0" smtClean="0"/>
                  <a:t>Aynı adımları ikinci iterasyonda tekrarlıyoruz.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7.85+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0.1∗</m:t>
                          </m:r>
                          <m:d>
                            <m:d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−2.794524</m:t>
                              </m:r>
                            </m:e>
                          </m:d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+0.2∗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7.00561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=2.990557</m:t>
                      </m:r>
                    </m:oMath>
                  </m:oMathPara>
                </a14:m>
                <a:endParaRPr lang="tr-TR" b="0" i="1" dirty="0" smtClean="0">
                  <a:latin typeface="Cambria Math" panose="02040503050406030204" pitchFamily="18" charset="0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−19.3−0.1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d>
                            <m:d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2.990557</m:t>
                              </m:r>
                            </m:e>
                          </m:d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+0.3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7.00561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tr-TR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=−2.499625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:endParaRPr lang="tr-TR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71.4−</m:t>
                          </m:r>
                          <m:r>
                            <a:rPr lang="tr-TR">
                              <a:latin typeface="Cambria Math" panose="02040503050406030204" pitchFamily="18" charset="0"/>
                            </a:rPr>
                            <m:t>0.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3∗</m:t>
                          </m:r>
                          <m:d>
                            <m:d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2.990557</m:t>
                              </m:r>
                            </m:e>
                          </m:d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+0.2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∗(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−2.499625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=7.000291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90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754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Gauss-</a:t>
            </a:r>
            <a:r>
              <a:rPr lang="tr-TR" dirty="0" err="1"/>
              <a:t>Seidel</a:t>
            </a:r>
            <a:r>
              <a:rPr lang="tr-TR" dirty="0"/>
              <a:t> Yöntem Örnek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tr-TR" dirty="0" smtClean="0"/>
                  <a:t>Şimdi Bağıl hata değerlerini bulalım.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2.990557−2.616667</m:t>
                              </m:r>
                            </m:num>
                            <m:den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2.990557</m:t>
                              </m:r>
                            </m:den>
                          </m:f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∗100=12.5%</m:t>
                      </m:r>
                    </m:oMath>
                  </m:oMathPara>
                </a14:m>
                <a:endParaRPr lang="tr-TR" dirty="0" smtClean="0"/>
              </a:p>
              <a:p>
                <a:r>
                  <a:rPr lang="tr-TR" dirty="0" smtClean="0"/>
                  <a:t>x</a:t>
                </a:r>
                <a:r>
                  <a:rPr lang="tr-TR" baseline="-25000" dirty="0" smtClean="0"/>
                  <a:t>2</a:t>
                </a:r>
                <a:r>
                  <a:rPr lang="tr-TR" dirty="0" smtClean="0"/>
                  <a:t> </a:t>
                </a:r>
                <a:r>
                  <a:rPr lang="tr-TR" dirty="0"/>
                  <a:t>ve </a:t>
                </a:r>
                <a:r>
                  <a:rPr lang="tr-TR" dirty="0" smtClean="0"/>
                  <a:t>x</a:t>
                </a:r>
                <a:r>
                  <a:rPr lang="tr-TR" baseline="-25000" dirty="0" smtClean="0"/>
                  <a:t>3</a:t>
                </a:r>
                <a:r>
                  <a:rPr lang="tr-TR" dirty="0"/>
                  <a:t> </a:t>
                </a:r>
                <a:r>
                  <a:rPr lang="tr-TR" dirty="0" smtClean="0"/>
                  <a:t>için hatalar ise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,2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=%</m:t>
                    </m:r>
                    <m:r>
                      <a:rPr lang="tr-TR" b="0" i="0" smtClean="0">
                        <a:latin typeface="Cambria Math" panose="02040503050406030204" pitchFamily="18" charset="0"/>
                      </a:rPr>
                      <m:t>11.8</m:t>
                    </m:r>
                  </m:oMath>
                </a14:m>
                <a:r>
                  <a:rPr lang="tr-TR" dirty="0" smtClean="0"/>
                  <a:t> ve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,3</m:t>
                            </m:r>
                          </m:sub>
                        </m:sSub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=%</m:t>
                    </m:r>
                    <m:r>
                      <a:rPr lang="tr-TR" b="0" i="0" smtClean="0">
                        <a:latin typeface="Cambria Math" panose="02040503050406030204" pitchFamily="18" charset="0"/>
                      </a:rPr>
                      <m:t>0.076</m:t>
                    </m:r>
                  </m:oMath>
                </a14:m>
                <a:r>
                  <a:rPr lang="tr-TR" dirty="0"/>
                  <a:t> </a:t>
                </a:r>
                <a:endParaRPr lang="tr-TR" dirty="0" smtClean="0"/>
              </a:p>
              <a:p>
                <a:pPr marL="109728" indent="0">
                  <a:buNone/>
                </a:pPr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90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938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Gauss-</a:t>
            </a:r>
            <a:r>
              <a:rPr lang="tr-TR" dirty="0" err="1" smtClean="0"/>
              <a:t>Seidel</a:t>
            </a:r>
            <a:r>
              <a:rPr lang="tr-TR" dirty="0" smtClean="0"/>
              <a:t> Problem 11.7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09728" indent="0">
                  <a:buNone/>
                </a:pPr>
                <a:r>
                  <a:rPr lang="tr-TR" dirty="0" smtClean="0"/>
                  <a:t>Problem: Aşağıda matris formunda verilen problemi bağıl hata %5’in altında olacak şekilde Gauss-</a:t>
                </a:r>
                <a:r>
                  <a:rPr lang="tr-TR" dirty="0" err="1" smtClean="0"/>
                  <a:t>Seidel</a:t>
                </a:r>
                <a:r>
                  <a:rPr lang="tr-TR" dirty="0" smtClean="0"/>
                  <a:t> yöntemi ile çözünüz.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17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22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{"/>
                          <m:endChr m:val="}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tr-TR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tr-TR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tr-TR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200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500+2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17</m:t>
                          </m:r>
                        </m:den>
                      </m:f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200+5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30+5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den>
                      </m:f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t="-90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5715289"/>
              </p:ext>
            </p:extLst>
          </p:nvPr>
        </p:nvGraphicFramePr>
        <p:xfrm>
          <a:off x="4085572" y="3550024"/>
          <a:ext cx="6505575" cy="234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" name="Worksheet" r:id="rId4" imgW="6505575" imgH="2343126" progId="Excel.Sheet.12">
                  <p:embed/>
                </p:oleObj>
              </mc:Choice>
              <mc:Fallback>
                <p:oleObj name="Worksheet" r:id="rId4" imgW="6505575" imgH="234312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85572" y="3550024"/>
                        <a:ext cx="6505575" cy="2343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891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Gauss-Siedel Yöntemi için Yakınsama Kriteri</a:t>
            </a:r>
            <a:endParaRPr lang="tr-T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𝑖𝑖</m:t>
                              </m:r>
                            </m:sub>
                          </m:sSub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&gt;</m:t>
                      </m:r>
                      <m:nary>
                        <m:naryPr>
                          <m:chr m:val="∑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eqArr>
                            <m:eqArr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eqArr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</m:nary>
                    </m:oMath>
                  </m:oMathPara>
                </a14:m>
                <a:endParaRPr lang="tr-TR" dirty="0" smtClean="0"/>
              </a:p>
              <a:p>
                <a:r>
                  <a:rPr lang="tr-TR" dirty="0" smtClean="0"/>
                  <a:t>Her bir satırdaki diyagonal eleman </a:t>
                </a:r>
                <a:r>
                  <a:rPr lang="tr-TR" dirty="0" smtClean="0"/>
                  <a:t>mutlaka </a:t>
                </a:r>
                <a:r>
                  <a:rPr lang="tr-TR" dirty="0" smtClean="0"/>
                  <a:t>değerce o satırdaki diğer tüm elemanların mutlak değerce toplamından büyük olmalıdır.</a:t>
                </a:r>
              </a:p>
              <a:p>
                <a:endParaRPr lang="tr-TR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280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Örnek</a:t>
            </a:r>
            <a:endParaRPr lang="tr-T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tr-TR" dirty="0" smtClean="0"/>
                  <a:t>Aşağıdaki problemlerden hangisini Gauss-Siedel ile çözemezsiniz, kanıtlayınız</a:t>
                </a:r>
              </a:p>
              <a:p>
                <a:r>
                  <a:rPr lang="tr-TR" dirty="0"/>
                  <a:t>Birinci Problem</a:t>
                </a:r>
                <a:endParaRPr lang="tr-TR" i="1" dirty="0" smtClean="0">
                  <a:latin typeface="Cambria Math" panose="02040503050406030204" pitchFamily="18" charset="0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17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+ 2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+ 3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 −36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3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+ 14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− 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 −32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3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− 1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+ 18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 −4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−3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− 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+ 21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 48</m:t>
                      </m:r>
                    </m:oMath>
                  </m:oMathPara>
                </a14:m>
                <a:endParaRPr lang="tr-TR" dirty="0" smtClean="0"/>
              </a:p>
              <a:p>
                <a:r>
                  <a:rPr lang="tr-TR" dirty="0"/>
                  <a:t> İkinci Problem </a:t>
                </a:r>
                <a:endParaRPr lang="tr-TR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19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+ 3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− 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− 3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 −18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+ 14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− 2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 27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+ 2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+ 15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− 2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 33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+ 17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 19</m:t>
                      </m:r>
                    </m:oMath>
                  </m:oMathPara>
                </a14:m>
                <a:endParaRPr lang="tr-TR" dirty="0" smtClean="0"/>
              </a:p>
              <a:p>
                <a:r>
                  <a:rPr lang="tr-TR" dirty="0"/>
                  <a:t>Üçüncü Problem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7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+ 3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− 3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 3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− 2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− 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 −9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− 2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+ 3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 −8</m:t>
                      </m:r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−3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 dirty="0">
                          <a:latin typeface="Cambria Math" panose="02040503050406030204" pitchFamily="18" charset="0"/>
                        </a:rPr>
                        <m:t>+ 6</m:t>
                      </m:r>
                      <m:sSub>
                        <m:sSubPr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tr-TR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= 12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92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649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46" y="603265"/>
            <a:ext cx="10972800" cy="422564"/>
          </a:xfrm>
        </p:spPr>
        <p:txBody>
          <a:bodyPr>
            <a:noAutofit/>
          </a:bodyPr>
          <a:lstStyle/>
          <a:p>
            <a:r>
              <a:rPr lang="tr-TR" sz="2800" i="1" dirty="0"/>
              <a:t>LU </a:t>
            </a:r>
            <a:r>
              <a:rPr lang="tr-TR" sz="2800" dirty="0"/>
              <a:t>ayrıklaştırması and matris </a:t>
            </a:r>
            <a:r>
              <a:rPr lang="tr-TR" sz="2800" dirty="0" smtClean="0"/>
              <a:t>tersi</a:t>
            </a:r>
            <a:endParaRPr lang="tr-TR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31170" y="1176877"/>
                <a:ext cx="5044394" cy="19470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tr-TR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i="1" dirty="0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tr-TR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tr-TR" b="0" i="1" dirty="0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tr-TR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tr-TR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dirty="0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b="0" i="1" dirty="0" smtClean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dirty="0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b="0" i="1" dirty="0" smtClean="0"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tr-TR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dirty="0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tr-TR" b="0" i="1" dirty="0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tr-TR" b="0" i="1" dirty="0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dirty="0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tr-TR" b="0" i="1" dirty="0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tr-TR" b="0" i="1" dirty="0" smtClean="0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tr-TR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dirty="0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tr-TR" b="0" i="1" dirty="0" smtClean="0">
                                        <a:latin typeface="Cambria Math" panose="02040503050406030204" pitchFamily="18" charset="0"/>
                                      </a:rPr>
                                      <m:t>′′</m:t>
                                    </m:r>
                                  </m:e>
                                  <m:sub>
                                    <m:r>
                                      <a:rPr lang="tr-TR" b="0" i="1" dirty="0" smtClean="0"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</m:sub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sub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170" y="1176877"/>
                <a:ext cx="5044394" cy="1947071"/>
              </a:xfrm>
              <a:prstGeom prst="rect">
                <a:avLst/>
              </a:prstGeom>
              <a:blipFill>
                <a:blip r:embed="rId2"/>
                <a:stretch>
                  <a:fillRect t="-31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31170" y="3274996"/>
                <a:ext cx="4185698" cy="33308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tr-TR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tr-T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tr-T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tr-T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tr-TR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tr-TR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−0.1</m:t>
                              </m:r>
                            </m:e>
                            <m:e>
                              <m:r>
                                <a:rPr lang="tr-TR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−0.2</m:t>
                              </m:r>
                            </m:e>
                          </m:mr>
                          <m:mr>
                            <m:e>
                              <m:r>
                                <a:rPr lang="tr-T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tr-TR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.1</m:t>
                              </m:r>
                            </m:e>
                            <m:e>
                              <m:r>
                                <a:rPr lang="tr-TR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  <m:e>
                              <m:r>
                                <a:rPr lang="tr-TR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−0.3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  <m:e>
                              <m:r>
                                <a:rPr lang="tr-TR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−0.2</m:t>
                              </m:r>
                            </m:e>
                            <m:e>
                              <m:r>
                                <a:rPr lang="tr-TR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tr-TR" dirty="0" smtClean="0">
                    <a:solidFill>
                      <a:srgbClr val="FF0000"/>
                    </a:solidFill>
                  </a:rPr>
                  <a:t>;</a:t>
                </a:r>
                <a:r>
                  <a:rPr lang="tr-TR" dirty="0">
                    <a:solidFill>
                      <a:srgbClr val="FF0000"/>
                    </a:solidFill>
                  </a:rPr>
                  <a:t> </a:t>
                </a:r>
                <a:endParaRPr lang="tr-TR" dirty="0" smtClean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dirty="0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tr-TR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−0.1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</a:rPr>
                                  <m:t>.0033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−0.</m:t>
                                </m:r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</a:rPr>
                                  <m:t>293</m:t>
                                </m:r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</a:rPr>
                                  <m:t>.0120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0.1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=0.0333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0.3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=0.10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tr-TR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−0.19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7.0033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=−0.02713</m:t>
                      </m:r>
                    </m:oMath>
                  </m:oMathPara>
                </a14:m>
                <a:endParaRPr lang="tr-TR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0.033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−0.02713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170" y="3274996"/>
                <a:ext cx="4185698" cy="33308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5673466" y="814547"/>
            <a:ext cx="3325091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=</a:t>
            </a:r>
          </a:p>
          <a:p>
            <a:endParaRPr lang="pt-BR" dirty="0"/>
          </a:p>
          <a:p>
            <a:r>
              <a:rPr lang="pt-BR" dirty="0"/>
              <a:t>    3.0000   -0.1000   -0.2000</a:t>
            </a:r>
          </a:p>
          <a:p>
            <a:r>
              <a:rPr lang="pt-BR" dirty="0"/>
              <a:t>         0    7.0033   -0.2933</a:t>
            </a:r>
          </a:p>
          <a:p>
            <a:r>
              <a:rPr lang="pt-BR" dirty="0"/>
              <a:t>    0.3000   -0.2000   10.0000</a:t>
            </a:r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A =</a:t>
            </a:r>
          </a:p>
          <a:p>
            <a:endParaRPr lang="pt-BR" dirty="0"/>
          </a:p>
          <a:p>
            <a:r>
              <a:rPr lang="pt-BR" dirty="0"/>
              <a:t>    3.0000   -0.1000   -0.2000</a:t>
            </a:r>
          </a:p>
          <a:p>
            <a:r>
              <a:rPr lang="pt-BR" dirty="0"/>
              <a:t>         0    7.0033   -0.2933</a:t>
            </a:r>
          </a:p>
          <a:p>
            <a:r>
              <a:rPr lang="pt-BR" dirty="0"/>
              <a:t>         0   -0.1900   10.0200</a:t>
            </a:r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A =</a:t>
            </a:r>
          </a:p>
          <a:p>
            <a:endParaRPr lang="pt-BR" dirty="0"/>
          </a:p>
          <a:p>
            <a:r>
              <a:rPr lang="pt-BR" dirty="0"/>
              <a:t>    3.0000   -0.1000   -0.2000</a:t>
            </a:r>
          </a:p>
          <a:p>
            <a:r>
              <a:rPr lang="pt-BR" dirty="0"/>
              <a:t>         0    7.0033   -0.2933</a:t>
            </a:r>
          </a:p>
          <a:p>
            <a:r>
              <a:rPr lang="pt-BR" dirty="0"/>
              <a:t>         0         0   10.0120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631382" y="399048"/>
            <a:ext cx="324196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/>
          </a:p>
          <a:p>
            <a:r>
              <a:rPr lang="tr-TR" dirty="0"/>
              <a:t>U =</a:t>
            </a:r>
          </a:p>
          <a:p>
            <a:endParaRPr lang="tr-TR" dirty="0"/>
          </a:p>
          <a:p>
            <a:r>
              <a:rPr lang="tr-TR" dirty="0"/>
              <a:t>    3.0000   -0.1000   -0.2000</a:t>
            </a:r>
          </a:p>
          <a:p>
            <a:r>
              <a:rPr lang="tr-TR" dirty="0"/>
              <a:t>         0    7.0033   -0.2933</a:t>
            </a:r>
          </a:p>
          <a:p>
            <a:r>
              <a:rPr lang="tr-TR" dirty="0"/>
              <a:t>         0         0   10.0120</a:t>
            </a:r>
          </a:p>
          <a:p>
            <a:endParaRPr lang="tr-TR" dirty="0"/>
          </a:p>
          <a:p>
            <a:r>
              <a:rPr lang="tr-TR" dirty="0" smtClean="0"/>
              <a:t>L </a:t>
            </a:r>
            <a:r>
              <a:rPr lang="tr-TR" dirty="0"/>
              <a:t>=</a:t>
            </a:r>
          </a:p>
          <a:p>
            <a:endParaRPr lang="tr-TR" dirty="0"/>
          </a:p>
          <a:p>
            <a:r>
              <a:rPr lang="tr-TR" dirty="0"/>
              <a:t>    1.0000         0         0</a:t>
            </a:r>
          </a:p>
          <a:p>
            <a:r>
              <a:rPr lang="tr-TR" dirty="0"/>
              <a:t>    0.0330    1.0000         0</a:t>
            </a:r>
          </a:p>
          <a:p>
            <a:r>
              <a:rPr lang="tr-TR" dirty="0"/>
              <a:t>    0.1000   -0.0271    1.0000</a:t>
            </a:r>
          </a:p>
          <a:p>
            <a:endParaRPr lang="tr-TR" dirty="0"/>
          </a:p>
          <a:p>
            <a:r>
              <a:rPr lang="tr-TR" dirty="0"/>
              <a:t>&gt;&gt; A=L*U</a:t>
            </a:r>
          </a:p>
          <a:p>
            <a:endParaRPr lang="tr-TR" dirty="0"/>
          </a:p>
          <a:p>
            <a:r>
              <a:rPr lang="tr-TR" dirty="0">
                <a:solidFill>
                  <a:srgbClr val="FF0000"/>
                </a:solidFill>
              </a:rPr>
              <a:t>A =</a:t>
            </a:r>
          </a:p>
          <a:p>
            <a:endParaRPr lang="tr-TR" dirty="0">
              <a:solidFill>
                <a:srgbClr val="FF0000"/>
              </a:solidFill>
            </a:endParaRPr>
          </a:p>
          <a:p>
            <a:r>
              <a:rPr lang="tr-TR" dirty="0">
                <a:solidFill>
                  <a:srgbClr val="FF0000"/>
                </a:solidFill>
              </a:rPr>
              <a:t>    3.0000   -0.1000   -0.2000</a:t>
            </a:r>
          </a:p>
          <a:p>
            <a:r>
              <a:rPr lang="tr-TR" dirty="0">
                <a:solidFill>
                  <a:srgbClr val="FF0000"/>
                </a:solidFill>
              </a:rPr>
              <a:t>    0.0990    7.0000   -0.2999</a:t>
            </a:r>
          </a:p>
          <a:p>
            <a:r>
              <a:rPr lang="tr-TR" dirty="0">
                <a:solidFill>
                  <a:srgbClr val="FF0000"/>
                </a:solidFill>
              </a:rPr>
              <a:t>    0.3000   -0.2000   10.0000</a:t>
            </a:r>
          </a:p>
        </p:txBody>
      </p:sp>
    </p:spTree>
    <p:extLst>
      <p:ext uri="{BB962C8B-B14F-4D97-AF65-F5344CB8AC3E}">
        <p14:creationId xmlns:p14="http://schemas.microsoft.com/office/powerpoint/2010/main" val="41912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1" y="547255"/>
            <a:ext cx="10972800" cy="464127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Matris Tersi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81891" y="1011382"/>
                <a:ext cx="169584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91" y="1011382"/>
                <a:ext cx="1695849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81891" y="1475509"/>
                <a:ext cx="8298873" cy="44907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tr-TR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tr-T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tr-T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tr-T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tr-T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tr-T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−0.1</m:t>
                              </m:r>
                            </m:e>
                            <m:e>
                              <m:r>
                                <a:rPr lang="tr-T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−0.2</m:t>
                              </m:r>
                            </m:e>
                          </m:mr>
                          <m:mr>
                            <m:e>
                              <m:r>
                                <a:rPr lang="tr-T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0.1</m:t>
                              </m:r>
                            </m:e>
                            <m:e>
                              <m:r>
                                <a:rPr lang="tr-T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  <m:e>
                              <m:r>
                                <a:rPr lang="tr-T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−0.3</m:t>
                              </m:r>
                            </m:e>
                          </m:mr>
                          <m:mr>
                            <m:e>
                              <m:r>
                                <a:rPr lang="tr-T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  <m:e>
                              <m:r>
                                <a:rPr lang="tr-T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−0.2</m:t>
                              </m:r>
                            </m:e>
                            <m:e>
                              <m:r>
                                <a:rPr lang="tr-T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tr-TR" dirty="0">
                    <a:solidFill>
                      <a:srgbClr val="FF0000"/>
                    </a:solidFill>
                  </a:rPr>
                  <a:t>;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tr-T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</m:d>
                    <m:r>
                      <a:rPr lang="tr-TR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tr-T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tr-TR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</a:rPr>
                                <m:t>−0.1</m:t>
                              </m:r>
                            </m:e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</a:rPr>
                                <m:t>−0.2</m:t>
                              </m:r>
                            </m:e>
                          </m:mr>
                          <m:mr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</a:rPr>
                                <m:t>0.1</m:t>
                              </m:r>
                            </m:e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</a:rPr>
                                <m:t>−0.3</m:t>
                              </m:r>
                            </m:e>
                          </m:mr>
                          <m:mr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</a:rPr>
                                <m:t>−0.2</m:t>
                              </m:r>
                            </m:e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tr-TR" dirty="0" smtClean="0"/>
                  <a:t>;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0.033</m:t>
                              </m:r>
                            </m:e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0.1</m:t>
                              </m:r>
                            </m:e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−0.02713</m:t>
                              </m:r>
                            </m:e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tr-TR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0.033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−0.02713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−0.0330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.1009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i="1" dirty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]=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−0.1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7.0033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−0.2933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10.0120</m:t>
                                </m:r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0.3325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−0.0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051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−0.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0101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0.033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−0.02713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tr-TR" i="1">
                          <a:latin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1.0000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0.0271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i="1" dirty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tr-TR" i="1" dirty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i="1" dirty="0">
                          <a:latin typeface="Cambria Math" panose="02040503050406030204" pitchFamily="18" charset="0"/>
                        </a:rPr>
                        <m:t>]=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−0.1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7.0033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−0.2933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10.0120</m:t>
                                </m:r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tr-TR" dirty="0"/>
                                  <m:t>0.0049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tr-TR" dirty="0"/>
                                  <m:t>0.1429 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tr-TR" dirty="0"/>
                                  <m:t>0.0027 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91" y="1475509"/>
                <a:ext cx="8298873" cy="44907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3117273" y="420039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813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1" y="547255"/>
            <a:ext cx="10972800" cy="464127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Matris Tersi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81891" y="1011382"/>
                <a:ext cx="169584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sSup>
                        <m:s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91" y="1011382"/>
                <a:ext cx="1695849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81891" y="1475509"/>
                <a:ext cx="8298873" cy="58918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tr-TR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tr-T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tr-T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tr-T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tr-T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tr-T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−0.1</m:t>
                              </m:r>
                            </m:e>
                            <m:e>
                              <m:r>
                                <a:rPr lang="tr-T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−0.2</m:t>
                              </m:r>
                            </m:e>
                          </m:mr>
                          <m:mr>
                            <m:e>
                              <m:r>
                                <a:rPr lang="tr-T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0.1</m:t>
                              </m:r>
                            </m:e>
                            <m:e>
                              <m:r>
                                <a:rPr lang="tr-T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  <m:e>
                              <m:r>
                                <a:rPr lang="tr-T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−0.3</m:t>
                              </m:r>
                            </m:e>
                          </m:mr>
                          <m:mr>
                            <m:e>
                              <m:r>
                                <a:rPr lang="tr-T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  <m:e>
                              <m:r>
                                <a:rPr lang="tr-T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−0.2</m:t>
                              </m:r>
                            </m:e>
                            <m:e>
                              <m:r>
                                <a:rPr lang="tr-T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tr-TR" dirty="0">
                    <a:solidFill>
                      <a:srgbClr val="FF0000"/>
                    </a:solidFill>
                  </a:rPr>
                  <a:t>;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tr-T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</m:d>
                    <m:r>
                      <a:rPr lang="tr-TR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tr-T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tr-TR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</a:rPr>
                                <m:t>−0.1</m:t>
                              </m:r>
                            </m:e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</a:rPr>
                                <m:t>−0.2</m:t>
                              </m:r>
                            </m:e>
                          </m:mr>
                          <m:mr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</a:rPr>
                                <m:t>0.1</m:t>
                              </m:r>
                            </m:e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</a:rPr>
                                <m:t>−0.3</m:t>
                              </m:r>
                            </m:e>
                          </m:mr>
                          <m:mr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</a:rPr>
                                <m:t>−0.2</m:t>
                              </m:r>
                            </m:e>
                            <m:e>
                              <m:r>
                                <a:rPr lang="tr-TR" i="1" dirty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tr-TR" dirty="0" smtClean="0"/>
                  <a:t>;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0.033</m:t>
                              </m:r>
                            </m:e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0.1</m:t>
                              </m:r>
                            </m:e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−0.02713</m:t>
                              </m:r>
                            </m:e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tr-TR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0.033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−0.02713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i="1" dirty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b="0" i="1" dirty="0" smtClean="0">
                          <a:latin typeface="Cambria Math" panose="02040503050406030204" pitchFamily="18" charset="0"/>
                        </a:rPr>
                        <m:t>]=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−0.1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7.0033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−0.2933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10.0120</m:t>
                                </m:r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0.0068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0.0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042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0999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 smtClean="0"/>
              </a:p>
              <a:p>
                <a:endParaRPr lang="tr-TR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tr-T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tr-TR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tr-TR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tr-TR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tr-TR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0.3325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tr-TR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−0.0051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tr-TR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−0.0101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tr-TR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tr-TR" dirty="0">
                                          <a:solidFill>
                                            <a:srgbClr val="FF0000"/>
                                          </a:solidFill>
                                        </a:rPr>
                                        <m:t>0.0049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tr-TR" dirty="0">
                                          <a:solidFill>
                                            <a:srgbClr val="FF0000"/>
                                          </a:solidFill>
                                        </a:rPr>
                                        <m:t>0.1429 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tr-TR" dirty="0">
                                          <a:solidFill>
                                            <a:srgbClr val="FF0000"/>
                                          </a:solidFill>
                                        </a:rPr>
                                        <m:t>0.0027 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tr-TR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tr-TR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0.0068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tr-TR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0.0042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tr-TR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0.0999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 smtClean="0"/>
              </a:p>
              <a:p>
                <a:r>
                  <a:rPr lang="tr-TR" dirty="0" smtClean="0"/>
                  <a:t>Kontrol edelim;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sSup>
                        <m:sSup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tr-TR" dirty="0" smtClean="0"/>
              </a:p>
              <a:p>
                <a:r>
                  <a:rPr lang="fr-FR" dirty="0"/>
                  <a:t>ans </a:t>
                </a:r>
                <a:r>
                  <a:rPr lang="fr-FR" dirty="0" smtClean="0"/>
                  <a:t>=</a:t>
                </a:r>
                <a:endParaRPr lang="fr-FR" dirty="0"/>
              </a:p>
              <a:p>
                <a:r>
                  <a:rPr lang="fr-FR" dirty="0"/>
                  <a:t>    1.0000   -0.0001   -0.0000</a:t>
                </a:r>
              </a:p>
              <a:p>
                <a:r>
                  <a:rPr lang="fr-FR" dirty="0"/>
                  <a:t>   -0.0328    1.0000    0.0001</a:t>
                </a:r>
              </a:p>
              <a:p>
                <a:r>
                  <a:rPr lang="fr-FR" dirty="0"/>
                  <a:t>   -0.1011    0.0270    1.0002</a:t>
                </a:r>
                <a:endParaRPr lang="tr-TR" dirty="0"/>
              </a:p>
              <a:p>
                <a:endParaRPr lang="tr-TR" dirty="0" smtClean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91" y="1475509"/>
                <a:ext cx="8298873" cy="5891806"/>
              </a:xfrm>
              <a:prstGeom prst="rect">
                <a:avLst/>
              </a:prstGeom>
              <a:blipFill>
                <a:blip r:embed="rId3"/>
                <a:stretch>
                  <a:fillRect l="-58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3117273" y="420039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415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Paketler ve Kütüphanelerle Doğrusal Cebirsel Denklemler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09728" indent="0">
                  <a:buNone/>
                </a:pPr>
                <a14:m>
                  <m:oMath xmlns:m="http://schemas.openxmlformats.org/officeDocument/2006/math">
                    <m:r>
                      <a:rPr lang="tr-TR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tr-TR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i="1" dirty="0" smtClean="0">
                        <a:latin typeface="Cambria Math" panose="02040503050406030204" pitchFamily="18" charset="0"/>
                      </a:rPr>
                      <m:t>]{</m:t>
                    </m:r>
                    <m:r>
                      <a:rPr lang="tr-TR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dirty="0" smtClean="0">
                        <a:latin typeface="Cambria Math" panose="02040503050406030204" pitchFamily="18" charset="0"/>
                      </a:rPr>
                      <m:t>}={</m:t>
                    </m:r>
                    <m:r>
                      <a:rPr lang="tr-TR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tr-TR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tr-TR" dirty="0" smtClean="0"/>
                  <a:t> şeklinde verilen problemin çözümünün </a:t>
                </a:r>
                <a14:m>
                  <m:oMath xmlns:m="http://schemas.openxmlformats.org/officeDocument/2006/math">
                    <m:r>
                      <a:rPr lang="tr-TR" i="1" dirty="0">
                        <a:latin typeface="Cambria Math" panose="02040503050406030204" pitchFamily="18" charset="0"/>
                      </a:rPr>
                      <m:t>{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}=</m:t>
                    </m:r>
                    <m:sSup>
                      <m:sSupPr>
                        <m:ctrlPr>
                          <a:rPr lang="tr-T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tr-TR" i="1" dirty="0">
                        <a:latin typeface="Cambria Math" panose="02040503050406030204" pitchFamily="18" charset="0"/>
                      </a:rPr>
                      <m:t>{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tr-TR" i="1" dirty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tr-TR" dirty="0" smtClean="0"/>
                  <a:t> olduğunu biliyoruz. Excel’de matris tersini ve matris çarpımı işlemlerini kullanarak çözebiliriz. İngilizce </a:t>
                </a:r>
                <a:r>
                  <a:rPr lang="tr-TR" dirty="0" err="1" smtClean="0"/>
                  <a:t>excelde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minverse</a:t>
                </a:r>
                <a:r>
                  <a:rPr lang="tr-TR" dirty="0" smtClean="0"/>
                  <a:t> ve </a:t>
                </a:r>
                <a:r>
                  <a:rPr lang="tr-TR" dirty="0" err="1" smtClean="0"/>
                  <a:t>mmult</a:t>
                </a:r>
                <a:r>
                  <a:rPr lang="tr-TR" dirty="0" smtClean="0"/>
                  <a:t> fonksiyonları; Türkçe </a:t>
                </a:r>
                <a:r>
                  <a:rPr lang="tr-TR" dirty="0" err="1" smtClean="0"/>
                  <a:t>excelde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dizey_ters</a:t>
                </a:r>
                <a:r>
                  <a:rPr lang="tr-TR" dirty="0" smtClean="0"/>
                  <a:t> ve </a:t>
                </a:r>
                <a:r>
                  <a:rPr lang="tr-TR" dirty="0" err="1" smtClean="0"/>
                  <a:t>dçarp</a:t>
                </a:r>
                <a:r>
                  <a:rPr lang="tr-TR" dirty="0" smtClean="0"/>
                  <a:t> şeklindedir.</a:t>
                </a:r>
              </a:p>
              <a:p>
                <a:pPr marL="109728" indent="0">
                  <a:buNone/>
                </a:pPr>
                <a:r>
                  <a:rPr lang="tr-TR" dirty="0" smtClean="0"/>
                  <a:t>Not: </a:t>
                </a:r>
                <a:r>
                  <a:rPr lang="tr-TR" dirty="0" err="1"/>
                  <a:t>excelde</a:t>
                </a:r>
                <a:r>
                  <a:rPr lang="tr-TR" dirty="0"/>
                  <a:t> </a:t>
                </a:r>
                <a:r>
                  <a:rPr lang="tr-TR" dirty="0" smtClean="0"/>
                  <a:t>matris işlemleri yaparken; yapılacak işlemin kapsayacağı kadar hücre seçilir ve </a:t>
                </a:r>
                <a:r>
                  <a:rPr lang="tr-TR" dirty="0" err="1" smtClean="0"/>
                  <a:t>ctrl+shift+enter</a:t>
                </a:r>
                <a:r>
                  <a:rPr lang="tr-TR" dirty="0" smtClean="0"/>
                  <a:t> tuşlarına basılır.</a:t>
                </a:r>
              </a:p>
              <a:p>
                <a:pPr marL="109728" indent="0">
                  <a:buNone/>
                </a:pPr>
                <a:endParaRPr lang="tr-TR" dirty="0"/>
              </a:p>
              <a:p>
                <a:pPr marL="109728" indent="0">
                  <a:buNone/>
                </a:pPr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90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6482" y="3559979"/>
            <a:ext cx="7760399" cy="30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14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Örnek Problem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191986"/>
                <a:ext cx="10972800" cy="1497426"/>
              </a:xfrm>
            </p:spPr>
            <p:txBody>
              <a:bodyPr/>
              <a:lstStyle/>
              <a:p>
                <a:r>
                  <a:rPr lang="tr-TR" dirty="0"/>
                  <a:t>Bir önce çözdüğümüz problemi </a:t>
                </a:r>
                <a:r>
                  <a:rPr lang="tr-TR" dirty="0" err="1"/>
                  <a:t>excel’de</a:t>
                </a:r>
                <a:r>
                  <a:rPr lang="tr-TR" dirty="0"/>
                  <a:t> matris tersini kullanarak çözelim</a:t>
                </a:r>
                <a:r>
                  <a:rPr lang="tr-TR" dirty="0" smtClean="0"/>
                  <a:t>.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17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22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{"/>
                          <m:endChr m:val="}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tr-TR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200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/>
              </a:p>
              <a:p>
                <a:pPr marL="109728" indent="0">
                  <a:buNone/>
                </a:pPr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191986"/>
                <a:ext cx="10972800" cy="1497426"/>
              </a:xfrm>
              <a:blipFill rotWithShape="0">
                <a:blip r:embed="rId3"/>
                <a:stretch>
                  <a:fillRect t="-326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926394"/>
              </p:ext>
            </p:extLst>
          </p:nvPr>
        </p:nvGraphicFramePr>
        <p:xfrm>
          <a:off x="4160838" y="3286125"/>
          <a:ext cx="4724400" cy="246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" name="Worksheet" r:id="rId4" imgW="4724485" imgH="2466806" progId="Excel.Sheet.12">
                  <p:embed/>
                </p:oleObj>
              </mc:Choice>
              <mc:Fallback>
                <p:oleObj name="Worksheet" r:id="rId4" imgW="4724485" imgH="246680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60838" y="3286125"/>
                        <a:ext cx="4724400" cy="2466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279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Matlab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91985"/>
            <a:ext cx="10972800" cy="5477756"/>
          </a:xfrm>
        </p:spPr>
        <p:txBody>
          <a:bodyPr>
            <a:normAutofit fontScale="70000" lnSpcReduction="20000"/>
          </a:bodyPr>
          <a:lstStyle/>
          <a:p>
            <a:pPr marL="109728" indent="0">
              <a:buNone/>
            </a:pPr>
            <a:r>
              <a:rPr lang="tr-TR" dirty="0" err="1"/>
              <a:t>Matlab'de</a:t>
            </a:r>
            <a:r>
              <a:rPr lang="tr-TR" dirty="0"/>
              <a:t> matrisler aşağıdaki gibi yazılır</a:t>
            </a:r>
            <a:r>
              <a:rPr lang="tr-TR" dirty="0" smtClean="0"/>
              <a:t>. Eğer </a:t>
            </a:r>
            <a:r>
              <a:rPr lang="tr-TR" dirty="0"/>
              <a:t>ifadenin arkasını ";" ile kapatmazsanız</a:t>
            </a:r>
            <a:r>
              <a:rPr lang="tr-TR" dirty="0" smtClean="0"/>
              <a:t>, matris </a:t>
            </a:r>
            <a:r>
              <a:rPr lang="tr-TR" dirty="0"/>
              <a:t>formunda girdiğiniz değerleri görebilirsiniz. </a:t>
            </a:r>
          </a:p>
          <a:p>
            <a:pPr marL="109728" indent="0">
              <a:buNone/>
            </a:pPr>
            <a:r>
              <a:rPr lang="tr-TR" dirty="0"/>
              <a:t>A=[17 -2 -3;-5 21 -2;-5 -5 22]</a:t>
            </a:r>
          </a:p>
          <a:p>
            <a:pPr marL="109728" indent="0">
              <a:buNone/>
            </a:pPr>
            <a:r>
              <a:rPr lang="tr-TR" dirty="0" smtClean="0"/>
              <a:t>B</a:t>
            </a:r>
            <a:r>
              <a:rPr lang="tr-TR" dirty="0"/>
              <a:t>=[500;200;30]</a:t>
            </a:r>
          </a:p>
          <a:p>
            <a:pPr marL="109728" indent="0">
              <a:buNone/>
            </a:pPr>
            <a:r>
              <a:rPr lang="tr-TR" b="1" dirty="0" err="1" smtClean="0"/>
              <a:t>Matlab'de</a:t>
            </a:r>
            <a:r>
              <a:rPr lang="tr-TR" b="1" dirty="0" smtClean="0"/>
              <a:t> </a:t>
            </a:r>
            <a:r>
              <a:rPr lang="tr-TR" b="1" dirty="0"/>
              <a:t>denklem sistemini iki yolla çözebiliriz.</a:t>
            </a:r>
          </a:p>
          <a:p>
            <a:pPr marL="109728" indent="0">
              <a:buNone/>
            </a:pPr>
            <a:r>
              <a:rPr lang="tr-TR" dirty="0"/>
              <a:t>1. Ters eğik çizgi veya sola bölme olarak adlandırılacak işlem; Bu oldukça hızlı bir fonksiyondur ve arka tarafta gauss eleme yöntemi kullanır.</a:t>
            </a:r>
          </a:p>
          <a:p>
            <a:pPr marL="109728" indent="0">
              <a:buNone/>
            </a:pPr>
            <a:r>
              <a:rPr lang="tr-TR" dirty="0"/>
              <a:t>2. Yol ise, direkt A matrisinin tersi ile B matrisini çarpmaktır. Bu </a:t>
            </a:r>
            <a:r>
              <a:rPr lang="tr-TR" dirty="0" smtClean="0"/>
              <a:t>prosedür </a:t>
            </a:r>
            <a:r>
              <a:rPr lang="tr-TR" dirty="0"/>
              <a:t>iki işlem yaptığı için daha yavaştır. Tek bir işlem açısından bu işlem </a:t>
            </a:r>
            <a:r>
              <a:rPr lang="tr-TR" dirty="0" smtClean="0"/>
              <a:t>yavaşlığı fark edilemez </a:t>
            </a:r>
            <a:r>
              <a:rPr lang="tr-TR" dirty="0"/>
              <a:t>boyutlarda olmasına rağmen uzun bir program yazarken her zaman en kısa yolları tercih etmek yararlıdır</a:t>
            </a:r>
            <a:r>
              <a:rPr lang="tr-TR" dirty="0" smtClean="0"/>
              <a:t>.</a:t>
            </a:r>
          </a:p>
          <a:p>
            <a:pPr marL="109728" indent="0">
              <a:buNone/>
            </a:pPr>
            <a:r>
              <a:rPr lang="tr-TR" b="1" dirty="0"/>
              <a:t>Birinci Yol</a:t>
            </a:r>
          </a:p>
          <a:p>
            <a:pPr marL="109728" indent="0">
              <a:buNone/>
            </a:pPr>
            <a:r>
              <a:rPr lang="tr-TR" dirty="0"/>
              <a:t>c=A\B</a:t>
            </a:r>
          </a:p>
          <a:p>
            <a:pPr marL="109728" indent="0">
              <a:buNone/>
            </a:pPr>
            <a:r>
              <a:rPr lang="tr-TR" dirty="0"/>
              <a:t>c =</a:t>
            </a:r>
          </a:p>
          <a:p>
            <a:pPr marL="109728" indent="0">
              <a:buNone/>
            </a:pPr>
            <a:r>
              <a:rPr lang="tr-TR" dirty="0"/>
              <a:t>   33.9963</a:t>
            </a:r>
          </a:p>
          <a:p>
            <a:pPr marL="109728" indent="0">
              <a:buNone/>
            </a:pPr>
            <a:r>
              <a:rPr lang="tr-TR" dirty="0"/>
              <a:t>   18.8928</a:t>
            </a:r>
          </a:p>
          <a:p>
            <a:pPr marL="109728" indent="0">
              <a:buNone/>
            </a:pPr>
            <a:r>
              <a:rPr lang="tr-TR" dirty="0"/>
              <a:t>   13.3839</a:t>
            </a:r>
          </a:p>
          <a:p>
            <a:pPr marL="109728" indent="0">
              <a:buNone/>
            </a:pPr>
            <a:r>
              <a:rPr lang="tr-TR" b="1" dirty="0"/>
              <a:t>İkinci Yol</a:t>
            </a:r>
          </a:p>
          <a:p>
            <a:pPr marL="109728" indent="0">
              <a:buNone/>
            </a:pPr>
            <a:r>
              <a:rPr lang="tr-TR" dirty="0"/>
              <a:t>c=</a:t>
            </a:r>
            <a:r>
              <a:rPr lang="tr-TR" dirty="0" err="1"/>
              <a:t>inv</a:t>
            </a:r>
            <a:r>
              <a:rPr lang="tr-TR" dirty="0"/>
              <a:t>(A)*B</a:t>
            </a:r>
          </a:p>
          <a:p>
            <a:pPr marL="109728" indent="0">
              <a:buNone/>
            </a:pPr>
            <a:r>
              <a:rPr lang="tr-TR" dirty="0"/>
              <a:t>c =</a:t>
            </a:r>
          </a:p>
          <a:p>
            <a:pPr marL="109728" indent="0">
              <a:buNone/>
            </a:pPr>
            <a:r>
              <a:rPr lang="tr-TR" dirty="0"/>
              <a:t>   33.9963</a:t>
            </a:r>
          </a:p>
          <a:p>
            <a:pPr marL="109728" indent="0">
              <a:buNone/>
            </a:pPr>
            <a:r>
              <a:rPr lang="tr-TR" dirty="0"/>
              <a:t>   18.8928</a:t>
            </a:r>
          </a:p>
          <a:p>
            <a:pPr marL="109728" indent="0">
              <a:buNone/>
            </a:pPr>
            <a:r>
              <a:rPr lang="tr-TR" dirty="0"/>
              <a:t>   13.3839</a:t>
            </a:r>
          </a:p>
          <a:p>
            <a:pPr marL="109728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1938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Mühendislik Uygulamaları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191986"/>
                <a:ext cx="8575964" cy="5382550"/>
              </a:xfrm>
            </p:spPr>
            <p:txBody>
              <a:bodyPr/>
              <a:lstStyle/>
              <a:p>
                <a:r>
                  <a:rPr lang="tr-TR" dirty="0" smtClean="0"/>
                  <a:t>İdealleştirilmiş, kütle yay sistemleri bir çok mühendislik probleminde karşımıza çıkmaktadır. Şekilde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=20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𝑘𝑁</m:t>
                    </m:r>
                  </m:oMath>
                </a14:m>
                <a:r>
                  <a:rPr lang="tr-TR" dirty="0" smtClean="0"/>
                  <a:t>’luk kuvvet ile sıkıştırılmış bir sistem görülmektedir. Denge durumunda, kuvvet denge denklemleri aşağıdaki gibi bulunabilmektedir.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tr-TR" b="0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tr-TR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d>
                        <m:d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tr-TR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d>
                        <m:d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tr-TR" dirty="0" smtClean="0"/>
              </a:p>
              <a:p>
                <a:r>
                  <a:rPr lang="tr-TR" dirty="0" smtClean="0"/>
                  <a:t>Burada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𝑙𝑎𝑟</m:t>
                    </m:r>
                  </m:oMath>
                </a14:m>
                <a:r>
                  <a:rPr lang="tr-TR" dirty="0" smtClean="0"/>
                  <a:t> yay sabitlerini ifade etmektedir ve sırasıyla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=150,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=50, 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=75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𝑣𝑒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=225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tr-TR" b="0" dirty="0" smtClean="0"/>
              </a:p>
              <a:p>
                <a:pPr marL="109728" indent="0">
                  <a:buNone/>
                </a:pPr>
                <a:r>
                  <a:rPr lang="tr-TR" dirty="0" smtClean="0"/>
                  <a:t>Olarak verilmiştir.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tr-TR" dirty="0" smtClean="0"/>
                  <a:t> değerlerini bulunuz.</a:t>
                </a:r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191986"/>
                <a:ext cx="8575964" cy="5382550"/>
              </a:xfrm>
              <a:blipFill>
                <a:blip r:embed="rId2"/>
                <a:stretch>
                  <a:fillRect t="-90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82545" y="1246910"/>
            <a:ext cx="2133600" cy="401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39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Mühendislik Uygulamaları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191986"/>
                <a:ext cx="8271164" cy="5382550"/>
              </a:xfrm>
            </p:spPr>
            <p:txBody>
              <a:bodyPr/>
              <a:lstStyle/>
              <a:p>
                <a:r>
                  <a:rPr lang="tr-TR" dirty="0" smtClean="0"/>
                  <a:t>Her bir ipteki gerilmeyi sistemin ivmesini ve sürtünme kuvvetlerini bulunuz.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tr-TR" b="0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tr-TR" b="0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𝑔𝑠𝑖𝑛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45+10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𝑔𝑐𝑜𝑠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45∗0.2=0</m:t>
                      </m:r>
                    </m:oMath>
                  </m:oMathPara>
                </a14:m>
                <a:endParaRPr lang="tr-TR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𝑔𝑠𝑖𝑛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45+15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𝑔𝑐𝑜𝑠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45∗0.8=0</m:t>
                      </m:r>
                    </m:oMath>
                  </m:oMathPara>
                </a14:m>
                <a:endParaRPr lang="tr-TR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9.05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78.48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55.49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20.81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191986"/>
                <a:ext cx="8271164" cy="5382550"/>
              </a:xfrm>
              <a:blipFill>
                <a:blip r:embed="rId2"/>
                <a:stretch>
                  <a:fillRect t="-90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65127" y="1620982"/>
            <a:ext cx="2355273" cy="206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48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Çözüm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</a:t>
            </a:r>
            <a:r>
              <a:rPr lang="pt-BR" dirty="0"/>
              <a:t>=[0 0 1 -5;0 1 -1 -8;-1 1 0 10;1 0 0 15];</a:t>
            </a:r>
          </a:p>
          <a:p>
            <a:r>
              <a:rPr lang="pt-BR" dirty="0"/>
              <a:t>B=[49.05;78.48;55.49;20.81];</a:t>
            </a:r>
          </a:p>
          <a:p>
            <a:r>
              <a:rPr lang="pt-BR" dirty="0"/>
              <a:t>x=A\B</a:t>
            </a:r>
          </a:p>
          <a:p>
            <a:r>
              <a:rPr lang="pt-BR" dirty="0" smtClean="0"/>
              <a:t>x </a:t>
            </a:r>
            <a:r>
              <a:rPr lang="pt-BR" dirty="0"/>
              <a:t>=</a:t>
            </a:r>
          </a:p>
          <a:p>
            <a:r>
              <a:rPr lang="pt-BR" dirty="0" smtClean="0"/>
              <a:t>   </a:t>
            </a:r>
            <a:r>
              <a:rPr lang="pt-BR" dirty="0"/>
              <a:t>41.0324</a:t>
            </a:r>
          </a:p>
          <a:p>
            <a:r>
              <a:rPr lang="pt-BR" dirty="0"/>
              <a:t>  110.0039</a:t>
            </a:r>
          </a:p>
          <a:p>
            <a:r>
              <a:rPr lang="pt-BR" dirty="0"/>
              <a:t>   42.3092</a:t>
            </a:r>
          </a:p>
          <a:p>
            <a:r>
              <a:rPr lang="pt-BR" dirty="0"/>
              <a:t>   -1.3482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5345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64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ğitim sunusu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225310_TF03460604" id="{B907DBB3-4E67-4415-ADAE-0DCAA6E8B6F3}" vid="{1830F63D-7166-45C8-9B0B-CAE90AE85AA8}"/>
    </a:ext>
  </a:extLst>
</a:theme>
</file>

<file path=ppt/theme/theme2.xml><?xml version="1.0" encoding="utf-8"?>
<a:theme xmlns:a="http://schemas.openxmlformats.org/drawingml/2006/main" name="Ofis Teması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is Teması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Eğitim sunusu</Template>
  <TotalTime>3436</TotalTime>
  <Words>2405</Words>
  <Application>Microsoft Office PowerPoint</Application>
  <PresentationFormat>Widescreen</PresentationFormat>
  <Paragraphs>470</Paragraphs>
  <Slides>42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52" baseType="lpstr">
      <vt:lpstr>Arial</vt:lpstr>
      <vt:lpstr>Calibri</vt:lpstr>
      <vt:lpstr>Cambria</vt:lpstr>
      <vt:lpstr>Cambria Math</vt:lpstr>
      <vt:lpstr>Courier New</vt:lpstr>
      <vt:lpstr>Georgia</vt:lpstr>
      <vt:lpstr>Wingdings 2</vt:lpstr>
      <vt:lpstr>Eğitim sunusu</vt:lpstr>
      <vt:lpstr>Worksheet</vt:lpstr>
      <vt:lpstr>Microsoft Excel Worksheet</vt:lpstr>
      <vt:lpstr>MAK212-SAYISAL YÖNTEMLER Denklem Sistemlerinin Çözümü</vt:lpstr>
      <vt:lpstr>Denklem Sistemlerinin Çözümü</vt:lpstr>
      <vt:lpstr>Denklem Sistemlerinin Çözümü</vt:lpstr>
      <vt:lpstr>n≤3 olan denklem sistemleri için basit teknikler</vt:lpstr>
      <vt:lpstr>n≤3 olan denklem sistemleri için basit teknikler</vt:lpstr>
      <vt:lpstr>n≤3 olan denklem sistemleri için basit teknikler</vt:lpstr>
      <vt:lpstr>n≤3 olan denklem sistemleri için basit teknikler</vt:lpstr>
      <vt:lpstr>n&gt;3 olan denklem sistemleri için teknikler Basit Gauss Eleme</vt:lpstr>
      <vt:lpstr>Gauss Eleme Yöntemi</vt:lpstr>
      <vt:lpstr>Problem 9.8</vt:lpstr>
      <vt:lpstr>Problem 9.8 çözüm</vt:lpstr>
      <vt:lpstr>Problem 9.8 çözümü devam</vt:lpstr>
      <vt:lpstr>Problem 9.8 çözümü devam</vt:lpstr>
      <vt:lpstr>Problem 9.8 çözümü devam</vt:lpstr>
      <vt:lpstr>Gauss Eleme Yöntemi için Bilgisayar Algoritması</vt:lpstr>
      <vt:lpstr>Çözümleri İyileştirmek için Teknikler</vt:lpstr>
      <vt:lpstr>Gauss-Jordan Yöntemi</vt:lpstr>
      <vt:lpstr>Problem 9.11</vt:lpstr>
      <vt:lpstr>Problem 9.11 Çözümü Devam: Gauss-Jordan</vt:lpstr>
      <vt:lpstr>Problem 9.11 Çözümü Devam: Gauss-Jordan</vt:lpstr>
      <vt:lpstr>Problem 9.11 Çözümü Devam: Gauss-Jordan</vt:lpstr>
      <vt:lpstr>Problem 9.11 Çözümü Devam: Gauss-Jordan</vt:lpstr>
      <vt:lpstr>Gauss-Jordan için Bilgisayar algoritması</vt:lpstr>
      <vt:lpstr>Gauss-Siedel Yöntemi</vt:lpstr>
      <vt:lpstr>Gauss-Siedel Yöntemi</vt:lpstr>
      <vt:lpstr>Gauss-Seidel Yöntem Örnek Problem</vt:lpstr>
      <vt:lpstr>Gauss-Seidel Yöntem Örnek Problem</vt:lpstr>
      <vt:lpstr>Gauss-Seidel Yöntem Örnek Problem</vt:lpstr>
      <vt:lpstr>Gauss-Seidel Yöntem Örnek Problem</vt:lpstr>
      <vt:lpstr>Gauss-Seidel Problem 11.7</vt:lpstr>
      <vt:lpstr>Gauss-Siedel Yöntemi için Yakınsama Kriteri</vt:lpstr>
      <vt:lpstr>Örnek</vt:lpstr>
      <vt:lpstr>LU ayrıklaştırması and matris tersi</vt:lpstr>
      <vt:lpstr>Matris Tersi</vt:lpstr>
      <vt:lpstr>Matris Tersi</vt:lpstr>
      <vt:lpstr>Paketler ve Kütüphanelerle Doğrusal Cebirsel Denklemler</vt:lpstr>
      <vt:lpstr>Örnek Problem</vt:lpstr>
      <vt:lpstr>Matlab</vt:lpstr>
      <vt:lpstr>Mühendislik Uygulamaları</vt:lpstr>
      <vt:lpstr>Mühendislik Uygulamaları</vt:lpstr>
      <vt:lpstr>Çözüm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SAYISAL YÖNTEMLER</dc:title>
  <dc:creator>Nurdan Bilgin</dc:creator>
  <cp:lastModifiedBy>Windows Kullanıcısı</cp:lastModifiedBy>
  <cp:revision>253</cp:revision>
  <dcterms:created xsi:type="dcterms:W3CDTF">2018-01-23T10:11:14Z</dcterms:created>
  <dcterms:modified xsi:type="dcterms:W3CDTF">2021-03-22T07:14:04Z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