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80"/>
  </p:notesMasterIdLst>
  <p:handoutMasterIdLst>
    <p:handoutMasterId r:id="rId81"/>
  </p:handoutMasterIdLst>
  <p:sldIdLst>
    <p:sldId id="267" r:id="rId5"/>
    <p:sldId id="278" r:id="rId6"/>
    <p:sldId id="280" r:id="rId7"/>
    <p:sldId id="279" r:id="rId8"/>
    <p:sldId id="281" r:id="rId9"/>
    <p:sldId id="282" r:id="rId10"/>
    <p:sldId id="283" r:id="rId11"/>
    <p:sldId id="284" r:id="rId12"/>
    <p:sldId id="285" r:id="rId13"/>
    <p:sldId id="286" r:id="rId14"/>
    <p:sldId id="287" r:id="rId15"/>
    <p:sldId id="288" r:id="rId16"/>
    <p:sldId id="289" r:id="rId17"/>
    <p:sldId id="290" r:id="rId18"/>
    <p:sldId id="292" r:id="rId19"/>
    <p:sldId id="293" r:id="rId20"/>
    <p:sldId id="291" r:id="rId21"/>
    <p:sldId id="294" r:id="rId22"/>
    <p:sldId id="295" r:id="rId23"/>
    <p:sldId id="296" r:id="rId24"/>
    <p:sldId id="299" r:id="rId25"/>
    <p:sldId id="300" r:id="rId26"/>
    <p:sldId id="298" r:id="rId27"/>
    <p:sldId id="297"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7" r:id="rId43"/>
    <p:sldId id="318" r:id="rId44"/>
    <p:sldId id="319" r:id="rId45"/>
    <p:sldId id="320" r:id="rId46"/>
    <p:sldId id="321" r:id="rId47"/>
    <p:sldId id="322" r:id="rId48"/>
    <p:sldId id="323" r:id="rId49"/>
    <p:sldId id="324" r:id="rId50"/>
    <p:sldId id="325" r:id="rId51"/>
    <p:sldId id="326" r:id="rId52"/>
    <p:sldId id="327" r:id="rId53"/>
    <p:sldId id="328" r:id="rId54"/>
    <p:sldId id="329" r:id="rId55"/>
    <p:sldId id="330" r:id="rId56"/>
    <p:sldId id="331" r:id="rId57"/>
    <p:sldId id="332" r:id="rId58"/>
    <p:sldId id="333" r:id="rId59"/>
    <p:sldId id="334" r:id="rId60"/>
    <p:sldId id="335" r:id="rId61"/>
    <p:sldId id="336" r:id="rId62"/>
    <p:sldId id="337" r:id="rId63"/>
    <p:sldId id="338" r:id="rId64"/>
    <p:sldId id="339" r:id="rId65"/>
    <p:sldId id="340" r:id="rId66"/>
    <p:sldId id="341" r:id="rId67"/>
    <p:sldId id="342" r:id="rId68"/>
    <p:sldId id="343" r:id="rId69"/>
    <p:sldId id="344" r:id="rId70"/>
    <p:sldId id="345" r:id="rId71"/>
    <p:sldId id="346" r:id="rId72"/>
    <p:sldId id="347" r:id="rId73"/>
    <p:sldId id="349" r:id="rId74"/>
    <p:sldId id="351" r:id="rId75"/>
    <p:sldId id="352" r:id="rId76"/>
    <p:sldId id="350" r:id="rId77"/>
    <p:sldId id="353" r:id="rId78"/>
    <p:sldId id="354" r:id="rId79"/>
  </p:sldIdLst>
  <p:sldSz cx="12188825"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B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Orta Stil 3 - Vurgu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599" autoAdjust="0"/>
  </p:normalViewPr>
  <p:slideViewPr>
    <p:cSldViewPr>
      <p:cViewPr varScale="1">
        <p:scale>
          <a:sx n="109" d="100"/>
          <a:sy n="109" d="100"/>
        </p:scale>
        <p:origin x="594" y="108"/>
      </p:cViewPr>
      <p:guideLst>
        <p:guide pos="3839"/>
        <p:guide orient="horz" pos="216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I:\M&#252;hendislikte&#304;statistikY&#246;ntemler\ch03\BirikimliOlas&#305;l&#305;kDa&#287;&#305;l&#305;m.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M&#252;hendislikte&#304;statistikY&#246;ntemler\ch03\NormalDag&#305;l&#305;m&#199;izimi.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Birikimli Olasılık Dağılım Grafiği</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Sayfa1!$A$2:$A$22</c:f>
              <c:numCache>
                <c:formatCode>General</c:formatCode>
                <c:ptCount val="21"/>
                <c:pt idx="0">
                  <c:v>0</c:v>
                </c:pt>
                <c:pt idx="1">
                  <c:v>500</c:v>
                </c:pt>
                <c:pt idx="2">
                  <c:v>1000</c:v>
                </c:pt>
                <c:pt idx="3">
                  <c:v>1500</c:v>
                </c:pt>
                <c:pt idx="4">
                  <c:v>2000</c:v>
                </c:pt>
                <c:pt idx="5">
                  <c:v>2500</c:v>
                </c:pt>
                <c:pt idx="6">
                  <c:v>3000</c:v>
                </c:pt>
                <c:pt idx="7">
                  <c:v>3500</c:v>
                </c:pt>
                <c:pt idx="8">
                  <c:v>4000</c:v>
                </c:pt>
                <c:pt idx="9">
                  <c:v>4500</c:v>
                </c:pt>
                <c:pt idx="10">
                  <c:v>5000</c:v>
                </c:pt>
                <c:pt idx="11">
                  <c:v>5500</c:v>
                </c:pt>
                <c:pt idx="12">
                  <c:v>6000</c:v>
                </c:pt>
                <c:pt idx="13">
                  <c:v>6500</c:v>
                </c:pt>
                <c:pt idx="14">
                  <c:v>7000</c:v>
                </c:pt>
                <c:pt idx="15">
                  <c:v>7500</c:v>
                </c:pt>
                <c:pt idx="16">
                  <c:v>8000</c:v>
                </c:pt>
                <c:pt idx="17">
                  <c:v>8500</c:v>
                </c:pt>
                <c:pt idx="18">
                  <c:v>9000</c:v>
                </c:pt>
                <c:pt idx="19">
                  <c:v>9500</c:v>
                </c:pt>
                <c:pt idx="20">
                  <c:v>10000</c:v>
                </c:pt>
              </c:numCache>
            </c:numRef>
          </c:xVal>
          <c:yVal>
            <c:numRef>
              <c:f>Sayfa1!$B$2:$B$22</c:f>
              <c:numCache>
                <c:formatCode>General</c:formatCode>
                <c:ptCount val="21"/>
                <c:pt idx="0">
                  <c:v>0</c:v>
                </c:pt>
                <c:pt idx="1">
                  <c:v>0.22119921692859512</c:v>
                </c:pt>
                <c:pt idx="2">
                  <c:v>0.39346934028736658</c:v>
                </c:pt>
                <c:pt idx="3">
                  <c:v>0.52763344725898531</c:v>
                </c:pt>
                <c:pt idx="4">
                  <c:v>0.63212055882855767</c:v>
                </c:pt>
                <c:pt idx="5">
                  <c:v>0.71349520313980985</c:v>
                </c:pt>
                <c:pt idx="6">
                  <c:v>0.77686983985157021</c:v>
                </c:pt>
                <c:pt idx="7">
                  <c:v>0.82622605654955483</c:v>
                </c:pt>
                <c:pt idx="8">
                  <c:v>0.8646647167633873</c:v>
                </c:pt>
                <c:pt idx="9">
                  <c:v>0.89460077543813565</c:v>
                </c:pt>
                <c:pt idx="10">
                  <c:v>0.91791500137610116</c:v>
                </c:pt>
                <c:pt idx="11">
                  <c:v>0.93607213879329243</c:v>
                </c:pt>
                <c:pt idx="12">
                  <c:v>0.95021293163213605</c:v>
                </c:pt>
                <c:pt idx="13">
                  <c:v>0.96122579216827797</c:v>
                </c:pt>
                <c:pt idx="14">
                  <c:v>0.96980261657768152</c:v>
                </c:pt>
                <c:pt idx="15">
                  <c:v>0.97648225414399092</c:v>
                </c:pt>
                <c:pt idx="16">
                  <c:v>0.98168436111126578</c:v>
                </c:pt>
                <c:pt idx="17">
                  <c:v>0.98573576609100078</c:v>
                </c:pt>
                <c:pt idx="18">
                  <c:v>0.98889100346175773</c:v>
                </c:pt>
                <c:pt idx="19">
                  <c:v>0.99134830479687941</c:v>
                </c:pt>
                <c:pt idx="20">
                  <c:v>0.99326205300091452</c:v>
                </c:pt>
              </c:numCache>
            </c:numRef>
          </c:yVal>
          <c:smooth val="0"/>
          <c:extLst xmlns:c16r2="http://schemas.microsoft.com/office/drawing/2015/06/chart">
            <c:ext xmlns:c16="http://schemas.microsoft.com/office/drawing/2014/chart" uri="{C3380CC4-5D6E-409C-BE32-E72D297353CC}">
              <c16:uniqueId val="{00000000-667E-41EC-A801-0F08FCBE30A9}"/>
            </c:ext>
          </c:extLst>
        </c:ser>
        <c:dLbls>
          <c:showLegendKey val="0"/>
          <c:showVal val="0"/>
          <c:showCatName val="0"/>
          <c:showSerName val="0"/>
          <c:showPercent val="0"/>
          <c:showBubbleSize val="0"/>
        </c:dLbls>
        <c:axId val="-122641408"/>
        <c:axId val="-122637056"/>
      </c:scatterChart>
      <c:valAx>
        <c:axId val="-1226414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2637056"/>
        <c:crosses val="autoZero"/>
        <c:crossBetween val="midCat"/>
      </c:valAx>
      <c:valAx>
        <c:axId val="-12263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26414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Normal Dağılım Grafiği</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25400" cap="rnd">
                <a:solidFill>
                  <a:schemeClr val="accent1"/>
                </a:solidFill>
                <a:prstDash val="solid"/>
              </a:ln>
              <a:effectLst/>
            </c:spPr>
            <c:trendlineType val="linear"/>
            <c:dispRSqr val="0"/>
            <c:dispEq val="0"/>
          </c:trendline>
          <c:xVal>
            <c:numRef>
              <c:f>Sayfa1!$B$19:$B$28</c:f>
              <c:numCache>
                <c:formatCode>General</c:formatCode>
                <c:ptCount val="10"/>
                <c:pt idx="0">
                  <c:v>176</c:v>
                </c:pt>
                <c:pt idx="1">
                  <c:v>183</c:v>
                </c:pt>
                <c:pt idx="2">
                  <c:v>185</c:v>
                </c:pt>
                <c:pt idx="3">
                  <c:v>190</c:v>
                </c:pt>
                <c:pt idx="4">
                  <c:v>191</c:v>
                </c:pt>
                <c:pt idx="5">
                  <c:v>192</c:v>
                </c:pt>
                <c:pt idx="6">
                  <c:v>201</c:v>
                </c:pt>
                <c:pt idx="7">
                  <c:v>205</c:v>
                </c:pt>
                <c:pt idx="8">
                  <c:v>214</c:v>
                </c:pt>
                <c:pt idx="9">
                  <c:v>220</c:v>
                </c:pt>
              </c:numCache>
            </c:numRef>
          </c:xVal>
          <c:yVal>
            <c:numRef>
              <c:f>Sayfa1!$D$19:$D$28</c:f>
              <c:numCache>
                <c:formatCode>General</c:formatCode>
                <c:ptCount val="10"/>
                <c:pt idx="0">
                  <c:v>5</c:v>
                </c:pt>
                <c:pt idx="1">
                  <c:v>15</c:v>
                </c:pt>
                <c:pt idx="2">
                  <c:v>25</c:v>
                </c:pt>
                <c:pt idx="3">
                  <c:v>35</c:v>
                </c:pt>
                <c:pt idx="4">
                  <c:v>45</c:v>
                </c:pt>
                <c:pt idx="5">
                  <c:v>55.000000000000007</c:v>
                </c:pt>
                <c:pt idx="6">
                  <c:v>65</c:v>
                </c:pt>
                <c:pt idx="7">
                  <c:v>75</c:v>
                </c:pt>
                <c:pt idx="8">
                  <c:v>85</c:v>
                </c:pt>
                <c:pt idx="9">
                  <c:v>95</c:v>
                </c:pt>
              </c:numCache>
            </c:numRef>
          </c:yVal>
          <c:smooth val="0"/>
        </c:ser>
        <c:dLbls>
          <c:showLegendKey val="0"/>
          <c:showVal val="0"/>
          <c:showCatName val="0"/>
          <c:showSerName val="0"/>
          <c:showPercent val="0"/>
          <c:showBubbleSize val="0"/>
        </c:dLbls>
        <c:axId val="-122640864"/>
        <c:axId val="-122632160"/>
      </c:scatterChart>
      <c:scatterChart>
        <c:scatterStyle val="lineMarker"/>
        <c:varyColors val="0"/>
        <c:ser>
          <c:idx val="1"/>
          <c:order val="1"/>
          <c:spPr>
            <a:ln w="25400" cap="rnd">
              <a:noFill/>
              <a:round/>
            </a:ln>
            <a:effectLst/>
          </c:spPr>
          <c:marker>
            <c:symbol val="circle"/>
            <c:size val="5"/>
            <c:spPr>
              <a:noFill/>
              <a:ln w="9525">
                <a:noFill/>
              </a:ln>
              <a:effectLst/>
            </c:spPr>
          </c:marker>
          <c:yVal>
            <c:numRef>
              <c:f>Sayfa1!$E$19:$E$28</c:f>
              <c:numCache>
                <c:formatCode>General</c:formatCode>
                <c:ptCount val="10"/>
                <c:pt idx="0">
                  <c:v>95</c:v>
                </c:pt>
                <c:pt idx="1">
                  <c:v>85</c:v>
                </c:pt>
                <c:pt idx="2">
                  <c:v>75</c:v>
                </c:pt>
                <c:pt idx="3">
                  <c:v>65</c:v>
                </c:pt>
                <c:pt idx="4">
                  <c:v>55.000000000000007</c:v>
                </c:pt>
                <c:pt idx="5">
                  <c:v>44.999999999999993</c:v>
                </c:pt>
                <c:pt idx="6">
                  <c:v>35</c:v>
                </c:pt>
                <c:pt idx="7">
                  <c:v>25</c:v>
                </c:pt>
                <c:pt idx="8">
                  <c:v>15.000000000000002</c:v>
                </c:pt>
                <c:pt idx="9">
                  <c:v>5.0000000000000044</c:v>
                </c:pt>
              </c:numCache>
            </c:numRef>
          </c:yVal>
          <c:smooth val="0"/>
        </c:ser>
        <c:dLbls>
          <c:showLegendKey val="0"/>
          <c:showVal val="0"/>
          <c:showCatName val="0"/>
          <c:showSerName val="0"/>
          <c:showPercent val="0"/>
          <c:showBubbleSize val="0"/>
        </c:dLbls>
        <c:axId val="-122640320"/>
        <c:axId val="-122633792"/>
      </c:scatterChart>
      <c:valAx>
        <c:axId val="-122640864"/>
        <c:scaling>
          <c:orientation val="minMax"/>
          <c:min val="160"/>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2632160"/>
        <c:crosses val="autoZero"/>
        <c:crossBetween val="midCat"/>
      </c:valAx>
      <c:valAx>
        <c:axId val="-122632160"/>
        <c:scaling>
          <c:orientation val="minMax"/>
          <c:max val="100"/>
        </c:scaling>
        <c:delete val="0"/>
        <c:axPos val="l"/>
        <c:majorGridlines>
          <c:spPr>
            <a:ln w="9525" cap="flat" cmpd="sng" algn="ctr">
              <a:noFill/>
              <a:round/>
            </a:ln>
            <a:effectLst/>
          </c:spPr>
        </c:majorGridlines>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2640864"/>
        <c:crosses val="autoZero"/>
        <c:crossBetween val="midCat"/>
      </c:valAx>
      <c:valAx>
        <c:axId val="-122633792"/>
        <c:scaling>
          <c:orientation val="maxMin"/>
        </c:scaling>
        <c:delete val="0"/>
        <c:axPos val="r"/>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2640320"/>
        <c:crosses val="max"/>
        <c:crossBetween val="midCat"/>
      </c:valAx>
      <c:valAx>
        <c:axId val="-122640320"/>
        <c:scaling>
          <c:orientation val="minMax"/>
        </c:scaling>
        <c:delete val="1"/>
        <c:axPos val="t"/>
        <c:majorTickMark val="out"/>
        <c:minorTickMark val="none"/>
        <c:tickLblPos val="nextTo"/>
        <c:crossAx val="-122633792"/>
        <c:crossesAt val="0"/>
        <c:crossBetween val="midCat"/>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Standardize</a:t>
            </a:r>
            <a:r>
              <a:rPr lang="tr-TR" baseline="0"/>
              <a:t> Edilmiş </a:t>
            </a:r>
            <a:r>
              <a:rPr lang="tr-TR"/>
              <a:t>Normal</a:t>
            </a:r>
            <a:r>
              <a:rPr lang="tr-TR" baseline="0"/>
              <a:t> Dağılım Grafiği</a:t>
            </a:r>
            <a:endParaRPr lang="tr-T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25400" cap="rnd">
                <a:solidFill>
                  <a:schemeClr val="accent1"/>
                </a:solidFill>
                <a:prstDash val="solid"/>
              </a:ln>
              <a:effectLst/>
            </c:spPr>
            <c:trendlineType val="linear"/>
            <c:dispRSqr val="0"/>
            <c:dispEq val="0"/>
          </c:trendline>
          <c:xVal>
            <c:numRef>
              <c:f>Sayfa1!$B$2:$B$11</c:f>
              <c:numCache>
                <c:formatCode>General</c:formatCode>
                <c:ptCount val="10"/>
                <c:pt idx="0">
                  <c:v>176</c:v>
                </c:pt>
                <c:pt idx="1">
                  <c:v>183</c:v>
                </c:pt>
                <c:pt idx="2">
                  <c:v>185</c:v>
                </c:pt>
                <c:pt idx="3">
                  <c:v>190</c:v>
                </c:pt>
                <c:pt idx="4">
                  <c:v>191</c:v>
                </c:pt>
                <c:pt idx="5">
                  <c:v>192</c:v>
                </c:pt>
                <c:pt idx="6">
                  <c:v>201</c:v>
                </c:pt>
                <c:pt idx="7">
                  <c:v>205</c:v>
                </c:pt>
                <c:pt idx="8">
                  <c:v>214</c:v>
                </c:pt>
                <c:pt idx="9">
                  <c:v>220</c:v>
                </c:pt>
              </c:numCache>
            </c:numRef>
          </c:xVal>
          <c:yVal>
            <c:numRef>
              <c:f>Sayfa1!$D$2:$D$11</c:f>
              <c:numCache>
                <c:formatCode>General</c:formatCode>
                <c:ptCount val="10"/>
                <c:pt idx="0">
                  <c:v>-1.64</c:v>
                </c:pt>
                <c:pt idx="1">
                  <c:v>-1.04</c:v>
                </c:pt>
                <c:pt idx="2">
                  <c:v>-0.67</c:v>
                </c:pt>
                <c:pt idx="3">
                  <c:v>-0.39</c:v>
                </c:pt>
                <c:pt idx="4">
                  <c:v>-0.13</c:v>
                </c:pt>
                <c:pt idx="5">
                  <c:v>0.13</c:v>
                </c:pt>
                <c:pt idx="6">
                  <c:v>0.39</c:v>
                </c:pt>
                <c:pt idx="7">
                  <c:v>0.67</c:v>
                </c:pt>
                <c:pt idx="8">
                  <c:v>1.04</c:v>
                </c:pt>
                <c:pt idx="9">
                  <c:v>1.64</c:v>
                </c:pt>
              </c:numCache>
            </c:numRef>
          </c:yVal>
          <c:smooth val="0"/>
        </c:ser>
        <c:dLbls>
          <c:showLegendKey val="0"/>
          <c:showVal val="0"/>
          <c:showCatName val="0"/>
          <c:showSerName val="0"/>
          <c:showPercent val="0"/>
          <c:showBubbleSize val="0"/>
        </c:dLbls>
        <c:axId val="-122632704"/>
        <c:axId val="-122645216"/>
      </c:scatterChart>
      <c:valAx>
        <c:axId val="-122632704"/>
        <c:scaling>
          <c:orientation val="minMax"/>
          <c:min val="16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x(j)</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low"/>
        <c:spPr>
          <a:noFill/>
          <a:ln w="9525" cap="flat" cmpd="sng" algn="ctr">
            <a:solidFill>
              <a:schemeClr val="bg1"/>
            </a:solidFill>
            <a:round/>
          </a:ln>
          <a:effectLst/>
        </c:spPr>
        <c:txPr>
          <a:bodyPr rot="-60000000" spcFirstLastPara="1" vertOverflow="ellipsis" vert="horz" wrap="square" anchor="b" anchorCtr="0"/>
          <a:lstStyle/>
          <a:p>
            <a:pPr>
              <a:defRPr sz="900" b="0" i="0" u="none" strike="noStrike" kern="1200" baseline="0">
                <a:solidFill>
                  <a:schemeClr val="tx1">
                    <a:lumMod val="65000"/>
                    <a:lumOff val="35000"/>
                  </a:schemeClr>
                </a:solidFill>
                <a:latin typeface="+mn-lt"/>
                <a:ea typeface="+mn-ea"/>
                <a:cs typeface="+mn-cs"/>
              </a:defRPr>
            </a:pPr>
            <a:endParaRPr lang="tr-TR"/>
          </a:p>
        </c:txPr>
        <c:crossAx val="-122645216"/>
        <c:crosses val="autoZero"/>
        <c:crossBetween val="midCat"/>
      </c:valAx>
      <c:valAx>
        <c:axId val="-122645216"/>
        <c:scaling>
          <c:orientation val="minMax"/>
          <c:max val="1.7000000000000002"/>
          <c:min val="-1.7000000000000002"/>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z(j)</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2632704"/>
        <c:crosses val="autoZero"/>
        <c:crossBetween val="midCat"/>
        <c:majorUnit val="0.4"/>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9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Alt 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01114579-D02A-4B51-B5DF-8EC449F77AC7}" type="slidenum">
              <a:rPr/>
              <a:t>‹#›</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01.08.2016</a:t>
            </a:r>
            <a:endParaRPr/>
          </a:p>
        </p:txBody>
      </p:sp>
      <p:sp>
        <p:nvSpPr>
          <p:cNvPr id="4" name="Slayt Görüntüsü Yer Tutucusu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C6074690-7256-4BB9-AC0F-97AEAE8CDEC2}" type="slidenum">
              <a:rPr/>
              <a:t>‹#›</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ctrTitle"/>
          </p:nvPr>
        </p:nvSpPr>
        <p:spPr>
          <a:xfrm>
            <a:off x="1376792" y="1905003"/>
            <a:ext cx="9435241" cy="1625599"/>
          </a:xfrm>
        </p:spPr>
        <p:txBody>
          <a:bodyPr rtlCol="0">
            <a:normAutofit/>
          </a:bodyPr>
          <a:lstStyle>
            <a:lvl1pPr algn="ctr" rtl="0">
              <a:lnSpc>
                <a:spcPct val="90000"/>
              </a:lnSpc>
              <a:defRPr sz="4800">
                <a:solidFill>
                  <a:schemeClr val="tx2"/>
                </a:solidFill>
              </a:defRPr>
            </a:lvl1pPr>
          </a:lstStyle>
          <a:p>
            <a:pPr rtl="0"/>
            <a:r>
              <a:rPr lang="tr-TR" smtClean="0"/>
              <a:t>Asıl başlık stili için tıklatın</a:t>
            </a:r>
            <a:endParaRPr/>
          </a:p>
        </p:txBody>
      </p:sp>
      <p:sp>
        <p:nvSpPr>
          <p:cNvPr id="3" name="Alt Başlık 2"/>
          <p:cNvSpPr>
            <a:spLocks noGrp="1"/>
          </p:cNvSpPr>
          <p:nvPr>
            <p:ph type="subTitle" idx="1"/>
          </p:nvPr>
        </p:nvSpPr>
        <p:spPr>
          <a:xfrm>
            <a:off x="1382103" y="3657123"/>
            <a:ext cx="9429931" cy="991077"/>
          </a:xfrm>
        </p:spPr>
        <p:txBody>
          <a:bodyPr rtlCol="0">
            <a:normAutofit/>
          </a:bodyPr>
          <a:lstStyle>
            <a:lvl1pPr marL="0" indent="0" algn="ctr" rtl="0">
              <a:spcBef>
                <a:spcPts val="0"/>
              </a:spcBef>
              <a:buNone/>
              <a:defRPr sz="2000" cap="all" baseline="0">
                <a:solidFill>
                  <a:schemeClr val="tx2"/>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tr-TR" smtClean="0"/>
              <a:t>Asıl alt başlık stilini düzenlemek için tıklatın</a:t>
            </a:r>
            <a:endParaRPr/>
          </a:p>
        </p:txBody>
      </p:sp>
      <p:sp>
        <p:nvSpPr>
          <p:cNvPr id="5" name="Alt Bilgi Yer Tutucusu 4"/>
          <p:cNvSpPr>
            <a:spLocks noGrp="1"/>
          </p:cNvSpPr>
          <p:nvPr>
            <p:ph type="ftr" sz="quarter" idx="11"/>
          </p:nvPr>
        </p:nvSpPr>
        <p:spPr/>
        <p:txBody>
          <a:bodyPr rtlCol="0"/>
          <a:lstStyle>
            <a:lvl1pPr algn="l" rtl="0">
              <a:defRPr>
                <a:solidFill>
                  <a:schemeClr val="tx2"/>
                </a:solidFill>
              </a:defRPr>
            </a:lvl1pPr>
          </a:lstStyle>
          <a:p>
            <a:pPr rtl="0"/>
            <a:endParaRPr/>
          </a:p>
        </p:txBody>
      </p:sp>
      <p:sp>
        <p:nvSpPr>
          <p:cNvPr id="4" name="Tarih Yer Tutucusu 3"/>
          <p:cNvSpPr>
            <a:spLocks noGrp="1"/>
          </p:cNvSpPr>
          <p:nvPr>
            <p:ph type="dt" sz="half" idx="10"/>
          </p:nvPr>
        </p:nvSpPr>
        <p:spPr/>
        <p:txBody>
          <a:bodyPr rtlCol="0"/>
          <a:lstStyle>
            <a:lvl1pPr algn="l" rtl="0">
              <a:defRPr>
                <a:solidFill>
                  <a:schemeClr val="tx2"/>
                </a:solidFill>
              </a:defRPr>
            </a:lvl1pPr>
          </a:lstStyle>
          <a:p>
            <a:pPr rtl="0"/>
            <a:r>
              <a:rPr lang="en-US"/>
              <a:t>01.08.2016</a:t>
            </a:r>
            <a:endParaRPr/>
          </a:p>
        </p:txBody>
      </p:sp>
      <p:sp>
        <p:nvSpPr>
          <p:cNvPr id="6" name="Slayt Numarası Yer Tutucusu 5"/>
          <p:cNvSpPr>
            <a:spLocks noGrp="1"/>
          </p:cNvSpPr>
          <p:nvPr>
            <p:ph type="sldNum" sz="quarter" idx="12"/>
          </p:nvPr>
        </p:nvSpPr>
        <p:spPr/>
        <p:txBody>
          <a:bodyPr rtlCol="0"/>
          <a:lstStyle>
            <a:lvl1pPr algn="l" rtl="0">
              <a:defRPr>
                <a:solidFill>
                  <a:schemeClr val="tx2"/>
                </a:solidFill>
              </a:defRPr>
            </a:lvl1pPr>
          </a:lstStyle>
          <a:p>
            <a:pPr rtl="0"/>
            <a:fld id="{DF28FB93-0A08-4E7D-8E63-9EFA29F1E093}" type="slidenum">
              <a:rPr/>
              <a:pPr/>
              <a:t>‹#›</a:t>
            </a:fld>
            <a:endParaRPr/>
          </a:p>
        </p:txBody>
      </p:sp>
      <p:grpSp>
        <p:nvGrpSpPr>
          <p:cNvPr id="7" name="Gr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nvGrpSpPr>
            <p:cNvPr id="10" name="Grup 9"/>
            <p:cNvGrpSpPr/>
            <p:nvPr/>
          </p:nvGrpSpPr>
          <p:grpSpPr>
            <a:xfrm>
              <a:off x="1036847" y="1207626"/>
              <a:ext cx="7074290" cy="38998"/>
              <a:chOff x="2141408" y="1752956"/>
              <a:chExt cx="7315200" cy="38998"/>
            </a:xfrm>
            <a:solidFill>
              <a:schemeClr val="tx2"/>
            </a:solidFill>
          </p:grpSpPr>
          <p:cxnSp>
            <p:nvCxnSpPr>
              <p:cNvPr id="11" name="Düz Bağlayıcı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nvGrpSpPr>
            <p:cNvPr id="16" name="Grup 15"/>
            <p:cNvGrpSpPr/>
            <p:nvPr/>
          </p:nvGrpSpPr>
          <p:grpSpPr>
            <a:xfrm>
              <a:off x="1036847" y="3646026"/>
              <a:ext cx="7074290" cy="38998"/>
              <a:chOff x="2141408" y="1752956"/>
              <a:chExt cx="7315200" cy="38998"/>
            </a:xfrm>
            <a:solidFill>
              <a:schemeClr val="tx2"/>
            </a:solidFill>
          </p:grpSpPr>
          <p:cxnSp>
            <p:nvCxnSpPr>
              <p:cNvPr id="17" name="Düz Bağlayıcı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3" name="İçerik Yer Tutucusu 2"/>
          <p:cNvSpPr>
            <a:spLocks noGrp="1"/>
          </p:cNvSpPr>
          <p:nvPr>
            <p:ph idx="1"/>
          </p:nvPr>
        </p:nvSpPr>
        <p:spPr/>
        <p:txBody>
          <a:bodyPr rtlCol="0"/>
          <a:lstStyle>
            <a:lvl1pPr>
              <a:defRPr sz="2000"/>
            </a:lvl1pPr>
            <a:lvl2pPr>
              <a:defRPr sz="1800"/>
            </a:lvl2pPr>
            <a:lvl3pPr>
              <a:defRPr sz="1600"/>
            </a:lvl3pPr>
            <a:lvl4pPr>
              <a:defRPr sz="1400"/>
            </a:lvl4pPr>
            <a:lvl5pPr algn="l" rtl="0">
              <a:defRPr sz="1200"/>
            </a:lvl5pPr>
            <a:lvl6pPr algn="l" rtl="0">
              <a:defRPr/>
            </a:lvl6pPr>
            <a:lvl7pPr algn="l" rtl="0">
              <a:defRPr/>
            </a:lvl7pPr>
            <a:lvl8pPr algn="l" rtl="0">
              <a:defRPr/>
            </a:lvl8pPr>
            <a:lvl9pPr algn="l" rtl="0">
              <a:defRPr/>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5" name="Alt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1422030" y="990599"/>
            <a:ext cx="9344765" cy="2235203"/>
          </a:xfrm>
        </p:spPr>
        <p:txBody>
          <a:bodyPr rtlCol="0" anchor="b">
            <a:normAutofit/>
          </a:bodyPr>
          <a:lstStyle>
            <a:lvl1pPr algn="ctr" rtl="0">
              <a:lnSpc>
                <a:spcPct val="90000"/>
              </a:lnSpc>
              <a:defRPr sz="4800" b="0" cap="none" baseline="0"/>
            </a:lvl1pPr>
          </a:lstStyle>
          <a:p>
            <a:pPr rtl="0"/>
            <a:r>
              <a:rPr lang="tr-TR" smtClean="0"/>
              <a:t>Asıl başlık stili için tıklatın</a:t>
            </a:r>
            <a:endParaRPr/>
          </a:p>
        </p:txBody>
      </p:sp>
      <p:sp>
        <p:nvSpPr>
          <p:cNvPr id="3" name="Metin Yer Tutucusu 2"/>
          <p:cNvSpPr>
            <a:spLocks noGrp="1"/>
          </p:cNvSpPr>
          <p:nvPr>
            <p:ph type="body" idx="1"/>
          </p:nvPr>
        </p:nvSpPr>
        <p:spPr>
          <a:xfrm>
            <a:off x="1422030" y="3733800"/>
            <a:ext cx="9344765" cy="1219200"/>
          </a:xfrm>
        </p:spPr>
        <p:txBody>
          <a:bodyPr rtlCol="0" anchor="t"/>
          <a:lstStyle>
            <a:lvl1pPr marL="0" indent="0" algn="ctr" rtl="0">
              <a:spcBef>
                <a:spcPts val="0"/>
              </a:spcBef>
              <a:buNone/>
              <a:defRPr sz="2000" cap="all"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tr-TR" smtClean="0"/>
              <a:t>Asıl metin stillerini düzenlemek için tıklatın</a:t>
            </a: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grpSp>
        <p:nvGrpSpPr>
          <p:cNvPr id="13" name="Gr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up 15"/>
            <p:cNvGrpSpPr/>
            <p:nvPr/>
          </p:nvGrpSpPr>
          <p:grpSpPr>
            <a:xfrm>
              <a:off x="2563229" y="2594391"/>
              <a:ext cx="4023360" cy="29249"/>
              <a:chOff x="2550323" y="3458731"/>
              <a:chExt cx="4023360" cy="38998"/>
            </a:xfrm>
          </p:grpSpPr>
          <p:cxnSp>
            <p:nvCxnSpPr>
              <p:cNvPr id="17" name="Düz Bağlayıcı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Düz Bağlayıcı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3" name="İçerik Yer Tutucusu 2"/>
          <p:cNvSpPr>
            <a:spLocks noGrp="1"/>
          </p:cNvSpPr>
          <p:nvPr>
            <p:ph sz="half" idx="1"/>
          </p:nvPr>
        </p:nvSpPr>
        <p:spPr>
          <a:xfrm>
            <a:off x="1218883" y="1803400"/>
            <a:ext cx="4773956" cy="4267200"/>
          </a:xfrm>
        </p:spPr>
        <p:txBody>
          <a:bodyPr rtlCol="0">
            <a:normAutofit/>
          </a:bodyPr>
          <a:lstStyle>
            <a:lvl1pPr algn="l" rtl="0">
              <a:defRPr sz="2000"/>
            </a:lvl1pPr>
            <a:lvl2pPr algn="l" rtl="0">
              <a:defRPr sz="1800"/>
            </a:lvl2pPr>
            <a:lvl3pPr algn="l" rtl="0">
              <a:defRPr sz="1800"/>
            </a:lvl3pPr>
            <a:lvl4pPr algn="l" rtl="0">
              <a:defRPr sz="1600"/>
            </a:lvl4pPr>
            <a:lvl5pPr algn="l" rtl="0">
              <a:defRPr sz="1600"/>
            </a:lvl5pPr>
            <a:lvl6pPr algn="l" rtl="0">
              <a:defRPr sz="1800"/>
            </a:lvl6pPr>
            <a:lvl7pPr algn="l" rtl="0">
              <a:defRPr sz="1800"/>
            </a:lvl7pPr>
            <a:lvl8pPr algn="l" rtl="0">
              <a:defRPr sz="1800"/>
            </a:lvl8pPr>
            <a:lvl9pPr algn="l" rtl="0">
              <a:defRPr sz="180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4" name="İçerik Yer Tutucusu 3"/>
          <p:cNvSpPr>
            <a:spLocks noGrp="1"/>
          </p:cNvSpPr>
          <p:nvPr>
            <p:ph sz="half" idx="2"/>
          </p:nvPr>
        </p:nvSpPr>
        <p:spPr>
          <a:xfrm>
            <a:off x="6195986" y="1803400"/>
            <a:ext cx="4773956" cy="4267200"/>
          </a:xfrm>
        </p:spPr>
        <p:txBody>
          <a:bodyPr rtlCol="0">
            <a:normAutofit/>
          </a:bodyPr>
          <a:lstStyle>
            <a:lvl1pPr algn="l" rtl="0">
              <a:defRPr sz="2000"/>
            </a:lvl1pPr>
            <a:lvl2pPr algn="l" rtl="0">
              <a:defRPr sz="1800"/>
            </a:lvl2pPr>
            <a:lvl3pPr algn="l" rtl="0">
              <a:defRPr sz="1800"/>
            </a:lvl3pPr>
            <a:lvl4pPr algn="l" rtl="0">
              <a:defRPr sz="1600"/>
            </a:lvl4pPr>
            <a:lvl5pPr algn="l" rtl="0">
              <a:defRPr sz="1600"/>
            </a:lvl5pPr>
            <a:lvl6pPr algn="l" rtl="0">
              <a:defRPr sz="1800"/>
            </a:lvl6pPr>
            <a:lvl7pPr algn="l" rtl="0">
              <a:defRPr sz="1800"/>
            </a:lvl7pPr>
            <a:lvl8pPr algn="l" rtl="0">
              <a:defRPr sz="1800" baseline="0"/>
            </a:lvl8pPr>
            <a:lvl9pPr algn="l" rtl="0">
              <a:defRPr sz="1800" baseline="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7" name="Slayt Numarası Yer Tutucusu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lgn="l" rtl="0">
              <a:defRPr sz="2400"/>
            </a:lvl1pPr>
          </a:lstStyle>
          <a:p>
            <a:pPr rtl="0"/>
            <a:r>
              <a:rPr lang="tr-TR" dirty="0" smtClean="0"/>
              <a:t>Asıl başlık stili için tıklatın</a:t>
            </a:r>
            <a:endParaRPr dirty="0"/>
          </a:p>
        </p:txBody>
      </p:sp>
      <p:sp>
        <p:nvSpPr>
          <p:cNvPr id="3" name="Metin Yer Tutucusu 2"/>
          <p:cNvSpPr>
            <a:spLocks noGrp="1"/>
          </p:cNvSpPr>
          <p:nvPr>
            <p:ph type="body" idx="1"/>
          </p:nvPr>
        </p:nvSpPr>
        <p:spPr>
          <a:xfrm>
            <a:off x="1222945"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dirty="0" smtClean="0"/>
              <a:t>Asıl metin stillerini düzenlemek için tıklatın</a:t>
            </a:r>
          </a:p>
        </p:txBody>
      </p:sp>
      <p:sp>
        <p:nvSpPr>
          <p:cNvPr id="4" name="İçerik Yer Tutucusu 3"/>
          <p:cNvSpPr>
            <a:spLocks noGrp="1"/>
          </p:cNvSpPr>
          <p:nvPr>
            <p:ph sz="half" idx="2"/>
          </p:nvPr>
        </p:nvSpPr>
        <p:spPr>
          <a:xfrm>
            <a:off x="1218883"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5" name="Metin Yer Tutucusu 4"/>
          <p:cNvSpPr>
            <a:spLocks noGrp="1"/>
          </p:cNvSpPr>
          <p:nvPr>
            <p:ph type="body" sz="quarter" idx="3"/>
          </p:nvPr>
        </p:nvSpPr>
        <p:spPr>
          <a:xfrm>
            <a:off x="6200049"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dirty="0" smtClean="0"/>
              <a:t>Asıl metin stillerini düzenlemek için tıklatın</a:t>
            </a:r>
          </a:p>
        </p:txBody>
      </p:sp>
      <p:sp>
        <p:nvSpPr>
          <p:cNvPr id="6" name="İçerik Yer Tutucusu 5"/>
          <p:cNvSpPr>
            <a:spLocks noGrp="1"/>
          </p:cNvSpPr>
          <p:nvPr>
            <p:ph sz="quarter" idx="4"/>
          </p:nvPr>
        </p:nvSpPr>
        <p:spPr>
          <a:xfrm>
            <a:off x="6195986"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a:p>
        </p:txBody>
      </p:sp>
      <p:sp>
        <p:nvSpPr>
          <p:cNvPr id="8" name="Alt Bilgi Yer Tutucusu 7"/>
          <p:cNvSpPr>
            <a:spLocks noGrp="1"/>
          </p:cNvSpPr>
          <p:nvPr>
            <p:ph type="ftr" sz="quarter" idx="11"/>
          </p:nvPr>
        </p:nvSpPr>
        <p:spPr/>
        <p:txBody>
          <a:bodyPr rtlCol="0"/>
          <a:lstStyle/>
          <a:p>
            <a:pPr rtl="0"/>
            <a:endParaRPr/>
          </a:p>
        </p:txBody>
      </p:sp>
      <p:sp>
        <p:nvSpPr>
          <p:cNvPr id="7" name="Tarih Yer Tutucusu 6"/>
          <p:cNvSpPr>
            <a:spLocks noGrp="1"/>
          </p:cNvSpPr>
          <p:nvPr>
            <p:ph type="dt" sz="half" idx="10"/>
          </p:nvPr>
        </p:nvSpPr>
        <p:spPr/>
        <p:txBody>
          <a:bodyPr rtlCol="0"/>
          <a:lstStyle/>
          <a:p>
            <a:pPr rtl="0"/>
            <a:r>
              <a:rPr lang="en-US"/>
              <a:t>01.08.2016</a:t>
            </a:r>
            <a:endParaRPr/>
          </a:p>
        </p:txBody>
      </p:sp>
      <p:sp>
        <p:nvSpPr>
          <p:cNvPr id="9" name="Slayt Numarası Yer Tutucusu 8"/>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4" name="Alt Bilgi Yer Tutucusu 3"/>
          <p:cNvSpPr>
            <a:spLocks noGrp="1"/>
          </p:cNvSpPr>
          <p:nvPr>
            <p:ph type="ftr" sz="quarter" idx="11"/>
          </p:nvPr>
        </p:nvSpPr>
        <p:spPr/>
        <p:txBody>
          <a:bodyPr rtlCol="0"/>
          <a:lstStyle/>
          <a:p>
            <a:pPr rtl="0"/>
            <a:endParaRPr/>
          </a:p>
        </p:txBody>
      </p:sp>
      <p:sp>
        <p:nvSpPr>
          <p:cNvPr id="3" name="Tarih Yer Tutucusu 2"/>
          <p:cNvSpPr>
            <a:spLocks noGrp="1"/>
          </p:cNvSpPr>
          <p:nvPr>
            <p:ph type="dt" sz="half" idx="10"/>
          </p:nvPr>
        </p:nvSpPr>
        <p:spPr/>
        <p:txBody>
          <a:bodyPr rtlCol="0"/>
          <a:lstStyle/>
          <a:p>
            <a:pPr rtl="0"/>
            <a:r>
              <a:rPr lang="en-US"/>
              <a:t>01.08.2016</a:t>
            </a:r>
            <a:endParaRPr/>
          </a:p>
        </p:txBody>
      </p:sp>
      <p:sp>
        <p:nvSpPr>
          <p:cNvPr id="5" name="Slayt Numarası Yer Tutucusu 4"/>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endParaRPr/>
          </a:p>
        </p:txBody>
      </p:sp>
      <p:sp>
        <p:nvSpPr>
          <p:cNvPr id="2" name="Tarih Yer Tutucusu 1"/>
          <p:cNvSpPr>
            <a:spLocks noGrp="1"/>
          </p:cNvSpPr>
          <p:nvPr>
            <p:ph type="dt" sz="half" idx="10"/>
          </p:nvPr>
        </p:nvSpPr>
        <p:spPr/>
        <p:txBody>
          <a:bodyPr rtlCol="0"/>
          <a:lstStyle/>
          <a:p>
            <a:pPr rtl="0"/>
            <a:r>
              <a:rPr lang="en-US"/>
              <a:t>01.08.2016</a:t>
            </a:r>
            <a:endParaRPr/>
          </a:p>
        </p:txBody>
      </p:sp>
      <p:sp>
        <p:nvSpPr>
          <p:cNvPr id="4" name="Slayt Numarası Yer Tutucusu 3"/>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b">
            <a:normAutofit/>
          </a:bodyPr>
          <a:lstStyle>
            <a:lvl1pPr algn="l" rtl="0">
              <a:defRPr sz="2400" b="0"/>
            </a:lvl1pPr>
          </a:lstStyle>
          <a:p>
            <a:pPr rtl="0"/>
            <a:r>
              <a:rPr lang="tr-TR" dirty="0" smtClean="0"/>
              <a:t>Asıl başlık stili için tıklatın</a:t>
            </a:r>
            <a:endParaRPr dirty="0"/>
          </a:p>
        </p:txBody>
      </p:sp>
      <p:sp>
        <p:nvSpPr>
          <p:cNvPr id="3" name="İçerik Yer Tutucusu 2"/>
          <p:cNvSpPr>
            <a:spLocks noGrp="1"/>
          </p:cNvSpPr>
          <p:nvPr>
            <p:ph idx="1"/>
          </p:nvPr>
        </p:nvSpPr>
        <p:spPr>
          <a:xfrm>
            <a:off x="1218883" y="1803400"/>
            <a:ext cx="6602281" cy="4267201"/>
          </a:xfrm>
        </p:spPr>
        <p:txBody>
          <a:bodyPr rtlCol="0">
            <a:normAutofit/>
          </a:bodyPr>
          <a:lstStyle>
            <a:lvl1pPr algn="l" rtl="0">
              <a:defRPr sz="2000"/>
            </a:lvl1pPr>
            <a:lvl2pPr algn="l" rtl="0">
              <a:defRPr sz="1800"/>
            </a:lvl2pPr>
            <a:lvl3pPr algn="l" rtl="0">
              <a:defRPr sz="1800"/>
            </a:lvl3pPr>
            <a:lvl4pPr algn="l" rtl="0">
              <a:defRPr sz="1600"/>
            </a:lvl4pPr>
            <a:lvl5pPr algn="l" rtl="0">
              <a:defRPr sz="1600"/>
            </a:lvl5pPr>
            <a:lvl6pPr algn="l" rtl="0">
              <a:defRPr sz="1600"/>
            </a:lvl6pPr>
            <a:lvl7pPr algn="l" rtl="0">
              <a:defRPr sz="1600"/>
            </a:lvl7pPr>
            <a:lvl8pPr algn="l" rtl="0">
              <a:defRPr sz="1600" baseline="0"/>
            </a:lvl8pPr>
            <a:lvl9pPr algn="l" rtl="0">
              <a:defRPr sz="1600" baseline="0"/>
            </a:lvl9pPr>
          </a:lstStyle>
          <a:p>
            <a:pPr lvl="0" rtl="0"/>
            <a:r>
              <a:rPr lang="tr-TR" dirty="0" smtClean="0"/>
              <a:t>Asıl metin stillerini düzenlemek için tıklatın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dirty="0"/>
          </a:p>
        </p:txBody>
      </p:sp>
      <p:sp>
        <p:nvSpPr>
          <p:cNvPr id="4" name="Metin Yer Tutucusu 3"/>
          <p:cNvSpPr>
            <a:spLocks noGrp="1"/>
          </p:cNvSpPr>
          <p:nvPr>
            <p:ph type="body" sz="half" idx="2"/>
          </p:nvPr>
        </p:nvSpPr>
        <p:spPr>
          <a:xfrm>
            <a:off x="8125883" y="1803400"/>
            <a:ext cx="2844060" cy="4267201"/>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dirty="0" smtClean="0"/>
              <a:t>Asıl metin stillerini düzenlemek için tıklatın</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7" name="Slayt Numarası Yer Tutucusu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b">
            <a:normAutofit/>
          </a:bodyPr>
          <a:lstStyle>
            <a:lvl1pPr algn="l" rtl="0">
              <a:defRPr sz="2400" b="0"/>
            </a:lvl1pPr>
          </a:lstStyle>
          <a:p>
            <a:pPr rtl="0"/>
            <a:r>
              <a:rPr lang="tr-TR" dirty="0" smtClean="0"/>
              <a:t>Asıl başlık stili için tıklatın</a:t>
            </a:r>
            <a:endParaRPr dirty="0"/>
          </a:p>
        </p:txBody>
      </p:sp>
      <p:sp>
        <p:nvSpPr>
          <p:cNvPr id="8" name="Dikdörtgen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a:p>
        </p:txBody>
      </p:sp>
      <p:sp>
        <p:nvSpPr>
          <p:cNvPr id="3" name="Resim Yer Tutucusu 2" descr="Resim eklemek için boş yer tutucu. Yer tutucuya tıklayın ve eklemek istediğiniz resmi seçin."/>
          <p:cNvSpPr>
            <a:spLocks noGrp="1"/>
          </p:cNvSpPr>
          <p:nvPr>
            <p:ph type="pic" idx="1"/>
          </p:nvPr>
        </p:nvSpPr>
        <p:spPr>
          <a:xfrm>
            <a:off x="1338739" y="1925320"/>
            <a:ext cx="6362567" cy="4023360"/>
          </a:xfrm>
          <a:solidFill>
            <a:schemeClr val="bg2"/>
          </a:solidFill>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tr-TR" smtClean="0"/>
              <a:t>Resim eklemek için simgeyi tıklatın</a:t>
            </a:r>
            <a:endParaRPr/>
          </a:p>
        </p:txBody>
      </p:sp>
      <p:sp>
        <p:nvSpPr>
          <p:cNvPr id="4" name="Metin Yer Tutucusu 3"/>
          <p:cNvSpPr>
            <a:spLocks noGrp="1"/>
          </p:cNvSpPr>
          <p:nvPr>
            <p:ph type="body" sz="half" idx="2"/>
          </p:nvPr>
        </p:nvSpPr>
        <p:spPr>
          <a:xfrm>
            <a:off x="8125883" y="1803401"/>
            <a:ext cx="2844060" cy="4165600"/>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tr-TR" smtClean="0"/>
              <a:t>Asıl metin stillerini düzenlemek için tıklatın</a:t>
            </a: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01.08.2016</a:t>
            </a:r>
            <a:endParaRPr/>
          </a:p>
        </p:txBody>
      </p:sp>
      <p:sp>
        <p:nvSpPr>
          <p:cNvPr id="7" name="Slayt Numarası Yer Tutucusu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a:bodyPr>
          <a:lstStyle>
            <a:lvl1pPr>
              <a:defRPr sz="2400"/>
            </a:lvl1pPr>
          </a:lstStyle>
          <a:p>
            <a:pPr rtl="0"/>
            <a:r>
              <a:rPr lang="tr-TR" dirty="0" smtClean="0"/>
              <a:t>Asıl başlık stili için tıklatın</a:t>
            </a:r>
            <a:endParaRPr dirty="0"/>
          </a:p>
        </p:txBody>
      </p:sp>
      <p:sp>
        <p:nvSpPr>
          <p:cNvPr id="3" name="Dikey Metin Yer Tutucusu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a:p>
        </p:txBody>
      </p:sp>
      <p:sp>
        <p:nvSpPr>
          <p:cNvPr id="5" name="Alt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834563" y="434975"/>
            <a:ext cx="1168400" cy="5661025"/>
          </a:xfrm>
        </p:spPr>
        <p:txBody>
          <a:bodyPr vert="eaVert" rtlCol="0"/>
          <a:lstStyle/>
          <a:p>
            <a:pPr rtl="0"/>
            <a:r>
              <a:rPr lang="tr-TR" smtClean="0"/>
              <a:t>Asıl başlık stili için tıklatın</a:t>
            </a:r>
            <a:endParaRPr/>
          </a:p>
        </p:txBody>
      </p:sp>
      <p:sp>
        <p:nvSpPr>
          <p:cNvPr id="3" name="Dikey Metin Yer Tutucusu 2"/>
          <p:cNvSpPr>
            <a:spLocks noGrp="1"/>
          </p:cNvSpPr>
          <p:nvPr>
            <p:ph type="body" orient="vert" idx="1"/>
          </p:nvPr>
        </p:nvSpPr>
        <p:spPr>
          <a:xfrm>
            <a:off x="1217613" y="434975"/>
            <a:ext cx="8413750" cy="5661025"/>
          </a:xfrm>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tr-TR" smtClean="0"/>
              <a:t>Asıl metin stillerini düzenlemek için tıklatın</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01.08.2016</a:t>
            </a:r>
            <a:endParaRPr/>
          </a:p>
        </p:txBody>
      </p:sp>
      <p:sp>
        <p:nvSpPr>
          <p:cNvPr id="6" name="Slayt Numarası Yer Tutucusu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Dikdörtgen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rtl="0"/>
            <a:endParaRPr sz="2400"/>
          </a:p>
        </p:txBody>
      </p:sp>
      <p:sp>
        <p:nvSpPr>
          <p:cNvPr id="8" name="Yuvarlatılmış Dikdörtgen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a:p>
        </p:txBody>
      </p:sp>
      <p:sp>
        <p:nvSpPr>
          <p:cNvPr id="2" name="Başlık Yer Tutucusu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pPr rtl="0"/>
            <a:r>
              <a:t>Asıl başlık stili için tıklatın</a:t>
            </a:r>
          </a:p>
        </p:txBody>
      </p:sp>
      <p:sp>
        <p:nvSpPr>
          <p:cNvPr id="3" name="Metin Yer Tutucusu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5" name="Altbilgi Yer Tutucusu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rtl="0">
              <a:defRPr sz="1100">
                <a:solidFill>
                  <a:schemeClr val="tx1"/>
                </a:solidFill>
              </a:defRPr>
            </a:lvl1pPr>
          </a:lstStyle>
          <a:p>
            <a:pPr rtl="0"/>
            <a:endParaRPr/>
          </a:p>
        </p:txBody>
      </p:sp>
      <p:sp>
        <p:nvSpPr>
          <p:cNvPr id="4" name="Tarih Yer Tutucusu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l" rtl="0">
              <a:defRPr sz="1100">
                <a:solidFill>
                  <a:schemeClr val="tx1"/>
                </a:solidFill>
              </a:defRPr>
            </a:lvl1pPr>
          </a:lstStyle>
          <a:p>
            <a:pPr rtl="0"/>
            <a:r>
              <a:rPr lang="en-US"/>
              <a:t>01.08.2016</a:t>
            </a:r>
            <a:endParaRPr/>
          </a:p>
        </p:txBody>
      </p:sp>
      <p:sp>
        <p:nvSpPr>
          <p:cNvPr id="6" name="Slayt Numarası Yer Tutucusu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l" rtl="0">
              <a:defRPr sz="1100">
                <a:solidFill>
                  <a:schemeClr val="tx1"/>
                </a:solidFill>
              </a:defRPr>
            </a:lvl1pPr>
          </a:lstStyle>
          <a:p>
            <a:pPr rtl="0"/>
            <a:fld id="{DF28FB93-0A08-4E7D-8E63-9EFA29F1E093}" type="slidenum">
              <a:rPr/>
              <a:pPr/>
              <a:t>‹#›</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hyperlink" Target="ch03/BirikimliOlas&#305;l&#305;kDa&#287;&#305;l&#305;m.xlsx"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76.pn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5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98.emf"/></Relationships>
</file>

<file path=ppt/slides/_rels/slide5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2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5" Type="http://schemas.openxmlformats.org/officeDocument/2006/relationships/image" Target="../media/image114.png"/><Relationship Id="rId4" Type="http://schemas.openxmlformats.org/officeDocument/2006/relationships/image" Target="../media/image113.png"/></Relationships>
</file>

<file path=ppt/slides/_rels/slide6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12.png"/><Relationship Id="rId1" Type="http://schemas.openxmlformats.org/officeDocument/2006/relationships/slideLayout" Target="../slideLayouts/slideLayout4.xml"/><Relationship Id="rId6" Type="http://schemas.openxmlformats.org/officeDocument/2006/relationships/hyperlink" Target="ch03/NormalDag&#305;l&#305;m&#199;izimi.xlsx" TargetMode="External"/><Relationship Id="rId5" Type="http://schemas.openxmlformats.org/officeDocument/2006/relationships/chart" Target="../charts/chart3.xml"/><Relationship Id="rId4" Type="http://schemas.openxmlformats.org/officeDocument/2006/relationships/image" Target="../media/image118.png"/></Relationships>
</file>

<file path=ppt/slides/_rels/slide67.xml.rels><?xml version="1.0" encoding="UTF-8" standalone="yes"?>
<Relationships xmlns="http://schemas.openxmlformats.org/package/2006/relationships"><Relationship Id="rId3" Type="http://schemas.openxmlformats.org/officeDocument/2006/relationships/hyperlink" Target="ch03/DigerDag&#305;l&#305;mlar.xlsx" TargetMode="External"/><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rtlCol="0"/>
          <a:lstStyle/>
          <a:p>
            <a:r>
              <a:rPr lang="tr-TR" dirty="0"/>
              <a:t>Mühendislikte İstatistik Yöntemler </a:t>
            </a:r>
            <a:endParaRPr lang="tr" dirty="0"/>
          </a:p>
        </p:txBody>
      </p:sp>
      <p:sp>
        <p:nvSpPr>
          <p:cNvPr id="3" name="Alt Başlık 2"/>
          <p:cNvSpPr>
            <a:spLocks noGrp="1"/>
          </p:cNvSpPr>
          <p:nvPr>
            <p:ph type="subTitle" idx="1"/>
          </p:nvPr>
        </p:nvSpPr>
        <p:spPr/>
        <p:txBody>
          <a:bodyPr rtlCol="0"/>
          <a:lstStyle/>
          <a:p>
            <a:pPr rtl="0"/>
            <a:r>
              <a:rPr lang="tr-TR" dirty="0" smtClean="0"/>
              <a:t>R</a:t>
            </a:r>
            <a:r>
              <a:rPr lang="tr" dirty="0" smtClean="0"/>
              <a:t>assal değişkenler ve olasılık dağılımları</a:t>
            </a:r>
            <a:endParaRPr lang="tr" dirty="0"/>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rtlCol="0"/>
          <a:lstStyle/>
          <a:p>
            <a:pPr rtl="0"/>
            <a:r>
              <a:rPr lang="tr" dirty="0" smtClean="0"/>
              <a:t>Bölüm Planı</a:t>
            </a:r>
            <a:endParaRPr lang="tr" dirty="0"/>
          </a:p>
        </p:txBody>
      </p:sp>
      <p:sp>
        <p:nvSpPr>
          <p:cNvPr id="14" name="İçerik Yer Tutucusu 13"/>
          <p:cNvSpPr>
            <a:spLocks noGrp="1"/>
          </p:cNvSpPr>
          <p:nvPr>
            <p:ph sz="half" idx="1"/>
          </p:nvPr>
        </p:nvSpPr>
        <p:spPr/>
        <p:txBody>
          <a:bodyPr rtlCol="0">
            <a:normAutofit/>
          </a:bodyPr>
          <a:lstStyle/>
          <a:p>
            <a:pPr indent="0">
              <a:lnSpc>
                <a:spcPct val="120000"/>
              </a:lnSpc>
              <a:spcBef>
                <a:spcPts val="0"/>
              </a:spcBef>
              <a:buNone/>
            </a:pPr>
            <a:r>
              <a:rPr lang="tr-TR" sz="1800" b="1" dirty="0" smtClean="0"/>
              <a:t>GIRIŞ</a:t>
            </a:r>
          </a:p>
          <a:p>
            <a:pPr indent="0">
              <a:lnSpc>
                <a:spcPct val="120000"/>
              </a:lnSpc>
              <a:spcBef>
                <a:spcPts val="0"/>
              </a:spcBef>
              <a:buNone/>
            </a:pPr>
            <a:r>
              <a:rPr lang="tr-TR" sz="1800" b="1" dirty="0" smtClean="0"/>
              <a:t>RASSAL </a:t>
            </a:r>
            <a:r>
              <a:rPr lang="tr-TR" sz="1800" b="1" dirty="0"/>
              <a:t>DEĞİŞKENLER </a:t>
            </a:r>
            <a:endParaRPr lang="tr-TR" sz="1800" b="1" dirty="0" smtClean="0"/>
          </a:p>
          <a:p>
            <a:pPr indent="0">
              <a:lnSpc>
                <a:spcPct val="120000"/>
              </a:lnSpc>
              <a:spcBef>
                <a:spcPts val="0"/>
              </a:spcBef>
              <a:buNone/>
            </a:pPr>
            <a:r>
              <a:rPr lang="tr-TR" sz="1800" b="1" dirty="0" smtClean="0"/>
              <a:t>OLASILIK</a:t>
            </a:r>
          </a:p>
          <a:p>
            <a:pPr indent="0">
              <a:lnSpc>
                <a:spcPct val="120000"/>
              </a:lnSpc>
              <a:spcBef>
                <a:spcPts val="0"/>
              </a:spcBef>
              <a:buNone/>
            </a:pPr>
            <a:r>
              <a:rPr lang="tr-TR" sz="1800" b="1" dirty="0" smtClean="0"/>
              <a:t>SÜREKLİ </a:t>
            </a:r>
            <a:r>
              <a:rPr lang="tr-TR" sz="1800" b="1" dirty="0"/>
              <a:t>RASSAL DEĞİŞKENLER </a:t>
            </a:r>
            <a:endParaRPr lang="tr-TR" sz="1800" b="1" dirty="0" smtClean="0"/>
          </a:p>
          <a:p>
            <a:pPr lvl="1" indent="0">
              <a:lnSpc>
                <a:spcPct val="120000"/>
              </a:lnSpc>
              <a:spcBef>
                <a:spcPts val="0"/>
              </a:spcBef>
              <a:buNone/>
            </a:pPr>
            <a:r>
              <a:rPr lang="tr-TR" sz="1600" b="1" dirty="0" smtClean="0"/>
              <a:t>Olasılık </a:t>
            </a:r>
            <a:r>
              <a:rPr lang="tr-TR" sz="1600" b="1" dirty="0"/>
              <a:t>Yoğunluk Fonksiyonu </a:t>
            </a:r>
            <a:endParaRPr lang="tr-TR" sz="1600" b="1" dirty="0" smtClean="0"/>
          </a:p>
          <a:p>
            <a:pPr lvl="1" indent="0">
              <a:lnSpc>
                <a:spcPct val="120000"/>
              </a:lnSpc>
              <a:spcBef>
                <a:spcPts val="0"/>
              </a:spcBef>
              <a:buNone/>
            </a:pPr>
            <a:r>
              <a:rPr lang="tr-TR" sz="1600" b="1" dirty="0" smtClean="0"/>
              <a:t>Birikimli </a:t>
            </a:r>
            <a:r>
              <a:rPr lang="tr-TR" sz="1600" b="1" dirty="0"/>
              <a:t>Dağılım Fonksiyonu </a:t>
            </a:r>
            <a:endParaRPr lang="tr-TR" sz="1600" b="1" dirty="0" smtClean="0"/>
          </a:p>
          <a:p>
            <a:pPr lvl="1" indent="0">
              <a:lnSpc>
                <a:spcPct val="120000"/>
              </a:lnSpc>
              <a:spcBef>
                <a:spcPts val="0"/>
              </a:spcBef>
              <a:buNone/>
            </a:pPr>
            <a:r>
              <a:rPr lang="tr-TR" sz="1600" b="1" dirty="0" smtClean="0"/>
              <a:t>Ortalama </a:t>
            </a:r>
            <a:r>
              <a:rPr lang="tr-TR" sz="1600" b="1" dirty="0"/>
              <a:t>ve </a:t>
            </a:r>
            <a:r>
              <a:rPr lang="tr-TR" sz="1600" b="1" dirty="0" err="1"/>
              <a:t>Varyans</a:t>
            </a:r>
            <a:r>
              <a:rPr lang="tr-TR" sz="1600" b="1" dirty="0"/>
              <a:t> </a:t>
            </a:r>
            <a:endParaRPr lang="tr-TR" sz="1600" b="1" dirty="0" smtClean="0"/>
          </a:p>
          <a:p>
            <a:pPr indent="0">
              <a:lnSpc>
                <a:spcPct val="120000"/>
              </a:lnSpc>
              <a:spcBef>
                <a:spcPts val="0"/>
              </a:spcBef>
              <a:buNone/>
            </a:pPr>
            <a:r>
              <a:rPr lang="tr-TR" sz="1800" b="1" dirty="0" smtClean="0"/>
              <a:t>ÖNEMLİ </a:t>
            </a:r>
            <a:r>
              <a:rPr lang="tr-TR" sz="1800" b="1" dirty="0"/>
              <a:t>SÜREKLİ DAĞILIMLAR </a:t>
            </a:r>
            <a:endParaRPr lang="tr-TR" sz="1800" b="1" dirty="0" smtClean="0"/>
          </a:p>
          <a:p>
            <a:pPr lvl="1" indent="0">
              <a:lnSpc>
                <a:spcPct val="120000"/>
              </a:lnSpc>
              <a:spcBef>
                <a:spcPts val="0"/>
              </a:spcBef>
              <a:buNone/>
            </a:pPr>
            <a:r>
              <a:rPr lang="tr-TR" sz="1600" b="1" dirty="0" smtClean="0"/>
              <a:t>Normal Dağılım</a:t>
            </a:r>
          </a:p>
          <a:p>
            <a:pPr lvl="1" indent="0">
              <a:lnSpc>
                <a:spcPct val="120000"/>
              </a:lnSpc>
              <a:spcBef>
                <a:spcPts val="0"/>
              </a:spcBef>
              <a:buNone/>
            </a:pPr>
            <a:r>
              <a:rPr lang="tr-TR" sz="1600" b="1" dirty="0" err="1" smtClean="0"/>
              <a:t>Lognormal</a:t>
            </a:r>
            <a:r>
              <a:rPr lang="tr-TR" sz="1600" b="1" dirty="0" smtClean="0"/>
              <a:t> </a:t>
            </a:r>
            <a:r>
              <a:rPr lang="tr-TR" sz="1600" b="1" dirty="0"/>
              <a:t>Dağılımı </a:t>
            </a:r>
          </a:p>
          <a:p>
            <a:pPr lvl="1" indent="0">
              <a:lnSpc>
                <a:spcPct val="120000"/>
              </a:lnSpc>
              <a:spcBef>
                <a:spcPts val="0"/>
              </a:spcBef>
              <a:buNone/>
            </a:pPr>
            <a:r>
              <a:rPr lang="tr-TR" sz="1600" b="1" dirty="0" smtClean="0"/>
              <a:t>Gamma </a:t>
            </a:r>
            <a:r>
              <a:rPr lang="tr-TR" sz="1600" b="1" dirty="0"/>
              <a:t>Dağılımı </a:t>
            </a:r>
            <a:endParaRPr lang="tr-TR" sz="1600" b="1" dirty="0" smtClean="0"/>
          </a:p>
          <a:p>
            <a:pPr lvl="1" indent="0">
              <a:lnSpc>
                <a:spcPct val="120000"/>
              </a:lnSpc>
              <a:spcBef>
                <a:spcPts val="0"/>
              </a:spcBef>
              <a:buNone/>
            </a:pPr>
            <a:r>
              <a:rPr lang="tr-TR" sz="1600" b="1" dirty="0" err="1" smtClean="0"/>
              <a:t>Weibull</a:t>
            </a:r>
            <a:r>
              <a:rPr lang="tr-TR" sz="1600" b="1" dirty="0" smtClean="0"/>
              <a:t> </a:t>
            </a:r>
            <a:r>
              <a:rPr lang="tr-TR" sz="1600" b="1" dirty="0"/>
              <a:t>Dağılımı </a:t>
            </a:r>
            <a:endParaRPr lang="tr-TR" sz="1600" b="1" dirty="0" smtClean="0"/>
          </a:p>
          <a:p>
            <a:pPr lvl="1" indent="0">
              <a:lnSpc>
                <a:spcPct val="120000"/>
              </a:lnSpc>
              <a:spcBef>
                <a:spcPts val="0"/>
              </a:spcBef>
              <a:buNone/>
            </a:pPr>
            <a:r>
              <a:rPr lang="tr-TR" sz="1600" b="1" dirty="0" smtClean="0"/>
              <a:t>Beta </a:t>
            </a:r>
            <a:r>
              <a:rPr lang="tr-TR" sz="1600" b="1" dirty="0"/>
              <a:t>Dağılımı </a:t>
            </a:r>
            <a:endParaRPr lang="tr-TR" sz="1600" b="1" dirty="0" smtClean="0"/>
          </a:p>
        </p:txBody>
      </p:sp>
      <p:sp>
        <p:nvSpPr>
          <p:cNvPr id="2" name="İçerik Yer Tutucusu 1"/>
          <p:cNvSpPr>
            <a:spLocks noGrp="1"/>
          </p:cNvSpPr>
          <p:nvPr>
            <p:ph sz="half" idx="2"/>
          </p:nvPr>
        </p:nvSpPr>
        <p:spPr/>
        <p:txBody>
          <a:bodyPr>
            <a:normAutofit/>
          </a:bodyPr>
          <a:lstStyle/>
          <a:p>
            <a:pPr indent="0">
              <a:lnSpc>
                <a:spcPct val="120000"/>
              </a:lnSpc>
              <a:spcBef>
                <a:spcPts val="0"/>
              </a:spcBef>
              <a:buNone/>
            </a:pPr>
            <a:r>
              <a:rPr lang="tr-TR" sz="1800" b="1" dirty="0"/>
              <a:t>OLASILIK GRAFİKLERİ </a:t>
            </a:r>
          </a:p>
          <a:p>
            <a:pPr lvl="1" indent="0">
              <a:lnSpc>
                <a:spcPct val="120000"/>
              </a:lnSpc>
              <a:spcBef>
                <a:spcPts val="0"/>
              </a:spcBef>
              <a:buNone/>
            </a:pPr>
            <a:r>
              <a:rPr lang="tr-TR" sz="1600" b="1" dirty="0"/>
              <a:t>Normal Olasılık Grafiği </a:t>
            </a:r>
          </a:p>
          <a:p>
            <a:pPr lvl="1" indent="0">
              <a:lnSpc>
                <a:spcPct val="120000"/>
              </a:lnSpc>
              <a:spcBef>
                <a:spcPts val="0"/>
              </a:spcBef>
              <a:buNone/>
            </a:pPr>
            <a:r>
              <a:rPr lang="tr-TR" sz="1600" b="1" dirty="0"/>
              <a:t>Diğer Olasılık Grafikleri </a:t>
            </a:r>
          </a:p>
          <a:p>
            <a:pPr indent="0">
              <a:lnSpc>
                <a:spcPct val="120000"/>
              </a:lnSpc>
              <a:spcBef>
                <a:spcPts val="0"/>
              </a:spcBef>
              <a:buNone/>
            </a:pPr>
            <a:r>
              <a:rPr lang="tr-TR" sz="1800" b="1" dirty="0"/>
              <a:t>KESİKLİ RASSAL DEĞİŞKENLER </a:t>
            </a:r>
          </a:p>
          <a:p>
            <a:pPr lvl="1" indent="0">
              <a:lnSpc>
                <a:spcPct val="120000"/>
              </a:lnSpc>
              <a:spcBef>
                <a:spcPts val="0"/>
              </a:spcBef>
              <a:buNone/>
            </a:pPr>
            <a:r>
              <a:rPr lang="tr-TR" sz="1600" b="1" dirty="0"/>
              <a:t>Olasılık Kütle Fonksiyonu </a:t>
            </a:r>
          </a:p>
          <a:p>
            <a:pPr lvl="1" indent="0">
              <a:lnSpc>
                <a:spcPct val="120000"/>
              </a:lnSpc>
              <a:spcBef>
                <a:spcPts val="0"/>
              </a:spcBef>
              <a:buNone/>
            </a:pPr>
            <a:r>
              <a:rPr lang="tr-TR" sz="1600" b="1" dirty="0"/>
              <a:t>Birikimli Dağılım Fonksiyonu </a:t>
            </a:r>
          </a:p>
          <a:p>
            <a:pPr lvl="1" indent="0">
              <a:lnSpc>
                <a:spcPct val="120000"/>
              </a:lnSpc>
              <a:spcBef>
                <a:spcPts val="0"/>
              </a:spcBef>
              <a:buNone/>
            </a:pPr>
            <a:r>
              <a:rPr lang="tr-TR" sz="1600" b="1" dirty="0"/>
              <a:t>Ortalama ve </a:t>
            </a:r>
            <a:r>
              <a:rPr lang="tr-TR" sz="1600" b="1" dirty="0" err="1"/>
              <a:t>Varyans</a:t>
            </a:r>
            <a:r>
              <a:rPr lang="tr-TR" sz="1600" b="1" dirty="0"/>
              <a:t> </a:t>
            </a:r>
          </a:p>
          <a:p>
            <a:endParaRPr lang="tr-TR" dirty="0"/>
          </a:p>
        </p:txBody>
      </p:sp>
    </p:spTree>
    <p:extLst>
      <p:ext uri="{BB962C8B-B14F-4D97-AF65-F5344CB8AC3E}">
        <p14:creationId xmlns:p14="http://schemas.microsoft.com/office/powerpoint/2010/main" val="1016464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rtlCol="0"/>
          <a:lstStyle/>
          <a:p>
            <a:pPr rtl="0"/>
            <a:r>
              <a:rPr lang="tr" dirty="0" smtClean="0"/>
              <a:t>Bölüm Planı</a:t>
            </a:r>
            <a:endParaRPr lang="tr" dirty="0"/>
          </a:p>
        </p:txBody>
      </p:sp>
      <p:sp>
        <p:nvSpPr>
          <p:cNvPr id="14" name="İçerik Yer Tutucusu 13"/>
          <p:cNvSpPr>
            <a:spLocks noGrp="1"/>
          </p:cNvSpPr>
          <p:nvPr>
            <p:ph sz="half" idx="1"/>
          </p:nvPr>
        </p:nvSpPr>
        <p:spPr/>
        <p:txBody>
          <a:bodyPr rtlCol="0">
            <a:normAutofit/>
          </a:bodyPr>
          <a:lstStyle/>
          <a:p>
            <a:pPr indent="0">
              <a:lnSpc>
                <a:spcPct val="120000"/>
              </a:lnSpc>
              <a:spcBef>
                <a:spcPts val="0"/>
              </a:spcBef>
              <a:buNone/>
            </a:pPr>
            <a:r>
              <a:rPr lang="tr-TR" sz="1800" b="1" dirty="0"/>
              <a:t>BİNOMİAL DAĞILIM</a:t>
            </a:r>
          </a:p>
          <a:p>
            <a:pPr indent="0">
              <a:lnSpc>
                <a:spcPct val="120000"/>
              </a:lnSpc>
              <a:spcBef>
                <a:spcPts val="0"/>
              </a:spcBef>
              <a:buNone/>
            </a:pPr>
            <a:r>
              <a:rPr lang="tr-TR" sz="1800" b="1" dirty="0"/>
              <a:t>POISSON SÜRECİ</a:t>
            </a:r>
          </a:p>
          <a:p>
            <a:pPr lvl="1" indent="0">
              <a:lnSpc>
                <a:spcPct val="120000"/>
              </a:lnSpc>
              <a:spcBef>
                <a:spcPts val="0"/>
              </a:spcBef>
              <a:buNone/>
            </a:pPr>
            <a:r>
              <a:rPr lang="tr-TR" sz="1400" b="1" dirty="0" err="1"/>
              <a:t>Poisson</a:t>
            </a:r>
            <a:r>
              <a:rPr lang="tr-TR" sz="1400" b="1" dirty="0"/>
              <a:t> Dağılımı</a:t>
            </a:r>
          </a:p>
          <a:p>
            <a:pPr lvl="1" indent="0">
              <a:lnSpc>
                <a:spcPct val="120000"/>
              </a:lnSpc>
              <a:spcBef>
                <a:spcPts val="0"/>
              </a:spcBef>
              <a:buNone/>
            </a:pPr>
            <a:r>
              <a:rPr lang="tr-TR" sz="1400" b="1" dirty="0"/>
              <a:t>Üstel Dağılım</a:t>
            </a:r>
          </a:p>
          <a:p>
            <a:pPr indent="0">
              <a:lnSpc>
                <a:spcPct val="120000"/>
              </a:lnSpc>
              <a:spcBef>
                <a:spcPts val="0"/>
              </a:spcBef>
              <a:buNone/>
            </a:pPr>
            <a:r>
              <a:rPr lang="tr-TR" sz="1800" b="1" dirty="0"/>
              <a:t>BİNOMİAL VE POISSON DAĞILIMI İÇİN NORMAL YAKLAŞIM</a:t>
            </a:r>
          </a:p>
          <a:p>
            <a:pPr indent="0">
              <a:lnSpc>
                <a:spcPct val="120000"/>
              </a:lnSpc>
              <a:spcBef>
                <a:spcPts val="0"/>
              </a:spcBef>
              <a:buNone/>
            </a:pPr>
            <a:r>
              <a:rPr lang="tr-TR" sz="1800" b="1" dirty="0"/>
              <a:t>BİRDEN FAZLA RASTGELE DEĞİŞKEN VE BAĞIMSIZLIK</a:t>
            </a:r>
          </a:p>
          <a:p>
            <a:pPr lvl="1" indent="0">
              <a:lnSpc>
                <a:spcPct val="120000"/>
              </a:lnSpc>
              <a:spcBef>
                <a:spcPts val="0"/>
              </a:spcBef>
              <a:buNone/>
            </a:pPr>
            <a:r>
              <a:rPr lang="tr-TR" sz="1400" b="1" dirty="0"/>
              <a:t>Ortak </a:t>
            </a:r>
            <a:r>
              <a:rPr lang="tr-TR" sz="1400" b="1" dirty="0" smtClean="0"/>
              <a:t>Dağılımlar</a:t>
            </a:r>
            <a:endParaRPr lang="tr-TR" sz="1400" b="1" dirty="0"/>
          </a:p>
          <a:p>
            <a:pPr lvl="1" indent="0">
              <a:lnSpc>
                <a:spcPct val="120000"/>
              </a:lnSpc>
              <a:spcBef>
                <a:spcPts val="0"/>
              </a:spcBef>
              <a:buNone/>
            </a:pPr>
            <a:r>
              <a:rPr lang="tr-TR" sz="1400" b="1" dirty="0"/>
              <a:t>Bağımsızlık</a:t>
            </a:r>
          </a:p>
        </p:txBody>
      </p:sp>
      <p:sp>
        <p:nvSpPr>
          <p:cNvPr id="2" name="İçerik Yer Tutucusu 1"/>
          <p:cNvSpPr>
            <a:spLocks noGrp="1"/>
          </p:cNvSpPr>
          <p:nvPr>
            <p:ph sz="half" idx="2"/>
          </p:nvPr>
        </p:nvSpPr>
        <p:spPr/>
        <p:txBody>
          <a:bodyPr>
            <a:normAutofit/>
          </a:bodyPr>
          <a:lstStyle/>
          <a:p>
            <a:pPr marL="0" indent="0">
              <a:lnSpc>
                <a:spcPct val="100000"/>
              </a:lnSpc>
              <a:spcBef>
                <a:spcPts val="0"/>
              </a:spcBef>
              <a:buNone/>
            </a:pPr>
            <a:r>
              <a:rPr lang="en-US" sz="1800" b="1" dirty="0" smtClean="0"/>
              <a:t>RASTGELE DEĞİŞKENLERİN</a:t>
            </a:r>
            <a:r>
              <a:rPr lang="tr-TR" sz="1800" b="1" dirty="0" smtClean="0"/>
              <a:t> </a:t>
            </a:r>
            <a:r>
              <a:rPr lang="en-US" sz="1800" b="1" dirty="0" smtClean="0"/>
              <a:t>FONKSİYONLARI</a:t>
            </a:r>
            <a:endParaRPr lang="tr-TR" sz="1800" b="1" dirty="0"/>
          </a:p>
          <a:p>
            <a:pPr marL="301752" lvl="1" indent="0">
              <a:lnSpc>
                <a:spcPct val="100000"/>
              </a:lnSpc>
              <a:spcBef>
                <a:spcPts val="0"/>
              </a:spcBef>
              <a:buNone/>
            </a:pPr>
            <a:r>
              <a:rPr lang="en-US" sz="1600" b="1" dirty="0" err="1" smtClean="0"/>
              <a:t>Bağımsız</a:t>
            </a:r>
            <a:r>
              <a:rPr lang="en-US" sz="1600" b="1" dirty="0" smtClean="0"/>
              <a:t> </a:t>
            </a:r>
            <a:r>
              <a:rPr lang="en-US" sz="1600" b="1" dirty="0" err="1" smtClean="0"/>
              <a:t>Rastgele</a:t>
            </a:r>
            <a:r>
              <a:rPr lang="en-US" sz="1600" b="1" dirty="0" smtClean="0"/>
              <a:t> </a:t>
            </a:r>
            <a:r>
              <a:rPr lang="en-US" sz="1600" b="1" dirty="0" err="1" smtClean="0"/>
              <a:t>Değişkenler</a:t>
            </a:r>
            <a:r>
              <a:rPr lang="tr-TR" sz="1600" b="1" dirty="0" smtClean="0"/>
              <a:t>in </a:t>
            </a:r>
            <a:r>
              <a:rPr lang="en-US" sz="1600" b="1" dirty="0" err="1"/>
              <a:t>Doğrusal</a:t>
            </a:r>
            <a:r>
              <a:rPr lang="en-US" sz="1600" b="1" dirty="0"/>
              <a:t> </a:t>
            </a:r>
            <a:r>
              <a:rPr lang="en-US" sz="1600" b="1" dirty="0" err="1"/>
              <a:t>Fonksiyonları</a:t>
            </a:r>
            <a:endParaRPr lang="tr-TR" sz="1600" b="1" dirty="0" smtClean="0"/>
          </a:p>
          <a:p>
            <a:pPr marL="301752" lvl="1" indent="0">
              <a:lnSpc>
                <a:spcPct val="100000"/>
              </a:lnSpc>
              <a:spcBef>
                <a:spcPts val="0"/>
              </a:spcBef>
              <a:buNone/>
            </a:pPr>
            <a:r>
              <a:rPr lang="en-US" sz="1600" b="1" dirty="0" err="1"/>
              <a:t>Bağımsız</a:t>
            </a:r>
            <a:r>
              <a:rPr lang="en-US" sz="1600" b="1" dirty="0"/>
              <a:t> </a:t>
            </a:r>
            <a:r>
              <a:rPr lang="tr-TR" sz="1600" b="1" dirty="0" smtClean="0"/>
              <a:t>Olmayan </a:t>
            </a:r>
            <a:r>
              <a:rPr lang="en-US" sz="1600" b="1" dirty="0" err="1" smtClean="0"/>
              <a:t>Rastgele</a:t>
            </a:r>
            <a:r>
              <a:rPr lang="en-US" sz="1600" b="1" dirty="0" smtClean="0"/>
              <a:t> </a:t>
            </a:r>
            <a:r>
              <a:rPr lang="en-US" sz="1600" b="1" dirty="0" err="1"/>
              <a:t>Değişkenler</a:t>
            </a:r>
            <a:r>
              <a:rPr lang="tr-TR" sz="1600" b="1" dirty="0"/>
              <a:t>in </a:t>
            </a:r>
            <a:r>
              <a:rPr lang="en-US" sz="1600" b="1" dirty="0" err="1"/>
              <a:t>Doğrusal</a:t>
            </a:r>
            <a:r>
              <a:rPr lang="en-US" sz="1600" b="1" dirty="0"/>
              <a:t> </a:t>
            </a:r>
            <a:r>
              <a:rPr lang="en-US" sz="1600" b="1" dirty="0" err="1"/>
              <a:t>Fonksiyonları</a:t>
            </a:r>
            <a:endParaRPr lang="tr-TR" sz="1600" b="1" dirty="0"/>
          </a:p>
          <a:p>
            <a:pPr marL="301752" lvl="1" indent="0">
              <a:lnSpc>
                <a:spcPct val="100000"/>
              </a:lnSpc>
              <a:spcBef>
                <a:spcPts val="0"/>
              </a:spcBef>
              <a:buNone/>
            </a:pPr>
            <a:r>
              <a:rPr lang="en-US" sz="1600" b="1" dirty="0" err="1"/>
              <a:t>Bağımsız</a:t>
            </a:r>
            <a:r>
              <a:rPr lang="en-US" sz="1600" b="1" dirty="0"/>
              <a:t> </a:t>
            </a:r>
            <a:r>
              <a:rPr lang="en-US" sz="1600" b="1" dirty="0" err="1"/>
              <a:t>Rastgele</a:t>
            </a:r>
            <a:r>
              <a:rPr lang="en-US" sz="1600" b="1" dirty="0"/>
              <a:t> </a:t>
            </a:r>
            <a:r>
              <a:rPr lang="en-US" sz="1600" b="1" dirty="0" err="1"/>
              <a:t>Değişkenler</a:t>
            </a:r>
            <a:r>
              <a:rPr lang="tr-TR" sz="1600" b="1" dirty="0"/>
              <a:t>in </a:t>
            </a:r>
            <a:r>
              <a:rPr lang="en-US" sz="1600" b="1" dirty="0" err="1"/>
              <a:t>Doğrusal</a:t>
            </a:r>
            <a:r>
              <a:rPr lang="en-US" sz="1600" b="1" dirty="0"/>
              <a:t> </a:t>
            </a:r>
            <a:r>
              <a:rPr lang="tr-TR" sz="1600" b="1" dirty="0" smtClean="0"/>
              <a:t>Olmayan </a:t>
            </a:r>
            <a:r>
              <a:rPr lang="en-US" sz="1600" b="1" dirty="0" err="1" smtClean="0"/>
              <a:t>Fonksiyonları</a:t>
            </a:r>
            <a:endParaRPr lang="tr-TR" sz="1600" b="1" dirty="0"/>
          </a:p>
          <a:p>
            <a:pPr marL="0" indent="0">
              <a:lnSpc>
                <a:spcPct val="100000"/>
              </a:lnSpc>
              <a:spcBef>
                <a:spcPts val="0"/>
              </a:spcBef>
              <a:buNone/>
            </a:pPr>
            <a:r>
              <a:rPr lang="en-US" sz="1800" b="1" dirty="0" smtClean="0"/>
              <a:t>RASTGELE </a:t>
            </a:r>
            <a:r>
              <a:rPr lang="en-US" sz="1800" b="1" dirty="0"/>
              <a:t>ÖRNEKLER, </a:t>
            </a:r>
            <a:r>
              <a:rPr lang="tr-TR" sz="1800" b="1" dirty="0" smtClean="0"/>
              <a:t>İ</a:t>
            </a:r>
            <a:r>
              <a:rPr lang="en-US" sz="1800" b="1" dirty="0" smtClean="0"/>
              <a:t>STATİSTİKLER VE</a:t>
            </a:r>
            <a:r>
              <a:rPr lang="tr-TR" sz="1800" b="1" dirty="0" smtClean="0"/>
              <a:t> </a:t>
            </a:r>
            <a:r>
              <a:rPr lang="en-US" sz="1800" b="1" dirty="0" smtClean="0"/>
              <a:t>MERKEZİ </a:t>
            </a:r>
            <a:r>
              <a:rPr lang="en-US" sz="1800" b="1" dirty="0"/>
              <a:t>LİMİT TEOREMİ</a:t>
            </a:r>
            <a:endParaRPr lang="tr-TR" sz="1800" dirty="0"/>
          </a:p>
        </p:txBody>
      </p:sp>
    </p:spTree>
    <p:extLst>
      <p:ext uri="{BB962C8B-B14F-4D97-AF65-F5344CB8AC3E}">
        <p14:creationId xmlns:p14="http://schemas.microsoft.com/office/powerpoint/2010/main" val="362029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GİRİŞ</a:t>
            </a:r>
            <a:endParaRPr lang="tr-TR" dirty="0"/>
          </a:p>
        </p:txBody>
      </p:sp>
      <p:sp>
        <p:nvSpPr>
          <p:cNvPr id="3" name="Content Placeholder 2"/>
          <p:cNvSpPr>
            <a:spLocks noGrp="1"/>
          </p:cNvSpPr>
          <p:nvPr>
            <p:ph idx="1"/>
          </p:nvPr>
        </p:nvSpPr>
        <p:spPr/>
        <p:txBody>
          <a:bodyPr>
            <a:normAutofit lnSpcReduction="10000"/>
          </a:bodyPr>
          <a:lstStyle/>
          <a:p>
            <a:r>
              <a:rPr lang="tr-TR" dirty="0"/>
              <a:t>İnce bir bakır teldeki akımın ölçülmesi </a:t>
            </a:r>
            <a:r>
              <a:rPr lang="tr-TR" dirty="0" smtClean="0"/>
              <a:t>deney örneği ele alındığında, </a:t>
            </a:r>
            <a:r>
              <a:rPr lang="tr-TR" dirty="0"/>
              <a:t>günlük </a:t>
            </a:r>
            <a:r>
              <a:rPr lang="tr-TR" dirty="0" smtClean="0"/>
              <a:t>tekrarlarda ölçümler, </a:t>
            </a:r>
            <a:r>
              <a:rPr lang="tr-TR" dirty="0"/>
              <a:t>değişkenlerdeki </a:t>
            </a:r>
            <a:r>
              <a:rPr lang="tr-TR" dirty="0" smtClean="0"/>
              <a:t>kontrol edilemeyen küçük </a:t>
            </a:r>
            <a:r>
              <a:rPr lang="tr-TR" dirty="0"/>
              <a:t>farklılıklar nedeniyle </a:t>
            </a:r>
            <a:r>
              <a:rPr lang="tr-TR" dirty="0" smtClean="0"/>
              <a:t>farklılık gösterebilir. </a:t>
            </a:r>
          </a:p>
          <a:p>
            <a:r>
              <a:rPr lang="tr-TR" dirty="0" smtClean="0"/>
              <a:t>Böylesi bir </a:t>
            </a:r>
            <a:r>
              <a:rPr lang="tr-TR" dirty="0"/>
              <a:t>deneyin (bizim yürüttüğümüz pek çok deney gibi) </a:t>
            </a:r>
            <a:r>
              <a:rPr lang="tr-TR" b="1" dirty="0"/>
              <a:t>rastgele</a:t>
            </a:r>
            <a:r>
              <a:rPr lang="tr-TR" dirty="0"/>
              <a:t> bir bileşeni olduğu düşünülebilir. </a:t>
            </a:r>
            <a:endParaRPr lang="tr-TR" dirty="0" smtClean="0"/>
          </a:p>
          <a:p>
            <a:r>
              <a:rPr lang="tr-TR" dirty="0" smtClean="0"/>
              <a:t>Bazı </a:t>
            </a:r>
            <a:r>
              <a:rPr lang="tr-TR" dirty="0"/>
              <a:t>durumlarda, deneyimlediğimiz rastgele varyasyonlar, deneysel hedeflerimize göre göz ardı edilebilecek kadar küçüktür. </a:t>
            </a:r>
            <a:endParaRPr lang="tr-TR" dirty="0" smtClean="0"/>
          </a:p>
          <a:p>
            <a:r>
              <a:rPr lang="tr-TR" dirty="0" smtClean="0"/>
              <a:t>Bununla </a:t>
            </a:r>
            <a:r>
              <a:rPr lang="tr-TR" dirty="0"/>
              <a:t>birlikte, varyasyon hemen hemen her zaman mevcuttur ve büyüklüğü, deneyden elde edilen önemli sonuçların açık olmadığı kadar büyük olabilir. </a:t>
            </a:r>
            <a:endParaRPr lang="tr-TR" dirty="0" smtClean="0"/>
          </a:p>
          <a:p>
            <a:r>
              <a:rPr lang="tr-TR" dirty="0" smtClean="0"/>
              <a:t>Bu </a:t>
            </a:r>
            <a:r>
              <a:rPr lang="tr-TR" dirty="0"/>
              <a:t>durumlarda, deneysel sonuçları modellemek ve analiz etmek için bu kitapta sunulan yöntemler oldukça değerlidir. Her seferinde aynı şekilde tekrarlanmasına rağmen farklı sonuçlar verebilen deneylere </a:t>
            </a:r>
            <a:r>
              <a:rPr lang="tr-TR" b="1" dirty="0"/>
              <a:t>rastgele deney </a:t>
            </a:r>
            <a:r>
              <a:rPr lang="tr-TR" dirty="0"/>
              <a:t>denir. </a:t>
            </a:r>
          </a:p>
        </p:txBody>
      </p:sp>
    </p:spTree>
    <p:extLst>
      <p:ext uri="{BB962C8B-B14F-4D97-AF65-F5344CB8AC3E}">
        <p14:creationId xmlns:p14="http://schemas.microsoft.com/office/powerpoint/2010/main" val="3743459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GİRİŞ</a:t>
            </a:r>
            <a:endParaRPr lang="tr-TR" dirty="0"/>
          </a:p>
        </p:txBody>
      </p:sp>
      <p:sp>
        <p:nvSpPr>
          <p:cNvPr id="3" name="İçerik Yer Tutucusu 2"/>
          <p:cNvSpPr>
            <a:spLocks noGrp="1"/>
          </p:cNvSpPr>
          <p:nvPr>
            <p:ph idx="1"/>
          </p:nvPr>
        </p:nvSpPr>
        <p:spPr/>
        <p:txBody>
          <a:bodyPr>
            <a:normAutofit/>
          </a:bodyPr>
          <a:lstStyle/>
          <a:p>
            <a:r>
              <a:rPr lang="tr-TR" dirty="0" smtClean="0"/>
              <a:t>Bir </a:t>
            </a:r>
            <a:r>
              <a:rPr lang="tr-TR" dirty="0"/>
              <a:t>günlük üretimden bir parça seçebilir ve boyutsal bir uzunluğu çok doğru bir şekilde ölçebiliriz. İmalat işleminin tutarlı bir şekilde aynı parçaları üretmesini ummamıza rağmen, pratikte birçok nedene bağlı olarak gerçek ölçülen uzunluklarda genellikle küçük farklılıklar vardır - titreşimler, sıcaklık dalgalanmaları, operatör farklılıkları, ekipman ve mastarların kalibrasyonları, kesici takım aşınması, yatak aşınması, ve hammadde değişiklikleri. </a:t>
            </a:r>
            <a:endParaRPr lang="tr-TR" dirty="0" smtClean="0"/>
          </a:p>
          <a:p>
            <a:r>
              <a:rPr lang="tr-TR" dirty="0" smtClean="0"/>
              <a:t>Ölçüm </a:t>
            </a:r>
            <a:r>
              <a:rPr lang="tr-TR" dirty="0"/>
              <a:t>prosedürü bile nihai sonuçlarda farklılıklar üretebilir. Deneyimiz ne kadar dikkatli tasarlanır ve yürütülürse yürütülsün, sıklıkla varyasyonlar meydana gelir. </a:t>
            </a:r>
            <a:endParaRPr lang="tr-TR" dirty="0" smtClean="0"/>
          </a:p>
          <a:p>
            <a:r>
              <a:rPr lang="tr-TR" dirty="0" smtClean="0"/>
              <a:t>Amacımız</a:t>
            </a:r>
            <a:r>
              <a:rPr lang="tr-TR" dirty="0"/>
              <a:t>, sıklıkla karşılaştığımız varyasyon türlerini anlamak, ölçmek ve modellemektir. </a:t>
            </a:r>
            <a:endParaRPr lang="tr-TR" dirty="0" smtClean="0"/>
          </a:p>
          <a:p>
            <a:r>
              <a:rPr lang="tr-TR" dirty="0" smtClean="0"/>
              <a:t>Varyasyonu </a:t>
            </a:r>
            <a:r>
              <a:rPr lang="tr-TR" dirty="0"/>
              <a:t>düşünce ve analizlerimize dahil ettiğimizde, varyasyon tarafından geçersiz kılınmayan sonuçlarımızdan bilinçli kararlar verebiliriz. </a:t>
            </a:r>
          </a:p>
        </p:txBody>
      </p:sp>
    </p:spTree>
    <p:extLst>
      <p:ext uri="{BB962C8B-B14F-4D97-AF65-F5344CB8AC3E}">
        <p14:creationId xmlns:p14="http://schemas.microsoft.com/office/powerpoint/2010/main" val="279465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GİRİŞ</a:t>
            </a:r>
            <a:endParaRPr lang="tr-TR" dirty="0"/>
          </a:p>
        </p:txBody>
      </p:sp>
      <p:sp>
        <p:nvSpPr>
          <p:cNvPr id="3" name="İçerik Yer Tutucusu 2"/>
          <p:cNvSpPr>
            <a:spLocks noGrp="1"/>
          </p:cNvSpPr>
          <p:nvPr>
            <p:ph idx="1"/>
          </p:nvPr>
        </p:nvSpPr>
        <p:spPr/>
        <p:txBody>
          <a:bodyPr>
            <a:normAutofit/>
          </a:bodyPr>
          <a:lstStyle/>
          <a:p>
            <a:r>
              <a:rPr lang="tr-TR" dirty="0" smtClean="0"/>
              <a:t>Varyasyon </a:t>
            </a:r>
            <a:r>
              <a:rPr lang="tr-TR" dirty="0"/>
              <a:t>içeren modeller ve analizler, mühendislik ve bilimin diğer alanlarında kullanılan modellerden farklı değildir. </a:t>
            </a:r>
            <a:endParaRPr lang="tr-TR" dirty="0" smtClean="0"/>
          </a:p>
          <a:p>
            <a:r>
              <a:rPr lang="tr-TR" dirty="0" smtClean="0"/>
              <a:t>Bu bölüm </a:t>
            </a:r>
            <a:r>
              <a:rPr lang="tr-TR" dirty="0"/>
              <a:t>boyunca, kontrol ettiğimiz değişkenler çalışmamız sırasında kasıtlı olarak değiştirilmese de, bir sistemin çıktılarında varyasyonlara izin veren modelleri tartışıyoruz. </a:t>
            </a:r>
          </a:p>
        </p:txBody>
      </p:sp>
    </p:spTree>
    <p:extLst>
      <p:ext uri="{BB962C8B-B14F-4D97-AF65-F5344CB8AC3E}">
        <p14:creationId xmlns:p14="http://schemas.microsoft.com/office/powerpoint/2010/main" val="251669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RASSAL DEĞİŞKENLER </a:t>
            </a:r>
            <a:endParaRPr lang="tr-TR" dirty="0"/>
          </a:p>
        </p:txBody>
      </p:sp>
      <p:sp>
        <p:nvSpPr>
          <p:cNvPr id="3" name="İçerik Yer Tutucusu 2"/>
          <p:cNvSpPr>
            <a:spLocks noGrp="1"/>
          </p:cNvSpPr>
          <p:nvPr>
            <p:ph idx="1"/>
          </p:nvPr>
        </p:nvSpPr>
        <p:spPr/>
        <p:txBody>
          <a:bodyPr/>
          <a:lstStyle/>
          <a:p>
            <a:r>
              <a:rPr lang="tr-TR" dirty="0"/>
              <a:t>Bir deneyde, bir ölçüm genellikle X gibi bir değişkenle </a:t>
            </a:r>
            <a:r>
              <a:rPr lang="tr-TR" dirty="0" smtClean="0"/>
              <a:t>gösterilir. </a:t>
            </a:r>
          </a:p>
          <a:p>
            <a:r>
              <a:rPr lang="tr-TR" dirty="0" err="1" smtClean="0"/>
              <a:t>Rassal</a:t>
            </a:r>
            <a:r>
              <a:rPr lang="tr-TR" dirty="0" smtClean="0"/>
              <a:t> </a:t>
            </a:r>
            <a:r>
              <a:rPr lang="tr-TR" dirty="0"/>
              <a:t>bir deneyde, ölçülen değeri </a:t>
            </a:r>
            <a:r>
              <a:rPr lang="tr-TR" dirty="0" smtClean="0"/>
              <a:t>(</a:t>
            </a:r>
            <a:r>
              <a:rPr lang="tr-TR" dirty="0"/>
              <a:t>deneyin bir tekrarından diğerine) değişebilen </a:t>
            </a:r>
            <a:r>
              <a:rPr lang="tr-TR" dirty="0" smtClean="0"/>
              <a:t>bir </a:t>
            </a:r>
            <a:r>
              <a:rPr lang="tr-TR" dirty="0"/>
              <a:t>değişkene </a:t>
            </a:r>
            <a:r>
              <a:rPr lang="tr-TR" b="1" dirty="0" err="1" smtClean="0"/>
              <a:t>rassal</a:t>
            </a:r>
            <a:r>
              <a:rPr lang="tr-TR" b="1" dirty="0" smtClean="0"/>
              <a:t> </a:t>
            </a:r>
            <a:r>
              <a:rPr lang="tr-TR" b="1" dirty="0"/>
              <a:t>değişken </a:t>
            </a:r>
            <a:r>
              <a:rPr lang="tr-TR" dirty="0"/>
              <a:t>denir</a:t>
            </a:r>
            <a:r>
              <a:rPr lang="tr-TR" dirty="0" smtClean="0"/>
              <a:t>. </a:t>
            </a:r>
          </a:p>
          <a:p>
            <a:r>
              <a:rPr lang="tr-TR" dirty="0" smtClean="0"/>
              <a:t>Örneğin </a:t>
            </a:r>
            <a:r>
              <a:rPr lang="tr-TR" dirty="0"/>
              <a:t>X, bakır tel deneyindeki akım ölçümünü gösterebilir</a:t>
            </a:r>
            <a:r>
              <a:rPr lang="tr-TR" dirty="0" smtClean="0"/>
              <a:t>. </a:t>
            </a:r>
          </a:p>
          <a:p>
            <a:r>
              <a:rPr lang="tr-TR" dirty="0" err="1" smtClean="0"/>
              <a:t>Rassal</a:t>
            </a:r>
            <a:r>
              <a:rPr lang="tr-TR" dirty="0" smtClean="0"/>
              <a:t> </a:t>
            </a:r>
            <a:r>
              <a:rPr lang="tr-TR" dirty="0"/>
              <a:t>bir değişken, kavramsal olarak bir deneydeki diğer değişkenlerden farklı değildir</a:t>
            </a:r>
            <a:r>
              <a:rPr lang="tr-TR" dirty="0" smtClean="0"/>
              <a:t>. </a:t>
            </a:r>
          </a:p>
          <a:p>
            <a:r>
              <a:rPr lang="tr-TR" dirty="0" smtClean="0"/>
              <a:t>Gürültü </a:t>
            </a:r>
            <a:r>
              <a:rPr lang="tr-TR" dirty="0"/>
              <a:t>bozukluklarının ölçülen değerini değiştirebileceğini belirtmek için "</a:t>
            </a:r>
            <a:r>
              <a:rPr lang="tr-TR" dirty="0" err="1" smtClean="0"/>
              <a:t>rassal</a:t>
            </a:r>
            <a:r>
              <a:rPr lang="tr-TR" dirty="0" smtClean="0"/>
              <a:t>" </a:t>
            </a:r>
            <a:r>
              <a:rPr lang="tr-TR" dirty="0"/>
              <a:t>terimini kullanıyoruz</a:t>
            </a:r>
            <a:r>
              <a:rPr lang="tr-TR" dirty="0" smtClean="0"/>
              <a:t>. </a:t>
            </a:r>
          </a:p>
          <a:p>
            <a:r>
              <a:rPr lang="tr-TR" dirty="0" err="1" smtClean="0"/>
              <a:t>Rassal</a:t>
            </a:r>
            <a:r>
              <a:rPr lang="tr-TR" dirty="0" smtClean="0"/>
              <a:t> </a:t>
            </a:r>
            <a:r>
              <a:rPr lang="tr-TR" dirty="0"/>
              <a:t>bir değişkeni belirtmek için büyük harf kullanılır.</a:t>
            </a:r>
          </a:p>
        </p:txBody>
      </p:sp>
    </p:spTree>
    <p:extLst>
      <p:ext uri="{BB962C8B-B14F-4D97-AF65-F5344CB8AC3E}">
        <p14:creationId xmlns:p14="http://schemas.microsoft.com/office/powerpoint/2010/main" val="3952878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b="1" dirty="0"/>
              <a:t>RASSAL DEĞİŞKENLER </a:t>
            </a:r>
            <a:endParaRPr lang="tr-TR" dirty="0"/>
          </a:p>
        </p:txBody>
      </p:sp>
      <p:sp>
        <p:nvSpPr>
          <p:cNvPr id="5" name="Dikdörtgen 4"/>
          <p:cNvSpPr/>
          <p:nvPr/>
        </p:nvSpPr>
        <p:spPr>
          <a:xfrm>
            <a:off x="1341884" y="1700808"/>
            <a:ext cx="10009112" cy="1080120"/>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err="1" smtClean="0">
                <a:solidFill>
                  <a:schemeClr val="tx1"/>
                </a:solidFill>
              </a:rPr>
              <a:t>Rassal</a:t>
            </a:r>
            <a:r>
              <a:rPr lang="tr-TR" b="1" dirty="0" smtClean="0">
                <a:solidFill>
                  <a:schemeClr val="tx1"/>
                </a:solidFill>
              </a:rPr>
              <a:t> Değişken, </a:t>
            </a:r>
            <a:r>
              <a:rPr lang="tr-TR" dirty="0" smtClean="0">
                <a:solidFill>
                  <a:schemeClr val="tx1"/>
                </a:solidFill>
              </a:rPr>
              <a:t>ölçülen değeri deneyin her bir yeniden yapılışında değişebilen</a:t>
            </a:r>
            <a:r>
              <a:rPr lang="en-US" dirty="0" smtClean="0">
                <a:solidFill>
                  <a:schemeClr val="tx1"/>
                </a:solidFill>
              </a:rPr>
              <a:t> </a:t>
            </a:r>
            <a:r>
              <a:rPr lang="tr-TR" dirty="0" smtClean="0">
                <a:solidFill>
                  <a:schemeClr val="tx1"/>
                </a:solidFill>
              </a:rPr>
              <a:t>sayısal değişkendir. </a:t>
            </a:r>
            <a:endParaRPr lang="tr-TR" dirty="0">
              <a:solidFill>
                <a:schemeClr val="tx1"/>
              </a:solidFill>
            </a:endParaRPr>
          </a:p>
        </p:txBody>
      </p:sp>
      <p:sp>
        <p:nvSpPr>
          <p:cNvPr id="6" name="Dikdörtgen 5"/>
          <p:cNvSpPr/>
          <p:nvPr/>
        </p:nvSpPr>
        <p:spPr>
          <a:xfrm>
            <a:off x="1341884" y="3465004"/>
            <a:ext cx="10009112" cy="1080120"/>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b="1" dirty="0">
                <a:solidFill>
                  <a:schemeClr val="tx1"/>
                </a:solidFill>
              </a:rPr>
              <a:t>Ayrık </a:t>
            </a:r>
            <a:r>
              <a:rPr lang="tr-TR" b="1" dirty="0" err="1" smtClean="0">
                <a:solidFill>
                  <a:schemeClr val="tx1"/>
                </a:solidFill>
              </a:rPr>
              <a:t>rassal</a:t>
            </a:r>
            <a:r>
              <a:rPr lang="tr-TR" b="1" dirty="0" smtClean="0">
                <a:solidFill>
                  <a:schemeClr val="tx1"/>
                </a:solidFill>
              </a:rPr>
              <a:t> değişken </a:t>
            </a:r>
            <a:r>
              <a:rPr lang="tr-TR" dirty="0" smtClean="0">
                <a:solidFill>
                  <a:schemeClr val="tx1"/>
                </a:solidFill>
              </a:rPr>
              <a:t>(</a:t>
            </a:r>
            <a:r>
              <a:rPr lang="tr-TR" dirty="0" err="1" smtClean="0">
                <a:solidFill>
                  <a:schemeClr val="tx1"/>
                </a:solidFill>
              </a:rPr>
              <a:t>discrete</a:t>
            </a:r>
            <a:r>
              <a:rPr lang="tr-TR" dirty="0" smtClean="0">
                <a:solidFill>
                  <a:schemeClr val="tx1"/>
                </a:solidFill>
              </a:rPr>
              <a:t> </a:t>
            </a:r>
            <a:r>
              <a:rPr lang="tr-TR" dirty="0" err="1" smtClean="0">
                <a:solidFill>
                  <a:schemeClr val="tx1"/>
                </a:solidFill>
              </a:rPr>
              <a:t>random</a:t>
            </a:r>
            <a:r>
              <a:rPr lang="tr-TR" dirty="0" smtClean="0">
                <a:solidFill>
                  <a:schemeClr val="tx1"/>
                </a:solidFill>
              </a:rPr>
              <a:t> </a:t>
            </a:r>
            <a:r>
              <a:rPr lang="tr-TR" dirty="0" err="1" smtClean="0">
                <a:solidFill>
                  <a:schemeClr val="tx1"/>
                </a:solidFill>
              </a:rPr>
              <a:t>variable</a:t>
            </a:r>
            <a:r>
              <a:rPr lang="tr-TR" dirty="0" smtClean="0">
                <a:solidFill>
                  <a:schemeClr val="tx1"/>
                </a:solidFill>
              </a:rPr>
              <a:t>), belirli bir aralıkta sonlu sayıda </a:t>
            </a:r>
            <a:r>
              <a:rPr lang="tr-TR" dirty="0">
                <a:solidFill>
                  <a:schemeClr val="tx1"/>
                </a:solidFill>
              </a:rPr>
              <a:t>(veya sayılabilir sonsuz) gerçek </a:t>
            </a:r>
            <a:r>
              <a:rPr lang="tr-TR" dirty="0" smtClean="0">
                <a:solidFill>
                  <a:schemeClr val="tx1"/>
                </a:solidFill>
              </a:rPr>
              <a:t>sayılardan oluşan veri </a:t>
            </a:r>
            <a:r>
              <a:rPr lang="tr-TR" dirty="0">
                <a:solidFill>
                  <a:schemeClr val="tx1"/>
                </a:solidFill>
              </a:rPr>
              <a:t>kümesine sahip </a:t>
            </a:r>
            <a:r>
              <a:rPr lang="tr-TR" dirty="0" smtClean="0">
                <a:solidFill>
                  <a:schemeClr val="tx1"/>
                </a:solidFill>
              </a:rPr>
              <a:t>rastgele </a:t>
            </a:r>
            <a:r>
              <a:rPr lang="tr-TR" dirty="0">
                <a:solidFill>
                  <a:schemeClr val="tx1"/>
                </a:solidFill>
              </a:rPr>
              <a:t>değişkendir</a:t>
            </a:r>
            <a:r>
              <a:rPr lang="tr-TR" dirty="0" smtClean="0">
                <a:solidFill>
                  <a:schemeClr val="tx1"/>
                </a:solidFill>
              </a:rPr>
              <a:t>.</a:t>
            </a:r>
          </a:p>
          <a:p>
            <a:pPr algn="just"/>
            <a:r>
              <a:rPr lang="tr-TR" b="1" dirty="0" smtClean="0">
                <a:solidFill>
                  <a:schemeClr val="tx1"/>
                </a:solidFill>
              </a:rPr>
              <a:t>Sürekli</a:t>
            </a:r>
            <a:r>
              <a:rPr lang="tr-TR" dirty="0" smtClean="0">
                <a:solidFill>
                  <a:schemeClr val="tx1"/>
                </a:solidFill>
              </a:rPr>
              <a:t> </a:t>
            </a:r>
            <a:r>
              <a:rPr lang="tr-TR" b="1" dirty="0" err="1">
                <a:solidFill>
                  <a:schemeClr val="tx1"/>
                </a:solidFill>
              </a:rPr>
              <a:t>rassal</a:t>
            </a:r>
            <a:r>
              <a:rPr lang="tr-TR" b="1" dirty="0">
                <a:solidFill>
                  <a:schemeClr val="tx1"/>
                </a:solidFill>
              </a:rPr>
              <a:t> </a:t>
            </a:r>
            <a:r>
              <a:rPr lang="tr-TR" b="1" dirty="0" smtClean="0">
                <a:solidFill>
                  <a:schemeClr val="tx1"/>
                </a:solidFill>
              </a:rPr>
              <a:t>değişken (</a:t>
            </a:r>
            <a:r>
              <a:rPr lang="tr-TR" dirty="0" err="1" smtClean="0">
                <a:solidFill>
                  <a:schemeClr val="tx1"/>
                </a:solidFill>
              </a:rPr>
              <a:t>continuous</a:t>
            </a:r>
            <a:r>
              <a:rPr lang="tr-TR" dirty="0" smtClean="0">
                <a:solidFill>
                  <a:schemeClr val="tx1"/>
                </a:solidFill>
              </a:rPr>
              <a:t> </a:t>
            </a:r>
            <a:r>
              <a:rPr lang="tr-TR" dirty="0" err="1">
                <a:solidFill>
                  <a:schemeClr val="tx1"/>
                </a:solidFill>
              </a:rPr>
              <a:t>random</a:t>
            </a:r>
            <a:r>
              <a:rPr lang="tr-TR" dirty="0">
                <a:solidFill>
                  <a:schemeClr val="tx1"/>
                </a:solidFill>
              </a:rPr>
              <a:t> </a:t>
            </a:r>
            <a:r>
              <a:rPr lang="tr-TR" dirty="0" err="1">
                <a:solidFill>
                  <a:schemeClr val="tx1"/>
                </a:solidFill>
              </a:rPr>
              <a:t>variable</a:t>
            </a:r>
            <a:r>
              <a:rPr lang="tr-TR" b="1" dirty="0" smtClean="0">
                <a:solidFill>
                  <a:schemeClr val="tx1"/>
                </a:solidFill>
              </a:rPr>
              <a:t>)</a:t>
            </a:r>
            <a:r>
              <a:rPr lang="tr-TR" dirty="0" smtClean="0">
                <a:solidFill>
                  <a:schemeClr val="tx1"/>
                </a:solidFill>
              </a:rPr>
              <a:t>, sonlu </a:t>
            </a:r>
            <a:r>
              <a:rPr lang="tr-TR" dirty="0">
                <a:solidFill>
                  <a:schemeClr val="tx1"/>
                </a:solidFill>
              </a:rPr>
              <a:t>veya </a:t>
            </a:r>
            <a:r>
              <a:rPr lang="tr-TR" dirty="0" smtClean="0">
                <a:solidFill>
                  <a:schemeClr val="tx1"/>
                </a:solidFill>
              </a:rPr>
              <a:t>sonsuz alt ve üst sınırlı bir aralıkta </a:t>
            </a:r>
            <a:r>
              <a:rPr lang="tr-TR" dirty="0">
                <a:solidFill>
                  <a:schemeClr val="tx1"/>
                </a:solidFill>
              </a:rPr>
              <a:t>gerçek sayılardan oluşan veri kümesine sahip rastgele değişkendir</a:t>
            </a:r>
            <a:r>
              <a:rPr lang="tr-TR" dirty="0" smtClean="0">
                <a:solidFill>
                  <a:schemeClr val="tx1"/>
                </a:solidFill>
              </a:rPr>
              <a:t>.</a:t>
            </a:r>
            <a:endParaRPr lang="tr-TR" dirty="0">
              <a:solidFill>
                <a:schemeClr val="tx1"/>
              </a:solidFill>
            </a:endParaRPr>
          </a:p>
        </p:txBody>
      </p:sp>
      <p:sp>
        <p:nvSpPr>
          <p:cNvPr id="7" name="Dikdörtgen 6"/>
          <p:cNvSpPr/>
          <p:nvPr/>
        </p:nvSpPr>
        <p:spPr>
          <a:xfrm>
            <a:off x="1341884" y="4797152"/>
            <a:ext cx="10009112" cy="1512168"/>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Ayrık </a:t>
            </a:r>
            <a:r>
              <a:rPr lang="tr-TR" b="1" dirty="0" err="1" smtClean="0">
                <a:solidFill>
                  <a:schemeClr val="tx1"/>
                </a:solidFill>
              </a:rPr>
              <a:t>rassal</a:t>
            </a:r>
            <a:r>
              <a:rPr lang="tr-TR" b="1" dirty="0" smtClean="0">
                <a:solidFill>
                  <a:schemeClr val="tx1"/>
                </a:solidFill>
              </a:rPr>
              <a:t> </a:t>
            </a:r>
            <a:r>
              <a:rPr lang="tr-TR" b="1" dirty="0">
                <a:solidFill>
                  <a:schemeClr val="tx1"/>
                </a:solidFill>
              </a:rPr>
              <a:t>değişkenlere örnekler</a:t>
            </a:r>
            <a:r>
              <a:rPr lang="tr-TR" dirty="0" smtClean="0">
                <a:solidFill>
                  <a:schemeClr val="tx1"/>
                </a:solidFill>
              </a:rPr>
              <a:t>:</a:t>
            </a:r>
          </a:p>
          <a:p>
            <a:r>
              <a:rPr lang="tr-TR" dirty="0" smtClean="0">
                <a:solidFill>
                  <a:schemeClr val="tx1"/>
                </a:solidFill>
              </a:rPr>
              <a:t>bir </a:t>
            </a:r>
            <a:r>
              <a:rPr lang="tr-TR" dirty="0">
                <a:solidFill>
                  <a:schemeClr val="tx1"/>
                </a:solidFill>
              </a:rPr>
              <a:t>yüzeydeki çizik sayısı, test edilen 1000 </a:t>
            </a:r>
            <a:r>
              <a:rPr lang="tr-TR" dirty="0" smtClean="0">
                <a:solidFill>
                  <a:schemeClr val="tx1"/>
                </a:solidFill>
              </a:rPr>
              <a:t>parça arasında </a:t>
            </a:r>
            <a:r>
              <a:rPr lang="tr-TR" dirty="0">
                <a:solidFill>
                  <a:schemeClr val="tx1"/>
                </a:solidFill>
              </a:rPr>
              <a:t>kusurlu parça oranı, hatalı olarak alınan iletilen bit </a:t>
            </a:r>
            <a:r>
              <a:rPr lang="tr-TR" dirty="0" smtClean="0">
                <a:solidFill>
                  <a:schemeClr val="tx1"/>
                </a:solidFill>
              </a:rPr>
              <a:t>sayısı</a:t>
            </a:r>
          </a:p>
          <a:p>
            <a:r>
              <a:rPr lang="tr-TR" b="1" dirty="0" smtClean="0">
                <a:solidFill>
                  <a:schemeClr val="tx1"/>
                </a:solidFill>
              </a:rPr>
              <a:t>Sürekli </a:t>
            </a:r>
            <a:r>
              <a:rPr lang="tr-TR" b="1" dirty="0" err="1" smtClean="0">
                <a:solidFill>
                  <a:schemeClr val="tx1"/>
                </a:solidFill>
              </a:rPr>
              <a:t>rassal</a:t>
            </a:r>
            <a:r>
              <a:rPr lang="tr-TR" b="1" dirty="0" smtClean="0">
                <a:solidFill>
                  <a:schemeClr val="tx1"/>
                </a:solidFill>
              </a:rPr>
              <a:t> </a:t>
            </a:r>
            <a:r>
              <a:rPr lang="tr-TR" b="1" dirty="0">
                <a:solidFill>
                  <a:schemeClr val="tx1"/>
                </a:solidFill>
              </a:rPr>
              <a:t>değişkenlere örnekler</a:t>
            </a:r>
            <a:r>
              <a:rPr lang="tr-TR" b="1" dirty="0" smtClean="0">
                <a:solidFill>
                  <a:schemeClr val="tx1"/>
                </a:solidFill>
              </a:rPr>
              <a:t>:</a:t>
            </a:r>
          </a:p>
          <a:p>
            <a:r>
              <a:rPr lang="tr-TR" dirty="0" smtClean="0">
                <a:solidFill>
                  <a:schemeClr val="tx1"/>
                </a:solidFill>
              </a:rPr>
              <a:t>elektrik </a:t>
            </a:r>
            <a:r>
              <a:rPr lang="tr-TR" dirty="0">
                <a:solidFill>
                  <a:schemeClr val="tx1"/>
                </a:solidFill>
              </a:rPr>
              <a:t>akımı, uzunluk, basınç, sıcaklık, zaman, voltaj, ağırlık</a:t>
            </a:r>
          </a:p>
        </p:txBody>
      </p:sp>
    </p:spTree>
    <p:extLst>
      <p:ext uri="{BB962C8B-B14F-4D97-AF65-F5344CB8AC3E}">
        <p14:creationId xmlns:p14="http://schemas.microsoft.com/office/powerpoint/2010/main" val="69977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OLASILIK</a:t>
            </a:r>
            <a:endParaRPr lang="tr-TR" dirty="0"/>
          </a:p>
        </p:txBody>
      </p:sp>
      <p:sp>
        <p:nvSpPr>
          <p:cNvPr id="3" name="Content Placeholder 2"/>
          <p:cNvSpPr>
            <a:spLocks noGrp="1"/>
          </p:cNvSpPr>
          <p:nvPr>
            <p:ph idx="1"/>
          </p:nvPr>
        </p:nvSpPr>
        <p:spPr/>
        <p:txBody>
          <a:bodyPr>
            <a:normAutofit/>
          </a:bodyPr>
          <a:lstStyle/>
          <a:p>
            <a:r>
              <a:rPr lang="tr-TR" dirty="0" err="1"/>
              <a:t>Rassal</a:t>
            </a:r>
            <a:r>
              <a:rPr lang="tr-TR" dirty="0"/>
              <a:t> değişken bir </a:t>
            </a:r>
            <a:r>
              <a:rPr lang="tr-TR" dirty="0" smtClean="0"/>
              <a:t>ölçümü </a:t>
            </a:r>
            <a:r>
              <a:rPr lang="tr-TR" dirty="0"/>
              <a:t>tanımlamak için kullanılır. </a:t>
            </a:r>
            <a:endParaRPr lang="tr-TR" dirty="0" smtClean="0"/>
          </a:p>
          <a:p>
            <a:r>
              <a:rPr lang="tr-TR" dirty="0" smtClean="0"/>
              <a:t>Olasılık</a:t>
            </a:r>
            <a:r>
              <a:rPr lang="tr-TR" dirty="0"/>
              <a:t>, ölçümün bir değer kümesi içinde bulunması olabilirliğini veya şansını sayısallaştırmak için kullanılır. </a:t>
            </a:r>
            <a:r>
              <a:rPr lang="tr-TR" dirty="0" smtClean="0"/>
              <a:t>Örneğin, üretilen </a:t>
            </a:r>
            <a:r>
              <a:rPr lang="tr-TR" dirty="0"/>
              <a:t>parça uzunluğu </a:t>
            </a:r>
            <a:r>
              <a:rPr lang="tr-TR" dirty="0" err="1"/>
              <a:t>X'in</a:t>
            </a:r>
            <a:r>
              <a:rPr lang="tr-TR" dirty="0"/>
              <a:t> 10.8 ve 11.2 milimetre arasında olması şansı %25 </a:t>
            </a:r>
            <a:r>
              <a:rPr lang="tr-TR" dirty="0" err="1" smtClean="0"/>
              <a:t>dir</a:t>
            </a:r>
            <a:r>
              <a:rPr lang="tr-TR" dirty="0" smtClean="0"/>
              <a:t> diyen biri, </a:t>
            </a:r>
            <a:r>
              <a:rPr lang="tr-TR" dirty="0"/>
              <a:t>parça </a:t>
            </a:r>
            <a:r>
              <a:rPr lang="tr-TR" dirty="0" smtClean="0"/>
              <a:t>uzunluğunun olası değeri hakkındaki varsayımını </a:t>
            </a:r>
            <a:r>
              <a:rPr lang="tr-TR" dirty="0"/>
              <a:t>sayısallaştırmaktadır. </a:t>
            </a:r>
            <a:endParaRPr lang="tr-TR" dirty="0" smtClean="0"/>
          </a:p>
          <a:p>
            <a:r>
              <a:rPr lang="tr-TR" dirty="0" smtClean="0"/>
              <a:t>Olasılık </a:t>
            </a:r>
            <a:r>
              <a:rPr lang="tr-TR" dirty="0"/>
              <a:t>ifadeleri, belirli bir değerin </a:t>
            </a:r>
            <a:r>
              <a:rPr lang="tr-TR" dirty="0" smtClean="0"/>
              <a:t>meydana </a:t>
            </a:r>
            <a:r>
              <a:rPr lang="tr-TR" dirty="0"/>
              <a:t>gelme olabilirliğini yansıtır. </a:t>
            </a:r>
            <a:endParaRPr lang="tr-TR" dirty="0" smtClean="0"/>
          </a:p>
          <a:p>
            <a:r>
              <a:rPr lang="tr-TR" dirty="0" smtClean="0"/>
              <a:t>Olabilirlik </a:t>
            </a:r>
            <a:r>
              <a:rPr lang="tr-TR" dirty="0" err="1"/>
              <a:t>rassal</a:t>
            </a:r>
            <a:r>
              <a:rPr lang="tr-TR" dirty="0"/>
              <a:t> değişkenin değer </a:t>
            </a:r>
            <a:r>
              <a:rPr lang="tr-TR" dirty="0" smtClean="0"/>
              <a:t>kümesindeki </a:t>
            </a:r>
            <a:r>
              <a:rPr lang="tr-TR" dirty="0"/>
              <a:t>her değere </a:t>
            </a:r>
            <a:r>
              <a:rPr lang="tr-TR" dirty="0" smtClean="0"/>
              <a:t>[0, 1] </a:t>
            </a:r>
            <a:r>
              <a:rPr lang="tr-TR" dirty="0"/>
              <a:t>aralığında bir sayı atanarak </a:t>
            </a:r>
            <a:r>
              <a:rPr lang="tr-TR" dirty="0" smtClean="0"/>
              <a:t>sayısallaştırılır</a:t>
            </a:r>
            <a:r>
              <a:rPr lang="tr-TR" dirty="0"/>
              <a:t>. </a:t>
            </a:r>
            <a:endParaRPr lang="tr-TR" dirty="0" smtClean="0"/>
          </a:p>
          <a:p>
            <a:r>
              <a:rPr lang="tr-TR" dirty="0" smtClean="0"/>
              <a:t>Daha </a:t>
            </a:r>
            <a:r>
              <a:rPr lang="tr-TR" dirty="0"/>
              <a:t>yüksek değer olabilirliğin daha fazla olduğunu gösterir. </a:t>
            </a:r>
            <a:endParaRPr lang="tr-TR" dirty="0" smtClean="0"/>
          </a:p>
          <a:p>
            <a:r>
              <a:rPr lang="tr-TR" dirty="0" smtClean="0"/>
              <a:t>Sonuç </a:t>
            </a:r>
            <a:r>
              <a:rPr lang="tr-TR" dirty="0"/>
              <a:t>olarak olasılık, oluşacak olan sonuçla ilgili bizim öznel olasılığımız veya inanç </a:t>
            </a:r>
            <a:r>
              <a:rPr lang="tr-TR" dirty="0" smtClean="0"/>
              <a:t>düzeyimiz </a:t>
            </a:r>
            <a:r>
              <a:rPr lang="tr-TR" dirty="0"/>
              <a:t>olarak yorumlanabilir. </a:t>
            </a:r>
          </a:p>
        </p:txBody>
      </p:sp>
    </p:spTree>
    <p:extLst>
      <p:ext uri="{BB962C8B-B14F-4D97-AF65-F5344CB8AC3E}">
        <p14:creationId xmlns:p14="http://schemas.microsoft.com/office/powerpoint/2010/main" val="40684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OLASILIK</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Mühendislikte ve bilimsel çalışmalarda, olasılık ataması, aynı </a:t>
            </a:r>
            <a:r>
              <a:rPr lang="tr-TR" dirty="0" err="1"/>
              <a:t>rassal</a:t>
            </a:r>
            <a:r>
              <a:rPr lang="tr-TR" dirty="0"/>
              <a:t> deneyin tekrarına dayalı olarak yapılabilir. Bir sonucun olasılığı, </a:t>
            </a:r>
            <a:r>
              <a:rPr lang="tr-TR" dirty="0" err="1"/>
              <a:t>rassal</a:t>
            </a:r>
            <a:r>
              <a:rPr lang="tr-TR" dirty="0"/>
              <a:t> deneyin </a:t>
            </a:r>
            <a:r>
              <a:rPr lang="tr-TR" dirty="0" smtClean="0"/>
              <a:t>tekrarları </a:t>
            </a:r>
            <a:r>
              <a:rPr lang="tr-TR" dirty="0"/>
              <a:t>içinde o sonucun oluşma oranı olarak yorumlanabilir. </a:t>
            </a:r>
            <a:endParaRPr lang="tr-TR" dirty="0" smtClean="0"/>
          </a:p>
          <a:p>
            <a:r>
              <a:rPr lang="tr-TR" dirty="0" smtClean="0"/>
              <a:t>Örneğin</a:t>
            </a:r>
            <a:r>
              <a:rPr lang="tr-TR" dirty="0"/>
              <a:t>, bir parçanın uzunluğunun 10.8 ile 11.2 milimetre arasında olması </a:t>
            </a:r>
            <a:r>
              <a:rPr lang="tr-TR" dirty="0" smtClean="0"/>
              <a:t>olasılığına </a:t>
            </a:r>
            <a:r>
              <a:rPr lang="tr-TR" dirty="0"/>
              <a:t>0.25 </a:t>
            </a:r>
            <a:r>
              <a:rPr lang="tr-TR" dirty="0" smtClean="0"/>
              <a:t>atarsak, </a:t>
            </a:r>
            <a:r>
              <a:rPr lang="tr-TR" dirty="0"/>
              <a:t>bu atamayı şu şekilde yorumlayabiliriz. Eğer tekrar tekrar parça üretirsek (aynı </a:t>
            </a:r>
            <a:r>
              <a:rPr lang="tr-TR" dirty="0" err="1"/>
              <a:t>rassal</a:t>
            </a:r>
            <a:r>
              <a:rPr lang="tr-TR" dirty="0"/>
              <a:t> deneyi sonsuz kez </a:t>
            </a:r>
            <a:r>
              <a:rPr lang="tr-TR" dirty="0" smtClean="0"/>
              <a:t>tekrar </a:t>
            </a:r>
            <a:r>
              <a:rPr lang="tr-TR" dirty="0"/>
              <a:t>edersek), parçaların %25'i bu aralıkta uzunluğa sahip olacaktır. Bu örnek, olasılığın göreceli sıklık yorumunu verir. Bu aralığa düşecek tekrarların oranı veya göreceli sıklığı %25 olacaktır. </a:t>
            </a:r>
            <a:endParaRPr lang="tr-TR" dirty="0" smtClean="0"/>
          </a:p>
          <a:p>
            <a:r>
              <a:rPr lang="tr-TR" dirty="0" smtClean="0"/>
              <a:t>Bu </a:t>
            </a:r>
            <a:r>
              <a:rPr lang="tr-TR" dirty="0"/>
              <a:t>yorumun uzun dönemli bir oran kullandığını, sonsuz kez tekrara dayandığını unutmayın. Küçük tekrar sayılarında, parça </a:t>
            </a:r>
            <a:r>
              <a:rPr lang="tr-TR" dirty="0" smtClean="0"/>
              <a:t>uzunluklarının </a:t>
            </a:r>
            <a:r>
              <a:rPr lang="tr-TR" dirty="0"/>
              <a:t>10.8 ile 11.2 milimetre arasında olması oranı 0.25'den farklılaşabilir. </a:t>
            </a:r>
            <a:endParaRPr lang="tr-TR" dirty="0" smtClean="0"/>
          </a:p>
          <a:p>
            <a:r>
              <a:rPr lang="tr-TR" dirty="0" smtClean="0"/>
              <a:t>Devam </a:t>
            </a:r>
            <a:r>
              <a:rPr lang="tr-TR" dirty="0"/>
              <a:t>edersek, eğer üretilen her parçanın uzunluğu değer aralığı içine düşerse, göreceli sıklık ve dolayısıyla aralık için olasılık 1 olur. </a:t>
            </a:r>
            <a:endParaRPr lang="tr-TR" dirty="0" smtClean="0"/>
          </a:p>
          <a:p>
            <a:r>
              <a:rPr lang="tr-TR" dirty="0" smtClean="0"/>
              <a:t>Eğer</a:t>
            </a:r>
            <a:r>
              <a:rPr lang="tr-TR" dirty="0"/>
              <a:t>, üretilen hiçbir parçanın uzunluğu değer aralığı içine düşmezse, göreceli sıklık ve dolayısıyla aralık için olasılık </a:t>
            </a:r>
            <a:r>
              <a:rPr lang="tr-TR" dirty="0" smtClean="0"/>
              <a:t>0 </a:t>
            </a:r>
            <a:r>
              <a:rPr lang="tr-TR" dirty="0"/>
              <a:t>olur. 10.8 ile 11.2 milimetre arasında olan hiçbir parça üretilmemişse, göreceli sıklık ve aralığın olasılığı </a:t>
            </a:r>
            <a:r>
              <a:rPr lang="tr-TR" dirty="0" smtClean="0"/>
              <a:t>0'dır</a:t>
            </a:r>
            <a:r>
              <a:rPr lang="tr-TR" dirty="0"/>
              <a:t>. </a:t>
            </a:r>
          </a:p>
        </p:txBody>
      </p:sp>
    </p:spTree>
    <p:extLst>
      <p:ext uri="{BB962C8B-B14F-4D97-AF65-F5344CB8AC3E}">
        <p14:creationId xmlns:p14="http://schemas.microsoft.com/office/powerpoint/2010/main" val="123437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OLASILIK</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Olasılıklar </a:t>
                </a:r>
                <a14:m>
                  <m:oMath xmlns:m="http://schemas.openxmlformats.org/officeDocument/2006/math">
                    <m:r>
                      <a:rPr lang="tr-TR" i="1" dirty="0" smtClean="0">
                        <a:latin typeface="Cambria Math" panose="02040503050406030204" pitchFamily="18" charset="0"/>
                      </a:rPr>
                      <m:t>[0,1] </m:t>
                    </m:r>
                  </m:oMath>
                </a14:m>
                <a:r>
                  <a:rPr lang="tr-TR" dirty="0"/>
                  <a:t>aralığı ile sınırlanmış oldukları için göreceli sıklık olarak yorumlanabilirler. </a:t>
                </a:r>
                <a:endParaRPr lang="tr-TR" dirty="0" smtClean="0"/>
              </a:p>
              <a:p>
                <a:r>
                  <a:rPr lang="tr-TR" dirty="0" smtClean="0"/>
                  <a:t>Olasılık </a:t>
                </a:r>
                <a:r>
                  <a:rPr lang="tr-TR" dirty="0"/>
                  <a:t>genellikle bir </a:t>
                </a:r>
                <a:r>
                  <a:rPr lang="tr-TR" dirty="0" err="1"/>
                  <a:t>rassal</a:t>
                </a:r>
                <a:r>
                  <a:rPr lang="tr-TR" dirty="0"/>
                  <a:t> değişken cinsinden ifade edilir. Parça uzunluğu örneğinde, parça </a:t>
                </a:r>
                <a:r>
                  <a:rPr lang="tr-TR" dirty="0" smtClean="0"/>
                  <a:t>uzunluğu </a:t>
                </a:r>
                <a:r>
                  <a:rPr lang="tr-TR" dirty="0"/>
                  <a:t>X ile ifade edilir ve olasılık ifadesi aşağıdaki biçimlerden biriyle ifade </a:t>
                </a:r>
                <a:r>
                  <a:rPr lang="tr-TR" dirty="0" smtClean="0"/>
                  <a:t>edilebilir</a:t>
                </a:r>
                <a:r>
                  <a:rPr lang="tr-TR" dirty="0"/>
                  <a:t>. </a:t>
                </a:r>
                <a:endParaRPr lang="tr-TR" dirty="0" smtClean="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m:t>
                          </m:r>
                          <m:d>
                            <m:dPr>
                              <m:begChr m:val="["/>
                              <m:endChr m:val="]"/>
                              <m:ctrlPr>
                                <a:rPr lang="tr-TR" b="0" i="1" smtClean="0">
                                  <a:latin typeface="Cambria Math" panose="02040503050406030204" pitchFamily="18" charset="0"/>
                                </a:rPr>
                              </m:ctrlPr>
                            </m:dPr>
                            <m:e>
                              <m:r>
                                <a:rPr lang="tr-TR" b="0" i="1" smtClean="0">
                                  <a:latin typeface="Cambria Math" panose="02040503050406030204" pitchFamily="18" charset="0"/>
                                </a:rPr>
                                <m:t>10.8,11.2</m:t>
                              </m:r>
                            </m:e>
                          </m:d>
                        </m:e>
                      </m:d>
                      <m:r>
                        <a:rPr lang="tr-TR" b="0" i="1" smtClean="0">
                          <a:latin typeface="Cambria Math" panose="02040503050406030204" pitchFamily="18" charset="0"/>
                        </a:rPr>
                        <m:t>=0.25 </m:t>
                      </m:r>
                      <m:r>
                        <a:rPr lang="tr-TR" b="0" i="1" smtClean="0">
                          <a:latin typeface="Cambria Math" panose="02040503050406030204" pitchFamily="18" charset="0"/>
                        </a:rPr>
                        <m:t>𝑣𝑒𝑦𝑎</m:t>
                      </m:r>
                      <m:r>
                        <a:rPr lang="tr-TR" b="0" i="1" smtClean="0">
                          <a:latin typeface="Cambria Math" panose="02040503050406030204" pitchFamily="18" charset="0"/>
                        </a:rPr>
                        <m:t> </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10.8≤</m:t>
                          </m:r>
                          <m:r>
                            <a:rPr lang="tr-TR" b="0" i="1" smtClean="0">
                              <a:latin typeface="Cambria Math" panose="02040503050406030204" pitchFamily="18" charset="0"/>
                            </a:rPr>
                            <m:t>𝑋</m:t>
                          </m:r>
                          <m:r>
                            <a:rPr lang="tr-TR" b="0" i="1" smtClean="0">
                              <a:latin typeface="Cambria Math" panose="02040503050406030204" pitchFamily="18" charset="0"/>
                            </a:rPr>
                            <m:t>≤11.2</m:t>
                          </m:r>
                        </m:e>
                      </m:d>
                      <m:r>
                        <a:rPr lang="tr-TR" b="0" i="1" smtClean="0">
                          <a:latin typeface="Cambria Math" panose="02040503050406030204" pitchFamily="18" charset="0"/>
                        </a:rPr>
                        <m:t>=0.25</m:t>
                      </m:r>
                    </m:oMath>
                  </m:oMathPara>
                </a14:m>
                <a:endParaRPr lang="tr-TR" b="0" dirty="0" smtClean="0"/>
              </a:p>
              <a:p>
                <a:pPr marL="0" indent="0">
                  <a:buNone/>
                </a:pPr>
                <a:r>
                  <a:rPr lang="tr-TR" dirty="0" smtClean="0"/>
                  <a:t>Her iki gösterim biçimi de X </a:t>
                </a:r>
                <a:r>
                  <a:rPr lang="tr-TR" dirty="0" err="1" smtClean="0"/>
                  <a:t>rassal</a:t>
                </a:r>
                <a:r>
                  <a:rPr lang="tr-TR" dirty="0" smtClean="0"/>
                  <a:t> değişkeninin </a:t>
                </a:r>
                <a14:m>
                  <m:oMath xmlns:m="http://schemas.openxmlformats.org/officeDocument/2006/math">
                    <m:d>
                      <m:dPr>
                        <m:begChr m:val="["/>
                        <m:endChr m:val="]"/>
                        <m:ctrlPr>
                          <a:rPr lang="tr-TR" i="1">
                            <a:latin typeface="Cambria Math" panose="02040503050406030204" pitchFamily="18" charset="0"/>
                          </a:rPr>
                        </m:ctrlPr>
                      </m:dPr>
                      <m:e>
                        <m:r>
                          <a:rPr lang="tr-TR" i="1">
                            <a:latin typeface="Cambria Math" panose="02040503050406030204" pitchFamily="18" charset="0"/>
                          </a:rPr>
                          <m:t>10.8</m:t>
                        </m:r>
                        <m:r>
                          <a:rPr lang="tr-TR" b="0" i="1" smtClean="0">
                            <a:latin typeface="Cambria Math" panose="02040503050406030204" pitchFamily="18" charset="0"/>
                          </a:rPr>
                          <m:t>−</m:t>
                        </m:r>
                        <m:r>
                          <a:rPr lang="tr-TR" i="1">
                            <a:latin typeface="Cambria Math" panose="02040503050406030204" pitchFamily="18" charset="0"/>
                          </a:rPr>
                          <m:t>11.2</m:t>
                        </m:r>
                      </m:e>
                    </m:d>
                  </m:oMath>
                </a14:m>
                <a:r>
                  <a:rPr lang="tr-TR" dirty="0" smtClean="0"/>
                  <a:t>aralığında değer alma olasılığının </a:t>
                </a:r>
                <a14:m>
                  <m:oMath xmlns:m="http://schemas.openxmlformats.org/officeDocument/2006/math">
                    <m:r>
                      <a:rPr lang="tr-TR" i="1" dirty="0" smtClean="0">
                        <a:latin typeface="Cambria Math" panose="02040503050406030204" pitchFamily="18" charset="0"/>
                      </a:rPr>
                      <m:t>0.25</m:t>
                    </m:r>
                  </m:oMath>
                </a14:m>
                <a:r>
                  <a:rPr lang="tr-TR" dirty="0" smtClean="0"/>
                  <a:t> olduğunu ifade etmektedir.</a:t>
                </a:r>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631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OLASILIK: Temel Olasılık Özellikleri</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a:bodyPr>
              <a:lstStyle/>
              <a:p>
                <a:r>
                  <a:rPr lang="tr-TR" dirty="0" smtClean="0"/>
                  <a:t>Olasılıklar </a:t>
                </a:r>
                <a:r>
                  <a:rPr lang="tr-TR" dirty="0"/>
                  <a:t>üzerinde çalıştığımız sistem hakkındaki </a:t>
                </a:r>
                <a:r>
                  <a:rPr lang="tr-TR" dirty="0" smtClean="0"/>
                  <a:t>bilgilerimize, geliştirilen modellere ve geçmiş deneylere </a:t>
                </a:r>
                <a:r>
                  <a:rPr lang="tr-TR" dirty="0"/>
                  <a:t>dayanılarak atanır. </a:t>
                </a:r>
                <a:endParaRPr lang="tr-TR" dirty="0" smtClean="0"/>
              </a:p>
              <a:p>
                <a:r>
                  <a:rPr lang="tr-TR" dirty="0" smtClean="0"/>
                  <a:t>Bazı olasılıklar bilindiğinde başka olasılıklar hesaplanabilir. </a:t>
                </a:r>
              </a:p>
              <a:p>
                <a:r>
                  <a:rPr lang="tr-TR" dirty="0" smtClean="0"/>
                  <a:t>E </a:t>
                </a:r>
                <a:r>
                  <a:rPr lang="tr-TR" dirty="0"/>
                  <a:t>kümesi verilsin, E </a:t>
                </a:r>
                <a:r>
                  <a:rPr lang="tr-TR" dirty="0" smtClean="0"/>
                  <a:t>kümesinin </a:t>
                </a:r>
                <a:r>
                  <a:rPr lang="tr-TR" dirty="0" err="1"/>
                  <a:t>tümleyeni</a:t>
                </a:r>
                <a:r>
                  <a:rPr lang="tr-TR" dirty="0"/>
                  <a:t> E içinde olmayan elemanların kümesidir. E kümesinin </a:t>
                </a:r>
                <a:r>
                  <a:rPr lang="tr-TR" dirty="0" err="1" smtClean="0"/>
                  <a:t>tümleyeni</a:t>
                </a:r>
                <a:r>
                  <a:rPr lang="tr-TR" dirty="0" smtClean="0"/>
                  <a:t> </a:t>
                </a:r>
                <a:r>
                  <a:rPr lang="tr-TR" dirty="0"/>
                  <a:t>E' ile gösterilir. </a:t>
                </a:r>
                <a:endParaRPr lang="tr-TR" dirty="0" smtClean="0"/>
              </a:p>
              <a:p>
                <a:r>
                  <a:rPr lang="tr-TR" dirty="0" smtClean="0"/>
                  <a:t>Reel </a:t>
                </a:r>
                <a:r>
                  <a:rPr lang="tr-TR" dirty="0"/>
                  <a:t>sayılar kümesi R ile ifade edilir. Eğer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𝐸</m:t>
                        </m:r>
                      </m:e>
                      <m:sub>
                        <m:r>
                          <a:rPr lang="tr-TR" b="0" i="1" dirty="0" smtClean="0">
                            <a:latin typeface="Cambria Math" panose="02040503050406030204" pitchFamily="18" charset="0"/>
                          </a:rPr>
                          <m:t>1</m:t>
                        </m:r>
                      </m:sub>
                    </m:sSub>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𝐸</m:t>
                        </m:r>
                      </m:e>
                      <m:sub>
                        <m:r>
                          <a:rPr lang="tr-TR" b="0" i="1" dirty="0" smtClean="0">
                            <a:latin typeface="Cambria Math" panose="02040503050406030204" pitchFamily="18" charset="0"/>
                          </a:rPr>
                          <m:t>2</m:t>
                        </m:r>
                      </m:sub>
                    </m:sSub>
                    <m:r>
                      <a:rPr lang="tr-TR" b="0" i="1" dirty="0" smtClean="0">
                        <a:latin typeface="Cambria Math" panose="02040503050406030204" pitchFamily="18" charset="0"/>
                      </a:rPr>
                      <m:t>, …,</m:t>
                    </m:r>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𝐸</m:t>
                        </m:r>
                      </m:e>
                      <m:sub>
                        <m:r>
                          <a:rPr lang="tr-TR" i="1" dirty="0" smtClean="0">
                            <a:latin typeface="Cambria Math" panose="02040503050406030204" pitchFamily="18" charset="0"/>
                          </a:rPr>
                          <m:t>𝑘</m:t>
                        </m:r>
                      </m:sub>
                    </m:sSub>
                    <m:r>
                      <a:rPr lang="tr-TR" i="1" dirty="0" smtClean="0">
                        <a:latin typeface="Cambria Math" panose="02040503050406030204" pitchFamily="18" charset="0"/>
                      </a:rPr>
                      <m:t> </m:t>
                    </m:r>
                  </m:oMath>
                </a14:m>
                <a:r>
                  <a:rPr lang="tr-TR" dirty="0"/>
                  <a:t>kümelerinden </a:t>
                </a:r>
                <a:r>
                  <a:rPr lang="tr-TR" dirty="0" smtClean="0"/>
                  <a:t>oluşturulacak </a:t>
                </a:r>
                <a:r>
                  <a:rPr lang="tr-TR" dirty="0"/>
                  <a:t>bütün çiftlerin kesişimi boş ise </a:t>
                </a:r>
                <a:r>
                  <a:rPr lang="tr-TR" b="1" dirty="0"/>
                  <a:t>ayrık kümeler </a:t>
                </a:r>
                <a:r>
                  <a:rPr lang="tr-TR" dirty="0" smtClean="0"/>
                  <a:t>söz konusudur</a:t>
                </a:r>
                <a:r>
                  <a:rPr lang="tr-TR" dirty="0"/>
                  <a:t>. Yani </a:t>
                </a:r>
                <a:r>
                  <a:rPr lang="tr-TR" dirty="0" smtClean="0"/>
                  <a:t>her bir </a:t>
                </a:r>
                <a:r>
                  <a:rPr lang="tr-TR" dirty="0"/>
                  <a:t>eleman </a:t>
                </a:r>
                <a14:m>
                  <m:oMath xmlns:m="http://schemas.openxmlformats.org/officeDocument/2006/math">
                    <m:sSub>
                      <m:sSubPr>
                        <m:ctrlPr>
                          <a:rPr lang="tr-TR" i="1" dirty="0">
                            <a:latin typeface="Cambria Math" panose="02040503050406030204" pitchFamily="18" charset="0"/>
                          </a:rPr>
                        </m:ctrlPr>
                      </m:sSubPr>
                      <m:e>
                        <m:r>
                          <a:rPr lang="tr-TR" i="1" dirty="0">
                            <a:latin typeface="Cambria Math" panose="02040503050406030204" pitchFamily="18" charset="0"/>
                          </a:rPr>
                          <m:t>𝐸</m:t>
                        </m:r>
                      </m:e>
                      <m:sub>
                        <m:r>
                          <a:rPr lang="tr-TR" i="1" dirty="0">
                            <a:latin typeface="Cambria Math" panose="02040503050406030204" pitchFamily="18" charset="0"/>
                          </a:rPr>
                          <m:t>1</m:t>
                        </m:r>
                      </m:sub>
                    </m:sSub>
                    <m:r>
                      <a:rPr lang="tr-TR" i="1" dirty="0">
                        <a:latin typeface="Cambria Math" panose="02040503050406030204" pitchFamily="18" charset="0"/>
                      </a:rPr>
                      <m:t>, </m:t>
                    </m:r>
                    <m:sSub>
                      <m:sSubPr>
                        <m:ctrlPr>
                          <a:rPr lang="tr-TR" i="1" dirty="0">
                            <a:latin typeface="Cambria Math" panose="02040503050406030204" pitchFamily="18" charset="0"/>
                          </a:rPr>
                        </m:ctrlPr>
                      </m:sSubPr>
                      <m:e>
                        <m:r>
                          <a:rPr lang="tr-TR" i="1" dirty="0">
                            <a:latin typeface="Cambria Math" panose="02040503050406030204" pitchFamily="18" charset="0"/>
                          </a:rPr>
                          <m:t>𝐸</m:t>
                        </m:r>
                      </m:e>
                      <m:sub>
                        <m:r>
                          <a:rPr lang="tr-TR" i="1" dirty="0">
                            <a:latin typeface="Cambria Math" panose="02040503050406030204" pitchFamily="18" charset="0"/>
                          </a:rPr>
                          <m:t>2</m:t>
                        </m:r>
                      </m:sub>
                    </m:sSub>
                    <m:r>
                      <a:rPr lang="tr-TR" i="1" dirty="0">
                        <a:latin typeface="Cambria Math" panose="02040503050406030204" pitchFamily="18" charset="0"/>
                      </a:rPr>
                      <m:t>, …, </m:t>
                    </m:r>
                    <m:sSub>
                      <m:sSubPr>
                        <m:ctrlPr>
                          <a:rPr lang="tr-TR" i="1" dirty="0">
                            <a:latin typeface="Cambria Math" panose="02040503050406030204" pitchFamily="18" charset="0"/>
                          </a:rPr>
                        </m:ctrlPr>
                      </m:sSubPr>
                      <m:e>
                        <m:r>
                          <a:rPr lang="tr-TR" i="1" dirty="0">
                            <a:latin typeface="Cambria Math" panose="02040503050406030204" pitchFamily="18" charset="0"/>
                          </a:rPr>
                          <m:t>𝐸</m:t>
                        </m:r>
                      </m:e>
                      <m:sub>
                        <m:r>
                          <a:rPr lang="tr-TR" i="1" dirty="0">
                            <a:latin typeface="Cambria Math" panose="02040503050406030204" pitchFamily="18" charset="0"/>
                          </a:rPr>
                          <m:t>𝑘</m:t>
                        </m:r>
                      </m:sub>
                    </m:sSub>
                    <m:r>
                      <a:rPr lang="tr-TR" i="1" dirty="0">
                        <a:latin typeface="Cambria Math" panose="02040503050406030204" pitchFamily="18" charset="0"/>
                      </a:rPr>
                      <m:t> </m:t>
                    </m:r>
                  </m:oMath>
                </a14:m>
                <a:r>
                  <a:rPr lang="tr-TR" dirty="0"/>
                  <a:t>kümelerinden  sadece ve sadece birine aittir. </a:t>
                </a: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r="-688"/>
                </a:stretch>
              </a:blipFill>
            </p:spPr>
            <p:txBody>
              <a:bodyPr/>
              <a:lstStyle/>
              <a:p>
                <a:r>
                  <a:rPr lang="tr-TR">
                    <a:noFill/>
                  </a:rPr>
                  <a:t> </a:t>
                </a:r>
              </a:p>
            </p:txBody>
          </p:sp>
        </mc:Fallback>
      </mc:AlternateContent>
    </p:spTree>
    <p:extLst>
      <p:ext uri="{BB962C8B-B14F-4D97-AF65-F5344CB8AC3E}">
        <p14:creationId xmlns:p14="http://schemas.microsoft.com/office/powerpoint/2010/main" val="408345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OLASILIK: Temel Olasılık Özellikleri</a:t>
            </a:r>
            <a:endParaRPr lang="tr-TR" dirty="0"/>
          </a:p>
        </p:txBody>
      </p:sp>
      <mc:AlternateContent xmlns:mc="http://schemas.openxmlformats.org/markup-compatibility/2006" xmlns:a14="http://schemas.microsoft.com/office/drawing/2010/main">
        <mc:Choice Requires="a14">
          <p:sp>
            <p:nvSpPr>
              <p:cNvPr id="4" name="Dikdörtgen 3"/>
              <p:cNvSpPr/>
              <p:nvPr/>
            </p:nvSpPr>
            <p:spPr>
              <a:xfrm>
                <a:off x="1341884" y="1700808"/>
                <a:ext cx="10009112" cy="1440160"/>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14:m>
                  <m:oMath xmlns:m="http://schemas.openxmlformats.org/officeDocument/2006/math">
                    <m:r>
                      <a:rPr lang="tr-TR" b="0" i="1" smtClean="0">
                        <a:solidFill>
                          <a:schemeClr val="tx1"/>
                        </a:solidFill>
                        <a:latin typeface="Cambria Math" panose="02040503050406030204" pitchFamily="18" charset="0"/>
                      </a:rPr>
                      <m:t>𝑃</m:t>
                    </m:r>
                    <m:d>
                      <m:dPr>
                        <m:ctrlPr>
                          <a:rPr lang="tr-TR" b="0" i="1" smtClean="0">
                            <a:solidFill>
                              <a:schemeClr val="tx1"/>
                            </a:solidFill>
                            <a:latin typeface="Cambria Math" panose="02040503050406030204" pitchFamily="18" charset="0"/>
                          </a:rPr>
                        </m:ctrlPr>
                      </m:dPr>
                      <m:e>
                        <m:r>
                          <a:rPr lang="tr-TR" b="0" i="1" smtClean="0">
                            <a:solidFill>
                              <a:schemeClr val="tx1"/>
                            </a:solidFill>
                            <a:latin typeface="Cambria Math" panose="02040503050406030204" pitchFamily="18" charset="0"/>
                          </a:rPr>
                          <m:t>𝑋</m:t>
                        </m:r>
                        <m:r>
                          <a:rPr lang="tr-TR" b="0" i="1" smtClean="0">
                            <a:solidFill>
                              <a:schemeClr val="tx1"/>
                            </a:solidFill>
                            <a:latin typeface="Cambria Math" panose="02040503050406030204" pitchFamily="18" charset="0"/>
                          </a:rPr>
                          <m:t>∈</m:t>
                        </m:r>
                        <m:r>
                          <a:rPr lang="tr-TR" b="0" i="1" smtClean="0">
                            <a:solidFill>
                              <a:schemeClr val="tx1"/>
                            </a:solidFill>
                            <a:latin typeface="Cambria Math" panose="02040503050406030204" pitchFamily="18" charset="0"/>
                          </a:rPr>
                          <m:t>𝑅</m:t>
                        </m:r>
                      </m:e>
                    </m:d>
                    <m:r>
                      <a:rPr lang="tr-TR" b="0" i="1" smtClean="0">
                        <a:solidFill>
                          <a:schemeClr val="tx1"/>
                        </a:solidFill>
                        <a:latin typeface="Cambria Math" panose="02040503050406030204" pitchFamily="18" charset="0"/>
                      </a:rPr>
                      <m:t>=1 </m:t>
                    </m:r>
                    <m:r>
                      <a:rPr lang="tr-TR" b="0" i="1" smtClean="0">
                        <a:solidFill>
                          <a:schemeClr val="tx1"/>
                        </a:solidFill>
                        <a:latin typeface="Cambria Math" panose="02040503050406030204" pitchFamily="18" charset="0"/>
                      </a:rPr>
                      <m:t>𝐵𝑢𝑟𝑎𝑑𝑎</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𝑅</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𝑟𝑒𝑒𝑙</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𝑠𝑎𝑦𝚤𝑙𝑎𝑟</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𝑘</m:t>
                    </m:r>
                    <m:r>
                      <a:rPr lang="tr-TR" b="0" i="1" smtClean="0">
                        <a:solidFill>
                          <a:schemeClr val="tx1"/>
                        </a:solidFill>
                        <a:latin typeface="Cambria Math" panose="02040503050406030204" pitchFamily="18" charset="0"/>
                      </a:rPr>
                      <m:t>ü</m:t>
                    </m:r>
                    <m:r>
                      <a:rPr lang="tr-TR" b="0" i="1" smtClean="0">
                        <a:solidFill>
                          <a:schemeClr val="tx1"/>
                        </a:solidFill>
                        <a:latin typeface="Cambria Math" panose="02040503050406030204" pitchFamily="18" charset="0"/>
                      </a:rPr>
                      <m:t>𝑚𝑒𝑠𝑖𝑛𝑖</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𝑔</m:t>
                    </m:r>
                    <m:r>
                      <a:rPr lang="tr-TR" b="0" i="1" smtClean="0">
                        <a:solidFill>
                          <a:schemeClr val="tx1"/>
                        </a:solidFill>
                        <a:latin typeface="Cambria Math" panose="02040503050406030204" pitchFamily="18" charset="0"/>
                      </a:rPr>
                      <m:t>ö</m:t>
                    </m:r>
                    <m:r>
                      <a:rPr lang="tr-TR" b="0" i="1" smtClean="0">
                        <a:solidFill>
                          <a:schemeClr val="tx1"/>
                        </a:solidFill>
                        <a:latin typeface="Cambria Math" panose="02040503050406030204" pitchFamily="18" charset="0"/>
                      </a:rPr>
                      <m:t>𝑠𝑡𝑒𝑟𝑚𝑒𝑘𝑡𝑒𝑑𝑖𝑟</m:t>
                    </m:r>
                    <m:r>
                      <a:rPr lang="tr-TR" b="0" i="1" smtClean="0">
                        <a:solidFill>
                          <a:schemeClr val="tx1"/>
                        </a:solidFill>
                        <a:latin typeface="Cambria Math" panose="02040503050406030204" pitchFamily="18" charset="0"/>
                      </a:rPr>
                      <m:t>.</m:t>
                    </m:r>
                  </m:oMath>
                </a14:m>
                <a:endParaRPr lang="tr-TR" b="0" dirty="0" smtClean="0">
                  <a:solidFill>
                    <a:schemeClr val="tx1"/>
                  </a:solidFill>
                </a:endParaRPr>
              </a:p>
              <a:p>
                <a:pPr marL="342900" indent="-342900">
                  <a:buFont typeface="+mj-lt"/>
                  <a:buAutoNum type="arabicPeriod"/>
                </a:pPr>
                <a14:m>
                  <m:oMath xmlns:m="http://schemas.openxmlformats.org/officeDocument/2006/math">
                    <m:r>
                      <a:rPr lang="tr-TR" b="0" i="1" smtClean="0">
                        <a:solidFill>
                          <a:schemeClr val="tx1"/>
                        </a:solidFill>
                        <a:latin typeface="Cambria Math" panose="02040503050406030204" pitchFamily="18" charset="0"/>
                      </a:rPr>
                      <m:t>0≤</m:t>
                    </m:r>
                    <m:r>
                      <a:rPr lang="tr-TR" b="0" i="1" smtClean="0">
                        <a:solidFill>
                          <a:schemeClr val="tx1"/>
                        </a:solidFill>
                        <a:latin typeface="Cambria Math" panose="02040503050406030204" pitchFamily="18" charset="0"/>
                      </a:rPr>
                      <m:t>𝑃</m:t>
                    </m:r>
                    <m:d>
                      <m:dPr>
                        <m:ctrlPr>
                          <a:rPr lang="tr-TR" b="0" i="1" smtClean="0">
                            <a:solidFill>
                              <a:schemeClr val="tx1"/>
                            </a:solidFill>
                            <a:latin typeface="Cambria Math" panose="02040503050406030204" pitchFamily="18" charset="0"/>
                          </a:rPr>
                        </m:ctrlPr>
                      </m:dPr>
                      <m:e>
                        <m:r>
                          <a:rPr lang="tr-TR" b="0" i="1" smtClean="0">
                            <a:solidFill>
                              <a:schemeClr val="tx1"/>
                            </a:solidFill>
                            <a:latin typeface="Cambria Math" panose="02040503050406030204" pitchFamily="18" charset="0"/>
                          </a:rPr>
                          <m:t>𝑋</m:t>
                        </m:r>
                        <m:r>
                          <a:rPr lang="tr-TR" b="0" i="1" smtClean="0">
                            <a:solidFill>
                              <a:schemeClr val="tx1"/>
                            </a:solidFill>
                            <a:latin typeface="Cambria Math" panose="02040503050406030204" pitchFamily="18" charset="0"/>
                          </a:rPr>
                          <m:t>∈</m:t>
                        </m:r>
                        <m:r>
                          <a:rPr lang="tr-TR" b="0" i="1" smtClean="0">
                            <a:solidFill>
                              <a:schemeClr val="tx1"/>
                            </a:solidFill>
                            <a:latin typeface="Cambria Math" panose="02040503050406030204" pitchFamily="18" charset="0"/>
                          </a:rPr>
                          <m:t>𝐸</m:t>
                        </m:r>
                      </m:e>
                    </m:d>
                    <m:r>
                      <a:rPr lang="tr-TR" b="0" i="1" smtClean="0">
                        <a:solidFill>
                          <a:schemeClr val="tx1"/>
                        </a:solidFill>
                        <a:latin typeface="Cambria Math" panose="02040503050406030204" pitchFamily="18" charset="0"/>
                      </a:rPr>
                      <m:t>≤</m:t>
                    </m:r>
                    <m:r>
                      <a:rPr lang="tr-TR" b="0" i="1" smtClean="0">
                        <a:solidFill>
                          <a:schemeClr val="tx1"/>
                        </a:solidFill>
                        <a:latin typeface="Cambria Math" panose="02040503050406030204" pitchFamily="18" charset="0"/>
                      </a:rPr>
                      <m:t>h𝑒𝑟h𝑎𝑛𝑔𝑖</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𝑏𝑖𝑟</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𝐸</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𝑘</m:t>
                    </m:r>
                    <m:r>
                      <a:rPr lang="tr-TR" b="0" i="1" smtClean="0">
                        <a:solidFill>
                          <a:schemeClr val="tx1"/>
                        </a:solidFill>
                        <a:latin typeface="Cambria Math" panose="02040503050406030204" pitchFamily="18" charset="0"/>
                      </a:rPr>
                      <m:t>ü</m:t>
                    </m:r>
                    <m:r>
                      <a:rPr lang="tr-TR" b="0" i="1" smtClean="0">
                        <a:solidFill>
                          <a:schemeClr val="tx1"/>
                        </a:solidFill>
                        <a:latin typeface="Cambria Math" panose="02040503050406030204" pitchFamily="18" charset="0"/>
                      </a:rPr>
                      <m:t>𝑚𝑒𝑠𝑖</m:t>
                    </m:r>
                    <m:r>
                      <a:rPr lang="tr-TR" b="0" i="1" smtClean="0">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𝑖</m:t>
                    </m:r>
                    <m:r>
                      <a:rPr lang="tr-TR" b="0" i="1" smtClean="0">
                        <a:solidFill>
                          <a:schemeClr val="tx1"/>
                        </a:solidFill>
                        <a:latin typeface="Cambria Math" panose="02040503050406030204" pitchFamily="18" charset="0"/>
                      </a:rPr>
                      <m:t>ç</m:t>
                    </m:r>
                    <m:r>
                      <a:rPr lang="tr-TR" b="0" i="1" smtClean="0">
                        <a:solidFill>
                          <a:schemeClr val="tx1"/>
                        </a:solidFill>
                        <a:latin typeface="Cambria Math" panose="02040503050406030204" pitchFamily="18" charset="0"/>
                      </a:rPr>
                      <m:t>𝑖𝑛</m:t>
                    </m:r>
                    <m:r>
                      <a:rPr lang="tr-TR" b="0" i="1" smtClean="0">
                        <a:solidFill>
                          <a:schemeClr val="tx1"/>
                        </a:solidFill>
                        <a:latin typeface="Cambria Math" panose="02040503050406030204" pitchFamily="18" charset="0"/>
                      </a:rPr>
                      <m:t>                                                                              (3−1)</m:t>
                    </m:r>
                  </m:oMath>
                </a14:m>
                <a:endParaRPr lang="tr-TR" b="0" dirty="0" smtClean="0">
                  <a:solidFill>
                    <a:schemeClr val="tx1"/>
                  </a:solidFill>
                </a:endParaRPr>
              </a:p>
              <a:p>
                <a:pPr marL="342900" indent="-342900">
                  <a:buFont typeface="+mj-lt"/>
                  <a:buAutoNum type="arabicPeriod"/>
                </a:pPr>
                <a:r>
                  <a:rPr lang="tr-TR" dirty="0" smtClean="0">
                    <a:solidFill>
                      <a:schemeClr val="tx1"/>
                    </a:solidFill>
                  </a:rPr>
                  <a:t>Eğer </a:t>
                </a:r>
                <a14:m>
                  <m:oMath xmlns:m="http://schemas.openxmlformats.org/officeDocument/2006/math">
                    <m:sSub>
                      <m:sSubPr>
                        <m:ctrlPr>
                          <a:rPr lang="tr-TR" i="1" dirty="0">
                            <a:solidFill>
                              <a:schemeClr val="tx1"/>
                            </a:solidFill>
                            <a:latin typeface="Cambria Math" panose="02040503050406030204" pitchFamily="18" charset="0"/>
                          </a:rPr>
                        </m:ctrlPr>
                      </m:sSubPr>
                      <m:e>
                        <m:r>
                          <a:rPr lang="tr-TR" i="1" dirty="0">
                            <a:solidFill>
                              <a:schemeClr val="tx1"/>
                            </a:solidFill>
                            <a:latin typeface="Cambria Math" panose="02040503050406030204" pitchFamily="18" charset="0"/>
                          </a:rPr>
                          <m:t>𝐸</m:t>
                        </m:r>
                      </m:e>
                      <m:sub>
                        <m:r>
                          <a:rPr lang="tr-TR" i="1" dirty="0">
                            <a:solidFill>
                              <a:schemeClr val="tx1"/>
                            </a:solidFill>
                            <a:latin typeface="Cambria Math" panose="02040503050406030204" pitchFamily="18" charset="0"/>
                          </a:rPr>
                          <m:t>1</m:t>
                        </m:r>
                      </m:sub>
                    </m:sSub>
                    <m:r>
                      <a:rPr lang="tr-TR" i="1" dirty="0">
                        <a:solidFill>
                          <a:schemeClr val="tx1"/>
                        </a:solidFill>
                        <a:latin typeface="Cambria Math" panose="02040503050406030204" pitchFamily="18" charset="0"/>
                      </a:rPr>
                      <m:t>, </m:t>
                    </m:r>
                    <m:sSub>
                      <m:sSubPr>
                        <m:ctrlPr>
                          <a:rPr lang="tr-TR" i="1" dirty="0">
                            <a:solidFill>
                              <a:schemeClr val="tx1"/>
                            </a:solidFill>
                            <a:latin typeface="Cambria Math" panose="02040503050406030204" pitchFamily="18" charset="0"/>
                          </a:rPr>
                        </m:ctrlPr>
                      </m:sSubPr>
                      <m:e>
                        <m:r>
                          <a:rPr lang="tr-TR" i="1" dirty="0">
                            <a:solidFill>
                              <a:schemeClr val="tx1"/>
                            </a:solidFill>
                            <a:latin typeface="Cambria Math" panose="02040503050406030204" pitchFamily="18" charset="0"/>
                          </a:rPr>
                          <m:t>𝐸</m:t>
                        </m:r>
                      </m:e>
                      <m:sub>
                        <m:r>
                          <a:rPr lang="tr-TR" i="1" dirty="0">
                            <a:solidFill>
                              <a:schemeClr val="tx1"/>
                            </a:solidFill>
                            <a:latin typeface="Cambria Math" panose="02040503050406030204" pitchFamily="18" charset="0"/>
                          </a:rPr>
                          <m:t>2</m:t>
                        </m:r>
                      </m:sub>
                    </m:sSub>
                    <m:r>
                      <a:rPr lang="tr-TR" i="1" dirty="0">
                        <a:solidFill>
                          <a:schemeClr val="tx1"/>
                        </a:solidFill>
                        <a:latin typeface="Cambria Math" panose="02040503050406030204" pitchFamily="18" charset="0"/>
                      </a:rPr>
                      <m:t>, …, </m:t>
                    </m:r>
                    <m:sSub>
                      <m:sSubPr>
                        <m:ctrlPr>
                          <a:rPr lang="tr-TR" i="1" dirty="0">
                            <a:solidFill>
                              <a:schemeClr val="tx1"/>
                            </a:solidFill>
                            <a:latin typeface="Cambria Math" panose="02040503050406030204" pitchFamily="18" charset="0"/>
                          </a:rPr>
                        </m:ctrlPr>
                      </m:sSubPr>
                      <m:e>
                        <m:r>
                          <a:rPr lang="tr-TR" i="1" dirty="0">
                            <a:solidFill>
                              <a:schemeClr val="tx1"/>
                            </a:solidFill>
                            <a:latin typeface="Cambria Math" panose="02040503050406030204" pitchFamily="18" charset="0"/>
                          </a:rPr>
                          <m:t>𝐸</m:t>
                        </m:r>
                      </m:e>
                      <m:sub>
                        <m:r>
                          <a:rPr lang="tr-TR" i="1" dirty="0">
                            <a:solidFill>
                              <a:schemeClr val="tx1"/>
                            </a:solidFill>
                            <a:latin typeface="Cambria Math" panose="02040503050406030204" pitchFamily="18" charset="0"/>
                          </a:rPr>
                          <m:t>𝑘</m:t>
                        </m:r>
                      </m:sub>
                    </m:sSub>
                    <m:r>
                      <a:rPr lang="tr-TR" i="1" dirty="0">
                        <a:solidFill>
                          <a:schemeClr val="tx1"/>
                        </a:solidFill>
                        <a:latin typeface="Cambria Math" panose="02040503050406030204" pitchFamily="18" charset="0"/>
                      </a:rPr>
                      <m:t> </m:t>
                    </m:r>
                  </m:oMath>
                </a14:m>
                <a:r>
                  <a:rPr lang="tr-TR" dirty="0" smtClean="0">
                    <a:solidFill>
                      <a:schemeClr val="tx1"/>
                    </a:solidFill>
                  </a:rPr>
                  <a:t>kümeleri </a:t>
                </a:r>
                <a:r>
                  <a:rPr lang="tr-TR" b="1" dirty="0">
                    <a:solidFill>
                      <a:schemeClr val="tx1"/>
                    </a:solidFill>
                  </a:rPr>
                  <a:t>ayrık </a:t>
                </a:r>
                <a:r>
                  <a:rPr lang="tr-TR" b="1" dirty="0" smtClean="0">
                    <a:solidFill>
                      <a:schemeClr val="tx1"/>
                    </a:solidFill>
                  </a:rPr>
                  <a:t>kümeler </a:t>
                </a:r>
                <a:r>
                  <a:rPr lang="tr-TR" dirty="0" smtClean="0">
                    <a:solidFill>
                      <a:schemeClr val="tx1"/>
                    </a:solidFill>
                  </a:rPr>
                  <a:t>ise</a:t>
                </a:r>
              </a:p>
              <a:p>
                <a:pP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𝑃</m:t>
                      </m:r>
                      <m:d>
                        <m:dPr>
                          <m:ctrlPr>
                            <a:rPr lang="tr-TR" b="0" i="1" smtClean="0">
                              <a:solidFill>
                                <a:schemeClr val="tx1"/>
                              </a:solidFill>
                              <a:latin typeface="Cambria Math" panose="02040503050406030204" pitchFamily="18" charset="0"/>
                            </a:rPr>
                          </m:ctrlPr>
                        </m:dPr>
                        <m:e>
                          <m:r>
                            <a:rPr lang="tr-TR" b="0" i="1" smtClean="0">
                              <a:solidFill>
                                <a:schemeClr val="tx1"/>
                              </a:solidFill>
                              <a:latin typeface="Cambria Math" panose="02040503050406030204" pitchFamily="18" charset="0"/>
                            </a:rPr>
                            <m:t>𝑋</m:t>
                          </m:r>
                          <m:r>
                            <a:rPr lang="tr-TR" b="0" i="1" smtClean="0">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𝐸</m:t>
                              </m:r>
                            </m:e>
                            <m:sub>
                              <m:r>
                                <a:rPr lang="tr-TR" b="0" i="1" smtClean="0">
                                  <a:solidFill>
                                    <a:schemeClr val="tx1"/>
                                  </a:solidFill>
                                  <a:latin typeface="Cambria Math" panose="02040503050406030204" pitchFamily="18" charset="0"/>
                                </a:rPr>
                                <m:t>1</m:t>
                              </m:r>
                            </m:sub>
                          </m:sSub>
                          <m:r>
                            <a:rPr lang="tr-TR" b="0" i="1" smtClean="0">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𝐸</m:t>
                              </m:r>
                            </m:e>
                            <m:sub>
                              <m:r>
                                <a:rPr lang="tr-TR" b="0" i="1" smtClean="0">
                                  <a:solidFill>
                                    <a:schemeClr val="tx1"/>
                                  </a:solidFill>
                                  <a:latin typeface="Cambria Math" panose="02040503050406030204" pitchFamily="18" charset="0"/>
                                </a:rPr>
                                <m:t>2</m:t>
                              </m:r>
                            </m:sub>
                          </m:sSub>
                          <m:r>
                            <a:rPr lang="tr-TR" b="0" i="1" smtClean="0">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𝐸</m:t>
                              </m:r>
                            </m:e>
                            <m:sub>
                              <m:r>
                                <a:rPr lang="tr-TR" b="0" i="1" smtClean="0">
                                  <a:solidFill>
                                    <a:schemeClr val="tx1"/>
                                  </a:solidFill>
                                  <a:latin typeface="Cambria Math" panose="02040503050406030204" pitchFamily="18" charset="0"/>
                                </a:rPr>
                                <m:t>𝑘</m:t>
                              </m:r>
                            </m:sub>
                          </m:sSub>
                        </m:e>
                      </m:d>
                      <m:r>
                        <a:rPr lang="tr-TR" i="1">
                          <a:solidFill>
                            <a:schemeClr val="tx1"/>
                          </a:solidFill>
                          <a:latin typeface="Cambria Math" panose="02040503050406030204" pitchFamily="18" charset="0"/>
                        </a:rPr>
                        <m:t>=</m:t>
                      </m:r>
                      <m:r>
                        <a:rPr lang="tr-TR" i="1">
                          <a:solidFill>
                            <a:schemeClr val="tx1"/>
                          </a:solidFill>
                          <a:latin typeface="Cambria Math" panose="02040503050406030204" pitchFamily="18" charset="0"/>
                        </a:rPr>
                        <m:t>𝑃</m:t>
                      </m:r>
                      <m:d>
                        <m:dPr>
                          <m:ctrlPr>
                            <a:rPr lang="tr-TR" i="1">
                              <a:solidFill>
                                <a:schemeClr val="tx1"/>
                              </a:solidFill>
                              <a:latin typeface="Cambria Math" panose="02040503050406030204" pitchFamily="18" charset="0"/>
                            </a:rPr>
                          </m:ctrlPr>
                        </m:dPr>
                        <m:e>
                          <m:r>
                            <a:rPr lang="tr-TR" i="1">
                              <a:solidFill>
                                <a:schemeClr val="tx1"/>
                              </a:solidFill>
                              <a:latin typeface="Cambria Math" panose="02040503050406030204" pitchFamily="18" charset="0"/>
                            </a:rPr>
                            <m:t>𝑋</m:t>
                          </m:r>
                          <m:r>
                            <a:rPr lang="tr-TR" i="1">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𝐸</m:t>
                              </m:r>
                            </m:e>
                            <m:sub>
                              <m:r>
                                <a:rPr lang="tr-TR" b="0" i="1" smtClean="0">
                                  <a:solidFill>
                                    <a:schemeClr val="tx1"/>
                                  </a:solidFill>
                                  <a:latin typeface="Cambria Math" panose="02040503050406030204" pitchFamily="18" charset="0"/>
                                </a:rPr>
                                <m:t>1</m:t>
                              </m:r>
                            </m:sub>
                          </m:sSub>
                        </m:e>
                      </m:d>
                      <m:r>
                        <a:rPr lang="tr-TR" b="0" i="1" smtClean="0">
                          <a:solidFill>
                            <a:schemeClr val="tx1"/>
                          </a:solidFill>
                          <a:latin typeface="Cambria Math" panose="02040503050406030204" pitchFamily="18" charset="0"/>
                        </a:rPr>
                        <m:t>+</m:t>
                      </m:r>
                      <m:r>
                        <a:rPr lang="tr-TR" i="1">
                          <a:solidFill>
                            <a:schemeClr val="tx1"/>
                          </a:solidFill>
                          <a:latin typeface="Cambria Math" panose="02040503050406030204" pitchFamily="18" charset="0"/>
                        </a:rPr>
                        <m:t>𝑃</m:t>
                      </m:r>
                      <m:d>
                        <m:dPr>
                          <m:ctrlPr>
                            <a:rPr lang="tr-TR" i="1">
                              <a:solidFill>
                                <a:schemeClr val="tx1"/>
                              </a:solidFill>
                              <a:latin typeface="Cambria Math" panose="02040503050406030204" pitchFamily="18" charset="0"/>
                            </a:rPr>
                          </m:ctrlPr>
                        </m:dPr>
                        <m:e>
                          <m:r>
                            <a:rPr lang="tr-TR" i="1">
                              <a:solidFill>
                                <a:schemeClr val="tx1"/>
                              </a:solidFill>
                              <a:latin typeface="Cambria Math" panose="02040503050406030204" pitchFamily="18" charset="0"/>
                            </a:rPr>
                            <m:t>𝑋</m:t>
                          </m:r>
                          <m:r>
                            <a:rPr lang="tr-TR" i="1">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𝐸</m:t>
                              </m:r>
                            </m:e>
                            <m:sub>
                              <m:r>
                                <a:rPr lang="tr-TR" b="0" i="1" smtClean="0">
                                  <a:solidFill>
                                    <a:schemeClr val="tx1"/>
                                  </a:solidFill>
                                  <a:latin typeface="Cambria Math" panose="02040503050406030204" pitchFamily="18" charset="0"/>
                                </a:rPr>
                                <m:t>2</m:t>
                              </m:r>
                            </m:sub>
                          </m:sSub>
                        </m:e>
                      </m:d>
                      <m:r>
                        <a:rPr lang="tr-TR" b="0" i="1" smtClean="0">
                          <a:solidFill>
                            <a:schemeClr val="tx1"/>
                          </a:solidFill>
                          <a:latin typeface="Cambria Math" panose="02040503050406030204" pitchFamily="18" charset="0"/>
                        </a:rPr>
                        <m:t>+…+</m:t>
                      </m:r>
                      <m:r>
                        <a:rPr lang="tr-TR" i="1">
                          <a:solidFill>
                            <a:schemeClr val="tx1"/>
                          </a:solidFill>
                          <a:latin typeface="Cambria Math" panose="02040503050406030204" pitchFamily="18" charset="0"/>
                        </a:rPr>
                        <m:t>𝑃</m:t>
                      </m:r>
                      <m:d>
                        <m:dPr>
                          <m:ctrlPr>
                            <a:rPr lang="tr-TR" i="1">
                              <a:solidFill>
                                <a:schemeClr val="tx1"/>
                              </a:solidFill>
                              <a:latin typeface="Cambria Math" panose="02040503050406030204" pitchFamily="18" charset="0"/>
                            </a:rPr>
                          </m:ctrlPr>
                        </m:dPr>
                        <m:e>
                          <m:r>
                            <a:rPr lang="tr-TR" i="1">
                              <a:solidFill>
                                <a:schemeClr val="tx1"/>
                              </a:solidFill>
                              <a:latin typeface="Cambria Math" panose="02040503050406030204" pitchFamily="18" charset="0"/>
                            </a:rPr>
                            <m:t>𝑋</m:t>
                          </m:r>
                          <m:r>
                            <a:rPr lang="tr-TR" i="1">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𝐸</m:t>
                              </m:r>
                            </m:e>
                            <m:sub>
                              <m:r>
                                <a:rPr lang="tr-TR" b="0" i="1" smtClean="0">
                                  <a:solidFill>
                                    <a:schemeClr val="tx1"/>
                                  </a:solidFill>
                                  <a:latin typeface="Cambria Math" panose="02040503050406030204" pitchFamily="18" charset="0"/>
                                </a:rPr>
                                <m:t>𝑘</m:t>
                              </m:r>
                            </m:sub>
                          </m:sSub>
                        </m:e>
                      </m:d>
                    </m:oMath>
                  </m:oMathPara>
                </a14:m>
                <a:endParaRPr lang="tr-TR" b="0" dirty="0" smtClean="0">
                  <a:solidFill>
                    <a:schemeClr val="tx1"/>
                  </a:solidFill>
                </a:endParaRPr>
              </a:p>
              <a:p>
                <a:pPr marL="342900" indent="-342900">
                  <a:buFont typeface="+mj-lt"/>
                  <a:buAutoNum type="arabicPeriod"/>
                </a:pPr>
                <a:endParaRPr lang="tr-TR" dirty="0">
                  <a:solidFill>
                    <a:schemeClr val="tx1"/>
                  </a:solidFill>
                </a:endParaRPr>
              </a:p>
            </p:txBody>
          </p:sp>
        </mc:Choice>
        <mc:Fallback xmlns="">
          <p:sp>
            <p:nvSpPr>
              <p:cNvPr id="4" name="Dikdörtgen 3"/>
              <p:cNvSpPr>
                <a:spLocks noRot="1" noChangeAspect="1" noMove="1" noResize="1" noEditPoints="1" noAdjustHandles="1" noChangeArrowheads="1" noChangeShapeType="1" noTextEdit="1"/>
              </p:cNvSpPr>
              <p:nvPr/>
            </p:nvSpPr>
            <p:spPr>
              <a:xfrm>
                <a:off x="1341884" y="1700808"/>
                <a:ext cx="10009112" cy="1440160"/>
              </a:xfrm>
              <a:prstGeom prst="rect">
                <a:avLst/>
              </a:prstGeom>
              <a:blipFill rotWithShape="0">
                <a:blip r:embed="rId2"/>
                <a:stretch>
                  <a:fillRect l="-303" t="-1653"/>
                </a:stretch>
              </a:blipFill>
              <a:ln w="38100">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89039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b="1" dirty="0"/>
              <a:t>OLASILIK: Temel Olasılık Özellikleri</a:t>
            </a:r>
            <a:endParaRPr lang="tr-TR" dirty="0"/>
          </a:p>
        </p:txBody>
      </p:sp>
      <p:sp>
        <p:nvSpPr>
          <p:cNvPr id="4" name="İçerik Yer Tutucusu 3"/>
          <p:cNvSpPr>
            <a:spLocks noGrp="1"/>
          </p:cNvSpPr>
          <p:nvPr>
            <p:ph idx="1"/>
          </p:nvPr>
        </p:nvSpPr>
        <p:spPr/>
        <p:txBody>
          <a:bodyPr/>
          <a:lstStyle/>
          <a:p>
            <a:r>
              <a:rPr lang="tr-TR" dirty="0" smtClean="0"/>
              <a:t>Örnek (Olasılık Özelliklerinin Uygulanması): Aşağıdaki olasılıklar floresan tüplerinin ömrünü saat cinsinden gösteren olasılıklardır. Bu bilinen olasılıklar ve olasılık özellikleri kullanılarak yeni sonuçlara ulaşıla bilinir.</a:t>
            </a:r>
          </a:p>
          <a:p>
            <a:pPr marL="0" indent="0">
              <a:buNone/>
            </a:pPr>
            <a:endParaRPr lang="tr-TR" dirty="0"/>
          </a:p>
        </p:txBody>
      </p:sp>
      <mc:AlternateContent xmlns:mc="http://schemas.openxmlformats.org/markup-compatibility/2006" xmlns:a14="http://schemas.microsoft.com/office/drawing/2010/main">
        <mc:Choice Requires="a14">
          <p:graphicFrame>
            <p:nvGraphicFramePr>
              <p:cNvPr id="6" name="Tablo 5"/>
              <p:cNvGraphicFramePr>
                <a:graphicFrameLocks noGrp="1"/>
              </p:cNvGraphicFramePr>
              <p:nvPr>
                <p:extLst>
                  <p:ext uri="{D42A27DB-BD31-4B8C-83A1-F6EECF244321}">
                    <p14:modId xmlns:p14="http://schemas.microsoft.com/office/powerpoint/2010/main" val="3037671525"/>
                  </p:ext>
                </p:extLst>
              </p:nvPr>
            </p:nvGraphicFramePr>
            <p:xfrm>
              <a:off x="1532411" y="2708920"/>
              <a:ext cx="9124003" cy="1478280"/>
            </p:xfrm>
            <a:graphic>
              <a:graphicData uri="http://schemas.openxmlformats.org/drawingml/2006/table">
                <a:tbl>
                  <a:tblPr firstRow="1" bandRow="1">
                    <a:tableStyleId>{5C22544A-7EE6-4342-B048-85BDC9FD1C3A}</a:tableStyleId>
                  </a:tblPr>
                  <a:tblGrid>
                    <a:gridCol w="3528393">
                      <a:extLst>
                        <a:ext uri="{9D8B030D-6E8A-4147-A177-3AD203B41FA5}">
                          <a16:colId xmlns:a16="http://schemas.microsoft.com/office/drawing/2014/main" xmlns="" val="20000"/>
                        </a:ext>
                      </a:extLst>
                    </a:gridCol>
                    <a:gridCol w="5595610">
                      <a:extLst>
                        <a:ext uri="{9D8B030D-6E8A-4147-A177-3AD203B41FA5}">
                          <a16:colId xmlns:a16="http://schemas.microsoft.com/office/drawing/2014/main" xmlns="" val="20001"/>
                        </a:ext>
                      </a:extLst>
                    </a:gridCol>
                  </a:tblGrid>
                  <a:tr h="0">
                    <a:tc>
                      <a:txBody>
                        <a:bodyPr/>
                        <a:lstStyle/>
                        <a:p>
                          <a:r>
                            <a:rPr lang="tr-TR" dirty="0" smtClean="0"/>
                            <a:t>Bilinenler</a:t>
                          </a:r>
                          <a:endParaRPr lang="tr-TR" dirty="0"/>
                        </a:p>
                      </a:txBody>
                      <a:tcPr/>
                    </a:tc>
                    <a:tc>
                      <a:txBody>
                        <a:bodyPr/>
                        <a:lstStyle/>
                        <a:p>
                          <a:r>
                            <a:rPr lang="tr-TR" dirty="0" smtClean="0"/>
                            <a:t>Anlamı</a:t>
                          </a:r>
                          <a:endParaRPr lang="tr-TR" dirty="0"/>
                        </a:p>
                      </a:txBody>
                      <a:tcPr/>
                    </a:tc>
                    <a:extLst>
                      <a:ext uri="{0D108BD9-81ED-4DB2-BD59-A6C34878D82A}">
                        <a16:rowId xmlns:a16="http://schemas.microsoft.com/office/drawing/2014/main" xmlns="" val="10000"/>
                      </a:ext>
                    </a:extLst>
                  </a:tr>
                  <a:tr h="370840">
                    <a:tc>
                      <a:txBody>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≤5000</m:t>
                                    </m:r>
                                  </m:e>
                                </m:d>
                                <m:r>
                                  <a:rPr lang="tr-TR" b="0" i="1" smtClean="0">
                                    <a:latin typeface="Cambria Math" panose="02040503050406030204" pitchFamily="18" charset="0"/>
                                  </a:rPr>
                                  <m:t>=0.1</m:t>
                                </m:r>
                              </m:oMath>
                            </m:oMathPara>
                          </a14:m>
                          <a:endParaRPr lang="tr-TR" dirty="0"/>
                        </a:p>
                      </a:txBody>
                      <a:tcPr/>
                    </a:tc>
                    <a:tc>
                      <a:txBody>
                        <a:bodyPr/>
                        <a:lstStyle/>
                        <a:p>
                          <a:r>
                            <a:rPr lang="tr-TR" dirty="0" smtClean="0"/>
                            <a:t>5000 saatten az çalışma ömrü olasılığı 0.1</a:t>
                          </a:r>
                          <a:endParaRPr lang="tr-TR" dirty="0"/>
                        </a:p>
                      </a:txBody>
                      <a:tcPr/>
                    </a:tc>
                    <a:extLst>
                      <a:ext uri="{0D108BD9-81ED-4DB2-BD59-A6C34878D82A}">
                        <a16:rowId xmlns:a16="http://schemas.microsoft.com/office/drawing/2014/main" xmlns=""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5000&lt;</m:t>
                                    </m:r>
                                    <m:r>
                                      <a:rPr lang="tr-TR" b="0" i="1" smtClean="0">
                                        <a:latin typeface="Cambria Math" panose="02040503050406030204" pitchFamily="18" charset="0"/>
                                      </a:rPr>
                                      <m:t>𝑋</m:t>
                                    </m:r>
                                    <m:r>
                                      <a:rPr lang="tr-TR" b="0" i="1" smtClean="0">
                                        <a:latin typeface="Cambria Math" panose="02040503050406030204" pitchFamily="18" charset="0"/>
                                      </a:rPr>
                                      <m:t>≤6000</m:t>
                                    </m:r>
                                  </m:e>
                                </m:d>
                                <m:r>
                                  <a:rPr lang="tr-TR" b="0" i="1" smtClean="0">
                                    <a:latin typeface="Cambria Math" panose="02040503050406030204" pitchFamily="18" charset="0"/>
                                  </a:rPr>
                                  <m:t>=0.</m:t>
                                </m:r>
                                <m:r>
                                  <a:rPr lang="tr-TR" b="0" i="0" smtClean="0">
                                    <a:latin typeface="Cambria Math" panose="02040503050406030204" pitchFamily="18" charset="0"/>
                                  </a:rPr>
                                  <m:t>3</m:t>
                                </m:r>
                              </m:oMath>
                            </m:oMathPara>
                          </a14:m>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5000-6000 saat aralığında çalışma ömrü olasılığı 0.3</a:t>
                          </a:r>
                          <a:endParaRPr lang="tr-TR" dirty="0"/>
                        </a:p>
                      </a:txBody>
                      <a:tcPr/>
                    </a:tc>
                    <a:extLst>
                      <a:ext uri="{0D108BD9-81ED-4DB2-BD59-A6C34878D82A}">
                        <a16:rowId xmlns:a16="http://schemas.microsoft.com/office/drawing/2014/main" xmlns=""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&gt;8000</m:t>
                                    </m:r>
                                  </m:e>
                                </m:d>
                                <m:r>
                                  <a:rPr lang="tr-TR" b="0" i="1" smtClean="0">
                                    <a:latin typeface="Cambria Math" panose="02040503050406030204" pitchFamily="18" charset="0"/>
                                  </a:rPr>
                                  <m:t>=0.4</m:t>
                                </m:r>
                              </m:oMath>
                            </m:oMathPara>
                          </a14:m>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8000 saatten fazla çalışma ömrü olasılığı 0.4</a:t>
                          </a:r>
                          <a:endParaRPr lang="tr-TR" dirty="0"/>
                        </a:p>
                      </a:txBody>
                      <a:tcPr/>
                    </a:tc>
                    <a:extLst>
                      <a:ext uri="{0D108BD9-81ED-4DB2-BD59-A6C34878D82A}">
                        <a16:rowId xmlns:a16="http://schemas.microsoft.com/office/drawing/2014/main" xmlns="" val="10003"/>
                      </a:ext>
                    </a:extLst>
                  </a:tr>
                </a:tbl>
              </a:graphicData>
            </a:graphic>
          </p:graphicFrame>
        </mc:Choice>
        <mc:Fallback xmlns="">
          <p:graphicFrame>
            <p:nvGraphicFramePr>
              <p:cNvPr id="6" name="Tablo 5"/>
              <p:cNvGraphicFramePr>
                <a:graphicFrameLocks noGrp="1"/>
              </p:cNvGraphicFramePr>
              <p:nvPr>
                <p:extLst>
                  <p:ext uri="{D42A27DB-BD31-4B8C-83A1-F6EECF244321}">
                    <p14:modId xmlns:p14="http://schemas.microsoft.com/office/powerpoint/2010/main" val="3037671525"/>
                  </p:ext>
                </p:extLst>
              </p:nvPr>
            </p:nvGraphicFramePr>
            <p:xfrm>
              <a:off x="1532411" y="2708920"/>
              <a:ext cx="9124003" cy="1478280"/>
            </p:xfrm>
            <a:graphic>
              <a:graphicData uri="http://schemas.openxmlformats.org/drawingml/2006/table">
                <a:tbl>
                  <a:tblPr firstRow="1" bandRow="1">
                    <a:tableStyleId>{5C22544A-7EE6-4342-B048-85BDC9FD1C3A}</a:tableStyleId>
                  </a:tblPr>
                  <a:tblGrid>
                    <a:gridCol w="3528393"/>
                    <a:gridCol w="5595610"/>
                  </a:tblGrid>
                  <a:tr h="365760">
                    <a:tc>
                      <a:txBody>
                        <a:bodyPr/>
                        <a:lstStyle/>
                        <a:p>
                          <a:r>
                            <a:rPr lang="tr-TR" dirty="0" smtClean="0"/>
                            <a:t>Bilinenler</a:t>
                          </a:r>
                          <a:endParaRPr lang="tr-TR" dirty="0"/>
                        </a:p>
                      </a:txBody>
                      <a:tcPr/>
                    </a:tc>
                    <a:tc>
                      <a:txBody>
                        <a:bodyPr/>
                        <a:lstStyle/>
                        <a:p>
                          <a:r>
                            <a:rPr lang="tr-TR" dirty="0" smtClean="0"/>
                            <a:t>Anlamı</a:t>
                          </a:r>
                          <a:endParaRPr lang="tr-TR" dirty="0"/>
                        </a:p>
                      </a:txBody>
                      <a:tcPr/>
                    </a:tc>
                  </a:tr>
                  <a:tr h="370840">
                    <a:tc>
                      <a:txBody>
                        <a:bodyPr/>
                        <a:lstStyle/>
                        <a:p>
                          <a:endParaRPr lang="tr-TR"/>
                        </a:p>
                      </a:txBody>
                      <a:tcPr>
                        <a:blipFill rotWithShape="0">
                          <a:blip r:embed="rId2"/>
                          <a:stretch>
                            <a:fillRect l="-173" t="-106557" r="-159413" b="-224590"/>
                          </a:stretch>
                        </a:blipFill>
                      </a:tcPr>
                    </a:tc>
                    <a:tc>
                      <a:txBody>
                        <a:bodyPr/>
                        <a:lstStyle/>
                        <a:p>
                          <a:r>
                            <a:rPr lang="tr-TR" dirty="0" smtClean="0"/>
                            <a:t>5000 saatten az çalışma ömrü olasılığı 0.1</a:t>
                          </a:r>
                          <a:endParaRPr lang="tr-TR" dirty="0"/>
                        </a:p>
                      </a:txBody>
                      <a:tcPr/>
                    </a:tc>
                  </a:tr>
                  <a:tr h="370840">
                    <a:tc>
                      <a:txBody>
                        <a:bodyPr/>
                        <a:lstStyle/>
                        <a:p>
                          <a:endParaRPr lang="tr-TR"/>
                        </a:p>
                      </a:txBody>
                      <a:tcPr>
                        <a:blipFill rotWithShape="0">
                          <a:blip r:embed="rId2"/>
                          <a:stretch>
                            <a:fillRect l="-173" t="-206557" r="-159413" b="-124590"/>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5000-6000 saat aralığında çalışma ömrü olasılığı 0.3</a:t>
                          </a:r>
                          <a:endParaRPr lang="tr-TR" dirty="0"/>
                        </a:p>
                      </a:txBody>
                      <a:tcPr/>
                    </a:tc>
                  </a:tr>
                  <a:tr h="370840">
                    <a:tc>
                      <a:txBody>
                        <a:bodyPr/>
                        <a:lstStyle/>
                        <a:p>
                          <a:endParaRPr lang="tr-TR"/>
                        </a:p>
                      </a:txBody>
                      <a:tcPr>
                        <a:blipFill rotWithShape="0">
                          <a:blip r:embed="rId2"/>
                          <a:stretch>
                            <a:fillRect l="-173" t="-306557" r="-159413" b="-24590"/>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8000 saatten fazla çalışma ömrü olasılığı 0.4</a:t>
                          </a:r>
                          <a:endParaRPr lang="tr-TR" dirty="0"/>
                        </a:p>
                      </a:txBody>
                      <a:tcPr/>
                    </a:tc>
                  </a:tr>
                </a:tbl>
              </a:graphicData>
            </a:graphic>
          </p:graphicFrame>
        </mc:Fallback>
      </mc:AlternateContent>
      <mc:AlternateContent xmlns:mc="http://schemas.openxmlformats.org/markup-compatibility/2006" xmlns:a14="http://schemas.microsoft.com/office/drawing/2010/main">
        <mc:Choice Requires="a14">
          <p:graphicFrame>
            <p:nvGraphicFramePr>
              <p:cNvPr id="7" name="Tablo 6"/>
              <p:cNvGraphicFramePr>
                <a:graphicFrameLocks noGrp="1"/>
              </p:cNvGraphicFramePr>
              <p:nvPr>
                <p:extLst>
                  <p:ext uri="{D42A27DB-BD31-4B8C-83A1-F6EECF244321}">
                    <p14:modId xmlns:p14="http://schemas.microsoft.com/office/powerpoint/2010/main" val="1615712184"/>
                  </p:ext>
                </p:extLst>
              </p:nvPr>
            </p:nvGraphicFramePr>
            <p:xfrm>
              <a:off x="1541203" y="4389760"/>
              <a:ext cx="9124003" cy="1925320"/>
            </p:xfrm>
            <a:graphic>
              <a:graphicData uri="http://schemas.openxmlformats.org/drawingml/2006/table">
                <a:tbl>
                  <a:tblPr firstRow="1" bandRow="1">
                    <a:tableStyleId>{5C22544A-7EE6-4342-B048-85BDC9FD1C3A}</a:tableStyleId>
                  </a:tblPr>
                  <a:tblGrid>
                    <a:gridCol w="1816905">
                      <a:extLst>
                        <a:ext uri="{9D8B030D-6E8A-4147-A177-3AD203B41FA5}">
                          <a16:colId xmlns:a16="http://schemas.microsoft.com/office/drawing/2014/main" xmlns="" val="20000"/>
                        </a:ext>
                      </a:extLst>
                    </a:gridCol>
                    <a:gridCol w="7307098">
                      <a:extLst>
                        <a:ext uri="{9D8B030D-6E8A-4147-A177-3AD203B41FA5}">
                          <a16:colId xmlns:a16="http://schemas.microsoft.com/office/drawing/2014/main" xmlns="" val="20001"/>
                        </a:ext>
                      </a:extLst>
                    </a:gridCol>
                  </a:tblGrid>
                  <a:tr h="0">
                    <a:tc>
                      <a:txBody>
                        <a:bodyPr/>
                        <a:lstStyle/>
                        <a:p>
                          <a:r>
                            <a:rPr lang="tr-TR" dirty="0" smtClean="0"/>
                            <a:t>Hesaplananlar</a:t>
                          </a:r>
                          <a:endParaRPr lang="tr-TR" dirty="0"/>
                        </a:p>
                      </a:txBody>
                      <a:tcPr/>
                    </a:tc>
                    <a:tc>
                      <a:txBody>
                        <a:bodyPr/>
                        <a:lstStyle/>
                        <a:p>
                          <a:r>
                            <a:rPr lang="tr-TR" dirty="0" smtClean="0"/>
                            <a:t>Hesaplama</a:t>
                          </a:r>
                          <a:endParaRPr lang="tr-TR" dirty="0"/>
                        </a:p>
                      </a:txBody>
                      <a:tcPr/>
                    </a:tc>
                    <a:extLst>
                      <a:ext uri="{0D108BD9-81ED-4DB2-BD59-A6C34878D82A}">
                        <a16:rowId xmlns:a16="http://schemas.microsoft.com/office/drawing/2014/main" xmlns="" val="10000"/>
                      </a:ext>
                    </a:extLst>
                  </a:tr>
                  <a:tr h="370840">
                    <a:tc>
                      <a:txBody>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≤6000</m:t>
                                    </m:r>
                                  </m:e>
                                </m:d>
                                <m:r>
                                  <a:rPr lang="tr-TR" b="0" i="1" smtClean="0">
                                    <a:latin typeface="Cambria Math" panose="02040503050406030204" pitchFamily="18" charset="0"/>
                                  </a:rPr>
                                  <m:t>?</m:t>
                                </m:r>
                              </m:oMath>
                            </m:oMathPara>
                          </a14:m>
                          <a:endParaRPr lang="tr-TR" dirty="0"/>
                        </a:p>
                      </a:txBody>
                      <a:tcPr/>
                    </a:tc>
                    <a:tc>
                      <a:txBody>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≤6000</m:t>
                                    </m:r>
                                  </m:e>
                                </m:d>
                                <m:r>
                                  <a:rPr lang="tr-TR" b="0" i="1" smtClean="0">
                                    <a:latin typeface="Cambria Math" panose="02040503050406030204" pitchFamily="18" charset="0"/>
                                  </a:rPr>
                                  <m: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≤5000</m:t>
                                    </m:r>
                                  </m:e>
                                </m:d>
                                <m:r>
                                  <a:rPr lang="tr-TR" b="0" i="0" smtClean="0">
                                    <a:latin typeface="Cambria Math" panose="02040503050406030204" pitchFamily="18" charset="0"/>
                                  </a:rPr>
                                  <m: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5000&lt;</m:t>
                                    </m:r>
                                    <m:r>
                                      <a:rPr lang="tr-TR" b="0" i="1" smtClean="0">
                                        <a:latin typeface="Cambria Math" panose="02040503050406030204" pitchFamily="18" charset="0"/>
                                      </a:rPr>
                                      <m:t>𝑋</m:t>
                                    </m:r>
                                    <m:r>
                                      <a:rPr lang="tr-TR" b="0" i="1" smtClean="0">
                                        <a:latin typeface="Cambria Math" panose="02040503050406030204" pitchFamily="18" charset="0"/>
                                      </a:rPr>
                                      <m:t>≤6000</m:t>
                                    </m:r>
                                  </m:e>
                                </m:d>
                                <m:r>
                                  <a:rPr lang="tr-TR" b="0" i="0" smtClean="0">
                                    <a:latin typeface="Cambria Math" panose="02040503050406030204" pitchFamily="18" charset="0"/>
                                  </a:rPr>
                                  <m:t>=0.1+0.3=0.4</m:t>
                                </m:r>
                              </m:oMath>
                            </m:oMathPara>
                          </a14:m>
                          <a:endParaRPr lang="tr-TR" dirty="0"/>
                        </a:p>
                      </a:txBody>
                      <a:tcPr/>
                    </a:tc>
                    <a:extLst>
                      <a:ext uri="{0D108BD9-81ED-4DB2-BD59-A6C34878D82A}">
                        <a16:rowId xmlns:a16="http://schemas.microsoft.com/office/drawing/2014/main" xmlns=""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Ömrün 6000</a:t>
                          </a:r>
                          <a:r>
                            <a:rPr lang="tr-TR" baseline="0" dirty="0" smtClean="0"/>
                            <a:t> saatten küçük yada eşit olma olasılığı nedir.</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3. Özelliği kullanarak, 6000’den küçük</a:t>
                          </a:r>
                          <a:r>
                            <a:rPr lang="tr-TR" baseline="0" dirty="0" smtClean="0"/>
                            <a:t> olan tüm olasılıkları toplayarak buluruz.</a:t>
                          </a:r>
                          <a:endParaRPr lang="tr-TR" dirty="0"/>
                        </a:p>
                      </a:txBody>
                      <a:tcPr/>
                    </a:tc>
                    <a:extLst>
                      <a:ext uri="{0D108BD9-81ED-4DB2-BD59-A6C34878D82A}">
                        <a16:rowId xmlns:a16="http://schemas.microsoft.com/office/drawing/2014/main" xmlns="" val="10002"/>
                      </a:ext>
                    </a:extLst>
                  </a:tr>
                </a:tbl>
              </a:graphicData>
            </a:graphic>
          </p:graphicFrame>
        </mc:Choice>
        <mc:Fallback xmlns="">
          <p:graphicFrame>
            <p:nvGraphicFramePr>
              <p:cNvPr id="7" name="Tablo 6"/>
              <p:cNvGraphicFramePr>
                <a:graphicFrameLocks noGrp="1"/>
              </p:cNvGraphicFramePr>
              <p:nvPr>
                <p:extLst>
                  <p:ext uri="{D42A27DB-BD31-4B8C-83A1-F6EECF244321}">
                    <p14:modId xmlns:p14="http://schemas.microsoft.com/office/powerpoint/2010/main" val="1615712184"/>
                  </p:ext>
                </p:extLst>
              </p:nvPr>
            </p:nvGraphicFramePr>
            <p:xfrm>
              <a:off x="1541203" y="4389760"/>
              <a:ext cx="9124003" cy="1925320"/>
            </p:xfrm>
            <a:graphic>
              <a:graphicData uri="http://schemas.openxmlformats.org/drawingml/2006/table">
                <a:tbl>
                  <a:tblPr firstRow="1" bandRow="1">
                    <a:tableStyleId>{5C22544A-7EE6-4342-B048-85BDC9FD1C3A}</a:tableStyleId>
                  </a:tblPr>
                  <a:tblGrid>
                    <a:gridCol w="1816905"/>
                    <a:gridCol w="7307098"/>
                  </a:tblGrid>
                  <a:tr h="365760">
                    <a:tc>
                      <a:txBody>
                        <a:bodyPr/>
                        <a:lstStyle/>
                        <a:p>
                          <a:r>
                            <a:rPr lang="tr-TR" dirty="0" smtClean="0"/>
                            <a:t>Hesaplananlar</a:t>
                          </a:r>
                          <a:endParaRPr lang="tr-TR" dirty="0"/>
                        </a:p>
                      </a:txBody>
                      <a:tcPr/>
                    </a:tc>
                    <a:tc>
                      <a:txBody>
                        <a:bodyPr/>
                        <a:lstStyle/>
                        <a:p>
                          <a:r>
                            <a:rPr lang="tr-TR" dirty="0" smtClean="0"/>
                            <a:t>Hesaplama</a:t>
                          </a:r>
                          <a:endParaRPr lang="tr-TR" dirty="0"/>
                        </a:p>
                      </a:txBody>
                      <a:tcPr/>
                    </a:tc>
                  </a:tr>
                  <a:tr h="370840">
                    <a:tc>
                      <a:txBody>
                        <a:bodyPr/>
                        <a:lstStyle/>
                        <a:p>
                          <a:endParaRPr lang="tr-TR"/>
                        </a:p>
                      </a:txBody>
                      <a:tcPr>
                        <a:blipFill rotWithShape="0">
                          <a:blip r:embed="rId3"/>
                          <a:stretch>
                            <a:fillRect l="-336" t="-106557" r="-404027" b="-345902"/>
                          </a:stretch>
                        </a:blipFill>
                      </a:tcPr>
                    </a:tc>
                    <a:tc>
                      <a:txBody>
                        <a:bodyPr/>
                        <a:lstStyle/>
                        <a:p>
                          <a:endParaRPr lang="tr-TR"/>
                        </a:p>
                      </a:txBody>
                      <a:tcPr>
                        <a:blipFill rotWithShape="0">
                          <a:blip r:embed="rId3"/>
                          <a:stretch>
                            <a:fillRect l="-24917" t="-106557" r="-333" b="-345902"/>
                          </a:stretch>
                        </a:blipFill>
                      </a:tcPr>
                    </a:tc>
                  </a:tr>
                  <a:tr h="118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Ömrün 6000</a:t>
                          </a:r>
                          <a:r>
                            <a:rPr lang="tr-TR" baseline="0" dirty="0" smtClean="0"/>
                            <a:t> saatten küçük yada eşit olma olasılığı nedir.</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3. Özelliği kullanarak, 6000’den küçük</a:t>
                          </a:r>
                          <a:r>
                            <a:rPr lang="tr-TR" baseline="0" dirty="0" smtClean="0"/>
                            <a:t> olan tüm olasılıkları toplayarak buluruz.</a:t>
                          </a:r>
                          <a:endParaRPr lang="tr-TR" dirty="0"/>
                        </a:p>
                      </a:txBody>
                      <a:tcPr/>
                    </a:tc>
                  </a:tr>
                </a:tbl>
              </a:graphicData>
            </a:graphic>
          </p:graphicFrame>
        </mc:Fallback>
      </mc:AlternateContent>
    </p:spTree>
    <p:extLst>
      <p:ext uri="{BB962C8B-B14F-4D97-AF65-F5344CB8AC3E}">
        <p14:creationId xmlns:p14="http://schemas.microsoft.com/office/powerpoint/2010/main" val="283028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b="1" dirty="0"/>
              <a:t>OLASILIK: Temel Olasılık Özellikleri</a:t>
            </a:r>
            <a:endParaRPr lang="tr-TR" dirty="0"/>
          </a:p>
        </p:txBody>
      </p:sp>
      <p:sp>
        <p:nvSpPr>
          <p:cNvPr id="4" name="İçerik Yer Tutucusu 3"/>
          <p:cNvSpPr>
            <a:spLocks noGrp="1"/>
          </p:cNvSpPr>
          <p:nvPr>
            <p:ph idx="1"/>
          </p:nvPr>
        </p:nvSpPr>
        <p:spPr/>
        <p:txBody>
          <a:bodyPr/>
          <a:lstStyle/>
          <a:p>
            <a:r>
              <a:rPr lang="tr-TR" dirty="0" smtClean="0"/>
              <a:t>Örnek (Olasılık Özelliklerinin Uygulanması): Aşağıdaki olasılıklar floresan tüplerinin ömrünü saat cinsinden gösteren olasılıklardır. Bu bilinen olasılıklar ve olasılık özellikleri kullanılarak yeni sonuçlara ulaşıla bilinir.</a:t>
            </a:r>
          </a:p>
          <a:p>
            <a:pPr marL="0" indent="0">
              <a:buNone/>
            </a:pPr>
            <a:endParaRPr lang="tr-TR" dirty="0"/>
          </a:p>
        </p:txBody>
      </p:sp>
      <mc:AlternateContent xmlns:mc="http://schemas.openxmlformats.org/markup-compatibility/2006" xmlns:a14="http://schemas.microsoft.com/office/drawing/2010/main">
        <mc:Choice Requires="a14">
          <p:graphicFrame>
            <p:nvGraphicFramePr>
              <p:cNvPr id="7" name="Tablo 6"/>
              <p:cNvGraphicFramePr>
                <a:graphicFrameLocks noGrp="1"/>
              </p:cNvGraphicFramePr>
              <p:nvPr>
                <p:extLst>
                  <p:ext uri="{D42A27DB-BD31-4B8C-83A1-F6EECF244321}">
                    <p14:modId xmlns:p14="http://schemas.microsoft.com/office/powerpoint/2010/main" val="2929917480"/>
                  </p:ext>
                </p:extLst>
              </p:nvPr>
            </p:nvGraphicFramePr>
            <p:xfrm>
              <a:off x="1341884" y="2708920"/>
              <a:ext cx="9124003" cy="2229866"/>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xmlns="" val="20000"/>
                        </a:ext>
                      </a:extLst>
                    </a:gridCol>
                    <a:gridCol w="6603723">
                      <a:extLst>
                        <a:ext uri="{9D8B030D-6E8A-4147-A177-3AD203B41FA5}">
                          <a16:colId xmlns:a16="http://schemas.microsoft.com/office/drawing/2014/main" xmlns="" val="20001"/>
                        </a:ext>
                      </a:extLst>
                    </a:gridCol>
                  </a:tblGrid>
                  <a:tr h="0">
                    <a:tc>
                      <a:txBody>
                        <a:bodyPr/>
                        <a:lstStyle/>
                        <a:p>
                          <a:r>
                            <a:rPr lang="tr-TR" dirty="0" smtClean="0"/>
                            <a:t>Hesaplananlar</a:t>
                          </a:r>
                          <a:endParaRPr lang="tr-TR" dirty="0"/>
                        </a:p>
                      </a:txBody>
                      <a:tcPr/>
                    </a:tc>
                    <a:tc>
                      <a:txBody>
                        <a:bodyPr/>
                        <a:lstStyle/>
                        <a:p>
                          <a:r>
                            <a:rPr lang="tr-TR" dirty="0" smtClean="0"/>
                            <a:t>Hesaplama</a:t>
                          </a:r>
                          <a:endParaRPr lang="tr-TR" dirty="0"/>
                        </a:p>
                      </a:txBody>
                      <a:tcPr/>
                    </a:tc>
                    <a:extLst>
                      <a:ext uri="{0D108BD9-81ED-4DB2-BD59-A6C34878D82A}">
                        <a16:rowId xmlns:a16="http://schemas.microsoft.com/office/drawing/2014/main" xmlns="" val="10000"/>
                      </a:ext>
                    </a:extLst>
                  </a:tr>
                  <a:tr h="370840">
                    <a:tc>
                      <a:txBody>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6000&lt;</m:t>
                                    </m:r>
                                    <m:r>
                                      <a:rPr lang="tr-TR" b="0" i="1" smtClean="0">
                                        <a:latin typeface="Cambria Math" panose="02040503050406030204" pitchFamily="18" charset="0"/>
                                      </a:rPr>
                                      <m:t>𝑋</m:t>
                                    </m:r>
                                    <m:r>
                                      <a:rPr lang="tr-TR" b="0" i="1" smtClean="0">
                                        <a:latin typeface="Cambria Math" panose="02040503050406030204" pitchFamily="18" charset="0"/>
                                      </a:rPr>
                                      <m:t>≤8000</m:t>
                                    </m:r>
                                  </m:e>
                                </m:d>
                                <m:r>
                                  <a:rPr lang="tr-TR" b="0" i="1" smtClean="0">
                                    <a:latin typeface="Cambria Math" panose="02040503050406030204" pitchFamily="18" charset="0"/>
                                  </a:rPr>
                                  <m:t>?</m:t>
                                </m:r>
                              </m:oMath>
                            </m:oMathPara>
                          </a14:m>
                          <a:endParaRPr lang="tr-TR" dirty="0"/>
                        </a:p>
                      </a:txBody>
                      <a:tcPr/>
                    </a:tc>
                    <a:tc>
                      <a:txBody>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6000&lt;</m:t>
                                    </m:r>
                                    <m:r>
                                      <a:rPr lang="tr-TR" b="0" i="1" smtClean="0">
                                        <a:latin typeface="Cambria Math" panose="02040503050406030204" pitchFamily="18" charset="0"/>
                                      </a:rPr>
                                      <m:t>𝑋</m:t>
                                    </m:r>
                                    <m:r>
                                      <a:rPr lang="tr-TR" b="0" i="1" smtClean="0">
                                        <a:latin typeface="Cambria Math" panose="02040503050406030204" pitchFamily="18" charset="0"/>
                                      </a:rPr>
                                      <m:t>≤8000</m:t>
                                    </m:r>
                                  </m:e>
                                </m:d>
                                <m:r>
                                  <a:rPr lang="tr-TR" b="0" i="1" smtClean="0">
                                    <a:latin typeface="Cambria Math" panose="02040503050406030204" pitchFamily="18" charset="0"/>
                                  </a:rPr>
                                  <m:t>=1−</m:t>
                                </m:r>
                                <m:d>
                                  <m:dPr>
                                    <m:ctrlPr>
                                      <a:rPr lang="tr-TR" b="0" i="1" smtClean="0">
                                        <a:latin typeface="Cambria Math" panose="02040503050406030204" pitchFamily="18" charset="0"/>
                                      </a:rPr>
                                    </m:ctrlPr>
                                  </m:dPr>
                                  <m:e>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≤6000</m:t>
                                        </m:r>
                                      </m:e>
                                    </m:d>
                                    <m:r>
                                      <a:rPr lang="tr-TR" b="0" i="0" smtClean="0">
                                        <a:latin typeface="Cambria Math" panose="02040503050406030204" pitchFamily="18" charset="0"/>
                                      </a:rPr>
                                      <m: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&gt;8000</m:t>
                                        </m:r>
                                      </m:e>
                                    </m:d>
                                  </m:e>
                                </m:d>
                              </m:oMath>
                            </m:oMathPara>
                          </a14:m>
                          <a:endParaRPr lang="tr-TR" b="0" i="0"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6000&lt;</m:t>
                                    </m:r>
                                    <m:r>
                                      <a:rPr lang="tr-TR" b="0" i="1" smtClean="0">
                                        <a:latin typeface="Cambria Math" panose="02040503050406030204" pitchFamily="18" charset="0"/>
                                      </a:rPr>
                                      <m:t>𝑋</m:t>
                                    </m:r>
                                    <m:r>
                                      <a:rPr lang="tr-TR" b="0" i="1" smtClean="0">
                                        <a:latin typeface="Cambria Math" panose="02040503050406030204" pitchFamily="18" charset="0"/>
                                      </a:rPr>
                                      <m:t>≤8000</m:t>
                                    </m:r>
                                  </m:e>
                                </m:d>
                                <m:r>
                                  <a:rPr lang="tr-TR" b="0" i="1" smtClean="0">
                                    <a:latin typeface="Cambria Math" panose="02040503050406030204" pitchFamily="18" charset="0"/>
                                  </a:rPr>
                                  <m:t>=</m:t>
                                </m:r>
                                <m:r>
                                  <a:rPr lang="tr-TR" b="0" i="0" smtClean="0">
                                    <a:latin typeface="Cambria Math" panose="02040503050406030204" pitchFamily="18" charset="0"/>
                                  </a:rPr>
                                  <m:t>1−(0.4+0.4)=0.2</m:t>
                                </m:r>
                              </m:oMath>
                            </m:oMathPara>
                          </a14:m>
                          <a:endParaRPr lang="tr-TR" dirty="0"/>
                        </a:p>
                      </a:txBody>
                      <a:tcPr/>
                    </a:tc>
                    <a:extLst>
                      <a:ext uri="{0D108BD9-81ED-4DB2-BD59-A6C34878D82A}">
                        <a16:rowId xmlns:a16="http://schemas.microsoft.com/office/drawing/2014/main" xmlns=""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Ömrün 6000</a:t>
                          </a:r>
                          <a:r>
                            <a:rPr lang="tr-TR" baseline="0" dirty="0" smtClean="0"/>
                            <a:t> saatten büyük 800 saatten küçük yada eşit olma olasılığı nedir.</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Tüm olasılıkların toplamı 1 ise  bilinen veya hesaplanan 6000’den küçük olma olasılığını ve 8000’den büyük olma olasılığını 1’den çıkararak sonuca ulaşıla bilir.</a:t>
                          </a:r>
                          <a:endParaRPr lang="tr-TR" dirty="0"/>
                        </a:p>
                      </a:txBody>
                      <a:tcPr/>
                    </a:tc>
                    <a:extLst>
                      <a:ext uri="{0D108BD9-81ED-4DB2-BD59-A6C34878D82A}">
                        <a16:rowId xmlns:a16="http://schemas.microsoft.com/office/drawing/2014/main" xmlns="" val="10002"/>
                      </a:ext>
                    </a:extLst>
                  </a:tr>
                </a:tbl>
              </a:graphicData>
            </a:graphic>
          </p:graphicFrame>
        </mc:Choice>
        <mc:Fallback xmlns="">
          <p:graphicFrame>
            <p:nvGraphicFramePr>
              <p:cNvPr id="7" name="Tablo 6"/>
              <p:cNvGraphicFramePr>
                <a:graphicFrameLocks noGrp="1"/>
              </p:cNvGraphicFramePr>
              <p:nvPr>
                <p:extLst>
                  <p:ext uri="{D42A27DB-BD31-4B8C-83A1-F6EECF244321}">
                    <p14:modId xmlns:p14="http://schemas.microsoft.com/office/powerpoint/2010/main" val="2929917480"/>
                  </p:ext>
                </p:extLst>
              </p:nvPr>
            </p:nvGraphicFramePr>
            <p:xfrm>
              <a:off x="1341884" y="2708920"/>
              <a:ext cx="9124003" cy="2229866"/>
            </p:xfrm>
            <a:graphic>
              <a:graphicData uri="http://schemas.openxmlformats.org/drawingml/2006/table">
                <a:tbl>
                  <a:tblPr firstRow="1" bandRow="1">
                    <a:tableStyleId>{5C22544A-7EE6-4342-B048-85BDC9FD1C3A}</a:tableStyleId>
                  </a:tblPr>
                  <a:tblGrid>
                    <a:gridCol w="2520280"/>
                    <a:gridCol w="6603723"/>
                  </a:tblGrid>
                  <a:tr h="365760">
                    <a:tc>
                      <a:txBody>
                        <a:bodyPr/>
                        <a:lstStyle/>
                        <a:p>
                          <a:r>
                            <a:rPr lang="tr-TR" dirty="0" smtClean="0"/>
                            <a:t>Hesaplananlar</a:t>
                          </a:r>
                          <a:endParaRPr lang="tr-TR" dirty="0"/>
                        </a:p>
                      </a:txBody>
                      <a:tcPr/>
                    </a:tc>
                    <a:tc>
                      <a:txBody>
                        <a:bodyPr/>
                        <a:lstStyle/>
                        <a:p>
                          <a:r>
                            <a:rPr lang="tr-TR" dirty="0" smtClean="0"/>
                            <a:t>Hesaplama</a:t>
                          </a:r>
                          <a:endParaRPr lang="tr-TR" dirty="0"/>
                        </a:p>
                      </a:txBody>
                      <a:tcPr/>
                    </a:tc>
                  </a:tr>
                  <a:tr h="675386">
                    <a:tc>
                      <a:txBody>
                        <a:bodyPr/>
                        <a:lstStyle/>
                        <a:p>
                          <a:endParaRPr lang="tr-TR"/>
                        </a:p>
                      </a:txBody>
                      <a:tcPr>
                        <a:blipFill rotWithShape="0">
                          <a:blip r:embed="rId2"/>
                          <a:stretch>
                            <a:fillRect l="-242" t="-58559" r="-262802" b="-190090"/>
                          </a:stretch>
                        </a:blipFill>
                      </a:tcPr>
                    </a:tc>
                    <a:tc>
                      <a:txBody>
                        <a:bodyPr/>
                        <a:lstStyle/>
                        <a:p>
                          <a:endParaRPr lang="tr-TR"/>
                        </a:p>
                      </a:txBody>
                      <a:tcPr>
                        <a:blipFill rotWithShape="0">
                          <a:blip r:embed="rId2"/>
                          <a:stretch>
                            <a:fillRect l="-38319" t="-58559" r="-462" b="-190090"/>
                          </a:stretch>
                        </a:blipFill>
                      </a:tcPr>
                    </a:tc>
                  </a:tr>
                  <a:tr h="118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Ömrün 6000</a:t>
                          </a:r>
                          <a:r>
                            <a:rPr lang="tr-TR" baseline="0" dirty="0" smtClean="0"/>
                            <a:t> saatten büyük 800 saatten küçük yada eşit olma olasılığı nedir.</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Tüm olasılıkların toplamı 1 ise  bilinen veya hesaplanan 6000’den küçük olma olasılığını ve 8000’den büyük olma olasılığını 1’den çıkararak sonuca ulaşıla bilir.</a:t>
                          </a:r>
                          <a:endParaRPr lang="tr-TR" dirty="0"/>
                        </a:p>
                      </a:txBody>
                      <a:tcPr/>
                    </a:tc>
                  </a:tr>
                </a:tbl>
              </a:graphicData>
            </a:graphic>
          </p:graphicFrame>
        </mc:Fallback>
      </mc:AlternateContent>
    </p:spTree>
    <p:extLst>
      <p:ext uri="{BB962C8B-B14F-4D97-AF65-F5344CB8AC3E}">
        <p14:creationId xmlns:p14="http://schemas.microsoft.com/office/powerpoint/2010/main" val="98235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b="1" dirty="0"/>
              <a:t>OLASILIK: Temel Olasılık Özellikleri</a:t>
            </a:r>
            <a:endParaRPr lang="tr-TR" dirty="0"/>
          </a:p>
        </p:txBody>
      </p:sp>
      <p:sp>
        <p:nvSpPr>
          <p:cNvPr id="4" name="İçerik Yer Tutucusu 3"/>
          <p:cNvSpPr>
            <a:spLocks noGrp="1"/>
          </p:cNvSpPr>
          <p:nvPr>
            <p:ph idx="1"/>
          </p:nvPr>
        </p:nvSpPr>
        <p:spPr/>
        <p:txBody>
          <a:bodyPr/>
          <a:lstStyle/>
          <a:p>
            <a:r>
              <a:rPr lang="tr-TR" dirty="0" smtClean="0"/>
              <a:t>Örnek (Olasılık Özelliklerinin Uygulanması): Aşağıdaki olasılıklar floresan tüplerinin ömrünü saat cinsinden gösteren olasılıklardır. Bu bilinen olasılıklar ve olasılık özellikleri kullanılarak yeni sonuçlara ulaşıla bilinir.</a:t>
            </a:r>
          </a:p>
          <a:p>
            <a:pPr marL="0" indent="0">
              <a:buNone/>
            </a:pPr>
            <a:endParaRPr lang="tr-TR" dirty="0"/>
          </a:p>
        </p:txBody>
      </p:sp>
      <mc:AlternateContent xmlns:mc="http://schemas.openxmlformats.org/markup-compatibility/2006" xmlns:a14="http://schemas.microsoft.com/office/drawing/2010/main">
        <mc:Choice Requires="a14">
          <p:graphicFrame>
            <p:nvGraphicFramePr>
              <p:cNvPr id="7" name="Tablo 6"/>
              <p:cNvGraphicFramePr>
                <a:graphicFrameLocks noGrp="1"/>
              </p:cNvGraphicFramePr>
              <p:nvPr>
                <p:extLst>
                  <p:ext uri="{D42A27DB-BD31-4B8C-83A1-F6EECF244321}">
                    <p14:modId xmlns:p14="http://schemas.microsoft.com/office/powerpoint/2010/main" val="1566440689"/>
                  </p:ext>
                </p:extLst>
              </p:nvPr>
            </p:nvGraphicFramePr>
            <p:xfrm>
              <a:off x="1341884" y="2708920"/>
              <a:ext cx="9124003" cy="1651000"/>
            </p:xfrm>
            <a:graphic>
              <a:graphicData uri="http://schemas.openxmlformats.org/drawingml/2006/table">
                <a:tbl>
                  <a:tblPr firstRow="1" bandRow="1">
                    <a:tableStyleId>{5C22544A-7EE6-4342-B048-85BDC9FD1C3A}</a:tableStyleId>
                  </a:tblPr>
                  <a:tblGrid>
                    <a:gridCol w="2304256">
                      <a:extLst>
                        <a:ext uri="{9D8B030D-6E8A-4147-A177-3AD203B41FA5}">
                          <a16:colId xmlns:a16="http://schemas.microsoft.com/office/drawing/2014/main" xmlns="" val="20000"/>
                        </a:ext>
                      </a:extLst>
                    </a:gridCol>
                    <a:gridCol w="6819747">
                      <a:extLst>
                        <a:ext uri="{9D8B030D-6E8A-4147-A177-3AD203B41FA5}">
                          <a16:colId xmlns:a16="http://schemas.microsoft.com/office/drawing/2014/main" xmlns="" val="20001"/>
                        </a:ext>
                      </a:extLst>
                    </a:gridCol>
                  </a:tblGrid>
                  <a:tr h="0">
                    <a:tc>
                      <a:txBody>
                        <a:bodyPr/>
                        <a:lstStyle/>
                        <a:p>
                          <a:r>
                            <a:rPr lang="tr-TR" dirty="0" smtClean="0"/>
                            <a:t>Hesaplananlar</a:t>
                          </a:r>
                          <a:endParaRPr lang="tr-TR" dirty="0"/>
                        </a:p>
                      </a:txBody>
                      <a:tcPr/>
                    </a:tc>
                    <a:tc>
                      <a:txBody>
                        <a:bodyPr/>
                        <a:lstStyle/>
                        <a:p>
                          <a:r>
                            <a:rPr lang="tr-TR" dirty="0" smtClean="0"/>
                            <a:t>Hesaplama</a:t>
                          </a:r>
                          <a:endParaRPr lang="tr-TR" dirty="0"/>
                        </a:p>
                      </a:txBody>
                      <a:tcPr/>
                    </a:tc>
                    <a:extLst>
                      <a:ext uri="{0D108BD9-81ED-4DB2-BD59-A6C34878D82A}">
                        <a16:rowId xmlns:a16="http://schemas.microsoft.com/office/drawing/2014/main" xmlns="" val="10000"/>
                      </a:ext>
                    </a:extLst>
                  </a:tr>
                  <a:tr h="370840">
                    <a:tc>
                      <a:txBody>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≤5500</m:t>
                                    </m:r>
                                  </m:e>
                                </m:d>
                                <m:r>
                                  <a:rPr lang="tr-TR" b="0" i="1" smtClean="0">
                                    <a:latin typeface="Cambria Math" panose="02040503050406030204" pitchFamily="18" charset="0"/>
                                  </a:rPr>
                                  <m:t>?</m:t>
                                </m:r>
                              </m:oMath>
                            </m:oMathPara>
                          </a14:m>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Tam olarak hesaplanamaz ancak bir aralık belirtilebilir. </a:t>
                          </a:r>
                        </a:p>
                      </a:txBody>
                      <a:tcPr/>
                    </a:tc>
                    <a:extLst>
                      <a:ext uri="{0D108BD9-81ED-4DB2-BD59-A6C34878D82A}">
                        <a16:rowId xmlns:a16="http://schemas.microsoft.com/office/drawing/2014/main" xmlns=""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Ömrün 5500</a:t>
                          </a:r>
                          <a:r>
                            <a:rPr lang="tr-TR" baseline="0" dirty="0" smtClean="0"/>
                            <a:t> saatten küçük yada eşit olma olasılığı nedir.</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≤5000</m:t>
                                    </m:r>
                                  </m:e>
                                </m:d>
                                <m:r>
                                  <a:rPr lang="tr-TR" b="0" i="1" smtClean="0">
                                    <a:latin typeface="Cambria Math" panose="02040503050406030204" pitchFamily="18" charset="0"/>
                                  </a:rPr>
                                  <m:t>=0.1</m:t>
                                </m:r>
                                <m:r>
                                  <a:rPr lang="tr-TR" b="0" i="0" smtClean="0">
                                    <a:latin typeface="Cambria Math" panose="02040503050406030204" pitchFamily="18" charset="0"/>
                                  </a:rPr>
                                  <m:t>&lt;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≤5500</m:t>
                                    </m:r>
                                  </m:e>
                                </m:d>
                                <m:r>
                                  <a:rPr lang="tr-TR" b="0" i="1" smtClean="0">
                                    <a:latin typeface="Cambria Math" panose="02040503050406030204" pitchFamily="18" charset="0"/>
                                  </a:rPr>
                                  <m:t>&lt;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≤6000</m:t>
                                    </m:r>
                                  </m:e>
                                </m:d>
                                <m:r>
                                  <a:rPr lang="tr-TR" b="0" i="1" smtClean="0">
                                    <a:latin typeface="Cambria Math" panose="02040503050406030204" pitchFamily="18" charset="0"/>
                                  </a:rPr>
                                  <m:t>=0.4</m:t>
                                </m:r>
                              </m:oMath>
                            </m:oMathPara>
                          </a14:m>
                          <a:endParaRPr lang="tr-TR" dirty="0"/>
                        </a:p>
                      </a:txBody>
                      <a:tcPr/>
                    </a:tc>
                    <a:extLst>
                      <a:ext uri="{0D108BD9-81ED-4DB2-BD59-A6C34878D82A}">
                        <a16:rowId xmlns:a16="http://schemas.microsoft.com/office/drawing/2014/main" xmlns="" val="10002"/>
                      </a:ext>
                    </a:extLst>
                  </a:tr>
                </a:tbl>
              </a:graphicData>
            </a:graphic>
          </p:graphicFrame>
        </mc:Choice>
        <mc:Fallback xmlns="">
          <p:graphicFrame>
            <p:nvGraphicFramePr>
              <p:cNvPr id="7" name="Tablo 6"/>
              <p:cNvGraphicFramePr>
                <a:graphicFrameLocks noGrp="1"/>
              </p:cNvGraphicFramePr>
              <p:nvPr>
                <p:extLst>
                  <p:ext uri="{D42A27DB-BD31-4B8C-83A1-F6EECF244321}">
                    <p14:modId xmlns:p14="http://schemas.microsoft.com/office/powerpoint/2010/main" val="1566440689"/>
                  </p:ext>
                </p:extLst>
              </p:nvPr>
            </p:nvGraphicFramePr>
            <p:xfrm>
              <a:off x="1341884" y="2708920"/>
              <a:ext cx="9124003" cy="1651000"/>
            </p:xfrm>
            <a:graphic>
              <a:graphicData uri="http://schemas.openxmlformats.org/drawingml/2006/table">
                <a:tbl>
                  <a:tblPr firstRow="1" bandRow="1">
                    <a:tableStyleId>{5C22544A-7EE6-4342-B048-85BDC9FD1C3A}</a:tableStyleId>
                  </a:tblPr>
                  <a:tblGrid>
                    <a:gridCol w="2304256"/>
                    <a:gridCol w="6819747"/>
                  </a:tblGrid>
                  <a:tr h="365760">
                    <a:tc>
                      <a:txBody>
                        <a:bodyPr/>
                        <a:lstStyle/>
                        <a:p>
                          <a:r>
                            <a:rPr lang="tr-TR" dirty="0" smtClean="0"/>
                            <a:t>Hesaplananlar</a:t>
                          </a:r>
                          <a:endParaRPr lang="tr-TR" dirty="0"/>
                        </a:p>
                      </a:txBody>
                      <a:tcPr/>
                    </a:tc>
                    <a:tc>
                      <a:txBody>
                        <a:bodyPr/>
                        <a:lstStyle/>
                        <a:p>
                          <a:r>
                            <a:rPr lang="tr-TR" dirty="0" smtClean="0"/>
                            <a:t>Hesaplama</a:t>
                          </a:r>
                          <a:endParaRPr lang="tr-TR" dirty="0"/>
                        </a:p>
                      </a:txBody>
                      <a:tcPr/>
                    </a:tc>
                  </a:tr>
                  <a:tr h="370840">
                    <a:tc>
                      <a:txBody>
                        <a:bodyPr/>
                        <a:lstStyle/>
                        <a:p>
                          <a:endParaRPr lang="tr-TR"/>
                        </a:p>
                      </a:txBody>
                      <a:tcPr>
                        <a:blipFill rotWithShape="0">
                          <a:blip r:embed="rId2"/>
                          <a:stretch>
                            <a:fillRect l="-265" t="-106557" r="-297354" b="-272131"/>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Tam olarak hesaplanamaz ancak bir aralık belirtilebilir. </a:t>
                          </a:r>
                        </a:p>
                      </a:txBody>
                      <a:tcPr/>
                    </a:tc>
                  </a:tr>
                  <a:tr h="914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Ömrün 5500</a:t>
                          </a:r>
                          <a:r>
                            <a:rPr lang="tr-TR" baseline="0" dirty="0" smtClean="0"/>
                            <a:t> saatten küçük yada eşit olma olasılığı nedir.</a:t>
                          </a:r>
                          <a:endParaRPr lang="tr-TR" dirty="0"/>
                        </a:p>
                      </a:txBody>
                      <a:tcPr/>
                    </a:tc>
                    <a:tc>
                      <a:txBody>
                        <a:bodyPr/>
                        <a:lstStyle/>
                        <a:p>
                          <a:endParaRPr lang="tr-TR"/>
                        </a:p>
                      </a:txBody>
                      <a:tcPr>
                        <a:blipFill rotWithShape="0">
                          <a:blip r:embed="rId2"/>
                          <a:stretch>
                            <a:fillRect l="-33870" t="-83444" r="-447" b="-9934"/>
                          </a:stretch>
                        </a:blipFill>
                      </a:tcPr>
                    </a:tc>
                  </a:tr>
                </a:tbl>
              </a:graphicData>
            </a:graphic>
          </p:graphicFrame>
        </mc:Fallback>
      </mc:AlternateContent>
    </p:spTree>
    <p:extLst>
      <p:ext uri="{BB962C8B-B14F-4D97-AF65-F5344CB8AC3E}">
        <p14:creationId xmlns:p14="http://schemas.microsoft.com/office/powerpoint/2010/main" val="283144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OLASILIK</a:t>
            </a:r>
            <a:r>
              <a:rPr lang="tr-TR" b="1" dirty="0" smtClean="0"/>
              <a:t>:</a:t>
            </a:r>
            <a:r>
              <a:rPr lang="tr-TR" b="1" dirty="0"/>
              <a:t> Çıktılar ve Olaylar </a:t>
            </a:r>
          </a:p>
        </p:txBody>
      </p:sp>
      <p:sp>
        <p:nvSpPr>
          <p:cNvPr id="3" name="İçerik Yer Tutucusu 2"/>
          <p:cNvSpPr>
            <a:spLocks noGrp="1"/>
          </p:cNvSpPr>
          <p:nvPr>
            <p:ph idx="1"/>
          </p:nvPr>
        </p:nvSpPr>
        <p:spPr/>
        <p:txBody>
          <a:bodyPr>
            <a:normAutofit/>
          </a:bodyPr>
          <a:lstStyle/>
          <a:p>
            <a:r>
              <a:rPr lang="tr-TR" dirty="0" smtClean="0"/>
              <a:t>Ölçülen </a:t>
            </a:r>
            <a:r>
              <a:rPr lang="tr-TR" dirty="0"/>
              <a:t>bir değer her zaman bir deneyden elde edilmez. Bazen, sonuç sadece olası birkaç kategoriden birine </a:t>
            </a:r>
            <a:r>
              <a:rPr lang="tr-TR" dirty="0" smtClean="0"/>
              <a:t>ait sınıflandırmadır. </a:t>
            </a:r>
          </a:p>
          <a:p>
            <a:pPr lvl="1">
              <a:lnSpc>
                <a:spcPct val="120000"/>
              </a:lnSpc>
              <a:spcBef>
                <a:spcPts val="0"/>
              </a:spcBef>
            </a:pPr>
            <a:r>
              <a:rPr lang="tr-TR" dirty="0" smtClean="0"/>
              <a:t>Örneğin</a:t>
            </a:r>
            <a:r>
              <a:rPr lang="tr-TR" dirty="0"/>
              <a:t>, akım </a:t>
            </a:r>
            <a:r>
              <a:rPr lang="tr-TR" dirty="0" smtClean="0"/>
              <a:t>ölçümü</a:t>
            </a:r>
            <a:r>
              <a:rPr lang="tr-TR" dirty="0"/>
              <a:t>: düşük, orta veya yüksek; </a:t>
            </a:r>
            <a:endParaRPr lang="tr-TR" dirty="0" smtClean="0"/>
          </a:p>
          <a:p>
            <a:pPr lvl="1">
              <a:lnSpc>
                <a:spcPct val="120000"/>
              </a:lnSpc>
              <a:spcBef>
                <a:spcPts val="0"/>
              </a:spcBef>
            </a:pPr>
            <a:r>
              <a:rPr lang="tr-TR" dirty="0" smtClean="0"/>
              <a:t>üretilmiş </a:t>
            </a:r>
            <a:r>
              <a:rPr lang="tr-TR" dirty="0"/>
              <a:t>bir elektronik parça: kusurlu veya sağlam: </a:t>
            </a:r>
            <a:endParaRPr lang="tr-TR" dirty="0" smtClean="0"/>
          </a:p>
          <a:p>
            <a:pPr lvl="1">
              <a:lnSpc>
                <a:spcPct val="120000"/>
              </a:lnSpc>
              <a:spcBef>
                <a:spcPts val="0"/>
              </a:spcBef>
            </a:pPr>
            <a:r>
              <a:rPr lang="tr-TR" dirty="0" smtClean="0"/>
              <a:t>dijital iletişim kanalından iletilen </a:t>
            </a:r>
            <a:r>
              <a:rPr lang="tr-TR" dirty="0"/>
              <a:t>bir bit: hatalı veya </a:t>
            </a:r>
            <a:r>
              <a:rPr lang="tr-TR" dirty="0" smtClean="0"/>
              <a:t>hatasız </a:t>
            </a:r>
          </a:p>
          <a:p>
            <a:r>
              <a:rPr lang="tr-TR" dirty="0" smtClean="0"/>
              <a:t>Olası kategoriler genellikle </a:t>
            </a:r>
            <a:r>
              <a:rPr lang="tr-TR" b="1" dirty="0"/>
              <a:t>çıktı </a:t>
            </a:r>
            <a:r>
              <a:rPr lang="tr-TR" dirty="0"/>
              <a:t>olarak </a:t>
            </a:r>
            <a:r>
              <a:rPr lang="tr-TR" dirty="0" smtClean="0"/>
              <a:t>adlandırılır </a:t>
            </a:r>
            <a:r>
              <a:rPr lang="tr-TR" dirty="0"/>
              <a:t>ve bir veya birden fazla </a:t>
            </a:r>
            <a:r>
              <a:rPr lang="tr-TR" dirty="0" smtClean="0"/>
              <a:t>çıktıdan </a:t>
            </a:r>
            <a:r>
              <a:rPr lang="tr-TR" dirty="0"/>
              <a:t>oluşan küme ise </a:t>
            </a:r>
            <a:r>
              <a:rPr lang="tr-TR" b="1" dirty="0"/>
              <a:t>olay</a:t>
            </a:r>
            <a:r>
              <a:rPr lang="tr-TR" dirty="0"/>
              <a:t> olarak </a:t>
            </a:r>
            <a:r>
              <a:rPr lang="tr-TR" dirty="0" smtClean="0"/>
              <a:t>isimlendirilir. </a:t>
            </a:r>
          </a:p>
          <a:p>
            <a:r>
              <a:rPr lang="tr-TR" dirty="0" smtClean="0"/>
              <a:t>Olasılık </a:t>
            </a:r>
            <a:r>
              <a:rPr lang="tr-TR" dirty="0"/>
              <a:t>kavramı olaylara uygulanabilir ve göreceli sıklık </a:t>
            </a:r>
            <a:r>
              <a:rPr lang="tr-TR" dirty="0" smtClean="0"/>
              <a:t>yorumu </a:t>
            </a:r>
            <a:r>
              <a:rPr lang="tr-TR" dirty="0"/>
              <a:t>da geçerlidir. </a:t>
            </a:r>
          </a:p>
        </p:txBody>
      </p:sp>
    </p:spTree>
    <p:extLst>
      <p:ext uri="{BB962C8B-B14F-4D97-AF65-F5344CB8AC3E}">
        <p14:creationId xmlns:p14="http://schemas.microsoft.com/office/powerpoint/2010/main" val="382204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3-1</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603371542"/>
              </p:ext>
            </p:extLst>
          </p:nvPr>
        </p:nvGraphicFramePr>
        <p:xfrm>
          <a:off x="1235914" y="2538882"/>
          <a:ext cx="5002513" cy="1394174"/>
        </p:xfrm>
        <a:graphic>
          <a:graphicData uri="http://schemas.openxmlformats.org/drawingml/2006/table">
            <a:tbl>
              <a:tblPr/>
              <a:tblGrid>
                <a:gridCol w="1592979">
                  <a:extLst>
                    <a:ext uri="{9D8B030D-6E8A-4147-A177-3AD203B41FA5}">
                      <a16:colId xmlns:a16="http://schemas.microsoft.com/office/drawing/2014/main" xmlns="" val="20000"/>
                    </a:ext>
                  </a:extLst>
                </a:gridCol>
                <a:gridCol w="670728">
                  <a:extLst>
                    <a:ext uri="{9D8B030D-6E8A-4147-A177-3AD203B41FA5}">
                      <a16:colId xmlns:a16="http://schemas.microsoft.com/office/drawing/2014/main" xmlns="" val="20001"/>
                    </a:ext>
                  </a:extLst>
                </a:gridCol>
                <a:gridCol w="670728">
                  <a:extLst>
                    <a:ext uri="{9D8B030D-6E8A-4147-A177-3AD203B41FA5}">
                      <a16:colId xmlns:a16="http://schemas.microsoft.com/office/drawing/2014/main" xmlns="" val="20002"/>
                    </a:ext>
                  </a:extLst>
                </a:gridCol>
                <a:gridCol w="670728">
                  <a:extLst>
                    <a:ext uri="{9D8B030D-6E8A-4147-A177-3AD203B41FA5}">
                      <a16:colId xmlns:a16="http://schemas.microsoft.com/office/drawing/2014/main" xmlns="" val="20003"/>
                    </a:ext>
                  </a:extLst>
                </a:gridCol>
                <a:gridCol w="670728">
                  <a:extLst>
                    <a:ext uri="{9D8B030D-6E8A-4147-A177-3AD203B41FA5}">
                      <a16:colId xmlns:a16="http://schemas.microsoft.com/office/drawing/2014/main" xmlns="" val="20004"/>
                    </a:ext>
                  </a:extLst>
                </a:gridCol>
                <a:gridCol w="726622">
                  <a:extLst>
                    <a:ext uri="{9D8B030D-6E8A-4147-A177-3AD203B41FA5}">
                      <a16:colId xmlns:a16="http://schemas.microsoft.com/office/drawing/2014/main" xmlns="" val="20005"/>
                    </a:ext>
                  </a:extLst>
                </a:gridCol>
              </a:tblGrid>
              <a:tr h="434330">
                <a:tc>
                  <a:txBody>
                    <a:bodyPr/>
                    <a:lstStyle/>
                    <a:p>
                      <a:pPr algn="ctr" fontAlgn="b"/>
                      <a:r>
                        <a:rPr lang="tr-TR" sz="1100" b="0" i="0" u="none" strike="noStrike">
                          <a:solidFill>
                            <a:srgbClr val="FFFFFF"/>
                          </a:solidFill>
                          <a:effectLst/>
                          <a:latin typeface="Calibri" panose="020F0502020204030204" pitchFamily="34" charset="0"/>
                        </a:rPr>
                        <a:t>Başvuru/Sonuç</a:t>
                      </a:r>
                    </a:p>
                  </a:txBody>
                  <a:tcPr marL="9525" marR="9525" marT="9525" marB="0" anchor="b">
                    <a:lnL>
                      <a:noFill/>
                    </a:lnL>
                    <a:lnR>
                      <a:noFill/>
                    </a:lnR>
                    <a:lnT>
                      <a:noFill/>
                    </a:lnT>
                    <a:lnB>
                      <a:noFill/>
                    </a:lnB>
                    <a:solidFill>
                      <a:srgbClr val="4472C4"/>
                    </a:solidFill>
                  </a:tcPr>
                </a:tc>
                <a:tc gridSpan="4">
                  <a:txBody>
                    <a:bodyPr/>
                    <a:lstStyle/>
                    <a:p>
                      <a:pPr algn="ctr" fontAlgn="b"/>
                      <a:r>
                        <a:rPr lang="tr-TR" sz="1100" b="0" i="0" u="none" strike="noStrike">
                          <a:solidFill>
                            <a:srgbClr val="FFFFFF"/>
                          </a:solidFill>
                          <a:effectLst/>
                          <a:latin typeface="Calibri" panose="020F0502020204030204" pitchFamily="34" charset="0"/>
                        </a:rPr>
                        <a:t>Hastaneler</a:t>
                      </a:r>
                      <a:br>
                        <a:rPr lang="tr-TR" sz="1100" b="0" i="0" u="none" strike="noStrike">
                          <a:solidFill>
                            <a:srgbClr val="FFFFFF"/>
                          </a:solidFill>
                          <a:effectLst/>
                          <a:latin typeface="Calibri" panose="020F0502020204030204" pitchFamily="34" charset="0"/>
                        </a:rPr>
                      </a:br>
                      <a:r>
                        <a:rPr lang="tr-TR" sz="1100" b="0" i="0" u="none" strike="noStrike">
                          <a:solidFill>
                            <a:srgbClr val="FFFFFF"/>
                          </a:solidFill>
                          <a:effectLst/>
                          <a:latin typeface="Calibri" panose="020F0502020204030204" pitchFamily="34" charset="0"/>
                        </a:rPr>
                        <a:t>1                    2                      3              4</a:t>
                      </a:r>
                    </a:p>
                  </a:txBody>
                  <a:tcPr marL="9525" marR="9525" marT="9525" marB="0" anchor="b">
                    <a:lnL>
                      <a:noFill/>
                    </a:lnL>
                    <a:lnR>
                      <a:noFill/>
                    </a:lnR>
                    <a:lnT>
                      <a:noFill/>
                    </a:lnT>
                    <a:lnB>
                      <a:noFill/>
                    </a:lnB>
                    <a:solidFill>
                      <a:srgbClr val="4472C4"/>
                    </a:solid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fontAlgn="b"/>
                      <a:r>
                        <a:rPr lang="tr-TR" sz="1100" b="0" i="0" u="none" strike="noStrike">
                          <a:solidFill>
                            <a:srgbClr val="FFFFFF"/>
                          </a:solidFill>
                          <a:effectLst/>
                          <a:latin typeface="Calibri" panose="020F0502020204030204" pitchFamily="34" charset="0"/>
                        </a:rPr>
                        <a:t>Toplamlar</a:t>
                      </a:r>
                    </a:p>
                  </a:txBody>
                  <a:tcPr marL="9525" marR="9525" marT="9525" marB="0" anchor="b">
                    <a:lnL>
                      <a:noFill/>
                    </a:lnL>
                    <a:lnR>
                      <a:noFill/>
                    </a:lnR>
                    <a:lnT>
                      <a:noFill/>
                    </a:lnT>
                    <a:lnB>
                      <a:noFill/>
                    </a:lnB>
                    <a:solidFill>
                      <a:srgbClr val="4472C4"/>
                    </a:solidFill>
                  </a:tcPr>
                </a:tc>
                <a:extLst>
                  <a:ext uri="{0D108BD9-81ED-4DB2-BD59-A6C34878D82A}">
                    <a16:rowId xmlns:a16="http://schemas.microsoft.com/office/drawing/2014/main" xmlns="" val="10000"/>
                  </a:ext>
                </a:extLst>
              </a:tr>
              <a:tr h="239961">
                <a:tc>
                  <a:txBody>
                    <a:bodyPr/>
                    <a:lstStyle/>
                    <a:p>
                      <a:pPr algn="l" fontAlgn="b"/>
                      <a:r>
                        <a:rPr lang="tr-TR" sz="1100" b="0" i="0" u="none" strike="noStrike">
                          <a:solidFill>
                            <a:srgbClr val="FFFFFF"/>
                          </a:solidFill>
                          <a:effectLst/>
                          <a:latin typeface="Calibri" panose="020F0502020204030204" pitchFamily="34" charset="0"/>
                        </a:rPr>
                        <a:t>Toplam Başvuran Hasta</a:t>
                      </a:r>
                    </a:p>
                  </a:txBody>
                  <a:tcPr marL="9525" marR="9525" marT="9525" marB="0" anchor="b">
                    <a:lnL>
                      <a:noFill/>
                    </a:lnL>
                    <a:lnR>
                      <a:noFill/>
                    </a:lnR>
                    <a:lnT>
                      <a:noFill/>
                    </a:lnT>
                    <a:lnB>
                      <a:noFill/>
                    </a:lnB>
                    <a:solidFill>
                      <a:srgbClr val="4472C4"/>
                    </a:solidFill>
                  </a:tcPr>
                </a:tc>
                <a:tc>
                  <a:txBody>
                    <a:bodyPr/>
                    <a:lstStyle/>
                    <a:p>
                      <a:pPr algn="r" fontAlgn="b"/>
                      <a:r>
                        <a:rPr lang="tr-TR" sz="1100" b="0" i="0" u="none" strike="noStrike">
                          <a:solidFill>
                            <a:srgbClr val="000000"/>
                          </a:solidFill>
                          <a:effectLst/>
                          <a:latin typeface="Calibri" panose="020F0502020204030204" pitchFamily="34" charset="0"/>
                        </a:rPr>
                        <a:t>5292</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6991</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5640</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4329</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22252</a:t>
                      </a:r>
                    </a:p>
                  </a:txBody>
                  <a:tcPr marL="9525" marR="9525" marT="9525" marB="0" anchor="b">
                    <a:lnL>
                      <a:noFill/>
                    </a:lnL>
                    <a:lnR>
                      <a:noFill/>
                    </a:lnR>
                    <a:lnT>
                      <a:noFill/>
                    </a:lnT>
                    <a:lnB>
                      <a:noFill/>
                    </a:lnB>
                    <a:solidFill>
                      <a:srgbClr val="D9E1F2"/>
                    </a:solidFill>
                  </a:tcPr>
                </a:tc>
                <a:extLst>
                  <a:ext uri="{0D108BD9-81ED-4DB2-BD59-A6C34878D82A}">
                    <a16:rowId xmlns:a16="http://schemas.microsoft.com/office/drawing/2014/main" xmlns="" val="10001"/>
                  </a:ext>
                </a:extLst>
              </a:tr>
              <a:tr h="239961">
                <a:tc>
                  <a:txBody>
                    <a:bodyPr/>
                    <a:lstStyle/>
                    <a:p>
                      <a:pPr algn="l" fontAlgn="b"/>
                      <a:r>
                        <a:rPr lang="tr-TR" sz="1100" b="0" i="0" u="none" strike="noStrike">
                          <a:solidFill>
                            <a:srgbClr val="FFFFFF"/>
                          </a:solidFill>
                          <a:effectLst/>
                          <a:latin typeface="Calibri" panose="020F0502020204030204" pitchFamily="34" charset="0"/>
                        </a:rPr>
                        <a:t>Muayenesiz</a:t>
                      </a:r>
                    </a:p>
                  </a:txBody>
                  <a:tcPr marL="9525" marR="9525" marT="9525" marB="0" anchor="b">
                    <a:lnL>
                      <a:noFill/>
                    </a:lnL>
                    <a:lnR>
                      <a:noFill/>
                    </a:lnR>
                    <a:lnT>
                      <a:noFill/>
                    </a:lnT>
                    <a:lnB>
                      <a:noFill/>
                    </a:lnB>
                    <a:solidFill>
                      <a:srgbClr val="4472C4"/>
                    </a:solidFill>
                  </a:tcPr>
                </a:tc>
                <a:tc>
                  <a:txBody>
                    <a:bodyPr/>
                    <a:lstStyle/>
                    <a:p>
                      <a:pPr algn="r" fontAlgn="b"/>
                      <a:r>
                        <a:rPr lang="tr-TR" sz="1100" b="0" i="0" u="none" strike="noStrike">
                          <a:solidFill>
                            <a:srgbClr val="000000"/>
                          </a:solidFill>
                          <a:effectLst/>
                          <a:latin typeface="Calibri" panose="020F0502020204030204" pitchFamily="34" charset="0"/>
                        </a:rPr>
                        <a:t>195</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270</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246</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242</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953</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xmlns="" val="10002"/>
                  </a:ext>
                </a:extLst>
              </a:tr>
              <a:tr h="239961">
                <a:tc>
                  <a:txBody>
                    <a:bodyPr/>
                    <a:lstStyle/>
                    <a:p>
                      <a:pPr algn="l" fontAlgn="b"/>
                      <a:r>
                        <a:rPr lang="tr-TR" sz="1100" b="0" i="0" u="none" strike="noStrike">
                          <a:solidFill>
                            <a:srgbClr val="FFFFFF"/>
                          </a:solidFill>
                          <a:effectLst/>
                          <a:latin typeface="Calibri" panose="020F0502020204030204" pitchFamily="34" charset="0"/>
                        </a:rPr>
                        <a:t>Yatarak Tedavi</a:t>
                      </a:r>
                    </a:p>
                  </a:txBody>
                  <a:tcPr marL="9525" marR="9525" marT="9525" marB="0" anchor="b">
                    <a:lnL>
                      <a:noFill/>
                    </a:lnL>
                    <a:lnR>
                      <a:noFill/>
                    </a:lnR>
                    <a:lnT>
                      <a:noFill/>
                    </a:lnT>
                    <a:lnB>
                      <a:noFill/>
                    </a:lnB>
                    <a:solidFill>
                      <a:srgbClr val="4472C4"/>
                    </a:solidFill>
                  </a:tcPr>
                </a:tc>
                <a:tc>
                  <a:txBody>
                    <a:bodyPr/>
                    <a:lstStyle/>
                    <a:p>
                      <a:pPr algn="r" fontAlgn="b"/>
                      <a:r>
                        <a:rPr lang="tr-TR" sz="1100" b="0" i="0" u="none" strike="noStrike">
                          <a:solidFill>
                            <a:srgbClr val="000000"/>
                          </a:solidFill>
                          <a:effectLst/>
                          <a:latin typeface="Calibri" panose="020F0502020204030204" pitchFamily="34" charset="0"/>
                        </a:rPr>
                        <a:t>1277</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1558</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666</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984</a:t>
                      </a:r>
                    </a:p>
                  </a:txBody>
                  <a:tcPr marL="9525" marR="9525" marT="9525" marB="0" anchor="b">
                    <a:lnL>
                      <a:noFill/>
                    </a:lnL>
                    <a:lnR>
                      <a:noFill/>
                    </a:lnR>
                    <a:lnT>
                      <a:noFill/>
                    </a:lnT>
                    <a:lnB>
                      <a:noFill/>
                    </a:lnB>
                    <a:solidFill>
                      <a:srgbClr val="D9E1F2"/>
                    </a:solidFill>
                  </a:tcPr>
                </a:tc>
                <a:tc>
                  <a:txBody>
                    <a:bodyPr/>
                    <a:lstStyle/>
                    <a:p>
                      <a:pPr algn="r" fontAlgn="b"/>
                      <a:r>
                        <a:rPr lang="tr-TR" sz="1100" b="0" i="0" u="none" strike="noStrike">
                          <a:solidFill>
                            <a:srgbClr val="000000"/>
                          </a:solidFill>
                          <a:effectLst/>
                          <a:latin typeface="Calibri" panose="020F0502020204030204" pitchFamily="34" charset="0"/>
                        </a:rPr>
                        <a:t>4485</a:t>
                      </a:r>
                    </a:p>
                  </a:txBody>
                  <a:tcPr marL="9525" marR="9525" marT="9525" marB="0" anchor="b">
                    <a:lnL>
                      <a:noFill/>
                    </a:lnL>
                    <a:lnR>
                      <a:noFill/>
                    </a:lnR>
                    <a:lnT>
                      <a:noFill/>
                    </a:lnT>
                    <a:lnB>
                      <a:noFill/>
                    </a:lnB>
                    <a:solidFill>
                      <a:srgbClr val="D9E1F2"/>
                    </a:solidFill>
                  </a:tcPr>
                </a:tc>
                <a:extLst>
                  <a:ext uri="{0D108BD9-81ED-4DB2-BD59-A6C34878D82A}">
                    <a16:rowId xmlns:a16="http://schemas.microsoft.com/office/drawing/2014/main" xmlns="" val="10003"/>
                  </a:ext>
                </a:extLst>
              </a:tr>
              <a:tr h="239961">
                <a:tc>
                  <a:txBody>
                    <a:bodyPr/>
                    <a:lstStyle/>
                    <a:p>
                      <a:pPr algn="l" fontAlgn="b"/>
                      <a:r>
                        <a:rPr lang="tr-TR" sz="1100" b="0" i="0" u="none" strike="noStrike">
                          <a:solidFill>
                            <a:srgbClr val="FFFFFF"/>
                          </a:solidFill>
                          <a:effectLst/>
                          <a:latin typeface="Calibri" panose="020F0502020204030204" pitchFamily="34" charset="0"/>
                        </a:rPr>
                        <a:t>Ayaktan Tedavi</a:t>
                      </a:r>
                    </a:p>
                  </a:txBody>
                  <a:tcPr marL="9525" marR="9525" marT="9525" marB="0" anchor="b">
                    <a:lnL>
                      <a:noFill/>
                    </a:lnL>
                    <a:lnR>
                      <a:noFill/>
                    </a:lnR>
                    <a:lnT>
                      <a:noFill/>
                    </a:lnT>
                    <a:lnB>
                      <a:noFill/>
                    </a:lnB>
                    <a:solidFill>
                      <a:srgbClr val="4472C4"/>
                    </a:solidFill>
                  </a:tcPr>
                </a:tc>
                <a:tc>
                  <a:txBody>
                    <a:bodyPr/>
                    <a:lstStyle/>
                    <a:p>
                      <a:pPr algn="r" fontAlgn="b"/>
                      <a:r>
                        <a:rPr lang="tr-TR" sz="1100" b="0" i="0" u="none" strike="noStrike">
                          <a:solidFill>
                            <a:srgbClr val="000000"/>
                          </a:solidFill>
                          <a:effectLst/>
                          <a:latin typeface="Calibri" panose="020F0502020204030204" pitchFamily="34" charset="0"/>
                        </a:rPr>
                        <a:t>3820</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5163</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4728</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a:solidFill>
                            <a:srgbClr val="000000"/>
                          </a:solidFill>
                          <a:effectLst/>
                          <a:latin typeface="Calibri" panose="020F0502020204030204" pitchFamily="34" charset="0"/>
                        </a:rPr>
                        <a:t>3103</a:t>
                      </a:r>
                    </a:p>
                  </a:txBody>
                  <a:tcPr marL="9525" marR="9525" marT="9525" marB="0" anchor="b">
                    <a:lnL>
                      <a:noFill/>
                    </a:lnL>
                    <a:lnR>
                      <a:noFill/>
                    </a:lnR>
                    <a:lnT>
                      <a:noFill/>
                    </a:lnT>
                    <a:lnB>
                      <a:noFill/>
                    </a:lnB>
                    <a:solidFill>
                      <a:srgbClr val="B4C6E7"/>
                    </a:solidFill>
                  </a:tcPr>
                </a:tc>
                <a:tc>
                  <a:txBody>
                    <a:bodyPr/>
                    <a:lstStyle/>
                    <a:p>
                      <a:pPr algn="r" fontAlgn="b"/>
                      <a:r>
                        <a:rPr lang="tr-TR" sz="1100" b="0" i="0" u="none" strike="noStrike" dirty="0">
                          <a:solidFill>
                            <a:srgbClr val="000000"/>
                          </a:solidFill>
                          <a:effectLst/>
                          <a:latin typeface="Calibri" panose="020F0502020204030204" pitchFamily="34" charset="0"/>
                        </a:rPr>
                        <a:t>16814</a:t>
                      </a:r>
                    </a:p>
                  </a:txBody>
                  <a:tcPr marL="9525" marR="9525" marT="9525" marB="0" anchor="b">
                    <a:lnL>
                      <a:noFill/>
                    </a:lnL>
                    <a:lnR>
                      <a:noFill/>
                    </a:lnR>
                    <a:lnT>
                      <a:noFill/>
                    </a:lnT>
                    <a:lnB>
                      <a:noFill/>
                    </a:lnB>
                    <a:solidFill>
                      <a:srgbClr val="B4C6E7"/>
                    </a:solidFill>
                  </a:tcPr>
                </a:tc>
                <a:extLst>
                  <a:ext uri="{0D108BD9-81ED-4DB2-BD59-A6C34878D82A}">
                    <a16:rowId xmlns:a16="http://schemas.microsoft.com/office/drawing/2014/main" xmlns="" val="10004"/>
                  </a:ext>
                </a:extLst>
              </a:tr>
            </a:tbl>
          </a:graphicData>
        </a:graphic>
      </p:graphicFrame>
      <p:sp>
        <p:nvSpPr>
          <p:cNvPr id="5" name="Dikdörtgen 4"/>
          <p:cNvSpPr/>
          <p:nvPr/>
        </p:nvSpPr>
        <p:spPr>
          <a:xfrm>
            <a:off x="1125860" y="1607876"/>
            <a:ext cx="9754726" cy="923330"/>
          </a:xfrm>
          <a:prstGeom prst="rect">
            <a:avLst/>
          </a:prstGeom>
        </p:spPr>
        <p:txBody>
          <a:bodyPr wrap="square">
            <a:spAutoFit/>
          </a:bodyPr>
          <a:lstStyle/>
          <a:p>
            <a:r>
              <a:rPr lang="tr-TR" dirty="0"/>
              <a:t>Aşağıdaki </a:t>
            </a:r>
            <a:r>
              <a:rPr lang="tr-TR" dirty="0" smtClean="0"/>
              <a:t>tablo, Arizona’daki </a:t>
            </a:r>
            <a:r>
              <a:rPr lang="tr-TR" dirty="0"/>
              <a:t>dört hastanenin acil servisine </a:t>
            </a:r>
            <a:r>
              <a:rPr lang="tr-TR" dirty="0" smtClean="0"/>
              <a:t>yapılan hasta </a:t>
            </a:r>
            <a:r>
              <a:rPr lang="tr-TR" dirty="0"/>
              <a:t>başvurularını özetlemektedir. </a:t>
            </a:r>
            <a:r>
              <a:rPr lang="tr-TR" dirty="0" smtClean="0"/>
              <a:t>Başvuranların </a:t>
            </a:r>
            <a:r>
              <a:rPr lang="tr-TR" dirty="0"/>
              <a:t>bir kısmı doktora muayene dahi olmadan ayrılmakta, </a:t>
            </a:r>
            <a:r>
              <a:rPr lang="tr-TR" dirty="0" smtClean="0"/>
              <a:t>bir </a:t>
            </a:r>
            <a:r>
              <a:rPr lang="tr-TR" dirty="0"/>
              <a:t>kısmı hastaneye </a:t>
            </a:r>
            <a:r>
              <a:rPr lang="tr-TR" dirty="0" smtClean="0"/>
              <a:t>yatırılmakta ve </a:t>
            </a:r>
            <a:r>
              <a:rPr lang="tr-TR" dirty="0"/>
              <a:t>diğerleri ayaktan tedavi almaktadır. </a:t>
            </a:r>
          </a:p>
        </p:txBody>
      </p:sp>
      <mc:AlternateContent xmlns:mc="http://schemas.openxmlformats.org/markup-compatibility/2006" xmlns:a14="http://schemas.microsoft.com/office/drawing/2010/main">
        <mc:Choice Requires="a14">
          <p:sp>
            <p:nvSpPr>
              <p:cNvPr id="6" name="Dikdörtgen 5"/>
              <p:cNvSpPr/>
              <p:nvPr/>
            </p:nvSpPr>
            <p:spPr>
              <a:xfrm>
                <a:off x="1235914" y="4077072"/>
                <a:ext cx="9644672" cy="646331"/>
              </a:xfrm>
              <a:prstGeom prst="rect">
                <a:avLst/>
              </a:prstGeom>
            </p:spPr>
            <p:txBody>
              <a:bodyPr wrap="square">
                <a:spAutoFit/>
              </a:bodyPr>
              <a:lstStyle/>
              <a:p>
                <a:r>
                  <a:rPr lang="tr-TR" dirty="0" smtClean="0"/>
                  <a:t>Hastane 1'e </a:t>
                </a:r>
                <a:r>
                  <a:rPr lang="tr-TR" dirty="0"/>
                  <a:t>başvuru olayı A ile gösterilsin. </a:t>
                </a:r>
                <a:r>
                  <a:rPr lang="tr-TR" dirty="0" smtClean="0"/>
                  <a:t>Tüm hastanelerdeki muayenesiz </a:t>
                </a:r>
                <a:r>
                  <a:rPr lang="tr-TR" dirty="0"/>
                  <a:t>sonuçlanan başvuru olayı B ile gösterilsin. </a:t>
                </a:r>
                <a14:m>
                  <m:oMath xmlns:m="http://schemas.openxmlformats.org/officeDocument/2006/math">
                    <m:r>
                      <a:rPr lang="tr-TR" i="1" dirty="0" smtClean="0">
                        <a:latin typeface="Cambria Math" panose="02040503050406030204" pitchFamily="18" charset="0"/>
                      </a:rPr>
                      <m:t>𝐴</m:t>
                    </m:r>
                    <m:r>
                      <a:rPr lang="tr-TR" i="1" dirty="0" smtClean="0">
                        <a:latin typeface="Cambria Math" panose="02040503050406030204" pitchFamily="18" charset="0"/>
                      </a:rPr>
                      <m:t> ∩ </m:t>
                    </m:r>
                    <m:r>
                      <a:rPr lang="tr-TR" i="1" dirty="0">
                        <a:latin typeface="Cambria Math" panose="02040503050406030204" pitchFamily="18" charset="0"/>
                      </a:rPr>
                      <m:t>𝐵</m:t>
                    </m:r>
                    <m:r>
                      <a:rPr lang="tr-TR" i="1" dirty="0">
                        <a:latin typeface="Cambria Math" panose="02040503050406030204" pitchFamily="18" charset="0"/>
                      </a:rPr>
                      <m:t>, </m:t>
                    </m:r>
                    <m:r>
                      <a:rPr lang="tr-TR" i="1" dirty="0">
                        <a:latin typeface="Cambria Math" panose="02040503050406030204" pitchFamily="18" charset="0"/>
                      </a:rPr>
                      <m:t>𝐴</m:t>
                    </m:r>
                    <m:r>
                      <a:rPr lang="tr-TR" i="1" dirty="0">
                        <a:latin typeface="Cambria Math" panose="02040503050406030204" pitchFamily="18" charset="0"/>
                      </a:rPr>
                      <m:t>′ </m:t>
                    </m:r>
                    <m:r>
                      <a:rPr lang="tr-TR" i="1" dirty="0">
                        <a:latin typeface="Cambria Math" panose="02040503050406030204" pitchFamily="18" charset="0"/>
                      </a:rPr>
                      <m:t>𝑣𝑒</m:t>
                    </m:r>
                    <m:r>
                      <a:rPr lang="tr-TR" i="1" dirty="0">
                        <a:latin typeface="Cambria Math" panose="02040503050406030204" pitchFamily="18" charset="0"/>
                      </a:rPr>
                      <m:t> </m:t>
                    </m:r>
                    <m:r>
                      <a:rPr lang="tr-TR" i="1" dirty="0">
                        <a:latin typeface="Cambria Math" panose="02040503050406030204" pitchFamily="18" charset="0"/>
                      </a:rPr>
                      <m:t>𝐴</m:t>
                    </m:r>
                    <m:r>
                      <a:rPr lang="tr-TR" i="1" dirty="0">
                        <a:latin typeface="Cambria Math" panose="02040503050406030204" pitchFamily="18" charset="0"/>
                      </a:rPr>
                      <m:t> </m:t>
                    </m:r>
                    <m:r>
                      <a:rPr lang="tr-TR" i="1" dirty="0">
                        <a:latin typeface="Cambria Math" panose="02040503050406030204" pitchFamily="18" charset="0"/>
                      </a:rPr>
                      <m:t>𝑈</m:t>
                    </m:r>
                    <m:r>
                      <a:rPr lang="tr-TR" i="1" dirty="0">
                        <a:latin typeface="Cambria Math" panose="02040503050406030204" pitchFamily="18" charset="0"/>
                      </a:rPr>
                      <m:t> </m:t>
                    </m:r>
                    <m:r>
                      <a:rPr lang="tr-TR" i="1" dirty="0">
                        <a:latin typeface="Cambria Math" panose="02040503050406030204" pitchFamily="18" charset="0"/>
                      </a:rPr>
                      <m:t>𝐵</m:t>
                    </m:r>
                    <m:r>
                      <a:rPr lang="tr-TR" i="1" dirty="0">
                        <a:latin typeface="Cambria Math" panose="02040503050406030204" pitchFamily="18" charset="0"/>
                      </a:rPr>
                      <m:t> </m:t>
                    </m:r>
                  </m:oMath>
                </a14:m>
                <a:r>
                  <a:rPr lang="tr-TR" dirty="0" smtClean="0"/>
                  <a:t>için çıktı </a:t>
                </a:r>
                <a:r>
                  <a:rPr lang="tr-TR" dirty="0"/>
                  <a:t>sayısını </a:t>
                </a:r>
                <a:r>
                  <a:rPr lang="tr-TR" dirty="0" smtClean="0"/>
                  <a:t>hesaplayın.</a:t>
                </a:r>
                <a:endParaRPr lang="tr-TR" dirty="0"/>
              </a:p>
            </p:txBody>
          </p:sp>
        </mc:Choice>
        <mc:Fallback xmlns="">
          <p:sp>
            <p:nvSpPr>
              <p:cNvPr id="6" name="Dikdörtgen 5"/>
              <p:cNvSpPr>
                <a:spLocks noRot="1" noChangeAspect="1" noMove="1" noResize="1" noEditPoints="1" noAdjustHandles="1" noChangeArrowheads="1" noChangeShapeType="1" noTextEdit="1"/>
              </p:cNvSpPr>
              <p:nvPr/>
            </p:nvSpPr>
            <p:spPr>
              <a:xfrm>
                <a:off x="1235914" y="4077072"/>
                <a:ext cx="9644672" cy="646331"/>
              </a:xfrm>
              <a:prstGeom prst="rect">
                <a:avLst/>
              </a:prstGeom>
              <a:blipFill rotWithShape="0">
                <a:blip r:embed="rId2"/>
                <a:stretch>
                  <a:fillRect l="-569" t="-5660" b="-1415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7" name="Dikdörtgen 6"/>
              <p:cNvSpPr/>
              <p:nvPr/>
            </p:nvSpPr>
            <p:spPr>
              <a:xfrm>
                <a:off x="1235914" y="4867419"/>
                <a:ext cx="435087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𝑠</m:t>
                      </m:r>
                      <m:d>
                        <m:dPr>
                          <m:ctrlPr>
                            <a:rPr lang="tr-TR" b="0" i="1" dirty="0" smtClean="0">
                              <a:latin typeface="Cambria Math" panose="02040503050406030204" pitchFamily="18" charset="0"/>
                            </a:rPr>
                          </m:ctrlPr>
                        </m:dPr>
                        <m:e>
                          <m:r>
                            <a:rPr lang="tr-TR" i="1" dirty="0">
                              <a:latin typeface="Cambria Math" panose="02040503050406030204" pitchFamily="18" charset="0"/>
                            </a:rPr>
                            <m:t>𝐴</m:t>
                          </m:r>
                        </m:e>
                      </m:d>
                      <m:r>
                        <a:rPr lang="tr-TR" b="0" i="1" dirty="0" smtClean="0">
                          <a:latin typeface="Cambria Math" panose="02040503050406030204" pitchFamily="18" charset="0"/>
                        </a:rPr>
                        <m:t>=5292, </m:t>
                      </m:r>
                      <m:r>
                        <a:rPr lang="tr-TR" b="0" i="1" dirty="0" smtClean="0">
                          <a:latin typeface="Cambria Math" panose="02040503050406030204" pitchFamily="18" charset="0"/>
                        </a:rPr>
                        <m:t>𝑠</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𝐵</m:t>
                          </m:r>
                        </m:e>
                      </m:d>
                      <m:r>
                        <a:rPr lang="tr-TR" b="0" i="1" dirty="0" smtClean="0">
                          <a:latin typeface="Cambria Math" panose="02040503050406030204" pitchFamily="18" charset="0"/>
                        </a:rPr>
                        <m:t>=953 </m:t>
                      </m:r>
                      <m:r>
                        <a:rPr lang="tr-TR" b="0" i="1" dirty="0" smtClean="0">
                          <a:latin typeface="Cambria Math" panose="02040503050406030204" pitchFamily="18" charset="0"/>
                        </a:rPr>
                        <m:t>𝑠</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𝐴</m:t>
                          </m:r>
                          <m:r>
                            <a:rPr lang="tr-TR" b="0" i="1" dirty="0" smtClean="0">
                              <a:latin typeface="Cambria Math" panose="02040503050406030204" pitchFamily="18" charset="0"/>
                            </a:rPr>
                            <m:t>∩</m:t>
                          </m:r>
                          <m:r>
                            <a:rPr lang="tr-TR" b="0" i="1" dirty="0" smtClean="0">
                              <a:latin typeface="Cambria Math" panose="02040503050406030204" pitchFamily="18" charset="0"/>
                            </a:rPr>
                            <m:t>𝐵</m:t>
                          </m:r>
                        </m:e>
                      </m:d>
                      <m:r>
                        <a:rPr lang="tr-TR" b="0" i="1" dirty="0" smtClean="0">
                          <a:latin typeface="Cambria Math" panose="02040503050406030204" pitchFamily="18" charset="0"/>
                        </a:rPr>
                        <m:t>=195</m:t>
                      </m:r>
                    </m:oMath>
                  </m:oMathPara>
                </a14:m>
                <a:endParaRPr lang="tr-TR" dirty="0"/>
              </a:p>
            </p:txBody>
          </p:sp>
        </mc:Choice>
        <mc:Fallback xmlns="">
          <p:sp>
            <p:nvSpPr>
              <p:cNvPr id="7" name="Dikdörtgen 6"/>
              <p:cNvSpPr>
                <a:spLocks noRot="1" noChangeAspect="1" noMove="1" noResize="1" noEditPoints="1" noAdjustHandles="1" noChangeArrowheads="1" noChangeShapeType="1" noTextEdit="1"/>
              </p:cNvSpPr>
              <p:nvPr/>
            </p:nvSpPr>
            <p:spPr>
              <a:xfrm>
                <a:off x="1235914" y="4867419"/>
                <a:ext cx="4350871" cy="369332"/>
              </a:xfrm>
              <a:prstGeom prst="rect">
                <a:avLst/>
              </a:prstGeom>
              <a:blipFill rotWithShape="0">
                <a:blip r:embed="rId3"/>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1235914" y="5210249"/>
                <a:ext cx="341869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𝑠</m:t>
                      </m:r>
                      <m:d>
                        <m:dPr>
                          <m:ctrlPr>
                            <a:rPr lang="tr-TR" b="0" i="1" dirty="0" smtClean="0">
                              <a:latin typeface="Cambria Math" panose="02040503050406030204" pitchFamily="18" charset="0"/>
                            </a:rPr>
                          </m:ctrlPr>
                        </m:dPr>
                        <m:e>
                          <m:r>
                            <a:rPr lang="tr-TR" i="1" dirty="0">
                              <a:latin typeface="Cambria Math" panose="02040503050406030204" pitchFamily="18" charset="0"/>
                            </a:rPr>
                            <m:t>𝐴</m:t>
                          </m:r>
                          <m:r>
                            <a:rPr lang="tr-TR" b="0" i="1" dirty="0" smtClean="0">
                              <a:latin typeface="Cambria Math" panose="02040503050406030204" pitchFamily="18" charset="0"/>
                            </a:rPr>
                            <m:t>′</m:t>
                          </m:r>
                        </m:e>
                      </m:d>
                      <m:r>
                        <a:rPr lang="tr-TR" b="0" i="1" dirty="0" smtClean="0">
                          <a:latin typeface="Cambria Math" panose="02040503050406030204" pitchFamily="18" charset="0"/>
                        </a:rPr>
                        <m:t>=22252−5292=16960</m:t>
                      </m:r>
                    </m:oMath>
                  </m:oMathPara>
                </a14:m>
                <a:endParaRPr lang="tr-TR" b="0" i="1" dirty="0" smtClean="0">
                  <a:latin typeface="Cambria Math" panose="02040503050406030204" pitchFamily="18" charset="0"/>
                </a:endParaRPr>
              </a:p>
            </p:txBody>
          </p:sp>
        </mc:Choice>
        <mc:Fallback xmlns="">
          <p:sp>
            <p:nvSpPr>
              <p:cNvPr id="8" name="Dikdörtgen 7"/>
              <p:cNvSpPr>
                <a:spLocks noRot="1" noChangeAspect="1" noMove="1" noResize="1" noEditPoints="1" noAdjustHandles="1" noChangeArrowheads="1" noChangeShapeType="1" noTextEdit="1"/>
              </p:cNvSpPr>
              <p:nvPr/>
            </p:nvSpPr>
            <p:spPr>
              <a:xfrm>
                <a:off x="1235914" y="5210249"/>
                <a:ext cx="3418693" cy="369332"/>
              </a:xfrm>
              <a:prstGeom prst="rect">
                <a:avLst/>
              </a:prstGeom>
              <a:blipFill rotWithShape="0">
                <a:blip r:embed="rId4"/>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1218883" y="5579981"/>
                <a:ext cx="406194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𝑠</m:t>
                      </m:r>
                      <m:d>
                        <m:dPr>
                          <m:ctrlPr>
                            <a:rPr lang="tr-TR" i="1" dirty="0">
                              <a:latin typeface="Cambria Math" panose="02040503050406030204" pitchFamily="18" charset="0"/>
                            </a:rPr>
                          </m:ctrlPr>
                        </m:dPr>
                        <m:e>
                          <m:r>
                            <a:rPr lang="tr-TR" i="1" dirty="0">
                              <a:latin typeface="Cambria Math" panose="02040503050406030204" pitchFamily="18" charset="0"/>
                            </a:rPr>
                            <m:t>𝐴</m:t>
                          </m:r>
                          <m:r>
                            <a:rPr lang="tr-TR" b="0" i="1" dirty="0" smtClean="0">
                              <a:latin typeface="Cambria Math" panose="02040503050406030204" pitchFamily="18" charset="0"/>
                            </a:rPr>
                            <m:t>∪</m:t>
                          </m:r>
                          <m:r>
                            <a:rPr lang="tr-TR" i="1" dirty="0">
                              <a:latin typeface="Cambria Math" panose="02040503050406030204" pitchFamily="18" charset="0"/>
                            </a:rPr>
                            <m:t>𝐵</m:t>
                          </m:r>
                        </m:e>
                      </m:d>
                      <m:r>
                        <a:rPr lang="tr-TR" i="1" dirty="0">
                          <a:latin typeface="Cambria Math" panose="02040503050406030204" pitchFamily="18" charset="0"/>
                        </a:rPr>
                        <m:t>=5292</m:t>
                      </m:r>
                      <m:r>
                        <a:rPr lang="tr-TR" b="0" i="1" dirty="0" smtClean="0">
                          <a:latin typeface="Cambria Math" panose="02040503050406030204" pitchFamily="18" charset="0"/>
                        </a:rPr>
                        <m:t>+</m:t>
                      </m:r>
                      <m:r>
                        <a:rPr lang="tr-TR" i="1" dirty="0">
                          <a:latin typeface="Cambria Math" panose="02040503050406030204" pitchFamily="18" charset="0"/>
                        </a:rPr>
                        <m:t>953</m:t>
                      </m:r>
                      <m:r>
                        <a:rPr lang="tr-TR" b="0" i="1" dirty="0" smtClean="0">
                          <a:latin typeface="Cambria Math" panose="02040503050406030204" pitchFamily="18" charset="0"/>
                        </a:rPr>
                        <m:t>−</m:t>
                      </m:r>
                      <m:r>
                        <a:rPr lang="tr-TR" i="1" dirty="0">
                          <a:latin typeface="Cambria Math" panose="02040503050406030204" pitchFamily="18" charset="0"/>
                        </a:rPr>
                        <m:t>195</m:t>
                      </m:r>
                      <m:r>
                        <a:rPr lang="tr-TR" b="0" i="1" dirty="0" smtClean="0">
                          <a:latin typeface="Cambria Math" panose="02040503050406030204" pitchFamily="18" charset="0"/>
                        </a:rPr>
                        <m:t>=6050</m:t>
                      </m:r>
                    </m:oMath>
                  </m:oMathPara>
                </a14:m>
                <a:endParaRPr lang="tr-TR" dirty="0"/>
              </a:p>
            </p:txBody>
          </p:sp>
        </mc:Choice>
        <mc:Fallback xmlns="">
          <p:sp>
            <p:nvSpPr>
              <p:cNvPr id="9" name="Dikdörtgen 8"/>
              <p:cNvSpPr>
                <a:spLocks noRot="1" noChangeAspect="1" noMove="1" noResize="1" noEditPoints="1" noAdjustHandles="1" noChangeArrowheads="1" noChangeShapeType="1" noTextEdit="1"/>
              </p:cNvSpPr>
              <p:nvPr/>
            </p:nvSpPr>
            <p:spPr>
              <a:xfrm>
                <a:off x="1218883" y="5579981"/>
                <a:ext cx="4061946" cy="369332"/>
              </a:xfrm>
              <a:prstGeom prst="rect">
                <a:avLst/>
              </a:prstGeom>
              <a:blipFill rotWithShape="0">
                <a:blip r:embed="rId5"/>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5240824" y="4558032"/>
                <a:ext cx="5616624" cy="61837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𝑂𝑙𝑎𝑠𝚤𝑙𝚤𝑘𝑙𝑎𝑟</m:t>
                      </m:r>
                      <m:r>
                        <a:rPr lang="tr-TR" b="0" i="1" dirty="0" smtClean="0">
                          <a:latin typeface="Cambria Math" panose="02040503050406030204" pitchFamily="18" charset="0"/>
                        </a:rPr>
                        <m:t> </m:t>
                      </m:r>
                      <m:r>
                        <a:rPr lang="tr-TR" b="0" i="1" dirty="0" smtClean="0">
                          <a:latin typeface="Cambria Math" panose="02040503050406030204" pitchFamily="18" charset="0"/>
                        </a:rPr>
                        <m:t>𝑖𝑠𝑒</m:t>
                      </m:r>
                      <m:r>
                        <a:rPr lang="tr-TR" b="0" i="1" dirty="0" smtClean="0">
                          <a:latin typeface="Cambria Math" panose="02040503050406030204" pitchFamily="18" charset="0"/>
                        </a:rPr>
                        <m:t> </m:t>
                      </m:r>
                      <m:r>
                        <a:rPr lang="tr-TR" b="0" i="1" dirty="0" smtClean="0">
                          <a:latin typeface="Cambria Math" panose="02040503050406030204" pitchFamily="18" charset="0"/>
                        </a:rPr>
                        <m:t>𝑃</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𝐴</m:t>
                          </m:r>
                          <m:r>
                            <a:rPr lang="tr-TR" b="0" i="1" dirty="0" smtClean="0">
                              <a:latin typeface="Cambria Math" panose="02040503050406030204" pitchFamily="18" charset="0"/>
                            </a:rPr>
                            <m:t>∩</m:t>
                          </m:r>
                          <m:r>
                            <a:rPr lang="tr-TR" b="0" i="1" dirty="0" smtClean="0">
                              <a:latin typeface="Cambria Math" panose="02040503050406030204" pitchFamily="18" charset="0"/>
                            </a:rPr>
                            <m:t>𝐵</m:t>
                          </m:r>
                        </m:e>
                      </m:d>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195</m:t>
                          </m:r>
                        </m:num>
                        <m:den>
                          <m:r>
                            <a:rPr lang="tr-TR" b="0" i="1" dirty="0" smtClean="0">
                              <a:latin typeface="Cambria Math" panose="02040503050406030204" pitchFamily="18" charset="0"/>
                            </a:rPr>
                            <m:t>22252</m:t>
                          </m:r>
                        </m:den>
                      </m:f>
                      <m:r>
                        <a:rPr lang="tr-TR" b="0" i="1" dirty="0" smtClean="0">
                          <a:latin typeface="Cambria Math" panose="02040503050406030204" pitchFamily="18" charset="0"/>
                        </a:rPr>
                        <m:t>=0.0088</m:t>
                      </m:r>
                    </m:oMath>
                  </m:oMathPara>
                </a14:m>
                <a:endParaRPr lang="tr-TR" dirty="0"/>
              </a:p>
            </p:txBody>
          </p:sp>
        </mc:Choice>
        <mc:Fallback xmlns="">
          <p:sp>
            <p:nvSpPr>
              <p:cNvPr id="10" name="Dikdörtgen 9"/>
              <p:cNvSpPr>
                <a:spLocks noRot="1" noChangeAspect="1" noMove="1" noResize="1" noEditPoints="1" noAdjustHandles="1" noChangeArrowheads="1" noChangeShapeType="1" noTextEdit="1"/>
              </p:cNvSpPr>
              <p:nvPr/>
            </p:nvSpPr>
            <p:spPr>
              <a:xfrm>
                <a:off x="5240824" y="4558032"/>
                <a:ext cx="5616624" cy="618374"/>
              </a:xfrm>
              <a:prstGeom prst="rect">
                <a:avLst/>
              </a:prstGeom>
              <a:blipFill rotWithShape="0">
                <a:blip r:embed="rId6"/>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6094412" y="5210249"/>
                <a:ext cx="2457789" cy="6127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𝑃</m:t>
                      </m:r>
                      <m:d>
                        <m:dPr>
                          <m:ctrlPr>
                            <a:rPr lang="tr-TR" b="0" i="1" dirty="0" smtClean="0">
                              <a:latin typeface="Cambria Math" panose="02040503050406030204" pitchFamily="18" charset="0"/>
                            </a:rPr>
                          </m:ctrlPr>
                        </m:dPr>
                        <m:e>
                          <m:r>
                            <a:rPr lang="tr-TR" i="1" dirty="0">
                              <a:latin typeface="Cambria Math" panose="02040503050406030204" pitchFamily="18" charset="0"/>
                            </a:rPr>
                            <m:t>𝐴</m:t>
                          </m:r>
                          <m:r>
                            <a:rPr lang="tr-TR" b="0" i="1" dirty="0" smtClean="0">
                              <a:latin typeface="Cambria Math" panose="02040503050406030204" pitchFamily="18" charset="0"/>
                            </a:rPr>
                            <m:t>′</m:t>
                          </m:r>
                        </m:e>
                      </m:d>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16960</m:t>
                          </m:r>
                        </m:num>
                        <m:den>
                          <m:r>
                            <a:rPr lang="tr-TR" i="1" dirty="0">
                              <a:latin typeface="Cambria Math" panose="02040503050406030204" pitchFamily="18" charset="0"/>
                            </a:rPr>
                            <m:t>22252</m:t>
                          </m:r>
                        </m:den>
                      </m:f>
                      <m:r>
                        <a:rPr lang="tr-TR" b="0" i="1" dirty="0" smtClean="0">
                          <a:latin typeface="Cambria Math" panose="02040503050406030204" pitchFamily="18" charset="0"/>
                        </a:rPr>
                        <m:t>=0.75</m:t>
                      </m:r>
                    </m:oMath>
                  </m:oMathPara>
                </a14:m>
                <a:endParaRPr lang="tr-TR" b="0" i="1" dirty="0" smtClean="0">
                  <a:latin typeface="Cambria Math" panose="02040503050406030204" pitchFamily="18" charset="0"/>
                </a:endParaRPr>
              </a:p>
            </p:txBody>
          </p:sp>
        </mc:Choice>
        <mc:Fallback xmlns="">
          <p:sp>
            <p:nvSpPr>
              <p:cNvPr id="11" name="Dikdörtgen 10"/>
              <p:cNvSpPr>
                <a:spLocks noRot="1" noChangeAspect="1" noMove="1" noResize="1" noEditPoints="1" noAdjustHandles="1" noChangeArrowheads="1" noChangeShapeType="1" noTextEdit="1"/>
              </p:cNvSpPr>
              <p:nvPr/>
            </p:nvSpPr>
            <p:spPr>
              <a:xfrm>
                <a:off x="6094412" y="5210249"/>
                <a:ext cx="2457789" cy="612796"/>
              </a:xfrm>
              <a:prstGeom prst="rect">
                <a:avLst/>
              </a:prstGeom>
              <a:blipFill rotWithShape="0">
                <a:blip r:embed="rId7"/>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6094412" y="5856888"/>
                <a:ext cx="3081806" cy="6183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𝐴</m:t>
                          </m:r>
                          <m:r>
                            <a:rPr lang="tr-TR" b="0" i="1" dirty="0" smtClean="0">
                              <a:latin typeface="Cambria Math" panose="02040503050406030204" pitchFamily="18" charset="0"/>
                            </a:rPr>
                            <m:t>∪</m:t>
                          </m:r>
                          <m:r>
                            <a:rPr lang="tr-TR" i="1" dirty="0">
                              <a:latin typeface="Cambria Math" panose="02040503050406030204" pitchFamily="18" charset="0"/>
                            </a:rPr>
                            <m:t>𝐵</m:t>
                          </m:r>
                        </m:e>
                      </m:d>
                      <m:r>
                        <a:rPr lang="tr-TR" i="1" dirty="0">
                          <a:latin typeface="Cambria Math" panose="02040503050406030204" pitchFamily="18" charset="0"/>
                        </a:rPr>
                        <m:t>=</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6050</m:t>
                          </m:r>
                        </m:num>
                        <m:den>
                          <m:r>
                            <a:rPr lang="tr-TR" b="0" i="1" dirty="0" smtClean="0">
                              <a:latin typeface="Cambria Math" panose="02040503050406030204" pitchFamily="18" charset="0"/>
                            </a:rPr>
                            <m:t>22252</m:t>
                          </m:r>
                        </m:den>
                      </m:f>
                      <m:r>
                        <a:rPr lang="tr-TR" b="0" i="1" dirty="0" smtClean="0">
                          <a:latin typeface="Cambria Math" panose="02040503050406030204" pitchFamily="18" charset="0"/>
                        </a:rPr>
                        <m:t>=0.2719</m:t>
                      </m:r>
                    </m:oMath>
                  </m:oMathPara>
                </a14:m>
                <a:endParaRPr lang="tr-TR" dirty="0"/>
              </a:p>
            </p:txBody>
          </p:sp>
        </mc:Choice>
        <mc:Fallback xmlns="">
          <p:sp>
            <p:nvSpPr>
              <p:cNvPr id="12" name="Dikdörtgen 11"/>
              <p:cNvSpPr>
                <a:spLocks noRot="1" noChangeAspect="1" noMove="1" noResize="1" noEditPoints="1" noAdjustHandles="1" noChangeArrowheads="1" noChangeShapeType="1" noTextEdit="1"/>
              </p:cNvSpPr>
              <p:nvPr/>
            </p:nvSpPr>
            <p:spPr>
              <a:xfrm>
                <a:off x="6094412" y="5856888"/>
                <a:ext cx="3081806" cy="618374"/>
              </a:xfrm>
              <a:prstGeom prst="rect">
                <a:avLst/>
              </a:prstGeom>
              <a:blipFill rotWithShape="0">
                <a:blip r:embed="rId8"/>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3800286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DEĞİŞKENLER </a:t>
            </a:r>
            <a:endParaRPr lang="tr-TR" dirty="0"/>
          </a:p>
        </p:txBody>
      </p:sp>
      <p:sp>
        <p:nvSpPr>
          <p:cNvPr id="3" name="İçerik Yer Tutucusu 2"/>
          <p:cNvSpPr>
            <a:spLocks noGrp="1"/>
          </p:cNvSpPr>
          <p:nvPr>
            <p:ph idx="1"/>
          </p:nvPr>
        </p:nvSpPr>
        <p:spPr/>
        <p:txBody>
          <a:bodyPr/>
          <a:lstStyle/>
          <a:p>
            <a:pPr marL="285750" lvl="1" indent="-285750">
              <a:lnSpc>
                <a:spcPct val="120000"/>
              </a:lnSpc>
              <a:spcBef>
                <a:spcPts val="0"/>
              </a:spcBef>
            </a:pPr>
            <a:r>
              <a:rPr lang="tr-TR" sz="2000" dirty="0"/>
              <a:t>Olasılık Yoğunluk </a:t>
            </a:r>
            <a:r>
              <a:rPr lang="tr-TR" sz="2000" dirty="0" smtClean="0"/>
              <a:t>Fonksiyonu (</a:t>
            </a:r>
            <a:r>
              <a:rPr lang="tr-TR" sz="2000" dirty="0" err="1" smtClean="0"/>
              <a:t>Probobility</a:t>
            </a:r>
            <a:r>
              <a:rPr lang="tr-TR" sz="2000" dirty="0" smtClean="0"/>
              <a:t> </a:t>
            </a:r>
            <a:r>
              <a:rPr lang="tr-TR" sz="2000" dirty="0" err="1" smtClean="0"/>
              <a:t>density</a:t>
            </a:r>
            <a:r>
              <a:rPr lang="tr-TR" sz="2000" dirty="0" smtClean="0"/>
              <a:t> </a:t>
            </a:r>
            <a:r>
              <a:rPr lang="tr-TR" sz="2000" dirty="0" err="1" smtClean="0"/>
              <a:t>function</a:t>
            </a:r>
            <a:r>
              <a:rPr lang="tr-TR" sz="2000" dirty="0" smtClean="0"/>
              <a:t>) </a:t>
            </a:r>
            <a:endParaRPr lang="tr-TR" sz="2000" dirty="0"/>
          </a:p>
          <a:p>
            <a:pPr marL="285750" lvl="1" indent="-285750">
              <a:lnSpc>
                <a:spcPct val="120000"/>
              </a:lnSpc>
              <a:spcBef>
                <a:spcPts val="0"/>
              </a:spcBef>
            </a:pPr>
            <a:r>
              <a:rPr lang="tr-TR" sz="2000" dirty="0" smtClean="0"/>
              <a:t>Birikimli Dağılım Fonksiyonu (</a:t>
            </a:r>
            <a:r>
              <a:rPr lang="tr-TR" sz="2000" dirty="0" err="1"/>
              <a:t>Cumulative</a:t>
            </a:r>
            <a:r>
              <a:rPr lang="tr-TR" sz="2000" dirty="0"/>
              <a:t> Distribution </a:t>
            </a:r>
            <a:r>
              <a:rPr lang="tr-TR" sz="2000" dirty="0" err="1" smtClean="0"/>
              <a:t>Function</a:t>
            </a:r>
            <a:r>
              <a:rPr lang="tr-TR" sz="2000" dirty="0" smtClean="0"/>
              <a:t>)</a:t>
            </a:r>
            <a:endParaRPr lang="tr-TR" sz="2000" dirty="0"/>
          </a:p>
          <a:p>
            <a:pPr marL="285750" lvl="1" indent="-285750">
              <a:lnSpc>
                <a:spcPct val="120000"/>
              </a:lnSpc>
              <a:spcBef>
                <a:spcPts val="0"/>
              </a:spcBef>
            </a:pPr>
            <a:r>
              <a:rPr lang="tr-TR" sz="2000" dirty="0"/>
              <a:t>Ortalama ve </a:t>
            </a:r>
            <a:r>
              <a:rPr lang="tr-TR" sz="2000" dirty="0" err="1"/>
              <a:t>Varyans</a:t>
            </a:r>
            <a:r>
              <a:rPr lang="tr-TR" sz="2000" dirty="0"/>
              <a:t> </a:t>
            </a:r>
            <a:r>
              <a:rPr lang="tr-TR" sz="2000" dirty="0" smtClean="0"/>
              <a:t>(</a:t>
            </a:r>
            <a:r>
              <a:rPr lang="tr-TR" sz="2000" dirty="0" err="1" smtClean="0"/>
              <a:t>Mean</a:t>
            </a:r>
            <a:r>
              <a:rPr lang="tr-TR" sz="2000" dirty="0" smtClean="0"/>
              <a:t> ve </a:t>
            </a:r>
            <a:r>
              <a:rPr lang="tr-TR" sz="2000" dirty="0" err="1" smtClean="0"/>
              <a:t>Variance</a:t>
            </a:r>
            <a:r>
              <a:rPr lang="tr-TR" sz="2000" dirty="0" smtClean="0"/>
              <a:t>)</a:t>
            </a:r>
            <a:endParaRPr lang="tr-TR" sz="2000" dirty="0"/>
          </a:p>
        </p:txBody>
      </p:sp>
    </p:spTree>
    <p:extLst>
      <p:ext uri="{BB962C8B-B14F-4D97-AF65-F5344CB8AC3E}">
        <p14:creationId xmlns:p14="http://schemas.microsoft.com/office/powerpoint/2010/main" val="203394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a:t>
            </a:r>
            <a:r>
              <a:rPr lang="tr-TR" b="1" dirty="0" smtClean="0"/>
              <a:t>DEĞİŞKENLER: </a:t>
            </a:r>
            <a:r>
              <a:rPr lang="tr-TR" dirty="0" smtClean="0"/>
              <a:t>Olasılık </a:t>
            </a:r>
            <a:r>
              <a:rPr lang="tr-TR" dirty="0"/>
              <a:t>Yoğunluk Fonksiyonu </a:t>
            </a:r>
          </a:p>
        </p:txBody>
      </p:sp>
      <p:sp>
        <p:nvSpPr>
          <p:cNvPr id="3" name="İçerik Yer Tutucusu 2"/>
          <p:cNvSpPr>
            <a:spLocks noGrp="1"/>
          </p:cNvSpPr>
          <p:nvPr>
            <p:ph sz="half" idx="1"/>
          </p:nvPr>
        </p:nvSpPr>
        <p:spPr/>
        <p:txBody>
          <a:bodyPr>
            <a:normAutofit/>
          </a:bodyPr>
          <a:lstStyle/>
          <a:p>
            <a:r>
              <a:rPr lang="tr-TR" dirty="0"/>
              <a:t>Bir X </a:t>
            </a:r>
            <a:r>
              <a:rPr lang="tr-TR" dirty="0" err="1"/>
              <a:t>rassal</a:t>
            </a:r>
            <a:r>
              <a:rPr lang="tr-TR" dirty="0"/>
              <a:t> değişkeni olasılık dağılımı veya basitçe dağılımı, </a:t>
            </a:r>
            <a:r>
              <a:rPr lang="tr-TR" dirty="0" err="1"/>
              <a:t>X'in</a:t>
            </a:r>
            <a:r>
              <a:rPr lang="tr-TR" dirty="0"/>
              <a:t> olası değerleri ile ilişkili </a:t>
            </a:r>
            <a:r>
              <a:rPr lang="tr-TR" dirty="0" smtClean="0"/>
              <a:t>olasılıkların </a:t>
            </a:r>
            <a:r>
              <a:rPr lang="tr-TR" dirty="0"/>
              <a:t>kümesini tanımlar. </a:t>
            </a:r>
            <a:endParaRPr lang="tr-TR" dirty="0" smtClean="0"/>
          </a:p>
          <a:p>
            <a:r>
              <a:rPr lang="tr-TR" dirty="0" smtClean="0"/>
              <a:t>Örneğin </a:t>
            </a:r>
            <a:r>
              <a:rPr lang="tr-TR" dirty="0" smtClean="0"/>
              <a:t>şekilde </a:t>
            </a:r>
            <a:r>
              <a:rPr lang="tr-TR" dirty="0" smtClean="0"/>
              <a:t>gösterilen </a:t>
            </a:r>
            <a:r>
              <a:rPr lang="tr-TR" dirty="0"/>
              <a:t>uzun ve ince bir kırış üzerindeki yük </a:t>
            </a:r>
            <a:r>
              <a:rPr lang="tr-TR" dirty="0" smtClean="0"/>
              <a:t>yoğunluğunu düşünelim. </a:t>
            </a:r>
            <a:r>
              <a:rPr lang="tr-TR" dirty="0" smtClean="0"/>
              <a:t>Kiriş </a:t>
            </a:r>
            <a:r>
              <a:rPr lang="tr-TR" dirty="0" smtClean="0"/>
              <a:t>üzerindeki </a:t>
            </a:r>
            <a:r>
              <a:rPr lang="tr-TR" dirty="0"/>
              <a:t>herhangi bir </a:t>
            </a:r>
            <a:r>
              <a:rPr lang="tr-TR" dirty="0" smtClean="0"/>
              <a:t>x </a:t>
            </a:r>
            <a:r>
              <a:rPr lang="tr-TR" dirty="0"/>
              <a:t>noktası için, yoğunluk (</a:t>
            </a:r>
            <a:r>
              <a:rPr lang="tr-TR" dirty="0" smtClean="0"/>
              <a:t>gram/cm) bir fonksiyon olarak tanımlanabilir.</a:t>
            </a:r>
            <a:endParaRPr lang="tr-TR" dirty="0"/>
          </a:p>
        </p:txBody>
      </p:sp>
      <p:pic>
        <p:nvPicPr>
          <p:cNvPr id="5" name="İçerik Yer Tutucusu 4"/>
          <p:cNvPicPr>
            <a:picLocks noGrp="1" noChangeAspect="1"/>
          </p:cNvPicPr>
          <p:nvPr>
            <p:ph sz="half" idx="2"/>
          </p:nvPr>
        </p:nvPicPr>
        <p:blipFill>
          <a:blip r:embed="rId2"/>
          <a:stretch>
            <a:fillRect/>
          </a:stretch>
        </p:blipFill>
        <p:spPr>
          <a:xfrm>
            <a:off x="6382444" y="2420888"/>
            <a:ext cx="4150522" cy="2705720"/>
          </a:xfrm>
          <a:prstGeom prst="rect">
            <a:avLst/>
          </a:prstGeom>
        </p:spPr>
      </p:pic>
    </p:spTree>
    <p:extLst>
      <p:ext uri="{BB962C8B-B14F-4D97-AF65-F5344CB8AC3E}">
        <p14:creationId xmlns:p14="http://schemas.microsoft.com/office/powerpoint/2010/main" val="77882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DEĞİŞKENLER: </a:t>
            </a:r>
            <a:r>
              <a:rPr lang="tr-TR" dirty="0"/>
              <a:t>Olasılık Yoğunluk Fonksiyonu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lnSpcReduction="10000"/>
              </a:bodyPr>
              <a:lstStyle/>
              <a:p>
                <a:r>
                  <a:rPr lang="tr-TR" dirty="0" smtClean="0"/>
                  <a:t>a </a:t>
                </a:r>
                <a:r>
                  <a:rPr lang="tr-TR" dirty="0"/>
                  <a:t>ve b noktalan arasındaki toplam yük, yoğunluk fonksiyonunun a'dan b'ye integrali alınarak belirlenir. </a:t>
                </a:r>
                <a:endParaRPr lang="tr-TR" dirty="0" smtClean="0"/>
              </a:p>
              <a:p>
                <a:r>
                  <a:rPr lang="tr-TR" dirty="0" smtClean="0"/>
                  <a:t>Bu </a:t>
                </a:r>
                <a:r>
                  <a:rPr lang="tr-TR" dirty="0"/>
                  <a:t>integral, bu aralıkta yoğunluk fonksiyonun altında kalan alandır ve genel olarak bu aralıktaki tüm yüklerin toplamı olarak değerlendirilebilir</a:t>
                </a:r>
                <a:r>
                  <a:rPr lang="tr-TR" dirty="0" smtClean="0"/>
                  <a:t>.</a:t>
                </a:r>
              </a:p>
              <a:p>
                <a:r>
                  <a:rPr lang="tr-TR" dirty="0" smtClean="0"/>
                  <a:t>Benzer </a:t>
                </a:r>
                <a:r>
                  <a:rPr lang="tr-TR" dirty="0"/>
                  <a:t>şekilde, bir sürekli </a:t>
                </a:r>
                <a:r>
                  <a:rPr lang="tr-TR" dirty="0" err="1"/>
                  <a:t>rassal</a:t>
                </a:r>
                <a:r>
                  <a:rPr lang="tr-TR" dirty="0"/>
                  <a:t> değişken </a:t>
                </a:r>
                <a:r>
                  <a:rPr lang="tr-TR" dirty="0" err="1"/>
                  <a:t>X'in</a:t>
                </a:r>
                <a:r>
                  <a:rPr lang="tr-TR" dirty="0"/>
                  <a:t> olasılık dağılımını tanımlamak için bir f(x) </a:t>
                </a:r>
                <a:r>
                  <a:rPr lang="tr-TR" b="1" dirty="0"/>
                  <a:t>olasılık yoğunluk fonksiyonu </a:t>
                </a:r>
                <a:r>
                  <a:rPr lang="tr-TR" dirty="0"/>
                  <a:t>(</a:t>
                </a:r>
                <a:r>
                  <a:rPr lang="tr-TR" dirty="0" err="1"/>
                  <a:t>oyf</a:t>
                </a:r>
                <a:r>
                  <a:rPr lang="tr-TR" dirty="0"/>
                  <a:t>) kullanılabilir. </a:t>
                </a:r>
                <a14:m>
                  <m:oMath xmlns:m="http://schemas.openxmlformats.org/officeDocument/2006/math">
                    <m:r>
                      <a:rPr lang="tr-TR" i="1" dirty="0" smtClean="0">
                        <a:latin typeface="Cambria Math" panose="02040503050406030204" pitchFamily="18" charset="0"/>
                      </a:rPr>
                      <m:t>𝑋</m:t>
                    </m:r>
                  </m:oMath>
                </a14:m>
                <a:r>
                  <a:rPr lang="tr-TR" dirty="0" smtClean="0"/>
                  <a:t>’in </a:t>
                </a:r>
                <a:r>
                  <a:rPr lang="tr-TR" dirty="0"/>
                  <a:t>a ve b arasında olma olasılığı a'dan ve b </a:t>
                </a:r>
                <a:r>
                  <a:rPr lang="tr-TR" dirty="0" smtClean="0"/>
                  <a:t>'ye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smtClean="0">
                        <a:latin typeface="Cambria Math" panose="02040503050406030204" pitchFamily="18" charset="0"/>
                      </a:rPr>
                      <m:t>)</m:t>
                    </m:r>
                  </m:oMath>
                </a14:m>
                <a:r>
                  <a:rPr lang="tr-TR" dirty="0"/>
                  <a:t>'in integrali ile belirlenir. </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2143" r="-511"/>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196013" y="3032682"/>
            <a:ext cx="4773612" cy="1808635"/>
          </a:xfrm>
          <a:prstGeom prst="rect">
            <a:avLst/>
          </a:prstGeom>
        </p:spPr>
      </p:pic>
    </p:spTree>
    <p:extLst>
      <p:ext uri="{BB962C8B-B14F-4D97-AF65-F5344CB8AC3E}">
        <p14:creationId xmlns:p14="http://schemas.microsoft.com/office/powerpoint/2010/main" val="371399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DEĞİŞKENLER: </a:t>
            </a:r>
            <a:r>
              <a:rPr lang="tr-TR" dirty="0"/>
              <a:t>Olasılık Yoğunluk Fonksiyonu </a:t>
            </a:r>
          </a:p>
        </p:txBody>
      </p:sp>
      <mc:AlternateContent xmlns:mc="http://schemas.openxmlformats.org/markup-compatibility/2006">
        <mc:Choice xmlns:a14="http://schemas.microsoft.com/office/drawing/2010/main" Requires="a14">
          <p:sp>
            <p:nvSpPr>
              <p:cNvPr id="3" name="İçerik Yer Tutucusu 2"/>
              <p:cNvSpPr>
                <a:spLocks noGrp="1"/>
              </p:cNvSpPr>
              <p:nvPr>
                <p:ph sz="half" idx="1"/>
              </p:nvPr>
            </p:nvSpPr>
            <p:spPr>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tr-TR" sz="1800" i="1" dirty="0" smtClean="0">
                    <a:solidFill>
                      <a:schemeClr val="tx1"/>
                    </a:solidFill>
                    <a:latin typeface="Cambria Math" panose="02040503050406030204" pitchFamily="18" charset="0"/>
                  </a:rPr>
                  <a:t>X sürekli </a:t>
                </a:r>
                <a:r>
                  <a:rPr lang="tr-TR" sz="1800" i="1" dirty="0" err="1">
                    <a:solidFill>
                      <a:schemeClr val="tx1"/>
                    </a:solidFill>
                    <a:latin typeface="Cambria Math" panose="02040503050406030204" pitchFamily="18" charset="0"/>
                  </a:rPr>
                  <a:t>rassal</a:t>
                </a:r>
                <a:r>
                  <a:rPr lang="tr-TR" sz="1800" i="1" dirty="0">
                    <a:solidFill>
                      <a:schemeClr val="tx1"/>
                    </a:solidFill>
                    <a:latin typeface="Cambria Math" panose="02040503050406030204" pitchFamily="18" charset="0"/>
                  </a:rPr>
                  <a:t> değişkeni olasılık yoğunluk fonksiyonu, f(x) olasılıkları bulmak </a:t>
                </a:r>
                <a:r>
                  <a:rPr lang="tr-TR" sz="1800" i="1" dirty="0" smtClean="0">
                    <a:solidFill>
                      <a:schemeClr val="tx1"/>
                    </a:solidFill>
                    <a:latin typeface="Cambria Math" panose="02040503050406030204" pitchFamily="18" charset="0"/>
                  </a:rPr>
                  <a:t>için </a:t>
                </a:r>
                <a:r>
                  <a:rPr lang="tr-TR" sz="1800" i="1" dirty="0">
                    <a:solidFill>
                      <a:schemeClr val="tx1"/>
                    </a:solidFill>
                    <a:latin typeface="Cambria Math" panose="02040503050406030204" pitchFamily="18" charset="0"/>
                  </a:rPr>
                  <a:t>aşağıdaki gibi kullanılır.</a:t>
                </a:r>
              </a:p>
              <a:p>
                <a:pPr marL="342900" indent="-342900">
                  <a:buFont typeface="+mj-lt"/>
                  <a:buAutoNum type="arabicPeriod"/>
                </a:pPr>
                <a14:m>
                  <m:oMath xmlns:m="http://schemas.openxmlformats.org/officeDocument/2006/math">
                    <m:r>
                      <a:rPr lang="tr-TR" sz="1800" i="1">
                        <a:solidFill>
                          <a:schemeClr val="tx1"/>
                        </a:solidFill>
                        <a:latin typeface="Cambria Math" panose="02040503050406030204" pitchFamily="18" charset="0"/>
                      </a:rPr>
                      <m:t>𝑃</m:t>
                    </m:r>
                    <m:d>
                      <m:dPr>
                        <m:ctrlPr>
                          <a:rPr lang="tr-TR" sz="1800" i="1">
                            <a:solidFill>
                              <a:schemeClr val="tx1"/>
                            </a:solidFill>
                            <a:latin typeface="Cambria Math" panose="02040503050406030204" pitchFamily="18" charset="0"/>
                          </a:rPr>
                        </m:ctrlPr>
                      </m:dPr>
                      <m:e>
                        <m:r>
                          <a:rPr lang="tr-TR" sz="1800" i="1">
                            <a:solidFill>
                              <a:schemeClr val="tx1"/>
                            </a:solidFill>
                            <a:latin typeface="Cambria Math" panose="02040503050406030204" pitchFamily="18" charset="0"/>
                          </a:rPr>
                          <m:t>𝑎</m:t>
                        </m:r>
                        <m:r>
                          <a:rPr lang="tr-TR" sz="1800" i="1">
                            <a:solidFill>
                              <a:schemeClr val="tx1"/>
                            </a:solidFill>
                            <a:latin typeface="Cambria Math" panose="02040503050406030204" pitchFamily="18" charset="0"/>
                          </a:rPr>
                          <m:t>&lt;</m:t>
                        </m:r>
                        <m:r>
                          <a:rPr lang="tr-TR" sz="1800" i="1">
                            <a:solidFill>
                              <a:schemeClr val="tx1"/>
                            </a:solidFill>
                            <a:latin typeface="Cambria Math" panose="02040503050406030204" pitchFamily="18" charset="0"/>
                          </a:rPr>
                          <m:t>𝑋</m:t>
                        </m:r>
                        <m:r>
                          <a:rPr lang="tr-TR" sz="1800" i="1">
                            <a:solidFill>
                              <a:schemeClr val="tx1"/>
                            </a:solidFill>
                            <a:latin typeface="Cambria Math" panose="02040503050406030204" pitchFamily="18" charset="0"/>
                          </a:rPr>
                          <m:t>&lt;</m:t>
                        </m:r>
                        <m:r>
                          <a:rPr lang="tr-TR" sz="1800" i="1">
                            <a:solidFill>
                              <a:schemeClr val="tx1"/>
                            </a:solidFill>
                            <a:latin typeface="Cambria Math" panose="02040503050406030204" pitchFamily="18" charset="0"/>
                          </a:rPr>
                          <m:t>𝑏</m:t>
                        </m:r>
                      </m:e>
                    </m:d>
                    <m:r>
                      <a:rPr lang="tr-TR" sz="1800" i="1">
                        <a:solidFill>
                          <a:schemeClr val="tx1"/>
                        </a:solidFill>
                        <a:latin typeface="Cambria Math" panose="02040503050406030204" pitchFamily="18" charset="0"/>
                      </a:rPr>
                      <m:t>=</m:t>
                    </m:r>
                    <m:nary>
                      <m:naryPr>
                        <m:ctrlPr>
                          <a:rPr lang="tr-TR" sz="1800" i="1">
                            <a:solidFill>
                              <a:schemeClr val="tx1"/>
                            </a:solidFill>
                            <a:latin typeface="Cambria Math" panose="02040503050406030204" pitchFamily="18" charset="0"/>
                          </a:rPr>
                        </m:ctrlPr>
                      </m:naryPr>
                      <m:sub>
                        <m:r>
                          <a:rPr lang="tr-TR" sz="1800" i="1">
                            <a:solidFill>
                              <a:schemeClr val="tx1"/>
                            </a:solidFill>
                            <a:latin typeface="Cambria Math" panose="02040503050406030204" pitchFamily="18" charset="0"/>
                          </a:rPr>
                          <m:t>𝑎</m:t>
                        </m:r>
                      </m:sub>
                      <m:sup>
                        <m:r>
                          <a:rPr lang="tr-TR" sz="1800" i="1">
                            <a:solidFill>
                              <a:schemeClr val="tx1"/>
                            </a:solidFill>
                            <a:latin typeface="Cambria Math" panose="02040503050406030204" pitchFamily="18" charset="0"/>
                          </a:rPr>
                          <m:t>𝑏</m:t>
                        </m:r>
                      </m:sup>
                      <m:e>
                        <m:r>
                          <a:rPr lang="tr-TR" sz="1800" i="1">
                            <a:solidFill>
                              <a:schemeClr val="tx1"/>
                            </a:solidFill>
                            <a:latin typeface="Cambria Math" panose="02040503050406030204" pitchFamily="18" charset="0"/>
                          </a:rPr>
                          <m:t>𝑓</m:t>
                        </m:r>
                        <m:d>
                          <m:dPr>
                            <m:ctrlPr>
                              <a:rPr lang="tr-TR" sz="1800" i="1">
                                <a:solidFill>
                                  <a:schemeClr val="tx1"/>
                                </a:solidFill>
                                <a:latin typeface="Cambria Math" panose="02040503050406030204" pitchFamily="18" charset="0"/>
                              </a:rPr>
                            </m:ctrlPr>
                          </m:dPr>
                          <m:e>
                            <m:r>
                              <a:rPr lang="tr-TR" sz="1800" i="1">
                                <a:solidFill>
                                  <a:schemeClr val="tx1"/>
                                </a:solidFill>
                                <a:latin typeface="Cambria Math" panose="02040503050406030204" pitchFamily="18" charset="0"/>
                              </a:rPr>
                              <m:t>𝑥</m:t>
                            </m:r>
                          </m:e>
                        </m:d>
                        <m:r>
                          <a:rPr lang="tr-TR" sz="1800" i="1">
                            <a:solidFill>
                              <a:schemeClr val="tx1"/>
                            </a:solidFill>
                            <a:latin typeface="Cambria Math" panose="02040503050406030204" pitchFamily="18" charset="0"/>
                          </a:rPr>
                          <m:t>𝑑𝑥</m:t>
                        </m:r>
                      </m:e>
                    </m:nary>
                    <m:r>
                      <a:rPr lang="tr-TR" sz="1800" i="1">
                        <a:solidFill>
                          <a:schemeClr val="tx1"/>
                        </a:solidFill>
                        <a:latin typeface="Cambria Math" panose="02040503050406030204" pitchFamily="18" charset="0"/>
                      </a:rPr>
                      <m:t>        </m:t>
                    </m:r>
                    <m:d>
                      <m:dPr>
                        <m:ctrlPr>
                          <a:rPr lang="tr-TR" sz="1800" i="1">
                            <a:solidFill>
                              <a:schemeClr val="tx1"/>
                            </a:solidFill>
                            <a:latin typeface="Cambria Math" panose="02040503050406030204" pitchFamily="18" charset="0"/>
                          </a:rPr>
                        </m:ctrlPr>
                      </m:dPr>
                      <m:e>
                        <m:r>
                          <a:rPr lang="tr-TR" sz="1800" i="1">
                            <a:solidFill>
                              <a:schemeClr val="tx1"/>
                            </a:solidFill>
                            <a:latin typeface="Cambria Math" panose="02040503050406030204" pitchFamily="18" charset="0"/>
                          </a:rPr>
                          <m:t>3−2</m:t>
                        </m:r>
                      </m:e>
                    </m:d>
                  </m:oMath>
                </a14:m>
                <a:endParaRPr lang="tr-TR" sz="1800" i="1" dirty="0">
                  <a:solidFill>
                    <a:schemeClr val="tx1"/>
                  </a:solidFill>
                  <a:latin typeface="Cambria Math" panose="02040503050406030204" pitchFamily="18" charset="0"/>
                </a:endParaRPr>
              </a:p>
              <a:p>
                <a:pPr marL="342900" indent="-342900">
                  <a:buFont typeface="+mj-lt"/>
                  <a:buAutoNum type="arabicPeriod"/>
                </a:pPr>
                <a:r>
                  <a:rPr lang="tr-TR" sz="1800" i="1" dirty="0">
                    <a:solidFill>
                      <a:schemeClr val="tx1"/>
                    </a:solidFill>
                    <a:latin typeface="Cambria Math" panose="02040503050406030204" pitchFamily="18" charset="0"/>
                  </a:rPr>
                  <a:t>Olasılık yoğunluk fonksiyonu özellikleri;</a:t>
                </a:r>
              </a:p>
              <a:p>
                <a:pPr marL="342900" indent="-342900">
                  <a:buFont typeface="+mj-lt"/>
                  <a:buAutoNum type="arabicPeriod"/>
                </a:pPr>
                <a:endParaRPr lang="tr-TR" sz="1800" i="1" dirty="0">
                  <a:solidFill>
                    <a:schemeClr val="tx1"/>
                  </a:solidFill>
                  <a:latin typeface="Cambria Math" panose="02040503050406030204" pitchFamily="18" charset="0"/>
                </a:endParaRPr>
              </a:p>
              <a:p>
                <a:pPr marL="342900" indent="-342900">
                  <a:buFont typeface="+mj-lt"/>
                  <a:buAutoNum type="arabicPeriod"/>
                </a:pPr>
                <a14:m>
                  <m:oMath xmlns:m="http://schemas.openxmlformats.org/officeDocument/2006/math">
                    <m:m>
                      <m:mPr>
                        <m:mcs>
                          <m:mc>
                            <m:mcPr>
                              <m:count m:val="2"/>
                              <m:mcJc m:val="center"/>
                            </m:mcPr>
                          </m:mc>
                        </m:mcs>
                        <m:ctrlPr>
                          <a:rPr lang="tr-TR" sz="1800" i="1">
                            <a:solidFill>
                              <a:schemeClr val="tx1"/>
                            </a:solidFill>
                            <a:latin typeface="Cambria Math" panose="02040503050406030204" pitchFamily="18" charset="0"/>
                          </a:rPr>
                        </m:ctrlPr>
                      </m:mPr>
                      <m:mr>
                        <m:e>
                          <m:r>
                            <m:rPr>
                              <m:brk m:alnAt="7"/>
                            </m:rPr>
                            <a:rPr lang="tr-TR" sz="1800" i="1">
                              <a:solidFill>
                                <a:schemeClr val="tx1"/>
                              </a:solidFill>
                              <a:latin typeface="Cambria Math" panose="02040503050406030204" pitchFamily="18" charset="0"/>
                            </a:rPr>
                            <m:t>(</m:t>
                          </m:r>
                          <m:r>
                            <a:rPr lang="tr-TR" sz="1800" i="1">
                              <a:solidFill>
                                <a:schemeClr val="tx1"/>
                              </a:solidFill>
                              <a:latin typeface="Cambria Math" panose="02040503050406030204" pitchFamily="18" charset="0"/>
                            </a:rPr>
                            <m:t>1)</m:t>
                          </m:r>
                        </m:e>
                        <m:e>
                          <m:r>
                            <a:rPr lang="tr-TR" sz="1800" i="1">
                              <a:solidFill>
                                <a:schemeClr val="tx1"/>
                              </a:solidFill>
                              <a:latin typeface="Cambria Math" panose="02040503050406030204" pitchFamily="18" charset="0"/>
                            </a:rPr>
                            <m:t>𝑓</m:t>
                          </m:r>
                          <m:d>
                            <m:dPr>
                              <m:ctrlPr>
                                <a:rPr lang="tr-TR" sz="1800" i="1">
                                  <a:solidFill>
                                    <a:schemeClr val="tx1"/>
                                  </a:solidFill>
                                  <a:latin typeface="Cambria Math" panose="02040503050406030204" pitchFamily="18" charset="0"/>
                                </a:rPr>
                              </m:ctrlPr>
                            </m:dPr>
                            <m:e>
                              <m:r>
                                <a:rPr lang="tr-TR" sz="1800" i="1">
                                  <a:solidFill>
                                    <a:schemeClr val="tx1"/>
                                  </a:solidFill>
                                  <a:latin typeface="Cambria Math" panose="02040503050406030204" pitchFamily="18" charset="0"/>
                                </a:rPr>
                                <m:t>𝑥</m:t>
                              </m:r>
                            </m:e>
                          </m:d>
                          <m:r>
                            <a:rPr lang="tr-TR" sz="1800" i="1">
                              <a:solidFill>
                                <a:schemeClr val="tx1"/>
                              </a:solidFill>
                              <a:latin typeface="Cambria Math" panose="02040503050406030204" pitchFamily="18" charset="0"/>
                            </a:rPr>
                            <m:t>≥0</m:t>
                          </m:r>
                        </m:e>
                      </m:mr>
                      <m:mr>
                        <m:e>
                          <m:r>
                            <a:rPr lang="tr-TR" sz="1800" i="1">
                              <a:solidFill>
                                <a:schemeClr val="tx1"/>
                              </a:solidFill>
                              <a:latin typeface="Cambria Math" panose="02040503050406030204" pitchFamily="18" charset="0"/>
                            </a:rPr>
                            <m:t>(2)</m:t>
                          </m:r>
                        </m:e>
                        <m:e>
                          <m:nary>
                            <m:naryPr>
                              <m:ctrlPr>
                                <a:rPr lang="tr-TR" sz="1800" i="1">
                                  <a:solidFill>
                                    <a:schemeClr val="tx1"/>
                                  </a:solidFill>
                                  <a:latin typeface="Cambria Math" panose="02040503050406030204" pitchFamily="18" charset="0"/>
                                </a:rPr>
                              </m:ctrlPr>
                            </m:naryPr>
                            <m:sub>
                              <m:r>
                                <a:rPr lang="tr-TR" sz="1800" i="1">
                                  <a:solidFill>
                                    <a:schemeClr val="tx1"/>
                                  </a:solidFill>
                                  <a:latin typeface="Cambria Math" panose="02040503050406030204" pitchFamily="18" charset="0"/>
                                </a:rPr>
                                <m:t>−∞</m:t>
                              </m:r>
                            </m:sub>
                            <m:sup>
                              <m:r>
                                <a:rPr lang="tr-TR" sz="1800" i="1">
                                  <a:solidFill>
                                    <a:schemeClr val="tx1"/>
                                  </a:solidFill>
                                  <a:latin typeface="Cambria Math" panose="02040503050406030204" pitchFamily="18" charset="0"/>
                                </a:rPr>
                                <m:t>∞</m:t>
                              </m:r>
                            </m:sup>
                            <m:e>
                              <m:r>
                                <a:rPr lang="tr-TR" sz="1800" i="1">
                                  <a:solidFill>
                                    <a:schemeClr val="tx1"/>
                                  </a:solidFill>
                                  <a:latin typeface="Cambria Math" panose="02040503050406030204" pitchFamily="18" charset="0"/>
                                </a:rPr>
                                <m:t>𝑓</m:t>
                              </m:r>
                              <m:d>
                                <m:dPr>
                                  <m:ctrlPr>
                                    <a:rPr lang="tr-TR" sz="1800" i="1">
                                      <a:solidFill>
                                        <a:schemeClr val="tx1"/>
                                      </a:solidFill>
                                      <a:latin typeface="Cambria Math" panose="02040503050406030204" pitchFamily="18" charset="0"/>
                                    </a:rPr>
                                  </m:ctrlPr>
                                </m:dPr>
                                <m:e>
                                  <m:r>
                                    <a:rPr lang="tr-TR" sz="1800" i="1">
                                      <a:solidFill>
                                        <a:schemeClr val="tx1"/>
                                      </a:solidFill>
                                      <a:latin typeface="Cambria Math" panose="02040503050406030204" pitchFamily="18" charset="0"/>
                                    </a:rPr>
                                    <m:t>𝑥</m:t>
                                  </m:r>
                                </m:e>
                              </m:d>
                              <m:r>
                                <a:rPr lang="tr-TR" sz="1800" i="1">
                                  <a:solidFill>
                                    <a:schemeClr val="tx1"/>
                                  </a:solidFill>
                                  <a:latin typeface="Cambria Math" panose="02040503050406030204" pitchFamily="18" charset="0"/>
                                </a:rPr>
                                <m:t>𝑑𝑥</m:t>
                              </m:r>
                            </m:e>
                          </m:nary>
                          <m:r>
                            <a:rPr lang="tr-TR" sz="1800" i="1">
                              <a:solidFill>
                                <a:schemeClr val="tx1"/>
                              </a:solidFill>
                              <a:latin typeface="Cambria Math" panose="02040503050406030204" pitchFamily="18" charset="0"/>
                            </a:rPr>
                            <m:t>=1</m:t>
                          </m:r>
                        </m:e>
                      </m:mr>
                    </m:m>
                  </m:oMath>
                </a14:m>
                <a:endParaRPr lang="tr-TR" sz="1800" i="1" dirty="0">
                  <a:latin typeface="Cambria Math" panose="02040503050406030204" pitchFamily="18" charset="0"/>
                </a:endParaRPr>
              </a:p>
            </p:txBody>
          </p:sp>
        </mc:Choice>
        <mc:Fallback>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634" r="-127"/>
                </a:stretch>
              </a:blipFill>
              <a:ln w="38100">
                <a:solidFill>
                  <a:schemeClr val="tx1"/>
                </a:solidFill>
              </a:ln>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196028" y="3031665"/>
            <a:ext cx="4773582" cy="1810669"/>
          </a:xfrm>
          <a:prstGeom prst="rect">
            <a:avLst/>
          </a:prstGeom>
        </p:spPr>
      </p:pic>
    </p:spTree>
    <p:extLst>
      <p:ext uri="{BB962C8B-B14F-4D97-AF65-F5344CB8AC3E}">
        <p14:creationId xmlns:p14="http://schemas.microsoft.com/office/powerpoint/2010/main" val="198001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a:t>
            </a:r>
            <a:r>
              <a:rPr lang="tr-TR" b="1" dirty="0" smtClean="0"/>
              <a:t>DEĞİŞKENLER: </a:t>
            </a:r>
            <a:r>
              <a:rPr lang="tr-TR" dirty="0" smtClean="0"/>
              <a:t>Olasılık </a:t>
            </a:r>
            <a:r>
              <a:rPr lang="tr-TR" dirty="0"/>
              <a:t>Yoğunluk Fonksiyonu </a:t>
            </a:r>
          </a:p>
        </p:txBody>
      </p:sp>
      <mc:AlternateContent xmlns:mc="http://schemas.openxmlformats.org/markup-compatibility/2006">
        <mc:Choice xmlns:a14="http://schemas.microsoft.com/office/drawing/2010/main" Requires="a14">
          <p:sp>
            <p:nvSpPr>
              <p:cNvPr id="3" name="İçerik Yer Tutucusu 2"/>
              <p:cNvSpPr>
                <a:spLocks noGrp="1"/>
              </p:cNvSpPr>
              <p:nvPr>
                <p:ph sz="half" idx="1"/>
              </p:nvPr>
            </p:nvSpPr>
            <p:spPr/>
            <p:txBody>
              <a:bodyPr/>
              <a:lstStyle/>
              <a:p>
                <a:r>
                  <a:rPr lang="tr-TR" dirty="0" err="1" smtClean="0"/>
                  <a:t>Histogram</a:t>
                </a:r>
                <a:r>
                  <a:rPr lang="tr-TR" dirty="0" smtClean="0"/>
                  <a:t>, olasılık </a:t>
                </a:r>
                <a:r>
                  <a:rPr lang="tr-TR" dirty="0"/>
                  <a:t>Yoğunluk </a:t>
                </a:r>
                <a:r>
                  <a:rPr lang="tr-TR" dirty="0" smtClean="0"/>
                  <a:t>fonksiyonuna </a:t>
                </a:r>
                <a:r>
                  <a:rPr lang="tr-TR" dirty="0"/>
                  <a:t>bir yakınsamadır. </a:t>
                </a:r>
                <a:r>
                  <a:rPr lang="tr-TR" dirty="0" smtClean="0"/>
                  <a:t>Şekilde </a:t>
                </a:r>
                <a:r>
                  <a:rPr lang="tr-TR" dirty="0" smtClean="0"/>
                  <a:t>gösterilen </a:t>
                </a:r>
                <a:r>
                  <a:rPr lang="tr-TR" dirty="0" err="1" smtClean="0"/>
                  <a:t>histogramda</a:t>
                </a:r>
                <a:r>
                  <a:rPr lang="tr-TR" dirty="0" smtClean="0"/>
                  <a:t> </a:t>
                </a:r>
                <a:r>
                  <a:rPr lang="tr-TR" dirty="0"/>
                  <a:t>bir aralık için </a:t>
                </a:r>
                <a:r>
                  <a:rPr lang="tr-TR" dirty="0" smtClean="0"/>
                  <a:t>çubukların </a:t>
                </a:r>
                <a:r>
                  <a:rPr lang="tr-TR" dirty="0"/>
                  <a:t>alanı, o aralıktaki ölçümlerin göreceli sıklığına (oranına) eşittir. </a:t>
                </a:r>
                <a:endParaRPr lang="tr-TR" dirty="0" smtClean="0"/>
              </a:p>
              <a:p>
                <a:r>
                  <a:rPr lang="tr-TR" dirty="0" smtClean="0"/>
                  <a:t>Göreceli </a:t>
                </a:r>
                <a:r>
                  <a:rPr lang="tr-TR" dirty="0"/>
                  <a:t>sıklık, bir ölçümün </a:t>
                </a:r>
                <a:r>
                  <a:rPr lang="tr-TR" dirty="0" smtClean="0"/>
                  <a:t>o aralığa </a:t>
                </a:r>
                <a:r>
                  <a:rPr lang="tr-TR" dirty="0"/>
                  <a:t>düşme olasılığı tahminidir. </a:t>
                </a:r>
                <a:endParaRPr lang="tr-TR" dirty="0" smtClean="0"/>
              </a:p>
              <a:p>
                <a:r>
                  <a:rPr lang="tr-TR" dirty="0" smtClean="0"/>
                  <a:t>Benzer </a:t>
                </a:r>
                <a:r>
                  <a:rPr lang="tr-TR" dirty="0"/>
                  <a:t>şekilde, bir aralıkta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a:latin typeface="Cambria Math" panose="02040503050406030204" pitchFamily="18" charset="0"/>
                      </a:rPr>
                      <m:t>) </m:t>
                    </m:r>
                  </m:oMath>
                </a14:m>
                <a:r>
                  <a:rPr lang="tr-TR" dirty="0"/>
                  <a:t>fonksiyonunun altındaki alan, bir ölçümün bu aralığa düşmesi gerçek olasılığına eşittir. </a:t>
                </a:r>
              </a:p>
            </p:txBody>
          </p:sp>
        </mc:Choice>
        <mc:Fallback>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1571" r="-1277"/>
                </a:stretch>
              </a:blipFill>
            </p:spPr>
            <p:txBody>
              <a:bodyPr/>
              <a:lstStyle/>
              <a:p>
                <a:r>
                  <a:rPr lang="tr-TR">
                    <a:noFill/>
                  </a:rPr>
                  <a:t> </a:t>
                </a:r>
              </a:p>
            </p:txBody>
          </p:sp>
        </mc:Fallback>
      </mc:AlternateContent>
      <p:pic>
        <p:nvPicPr>
          <p:cNvPr id="6" name="İçerik Yer Tutucusu 5"/>
          <p:cNvPicPr>
            <a:picLocks noGrp="1" noChangeAspect="1"/>
          </p:cNvPicPr>
          <p:nvPr>
            <p:ph sz="half" idx="2"/>
          </p:nvPr>
        </p:nvPicPr>
        <p:blipFill>
          <a:blip r:embed="rId3"/>
          <a:stretch>
            <a:fillRect/>
          </a:stretch>
        </p:blipFill>
        <p:spPr>
          <a:xfrm>
            <a:off x="6701369" y="2960551"/>
            <a:ext cx="3762900" cy="1952898"/>
          </a:xfrm>
          <a:prstGeom prst="rect">
            <a:avLst/>
          </a:prstGeom>
        </p:spPr>
      </p:pic>
    </p:spTree>
    <p:extLst>
      <p:ext uri="{BB962C8B-B14F-4D97-AF65-F5344CB8AC3E}">
        <p14:creationId xmlns:p14="http://schemas.microsoft.com/office/powerpoint/2010/main" val="15419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a:t>
            </a:r>
            <a:r>
              <a:rPr lang="tr-TR" b="1" dirty="0" smtClean="0"/>
              <a:t>DEĞİŞKENLER: </a:t>
            </a:r>
            <a:r>
              <a:rPr lang="tr-TR" dirty="0" smtClean="0"/>
              <a:t>Olasılık </a:t>
            </a:r>
            <a:r>
              <a:rPr lang="tr-TR" dirty="0"/>
              <a:t>Yoğunluk Fonksiyonu </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a:bodyPr>
              <a:lstStyle/>
              <a:p>
                <a:r>
                  <a:rPr lang="tr-TR" dirty="0" smtClean="0"/>
                  <a:t>Olasılık yoğunluk fonksiyonu bir </a:t>
                </a:r>
                <a:r>
                  <a:rPr lang="tr-TR" dirty="0" err="1"/>
                  <a:t>rassal</a:t>
                </a:r>
                <a:r>
                  <a:rPr lang="tr-TR" dirty="0"/>
                  <a:t> değişkenle ilişkili olasılıkları kolayca tanımlar.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a:latin typeface="Cambria Math" panose="02040503050406030204" pitchFamily="18" charset="0"/>
                      </a:rPr>
                      <m:t>) </m:t>
                    </m:r>
                  </m:oMath>
                </a14:m>
                <a:r>
                  <a:rPr lang="tr-TR" dirty="0"/>
                  <a:t>negatif olmadığı ve </a:t>
                </a:r>
                <a14:m>
                  <m:oMath xmlns:m="http://schemas.openxmlformats.org/officeDocument/2006/math">
                    <m:nary>
                      <m:naryPr>
                        <m:ctrlPr>
                          <a:rPr lang="tr-TR" b="0" i="1" dirty="0" smtClean="0">
                            <a:latin typeface="Cambria Math" panose="02040503050406030204" pitchFamily="18" charset="0"/>
                          </a:rPr>
                        </m:ctrlPr>
                      </m:naryPr>
                      <m:sub>
                        <m:r>
                          <m:rPr>
                            <m:brk m:alnAt="23"/>
                          </m:rPr>
                          <a:rPr lang="tr-TR" b="0" i="1" dirty="0" smtClean="0">
                            <a:latin typeface="Cambria Math" panose="02040503050406030204" pitchFamily="18" charset="0"/>
                          </a:rPr>
                          <m:t>−</m:t>
                        </m:r>
                        <m:r>
                          <a:rPr lang="tr-TR" b="0" i="1" dirty="0" smtClean="0">
                            <a:latin typeface="Cambria Math" panose="02040503050406030204" pitchFamily="18" charset="0"/>
                          </a:rPr>
                          <m:t>∞</m:t>
                        </m:r>
                      </m:sub>
                      <m:sup>
                        <m:r>
                          <a:rPr lang="tr-TR" i="1" dirty="0">
                            <a:latin typeface="Cambria Math" panose="02040503050406030204" pitchFamily="18" charset="0"/>
                          </a:rPr>
                          <m:t>∞</m:t>
                        </m:r>
                      </m:sup>
                      <m:e>
                        <m:r>
                          <a:rPr lang="tr-TR" i="1" dirty="0">
                            <a:latin typeface="Cambria Math" panose="02040503050406030204" pitchFamily="18" charset="0"/>
                          </a:rPr>
                          <m:t>𝑓</m:t>
                        </m:r>
                        <m:r>
                          <a:rPr lang="tr-TR" i="1" dirty="0">
                            <a:latin typeface="Cambria Math" panose="02040503050406030204" pitchFamily="18" charset="0"/>
                          </a:rPr>
                          <m:t>(</m:t>
                        </m:r>
                        <m:r>
                          <a:rPr lang="tr-TR" i="1" dirty="0">
                            <a:latin typeface="Cambria Math" panose="02040503050406030204" pitchFamily="18" charset="0"/>
                          </a:rPr>
                          <m:t>𝑥</m:t>
                        </m:r>
                        <m:r>
                          <a:rPr lang="tr-TR" i="1" dirty="0">
                            <a:latin typeface="Cambria Math" panose="02040503050406030204" pitchFamily="18" charset="0"/>
                          </a:rPr>
                          <m:t>)</m:t>
                        </m:r>
                        <m:r>
                          <a:rPr lang="tr-TR" i="1" dirty="0" err="1">
                            <a:latin typeface="Cambria Math" panose="02040503050406030204" pitchFamily="18" charset="0"/>
                          </a:rPr>
                          <m:t>𝑑</m:t>
                        </m:r>
                        <m:r>
                          <a:rPr lang="tr-TR" i="1" dirty="0">
                            <a:latin typeface="Cambria Math" panose="02040503050406030204" pitchFamily="18" charset="0"/>
                          </a:rPr>
                          <m:t>𝑥</m:t>
                        </m:r>
                      </m:e>
                    </m:nary>
                    <m:r>
                      <a:rPr lang="tr-TR" i="1" dirty="0">
                        <a:latin typeface="Cambria Math" panose="02040503050406030204" pitchFamily="18" charset="0"/>
                      </a:rPr>
                      <m:t>= 1 </m:t>
                    </m:r>
                  </m:oMath>
                </a14:m>
                <a:r>
                  <a:rPr lang="tr-TR" dirty="0"/>
                  <a:t>ve </a:t>
                </a:r>
                <a14:m>
                  <m:oMath xmlns:m="http://schemas.openxmlformats.org/officeDocument/2006/math">
                    <m:r>
                      <a:rPr lang="tr-TR" i="1" dirty="0" smtClean="0">
                        <a:latin typeface="Cambria Math" panose="02040503050406030204" pitchFamily="18" charset="0"/>
                      </a:rPr>
                      <m:t>0</m:t>
                    </m:r>
                    <m:r>
                      <a:rPr lang="tr-TR" b="0" i="1" dirty="0" smtClean="0">
                        <a:latin typeface="Cambria Math" panose="02040503050406030204" pitchFamily="18" charset="0"/>
                      </a:rPr>
                      <m:t>≤ </m:t>
                    </m:r>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𝑎</m:t>
                        </m:r>
                        <m:r>
                          <a:rPr lang="tr-TR" i="1" dirty="0" smtClean="0">
                            <a:latin typeface="Cambria Math" panose="02040503050406030204" pitchFamily="18" charset="0"/>
                          </a:rPr>
                          <m:t> &lt;</m:t>
                        </m:r>
                        <m:r>
                          <a:rPr lang="tr-TR" b="0" i="1" dirty="0" smtClean="0">
                            <a:latin typeface="Cambria Math" panose="02040503050406030204" pitchFamily="18" charset="0"/>
                          </a:rPr>
                          <m:t>𝑋</m:t>
                        </m:r>
                        <m:r>
                          <a:rPr lang="tr-TR" i="1" dirty="0" smtClean="0">
                            <a:latin typeface="Cambria Math" panose="02040503050406030204" pitchFamily="18" charset="0"/>
                          </a:rPr>
                          <m:t>&lt; </m:t>
                        </m:r>
                        <m:r>
                          <a:rPr lang="tr-TR" i="1" dirty="0" smtClean="0">
                            <a:latin typeface="Cambria Math" panose="02040503050406030204" pitchFamily="18" charset="0"/>
                          </a:rPr>
                          <m:t>𝑏</m:t>
                        </m:r>
                      </m:e>
                    </m:d>
                    <m:r>
                      <a:rPr lang="tr-TR" b="0" i="1" dirty="0" smtClean="0">
                        <a:latin typeface="Cambria Math" panose="02040503050406030204" pitchFamily="18" charset="0"/>
                      </a:rPr>
                      <m:t>≤</m:t>
                    </m:r>
                    <m:r>
                      <a:rPr lang="tr-TR" i="1" dirty="0" smtClean="0">
                        <a:latin typeface="Cambria Math" panose="02040503050406030204" pitchFamily="18" charset="0"/>
                      </a:rPr>
                      <m:t>1 </m:t>
                    </m:r>
                  </m:oMath>
                </a14:m>
                <a:r>
                  <a:rPr lang="tr-TR" dirty="0"/>
                  <a:t>olduğu sürece </a:t>
                </a:r>
                <a:r>
                  <a:rPr lang="tr-TR" dirty="0" smtClean="0"/>
                  <a:t>olasılıklar </a:t>
                </a:r>
                <a:r>
                  <a:rPr lang="tr-TR" dirty="0"/>
                  <a:t>düzgünce sınırlandırılmıştır. </a:t>
                </a:r>
                <a:endParaRPr lang="tr-TR" dirty="0" smtClean="0"/>
              </a:p>
              <a:p>
                <a:r>
                  <a:rPr lang="tr-TR" dirty="0" smtClean="0"/>
                  <a:t>Bir olasılık </a:t>
                </a:r>
                <a:r>
                  <a:rPr lang="tr-TR" dirty="0"/>
                  <a:t>yoğunluk fonksiyonu</a:t>
                </a:r>
                <a:r>
                  <a:rPr lang="tr-TR" dirty="0" smtClean="0"/>
                  <a:t> </a:t>
                </a:r>
                <a:r>
                  <a:rPr lang="tr-TR" dirty="0"/>
                  <a:t>meydana gelmeyen x değerleri için sıfır değerini alır ve özel olarak belirtilmese de sıfır olarak kabul edilir. </a:t>
                </a:r>
                <a:endParaRPr lang="tr-TR" dirty="0" smtClean="0"/>
              </a:p>
              <a:p>
                <a:r>
                  <a:rPr lang="tr-TR" dirty="0" smtClean="0"/>
                  <a:t>f(x</a:t>
                </a:r>
                <a:r>
                  <a:rPr lang="tr-TR" dirty="0"/>
                  <a:t>) fonksiyonu </a:t>
                </a:r>
                <a:r>
                  <a:rPr lang="tr-TR" dirty="0" err="1"/>
                  <a:t>X'in</a:t>
                </a:r>
                <a:r>
                  <a:rPr lang="tr-TR" dirty="0"/>
                  <a:t> değer aldığı varsayılan </a:t>
                </a:r>
                <a14:m>
                  <m:oMath xmlns:m="http://schemas.openxmlformats.org/officeDocument/2006/math">
                    <m:r>
                      <a:rPr lang="tr-TR" i="1" dirty="0" smtClean="0">
                        <a:latin typeface="Cambria Math" panose="02040503050406030204" pitchFamily="18" charset="0"/>
                      </a:rPr>
                      <m:t>[</m:t>
                    </m:r>
                    <m:r>
                      <a:rPr lang="tr-TR" b="0" i="1" dirty="0" smtClean="0">
                        <a:latin typeface="Cambria Math" panose="02040503050406030204" pitchFamily="18" charset="0"/>
                      </a:rPr>
                      <m:t>𝑎</m:t>
                    </m:r>
                    <m:r>
                      <a:rPr lang="tr-TR" i="1" dirty="0" smtClean="0">
                        <a:latin typeface="Cambria Math" panose="02040503050406030204" pitchFamily="18" charset="0"/>
                      </a:rPr>
                      <m:t>, </m:t>
                    </m:r>
                    <m:r>
                      <a:rPr lang="tr-TR" i="1" dirty="0" smtClean="0">
                        <a:latin typeface="Cambria Math" panose="02040503050406030204" pitchFamily="18" charset="0"/>
                      </a:rPr>
                      <m:t>𝑏</m:t>
                    </m:r>
                    <m:r>
                      <a:rPr lang="tr-TR" i="1" dirty="0" smtClean="0">
                        <a:latin typeface="Cambria Math" panose="02040503050406030204" pitchFamily="18" charset="0"/>
                      </a:rPr>
                      <m:t>]</m:t>
                    </m:r>
                  </m:oMath>
                </a14:m>
                <a:r>
                  <a:rPr lang="tr-TR" dirty="0"/>
                  <a:t> aralığında bulunma olasılığını </a:t>
                </a:r>
                <a:r>
                  <a:rPr lang="tr-TR" b="1" dirty="0"/>
                  <a:t>temsil</a:t>
                </a:r>
                <a:r>
                  <a:rPr lang="tr-TR" dirty="0"/>
                  <a:t> </a:t>
                </a:r>
                <a:r>
                  <a:rPr lang="tr-TR" b="1" dirty="0"/>
                  <a:t>eden alanın hesaplanması </a:t>
                </a:r>
                <a:r>
                  <a:rPr lang="tr-TR" dirty="0"/>
                  <a:t>için kullanılır. </a:t>
                </a:r>
                <a:endParaRPr lang="tr-TR" dirty="0" smtClean="0"/>
              </a:p>
              <a:p>
                <a:r>
                  <a:rPr lang="tr-TR" dirty="0" smtClean="0"/>
                  <a:t>Benzer </a:t>
                </a:r>
                <a:r>
                  <a:rPr lang="tr-TR" dirty="0"/>
                  <a:t>şekilde, </a:t>
                </a:r>
                <a:r>
                  <a:rPr lang="tr-TR" dirty="0" smtClean="0"/>
                  <a:t>X sürekli </a:t>
                </a:r>
                <a:r>
                  <a:rPr lang="tr-TR" dirty="0" err="1"/>
                  <a:t>rassal</a:t>
                </a:r>
                <a:r>
                  <a:rPr lang="tr-TR" dirty="0"/>
                  <a:t> </a:t>
                </a:r>
                <a:r>
                  <a:rPr lang="tr-TR" dirty="0" smtClean="0"/>
                  <a:t>değişkeni </a:t>
                </a:r>
                <a:r>
                  <a:rPr lang="tr-TR" dirty="0"/>
                  <a:t>için, herhangi bir x değerinde </a:t>
                </a:r>
                <a:endParaRPr lang="tr-TR" dirty="0" smtClean="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m:t>
                          </m:r>
                          <m:r>
                            <a:rPr lang="tr-TR" b="0" i="1" smtClean="0">
                              <a:latin typeface="Cambria Math" panose="02040503050406030204" pitchFamily="18" charset="0"/>
                            </a:rPr>
                            <m:t>𝑥</m:t>
                          </m:r>
                        </m:e>
                      </m:d>
                      <m:r>
                        <a:rPr lang="tr-TR" b="0" i="1" smtClean="0">
                          <a:latin typeface="Cambria Math" panose="02040503050406030204" pitchFamily="18" charset="0"/>
                        </a:rPr>
                        <m:t>=0</m:t>
                      </m:r>
                    </m:oMath>
                  </m:oMathPara>
                </a14:m>
                <a:endParaRPr lang="tr-TR" dirty="0"/>
              </a:p>
              <a:p>
                <a:pPr marL="0" indent="0">
                  <a:buNone/>
                </a:pPr>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8286" r="-1125"/>
                </a:stretch>
              </a:blipFill>
            </p:spPr>
            <p:txBody>
              <a:bodyPr/>
              <a:lstStyle/>
              <a:p>
                <a:r>
                  <a:rPr lang="tr-TR">
                    <a:noFill/>
                  </a:rPr>
                  <a:t> </a:t>
                </a:r>
              </a:p>
            </p:txBody>
          </p:sp>
        </mc:Fallback>
      </mc:AlternateContent>
    </p:spTree>
    <p:extLst>
      <p:ext uri="{BB962C8B-B14F-4D97-AF65-F5344CB8AC3E}">
        <p14:creationId xmlns:p14="http://schemas.microsoft.com/office/powerpoint/2010/main" val="39227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DEĞİŞKENLER: </a:t>
            </a:r>
            <a:r>
              <a:rPr lang="tr-TR" dirty="0"/>
              <a:t>Olasılık Yoğunluk Fonksiyonu </a:t>
            </a:r>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lstStyle/>
              <a:p>
                <a:r>
                  <a:rPr lang="tr-TR" dirty="0" smtClean="0"/>
                  <a:t>Sürekli </a:t>
                </a:r>
                <a:r>
                  <a:rPr lang="tr-TR" dirty="0" err="1"/>
                  <a:t>rassal</a:t>
                </a:r>
                <a:r>
                  <a:rPr lang="tr-TR" dirty="0"/>
                  <a:t> değişkene ilişkin </a:t>
                </a:r>
                <a:r>
                  <a:rPr lang="tr-TR" dirty="0" smtClean="0"/>
                  <a:t>model </a:t>
                </a:r>
                <a:r>
                  <a:rPr lang="tr-TR" dirty="0"/>
                  <a:t>aşağıdakileri </a:t>
                </a:r>
                <a:r>
                  <a:rPr lang="tr-TR" dirty="0" smtClean="0"/>
                  <a:t>ortaya </a:t>
                </a:r>
                <a:r>
                  <a:rPr lang="tr-TR" dirty="0"/>
                  <a:t>koyar. </a:t>
                </a:r>
              </a:p>
              <a:p>
                <a:r>
                  <a:rPr lang="tr-TR" dirty="0"/>
                  <a:t>Eğer </a:t>
                </a:r>
                <a:r>
                  <a:rPr lang="tr-TR" dirty="0" smtClean="0"/>
                  <a:t>X sürekli </a:t>
                </a:r>
                <a:r>
                  <a:rPr lang="tr-TR" dirty="0"/>
                  <a:t>bir </a:t>
                </a:r>
                <a:r>
                  <a:rPr lang="tr-TR" dirty="0" err="1"/>
                  <a:t>rassal</a:t>
                </a:r>
                <a:r>
                  <a:rPr lang="tr-TR" dirty="0"/>
                  <a:t> değişken ise, her </a:t>
                </a:r>
                <a14:m>
                  <m:oMath xmlns:m="http://schemas.openxmlformats.org/officeDocument/2006/math">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𝑥</m:t>
                        </m:r>
                      </m:e>
                      <m:sub>
                        <m:r>
                          <a:rPr lang="tr-TR" b="0" i="1" dirty="0" smtClean="0">
                            <a:latin typeface="Cambria Math" panose="02040503050406030204" pitchFamily="18" charset="0"/>
                          </a:rPr>
                          <m:t>1</m:t>
                        </m:r>
                      </m:sub>
                    </m:sSub>
                  </m:oMath>
                </a14:m>
                <a:r>
                  <a:rPr lang="tr-TR" dirty="0"/>
                  <a:t> ve </a:t>
                </a:r>
                <a14:m>
                  <m:oMath xmlns:m="http://schemas.openxmlformats.org/officeDocument/2006/math">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𝑥</m:t>
                        </m:r>
                      </m:e>
                      <m:sub>
                        <m:r>
                          <a:rPr lang="tr-TR" i="1" dirty="0" smtClean="0">
                            <a:latin typeface="Cambria Math" panose="02040503050406030204" pitchFamily="18" charset="0"/>
                          </a:rPr>
                          <m:t>2</m:t>
                        </m:r>
                      </m:sub>
                    </m:sSub>
                  </m:oMath>
                </a14:m>
                <a:r>
                  <a:rPr lang="tr-TR" dirty="0"/>
                  <a:t> için, </a:t>
                </a: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𝑥</m:t>
                              </m:r>
                            </m:e>
                            <m:sub>
                              <m:r>
                                <a:rPr lang="tr-TR" b="0" i="1" dirty="0" smtClean="0">
                                  <a:latin typeface="Cambria Math" panose="02040503050406030204" pitchFamily="18" charset="0"/>
                                </a:rPr>
                                <m:t>1</m:t>
                              </m:r>
                            </m:sub>
                          </m:sSub>
                          <m:r>
                            <a:rPr lang="tr-TR" i="1" dirty="0" smtClean="0">
                              <a:latin typeface="Cambria Math" panose="02040503050406030204" pitchFamily="18" charset="0"/>
                            </a:rPr>
                            <m:t>≤</m:t>
                          </m:r>
                          <m:r>
                            <a:rPr lang="tr-TR" b="0" i="1" dirty="0" smtClean="0">
                              <a:latin typeface="Cambria Math" panose="02040503050406030204" pitchFamily="18" charset="0"/>
                            </a:rPr>
                            <m:t> </m:t>
                          </m:r>
                          <m:r>
                            <a:rPr lang="tr-TR" i="1" dirty="0" smtClean="0">
                              <a:latin typeface="Cambria Math" panose="02040503050406030204" pitchFamily="18" charset="0"/>
                            </a:rPr>
                            <m:t>𝑋</m:t>
                          </m:r>
                          <m:r>
                            <a:rPr lang="tr-TR" b="0" i="1" dirty="0" smtClean="0">
                              <a:latin typeface="Cambria Math" panose="02040503050406030204" pitchFamily="18" charset="0"/>
                            </a:rPr>
                            <m:t>≤</m:t>
                          </m:r>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𝑥</m:t>
                              </m:r>
                            </m:e>
                            <m:sub>
                              <m:r>
                                <a:rPr lang="tr-TR" b="0" i="1" dirty="0" smtClean="0">
                                  <a:latin typeface="Cambria Math" panose="02040503050406030204" pitchFamily="18" charset="0"/>
                                </a:rPr>
                                <m:t>2</m:t>
                              </m:r>
                            </m:sub>
                          </m:sSub>
                        </m:e>
                      </m:d>
                      <m:r>
                        <a:rPr lang="tr-TR" i="1" dirty="0" smtClean="0">
                          <a:latin typeface="Cambria Math" panose="02040503050406030204" pitchFamily="18" charset="0"/>
                        </a:rPr>
                        <m:t> = </m:t>
                      </m:r>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sSub>
                            <m:sSubPr>
                              <m:ctrlPr>
                                <a:rPr lang="tr-TR" b="0" i="1" dirty="0" smtClean="0">
                                  <a:latin typeface="Cambria Math" panose="02040503050406030204" pitchFamily="18" charset="0"/>
                                </a:rPr>
                              </m:ctrlPr>
                            </m:sSubPr>
                            <m:e>
                              <m:r>
                                <a:rPr lang="tr-TR" i="1" dirty="0" smtClean="0">
                                  <a:latin typeface="Cambria Math" panose="02040503050406030204" pitchFamily="18" charset="0"/>
                                </a:rPr>
                                <m:t>𝑥</m:t>
                              </m:r>
                            </m:e>
                            <m:sub>
                              <m:r>
                                <a:rPr lang="tr-TR" b="0" i="1" dirty="0" smtClean="0">
                                  <a:latin typeface="Cambria Math" panose="02040503050406030204" pitchFamily="18" charset="0"/>
                                </a:rPr>
                                <m:t>1</m:t>
                              </m:r>
                            </m:sub>
                          </m:sSub>
                          <m:r>
                            <a:rPr lang="tr-TR" i="1" dirty="0" smtClean="0">
                              <a:latin typeface="Cambria Math" panose="02040503050406030204" pitchFamily="18" charset="0"/>
                            </a:rPr>
                            <m:t>&lt; </m:t>
                          </m:r>
                          <m:r>
                            <a:rPr lang="tr-TR" i="1" dirty="0" smtClean="0">
                              <a:latin typeface="Cambria Math" panose="02040503050406030204" pitchFamily="18" charset="0"/>
                            </a:rPr>
                            <m:t>𝑋</m:t>
                          </m:r>
                          <m:r>
                            <a:rPr lang="tr-TR" b="0" i="1" dirty="0" smtClean="0">
                              <a:latin typeface="Cambria Math" panose="02040503050406030204" pitchFamily="18" charset="0"/>
                            </a:rPr>
                            <m:t>≤</m:t>
                          </m:r>
                          <m:r>
                            <a:rPr lang="tr-TR" i="1" dirty="0" smtClean="0">
                              <a:latin typeface="Cambria Math" panose="02040503050406030204" pitchFamily="18" charset="0"/>
                            </a:rPr>
                            <m:t> </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𝑥</m:t>
                              </m:r>
                            </m:e>
                            <m:sub>
                              <m:r>
                                <a:rPr lang="tr-TR" i="1" dirty="0" smtClean="0">
                                  <a:latin typeface="Cambria Math" panose="02040503050406030204" pitchFamily="18" charset="0"/>
                                </a:rPr>
                                <m:t>2</m:t>
                              </m:r>
                            </m:sub>
                          </m:sSub>
                        </m:e>
                      </m:d>
                      <m:r>
                        <a:rPr lang="tr-TR" i="1" dirty="0" smtClean="0">
                          <a:latin typeface="Cambria Math" panose="02040503050406030204" pitchFamily="18" charset="0"/>
                        </a:rPr>
                        <m:t> =</m:t>
                      </m:r>
                      <m:r>
                        <a:rPr lang="tr-TR" b="0" i="1" dirty="0" smtClean="0">
                          <a:latin typeface="Cambria Math" panose="02040503050406030204" pitchFamily="18" charset="0"/>
                        </a:rPr>
                        <m:t>𝑃</m:t>
                      </m:r>
                      <m:r>
                        <a:rPr lang="tr-TR" b="0" i="1" dirty="0" smtClean="0">
                          <a:latin typeface="Cambria Math" panose="02040503050406030204" pitchFamily="18" charset="0"/>
                        </a:rPr>
                        <m: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𝑥</m:t>
                          </m:r>
                        </m:e>
                        <m:sub>
                          <m:r>
                            <a:rPr lang="tr-TR" b="0" i="1" dirty="0" smtClean="0">
                              <a:latin typeface="Cambria Math" panose="02040503050406030204" pitchFamily="18" charset="0"/>
                            </a:rPr>
                            <m:t>1</m:t>
                          </m:r>
                        </m:sub>
                      </m:sSub>
                      <m:r>
                        <a:rPr lang="tr-TR" b="0" i="1" dirty="0" smtClean="0">
                          <a:latin typeface="Cambria Math" panose="02040503050406030204" pitchFamily="18" charset="0"/>
                        </a:rPr>
                        <m:t>≤</m:t>
                      </m:r>
                      <m:r>
                        <a:rPr lang="tr-TR" i="1" dirty="0" smtClean="0">
                          <a:latin typeface="Cambria Math" panose="02040503050406030204" pitchFamily="18" charset="0"/>
                        </a:rPr>
                        <m:t> </m:t>
                      </m:r>
                      <m:r>
                        <a:rPr lang="tr-TR" i="1" dirty="0" smtClean="0">
                          <a:latin typeface="Cambria Math" panose="02040503050406030204" pitchFamily="18" charset="0"/>
                        </a:rPr>
                        <m:t>𝑋</m:t>
                      </m:r>
                      <m:r>
                        <a:rPr lang="tr-TR" i="1" dirty="0" smtClean="0">
                          <a:latin typeface="Cambria Math" panose="02040503050406030204" pitchFamily="18" charset="0"/>
                        </a:rPr>
                        <m:t> &lt;</m:t>
                      </m:r>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𝑥</m:t>
                          </m:r>
                        </m:e>
                        <m:sub>
                          <m:r>
                            <a:rPr lang="tr-TR" i="1" dirty="0" smtClean="0">
                              <a:latin typeface="Cambria Math" panose="02040503050406030204" pitchFamily="18" charset="0"/>
                            </a:rPr>
                            <m:t>2</m:t>
                          </m:r>
                        </m:sub>
                      </m:sSub>
                      <m:r>
                        <a:rPr lang="tr-TR" i="1" dirty="0" smtClean="0">
                          <a:latin typeface="Cambria Math" panose="02040503050406030204" pitchFamily="18" charset="0"/>
                        </a:rPr>
                        <m:t>) = </m:t>
                      </m:r>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sSub>
                            <m:sSubPr>
                              <m:ctrlPr>
                                <a:rPr lang="tr-TR" b="0" i="1" dirty="0" smtClean="0">
                                  <a:latin typeface="Cambria Math" panose="02040503050406030204" pitchFamily="18" charset="0"/>
                                </a:rPr>
                              </m:ctrlPr>
                            </m:sSubPr>
                            <m:e>
                              <m:r>
                                <a:rPr lang="tr-TR" b="0" i="1" dirty="0" smtClean="0">
                                  <a:latin typeface="Cambria Math" panose="02040503050406030204" pitchFamily="18" charset="0"/>
                                </a:rPr>
                                <m:t>𝑥</m:t>
                              </m:r>
                            </m:e>
                            <m:sub>
                              <m:r>
                                <a:rPr lang="tr-TR" b="0" i="1" dirty="0" smtClean="0">
                                  <a:latin typeface="Cambria Math" panose="02040503050406030204" pitchFamily="18" charset="0"/>
                                </a:rPr>
                                <m:t>1</m:t>
                              </m:r>
                            </m:sub>
                          </m:sSub>
                          <m:r>
                            <a:rPr lang="tr-TR" i="1" dirty="0">
                              <a:latin typeface="Cambria Math" panose="02040503050406030204" pitchFamily="18" charset="0"/>
                            </a:rPr>
                            <m:t>&lt; </m:t>
                          </m:r>
                          <m:r>
                            <a:rPr lang="tr-TR" i="1" dirty="0">
                              <a:latin typeface="Cambria Math" panose="02040503050406030204" pitchFamily="18" charset="0"/>
                            </a:rPr>
                            <m:t>𝑋</m:t>
                          </m:r>
                          <m:r>
                            <a:rPr lang="tr-TR" i="1" dirty="0">
                              <a:latin typeface="Cambria Math" panose="02040503050406030204" pitchFamily="18" charset="0"/>
                            </a:rPr>
                            <m:t> &lt; </m:t>
                          </m:r>
                          <m:sSub>
                            <m:sSubPr>
                              <m:ctrlPr>
                                <a:rPr lang="tr-TR" b="0" i="1" dirty="0" smtClean="0">
                                  <a:latin typeface="Cambria Math" panose="02040503050406030204" pitchFamily="18" charset="0"/>
                                </a:rPr>
                              </m:ctrlPr>
                            </m:sSubPr>
                            <m:e>
                              <m:r>
                                <a:rPr lang="tr-TR" i="1" dirty="0">
                                  <a:latin typeface="Cambria Math" panose="02040503050406030204" pitchFamily="18" charset="0"/>
                                </a:rPr>
                                <m:t>𝑥</m:t>
                              </m:r>
                            </m:e>
                            <m:sub>
                              <m:r>
                                <a:rPr lang="tr-TR" i="1" dirty="0">
                                  <a:latin typeface="Cambria Math" panose="02040503050406030204" pitchFamily="18" charset="0"/>
                                </a:rPr>
                                <m:t>2</m:t>
                              </m:r>
                            </m:sub>
                          </m:sSub>
                        </m:e>
                      </m:d>
                      <m:r>
                        <a:rPr lang="tr-TR" i="1" dirty="0">
                          <a:latin typeface="Cambria Math" panose="02040503050406030204" pitchFamily="18" charset="0"/>
                        </a:rPr>
                        <m:t> </m:t>
                      </m:r>
                    </m:oMath>
                  </m:oMathPara>
                </a14:m>
                <a:endParaRPr lang="tr-TR" dirty="0"/>
              </a:p>
              <a:p>
                <a:r>
                  <a:rPr lang="tr-TR" dirty="0"/>
                  <a:t>Bir </a:t>
                </a:r>
                <a:r>
                  <a:rPr lang="tr-TR" dirty="0" err="1"/>
                  <a:t>rassal</a:t>
                </a:r>
                <a:r>
                  <a:rPr lang="tr-TR" dirty="0"/>
                  <a:t> değişkenin olasılığını belirlemek için üç adımı uygulamak faydalı olabilir</a:t>
                </a:r>
                <a:r>
                  <a:rPr lang="tr-TR" dirty="0" smtClean="0"/>
                  <a:t>:</a:t>
                </a:r>
              </a:p>
              <a:p>
                <a:pPr marL="758952" lvl="1" indent="-457200">
                  <a:buFont typeface="+mj-lt"/>
                  <a:buAutoNum type="arabicPeriod"/>
                </a:pPr>
                <a:r>
                  <a:rPr lang="tr-TR" dirty="0" err="1" smtClean="0"/>
                  <a:t>Rassal</a:t>
                </a:r>
                <a:r>
                  <a:rPr lang="tr-TR" dirty="0" smtClean="0"/>
                  <a:t> </a:t>
                </a:r>
                <a:r>
                  <a:rPr lang="tr-TR" dirty="0"/>
                  <a:t>değişkeni ve </a:t>
                </a:r>
                <a:r>
                  <a:rPr lang="tr-TR" dirty="0" err="1"/>
                  <a:t>rassal</a:t>
                </a:r>
                <a:r>
                  <a:rPr lang="tr-TR" dirty="0"/>
                  <a:t> değişkenin dağılımını belirleyin. </a:t>
                </a:r>
                <a:endParaRPr lang="tr-TR" dirty="0" smtClean="0"/>
              </a:p>
              <a:p>
                <a:pPr marL="758952" lvl="1" indent="-457200">
                  <a:buFont typeface="+mj-lt"/>
                  <a:buAutoNum type="arabicPeriod"/>
                </a:pPr>
                <a:r>
                  <a:rPr lang="tr-TR" dirty="0" err="1" smtClean="0"/>
                  <a:t>Rassal</a:t>
                </a:r>
                <a:r>
                  <a:rPr lang="tr-TR" dirty="0" smtClean="0"/>
                  <a:t> </a:t>
                </a:r>
                <a:r>
                  <a:rPr lang="tr-TR" dirty="0"/>
                  <a:t>değişken açısından olasılık ifadesini yazın. </a:t>
                </a:r>
                <a:endParaRPr lang="tr-TR" dirty="0" smtClean="0"/>
              </a:p>
              <a:p>
                <a:pPr marL="758952" lvl="1" indent="-457200">
                  <a:buFont typeface="+mj-lt"/>
                  <a:buAutoNum type="arabicPeriod"/>
                </a:pPr>
                <a:r>
                  <a:rPr lang="tr-TR" dirty="0" smtClean="0"/>
                  <a:t>Olasılık </a:t>
                </a:r>
                <a:r>
                  <a:rPr lang="tr-TR" dirty="0"/>
                  <a:t>ifadesini ve dağılımı kullanarak olasılığı hesaplayın.</a:t>
                </a:r>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191616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Olasılık Yoğunluk </a:t>
            </a:r>
            <a:r>
              <a:rPr lang="tr-TR" dirty="0" smtClean="0"/>
              <a:t>Fonksiyonu Örnek Problem 3-2</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sz="half" idx="1"/>
              </p:nvPr>
            </p:nvSpPr>
            <p:spPr/>
            <p:txBody>
              <a:bodyPr>
                <a:normAutofit fontScale="92500"/>
              </a:bodyPr>
              <a:lstStyle/>
              <a:p>
                <a:r>
                  <a:rPr lang="tr-TR" b="1" dirty="0" smtClean="0"/>
                  <a:t>Örnek: </a:t>
                </a:r>
                <a:r>
                  <a:rPr lang="tr-TR" dirty="0" smtClean="0"/>
                  <a:t>X sürekli </a:t>
                </a:r>
                <a:r>
                  <a:rPr lang="tr-TR" dirty="0" err="1"/>
                  <a:t>rassal</a:t>
                </a:r>
                <a:r>
                  <a:rPr lang="tr-TR" dirty="0"/>
                  <a:t> </a:t>
                </a:r>
                <a:r>
                  <a:rPr lang="tr-TR" dirty="0" err="1" smtClean="0"/>
                  <a:t>değiskeninin</a:t>
                </a:r>
                <a:r>
                  <a:rPr lang="tr-TR" dirty="0" smtClean="0"/>
                  <a:t>, </a:t>
                </a:r>
                <a:r>
                  <a:rPr lang="tr-TR" dirty="0"/>
                  <a:t>ince bir bakır </a:t>
                </a:r>
                <a:r>
                  <a:rPr lang="tr-TR" dirty="0" smtClean="0"/>
                  <a:t>telde ölçülen </a:t>
                </a:r>
                <a:r>
                  <a:rPr lang="tr-TR" dirty="0"/>
                  <a:t>akımı </a:t>
                </a:r>
                <a:r>
                  <a:rPr lang="tr-TR" dirty="0" err="1" smtClean="0"/>
                  <a:t>miliamper</a:t>
                </a:r>
                <a:r>
                  <a:rPr lang="tr-TR" dirty="0" smtClean="0"/>
                  <a:t> olarak gösteren [0-20 </a:t>
                </a:r>
                <a:r>
                  <a:rPr lang="tr-TR" dirty="0" err="1" smtClean="0"/>
                  <a:t>mA</a:t>
                </a:r>
                <a:r>
                  <a:rPr lang="tr-TR" dirty="0" smtClean="0"/>
                  <a:t>] aralığındaki ölçümler olduğu veriliyor. </a:t>
                </a:r>
                <a14:m>
                  <m:oMath xmlns:m="http://schemas.openxmlformats.org/officeDocument/2006/math">
                    <m:r>
                      <a:rPr lang="tr-TR" i="1" dirty="0" smtClean="0">
                        <a:latin typeface="Cambria Math" panose="02040503050406030204" pitchFamily="18" charset="0"/>
                      </a:rPr>
                      <m:t>𝑋</m:t>
                    </m:r>
                    <m:r>
                      <a:rPr lang="tr-TR" b="0" i="0" dirty="0" smtClean="0">
                        <a:latin typeface="Cambria Math" panose="02040503050406030204" pitchFamily="18" charset="0"/>
                      </a:rPr>
                      <m:t>′</m:t>
                    </m:r>
                  </m:oMath>
                </a14:m>
                <a:r>
                  <a:rPr lang="tr-TR" dirty="0" smtClean="0"/>
                  <a:t>in olasılık </a:t>
                </a:r>
                <a:r>
                  <a:rPr lang="tr-TR" dirty="0"/>
                  <a:t>yoğunluk </a:t>
                </a:r>
                <a:r>
                  <a:rPr lang="tr-TR" dirty="0" smtClean="0"/>
                  <a:t>fonksiyonunun verilen </a:t>
                </a:r>
                <a14:m>
                  <m:oMath xmlns:m="http://schemas.openxmlformats.org/officeDocument/2006/math">
                    <m:r>
                      <a:rPr lang="tr-TR" b="0" i="0" smtClean="0">
                        <a:latin typeface="Cambria Math" panose="02040503050406030204" pitchFamily="18" charset="0"/>
                      </a:rPr>
                      <m:t>0</m:t>
                    </m:r>
                    <m:r>
                      <a:rPr lang="tr-TR" b="0" i="1" smtClean="0">
                        <a:latin typeface="Cambria Math" panose="02040503050406030204" pitchFamily="18" charset="0"/>
                      </a:rPr>
                      <m:t>≤</m:t>
                    </m:r>
                    <m:r>
                      <a:rPr lang="tr-TR" b="0" i="1" smtClean="0">
                        <a:latin typeface="Cambria Math" panose="02040503050406030204" pitchFamily="18" charset="0"/>
                      </a:rPr>
                      <m:t>𝑥</m:t>
                    </m:r>
                    <m:r>
                      <a:rPr lang="tr-TR" b="0" i="1" smtClean="0">
                        <a:latin typeface="Cambria Math" panose="02040503050406030204" pitchFamily="18" charset="0"/>
                      </a:rPr>
                      <m:t>≤20</m:t>
                    </m:r>
                  </m:oMath>
                </a14:m>
                <a:r>
                  <a:rPr lang="tr-TR" dirty="0" smtClean="0"/>
                  <a:t> aralığındaki değerinin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a:latin typeface="Cambria Math" panose="02040503050406030204" pitchFamily="18" charset="0"/>
                      </a:rPr>
                      <m:t>) = 0.05 </m:t>
                    </m:r>
                  </m:oMath>
                </a14:m>
                <a:r>
                  <a:rPr lang="tr-TR" dirty="0" smtClean="0"/>
                  <a:t>olduğu varsayıldığında, Ölçülen yeni değerin 10 </a:t>
                </a:r>
                <a:r>
                  <a:rPr lang="tr-TR" dirty="0" err="1"/>
                  <a:t>miliamperden</a:t>
                </a:r>
                <a:r>
                  <a:rPr lang="tr-TR" dirty="0"/>
                  <a:t> daha az olma olasılığı nedir</a:t>
                </a:r>
                <a:r>
                  <a:rPr lang="tr-TR" dirty="0" smtClean="0"/>
                  <a:t>?</a:t>
                </a:r>
              </a:p>
              <a:p>
                <a:r>
                  <a:rPr lang="tr-TR" dirty="0" smtClean="0"/>
                  <a:t> </a:t>
                </a:r>
                <a:r>
                  <a:rPr lang="tr-TR" b="1" dirty="0" smtClean="0"/>
                  <a:t>Çözüm:</a:t>
                </a:r>
                <a:r>
                  <a:rPr lang="tr-TR" dirty="0" smtClean="0"/>
                  <a:t> </a:t>
                </a:r>
                <a:r>
                  <a:rPr lang="tr-TR" dirty="0" err="1" smtClean="0"/>
                  <a:t>Rassal</a:t>
                </a:r>
                <a:r>
                  <a:rPr lang="tr-TR" dirty="0" smtClean="0"/>
                  <a:t> değişken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a:latin typeface="Cambria Math" panose="02040503050406030204" pitchFamily="18" charset="0"/>
                      </a:rPr>
                      <m:t>) </m:t>
                    </m:r>
                    <m:r>
                      <a:rPr lang="tr-TR" b="0" i="1" dirty="0" smtClean="0">
                        <a:latin typeface="Cambria Math" panose="02040503050406030204" pitchFamily="18" charset="0"/>
                      </a:rPr>
                      <m:t> </m:t>
                    </m:r>
                  </m:oMath>
                </a14:m>
                <a:r>
                  <a:rPr lang="tr-TR" dirty="0" smtClean="0"/>
                  <a:t>yoğunluk dağılımına sahip ölçülen akım değerini ifade etmektedir. Şekilde gösterildiği gibi tanımlı aralık dışında </a:t>
                </a:r>
                <a14:m>
                  <m:oMath xmlns:m="http://schemas.openxmlformats.org/officeDocument/2006/math">
                    <m:r>
                      <a:rPr lang="tr-TR" b="0" i="1" smtClean="0">
                        <a:latin typeface="Cambria Math" panose="02040503050406030204" pitchFamily="18" charset="0"/>
                      </a:rPr>
                      <m:t>𝑓</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=0</m:t>
                    </m:r>
                  </m:oMath>
                </a14:m>
                <a:r>
                  <a:rPr lang="tr-TR" dirty="0" smtClean="0"/>
                  <a:t> </a:t>
                </a:r>
                <a:r>
                  <a:rPr lang="tr-TR" dirty="0"/>
                  <a:t>olduğu varsayılır. Aranan olasılık </a:t>
                </a:r>
                <a:r>
                  <a:rPr lang="tr-TR" dirty="0" smtClean="0"/>
                  <a:t>şekilde gölgelendirilmiş alandır.</a:t>
                </a:r>
              </a:p>
            </p:txBody>
          </p:sp>
        </mc:Choice>
        <mc:Fallback>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022" t="-1429" r="-766" b="-1571"/>
                </a:stretch>
              </a:blipFill>
            </p:spPr>
            <p:txBody>
              <a:bodyPr/>
              <a:lstStyle/>
              <a:p>
                <a:r>
                  <a:rPr lang="tr-TR">
                    <a:noFill/>
                  </a:rPr>
                  <a:t> </a:t>
                </a:r>
              </a:p>
            </p:txBody>
          </p:sp>
        </mc:Fallback>
      </mc:AlternateContent>
      <p:pic>
        <p:nvPicPr>
          <p:cNvPr id="6" name="İçerik Yer Tutucusu 5"/>
          <p:cNvPicPr>
            <a:picLocks noGrp="1" noChangeAspect="1"/>
          </p:cNvPicPr>
          <p:nvPr>
            <p:ph sz="half" idx="2"/>
          </p:nvPr>
        </p:nvPicPr>
        <p:blipFill>
          <a:blip r:embed="rId3"/>
          <a:stretch>
            <a:fillRect/>
          </a:stretch>
        </p:blipFill>
        <p:spPr>
          <a:xfrm>
            <a:off x="6382444" y="1808614"/>
            <a:ext cx="4410691" cy="2353003"/>
          </a:xfrm>
          <a:prstGeom prst="rect">
            <a:avLst/>
          </a:prstGeom>
        </p:spPr>
      </p:pic>
      <mc:AlternateContent xmlns:mc="http://schemas.openxmlformats.org/markup-compatibility/2006" xmlns:a14="http://schemas.microsoft.com/office/drawing/2010/main">
        <mc:Choice Requires="a14">
          <p:sp>
            <p:nvSpPr>
              <p:cNvPr id="7" name="Dikdörtgen 6"/>
              <p:cNvSpPr/>
              <p:nvPr/>
            </p:nvSpPr>
            <p:spPr>
              <a:xfrm>
                <a:off x="6586770" y="4455671"/>
                <a:ext cx="4383173" cy="1614929"/>
              </a:xfrm>
              <a:prstGeom prst="rect">
                <a:avLst/>
              </a:prstGeom>
            </p:spPr>
            <p:txBody>
              <a:bodyPr wrap="square">
                <a:spAutoFit/>
              </a:bodyPr>
              <a:lstStyle/>
              <a:p>
                <a:r>
                  <a:rPr lang="tr-TR" dirty="0" smtClean="0"/>
                  <a:t>Hesap yoluyla da bulunabilir. </a:t>
                </a:r>
              </a:p>
              <a:p>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i="1">
                              <a:latin typeface="Cambria Math" panose="02040503050406030204" pitchFamily="18" charset="0"/>
                            </a:rPr>
                          </m:ctrlPr>
                        </m:dPr>
                        <m:e>
                          <m:r>
                            <a:rPr lang="tr-TR" b="0" i="1" smtClean="0">
                              <a:latin typeface="Cambria Math" panose="02040503050406030204" pitchFamily="18" charset="0"/>
                            </a:rPr>
                            <m:t>𝑋</m:t>
                          </m:r>
                          <m:r>
                            <a:rPr lang="tr-TR" i="1">
                              <a:latin typeface="Cambria Math" panose="02040503050406030204" pitchFamily="18" charset="0"/>
                            </a:rPr>
                            <m:t>&lt;10</m:t>
                          </m:r>
                        </m:e>
                      </m:d>
                      <m:r>
                        <a:rPr lang="tr-TR" i="1">
                          <a:latin typeface="Cambria Math" panose="02040503050406030204" pitchFamily="18" charset="0"/>
                        </a:rPr>
                        <m:t>=</m:t>
                      </m:r>
                      <m:nary>
                        <m:naryPr>
                          <m:ctrlPr>
                            <a:rPr lang="tr-TR" i="1">
                              <a:latin typeface="Cambria Math" panose="02040503050406030204" pitchFamily="18" charset="0"/>
                            </a:rPr>
                          </m:ctrlPr>
                        </m:naryPr>
                        <m:sub>
                          <m:r>
                            <a:rPr lang="tr-TR" i="1">
                              <a:latin typeface="Cambria Math" panose="02040503050406030204" pitchFamily="18" charset="0"/>
                            </a:rPr>
                            <m:t>0</m:t>
                          </m:r>
                        </m:sub>
                        <m:sup>
                          <m:r>
                            <a:rPr lang="tr-TR" i="1">
                              <a:latin typeface="Cambria Math" panose="02040503050406030204" pitchFamily="18" charset="0"/>
                            </a:rPr>
                            <m:t>10</m:t>
                          </m:r>
                        </m:sup>
                        <m:e>
                          <m:r>
                            <a:rPr lang="tr-TR" i="1">
                              <a:latin typeface="Cambria Math" panose="02040503050406030204" pitchFamily="18" charset="0"/>
                            </a:rPr>
                            <m:t>𝑓</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𝑑𝑥</m:t>
                          </m:r>
                        </m:e>
                      </m:nary>
                    </m:oMath>
                  </m:oMathPara>
                </a14:m>
                <a:endParaRPr lang="tr-TR"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nary>
                        <m:naryPr>
                          <m:ctrlPr>
                            <a:rPr lang="tr-TR" i="1">
                              <a:latin typeface="Cambria Math" panose="02040503050406030204" pitchFamily="18" charset="0"/>
                            </a:rPr>
                          </m:ctrlPr>
                        </m:naryPr>
                        <m:sub>
                          <m:r>
                            <a:rPr lang="tr-TR" i="1">
                              <a:latin typeface="Cambria Math" panose="02040503050406030204" pitchFamily="18" charset="0"/>
                            </a:rPr>
                            <m:t>0</m:t>
                          </m:r>
                        </m:sub>
                        <m:sup>
                          <m:r>
                            <a:rPr lang="tr-TR" i="1">
                              <a:latin typeface="Cambria Math" panose="02040503050406030204" pitchFamily="18" charset="0"/>
                            </a:rPr>
                            <m:t>10</m:t>
                          </m:r>
                        </m:sup>
                        <m:e>
                          <m:r>
                            <a:rPr lang="tr-TR" i="1">
                              <a:latin typeface="Cambria Math" panose="02040503050406030204" pitchFamily="18" charset="0"/>
                            </a:rPr>
                            <m:t>0.05</m:t>
                          </m:r>
                          <m:r>
                            <a:rPr lang="tr-TR" i="1">
                              <a:latin typeface="Cambria Math" panose="02040503050406030204" pitchFamily="18" charset="0"/>
                            </a:rPr>
                            <m:t>𝑑𝑥</m:t>
                          </m:r>
                        </m:e>
                      </m:nary>
                      <m:r>
                        <a:rPr lang="tr-TR" i="1">
                          <a:latin typeface="Cambria Math" panose="02040503050406030204" pitchFamily="18" charset="0"/>
                        </a:rPr>
                        <m:t>=0.05</m:t>
                      </m:r>
                      <m:d>
                        <m:dPr>
                          <m:ctrlPr>
                            <a:rPr lang="tr-TR" i="1">
                              <a:latin typeface="Cambria Math" panose="02040503050406030204" pitchFamily="18" charset="0"/>
                            </a:rPr>
                          </m:ctrlPr>
                        </m:dPr>
                        <m:e>
                          <m:r>
                            <a:rPr lang="tr-TR" i="1">
                              <a:latin typeface="Cambria Math" panose="02040503050406030204" pitchFamily="18" charset="0"/>
                            </a:rPr>
                            <m:t>10−0</m:t>
                          </m:r>
                        </m:e>
                      </m:d>
                      <m:r>
                        <a:rPr lang="tr-TR" i="1">
                          <a:latin typeface="Cambria Math" panose="02040503050406030204" pitchFamily="18" charset="0"/>
                        </a:rPr>
                        <m:t>=0.5</m:t>
                      </m:r>
                    </m:oMath>
                  </m:oMathPara>
                </a14:m>
                <a:endParaRPr lang="tr-TR" dirty="0"/>
              </a:p>
            </p:txBody>
          </p:sp>
        </mc:Choice>
        <mc:Fallback xmlns="">
          <p:sp>
            <p:nvSpPr>
              <p:cNvPr id="7" name="Dikdörtgen 6"/>
              <p:cNvSpPr>
                <a:spLocks noRot="1" noChangeAspect="1" noMove="1" noResize="1" noEditPoints="1" noAdjustHandles="1" noChangeArrowheads="1" noChangeShapeType="1" noTextEdit="1"/>
              </p:cNvSpPr>
              <p:nvPr/>
            </p:nvSpPr>
            <p:spPr>
              <a:xfrm>
                <a:off x="6586770" y="4455671"/>
                <a:ext cx="4383173" cy="1614929"/>
              </a:xfrm>
              <a:prstGeom prst="rect">
                <a:avLst/>
              </a:prstGeom>
              <a:blipFill rotWithShape="0">
                <a:blip r:embed="rId4"/>
                <a:stretch>
                  <a:fillRect l="-1252" t="-2264"/>
                </a:stretch>
              </a:blipFill>
            </p:spPr>
            <p:txBody>
              <a:bodyPr/>
              <a:lstStyle/>
              <a:p>
                <a:r>
                  <a:rPr lang="tr-TR">
                    <a:noFill/>
                  </a:rPr>
                  <a:t> </a:t>
                </a:r>
              </a:p>
            </p:txBody>
          </p:sp>
        </mc:Fallback>
      </mc:AlternateContent>
    </p:spTree>
    <p:extLst>
      <p:ext uri="{BB962C8B-B14F-4D97-AF65-F5344CB8AC3E}">
        <p14:creationId xmlns:p14="http://schemas.microsoft.com/office/powerpoint/2010/main" val="3477786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Olasılık Yoğunluk Fonksiyonu Örnek Problem </a:t>
            </a:r>
            <a:r>
              <a:rPr lang="tr-TR" dirty="0" smtClean="0"/>
              <a:t>3-3</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fontScale="92500" lnSpcReduction="10000"/>
              </a:bodyPr>
              <a:lstStyle/>
              <a:p>
                <a:pPr marL="0" indent="0">
                  <a:buNone/>
                </a:pPr>
                <a:r>
                  <a:rPr lang="tr-TR" dirty="0" smtClean="0"/>
                  <a:t>Örnek: sürekli </a:t>
                </a:r>
                <a:r>
                  <a:rPr lang="tr-TR" dirty="0" err="1"/>
                  <a:t>rassal</a:t>
                </a:r>
                <a:r>
                  <a:rPr lang="tr-TR" dirty="0"/>
                  <a:t> </a:t>
                </a:r>
                <a:r>
                  <a:rPr lang="tr-TR" dirty="0" smtClean="0"/>
                  <a:t>değişken X </a:t>
                </a:r>
                <a:r>
                  <a:rPr lang="tr-TR" dirty="0"/>
                  <a:t>bir manyetik disk üzerinde okuma başlangıcı noktasından ilk kusura kadarki </a:t>
                </a:r>
                <a:r>
                  <a:rPr lang="tr-TR" dirty="0" smtClean="0"/>
                  <a:t>mesafeyi </a:t>
                </a:r>
                <a:r>
                  <a:rPr lang="tr-TR" dirty="0"/>
                  <a:t>mikrometre cinsinden göstersin. Geçmiş veriler, </a:t>
                </a:r>
                <a14:m>
                  <m:oMath xmlns:m="http://schemas.openxmlformats.org/officeDocument/2006/math">
                    <m:r>
                      <a:rPr lang="tr-TR" i="1" dirty="0" smtClean="0">
                        <a:latin typeface="Cambria Math" panose="02040503050406030204" pitchFamily="18" charset="0"/>
                      </a:rPr>
                      <m:t>𝑋</m:t>
                    </m:r>
                  </m:oMath>
                </a14:m>
                <a:r>
                  <a:rPr lang="tr-TR" dirty="0" smtClean="0"/>
                  <a:t>’in </a:t>
                </a:r>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𝑓</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𝑥</m:t>
                          </m:r>
                        </m:e>
                      </m:d>
                      <m:r>
                        <a:rPr lang="tr-TR"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i="1" dirty="0" smtClean="0">
                              <a:latin typeface="Cambria Math" panose="02040503050406030204" pitchFamily="18" charset="0"/>
                            </a:rPr>
                            <m:t>1</m:t>
                          </m:r>
                        </m:num>
                        <m:den>
                          <m:r>
                            <a:rPr lang="tr-TR" i="1" dirty="0" smtClean="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smtClean="0">
                                  <a:latin typeface="Cambria Math" panose="02040503050406030204" pitchFamily="18" charset="0"/>
                                </a:rPr>
                              </m:ctrlPr>
                            </m:fPr>
                            <m:num>
                              <m:r>
                                <a:rPr lang="tr-TR" b="0" i="1" dirty="0" smtClean="0">
                                  <a:latin typeface="Cambria Math" panose="02040503050406030204" pitchFamily="18" charset="0"/>
                                </a:rPr>
                                <m:t>𝑥</m:t>
                              </m:r>
                            </m:num>
                            <m:den>
                              <m:r>
                                <a:rPr lang="tr-TR" b="0" i="1" dirty="0" smtClean="0">
                                  <a:latin typeface="Cambria Math" panose="02040503050406030204" pitchFamily="18" charset="0"/>
                                </a:rPr>
                                <m:t>2000</m:t>
                              </m:r>
                            </m:den>
                          </m:f>
                        </m:sup>
                      </m:sSup>
                      <m:r>
                        <a:rPr lang="tr-TR" b="0" i="1" dirty="0" smtClean="0">
                          <a:latin typeface="Cambria Math" panose="02040503050406030204" pitchFamily="18" charset="0"/>
                        </a:rPr>
                        <m:t>,  </m:t>
                      </m:r>
                      <m:r>
                        <a:rPr lang="tr-TR" i="1" dirty="0" smtClean="0">
                          <a:latin typeface="Cambria Math" panose="02040503050406030204" pitchFamily="18" charset="0"/>
                        </a:rPr>
                        <m:t>𝑥</m:t>
                      </m:r>
                      <m:r>
                        <a:rPr lang="tr-TR" b="0" i="1" dirty="0" smtClean="0">
                          <a:latin typeface="Cambria Math" panose="02040503050406030204" pitchFamily="18" charset="0"/>
                        </a:rPr>
                        <m:t>≥</m:t>
                      </m:r>
                      <m:r>
                        <a:rPr lang="tr-TR" i="1" dirty="0" smtClean="0">
                          <a:latin typeface="Cambria Math" panose="02040503050406030204" pitchFamily="18" charset="0"/>
                        </a:rPr>
                        <m:t>0</m:t>
                      </m:r>
                    </m:oMath>
                  </m:oMathPara>
                </a14:m>
                <a:endParaRPr lang="tr-TR" dirty="0" smtClean="0"/>
              </a:p>
              <a:p>
                <a:pPr marL="0" indent="0">
                  <a:buNone/>
                </a:pPr>
                <a:r>
                  <a:rPr lang="tr-TR" dirty="0"/>
                  <a:t>şeklinde bir </a:t>
                </a:r>
                <a:r>
                  <a:rPr lang="tr-TR" dirty="0" smtClean="0"/>
                  <a:t>olasılık yoğunluk fonksiyonu ile </a:t>
                </a:r>
                <a:r>
                  <a:rPr lang="tr-TR" dirty="0"/>
                  <a:t>modellenebileceğini göstermektedir. </a:t>
                </a:r>
                <a:r>
                  <a:rPr lang="tr-TR" dirty="0" smtClean="0"/>
                  <a:t>Sorular:</a:t>
                </a:r>
              </a:p>
              <a:p>
                <a:pPr marL="457200" indent="-457200">
                  <a:buFont typeface="+mj-lt"/>
                  <a:buAutoNum type="arabicPeriod"/>
                </a:pPr>
                <a:r>
                  <a:rPr lang="tr-TR" dirty="0" smtClean="0"/>
                  <a:t>İlk </a:t>
                </a:r>
                <a:r>
                  <a:rPr lang="tr-TR" dirty="0"/>
                  <a:t>kusurun 1000 mikrometreden daha uzakta olduğu </a:t>
                </a:r>
                <a:r>
                  <a:rPr lang="tr-TR" dirty="0" smtClean="0"/>
                  <a:t>disklerin </a:t>
                </a:r>
                <a:r>
                  <a:rPr lang="tr-TR" dirty="0"/>
                  <a:t>oranı nedir? </a:t>
                </a:r>
                <a:endParaRPr lang="tr-TR" dirty="0" smtClean="0"/>
              </a:p>
              <a:p>
                <a:pPr marL="457200" indent="-457200">
                  <a:buFont typeface="+mj-lt"/>
                  <a:buAutoNum type="arabicPeriod"/>
                </a:pPr>
                <a:r>
                  <a:rPr lang="tr-TR" dirty="0" smtClean="0"/>
                  <a:t>1000 </a:t>
                </a:r>
                <a:r>
                  <a:rPr lang="tr-TR" dirty="0"/>
                  <a:t>ile 2000 mikrometre arasında olan parçaların oranı nedir? </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277" t="-1857" r="-1660"/>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598468" y="2420888"/>
            <a:ext cx="3905795" cy="2457793"/>
          </a:xfrm>
          <a:prstGeom prst="rect">
            <a:avLst/>
          </a:prstGeom>
        </p:spPr>
      </p:pic>
    </p:spTree>
    <p:extLst>
      <p:ext uri="{BB962C8B-B14F-4D97-AF65-F5344CB8AC3E}">
        <p14:creationId xmlns:p14="http://schemas.microsoft.com/office/powerpoint/2010/main" val="53376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Olasılık Yoğunluk Fonksiyonu Örnek Problem </a:t>
            </a:r>
            <a:r>
              <a:rPr lang="tr-TR" dirty="0" smtClean="0"/>
              <a:t>3-3</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a:bodyPr>
              <a:lstStyle/>
              <a:p>
                <a:pPr marL="0" indent="0">
                  <a:buNone/>
                </a:pPr>
                <a:r>
                  <a:rPr lang="tr-TR" dirty="0" smtClean="0"/>
                  <a:t>Olasılık </a:t>
                </a:r>
                <a:r>
                  <a:rPr lang="tr-TR" dirty="0"/>
                  <a:t>yoğunluk fonksiyonu </a:t>
                </a:r>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𝑓</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𝑥</m:t>
                          </m:r>
                        </m:e>
                      </m:d>
                      <m:r>
                        <a:rPr lang="tr-TR"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i="1" dirty="0" smtClean="0">
                              <a:latin typeface="Cambria Math" panose="02040503050406030204" pitchFamily="18" charset="0"/>
                            </a:rPr>
                            <m:t>1</m:t>
                          </m:r>
                        </m:num>
                        <m:den>
                          <m:r>
                            <a:rPr lang="tr-TR" i="1" dirty="0" smtClean="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smtClean="0">
                                  <a:latin typeface="Cambria Math" panose="02040503050406030204" pitchFamily="18" charset="0"/>
                                </a:rPr>
                              </m:ctrlPr>
                            </m:fPr>
                            <m:num>
                              <m:r>
                                <a:rPr lang="tr-TR" b="0" i="1" dirty="0" smtClean="0">
                                  <a:latin typeface="Cambria Math" panose="02040503050406030204" pitchFamily="18" charset="0"/>
                                </a:rPr>
                                <m:t>𝑥</m:t>
                              </m:r>
                            </m:num>
                            <m:den>
                              <m:r>
                                <a:rPr lang="tr-TR" b="0" i="1" dirty="0" smtClean="0">
                                  <a:latin typeface="Cambria Math" panose="02040503050406030204" pitchFamily="18" charset="0"/>
                                </a:rPr>
                                <m:t>2000</m:t>
                              </m:r>
                            </m:den>
                          </m:f>
                        </m:sup>
                      </m:sSup>
                      <m:r>
                        <a:rPr lang="tr-TR" b="0" i="1" dirty="0" smtClean="0">
                          <a:latin typeface="Cambria Math" panose="02040503050406030204" pitchFamily="18" charset="0"/>
                        </a:rPr>
                        <m:t>,  </m:t>
                      </m:r>
                      <m:r>
                        <a:rPr lang="tr-TR" i="1" dirty="0" smtClean="0">
                          <a:latin typeface="Cambria Math" panose="02040503050406030204" pitchFamily="18" charset="0"/>
                        </a:rPr>
                        <m:t>𝑥</m:t>
                      </m:r>
                      <m:r>
                        <a:rPr lang="tr-TR" b="0" i="1" dirty="0" smtClean="0">
                          <a:latin typeface="Cambria Math" panose="02040503050406030204" pitchFamily="18" charset="0"/>
                        </a:rPr>
                        <m:t>≥</m:t>
                      </m:r>
                      <m:r>
                        <a:rPr lang="tr-TR" i="1" dirty="0" smtClean="0">
                          <a:latin typeface="Cambria Math" panose="02040503050406030204" pitchFamily="18" charset="0"/>
                        </a:rPr>
                        <m:t>0</m:t>
                      </m:r>
                    </m:oMath>
                  </m:oMathPara>
                </a14:m>
                <a:endParaRPr lang="tr-TR" dirty="0" smtClean="0"/>
              </a:p>
              <a:p>
                <a:pPr marL="457200" indent="-457200">
                  <a:buFont typeface="+mj-lt"/>
                  <a:buAutoNum type="arabicPeriod"/>
                </a:pPr>
                <a:r>
                  <a:rPr lang="tr-TR" dirty="0" smtClean="0"/>
                  <a:t>İlk </a:t>
                </a:r>
                <a:r>
                  <a:rPr lang="tr-TR" dirty="0"/>
                  <a:t>kusurun 1000 mikrometreden daha uzakta olduğu </a:t>
                </a:r>
                <a:r>
                  <a:rPr lang="tr-TR" dirty="0" smtClean="0"/>
                  <a:t>disklerin </a:t>
                </a:r>
                <a:r>
                  <a:rPr lang="tr-TR" dirty="0"/>
                  <a:t>oranı nedir? </a:t>
                </a:r>
                <a:endParaRPr lang="tr-TR" dirty="0" smtClean="0"/>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i="1">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&gt;1000</m:t>
                          </m:r>
                        </m:e>
                      </m:d>
                      <m:r>
                        <a:rPr lang="tr-TR" i="1">
                          <a:latin typeface="Cambria Math" panose="02040503050406030204" pitchFamily="18" charset="0"/>
                        </a:rPr>
                        <m:t>=</m:t>
                      </m:r>
                      <m:nary>
                        <m:naryPr>
                          <m:ctrlPr>
                            <a:rPr lang="tr-TR" i="1">
                              <a:latin typeface="Cambria Math" panose="02040503050406030204" pitchFamily="18" charset="0"/>
                            </a:rPr>
                          </m:ctrlPr>
                        </m:naryPr>
                        <m:sub>
                          <m:r>
                            <a:rPr lang="tr-TR" b="0" i="1" smtClean="0">
                              <a:latin typeface="Cambria Math" panose="02040503050406030204" pitchFamily="18" charset="0"/>
                            </a:rPr>
                            <m:t>1000</m:t>
                          </m:r>
                        </m:sub>
                        <m:sup>
                          <m:r>
                            <a:rPr lang="tr-TR" b="0" i="1" smtClean="0">
                              <a:latin typeface="Cambria Math" panose="02040503050406030204" pitchFamily="18" charset="0"/>
                            </a:rPr>
                            <m:t>∞</m:t>
                          </m:r>
                        </m:sup>
                        <m:e>
                          <m:r>
                            <a:rPr lang="tr-TR" i="1">
                              <a:latin typeface="Cambria Math" panose="02040503050406030204" pitchFamily="18" charset="0"/>
                            </a:rPr>
                            <m:t>𝑓</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𝑑𝑥</m:t>
                          </m:r>
                        </m:e>
                      </m:nary>
                    </m:oMath>
                  </m:oMathPara>
                </a14:m>
                <a:endParaRPr lang="tr-TR" dirty="0" smtClean="0"/>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nary>
                        <m:naryPr>
                          <m:ctrlPr>
                            <a:rPr lang="tr-TR" i="1">
                              <a:latin typeface="Cambria Math" panose="02040503050406030204" pitchFamily="18" charset="0"/>
                            </a:rPr>
                          </m:ctrlPr>
                        </m:naryPr>
                        <m:sub>
                          <m:r>
                            <a:rPr lang="tr-TR" i="1">
                              <a:latin typeface="Cambria Math" panose="02040503050406030204" pitchFamily="18" charset="0"/>
                            </a:rPr>
                            <m:t>1000</m:t>
                          </m:r>
                        </m:sub>
                        <m:sup>
                          <m:r>
                            <a:rPr lang="tr-TR" i="1">
                              <a:latin typeface="Cambria Math" panose="02040503050406030204" pitchFamily="18" charset="0"/>
                            </a:rPr>
                            <m:t>∞</m:t>
                          </m:r>
                        </m:sup>
                        <m:e>
                          <m:f>
                            <m:fPr>
                              <m:ctrlPr>
                                <a:rPr lang="tr-TR" i="1" dirty="0">
                                  <a:latin typeface="Cambria Math" panose="02040503050406030204" pitchFamily="18" charset="0"/>
                                </a:rPr>
                              </m:ctrlPr>
                            </m:fPr>
                            <m:num>
                              <m:r>
                                <a:rPr lang="tr-TR" i="1" dirty="0">
                                  <a:latin typeface="Cambria Math" panose="02040503050406030204" pitchFamily="18" charset="0"/>
                                </a:rPr>
                                <m:t>1</m:t>
                              </m:r>
                            </m:num>
                            <m:den>
                              <m:r>
                                <a:rPr lang="tr-TR" i="1" dirty="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i="1" dirty="0">
                                      <a:latin typeface="Cambria Math" panose="02040503050406030204" pitchFamily="18" charset="0"/>
                                    </a:rPr>
                                    <m:t>𝑥</m:t>
                                  </m:r>
                                </m:num>
                                <m:den>
                                  <m:r>
                                    <a:rPr lang="tr-TR" i="1" dirty="0">
                                      <a:latin typeface="Cambria Math" panose="02040503050406030204" pitchFamily="18" charset="0"/>
                                    </a:rPr>
                                    <m:t>2000</m:t>
                                  </m:r>
                                </m:den>
                              </m:f>
                            </m:sup>
                          </m:sSup>
                          <m:r>
                            <a:rPr lang="tr-TR" i="1">
                              <a:latin typeface="Cambria Math" panose="02040503050406030204" pitchFamily="18" charset="0"/>
                            </a:rPr>
                            <m:t>𝑑𝑥</m:t>
                          </m:r>
                        </m:e>
                      </m:nary>
                    </m:oMath>
                  </m:oMathPara>
                </a14:m>
                <a:endParaRPr lang="tr-TR" dirty="0" smtClean="0"/>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sSubSup>
                        <m:sSubSupPr>
                          <m:ctrlPr>
                            <a:rPr lang="tr-TR" b="0" i="1" dirty="0" smtClean="0">
                              <a:latin typeface="Cambria Math" panose="02040503050406030204" pitchFamily="18" charset="0"/>
                            </a:rPr>
                          </m:ctrlPr>
                        </m:sSubSupPr>
                        <m:e>
                          <m:d>
                            <m:dPr>
                              <m:begChr m:val=""/>
                              <m:endChr m:val="|"/>
                              <m:ctrlPr>
                                <a:rPr lang="tr-TR" b="0" i="1" dirty="0" smtClean="0">
                                  <a:latin typeface="Cambria Math" panose="02040503050406030204" pitchFamily="18" charset="0"/>
                                </a:rPr>
                              </m:ctrlPr>
                            </m:dPr>
                            <m:e>
                              <m:r>
                                <a:rPr lang="tr-TR" i="1" dirty="0">
                                  <a:latin typeface="Cambria Math" panose="02040503050406030204" pitchFamily="18" charset="0"/>
                                </a:rPr>
                                <m:t>−</m:t>
                              </m:r>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i="1" dirty="0">
                                          <a:latin typeface="Cambria Math" panose="02040503050406030204" pitchFamily="18" charset="0"/>
                                        </a:rPr>
                                        <m:t>𝑥</m:t>
                                      </m:r>
                                    </m:num>
                                    <m:den>
                                      <m:r>
                                        <a:rPr lang="tr-TR" i="1" dirty="0">
                                          <a:latin typeface="Cambria Math" panose="02040503050406030204" pitchFamily="18" charset="0"/>
                                        </a:rPr>
                                        <m:t>2000</m:t>
                                      </m:r>
                                    </m:den>
                                  </m:f>
                                </m:sup>
                              </m:sSup>
                            </m:e>
                          </m:d>
                        </m:e>
                        <m:sub>
                          <m:r>
                            <a:rPr lang="tr-TR" b="0" i="1" dirty="0" smtClean="0">
                              <a:latin typeface="Cambria Math" panose="02040503050406030204" pitchFamily="18" charset="0"/>
                            </a:rPr>
                            <m:t>1000</m:t>
                          </m:r>
                        </m:sub>
                        <m:sup>
                          <m:r>
                            <a:rPr lang="tr-TR" b="0" i="1" dirty="0" smtClean="0">
                              <a:latin typeface="Cambria Math" panose="02040503050406030204" pitchFamily="18" charset="0"/>
                            </a:rPr>
                            <m:t>∞</m:t>
                          </m:r>
                        </m:sup>
                      </m:sSubSup>
                      <m:r>
                        <a:rPr lang="tr-TR" b="0" i="1" dirty="0" smtClean="0">
                          <a:latin typeface="Cambria Math" panose="02040503050406030204" pitchFamily="18" charset="0"/>
                        </a:rPr>
                        <m:t>=−0−</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𝑒</m:t>
                              </m:r>
                            </m:e>
                            <m:sup>
                              <m:r>
                                <a:rPr lang="tr-TR" b="0" i="1" dirty="0" smtClean="0">
                                  <a:latin typeface="Cambria Math" panose="02040503050406030204" pitchFamily="18" charset="0"/>
                                </a:rPr>
                                <m:t>−0.5</m:t>
                              </m:r>
                            </m:sup>
                          </m:sSup>
                        </m:e>
                      </m:d>
                      <m:r>
                        <a:rPr lang="tr-TR" b="0" i="1" dirty="0" smtClean="0">
                          <a:latin typeface="Cambria Math" panose="02040503050406030204" pitchFamily="18" charset="0"/>
                        </a:rPr>
                        <m:t>=0.607</m:t>
                      </m:r>
                    </m:oMath>
                  </m:oMathPara>
                </a14:m>
                <a:endParaRPr lang="tr-TR" dirty="0" smtClean="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405" t="-1571"/>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598468" y="2420888"/>
            <a:ext cx="3905795" cy="2457793"/>
          </a:xfrm>
          <a:prstGeom prst="rect">
            <a:avLst/>
          </a:prstGeom>
        </p:spPr>
      </p:pic>
    </p:spTree>
    <p:extLst>
      <p:ext uri="{BB962C8B-B14F-4D97-AF65-F5344CB8AC3E}">
        <p14:creationId xmlns:p14="http://schemas.microsoft.com/office/powerpoint/2010/main" val="53188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Olasılık Yoğunluk Fonksiyonu Örnek Problem </a:t>
            </a:r>
            <a:r>
              <a:rPr lang="tr-TR" dirty="0" smtClean="0"/>
              <a:t>3-3</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fontScale="92500"/>
              </a:bodyPr>
              <a:lstStyle/>
              <a:p>
                <a:pPr marL="0" indent="0">
                  <a:buNone/>
                </a:pPr>
                <a:r>
                  <a:rPr lang="tr-TR" dirty="0" smtClean="0"/>
                  <a:t>Olasılık </a:t>
                </a:r>
                <a:r>
                  <a:rPr lang="tr-TR" dirty="0"/>
                  <a:t>yoğunluk fonksiyonu </a:t>
                </a:r>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𝑓</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𝑥</m:t>
                          </m:r>
                        </m:e>
                      </m:d>
                      <m:r>
                        <a:rPr lang="tr-TR"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i="1" dirty="0" smtClean="0">
                              <a:latin typeface="Cambria Math" panose="02040503050406030204" pitchFamily="18" charset="0"/>
                            </a:rPr>
                            <m:t>1</m:t>
                          </m:r>
                        </m:num>
                        <m:den>
                          <m:r>
                            <a:rPr lang="tr-TR" i="1" dirty="0" smtClean="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smtClean="0">
                                  <a:latin typeface="Cambria Math" panose="02040503050406030204" pitchFamily="18" charset="0"/>
                                </a:rPr>
                              </m:ctrlPr>
                            </m:fPr>
                            <m:num>
                              <m:r>
                                <a:rPr lang="tr-TR" b="0" i="1" dirty="0" smtClean="0">
                                  <a:latin typeface="Cambria Math" panose="02040503050406030204" pitchFamily="18" charset="0"/>
                                </a:rPr>
                                <m:t>𝑥</m:t>
                              </m:r>
                            </m:num>
                            <m:den>
                              <m:r>
                                <a:rPr lang="tr-TR" b="0" i="1" dirty="0" smtClean="0">
                                  <a:latin typeface="Cambria Math" panose="02040503050406030204" pitchFamily="18" charset="0"/>
                                </a:rPr>
                                <m:t>2000</m:t>
                              </m:r>
                            </m:den>
                          </m:f>
                        </m:sup>
                      </m:sSup>
                      <m:r>
                        <a:rPr lang="tr-TR" b="0" i="1" dirty="0" smtClean="0">
                          <a:latin typeface="Cambria Math" panose="02040503050406030204" pitchFamily="18" charset="0"/>
                        </a:rPr>
                        <m:t>,  </m:t>
                      </m:r>
                      <m:r>
                        <a:rPr lang="tr-TR" i="1" dirty="0" smtClean="0">
                          <a:latin typeface="Cambria Math" panose="02040503050406030204" pitchFamily="18" charset="0"/>
                        </a:rPr>
                        <m:t>𝑥</m:t>
                      </m:r>
                      <m:r>
                        <a:rPr lang="tr-TR" b="0" i="1" dirty="0" smtClean="0">
                          <a:latin typeface="Cambria Math" panose="02040503050406030204" pitchFamily="18" charset="0"/>
                        </a:rPr>
                        <m:t>≥</m:t>
                      </m:r>
                      <m:r>
                        <a:rPr lang="tr-TR" i="1" dirty="0" smtClean="0">
                          <a:latin typeface="Cambria Math" panose="02040503050406030204" pitchFamily="18" charset="0"/>
                        </a:rPr>
                        <m:t>0</m:t>
                      </m:r>
                    </m:oMath>
                  </m:oMathPara>
                </a14:m>
                <a:endParaRPr lang="tr-TR" dirty="0" smtClean="0"/>
              </a:p>
              <a:p>
                <a:pPr marL="457200" indent="-457200">
                  <a:buFont typeface="+mj-lt"/>
                  <a:buAutoNum type="arabicPeriod" startAt="2"/>
                </a:pPr>
                <a:r>
                  <a:rPr lang="tr-TR" dirty="0"/>
                  <a:t>1000 ile 2000 mikrometre arasında olan parçaların oranı nedir? </a:t>
                </a:r>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i="1">
                              <a:latin typeface="Cambria Math" panose="02040503050406030204" pitchFamily="18" charset="0"/>
                            </a:rPr>
                          </m:ctrlPr>
                        </m:dPr>
                        <m:e>
                          <m:r>
                            <a:rPr lang="tr-TR" b="0" i="1" smtClean="0">
                              <a:latin typeface="Cambria Math" panose="02040503050406030204" pitchFamily="18" charset="0"/>
                            </a:rPr>
                            <m:t>1000&lt;</m:t>
                          </m:r>
                          <m:r>
                            <a:rPr lang="tr-TR" b="0" i="1" smtClean="0">
                              <a:latin typeface="Cambria Math" panose="02040503050406030204" pitchFamily="18" charset="0"/>
                            </a:rPr>
                            <m:t>𝑋</m:t>
                          </m:r>
                          <m:r>
                            <a:rPr lang="tr-TR" b="0" i="1" smtClean="0">
                              <a:latin typeface="Cambria Math" panose="02040503050406030204" pitchFamily="18" charset="0"/>
                            </a:rPr>
                            <m:t>&lt;2000</m:t>
                          </m:r>
                        </m:e>
                      </m:d>
                      <m:r>
                        <a:rPr lang="tr-TR" i="1">
                          <a:latin typeface="Cambria Math" panose="02040503050406030204" pitchFamily="18" charset="0"/>
                        </a:rPr>
                        <m:t>=</m:t>
                      </m:r>
                      <m:nary>
                        <m:naryPr>
                          <m:ctrlPr>
                            <a:rPr lang="tr-TR" i="1">
                              <a:latin typeface="Cambria Math" panose="02040503050406030204" pitchFamily="18" charset="0"/>
                            </a:rPr>
                          </m:ctrlPr>
                        </m:naryPr>
                        <m:sub>
                          <m:r>
                            <a:rPr lang="tr-TR" b="0" i="1" smtClean="0">
                              <a:latin typeface="Cambria Math" panose="02040503050406030204" pitchFamily="18" charset="0"/>
                            </a:rPr>
                            <m:t>1000</m:t>
                          </m:r>
                        </m:sub>
                        <m:sup>
                          <m:r>
                            <a:rPr lang="tr-TR" b="0" i="1" smtClean="0">
                              <a:latin typeface="Cambria Math" panose="02040503050406030204" pitchFamily="18" charset="0"/>
                            </a:rPr>
                            <m:t>2000</m:t>
                          </m:r>
                        </m:sup>
                        <m:e>
                          <m:r>
                            <a:rPr lang="tr-TR" i="1">
                              <a:latin typeface="Cambria Math" panose="02040503050406030204" pitchFamily="18" charset="0"/>
                            </a:rPr>
                            <m:t>𝑓</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𝑑𝑥</m:t>
                          </m:r>
                        </m:e>
                      </m:nary>
                    </m:oMath>
                  </m:oMathPara>
                </a14:m>
                <a:endParaRPr lang="tr-TR" dirty="0" smtClean="0"/>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nary>
                        <m:naryPr>
                          <m:ctrlPr>
                            <a:rPr lang="tr-TR" i="1">
                              <a:latin typeface="Cambria Math" panose="02040503050406030204" pitchFamily="18" charset="0"/>
                            </a:rPr>
                          </m:ctrlPr>
                        </m:naryPr>
                        <m:sub>
                          <m:r>
                            <a:rPr lang="tr-TR" i="1">
                              <a:latin typeface="Cambria Math" panose="02040503050406030204" pitchFamily="18" charset="0"/>
                            </a:rPr>
                            <m:t>1000</m:t>
                          </m:r>
                        </m:sub>
                        <m:sup>
                          <m:r>
                            <a:rPr lang="tr-TR" b="0" i="1" smtClean="0">
                              <a:latin typeface="Cambria Math" panose="02040503050406030204" pitchFamily="18" charset="0"/>
                            </a:rPr>
                            <m:t>2000</m:t>
                          </m:r>
                        </m:sup>
                        <m:e>
                          <m:f>
                            <m:fPr>
                              <m:ctrlPr>
                                <a:rPr lang="tr-TR" i="1" dirty="0">
                                  <a:latin typeface="Cambria Math" panose="02040503050406030204" pitchFamily="18" charset="0"/>
                                </a:rPr>
                              </m:ctrlPr>
                            </m:fPr>
                            <m:num>
                              <m:r>
                                <a:rPr lang="tr-TR" i="1" dirty="0">
                                  <a:latin typeface="Cambria Math" panose="02040503050406030204" pitchFamily="18" charset="0"/>
                                </a:rPr>
                                <m:t>1</m:t>
                              </m:r>
                            </m:num>
                            <m:den>
                              <m:r>
                                <a:rPr lang="tr-TR" i="1" dirty="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i="1" dirty="0">
                                      <a:latin typeface="Cambria Math" panose="02040503050406030204" pitchFamily="18" charset="0"/>
                                    </a:rPr>
                                    <m:t>𝑥</m:t>
                                  </m:r>
                                </m:num>
                                <m:den>
                                  <m:r>
                                    <a:rPr lang="tr-TR" i="1" dirty="0">
                                      <a:latin typeface="Cambria Math" panose="02040503050406030204" pitchFamily="18" charset="0"/>
                                    </a:rPr>
                                    <m:t>2000</m:t>
                                  </m:r>
                                </m:den>
                              </m:f>
                            </m:sup>
                          </m:sSup>
                          <m:r>
                            <a:rPr lang="tr-TR" i="1">
                              <a:latin typeface="Cambria Math" panose="02040503050406030204" pitchFamily="18" charset="0"/>
                            </a:rPr>
                            <m:t>𝑑𝑥</m:t>
                          </m:r>
                        </m:e>
                      </m:nary>
                    </m:oMath>
                  </m:oMathPara>
                </a14:m>
                <a:endParaRPr lang="tr-TR" dirty="0" smtClean="0"/>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sSubSup>
                        <m:sSubSupPr>
                          <m:ctrlPr>
                            <a:rPr lang="tr-TR" b="0" i="1" dirty="0" smtClean="0">
                              <a:latin typeface="Cambria Math" panose="02040503050406030204" pitchFamily="18" charset="0"/>
                            </a:rPr>
                          </m:ctrlPr>
                        </m:sSubSupPr>
                        <m:e>
                          <m:d>
                            <m:dPr>
                              <m:begChr m:val=""/>
                              <m:endChr m:val="|"/>
                              <m:ctrlPr>
                                <a:rPr lang="tr-TR" b="0" i="1" dirty="0" smtClean="0">
                                  <a:latin typeface="Cambria Math" panose="02040503050406030204" pitchFamily="18" charset="0"/>
                                </a:rPr>
                              </m:ctrlPr>
                            </m:dPr>
                            <m:e>
                              <m:r>
                                <a:rPr lang="tr-TR" i="1" dirty="0">
                                  <a:latin typeface="Cambria Math" panose="02040503050406030204" pitchFamily="18" charset="0"/>
                                </a:rPr>
                                <m:t>−</m:t>
                              </m:r>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i="1" dirty="0">
                                          <a:latin typeface="Cambria Math" panose="02040503050406030204" pitchFamily="18" charset="0"/>
                                        </a:rPr>
                                        <m:t>𝑥</m:t>
                                      </m:r>
                                    </m:num>
                                    <m:den>
                                      <m:r>
                                        <a:rPr lang="tr-TR" i="1" dirty="0">
                                          <a:latin typeface="Cambria Math" panose="02040503050406030204" pitchFamily="18" charset="0"/>
                                        </a:rPr>
                                        <m:t>2000</m:t>
                                      </m:r>
                                    </m:den>
                                  </m:f>
                                </m:sup>
                              </m:sSup>
                            </m:e>
                          </m:d>
                        </m:e>
                        <m:sub>
                          <m:r>
                            <a:rPr lang="tr-TR" b="0" i="1" dirty="0" smtClean="0">
                              <a:latin typeface="Cambria Math" panose="02040503050406030204" pitchFamily="18" charset="0"/>
                            </a:rPr>
                            <m:t>1000</m:t>
                          </m:r>
                        </m:sub>
                        <m:sup>
                          <m:r>
                            <a:rPr lang="tr-TR" b="0" i="1" dirty="0" smtClean="0">
                              <a:latin typeface="Cambria Math" panose="02040503050406030204" pitchFamily="18" charset="0"/>
                            </a:rPr>
                            <m:t>2000</m:t>
                          </m:r>
                        </m:sup>
                      </m:sSubSup>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𝑒</m:t>
                          </m:r>
                        </m:e>
                        <m:sup>
                          <m:r>
                            <a:rPr lang="tr-TR" b="0" i="1" dirty="0" smtClean="0">
                              <a:latin typeface="Cambria Math" panose="02040503050406030204" pitchFamily="18" charset="0"/>
                            </a:rPr>
                            <m:t>−1</m:t>
                          </m:r>
                        </m:sup>
                      </m:sSup>
                      <m:r>
                        <a:rPr lang="tr-TR" b="0" i="1" dirty="0" smtClean="0">
                          <a:latin typeface="Cambria Math" panose="02040503050406030204" pitchFamily="18" charset="0"/>
                        </a:rPr>
                        <m:t>−</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𝑒</m:t>
                              </m:r>
                            </m:e>
                            <m:sup>
                              <m:r>
                                <a:rPr lang="tr-TR" b="0" i="1" dirty="0" smtClean="0">
                                  <a:latin typeface="Cambria Math" panose="02040503050406030204" pitchFamily="18" charset="0"/>
                                </a:rPr>
                                <m:t>−0.5</m:t>
                              </m:r>
                            </m:sup>
                          </m:sSup>
                        </m:e>
                      </m:d>
                    </m:oMath>
                  </m:oMathPara>
                </a14:m>
                <a:endParaRPr lang="tr-TR" b="0" i="1" dirty="0" smtClean="0">
                  <a:latin typeface="Cambria Math" panose="02040503050406030204" pitchFamily="18" charset="0"/>
                </a:endParaRPr>
              </a:p>
              <a:p>
                <a:pPr marL="0" indent="0">
                  <a:lnSpc>
                    <a:spcPct val="125000"/>
                  </a:lnSpc>
                  <a:spcBef>
                    <a:spcPts val="0"/>
                  </a:spcBef>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=−0.368+0.607=0.239</m:t>
                      </m:r>
                    </m:oMath>
                  </m:oMathPara>
                </a14:m>
                <a:endParaRPr lang="tr-TR" dirty="0" smtClean="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277" t="-1286" r="-1022"/>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598468" y="2420888"/>
            <a:ext cx="3905795" cy="2457793"/>
          </a:xfrm>
          <a:prstGeom prst="rect">
            <a:avLst/>
          </a:prstGeom>
        </p:spPr>
      </p:pic>
    </p:spTree>
    <p:extLst>
      <p:ext uri="{BB962C8B-B14F-4D97-AF65-F5344CB8AC3E}">
        <p14:creationId xmlns:p14="http://schemas.microsoft.com/office/powerpoint/2010/main" val="45344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DEĞİŞKENLER: </a:t>
            </a:r>
            <a:r>
              <a:rPr lang="tr-TR" dirty="0" smtClean="0"/>
              <a:t>Birikimli </a:t>
            </a:r>
            <a:r>
              <a:rPr lang="tr-TR" dirty="0"/>
              <a:t>Dağılım Fonksiyonu</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1053852" y="1803400"/>
                <a:ext cx="4938987" cy="1612776"/>
              </a:xfr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indent="0">
                  <a:buNone/>
                </a:pPr>
                <a:r>
                  <a:rPr lang="tr-TR" sz="1600" i="1" dirty="0" smtClean="0">
                    <a:solidFill>
                      <a:schemeClr val="tx1"/>
                    </a:solidFill>
                    <a:latin typeface="Cambria Math" panose="02040503050406030204" pitchFamily="18" charset="0"/>
                  </a:rPr>
                  <a:t>f(x) olasılık yoğunluk fonksiyonuna sahip X sürekli </a:t>
                </a:r>
                <a:r>
                  <a:rPr lang="tr-TR" sz="1600" i="1" dirty="0" err="1">
                    <a:solidFill>
                      <a:schemeClr val="tx1"/>
                    </a:solidFill>
                    <a:latin typeface="Cambria Math" panose="02040503050406030204" pitchFamily="18" charset="0"/>
                  </a:rPr>
                  <a:t>rassal</a:t>
                </a:r>
                <a:r>
                  <a:rPr lang="tr-TR" sz="1600" i="1" dirty="0">
                    <a:solidFill>
                      <a:schemeClr val="tx1"/>
                    </a:solidFill>
                    <a:latin typeface="Cambria Math" panose="02040503050406030204" pitchFamily="18" charset="0"/>
                  </a:rPr>
                  <a:t> değişkenin birikimli dağılım fonksiyonu, x, </a:t>
                </a:r>
                <a14:m>
                  <m:oMath xmlns:m="http://schemas.openxmlformats.org/officeDocument/2006/math">
                    <m:r>
                      <a:rPr lang="tr-TR" sz="1600" i="1" dirty="0">
                        <a:solidFill>
                          <a:schemeClr val="tx1"/>
                        </a:solidFill>
                        <a:latin typeface="Cambria Math" panose="02040503050406030204" pitchFamily="18" charset="0"/>
                      </a:rPr>
                      <m:t>—∞&lt; </m:t>
                    </m:r>
                    <m:r>
                      <a:rPr lang="tr-TR" sz="1600" i="1" dirty="0">
                        <a:solidFill>
                          <a:schemeClr val="tx1"/>
                        </a:solidFill>
                        <a:latin typeface="Cambria Math" panose="02040503050406030204" pitchFamily="18" charset="0"/>
                      </a:rPr>
                      <m:t>𝑥</m:t>
                    </m:r>
                    <m:r>
                      <a:rPr lang="tr-TR" sz="1600" i="1" dirty="0">
                        <a:solidFill>
                          <a:schemeClr val="tx1"/>
                        </a:solidFill>
                        <a:latin typeface="Cambria Math" panose="02040503050406030204" pitchFamily="18" charset="0"/>
                      </a:rPr>
                      <m:t> &lt;∞</m:t>
                    </m:r>
                  </m:oMath>
                </a14:m>
                <a:r>
                  <a:rPr lang="tr-TR" sz="1600" i="1" dirty="0">
                    <a:solidFill>
                      <a:schemeClr val="tx1"/>
                    </a:solidFill>
                    <a:latin typeface="Cambria Math" panose="02040503050406030204" pitchFamily="18" charset="0"/>
                  </a:rPr>
                  <a:t> aralığında olmak koşuluyla </a:t>
                </a:r>
              </a:p>
              <a:p>
                <a:pPr marL="342900" indent="-342900">
                  <a:buFont typeface="+mj-lt"/>
                  <a:buAutoNum type="arabicPeriod"/>
                </a:pPr>
                <a:endParaRPr lang="tr-TR" sz="1600" i="1" dirty="0">
                  <a:solidFill>
                    <a:schemeClr val="tx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sz="1600" i="1" dirty="0">
                          <a:solidFill>
                            <a:schemeClr val="tx1"/>
                          </a:solidFill>
                          <a:latin typeface="Cambria Math" panose="02040503050406030204" pitchFamily="18" charset="0"/>
                        </a:rPr>
                        <m:t>𝐹</m:t>
                      </m:r>
                      <m:d>
                        <m:dPr>
                          <m:ctrlPr>
                            <a:rPr lang="tr-TR" sz="1600" i="1" dirty="0">
                              <a:solidFill>
                                <a:schemeClr val="tx1"/>
                              </a:solidFill>
                              <a:latin typeface="Cambria Math" panose="02040503050406030204" pitchFamily="18" charset="0"/>
                            </a:rPr>
                          </m:ctrlPr>
                        </m:dPr>
                        <m:e>
                          <m:r>
                            <a:rPr lang="tr-TR" sz="1600" i="1" dirty="0">
                              <a:solidFill>
                                <a:schemeClr val="tx1"/>
                              </a:solidFill>
                              <a:latin typeface="Cambria Math" panose="02040503050406030204" pitchFamily="18" charset="0"/>
                            </a:rPr>
                            <m:t>𝑥</m:t>
                          </m:r>
                        </m:e>
                      </m:d>
                      <m:r>
                        <a:rPr lang="tr-TR" sz="1600" i="1" dirty="0">
                          <a:solidFill>
                            <a:schemeClr val="tx1"/>
                          </a:solidFill>
                          <a:latin typeface="Cambria Math" panose="02040503050406030204" pitchFamily="18" charset="0"/>
                        </a:rPr>
                        <m:t>= </m:t>
                      </m:r>
                      <m:r>
                        <a:rPr lang="tr-TR" sz="1600" i="1" dirty="0">
                          <a:solidFill>
                            <a:schemeClr val="tx1"/>
                          </a:solidFill>
                          <a:latin typeface="Cambria Math" panose="02040503050406030204" pitchFamily="18" charset="0"/>
                        </a:rPr>
                        <m:t>𝑃</m:t>
                      </m:r>
                      <m:d>
                        <m:dPr>
                          <m:ctrlPr>
                            <a:rPr lang="tr-TR" sz="1600" i="1" dirty="0">
                              <a:solidFill>
                                <a:schemeClr val="tx1"/>
                              </a:solidFill>
                              <a:latin typeface="Cambria Math" panose="02040503050406030204" pitchFamily="18" charset="0"/>
                            </a:rPr>
                          </m:ctrlPr>
                        </m:dPr>
                        <m:e>
                          <m:r>
                            <a:rPr lang="tr-TR" sz="1600" i="1" dirty="0">
                              <a:solidFill>
                                <a:schemeClr val="tx1"/>
                              </a:solidFill>
                              <a:latin typeface="Cambria Math" panose="02040503050406030204" pitchFamily="18" charset="0"/>
                            </a:rPr>
                            <m:t>𝑋</m:t>
                          </m:r>
                          <m:r>
                            <a:rPr lang="tr-TR" sz="1600" i="1" dirty="0">
                              <a:solidFill>
                                <a:schemeClr val="tx1"/>
                              </a:solidFill>
                              <a:latin typeface="Cambria Math" panose="02040503050406030204" pitchFamily="18" charset="0"/>
                            </a:rPr>
                            <m:t>≤ </m:t>
                          </m:r>
                          <m:r>
                            <a:rPr lang="tr-TR" sz="1600" i="1" dirty="0">
                              <a:solidFill>
                                <a:schemeClr val="tx1"/>
                              </a:solidFill>
                              <a:latin typeface="Cambria Math" panose="02040503050406030204" pitchFamily="18" charset="0"/>
                            </a:rPr>
                            <m:t>𝑥</m:t>
                          </m:r>
                        </m:e>
                      </m:d>
                      <m:r>
                        <a:rPr lang="tr-TR" sz="1600" i="1" dirty="0">
                          <a:solidFill>
                            <a:schemeClr val="tx1"/>
                          </a:solidFill>
                          <a:latin typeface="Cambria Math" panose="02040503050406030204" pitchFamily="18" charset="0"/>
                        </a:rPr>
                        <m:t>=</m:t>
                      </m:r>
                      <m:nary>
                        <m:naryPr>
                          <m:ctrlPr>
                            <a:rPr lang="tr-TR" sz="1600" i="1" dirty="0">
                              <a:solidFill>
                                <a:schemeClr val="tx1"/>
                              </a:solidFill>
                              <a:latin typeface="Cambria Math" panose="02040503050406030204" pitchFamily="18" charset="0"/>
                            </a:rPr>
                          </m:ctrlPr>
                        </m:naryPr>
                        <m:sub>
                          <m:r>
                            <a:rPr lang="tr-TR" sz="1600" i="1" dirty="0">
                              <a:solidFill>
                                <a:schemeClr val="tx1"/>
                              </a:solidFill>
                              <a:latin typeface="Cambria Math" panose="02040503050406030204" pitchFamily="18" charset="0"/>
                            </a:rPr>
                            <m:t>−∞</m:t>
                          </m:r>
                        </m:sub>
                        <m:sup>
                          <m:r>
                            <a:rPr lang="tr-TR" sz="1600" i="1" dirty="0">
                              <a:solidFill>
                                <a:schemeClr val="tx1"/>
                              </a:solidFill>
                              <a:latin typeface="Cambria Math" panose="02040503050406030204" pitchFamily="18" charset="0"/>
                            </a:rPr>
                            <m:t>𝑥</m:t>
                          </m:r>
                        </m:sup>
                        <m:e>
                          <m:r>
                            <a:rPr lang="tr-TR" sz="1600" i="1" dirty="0">
                              <a:solidFill>
                                <a:schemeClr val="tx1"/>
                              </a:solidFill>
                              <a:latin typeface="Cambria Math" panose="02040503050406030204" pitchFamily="18" charset="0"/>
                            </a:rPr>
                            <m:t>𝑓</m:t>
                          </m:r>
                          <m:r>
                            <a:rPr lang="tr-TR" sz="1600" i="1" dirty="0">
                              <a:solidFill>
                                <a:schemeClr val="tx1"/>
                              </a:solidFill>
                              <a:latin typeface="Cambria Math" panose="02040503050406030204" pitchFamily="18" charset="0"/>
                            </a:rPr>
                            <m:t> (</m:t>
                          </m:r>
                          <m:r>
                            <a:rPr lang="tr-TR" sz="1600" i="1" dirty="0">
                              <a:solidFill>
                                <a:schemeClr val="tx1"/>
                              </a:solidFill>
                              <a:latin typeface="Cambria Math" panose="02040503050406030204" pitchFamily="18" charset="0"/>
                            </a:rPr>
                            <m:t>𝑢</m:t>
                          </m:r>
                          <m:r>
                            <a:rPr lang="tr-TR" sz="1600" i="1" dirty="0">
                              <a:solidFill>
                                <a:schemeClr val="tx1"/>
                              </a:solidFill>
                              <a:latin typeface="Cambria Math" panose="02040503050406030204" pitchFamily="18" charset="0"/>
                            </a:rPr>
                            <m:t>) </m:t>
                          </m:r>
                          <m:r>
                            <a:rPr lang="tr-TR" sz="1600" i="1" dirty="0">
                              <a:solidFill>
                                <a:schemeClr val="tx1"/>
                              </a:solidFill>
                              <a:latin typeface="Cambria Math" panose="02040503050406030204" pitchFamily="18" charset="0"/>
                            </a:rPr>
                            <m:t>𝑑𝑢</m:t>
                          </m:r>
                        </m:e>
                      </m:nary>
                    </m:oMath>
                  </m:oMathPara>
                </a14:m>
                <a:endParaRPr lang="tr-TR" sz="1600" i="1" dirty="0">
                  <a:latin typeface="Cambria Math" panose="02040503050406030204" pitchFamily="18" charset="0"/>
                </a:endParaRP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1053852" y="1803400"/>
                <a:ext cx="4938987" cy="1612776"/>
              </a:xfrm>
              <a:blipFill rotWithShape="0">
                <a:blip r:embed="rId2"/>
                <a:stretch>
                  <a:fillRect l="-368" t="-3704" b="-89630"/>
                </a:stretch>
              </a:blipFill>
              <a:ln w="38100">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 name="İçerik Yer Tutucusu 3"/>
              <p:cNvSpPr>
                <a:spLocks noGrp="1"/>
              </p:cNvSpPr>
              <p:nvPr>
                <p:ph sz="half" idx="2"/>
              </p:nvPr>
            </p:nvSpPr>
            <p:spPr>
              <a:xfrm>
                <a:off x="6454452" y="1803400"/>
                <a:ext cx="4938986" cy="4267200"/>
              </a:xfrm>
            </p:spPr>
            <p:txBody>
              <a:bodyPr>
                <a:normAutofit/>
              </a:bodyPr>
              <a:lstStyle/>
              <a:p>
                <a:pPr marL="0" indent="0" algn="just">
                  <a:buNone/>
                </a:pPr>
                <a:r>
                  <a:rPr lang="tr-TR" sz="1600" dirty="0" smtClean="0"/>
                  <a:t>Ayrıca</a:t>
                </a:r>
                <a:r>
                  <a:rPr lang="tr-TR" sz="1600" dirty="0"/>
                  <a:t>, birikimli dağılım fonksiyonu</a:t>
                </a:r>
                <a:r>
                  <a:rPr lang="tr-TR" sz="1600" dirty="0" smtClean="0"/>
                  <a:t> grafiği belirli </a:t>
                </a:r>
                <a:r>
                  <a:rPr lang="tr-TR" sz="1600" dirty="0"/>
                  <a:t>özelliklere sahiptir. Çünkü F(x) her zaman negatif olmayan </a:t>
                </a:r>
                <a:r>
                  <a:rPr lang="tr-TR" sz="1600" dirty="0" smtClean="0"/>
                  <a:t>olasılıklar </a:t>
                </a:r>
                <a:r>
                  <a:rPr lang="tr-TR" sz="1600" dirty="0"/>
                  <a:t>sağlar. Buna ek olarak, x arttıkça F(x) azalmaz. Sonuç olarak, x sonsuza yaklaştıkça </a:t>
                </a:r>
                <a14:m>
                  <m:oMath xmlns:m="http://schemas.openxmlformats.org/officeDocument/2006/math">
                    <m:r>
                      <a:rPr lang="tr-TR" sz="1600" i="1" dirty="0" smtClean="0">
                        <a:latin typeface="Cambria Math" panose="02040503050406030204" pitchFamily="18" charset="0"/>
                      </a:rPr>
                      <m:t>𝐹</m:t>
                    </m:r>
                    <m:r>
                      <a:rPr lang="tr-TR" sz="1600" i="1" dirty="0" smtClean="0">
                        <a:latin typeface="Cambria Math" panose="02040503050406030204" pitchFamily="18" charset="0"/>
                      </a:rPr>
                      <m:t>(</m:t>
                    </m:r>
                    <m:r>
                      <a:rPr lang="tr-TR" sz="1600" i="1" dirty="0" smtClean="0">
                        <a:latin typeface="Cambria Math" panose="02040503050406030204" pitchFamily="18" charset="0"/>
                      </a:rPr>
                      <m:t>𝑥</m:t>
                    </m:r>
                    <m:r>
                      <a:rPr lang="tr-TR" sz="1600" i="1" dirty="0" smtClean="0">
                        <a:latin typeface="Cambria Math" panose="02040503050406030204" pitchFamily="18" charset="0"/>
                      </a:rPr>
                      <m:t>) = </m:t>
                    </m:r>
                    <m:r>
                      <a:rPr lang="tr-TR" sz="1600" i="1" dirty="0" smtClean="0">
                        <a:latin typeface="Cambria Math" panose="02040503050406030204" pitchFamily="18" charset="0"/>
                      </a:rPr>
                      <m:t>𝑃</m:t>
                    </m:r>
                    <m:r>
                      <a:rPr lang="tr-TR" sz="1600" i="1" dirty="0" smtClean="0">
                        <a:latin typeface="Cambria Math" panose="02040503050406030204" pitchFamily="18" charset="0"/>
                      </a:rPr>
                      <m:t>(</m:t>
                    </m:r>
                    <m:r>
                      <a:rPr lang="tr-TR" sz="1600" i="1" dirty="0" smtClean="0">
                        <a:latin typeface="Cambria Math" panose="02040503050406030204" pitchFamily="18" charset="0"/>
                      </a:rPr>
                      <m:t>𝑋</m:t>
                    </m:r>
                    <m:r>
                      <a:rPr lang="tr-TR" sz="1600" b="0" i="1" dirty="0" smtClean="0">
                        <a:latin typeface="Cambria Math" panose="02040503050406030204" pitchFamily="18" charset="0"/>
                      </a:rPr>
                      <m:t>≤</m:t>
                    </m:r>
                    <m:r>
                      <a:rPr lang="tr-TR" sz="1600" i="1" dirty="0" smtClean="0">
                        <a:latin typeface="Cambria Math" panose="02040503050406030204" pitchFamily="18" charset="0"/>
                      </a:rPr>
                      <m:t> </m:t>
                    </m:r>
                    <m:r>
                      <a:rPr lang="tr-TR" sz="1600" i="1" dirty="0" smtClean="0">
                        <a:latin typeface="Cambria Math" panose="02040503050406030204" pitchFamily="18" charset="0"/>
                      </a:rPr>
                      <m:t>𝑥</m:t>
                    </m:r>
                    <m:r>
                      <a:rPr lang="tr-TR" sz="1600" i="1" dirty="0" smtClean="0">
                        <a:latin typeface="Cambria Math" panose="02040503050406030204" pitchFamily="18" charset="0"/>
                      </a:rPr>
                      <m:t>) </m:t>
                    </m:r>
                  </m:oMath>
                </a14:m>
                <a:r>
                  <a:rPr lang="tr-TR" sz="1600" dirty="0"/>
                  <a:t>bire gider. matematiğin temel teoremi aracılığıyla olasılık yoğunluk fonksiyonu</a:t>
                </a:r>
                <a:r>
                  <a:rPr lang="tr-TR" sz="1600" dirty="0" smtClean="0"/>
                  <a:t> </a:t>
                </a:r>
                <a:r>
                  <a:rPr lang="tr-TR" sz="1600" dirty="0"/>
                  <a:t>kullanılarak birikimli dağılım fonksiyonu</a:t>
                </a:r>
                <a:r>
                  <a:rPr lang="tr-TR" sz="1600" dirty="0" smtClean="0"/>
                  <a:t> </a:t>
                </a:r>
                <a:r>
                  <a:rPr lang="tr-TR" sz="1600" dirty="0"/>
                  <a:t>elde edilebilir. Yani, </a:t>
                </a:r>
              </a:p>
              <a:p>
                <a:pPr marL="0" indent="0">
                  <a:buNone/>
                </a:pPr>
                <a14:m>
                  <m:oMathPara xmlns:m="http://schemas.openxmlformats.org/officeDocument/2006/math">
                    <m:oMathParaPr>
                      <m:jc m:val="centerGroup"/>
                    </m:oMathParaPr>
                    <m:oMath xmlns:m="http://schemas.openxmlformats.org/officeDocument/2006/math">
                      <m:f>
                        <m:fPr>
                          <m:ctrlPr>
                            <a:rPr lang="tr-TR" sz="1600" b="0" i="1" dirty="0" smtClean="0">
                              <a:latin typeface="Cambria Math" panose="02040503050406030204" pitchFamily="18" charset="0"/>
                            </a:rPr>
                          </m:ctrlPr>
                        </m:fPr>
                        <m:num>
                          <m:r>
                            <a:rPr lang="tr-TR" sz="1600" i="1" dirty="0" smtClean="0">
                              <a:latin typeface="Cambria Math" panose="02040503050406030204" pitchFamily="18" charset="0"/>
                            </a:rPr>
                            <m:t>𝑑</m:t>
                          </m:r>
                        </m:num>
                        <m:den>
                          <m:r>
                            <a:rPr lang="tr-TR" sz="1600" b="0" i="1" dirty="0" smtClean="0">
                              <a:latin typeface="Cambria Math" panose="02040503050406030204" pitchFamily="18" charset="0"/>
                            </a:rPr>
                            <m:t>𝑑𝑥</m:t>
                          </m:r>
                        </m:den>
                      </m:f>
                      <m:r>
                        <a:rPr lang="tr-TR" sz="1600" i="1" dirty="0" smtClean="0">
                          <a:latin typeface="Cambria Math" panose="02040503050406030204" pitchFamily="18" charset="0"/>
                        </a:rPr>
                        <m:t>𝐹</m:t>
                      </m:r>
                      <m:r>
                        <a:rPr lang="tr-TR" sz="1600" i="1" dirty="0" smtClean="0">
                          <a:latin typeface="Cambria Math" panose="02040503050406030204" pitchFamily="18" charset="0"/>
                        </a:rPr>
                        <m:t>(</m:t>
                      </m:r>
                      <m:r>
                        <a:rPr lang="tr-TR" sz="1600" i="1" dirty="0" smtClean="0">
                          <a:latin typeface="Cambria Math" panose="02040503050406030204" pitchFamily="18" charset="0"/>
                        </a:rPr>
                        <m:t>𝑥</m:t>
                      </m:r>
                      <m:r>
                        <a:rPr lang="tr-TR" sz="1600" i="1" dirty="0" smtClean="0">
                          <a:latin typeface="Cambria Math" panose="02040503050406030204" pitchFamily="18" charset="0"/>
                        </a:rPr>
                        <m:t>) =</m:t>
                      </m:r>
                      <m:nary>
                        <m:naryPr>
                          <m:ctrlPr>
                            <a:rPr lang="tr-TR" sz="1600" b="0" i="1" dirty="0" smtClean="0">
                              <a:latin typeface="Cambria Math" panose="02040503050406030204" pitchFamily="18" charset="0"/>
                            </a:rPr>
                          </m:ctrlPr>
                        </m:naryPr>
                        <m:sub>
                          <m:r>
                            <m:rPr>
                              <m:brk m:alnAt="23"/>
                            </m:rPr>
                            <a:rPr lang="tr-TR" sz="1600" b="0" i="1" dirty="0" smtClean="0">
                              <a:latin typeface="Cambria Math" panose="02040503050406030204" pitchFamily="18" charset="0"/>
                            </a:rPr>
                            <m:t>−</m:t>
                          </m:r>
                          <m:r>
                            <a:rPr lang="tr-TR" sz="1600" b="0" i="1" dirty="0" smtClean="0">
                              <a:latin typeface="Cambria Math" panose="02040503050406030204" pitchFamily="18" charset="0"/>
                            </a:rPr>
                            <m:t>∞</m:t>
                          </m:r>
                        </m:sub>
                        <m:sup>
                          <m:r>
                            <a:rPr lang="tr-TR" sz="1600" b="0" i="1" dirty="0" smtClean="0">
                              <a:latin typeface="Cambria Math" panose="02040503050406030204" pitchFamily="18" charset="0"/>
                            </a:rPr>
                            <m:t>𝑥</m:t>
                          </m:r>
                        </m:sup>
                        <m:e>
                          <m:r>
                            <a:rPr lang="tr-TR" sz="1600" i="1" dirty="0">
                              <a:latin typeface="Cambria Math" panose="02040503050406030204" pitchFamily="18" charset="0"/>
                            </a:rPr>
                            <m:t>𝑓</m:t>
                          </m:r>
                          <m:r>
                            <a:rPr lang="tr-TR" sz="1600" i="1" dirty="0">
                              <a:latin typeface="Cambria Math" panose="02040503050406030204" pitchFamily="18" charset="0"/>
                            </a:rPr>
                            <m:t>(</m:t>
                          </m:r>
                          <m:r>
                            <a:rPr lang="tr-TR" sz="1600" i="1" dirty="0">
                              <a:latin typeface="Cambria Math" panose="02040503050406030204" pitchFamily="18" charset="0"/>
                            </a:rPr>
                            <m:t>𝑢</m:t>
                          </m:r>
                          <m:r>
                            <a:rPr lang="tr-TR" sz="1600" i="1" dirty="0">
                              <a:latin typeface="Cambria Math" panose="02040503050406030204" pitchFamily="18" charset="0"/>
                            </a:rPr>
                            <m:t>) </m:t>
                          </m:r>
                          <m:r>
                            <a:rPr lang="tr-TR" sz="1600" i="1" dirty="0">
                              <a:latin typeface="Cambria Math" panose="02040503050406030204" pitchFamily="18" charset="0"/>
                            </a:rPr>
                            <m:t>𝑑</m:t>
                          </m:r>
                          <m:r>
                            <a:rPr lang="tr-TR" sz="1600" i="1" dirty="0">
                              <a:latin typeface="Cambria Math" panose="02040503050406030204" pitchFamily="18" charset="0"/>
                            </a:rPr>
                            <m:t> </m:t>
                          </m:r>
                          <m:r>
                            <a:rPr lang="tr-TR" sz="1600" i="1" dirty="0">
                              <a:latin typeface="Cambria Math" panose="02040503050406030204" pitchFamily="18" charset="0"/>
                            </a:rPr>
                            <m:t>𝑢</m:t>
                          </m:r>
                        </m:e>
                      </m:nary>
                      <m:r>
                        <a:rPr lang="tr-TR" sz="1600" i="1" dirty="0" smtClean="0">
                          <a:latin typeface="Cambria Math" panose="02040503050406030204" pitchFamily="18" charset="0"/>
                        </a:rPr>
                        <m:t> = </m:t>
                      </m:r>
                      <m:r>
                        <a:rPr lang="tr-TR" sz="1600" i="1" dirty="0" smtClean="0">
                          <a:latin typeface="Cambria Math" panose="02040503050406030204" pitchFamily="18" charset="0"/>
                        </a:rPr>
                        <m:t>𝑓</m:t>
                      </m:r>
                      <m:r>
                        <a:rPr lang="tr-TR" sz="1600" i="1" dirty="0" smtClean="0">
                          <a:latin typeface="Cambria Math" panose="02040503050406030204" pitchFamily="18" charset="0"/>
                        </a:rPr>
                        <m:t> (</m:t>
                      </m:r>
                      <m:r>
                        <a:rPr lang="tr-TR" sz="1600" b="0" i="1" dirty="0" smtClean="0">
                          <a:latin typeface="Cambria Math" panose="02040503050406030204" pitchFamily="18" charset="0"/>
                        </a:rPr>
                        <m:t>𝑥</m:t>
                      </m:r>
                      <m:r>
                        <a:rPr lang="tr-TR" sz="1600" i="1" dirty="0" smtClean="0">
                          <a:latin typeface="Cambria Math" panose="02040503050406030204" pitchFamily="18" charset="0"/>
                        </a:rPr>
                        <m:t>) </m:t>
                      </m:r>
                    </m:oMath>
                  </m:oMathPara>
                </a14:m>
                <a:endParaRPr lang="tr-TR" sz="1600" dirty="0"/>
              </a:p>
            </p:txBody>
          </p:sp>
        </mc:Choice>
        <mc:Fallback xmlns="">
          <p:sp>
            <p:nvSpPr>
              <p:cNvPr id="4" name="İçerik Yer Tutucusu 3"/>
              <p:cNvSpPr>
                <a:spLocks noGrp="1" noRot="1" noChangeAspect="1" noMove="1" noResize="1" noEditPoints="1" noAdjustHandles="1" noChangeArrowheads="1" noChangeShapeType="1" noTextEdit="1"/>
              </p:cNvSpPr>
              <p:nvPr>
                <p:ph sz="half" idx="2"/>
              </p:nvPr>
            </p:nvSpPr>
            <p:spPr>
              <a:xfrm>
                <a:off x="6454452" y="1803400"/>
                <a:ext cx="4938986" cy="4267200"/>
              </a:xfrm>
              <a:blipFill rotWithShape="0">
                <a:blip r:embed="rId3"/>
                <a:stretch>
                  <a:fillRect l="-741" t="-1000" r="-61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7" name="Dikdörtgen 6"/>
              <p:cNvSpPr/>
              <p:nvPr/>
            </p:nvSpPr>
            <p:spPr>
              <a:xfrm>
                <a:off x="909836" y="3633238"/>
                <a:ext cx="6092825" cy="2439129"/>
              </a:xfrm>
              <a:prstGeom prst="rect">
                <a:avLst/>
              </a:prstGeom>
            </p:spPr>
            <p:txBody>
              <a:bodyPr>
                <a:spAutoFit/>
              </a:bodyPr>
              <a:lstStyle/>
              <a:p>
                <a:r>
                  <a:rPr lang="tr-TR" sz="1600" dirty="0"/>
                  <a:t>X sürekli </a:t>
                </a:r>
                <a:r>
                  <a:rPr lang="tr-TR" sz="1600" dirty="0" err="1"/>
                  <a:t>rassal</a:t>
                </a:r>
                <a:r>
                  <a:rPr lang="tr-TR" sz="1600" dirty="0"/>
                  <a:t> değişkeni için tanım </a:t>
                </a:r>
                <a:r>
                  <a:rPr lang="tr-TR" sz="1600" dirty="0" smtClean="0"/>
                  <a:t> </a:t>
                </a:r>
                <a14:m>
                  <m:oMath xmlns:m="http://schemas.openxmlformats.org/officeDocument/2006/math">
                    <m:r>
                      <a:rPr lang="tr-TR" sz="1600" i="1" dirty="0">
                        <a:latin typeface="Cambria Math" panose="02040503050406030204" pitchFamily="18" charset="0"/>
                      </a:rPr>
                      <m:t>𝐹</m:t>
                    </m:r>
                    <m:r>
                      <a:rPr lang="tr-TR" sz="1600" i="1" dirty="0">
                        <a:latin typeface="Cambria Math" panose="02040503050406030204" pitchFamily="18" charset="0"/>
                      </a:rPr>
                      <m:t>(</m:t>
                    </m:r>
                    <m:r>
                      <a:rPr lang="tr-TR" sz="1600" i="1" dirty="0">
                        <a:latin typeface="Cambria Math" panose="02040503050406030204" pitchFamily="18" charset="0"/>
                      </a:rPr>
                      <m:t>𝑥</m:t>
                    </m:r>
                    <m:r>
                      <a:rPr lang="tr-TR" sz="1600" i="1" dirty="0">
                        <a:latin typeface="Cambria Math" panose="02040503050406030204" pitchFamily="18" charset="0"/>
                      </a:rPr>
                      <m:t>) = </m:t>
                    </m:r>
                    <m:r>
                      <a:rPr lang="tr-TR" sz="1600" i="1" dirty="0">
                        <a:latin typeface="Cambria Math" panose="02040503050406030204" pitchFamily="18" charset="0"/>
                      </a:rPr>
                      <m:t>𝑃</m:t>
                    </m:r>
                    <m:r>
                      <a:rPr lang="tr-TR" sz="1600" i="1" dirty="0">
                        <a:latin typeface="Cambria Math" panose="02040503050406030204" pitchFamily="18" charset="0"/>
                      </a:rPr>
                      <m:t>(</m:t>
                    </m:r>
                    <m:r>
                      <a:rPr lang="tr-TR" sz="1600" i="1" dirty="0">
                        <a:latin typeface="Cambria Math" panose="02040503050406030204" pitchFamily="18" charset="0"/>
                      </a:rPr>
                      <m:t>𝑋</m:t>
                    </m:r>
                    <m:r>
                      <a:rPr lang="tr-TR" sz="1600" i="1" dirty="0">
                        <a:latin typeface="Cambria Math" panose="02040503050406030204" pitchFamily="18" charset="0"/>
                      </a:rPr>
                      <m:t> &lt; </m:t>
                    </m:r>
                    <m:r>
                      <a:rPr lang="tr-TR" sz="1600" i="1" dirty="0">
                        <a:latin typeface="Cambria Math" panose="02040503050406030204" pitchFamily="18" charset="0"/>
                      </a:rPr>
                      <m:t>𝑥</m:t>
                    </m:r>
                    <m:r>
                      <a:rPr lang="tr-TR" sz="1600" i="1" dirty="0">
                        <a:latin typeface="Cambria Math" panose="02040503050406030204" pitchFamily="18" charset="0"/>
                      </a:rPr>
                      <m:t>) </m:t>
                    </m:r>
                  </m:oMath>
                </a14:m>
                <a:r>
                  <a:rPr lang="tr-TR" sz="1600" dirty="0"/>
                  <a:t>olabilir çünkü </a:t>
                </a:r>
                <a14:m>
                  <m:oMath xmlns:m="http://schemas.openxmlformats.org/officeDocument/2006/math">
                    <m:r>
                      <a:rPr lang="tr-TR" sz="1600" i="1" dirty="0">
                        <a:latin typeface="Cambria Math" panose="02040503050406030204" pitchFamily="18" charset="0"/>
                      </a:rPr>
                      <m:t>𝑃</m:t>
                    </m:r>
                    <m:r>
                      <a:rPr lang="tr-TR" sz="1600" i="1" dirty="0">
                        <a:latin typeface="Cambria Math" panose="02040503050406030204" pitchFamily="18" charset="0"/>
                      </a:rPr>
                      <m:t>(</m:t>
                    </m:r>
                    <m:r>
                      <a:rPr lang="tr-TR" sz="1600" i="1" dirty="0">
                        <a:latin typeface="Cambria Math" panose="02040503050406030204" pitchFamily="18" charset="0"/>
                      </a:rPr>
                      <m:t>𝑋</m:t>
                    </m:r>
                    <m:r>
                      <a:rPr lang="tr-TR" sz="1600" i="1" dirty="0">
                        <a:latin typeface="Cambria Math" panose="02040503050406030204" pitchFamily="18" charset="0"/>
                      </a:rPr>
                      <m:t> = </m:t>
                    </m:r>
                    <m:r>
                      <a:rPr lang="tr-TR" sz="1600" i="1" dirty="0">
                        <a:latin typeface="Cambria Math" panose="02040503050406030204" pitchFamily="18" charset="0"/>
                      </a:rPr>
                      <m:t>𝑥</m:t>
                    </m:r>
                    <m:r>
                      <a:rPr lang="tr-TR" sz="1600" i="1" dirty="0">
                        <a:latin typeface="Cambria Math" panose="02040503050406030204" pitchFamily="18" charset="0"/>
                      </a:rPr>
                      <m:t>) = 0 </m:t>
                    </m:r>
                  </m:oMath>
                </a14:m>
                <a:r>
                  <a:rPr lang="tr-TR" sz="1600" dirty="0" err="1"/>
                  <a:t>dır</a:t>
                </a:r>
                <a:r>
                  <a:rPr lang="tr-TR" sz="1600" dirty="0"/>
                  <a:t>. </a:t>
                </a:r>
              </a:p>
              <a:p>
                <a:pPr algn="just"/>
                <a:r>
                  <a:rPr lang="tr-TR" sz="1600" dirty="0"/>
                  <a:t>F(x) birikimli dağılım fonksiyonu, f(x) olasılık yoğunluk fonksiyonu ile ilişkilendirilebilir ve olasılıkları elde etmek için aşağıdaki gibi kullanılabilir. </a:t>
                </a:r>
              </a:p>
              <a:p>
                <a:pPr/>
                <a14:m>
                  <m:oMathPara xmlns:m="http://schemas.openxmlformats.org/officeDocument/2006/math">
                    <m:oMathParaPr>
                      <m:jc m:val="centerGroup"/>
                    </m:oMathParaPr>
                    <m:oMath xmlns:m="http://schemas.openxmlformats.org/officeDocument/2006/math">
                      <m:r>
                        <a:rPr lang="tr-TR" sz="1600" i="1" dirty="0">
                          <a:latin typeface="Cambria Math" panose="02040503050406030204" pitchFamily="18" charset="0"/>
                        </a:rPr>
                        <m:t>𝑃</m:t>
                      </m:r>
                      <m:d>
                        <m:dPr>
                          <m:ctrlPr>
                            <a:rPr lang="tr-TR" sz="1600" i="1" dirty="0">
                              <a:latin typeface="Cambria Math" panose="02040503050406030204" pitchFamily="18" charset="0"/>
                            </a:rPr>
                          </m:ctrlPr>
                        </m:dPr>
                        <m:e>
                          <m:r>
                            <a:rPr lang="tr-TR" sz="1600" i="1" dirty="0">
                              <a:latin typeface="Cambria Math" panose="02040503050406030204" pitchFamily="18" charset="0"/>
                            </a:rPr>
                            <m:t>𝑎</m:t>
                          </m:r>
                          <m:r>
                            <a:rPr lang="tr-TR" sz="1600" i="1" dirty="0">
                              <a:latin typeface="Cambria Math" panose="02040503050406030204" pitchFamily="18" charset="0"/>
                            </a:rPr>
                            <m:t> &lt; </m:t>
                          </m:r>
                          <m:r>
                            <a:rPr lang="tr-TR" sz="1600" i="1" dirty="0">
                              <a:latin typeface="Cambria Math" panose="02040503050406030204" pitchFamily="18" charset="0"/>
                            </a:rPr>
                            <m:t>𝑋</m:t>
                          </m:r>
                          <m:r>
                            <a:rPr lang="tr-TR" sz="1600" i="1" dirty="0">
                              <a:latin typeface="Cambria Math" panose="02040503050406030204" pitchFamily="18" charset="0"/>
                            </a:rPr>
                            <m:t> &lt; </m:t>
                          </m:r>
                          <m:r>
                            <a:rPr lang="tr-TR" sz="1600" i="1" dirty="0">
                              <a:latin typeface="Cambria Math" panose="02040503050406030204" pitchFamily="18" charset="0"/>
                            </a:rPr>
                            <m:t>𝑏</m:t>
                          </m:r>
                        </m:e>
                      </m:d>
                      <m:r>
                        <a:rPr lang="tr-TR" sz="1600" i="1" dirty="0">
                          <a:latin typeface="Cambria Math" panose="02040503050406030204" pitchFamily="18" charset="0"/>
                        </a:rPr>
                        <m:t>=</m:t>
                      </m:r>
                      <m:nary>
                        <m:naryPr>
                          <m:ctrlPr>
                            <a:rPr lang="tr-TR" sz="1600" i="1" dirty="0">
                              <a:latin typeface="Cambria Math" panose="02040503050406030204" pitchFamily="18" charset="0"/>
                            </a:rPr>
                          </m:ctrlPr>
                        </m:naryPr>
                        <m:sub>
                          <m:r>
                            <a:rPr lang="tr-TR" sz="1600" i="1" dirty="0">
                              <a:latin typeface="Cambria Math" panose="02040503050406030204" pitchFamily="18" charset="0"/>
                            </a:rPr>
                            <m:t>𝑎</m:t>
                          </m:r>
                        </m:sub>
                        <m:sup>
                          <m:r>
                            <a:rPr lang="tr-TR" sz="1600" i="1" dirty="0">
                              <a:latin typeface="Cambria Math" panose="02040503050406030204" pitchFamily="18" charset="0"/>
                            </a:rPr>
                            <m:t>𝑏</m:t>
                          </m:r>
                        </m:sup>
                        <m:e>
                          <m:r>
                            <a:rPr lang="tr-TR" sz="1600" i="1" dirty="0">
                              <a:latin typeface="Cambria Math" panose="02040503050406030204" pitchFamily="18" charset="0"/>
                            </a:rPr>
                            <m:t>𝑓</m:t>
                          </m:r>
                          <m:r>
                            <a:rPr lang="tr-TR" sz="1600" i="1" dirty="0">
                              <a:latin typeface="Cambria Math" panose="02040503050406030204" pitchFamily="18" charset="0"/>
                            </a:rPr>
                            <m:t>(</m:t>
                          </m:r>
                          <m:r>
                            <a:rPr lang="tr-TR" sz="1600" i="1" dirty="0">
                              <a:latin typeface="Cambria Math" panose="02040503050406030204" pitchFamily="18" charset="0"/>
                            </a:rPr>
                            <m:t>𝑥</m:t>
                          </m:r>
                          <m:r>
                            <a:rPr lang="tr-TR" sz="1600" i="1" dirty="0">
                              <a:latin typeface="Cambria Math" panose="02040503050406030204" pitchFamily="18" charset="0"/>
                            </a:rPr>
                            <m:t>) </m:t>
                          </m:r>
                          <m:r>
                            <a:rPr lang="tr-TR" sz="1600" i="1" dirty="0">
                              <a:latin typeface="Cambria Math" panose="02040503050406030204" pitchFamily="18" charset="0"/>
                            </a:rPr>
                            <m:t>𝑑𝑥</m:t>
                          </m:r>
                        </m:e>
                      </m:nary>
                      <m:r>
                        <a:rPr lang="tr-TR" sz="1600" i="1" dirty="0">
                          <a:latin typeface="Cambria Math" panose="02040503050406030204" pitchFamily="18" charset="0"/>
                        </a:rPr>
                        <m:t>=</m:t>
                      </m:r>
                    </m:oMath>
                  </m:oMathPara>
                </a14:m>
                <a:endParaRPr lang="tr-TR" sz="16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nary>
                        <m:naryPr>
                          <m:ctrlPr>
                            <a:rPr lang="tr-TR" sz="1600" i="1" dirty="0">
                              <a:latin typeface="Cambria Math" panose="02040503050406030204" pitchFamily="18" charset="0"/>
                            </a:rPr>
                          </m:ctrlPr>
                        </m:naryPr>
                        <m:sub>
                          <m:r>
                            <a:rPr lang="tr-TR" sz="1600" i="1" dirty="0">
                              <a:latin typeface="Cambria Math" panose="02040503050406030204" pitchFamily="18" charset="0"/>
                            </a:rPr>
                            <m:t>−∞</m:t>
                          </m:r>
                        </m:sub>
                        <m:sup>
                          <m:r>
                            <a:rPr lang="tr-TR" sz="1600" i="1" dirty="0">
                              <a:latin typeface="Cambria Math" panose="02040503050406030204" pitchFamily="18" charset="0"/>
                            </a:rPr>
                            <m:t>𝑏</m:t>
                          </m:r>
                        </m:sup>
                        <m:e>
                          <m:r>
                            <a:rPr lang="tr-TR" sz="1600" i="1" dirty="0">
                              <a:latin typeface="Cambria Math" panose="02040503050406030204" pitchFamily="18" charset="0"/>
                            </a:rPr>
                            <m:t>𝑓</m:t>
                          </m:r>
                          <m:r>
                            <a:rPr lang="tr-TR" sz="1600" i="1" dirty="0">
                              <a:latin typeface="Cambria Math" panose="02040503050406030204" pitchFamily="18" charset="0"/>
                            </a:rPr>
                            <m:t>(</m:t>
                          </m:r>
                          <m:r>
                            <a:rPr lang="tr-TR" sz="1600" i="1" dirty="0">
                              <a:latin typeface="Cambria Math" panose="02040503050406030204" pitchFamily="18" charset="0"/>
                            </a:rPr>
                            <m:t>𝑥</m:t>
                          </m:r>
                          <m:r>
                            <a:rPr lang="tr-TR" sz="1600" i="1" dirty="0">
                              <a:latin typeface="Cambria Math" panose="02040503050406030204" pitchFamily="18" charset="0"/>
                            </a:rPr>
                            <m:t>) </m:t>
                          </m:r>
                          <m:r>
                            <a:rPr lang="tr-TR" sz="1600" i="1" dirty="0">
                              <a:latin typeface="Cambria Math" panose="02040503050406030204" pitchFamily="18" charset="0"/>
                            </a:rPr>
                            <m:t>𝑑𝑥</m:t>
                          </m:r>
                        </m:e>
                      </m:nary>
                      <m:r>
                        <a:rPr lang="tr-TR" sz="1600" i="1" dirty="0">
                          <a:latin typeface="Cambria Math" panose="02040503050406030204" pitchFamily="18" charset="0"/>
                        </a:rPr>
                        <m:t>−</m:t>
                      </m:r>
                      <m:nary>
                        <m:naryPr>
                          <m:ctrlPr>
                            <a:rPr lang="tr-TR" sz="1600" i="1" dirty="0">
                              <a:latin typeface="Cambria Math" panose="02040503050406030204" pitchFamily="18" charset="0"/>
                            </a:rPr>
                          </m:ctrlPr>
                        </m:naryPr>
                        <m:sub>
                          <m:r>
                            <a:rPr lang="tr-TR" sz="1600" i="1" dirty="0">
                              <a:latin typeface="Cambria Math" panose="02040503050406030204" pitchFamily="18" charset="0"/>
                            </a:rPr>
                            <m:t>−∞</m:t>
                          </m:r>
                        </m:sub>
                        <m:sup>
                          <m:r>
                            <a:rPr lang="tr-TR" sz="1600" i="1" dirty="0">
                              <a:latin typeface="Cambria Math" panose="02040503050406030204" pitchFamily="18" charset="0"/>
                            </a:rPr>
                            <m:t>𝑎</m:t>
                          </m:r>
                        </m:sup>
                        <m:e>
                          <m:r>
                            <a:rPr lang="tr-TR" sz="1600" i="1" dirty="0">
                              <a:latin typeface="Cambria Math" panose="02040503050406030204" pitchFamily="18" charset="0"/>
                            </a:rPr>
                            <m:t>𝑓</m:t>
                          </m:r>
                          <m:r>
                            <a:rPr lang="tr-TR" sz="1600" i="1" dirty="0">
                              <a:latin typeface="Cambria Math" panose="02040503050406030204" pitchFamily="18" charset="0"/>
                            </a:rPr>
                            <m:t>(</m:t>
                          </m:r>
                          <m:r>
                            <a:rPr lang="tr-TR" sz="1600" i="1" dirty="0">
                              <a:latin typeface="Cambria Math" panose="02040503050406030204" pitchFamily="18" charset="0"/>
                            </a:rPr>
                            <m:t>𝑥</m:t>
                          </m:r>
                          <m:r>
                            <a:rPr lang="tr-TR" sz="1600" i="1" dirty="0">
                              <a:latin typeface="Cambria Math" panose="02040503050406030204" pitchFamily="18" charset="0"/>
                            </a:rPr>
                            <m:t>) </m:t>
                          </m:r>
                          <m:r>
                            <a:rPr lang="tr-TR" sz="1600" i="1" dirty="0">
                              <a:latin typeface="Cambria Math" panose="02040503050406030204" pitchFamily="18" charset="0"/>
                            </a:rPr>
                            <m:t>𝑑𝑥</m:t>
                          </m:r>
                        </m:e>
                      </m:nary>
                      <m:r>
                        <a:rPr lang="tr-TR" sz="1600" i="1" dirty="0">
                          <a:latin typeface="Cambria Math" panose="02040503050406030204" pitchFamily="18" charset="0"/>
                        </a:rPr>
                        <m:t>= </m:t>
                      </m:r>
                      <m:r>
                        <a:rPr lang="tr-TR" sz="1600" i="1" dirty="0">
                          <a:latin typeface="Cambria Math" panose="02040503050406030204" pitchFamily="18" charset="0"/>
                        </a:rPr>
                        <m:t>𝐹</m:t>
                      </m:r>
                      <m:r>
                        <a:rPr lang="tr-TR" sz="1600" i="1" dirty="0">
                          <a:latin typeface="Cambria Math" panose="02040503050406030204" pitchFamily="18" charset="0"/>
                        </a:rPr>
                        <m:t>(</m:t>
                      </m:r>
                      <m:r>
                        <a:rPr lang="tr-TR" sz="1600" i="1" dirty="0">
                          <a:latin typeface="Cambria Math" panose="02040503050406030204" pitchFamily="18" charset="0"/>
                        </a:rPr>
                        <m:t>𝑏</m:t>
                      </m:r>
                      <m:r>
                        <a:rPr lang="tr-TR" sz="1600" i="1" dirty="0">
                          <a:latin typeface="Cambria Math" panose="02040503050406030204" pitchFamily="18" charset="0"/>
                        </a:rPr>
                        <m:t>) — </m:t>
                      </m:r>
                      <m:r>
                        <a:rPr lang="tr-TR" sz="1600" i="1" dirty="0">
                          <a:latin typeface="Cambria Math" panose="02040503050406030204" pitchFamily="18" charset="0"/>
                        </a:rPr>
                        <m:t>𝐹</m:t>
                      </m:r>
                      <m:r>
                        <a:rPr lang="tr-TR" sz="1600" i="1" dirty="0">
                          <a:latin typeface="Cambria Math" panose="02040503050406030204" pitchFamily="18" charset="0"/>
                        </a:rPr>
                        <m:t>(</m:t>
                      </m:r>
                      <m:r>
                        <a:rPr lang="tr-TR" sz="1600" i="1" dirty="0">
                          <a:latin typeface="Cambria Math" panose="02040503050406030204" pitchFamily="18" charset="0"/>
                        </a:rPr>
                        <m:t>𝑎</m:t>
                      </m:r>
                      <m:r>
                        <a:rPr lang="tr-TR" sz="1600" i="1" dirty="0">
                          <a:latin typeface="Cambria Math" panose="02040503050406030204" pitchFamily="18" charset="0"/>
                        </a:rPr>
                        <m:t>)</m:t>
                      </m:r>
                    </m:oMath>
                  </m:oMathPara>
                </a14:m>
                <a:endParaRPr lang="tr-TR" sz="1600" dirty="0"/>
              </a:p>
            </p:txBody>
          </p:sp>
        </mc:Choice>
        <mc:Fallback xmlns="">
          <p:sp>
            <p:nvSpPr>
              <p:cNvPr id="7" name="Dikdörtgen 6"/>
              <p:cNvSpPr>
                <a:spLocks noRot="1" noChangeAspect="1" noMove="1" noResize="1" noEditPoints="1" noAdjustHandles="1" noChangeArrowheads="1" noChangeShapeType="1" noTextEdit="1"/>
              </p:cNvSpPr>
              <p:nvPr/>
            </p:nvSpPr>
            <p:spPr>
              <a:xfrm>
                <a:off x="909836" y="3633238"/>
                <a:ext cx="6092825" cy="2439129"/>
              </a:xfrm>
              <a:prstGeom prst="rect">
                <a:avLst/>
              </a:prstGeom>
              <a:blipFill rotWithShape="0">
                <a:blip r:embed="rId4"/>
                <a:stretch>
                  <a:fillRect l="-500" t="-750" r="-500"/>
                </a:stretch>
              </a:blipFill>
            </p:spPr>
            <p:txBody>
              <a:bodyPr/>
              <a:lstStyle/>
              <a:p>
                <a:r>
                  <a:rPr lang="tr-TR">
                    <a:noFill/>
                  </a:rPr>
                  <a:t> </a:t>
                </a:r>
              </a:p>
            </p:txBody>
          </p:sp>
        </mc:Fallback>
      </mc:AlternateContent>
    </p:spTree>
    <p:extLst>
      <p:ext uri="{BB962C8B-B14F-4D97-AF65-F5344CB8AC3E}">
        <p14:creationId xmlns:p14="http://schemas.microsoft.com/office/powerpoint/2010/main" val="397618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Birikimli Dağılım </a:t>
            </a:r>
            <a:r>
              <a:rPr lang="tr-TR" dirty="0" smtClean="0"/>
              <a:t>Fonksiyonu: Örnek 3.4</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lstStyle/>
              <a:p>
                <a:r>
                  <a:rPr lang="tr-TR" dirty="0" smtClean="0"/>
                  <a:t>Manyetik diskteki hata ile ilgili yaptığımız örnek 3.3’deki yoğunluk dağılım fonksiyonundan birikimli dağılım fonksiyonunu bulunuz ve grafiğini çiziniz.</a:t>
                </a:r>
              </a:p>
              <a:p>
                <a:pPr marL="0" indent="0">
                  <a:buNone/>
                </a:pPr>
                <a:r>
                  <a:rPr lang="tr-TR" dirty="0"/>
                  <a:t>Olasılık yoğunluk fonksiyonu </a:t>
                </a:r>
                <a:endParaRPr lang="tr-TR" i="1" dirty="0">
                  <a:latin typeface="Cambria Math" panose="02040503050406030204" pitchFamily="18" charset="0"/>
                </a:endParaRPr>
              </a:p>
              <a:p>
                <a:pPr marL="0" indent="0">
                  <a:lnSpc>
                    <a:spcPct val="125000"/>
                  </a:lnSpc>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𝑓</m:t>
                      </m:r>
                      <m:d>
                        <m:dPr>
                          <m:ctrlPr>
                            <a:rPr lang="tr-TR" i="1" dirty="0">
                              <a:latin typeface="Cambria Math" panose="02040503050406030204" pitchFamily="18" charset="0"/>
                            </a:rPr>
                          </m:ctrlPr>
                        </m:dPr>
                        <m:e>
                          <m:r>
                            <a:rPr lang="tr-TR" i="1" dirty="0">
                              <a:latin typeface="Cambria Math" panose="02040503050406030204" pitchFamily="18" charset="0"/>
                            </a:rPr>
                            <m:t>𝑥</m:t>
                          </m:r>
                        </m:e>
                      </m:d>
                      <m:r>
                        <a:rPr lang="tr-TR" i="1" dirty="0">
                          <a:latin typeface="Cambria Math" panose="02040503050406030204" pitchFamily="18" charset="0"/>
                        </a:rPr>
                        <m:t>=</m:t>
                      </m:r>
                      <m:f>
                        <m:fPr>
                          <m:ctrlPr>
                            <a:rPr lang="tr-TR" i="1" dirty="0">
                              <a:latin typeface="Cambria Math" panose="02040503050406030204" pitchFamily="18" charset="0"/>
                            </a:rPr>
                          </m:ctrlPr>
                        </m:fPr>
                        <m:num>
                          <m:r>
                            <a:rPr lang="tr-TR" i="1" dirty="0">
                              <a:latin typeface="Cambria Math" panose="02040503050406030204" pitchFamily="18" charset="0"/>
                            </a:rPr>
                            <m:t>1</m:t>
                          </m:r>
                        </m:num>
                        <m:den>
                          <m:r>
                            <a:rPr lang="tr-TR" i="1" dirty="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i="1" dirty="0">
                                  <a:latin typeface="Cambria Math" panose="02040503050406030204" pitchFamily="18" charset="0"/>
                                </a:rPr>
                                <m:t>𝑥</m:t>
                              </m:r>
                            </m:num>
                            <m:den>
                              <m:r>
                                <a:rPr lang="tr-TR" i="1" dirty="0">
                                  <a:latin typeface="Cambria Math" panose="02040503050406030204" pitchFamily="18" charset="0"/>
                                </a:rPr>
                                <m:t>2000</m:t>
                              </m:r>
                            </m:den>
                          </m:f>
                        </m:sup>
                      </m:sSup>
                      <m:r>
                        <a:rPr lang="tr-TR" i="1" dirty="0">
                          <a:latin typeface="Cambria Math" panose="02040503050406030204" pitchFamily="18" charset="0"/>
                        </a:rPr>
                        <m:t>,  </m:t>
                      </m:r>
                      <m:r>
                        <a:rPr lang="tr-TR" i="1" dirty="0">
                          <a:latin typeface="Cambria Math" panose="02040503050406030204" pitchFamily="18" charset="0"/>
                        </a:rPr>
                        <m:t>𝑥</m:t>
                      </m:r>
                      <m:r>
                        <a:rPr lang="tr-TR" i="1" dirty="0">
                          <a:latin typeface="Cambria Math" panose="02040503050406030204" pitchFamily="18" charset="0"/>
                        </a:rPr>
                        <m:t>≥0</m:t>
                      </m:r>
                    </m:oMath>
                  </m:oMathPara>
                </a14:m>
                <a:endParaRPr lang="tr-TR" dirty="0"/>
              </a:p>
              <a:p>
                <a:pPr marL="301752" lvl="1" indent="0">
                  <a:lnSpc>
                    <a:spcPct val="125000"/>
                  </a:lnSpc>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m:t>
                      </m:r>
                      <m:nary>
                        <m:naryPr>
                          <m:ctrlPr>
                            <a:rPr lang="tr-TR" i="1">
                              <a:latin typeface="Cambria Math" panose="02040503050406030204" pitchFamily="18" charset="0"/>
                            </a:rPr>
                          </m:ctrlPr>
                        </m:naryPr>
                        <m:sub>
                          <m:r>
                            <a:rPr lang="tr-TR" b="0" i="1" smtClean="0">
                              <a:latin typeface="Cambria Math" panose="02040503050406030204" pitchFamily="18" charset="0"/>
                            </a:rPr>
                            <m:t>0</m:t>
                          </m:r>
                        </m:sub>
                        <m:sup>
                          <m:r>
                            <a:rPr lang="tr-TR" b="0" i="1" smtClean="0">
                              <a:latin typeface="Cambria Math" panose="02040503050406030204" pitchFamily="18" charset="0"/>
                            </a:rPr>
                            <m:t>𝑥</m:t>
                          </m:r>
                        </m:sup>
                        <m:e>
                          <m:f>
                            <m:fPr>
                              <m:ctrlPr>
                                <a:rPr lang="tr-TR" i="1" dirty="0">
                                  <a:latin typeface="Cambria Math" panose="02040503050406030204" pitchFamily="18" charset="0"/>
                                </a:rPr>
                              </m:ctrlPr>
                            </m:fPr>
                            <m:num>
                              <m:r>
                                <a:rPr lang="tr-TR" i="1" dirty="0">
                                  <a:latin typeface="Cambria Math" panose="02040503050406030204" pitchFamily="18" charset="0"/>
                                </a:rPr>
                                <m:t>1</m:t>
                              </m:r>
                            </m:num>
                            <m:den>
                              <m:r>
                                <a:rPr lang="tr-TR" i="1" dirty="0">
                                  <a:latin typeface="Cambria Math" panose="02040503050406030204" pitchFamily="18" charset="0"/>
                                </a:rPr>
                                <m:t>2000</m:t>
                              </m:r>
                            </m:den>
                          </m:f>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b="0" i="1" dirty="0" smtClean="0">
                                      <a:latin typeface="Cambria Math" panose="02040503050406030204" pitchFamily="18" charset="0"/>
                                    </a:rPr>
                                    <m:t>𝑢</m:t>
                                  </m:r>
                                </m:num>
                                <m:den>
                                  <m:r>
                                    <a:rPr lang="tr-TR" i="1" dirty="0">
                                      <a:latin typeface="Cambria Math" panose="02040503050406030204" pitchFamily="18" charset="0"/>
                                    </a:rPr>
                                    <m:t>2000</m:t>
                                  </m:r>
                                </m:den>
                              </m:f>
                            </m:sup>
                          </m:sSup>
                          <m:r>
                            <a:rPr lang="tr-TR" i="1">
                              <a:latin typeface="Cambria Math" panose="02040503050406030204" pitchFamily="18" charset="0"/>
                            </a:rPr>
                            <m:t>𝑑</m:t>
                          </m:r>
                          <m:r>
                            <a:rPr lang="tr-TR" b="0" i="1" smtClean="0">
                              <a:latin typeface="Cambria Math" panose="02040503050406030204" pitchFamily="18" charset="0"/>
                            </a:rPr>
                            <m:t>𝑢</m:t>
                          </m:r>
                        </m:e>
                      </m:nary>
                    </m:oMath>
                  </m:oMathPara>
                </a14:m>
                <a:endParaRPr lang="tr-TR" dirty="0" smtClean="0"/>
              </a:p>
              <a:p>
                <a:pPr marL="301752" lvl="1" indent="0">
                  <a:lnSpc>
                    <a:spcPct val="125000"/>
                  </a:lnSpc>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=1−</m:t>
                      </m:r>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m:t>
                          </m:r>
                          <m:f>
                            <m:fPr>
                              <m:type m:val="lin"/>
                              <m:ctrlPr>
                                <a:rPr lang="tr-TR" i="1" dirty="0">
                                  <a:latin typeface="Cambria Math" panose="02040503050406030204" pitchFamily="18" charset="0"/>
                                </a:rPr>
                              </m:ctrlPr>
                            </m:fPr>
                            <m:num>
                              <m:r>
                                <a:rPr lang="tr-TR" i="1" dirty="0">
                                  <a:latin typeface="Cambria Math" panose="02040503050406030204" pitchFamily="18" charset="0"/>
                                </a:rPr>
                                <m:t>𝑥</m:t>
                              </m:r>
                            </m:num>
                            <m:den>
                              <m:r>
                                <a:rPr lang="tr-TR" i="1" dirty="0">
                                  <a:latin typeface="Cambria Math" panose="02040503050406030204" pitchFamily="18" charset="0"/>
                                </a:rPr>
                                <m:t>2000</m:t>
                              </m:r>
                            </m:den>
                          </m:f>
                        </m:sup>
                      </m:sSup>
                    </m:oMath>
                  </m:oMathPara>
                </a14:m>
                <a:endParaRPr lang="tr-TR" dirty="0" smtClean="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405" t="-1571"/>
                </a:stretch>
              </a:blipFill>
            </p:spPr>
            <p:txBody>
              <a:bodyPr/>
              <a:lstStyle/>
              <a:p>
                <a:r>
                  <a:rPr lang="tr-TR">
                    <a:noFill/>
                  </a:rPr>
                  <a:t> </a:t>
                </a:r>
              </a:p>
            </p:txBody>
          </p:sp>
        </mc:Fallback>
      </mc:AlternateContent>
      <p:graphicFrame>
        <p:nvGraphicFramePr>
          <p:cNvPr id="7" name="İçerik Yer Tutucusu 6"/>
          <p:cNvGraphicFramePr>
            <a:graphicFrameLocks noGrp="1"/>
          </p:cNvGraphicFramePr>
          <p:nvPr>
            <p:ph sz="half" idx="2"/>
            <p:extLst>
              <p:ext uri="{D42A27DB-BD31-4B8C-83A1-F6EECF244321}">
                <p14:modId xmlns:p14="http://schemas.microsoft.com/office/powerpoint/2010/main" val="3172294698"/>
              </p:ext>
            </p:extLst>
          </p:nvPr>
        </p:nvGraphicFramePr>
        <p:xfrm>
          <a:off x="6196331" y="1584528"/>
          <a:ext cx="4773612"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8" name="Metin kutusu 7"/>
          <p:cNvSpPr txBox="1"/>
          <p:nvPr/>
        </p:nvSpPr>
        <p:spPr>
          <a:xfrm>
            <a:off x="7246540" y="6062755"/>
            <a:ext cx="3816424" cy="369332"/>
          </a:xfrm>
          <a:prstGeom prst="rect">
            <a:avLst/>
          </a:prstGeom>
          <a:noFill/>
        </p:spPr>
        <p:txBody>
          <a:bodyPr wrap="square" rtlCol="0">
            <a:spAutoFit/>
          </a:bodyPr>
          <a:lstStyle/>
          <a:p>
            <a:r>
              <a:rPr lang="tr-TR" dirty="0" smtClean="0">
                <a:hlinkClick r:id="rId4" action="ppaction://hlinkfile"/>
              </a:rPr>
              <a:t>Excel Dosyası için Tıklayınız</a:t>
            </a:r>
            <a:endParaRPr lang="tr-TR" dirty="0"/>
          </a:p>
        </p:txBody>
      </p:sp>
    </p:spTree>
    <p:extLst>
      <p:ext uri="{BB962C8B-B14F-4D97-AF65-F5344CB8AC3E}">
        <p14:creationId xmlns:p14="http://schemas.microsoft.com/office/powerpoint/2010/main" val="272356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SÜREKLİ RASSAL DEĞİŞKENLER: </a:t>
            </a:r>
            <a:r>
              <a:rPr lang="tr-TR" dirty="0" smtClean="0"/>
              <a:t>Ortalama ve </a:t>
            </a:r>
            <a:r>
              <a:rPr lang="tr-TR" dirty="0" err="1" smtClean="0"/>
              <a:t>Varyans</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lstStyle/>
              <a:p>
                <a14:m>
                  <m:oMath xmlns:m="http://schemas.openxmlformats.org/officeDocument/2006/math">
                    <m:r>
                      <a:rPr lang="tr-TR" i="1" dirty="0" smtClean="0">
                        <a:latin typeface="Cambria Math" panose="02040503050406030204" pitchFamily="18" charset="0"/>
                      </a:rPr>
                      <m:t>𝑋</m:t>
                    </m:r>
                  </m:oMath>
                </a14:m>
                <a:r>
                  <a:rPr lang="tr-TR" dirty="0" smtClean="0"/>
                  <a:t> Sürekli </a:t>
                </a:r>
                <a:r>
                  <a:rPr lang="tr-TR" dirty="0" err="1" smtClean="0"/>
                  <a:t>rassal</a:t>
                </a:r>
                <a:r>
                  <a:rPr lang="tr-TR" dirty="0" smtClean="0"/>
                  <a:t> değişkeninin olasılık yoğunluk fonksiyonu </a:t>
                </a:r>
                <a14:m>
                  <m:oMath xmlns:m="http://schemas.openxmlformats.org/officeDocument/2006/math">
                    <m:r>
                      <a:rPr lang="tr-TR" i="1" dirty="0" smtClean="0">
                        <a:latin typeface="Cambria Math" panose="02040503050406030204" pitchFamily="18" charset="0"/>
                      </a:rPr>
                      <m:t>𝑓</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smtClean="0">
                        <a:latin typeface="Cambria Math" panose="02040503050406030204" pitchFamily="18" charset="0"/>
                      </a:rPr>
                      <m:t>) </m:t>
                    </m:r>
                  </m:oMath>
                </a14:m>
                <a:r>
                  <a:rPr lang="tr-TR" dirty="0" smtClean="0"/>
                  <a:t>ise bu fonksiyona bağlı olarak </a:t>
                </a:r>
                <a:r>
                  <a:rPr lang="tr-TR" dirty="0" err="1" smtClean="0"/>
                  <a:t>rassal</a:t>
                </a:r>
                <a:r>
                  <a:rPr lang="tr-TR" dirty="0" smtClean="0"/>
                  <a:t> değişkenin ortalaması ve </a:t>
                </a:r>
                <a:r>
                  <a:rPr lang="tr-TR" dirty="0" err="1" smtClean="0"/>
                  <a:t>varyansı</a:t>
                </a:r>
                <a:r>
                  <a:rPr lang="tr-TR" dirty="0" smtClean="0"/>
                  <a:t> hesaplanabilir.</a:t>
                </a:r>
              </a:p>
              <a:p>
                <a:r>
                  <a:rPr lang="tr-TR" dirty="0" smtClean="0"/>
                  <a:t>Ortalama </a:t>
                </a:r>
                <a14:m>
                  <m:oMath xmlns:m="http://schemas.openxmlformats.org/officeDocument/2006/math">
                    <m:r>
                      <a:rPr lang="tr-TR" b="0" i="1" smtClean="0">
                        <a:latin typeface="Cambria Math" panose="02040503050406030204" pitchFamily="18" charset="0"/>
                      </a:rPr>
                      <m:t>𝜇</m:t>
                    </m:r>
                  </m:oMath>
                </a14:m>
                <a:r>
                  <a:rPr lang="tr-TR" dirty="0" smtClean="0"/>
                  <a:t> ile gösterilir. Bazen ortalama ifadesi yerine beklenen değer </a:t>
                </a:r>
                <a14:m>
                  <m:oMath xmlns:m="http://schemas.openxmlformats.org/officeDocument/2006/math">
                    <m:r>
                      <a:rPr lang="tr-TR" b="0" i="1" smtClean="0">
                        <a:latin typeface="Cambria Math" panose="02040503050406030204" pitchFamily="18" charset="0"/>
                      </a:rPr>
                      <m:t>𝐸</m:t>
                    </m:r>
                    <m:r>
                      <a:rPr lang="tr-TR" b="0" i="1" smtClean="0">
                        <a:latin typeface="Cambria Math" panose="02040503050406030204" pitchFamily="18" charset="0"/>
                      </a:rPr>
                      <m:t>(</m:t>
                    </m:r>
                    <m:r>
                      <a:rPr lang="tr-TR" b="0" i="1" smtClean="0">
                        <a:latin typeface="Cambria Math" panose="02040503050406030204" pitchFamily="18" charset="0"/>
                      </a:rPr>
                      <m:t>𝑋</m:t>
                    </m:r>
                    <m:r>
                      <a:rPr lang="tr-TR" b="0" i="1" smtClean="0">
                        <a:latin typeface="Cambria Math" panose="02040503050406030204" pitchFamily="18" charset="0"/>
                      </a:rPr>
                      <m:t>)</m:t>
                    </m:r>
                  </m:oMath>
                </a14:m>
                <a:r>
                  <a:rPr lang="tr-TR" dirty="0" smtClean="0"/>
                  <a:t> ifadesi kullanılabilmektedir.</a:t>
                </a:r>
              </a:p>
              <a:p>
                <a:r>
                  <a:rPr lang="tr-TR" dirty="0" smtClean="0"/>
                  <a:t>Benzer şekilde </a:t>
                </a:r>
                <a:r>
                  <a:rPr lang="tr-TR" dirty="0" err="1" smtClean="0"/>
                  <a:t>rassal</a:t>
                </a:r>
                <a:r>
                  <a:rPr lang="tr-TR" dirty="0" smtClean="0"/>
                  <a:t> değişkenin </a:t>
                </a:r>
                <a:r>
                  <a:rPr lang="tr-TR" dirty="0" err="1" smtClean="0"/>
                  <a:t>varyansı</a:t>
                </a:r>
                <a:r>
                  <a:rPr lang="tr-TR" dirty="0" smtClean="0"/>
                  <a:t>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oMath>
                </a14:m>
                <a:r>
                  <a:rPr lang="tr-TR" dirty="0" smtClean="0"/>
                  <a:t> veya fonksiyon olarak </a:t>
                </a:r>
                <a:r>
                  <a:rPr lang="tr-TR" dirty="0" err="1" smtClean="0"/>
                  <a:t>varyans</a:t>
                </a:r>
                <a:r>
                  <a:rPr lang="tr-TR" dirty="0" smtClean="0"/>
                  <a:t> </a:t>
                </a:r>
                <a14:m>
                  <m:oMath xmlns:m="http://schemas.openxmlformats.org/officeDocument/2006/math">
                    <m:r>
                      <a:rPr lang="tr-TR" b="0" i="1" smtClean="0">
                        <a:latin typeface="Cambria Math" panose="02040503050406030204" pitchFamily="18" charset="0"/>
                      </a:rPr>
                      <m:t>𝑉</m:t>
                    </m:r>
                    <m:r>
                      <a:rPr lang="tr-TR" b="0" i="1" smtClean="0">
                        <a:latin typeface="Cambria Math" panose="02040503050406030204" pitchFamily="18" charset="0"/>
                      </a:rPr>
                      <m:t>(</m:t>
                    </m:r>
                    <m:r>
                      <a:rPr lang="tr-TR" b="0" i="1" smtClean="0">
                        <a:latin typeface="Cambria Math" panose="02040503050406030204" pitchFamily="18" charset="0"/>
                      </a:rPr>
                      <m:t>𝑋</m:t>
                    </m:r>
                    <m:r>
                      <a:rPr lang="tr-TR" b="0" i="1" smtClean="0">
                        <a:latin typeface="Cambria Math" panose="02040503050406030204" pitchFamily="18" charset="0"/>
                      </a:rPr>
                      <m:t>)</m:t>
                    </m:r>
                  </m:oMath>
                </a14:m>
                <a:r>
                  <a:rPr lang="tr-TR" dirty="0" smtClean="0"/>
                  <a:t> de </a:t>
                </a:r>
                <a:r>
                  <a:rPr lang="tr-TR" dirty="0"/>
                  <a:t>olasılık yoğunluk fonksiyonu </a:t>
                </a:r>
                <a14:m>
                  <m:oMath xmlns:m="http://schemas.openxmlformats.org/officeDocument/2006/math">
                    <m:r>
                      <a:rPr lang="tr-TR" i="1" dirty="0">
                        <a:latin typeface="Cambria Math" panose="02040503050406030204" pitchFamily="18" charset="0"/>
                      </a:rPr>
                      <m:t>𝑓</m:t>
                    </m:r>
                    <m:r>
                      <a:rPr lang="tr-TR" i="1" dirty="0">
                        <a:latin typeface="Cambria Math" panose="02040503050406030204" pitchFamily="18" charset="0"/>
                      </a:rPr>
                      <m:t>(</m:t>
                    </m:r>
                    <m:r>
                      <a:rPr lang="tr-TR" i="1" dirty="0">
                        <a:latin typeface="Cambria Math" panose="02040503050406030204" pitchFamily="18" charset="0"/>
                      </a:rPr>
                      <m:t>𝑥</m:t>
                    </m:r>
                    <m:r>
                      <a:rPr lang="tr-TR" b="0" i="1" dirty="0" smtClean="0">
                        <a:latin typeface="Cambria Math" panose="02040503050406030204" pitchFamily="18" charset="0"/>
                      </a:rPr>
                      <m:t>)</m:t>
                    </m:r>
                  </m:oMath>
                </a14:m>
                <a:r>
                  <a:rPr lang="tr-TR" dirty="0" smtClean="0"/>
                  <a:t>’e bağlı olarak bulunabilir.</a:t>
                </a: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157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 name="İçerik Yer Tutucusu 3"/>
              <p:cNvSpPr>
                <a:spLocks noGrp="1"/>
              </p:cNvSpPr>
              <p:nvPr>
                <p:ph sz="half" idx="2"/>
              </p:nvPr>
            </p:nvSpPr>
            <p:spPr>
              <a:xfrm>
                <a:off x="6166420" y="1844824"/>
                <a:ext cx="4773956" cy="1481584"/>
              </a:xfr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indent="0">
                  <a:buNone/>
                </a:pPr>
                <a14:m>
                  <m:oMath xmlns:m="http://schemas.openxmlformats.org/officeDocument/2006/math">
                    <m:r>
                      <a:rPr lang="tr-TR" sz="1600" i="1" smtClean="0">
                        <a:solidFill>
                          <a:schemeClr val="tx1"/>
                        </a:solidFill>
                        <a:latin typeface="Cambria Math" panose="02040503050406030204" pitchFamily="18" charset="0"/>
                      </a:rPr>
                      <m:t>𝑋</m:t>
                    </m:r>
                  </m:oMath>
                </a14:m>
                <a:r>
                  <a:rPr lang="tr-TR" sz="1600" i="1" dirty="0">
                    <a:solidFill>
                      <a:schemeClr val="tx1"/>
                    </a:solidFill>
                    <a:latin typeface="Cambria Math" panose="02040503050406030204" pitchFamily="18" charset="0"/>
                  </a:rPr>
                  <a:t>’in </a:t>
                </a:r>
                <a:r>
                  <a:rPr lang="tr-TR" sz="1600" b="1" i="1" dirty="0">
                    <a:solidFill>
                      <a:schemeClr val="tx1"/>
                    </a:solidFill>
                    <a:latin typeface="Cambria Math" panose="02040503050406030204" pitchFamily="18" charset="0"/>
                  </a:rPr>
                  <a:t>ortalama</a:t>
                </a:r>
                <a:r>
                  <a:rPr lang="tr-TR" sz="1600" i="1" dirty="0">
                    <a:solidFill>
                      <a:schemeClr val="tx1"/>
                    </a:solidFill>
                    <a:latin typeface="Cambria Math" panose="02040503050406030204" pitchFamily="18" charset="0"/>
                  </a:rPr>
                  <a:t> veya </a:t>
                </a:r>
                <a:r>
                  <a:rPr lang="tr-TR" sz="1600" b="1" i="1" dirty="0">
                    <a:solidFill>
                      <a:schemeClr val="tx1"/>
                    </a:solidFill>
                    <a:latin typeface="Cambria Math" panose="02040503050406030204" pitchFamily="18" charset="0"/>
                  </a:rPr>
                  <a:t>beklenen değeri</a:t>
                </a:r>
              </a:p>
              <a:p>
                <a:pPr marL="0" indent="0">
                  <a:buNone/>
                </a:pPr>
                <a14:m>
                  <m:oMathPara xmlns:m="http://schemas.openxmlformats.org/officeDocument/2006/math">
                    <m:oMathParaPr>
                      <m:jc m:val="centerGroup"/>
                    </m:oMathParaPr>
                    <m:oMath xmlns:m="http://schemas.openxmlformats.org/officeDocument/2006/math">
                      <m:r>
                        <a:rPr lang="tr-TR" sz="1600" i="1" dirty="0">
                          <a:solidFill>
                            <a:schemeClr val="tx1"/>
                          </a:solidFill>
                          <a:latin typeface="Cambria Math" panose="02040503050406030204" pitchFamily="18" charset="0"/>
                        </a:rPr>
                        <m:t>𝜇</m:t>
                      </m:r>
                      <m: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𝐸</m:t>
                      </m:r>
                      <m: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𝑋</m:t>
                      </m:r>
                      <m:r>
                        <a:rPr lang="tr-TR" sz="1600" i="1" dirty="0">
                          <a:solidFill>
                            <a:schemeClr val="tx1"/>
                          </a:solidFill>
                          <a:latin typeface="Cambria Math" panose="02040503050406030204" pitchFamily="18" charset="0"/>
                        </a:rPr>
                        <m:t>)=</m:t>
                      </m:r>
                      <m:nary>
                        <m:naryPr>
                          <m:ctrlPr>
                            <a:rPr lang="tr-TR" sz="1600" i="1" dirty="0">
                              <a:solidFill>
                                <a:schemeClr val="tx1"/>
                              </a:solidFill>
                              <a:latin typeface="Cambria Math" panose="02040503050406030204" pitchFamily="18" charset="0"/>
                            </a:rPr>
                          </m:ctrlPr>
                        </m:naryPr>
                        <m:sub>
                          <m:r>
                            <m:rPr>
                              <m:brk m:alnAt="23"/>
                            </m:rP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m:t>
                          </m:r>
                        </m:sub>
                        <m:sup>
                          <m:r>
                            <a:rPr lang="tr-TR" sz="1600" i="1" dirty="0">
                              <a:solidFill>
                                <a:schemeClr val="tx1"/>
                              </a:solidFill>
                              <a:latin typeface="Cambria Math" panose="02040503050406030204" pitchFamily="18" charset="0"/>
                            </a:rPr>
                            <m:t>∞</m:t>
                          </m:r>
                        </m:sup>
                        <m:e>
                          <m:r>
                            <a:rPr lang="tr-TR" sz="1600" i="1" dirty="0">
                              <a:solidFill>
                                <a:schemeClr val="tx1"/>
                              </a:solidFill>
                              <a:latin typeface="Cambria Math" panose="02040503050406030204" pitchFamily="18" charset="0"/>
                            </a:rPr>
                            <m:t>𝑥𝑓</m:t>
                          </m:r>
                          <m: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𝑥</m:t>
                          </m:r>
                          <m:r>
                            <a:rPr lang="tr-TR" sz="1600" i="1" dirty="0">
                              <a:solidFill>
                                <a:schemeClr val="tx1"/>
                              </a:solidFill>
                              <a:latin typeface="Cambria Math" panose="02040503050406030204" pitchFamily="18" charset="0"/>
                            </a:rPr>
                            <m:t>)</m:t>
                          </m:r>
                          <m:r>
                            <a:rPr lang="tr-TR" sz="1600" i="1" dirty="0" err="1">
                              <a:solidFill>
                                <a:schemeClr val="tx1"/>
                              </a:solidFill>
                              <a:latin typeface="Cambria Math" panose="02040503050406030204" pitchFamily="18" charset="0"/>
                            </a:rPr>
                            <m:t>𝑑</m:t>
                          </m:r>
                          <m:r>
                            <a:rPr lang="tr-TR" sz="1600" i="1" dirty="0">
                              <a:solidFill>
                                <a:schemeClr val="tx1"/>
                              </a:solidFill>
                              <a:latin typeface="Cambria Math" panose="02040503050406030204" pitchFamily="18" charset="0"/>
                            </a:rPr>
                            <m:t>𝑥</m:t>
                          </m:r>
                        </m:e>
                      </m:nary>
                    </m:oMath>
                  </m:oMathPara>
                </a14:m>
                <a:endParaRPr lang="tr-TR" sz="1600" i="1" dirty="0">
                  <a:solidFill>
                    <a:schemeClr val="tx1"/>
                  </a:solidFill>
                  <a:latin typeface="Cambria Math" panose="02040503050406030204" pitchFamily="18" charset="0"/>
                </a:endParaRPr>
              </a:p>
              <a:p>
                <a:pPr marL="0" indent="0">
                  <a:buNone/>
                </a:pPr>
                <a:r>
                  <a:rPr lang="tr-TR" sz="1600" i="1" dirty="0" smtClean="0">
                    <a:solidFill>
                      <a:schemeClr val="tx1"/>
                    </a:solidFill>
                    <a:latin typeface="Cambria Math" panose="02040503050406030204" pitchFamily="18" charset="0"/>
                  </a:rPr>
                  <a:t>şeklinde </a:t>
                </a:r>
                <a:r>
                  <a:rPr lang="tr-TR" sz="1600" i="1" dirty="0">
                    <a:solidFill>
                      <a:schemeClr val="tx1"/>
                    </a:solidFill>
                    <a:latin typeface="Cambria Math" panose="02040503050406030204" pitchFamily="18" charset="0"/>
                  </a:rPr>
                  <a:t>bulunur.</a:t>
                </a:r>
              </a:p>
            </p:txBody>
          </p:sp>
        </mc:Choice>
        <mc:Fallback xmlns="">
          <p:sp>
            <p:nvSpPr>
              <p:cNvPr id="4" name="İçerik Yer Tutucusu 3"/>
              <p:cNvSpPr>
                <a:spLocks noGrp="1" noRot="1" noChangeAspect="1" noMove="1" noResize="1" noEditPoints="1" noAdjustHandles="1" noChangeArrowheads="1" noChangeShapeType="1" noTextEdit="1"/>
              </p:cNvSpPr>
              <p:nvPr>
                <p:ph sz="half" idx="2"/>
              </p:nvPr>
            </p:nvSpPr>
            <p:spPr>
              <a:xfrm>
                <a:off x="6166420" y="1844824"/>
                <a:ext cx="4773956" cy="1481584"/>
              </a:xfrm>
              <a:blipFill>
                <a:blip r:embed="rId3"/>
                <a:stretch>
                  <a:fillRect l="-380" t="-42972" b="-57028"/>
                </a:stretch>
              </a:blipFill>
              <a:ln w="38100">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İçerik Yer Tutucusu 3"/>
              <p:cNvSpPr txBox="1">
                <a:spLocks/>
              </p:cNvSpPr>
              <p:nvPr/>
            </p:nvSpPr>
            <p:spPr>
              <a:xfrm>
                <a:off x="6195986" y="3645024"/>
                <a:ext cx="4773956" cy="2016224"/>
              </a:xfrm>
              <a:prstGeom prst="rect">
                <a:avLst/>
              </a:prstGeom>
              <a:solidFill>
                <a:schemeClr val="accent6">
                  <a:lumMod val="20000"/>
                  <a:lumOff val="80000"/>
                </a:schemeClr>
              </a:solid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246888" indent="-246888" algn="l" defTabSz="914400" rtl="0" eaLnBrk="1" latinLnBrk="0" hangingPunct="1">
                  <a:lnSpc>
                    <a:spcPct val="90000"/>
                  </a:lnSpc>
                  <a:spcBef>
                    <a:spcPts val="1800"/>
                  </a:spcBef>
                  <a:buClr>
                    <a:schemeClr val="tx1"/>
                  </a:buClr>
                  <a:buFont typeface="Arial" pitchFamily="34" charset="0"/>
                  <a:buChar char="•"/>
                  <a:defRPr sz="2000" kern="1200">
                    <a:solidFill>
                      <a:schemeClr val="lt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1800" kern="1200">
                    <a:solidFill>
                      <a:schemeClr val="lt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lt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lt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lt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800" kern="1200" baseline="0">
                    <a:solidFill>
                      <a:schemeClr val="lt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800" kern="1200" baseline="0">
                    <a:solidFill>
                      <a:schemeClr val="lt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800" kern="1200" baseline="0">
                    <a:solidFill>
                      <a:schemeClr val="lt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800" kern="1200" baseline="0">
                    <a:solidFill>
                      <a:schemeClr val="lt1"/>
                    </a:solidFill>
                    <a:latin typeface="+mn-lt"/>
                    <a:ea typeface="+mn-ea"/>
                    <a:cs typeface="+mn-cs"/>
                  </a:defRPr>
                </a:lvl9pPr>
              </a:lstStyle>
              <a:p>
                <a:pPr marL="0" indent="0">
                  <a:buFont typeface="Arial" pitchFamily="34" charset="0"/>
                  <a:buNone/>
                </a:pPr>
                <a14:m>
                  <m:oMath xmlns:m="http://schemas.openxmlformats.org/officeDocument/2006/math">
                    <m:r>
                      <a:rPr lang="tr-TR" sz="1600" i="1" smtClean="0">
                        <a:solidFill>
                          <a:schemeClr val="tx1"/>
                        </a:solidFill>
                        <a:latin typeface="Cambria Math" panose="02040503050406030204" pitchFamily="18" charset="0"/>
                      </a:rPr>
                      <m:t>𝑋</m:t>
                    </m:r>
                  </m:oMath>
                </a14:m>
                <a:r>
                  <a:rPr lang="tr-TR" sz="1600" i="1" dirty="0">
                    <a:solidFill>
                      <a:schemeClr val="tx1"/>
                    </a:solidFill>
                    <a:latin typeface="Cambria Math" panose="02040503050406030204" pitchFamily="18" charset="0"/>
                  </a:rPr>
                  <a:t>’in </a:t>
                </a:r>
                <a:r>
                  <a:rPr lang="tr-TR" sz="1600" b="1" i="1" dirty="0" err="1" smtClean="0">
                    <a:solidFill>
                      <a:schemeClr val="tx1"/>
                    </a:solidFill>
                    <a:latin typeface="Cambria Math" panose="02040503050406030204" pitchFamily="18" charset="0"/>
                  </a:rPr>
                  <a:t>varyansı</a:t>
                </a:r>
                <a:endParaRPr lang="tr-TR" sz="1600" b="1" i="1" dirty="0">
                  <a:solidFill>
                    <a:schemeClr val="tx1"/>
                  </a:solidFill>
                  <a:latin typeface="Cambria Math" panose="02040503050406030204" pitchFamily="18" charset="0"/>
                </a:endParaRPr>
              </a:p>
              <a:p>
                <a:pPr marL="0" indent="0">
                  <a:buFont typeface="Arial" pitchFamily="34" charset="0"/>
                  <a:buNone/>
                </a:pPr>
                <a14:m>
                  <m:oMathPara xmlns:m="http://schemas.openxmlformats.org/officeDocument/2006/math">
                    <m:oMathParaPr>
                      <m:jc m:val="centerGroup"/>
                    </m:oMathParaPr>
                    <m:oMath xmlns:m="http://schemas.openxmlformats.org/officeDocument/2006/math">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𝜎</m:t>
                          </m:r>
                        </m:e>
                        <m:sup>
                          <m:r>
                            <a:rPr lang="tr-TR" sz="1600" b="0" i="1" dirty="0" smtClean="0">
                              <a:solidFill>
                                <a:schemeClr val="tx1"/>
                              </a:solidFill>
                              <a:latin typeface="Cambria Math" panose="02040503050406030204" pitchFamily="18" charset="0"/>
                            </a:rPr>
                            <m:t>2</m:t>
                          </m:r>
                        </m:sup>
                      </m:sSup>
                      <m:r>
                        <a:rPr lang="tr-TR" sz="1600" i="1" dirty="0">
                          <a:solidFill>
                            <a:schemeClr val="tx1"/>
                          </a:solidFill>
                          <a:latin typeface="Cambria Math" panose="02040503050406030204" pitchFamily="18" charset="0"/>
                        </a:rPr>
                        <m:t>=</m:t>
                      </m:r>
                      <m:r>
                        <a:rPr lang="tr-TR" sz="1600" b="0" i="1" dirty="0" smtClean="0">
                          <a:solidFill>
                            <a:schemeClr val="tx1"/>
                          </a:solidFill>
                          <a:latin typeface="Cambria Math" panose="02040503050406030204" pitchFamily="18" charset="0"/>
                        </a:rPr>
                        <m:t>𝑉</m:t>
                      </m:r>
                      <m:d>
                        <m:dPr>
                          <m:ctrlPr>
                            <a:rPr lang="tr-TR" sz="1600" b="0" i="1" dirty="0" smtClean="0">
                              <a:solidFill>
                                <a:schemeClr val="tx1"/>
                              </a:solidFill>
                              <a:latin typeface="Cambria Math" panose="02040503050406030204" pitchFamily="18" charset="0"/>
                            </a:rPr>
                          </m:ctrlPr>
                        </m:dPr>
                        <m:e>
                          <m:r>
                            <a:rPr lang="tr-TR" sz="1600" i="1" dirty="0">
                              <a:solidFill>
                                <a:schemeClr val="tx1"/>
                              </a:solidFill>
                              <a:latin typeface="Cambria Math" panose="02040503050406030204" pitchFamily="18" charset="0"/>
                            </a:rPr>
                            <m:t>𝑋</m:t>
                          </m:r>
                        </m:e>
                      </m:d>
                      <m:r>
                        <a:rPr lang="tr-TR" sz="1600" i="1" dirty="0">
                          <a:solidFill>
                            <a:schemeClr val="tx1"/>
                          </a:solidFill>
                          <a:latin typeface="Cambria Math" panose="02040503050406030204" pitchFamily="18" charset="0"/>
                        </a:rPr>
                        <m:t>=</m:t>
                      </m:r>
                      <m:nary>
                        <m:naryPr>
                          <m:ctrlPr>
                            <a:rPr lang="tr-TR" sz="1600" i="1" dirty="0">
                              <a:solidFill>
                                <a:schemeClr val="tx1"/>
                              </a:solidFill>
                              <a:latin typeface="Cambria Math" panose="02040503050406030204" pitchFamily="18" charset="0"/>
                            </a:rPr>
                          </m:ctrlPr>
                        </m:naryPr>
                        <m:sub>
                          <m:r>
                            <m:rPr>
                              <m:brk m:alnAt="23"/>
                            </m:rP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m:t>
                          </m:r>
                        </m:sub>
                        <m:sup>
                          <m:r>
                            <a:rPr lang="tr-TR" sz="1600" i="1" dirty="0">
                              <a:solidFill>
                                <a:schemeClr val="tx1"/>
                              </a:solidFill>
                              <a:latin typeface="Cambria Math" panose="02040503050406030204" pitchFamily="18" charset="0"/>
                            </a:rPr>
                            <m:t>∞</m:t>
                          </m:r>
                        </m:sup>
                        <m:e>
                          <m:sSup>
                            <m:sSupPr>
                              <m:ctrlPr>
                                <a:rPr lang="tr-TR" sz="1600" b="0" i="1" dirty="0" smtClean="0">
                                  <a:solidFill>
                                    <a:schemeClr val="tx1"/>
                                  </a:solidFill>
                                  <a:latin typeface="Cambria Math" panose="02040503050406030204" pitchFamily="18" charset="0"/>
                                </a:rPr>
                              </m:ctrlPr>
                            </m:sSupPr>
                            <m:e>
                              <m:d>
                                <m:dPr>
                                  <m:ctrlPr>
                                    <a:rPr lang="tr-TR" sz="1600" b="0" i="1" dirty="0" smtClean="0">
                                      <a:solidFill>
                                        <a:schemeClr val="tx1"/>
                                      </a:solidFill>
                                      <a:latin typeface="Cambria Math" panose="02040503050406030204" pitchFamily="18" charset="0"/>
                                    </a:rPr>
                                  </m:ctrlPr>
                                </m:dPr>
                                <m:e>
                                  <m:r>
                                    <a:rPr lang="tr-TR" sz="1600" i="1" dirty="0">
                                      <a:solidFill>
                                        <a:schemeClr val="tx1"/>
                                      </a:solidFill>
                                      <a:latin typeface="Cambria Math" panose="02040503050406030204" pitchFamily="18" charset="0"/>
                                    </a:rPr>
                                    <m:t>𝑥</m:t>
                                  </m:r>
                                  <m:r>
                                    <a:rPr lang="tr-TR" sz="1600" b="0" i="1" dirty="0" smtClean="0">
                                      <a:solidFill>
                                        <a:schemeClr val="tx1"/>
                                      </a:solidFill>
                                      <a:latin typeface="Cambria Math" panose="02040503050406030204" pitchFamily="18" charset="0"/>
                                    </a:rPr>
                                    <m:t>−</m:t>
                                  </m:r>
                                  <m:r>
                                    <a:rPr lang="tr-TR" sz="1600" b="0" i="1" dirty="0" smtClean="0">
                                      <a:solidFill>
                                        <a:schemeClr val="tx1"/>
                                      </a:solidFill>
                                      <a:latin typeface="Cambria Math" panose="02040503050406030204" pitchFamily="18" charset="0"/>
                                    </a:rPr>
                                    <m:t>𝜇</m:t>
                                  </m:r>
                                </m:e>
                              </m:d>
                            </m:e>
                            <m:sup>
                              <m:r>
                                <a:rPr lang="tr-TR" sz="1600" b="0" i="1" dirty="0" smtClean="0">
                                  <a:solidFill>
                                    <a:schemeClr val="tx1"/>
                                  </a:solidFill>
                                  <a:latin typeface="Cambria Math" panose="02040503050406030204" pitchFamily="18" charset="0"/>
                                </a:rPr>
                                <m:t>2</m:t>
                              </m:r>
                            </m:sup>
                          </m:sSup>
                          <m:r>
                            <a:rPr lang="tr-TR" sz="1600" i="1" dirty="0">
                              <a:solidFill>
                                <a:schemeClr val="tx1"/>
                              </a:solidFill>
                              <a:latin typeface="Cambria Math" panose="02040503050406030204" pitchFamily="18" charset="0"/>
                            </a:rPr>
                            <m:t>𝑓</m:t>
                          </m:r>
                          <m:d>
                            <m:dPr>
                              <m:ctrlPr>
                                <a:rPr lang="tr-TR" sz="1600" i="1" dirty="0">
                                  <a:solidFill>
                                    <a:schemeClr val="tx1"/>
                                  </a:solidFill>
                                  <a:latin typeface="Cambria Math" panose="02040503050406030204" pitchFamily="18" charset="0"/>
                                </a:rPr>
                              </m:ctrlPr>
                            </m:dPr>
                            <m:e>
                              <m:r>
                                <a:rPr lang="tr-TR" sz="1600" i="1" dirty="0">
                                  <a:solidFill>
                                    <a:schemeClr val="tx1"/>
                                  </a:solidFill>
                                  <a:latin typeface="Cambria Math" panose="02040503050406030204" pitchFamily="18" charset="0"/>
                                </a:rPr>
                                <m:t>𝑥</m:t>
                              </m:r>
                            </m:e>
                          </m:d>
                          <m:r>
                            <a:rPr lang="tr-TR" sz="1600" i="1" dirty="0" err="1">
                              <a:solidFill>
                                <a:schemeClr val="tx1"/>
                              </a:solidFill>
                              <a:latin typeface="Cambria Math" panose="02040503050406030204" pitchFamily="18" charset="0"/>
                            </a:rPr>
                            <m:t>𝑑</m:t>
                          </m:r>
                          <m:r>
                            <a:rPr lang="tr-TR" sz="1600" i="1" dirty="0">
                              <a:solidFill>
                                <a:schemeClr val="tx1"/>
                              </a:solidFill>
                              <a:latin typeface="Cambria Math" panose="02040503050406030204" pitchFamily="18" charset="0"/>
                            </a:rPr>
                            <m:t>𝑥</m:t>
                          </m:r>
                        </m:e>
                      </m:nary>
                      <m:r>
                        <a:rPr lang="tr-TR" sz="1600" b="0" i="1" dirty="0" smtClean="0">
                          <a:solidFill>
                            <a:schemeClr val="tx1"/>
                          </a:solidFill>
                          <a:latin typeface="Cambria Math" panose="02040503050406030204" pitchFamily="18" charset="0"/>
                        </a:rPr>
                        <m:t>=</m:t>
                      </m:r>
                      <m:r>
                        <a:rPr lang="tr-TR" sz="1600" b="0" i="1" dirty="0" smtClean="0">
                          <a:solidFill>
                            <a:schemeClr val="tx1"/>
                          </a:solidFill>
                          <a:latin typeface="Cambria Math" panose="02040503050406030204" pitchFamily="18" charset="0"/>
                        </a:rPr>
                        <m:t>𝐸</m:t>
                      </m:r>
                      <m:d>
                        <m:dPr>
                          <m:ctrlPr>
                            <a:rPr lang="tr-TR" sz="1600" b="0" i="1" dirty="0" smtClean="0">
                              <a:solidFill>
                                <a:schemeClr val="tx1"/>
                              </a:solidFill>
                              <a:latin typeface="Cambria Math" panose="02040503050406030204" pitchFamily="18" charset="0"/>
                            </a:rPr>
                          </m:ctrlPr>
                        </m:dPr>
                        <m:e>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𝑋</m:t>
                              </m:r>
                            </m:e>
                            <m:sup>
                              <m:r>
                                <a:rPr lang="tr-TR" sz="1600" b="0" i="1" dirty="0" smtClean="0">
                                  <a:solidFill>
                                    <a:schemeClr val="tx1"/>
                                  </a:solidFill>
                                  <a:latin typeface="Cambria Math" panose="02040503050406030204" pitchFamily="18" charset="0"/>
                                </a:rPr>
                                <m:t>2</m:t>
                              </m:r>
                            </m:sup>
                          </m:sSup>
                        </m:e>
                      </m:d>
                      <m:r>
                        <a:rPr lang="tr-TR" sz="1600" b="0" i="1" dirty="0" smtClean="0">
                          <a:solidFill>
                            <a:schemeClr val="tx1"/>
                          </a:solidFill>
                          <a:latin typeface="Cambria Math" panose="02040503050406030204" pitchFamily="18" charset="0"/>
                        </a:rPr>
                        <m:t>−</m:t>
                      </m:r>
                      <m:sSup>
                        <m:sSupPr>
                          <m:ctrlPr>
                            <a:rPr lang="tr-TR" sz="1600" b="0" i="1" dirty="0" smtClean="0">
                              <a:solidFill>
                                <a:schemeClr val="tx1"/>
                              </a:solidFill>
                              <a:latin typeface="Cambria Math" panose="02040503050406030204" pitchFamily="18" charset="0"/>
                            </a:rPr>
                          </m:ctrlPr>
                        </m:sSupPr>
                        <m:e>
                          <m:r>
                            <a:rPr lang="tr-TR" sz="1600" b="0" i="1" dirty="0" smtClean="0">
                              <a:solidFill>
                                <a:schemeClr val="tx1"/>
                              </a:solidFill>
                              <a:latin typeface="Cambria Math" panose="02040503050406030204" pitchFamily="18" charset="0"/>
                            </a:rPr>
                            <m:t>𝜇</m:t>
                          </m:r>
                        </m:e>
                        <m:sup>
                          <m:r>
                            <a:rPr lang="tr-TR" sz="1600" b="0" i="1" dirty="0" smtClean="0">
                              <a:solidFill>
                                <a:schemeClr val="tx1"/>
                              </a:solidFill>
                              <a:latin typeface="Cambria Math" panose="02040503050406030204" pitchFamily="18" charset="0"/>
                            </a:rPr>
                            <m:t>2</m:t>
                          </m:r>
                        </m:sup>
                      </m:sSup>
                    </m:oMath>
                  </m:oMathPara>
                </a14:m>
                <a:endParaRPr lang="tr-TR" sz="1600" i="1" dirty="0">
                  <a:solidFill>
                    <a:schemeClr val="tx1"/>
                  </a:solidFill>
                  <a:latin typeface="Cambria Math" panose="02040503050406030204" pitchFamily="18" charset="0"/>
                </a:endParaRPr>
              </a:p>
              <a:p>
                <a:pPr marL="0" indent="0">
                  <a:buFont typeface="Arial" pitchFamily="34" charset="0"/>
                  <a:buNone/>
                </a:pPr>
                <a:r>
                  <a:rPr lang="tr-TR" sz="1600" i="1" dirty="0" smtClean="0">
                    <a:solidFill>
                      <a:schemeClr val="tx1"/>
                    </a:solidFill>
                    <a:latin typeface="Cambria Math" panose="02040503050406030204" pitchFamily="18" charset="0"/>
                  </a:rPr>
                  <a:t>şeklinde </a:t>
                </a:r>
                <a:r>
                  <a:rPr lang="tr-TR" sz="1600" i="1" dirty="0">
                    <a:solidFill>
                      <a:schemeClr val="tx1"/>
                    </a:solidFill>
                    <a:latin typeface="Cambria Math" panose="02040503050406030204" pitchFamily="18" charset="0"/>
                  </a:rPr>
                  <a:t>bulunur</a:t>
                </a:r>
                <a:r>
                  <a:rPr lang="tr-TR" sz="1600" i="1" dirty="0" smtClean="0">
                    <a:solidFill>
                      <a:schemeClr val="tx1"/>
                    </a:solidFill>
                    <a:latin typeface="Cambria Math" panose="02040503050406030204" pitchFamily="18" charset="0"/>
                  </a:rPr>
                  <a:t>.</a:t>
                </a:r>
              </a:p>
              <a:p>
                <a:pPr marL="0" indent="0">
                  <a:buNone/>
                </a:pPr>
                <a14:m>
                  <m:oMath xmlns:m="http://schemas.openxmlformats.org/officeDocument/2006/math">
                    <m:r>
                      <a:rPr lang="tr-TR" sz="1600" i="1">
                        <a:solidFill>
                          <a:schemeClr val="tx1"/>
                        </a:solidFill>
                        <a:latin typeface="Cambria Math" panose="02040503050406030204" pitchFamily="18" charset="0"/>
                      </a:rPr>
                      <m:t>𝑋</m:t>
                    </m:r>
                  </m:oMath>
                </a14:m>
                <a:r>
                  <a:rPr lang="tr-TR" sz="1600" i="1" dirty="0">
                    <a:solidFill>
                      <a:schemeClr val="tx1"/>
                    </a:solidFill>
                    <a:latin typeface="Cambria Math" panose="02040503050406030204" pitchFamily="18" charset="0"/>
                  </a:rPr>
                  <a:t>’in </a:t>
                </a:r>
                <a:r>
                  <a:rPr lang="tr-TR" sz="1600" b="1" i="1" dirty="0" smtClean="0">
                    <a:solidFill>
                      <a:schemeClr val="tx1"/>
                    </a:solidFill>
                    <a:latin typeface="Cambria Math" panose="02040503050406030204" pitchFamily="18" charset="0"/>
                  </a:rPr>
                  <a:t>standart sapması, </a:t>
                </a:r>
                <a14:m>
                  <m:oMath xmlns:m="http://schemas.openxmlformats.org/officeDocument/2006/math">
                    <m:r>
                      <a:rPr lang="tr-TR" sz="1600" b="1" i="1" smtClean="0">
                        <a:solidFill>
                          <a:schemeClr val="tx1"/>
                        </a:solidFill>
                        <a:latin typeface="Cambria Math" panose="02040503050406030204" pitchFamily="18" charset="0"/>
                      </a:rPr>
                      <m:t>𝝈</m:t>
                    </m:r>
                  </m:oMath>
                </a14:m>
                <a:r>
                  <a:rPr lang="tr-TR" sz="1600" i="1" dirty="0" smtClean="0">
                    <a:solidFill>
                      <a:schemeClr val="tx1"/>
                    </a:solidFill>
                    <a:latin typeface="Cambria Math" panose="02040503050406030204" pitchFamily="18" charset="0"/>
                  </a:rPr>
                  <a:t> dır.</a:t>
                </a:r>
                <a:endParaRPr lang="tr-TR" sz="1600" i="1" dirty="0">
                  <a:solidFill>
                    <a:schemeClr val="tx1"/>
                  </a:solidFill>
                  <a:latin typeface="Cambria Math" panose="02040503050406030204" pitchFamily="18" charset="0"/>
                </a:endParaRPr>
              </a:p>
            </p:txBody>
          </p:sp>
        </mc:Choice>
        <mc:Fallback xmlns="">
          <p:sp>
            <p:nvSpPr>
              <p:cNvPr id="6" name="İçerik Yer Tutucusu 3"/>
              <p:cNvSpPr txBox="1">
                <a:spLocks noRot="1" noChangeAspect="1" noMove="1" noResize="1" noEditPoints="1" noAdjustHandles="1" noChangeArrowheads="1" noChangeShapeType="1" noTextEdit="1"/>
              </p:cNvSpPr>
              <p:nvPr/>
            </p:nvSpPr>
            <p:spPr>
              <a:xfrm>
                <a:off x="6195986" y="3645024"/>
                <a:ext cx="4773956" cy="2016224"/>
              </a:xfrm>
              <a:prstGeom prst="rect">
                <a:avLst/>
              </a:prstGeom>
              <a:blipFill rotWithShape="0">
                <a:blip r:embed="rId4"/>
                <a:stretch>
                  <a:fillRect l="-253" t="-29674" b="-18101"/>
                </a:stretch>
              </a:blipFill>
              <a:ln w="38100" cap="flat" cmpd="sng" algn="ctr">
                <a:solidFill>
                  <a:schemeClr val="tx1"/>
                </a:solidFill>
                <a:prstDash val="solid"/>
                <a:miter lim="800000"/>
              </a:ln>
            </p:spPr>
            <p:txBody>
              <a:bodyPr/>
              <a:lstStyle/>
              <a:p>
                <a:r>
                  <a:rPr lang="tr-TR">
                    <a:noFill/>
                  </a:rPr>
                  <a:t> </a:t>
                </a:r>
              </a:p>
            </p:txBody>
          </p:sp>
        </mc:Fallback>
      </mc:AlternateContent>
    </p:spTree>
    <p:extLst>
      <p:ext uri="{BB962C8B-B14F-4D97-AF65-F5344CB8AC3E}">
        <p14:creationId xmlns:p14="http://schemas.microsoft.com/office/powerpoint/2010/main" val="72014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ÖNEMLİ SÜREKLİ </a:t>
            </a:r>
            <a:r>
              <a:rPr lang="tr-TR" b="1" dirty="0" smtClean="0"/>
              <a:t>DAĞILIMLAR</a:t>
            </a:r>
            <a:endParaRPr lang="tr-TR" dirty="0"/>
          </a:p>
        </p:txBody>
      </p:sp>
      <p:sp>
        <p:nvSpPr>
          <p:cNvPr id="3" name="İçerik Yer Tutucusu 2"/>
          <p:cNvSpPr>
            <a:spLocks noGrp="1"/>
          </p:cNvSpPr>
          <p:nvPr>
            <p:ph sz="half" idx="1"/>
          </p:nvPr>
        </p:nvSpPr>
        <p:spPr/>
        <p:txBody>
          <a:bodyPr/>
          <a:lstStyle/>
          <a:p>
            <a:pPr lvl="1" indent="0">
              <a:lnSpc>
                <a:spcPct val="120000"/>
              </a:lnSpc>
              <a:spcBef>
                <a:spcPts val="0"/>
              </a:spcBef>
              <a:buNone/>
            </a:pPr>
            <a:r>
              <a:rPr lang="tr-TR" sz="1600" b="1" dirty="0" smtClean="0"/>
              <a:t>Normal </a:t>
            </a:r>
            <a:r>
              <a:rPr lang="tr-TR" sz="1600" b="1" dirty="0"/>
              <a:t>Dağılım</a:t>
            </a:r>
          </a:p>
          <a:p>
            <a:pPr lvl="1" indent="0">
              <a:lnSpc>
                <a:spcPct val="120000"/>
              </a:lnSpc>
              <a:spcBef>
                <a:spcPts val="0"/>
              </a:spcBef>
              <a:buNone/>
            </a:pPr>
            <a:r>
              <a:rPr lang="tr-TR" sz="1600" b="1" dirty="0" err="1"/>
              <a:t>Lognormal</a:t>
            </a:r>
            <a:r>
              <a:rPr lang="tr-TR" sz="1600" b="1" dirty="0"/>
              <a:t> Dağılımı </a:t>
            </a:r>
          </a:p>
          <a:p>
            <a:pPr lvl="1" indent="0">
              <a:lnSpc>
                <a:spcPct val="120000"/>
              </a:lnSpc>
              <a:spcBef>
                <a:spcPts val="0"/>
              </a:spcBef>
              <a:buNone/>
            </a:pPr>
            <a:r>
              <a:rPr lang="tr-TR" sz="1600" b="1" dirty="0"/>
              <a:t>Gamma Dağılımı </a:t>
            </a:r>
          </a:p>
          <a:p>
            <a:pPr lvl="1" indent="0">
              <a:lnSpc>
                <a:spcPct val="120000"/>
              </a:lnSpc>
              <a:spcBef>
                <a:spcPts val="0"/>
              </a:spcBef>
              <a:buNone/>
            </a:pPr>
            <a:r>
              <a:rPr lang="tr-TR" sz="1600" b="1" dirty="0" err="1"/>
              <a:t>Weibull</a:t>
            </a:r>
            <a:r>
              <a:rPr lang="tr-TR" sz="1600" b="1" dirty="0"/>
              <a:t> Dağılımı </a:t>
            </a:r>
          </a:p>
          <a:p>
            <a:pPr lvl="1" indent="0">
              <a:lnSpc>
                <a:spcPct val="120000"/>
              </a:lnSpc>
              <a:spcBef>
                <a:spcPts val="0"/>
              </a:spcBef>
              <a:buNone/>
            </a:pPr>
            <a:r>
              <a:rPr lang="tr-TR" sz="1600" b="1" dirty="0"/>
              <a:t>Beta Dağılımı </a:t>
            </a:r>
          </a:p>
          <a:p>
            <a:endParaRPr lang="tr-TR" dirty="0"/>
          </a:p>
        </p:txBody>
      </p:sp>
      <p:pic>
        <p:nvPicPr>
          <p:cNvPr id="5" name="İçerik Yer Tutucusu 4"/>
          <p:cNvPicPr>
            <a:picLocks noGrp="1" noChangeAspect="1"/>
          </p:cNvPicPr>
          <p:nvPr>
            <p:ph sz="half" idx="2"/>
          </p:nvPr>
        </p:nvPicPr>
        <p:blipFill>
          <a:blip r:embed="rId2"/>
          <a:stretch>
            <a:fillRect/>
          </a:stretch>
        </p:blipFill>
        <p:spPr>
          <a:xfrm>
            <a:off x="4438228" y="1803400"/>
            <a:ext cx="2857899" cy="1295581"/>
          </a:xfrm>
          <a:prstGeom prst="rect">
            <a:avLst/>
          </a:prstGeom>
        </p:spPr>
      </p:pic>
      <p:pic>
        <p:nvPicPr>
          <p:cNvPr id="6" name="Resim 5"/>
          <p:cNvPicPr>
            <a:picLocks noChangeAspect="1"/>
          </p:cNvPicPr>
          <p:nvPr/>
        </p:nvPicPr>
        <p:blipFill>
          <a:blip r:embed="rId3"/>
          <a:stretch>
            <a:fillRect/>
          </a:stretch>
        </p:blipFill>
        <p:spPr>
          <a:xfrm>
            <a:off x="7673306" y="1092431"/>
            <a:ext cx="3067478" cy="2495898"/>
          </a:xfrm>
          <a:prstGeom prst="rect">
            <a:avLst/>
          </a:prstGeom>
        </p:spPr>
      </p:pic>
      <p:pic>
        <p:nvPicPr>
          <p:cNvPr id="7" name="Resim 6"/>
          <p:cNvPicPr>
            <a:picLocks noChangeAspect="1"/>
          </p:cNvPicPr>
          <p:nvPr/>
        </p:nvPicPr>
        <p:blipFill>
          <a:blip r:embed="rId4"/>
          <a:stretch>
            <a:fillRect/>
          </a:stretch>
        </p:blipFill>
        <p:spPr>
          <a:xfrm>
            <a:off x="1413892" y="3302181"/>
            <a:ext cx="5010849" cy="3067478"/>
          </a:xfrm>
          <a:prstGeom prst="rect">
            <a:avLst/>
          </a:prstGeom>
        </p:spPr>
      </p:pic>
      <p:pic>
        <p:nvPicPr>
          <p:cNvPr id="8" name="Resim 7"/>
          <p:cNvPicPr>
            <a:picLocks noChangeAspect="1"/>
          </p:cNvPicPr>
          <p:nvPr/>
        </p:nvPicPr>
        <p:blipFill>
          <a:blip r:embed="rId5"/>
          <a:stretch>
            <a:fillRect/>
          </a:stretch>
        </p:blipFill>
        <p:spPr>
          <a:xfrm>
            <a:off x="6968358" y="3588329"/>
            <a:ext cx="3772426" cy="2724530"/>
          </a:xfrm>
          <a:prstGeom prst="rect">
            <a:avLst/>
          </a:prstGeom>
        </p:spPr>
      </p:pic>
    </p:spTree>
    <p:extLst>
      <p:ext uri="{BB962C8B-B14F-4D97-AF65-F5344CB8AC3E}">
        <p14:creationId xmlns:p14="http://schemas.microsoft.com/office/powerpoint/2010/main" val="341087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ÖNEMLİ SÜREKLİ </a:t>
            </a:r>
            <a:r>
              <a:rPr lang="tr-TR" b="1" dirty="0" smtClean="0"/>
              <a:t>DAĞILIMLAR: Normal Dağılım</a:t>
            </a:r>
            <a:endParaRPr lang="tr-TR" dirty="0"/>
          </a:p>
        </p:txBody>
      </p:sp>
      <p:sp>
        <p:nvSpPr>
          <p:cNvPr id="3" name="İçerik Yer Tutucusu 2"/>
          <p:cNvSpPr>
            <a:spLocks noGrp="1"/>
          </p:cNvSpPr>
          <p:nvPr>
            <p:ph sz="half" idx="1"/>
          </p:nvPr>
        </p:nvSpPr>
        <p:spPr/>
        <p:txBody>
          <a:bodyPr/>
          <a:lstStyle/>
          <a:p>
            <a:r>
              <a:rPr lang="tr-TR" dirty="0" smtClean="0"/>
              <a:t>En bilinen ve en çok kullanılan dağılım normal dağılımdır.</a:t>
            </a:r>
          </a:p>
          <a:p>
            <a:r>
              <a:rPr lang="tr-TR" dirty="0" smtClean="0"/>
              <a:t>Doğa olayları, üretim süreçleri, sınav değerlendirmeleri normal dağılıma örnek süreçlerdir. Normal dağılım şekli nedeniyle çan eğrisi adıyla da bilinmektedir.</a:t>
            </a:r>
            <a:endParaRPr lang="tr-TR" dirty="0"/>
          </a:p>
        </p:txBody>
      </p:sp>
      <p:pic>
        <p:nvPicPr>
          <p:cNvPr id="5" name="Content Placeholder 4"/>
          <p:cNvPicPr>
            <a:picLocks noGrp="1" noChangeAspect="1"/>
          </p:cNvPicPr>
          <p:nvPr>
            <p:ph sz="half" idx="2"/>
          </p:nvPr>
        </p:nvPicPr>
        <p:blipFill>
          <a:blip r:embed="rId2"/>
          <a:stretch>
            <a:fillRect/>
          </a:stretch>
        </p:blipFill>
        <p:spPr>
          <a:xfrm>
            <a:off x="6196013" y="2227403"/>
            <a:ext cx="4773612" cy="3419194"/>
          </a:xfrm>
          <a:prstGeom prst="rect">
            <a:avLst/>
          </a:prstGeom>
        </p:spPr>
      </p:pic>
    </p:spTree>
    <p:extLst>
      <p:ext uri="{BB962C8B-B14F-4D97-AF65-F5344CB8AC3E}">
        <p14:creationId xmlns:p14="http://schemas.microsoft.com/office/powerpoint/2010/main" val="48083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tr-TR" dirty="0" smtClean="0"/>
              <a:t>Normal Dağılımın Özellikleri</a:t>
            </a:r>
            <a:endParaRPr lang="tr-TR" dirty="0"/>
          </a:p>
        </p:txBody>
      </p:sp>
      <p:pic>
        <p:nvPicPr>
          <p:cNvPr id="7" name="Content Placeholder 6"/>
          <p:cNvPicPr>
            <a:picLocks noGrp="1" noChangeAspect="1"/>
          </p:cNvPicPr>
          <p:nvPr>
            <p:ph idx="1"/>
          </p:nvPr>
        </p:nvPicPr>
        <p:blipFill>
          <a:blip r:embed="rId2"/>
          <a:stretch>
            <a:fillRect/>
          </a:stretch>
        </p:blipFill>
        <p:spPr>
          <a:xfrm>
            <a:off x="3693777" y="2217497"/>
            <a:ext cx="4801270" cy="3439005"/>
          </a:xfrm>
          <a:prstGeom prst="rect">
            <a:avLst/>
          </a:prstGeom>
        </p:spPr>
      </p:pic>
      <p:grpSp>
        <p:nvGrpSpPr>
          <p:cNvPr id="12" name="Group 11"/>
          <p:cNvGrpSpPr/>
          <p:nvPr/>
        </p:nvGrpSpPr>
        <p:grpSpPr>
          <a:xfrm>
            <a:off x="6094412" y="1052736"/>
            <a:ext cx="2376264" cy="1512168"/>
            <a:chOff x="6094412" y="1052736"/>
            <a:chExt cx="2376264" cy="1512168"/>
          </a:xfrm>
        </p:grpSpPr>
        <p:cxnSp>
          <p:nvCxnSpPr>
            <p:cNvPr id="9" name="Straight Arrow Connector 8"/>
            <p:cNvCxnSpPr/>
            <p:nvPr/>
          </p:nvCxnSpPr>
          <p:spPr>
            <a:xfrm flipV="1">
              <a:off x="6094412" y="1772816"/>
              <a:ext cx="792088" cy="792088"/>
            </a:xfrm>
            <a:prstGeom prst="straightConnector1">
              <a:avLst/>
            </a:prstGeom>
            <a:ln w="2540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0" name="Line Callout 1 (Border and Accent Bar) 9"/>
            <p:cNvSpPr/>
            <p:nvPr/>
          </p:nvSpPr>
          <p:spPr>
            <a:xfrm>
              <a:off x="6598468" y="1052736"/>
              <a:ext cx="1872208" cy="1224136"/>
            </a:xfrm>
            <a:prstGeom prst="accentBorderCallout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Tek bir tepe noktası</a:t>
              </a:r>
              <a:endParaRPr lang="tr-TR" dirty="0">
                <a:solidFill>
                  <a:schemeClr val="tx1"/>
                </a:solidFill>
              </a:endParaRPr>
            </a:p>
          </p:txBody>
        </p:sp>
      </p:grpSp>
      <p:grpSp>
        <p:nvGrpSpPr>
          <p:cNvPr id="16" name="Group 15"/>
          <p:cNvGrpSpPr/>
          <p:nvPr/>
        </p:nvGrpSpPr>
        <p:grpSpPr>
          <a:xfrm>
            <a:off x="5158308" y="3501008"/>
            <a:ext cx="1800200" cy="1512168"/>
            <a:chOff x="5158308" y="3501008"/>
            <a:chExt cx="1800200" cy="1512168"/>
          </a:xfrm>
        </p:grpSpPr>
        <p:sp>
          <p:nvSpPr>
            <p:cNvPr id="13" name="Striped Right Arrow 12"/>
            <p:cNvSpPr/>
            <p:nvPr/>
          </p:nvSpPr>
          <p:spPr>
            <a:xfrm>
              <a:off x="5158308" y="4581128"/>
              <a:ext cx="432048" cy="43204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Striped Right Arrow 13"/>
            <p:cNvSpPr/>
            <p:nvPr/>
          </p:nvSpPr>
          <p:spPr>
            <a:xfrm flipH="1">
              <a:off x="6526460" y="4581128"/>
              <a:ext cx="432048" cy="43204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TextBox 14"/>
            <p:cNvSpPr txBox="1"/>
            <p:nvPr/>
          </p:nvSpPr>
          <p:spPr>
            <a:xfrm>
              <a:off x="5590356" y="3501008"/>
              <a:ext cx="1152128" cy="1200329"/>
            </a:xfrm>
            <a:prstGeom prst="rect">
              <a:avLst/>
            </a:prstGeom>
            <a:noFill/>
          </p:spPr>
          <p:txBody>
            <a:bodyPr wrap="square" rtlCol="0">
              <a:spAutoFit/>
            </a:bodyPr>
            <a:lstStyle/>
            <a:p>
              <a:r>
                <a:rPr lang="tr-TR" dirty="0" smtClean="0"/>
                <a:t>Veri ortalama civarında yığılır.</a:t>
              </a:r>
              <a:endParaRPr lang="tr-TR" dirty="0"/>
            </a:p>
          </p:txBody>
        </p:sp>
      </p:grpSp>
    </p:spTree>
    <p:extLst>
      <p:ext uri="{BB962C8B-B14F-4D97-AF65-F5344CB8AC3E}">
        <p14:creationId xmlns:p14="http://schemas.microsoft.com/office/powerpoint/2010/main" val="15256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Normal Dağılımın Özellikleri</a:t>
            </a:r>
          </a:p>
        </p:txBody>
      </p:sp>
      <p:pic>
        <p:nvPicPr>
          <p:cNvPr id="4" name="Content Placeholder 3"/>
          <p:cNvPicPr>
            <a:picLocks noGrp="1" noChangeAspect="1"/>
          </p:cNvPicPr>
          <p:nvPr>
            <p:ph idx="1"/>
          </p:nvPr>
        </p:nvPicPr>
        <p:blipFill>
          <a:blip r:embed="rId2"/>
          <a:stretch>
            <a:fillRect/>
          </a:stretch>
        </p:blipFill>
        <p:spPr>
          <a:xfrm>
            <a:off x="3698540" y="2198445"/>
            <a:ext cx="4791744" cy="3477110"/>
          </a:xfrm>
          <a:prstGeom prst="rect">
            <a:avLst/>
          </a:prstGeom>
        </p:spPr>
      </p:pic>
      <p:cxnSp>
        <p:nvCxnSpPr>
          <p:cNvPr id="6" name="Straight Connector 5"/>
          <p:cNvCxnSpPr>
            <a:stCxn id="4" idx="0"/>
          </p:cNvCxnSpPr>
          <p:nvPr/>
        </p:nvCxnSpPr>
        <p:spPr>
          <a:xfrm>
            <a:off x="6094412" y="2198445"/>
            <a:ext cx="0" cy="3894851"/>
          </a:xfrm>
          <a:prstGeom prst="line">
            <a:avLst/>
          </a:prstGeom>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62364" y="1700808"/>
            <a:ext cx="1008112" cy="369332"/>
          </a:xfrm>
          <a:prstGeom prst="rect">
            <a:avLst/>
          </a:prstGeom>
          <a:noFill/>
        </p:spPr>
        <p:txBody>
          <a:bodyPr wrap="square" rtlCol="0">
            <a:spAutoFit/>
          </a:bodyPr>
          <a:lstStyle/>
          <a:p>
            <a:r>
              <a:rPr lang="tr-TR" dirty="0" smtClean="0"/>
              <a:t>Simetri</a:t>
            </a:r>
            <a:endParaRPr lang="tr-TR" dirty="0"/>
          </a:p>
        </p:txBody>
      </p:sp>
      <p:sp>
        <p:nvSpPr>
          <p:cNvPr id="9" name="Freeform 8"/>
          <p:cNvSpPr/>
          <p:nvPr/>
        </p:nvSpPr>
        <p:spPr>
          <a:xfrm>
            <a:off x="6094412" y="2564904"/>
            <a:ext cx="1972235" cy="2832847"/>
          </a:xfrm>
          <a:custGeom>
            <a:avLst/>
            <a:gdLst>
              <a:gd name="connsiteX0" fmla="*/ 0 w 1972235"/>
              <a:gd name="connsiteY0" fmla="*/ 0 h 2832847"/>
              <a:gd name="connsiteX1" fmla="*/ 0 w 1972235"/>
              <a:gd name="connsiteY1" fmla="*/ 2832847 h 2832847"/>
              <a:gd name="connsiteX2" fmla="*/ 1972235 w 1972235"/>
              <a:gd name="connsiteY2" fmla="*/ 2814918 h 2832847"/>
              <a:gd name="connsiteX3" fmla="*/ 1972235 w 1972235"/>
              <a:gd name="connsiteY3" fmla="*/ 2653553 h 2832847"/>
              <a:gd name="connsiteX4" fmla="*/ 1452282 w 1972235"/>
              <a:gd name="connsiteY4" fmla="*/ 2563906 h 2832847"/>
              <a:gd name="connsiteX5" fmla="*/ 950259 w 1972235"/>
              <a:gd name="connsiteY5" fmla="*/ 2079812 h 2832847"/>
              <a:gd name="connsiteX6" fmla="*/ 735106 w 1972235"/>
              <a:gd name="connsiteY6" fmla="*/ 1559859 h 2832847"/>
              <a:gd name="connsiteX7" fmla="*/ 555812 w 1972235"/>
              <a:gd name="connsiteY7" fmla="*/ 986118 h 2832847"/>
              <a:gd name="connsiteX8" fmla="*/ 394447 w 1972235"/>
              <a:gd name="connsiteY8" fmla="*/ 484094 h 2832847"/>
              <a:gd name="connsiteX9" fmla="*/ 233082 w 1972235"/>
              <a:gd name="connsiteY9" fmla="*/ 125506 h 2832847"/>
              <a:gd name="connsiteX10" fmla="*/ 89647 w 1972235"/>
              <a:gd name="connsiteY10" fmla="*/ 0 h 2832847"/>
              <a:gd name="connsiteX11" fmla="*/ 0 w 1972235"/>
              <a:gd name="connsiteY11" fmla="*/ 0 h 283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2235" h="2832847">
                <a:moveTo>
                  <a:pt x="0" y="0"/>
                </a:moveTo>
                <a:lnTo>
                  <a:pt x="0" y="2832847"/>
                </a:lnTo>
                <a:lnTo>
                  <a:pt x="1972235" y="2814918"/>
                </a:lnTo>
                <a:lnTo>
                  <a:pt x="1972235" y="2653553"/>
                </a:lnTo>
                <a:lnTo>
                  <a:pt x="1452282" y="2563906"/>
                </a:lnTo>
                <a:lnTo>
                  <a:pt x="950259" y="2079812"/>
                </a:lnTo>
                <a:lnTo>
                  <a:pt x="735106" y="1559859"/>
                </a:lnTo>
                <a:lnTo>
                  <a:pt x="555812" y="986118"/>
                </a:lnTo>
                <a:lnTo>
                  <a:pt x="394447" y="484094"/>
                </a:lnTo>
                <a:lnTo>
                  <a:pt x="233082" y="125506"/>
                </a:lnTo>
                <a:lnTo>
                  <a:pt x="89647" y="0"/>
                </a:lnTo>
                <a:lnTo>
                  <a:pt x="0"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TextBox 9"/>
          <p:cNvSpPr txBox="1"/>
          <p:nvPr/>
        </p:nvSpPr>
        <p:spPr>
          <a:xfrm>
            <a:off x="7174532" y="764704"/>
            <a:ext cx="4464496" cy="923330"/>
          </a:xfrm>
          <a:prstGeom prst="rect">
            <a:avLst/>
          </a:prstGeom>
          <a:noFill/>
        </p:spPr>
        <p:txBody>
          <a:bodyPr wrap="square" rtlCol="0">
            <a:spAutoFit/>
          </a:bodyPr>
          <a:lstStyle/>
          <a:p>
            <a:r>
              <a:rPr lang="tr-TR" dirty="0" smtClean="0"/>
              <a:t>Tepe noktası tam ortadadır.</a:t>
            </a:r>
          </a:p>
          <a:p>
            <a:r>
              <a:rPr lang="tr-TR" dirty="0" smtClean="0"/>
              <a:t>Verilerin yarısı ortalamanın üzerinde yarısı ise ortalamanın altındadır.</a:t>
            </a:r>
            <a:endParaRPr lang="tr-TR" dirty="0"/>
          </a:p>
        </p:txBody>
      </p:sp>
    </p:spTree>
    <p:extLst>
      <p:ext uri="{BB962C8B-B14F-4D97-AF65-F5344CB8AC3E}">
        <p14:creationId xmlns:p14="http://schemas.microsoft.com/office/powerpoint/2010/main" val="80850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Normal Dağılımın Özellikleri</a:t>
            </a:r>
          </a:p>
        </p:txBody>
      </p:sp>
      <p:pic>
        <p:nvPicPr>
          <p:cNvPr id="4" name="Content Placeholder 3"/>
          <p:cNvPicPr>
            <a:picLocks noGrp="1" noChangeAspect="1"/>
          </p:cNvPicPr>
          <p:nvPr>
            <p:ph idx="1"/>
          </p:nvPr>
        </p:nvPicPr>
        <p:blipFill>
          <a:blip r:embed="rId2"/>
          <a:stretch>
            <a:fillRect/>
          </a:stretch>
        </p:blipFill>
        <p:spPr>
          <a:xfrm>
            <a:off x="3803330" y="2317524"/>
            <a:ext cx="4582164" cy="3238952"/>
          </a:xfrm>
          <a:prstGeom prst="rect">
            <a:avLst/>
          </a:prstGeom>
        </p:spPr>
      </p:pic>
      <p:grpSp>
        <p:nvGrpSpPr>
          <p:cNvPr id="11" name="Group 10"/>
          <p:cNvGrpSpPr/>
          <p:nvPr/>
        </p:nvGrpSpPr>
        <p:grpSpPr>
          <a:xfrm>
            <a:off x="4128655" y="4581128"/>
            <a:ext cx="3932567" cy="1008112"/>
            <a:chOff x="4128655" y="4581128"/>
            <a:chExt cx="3932567" cy="1008112"/>
          </a:xfrm>
        </p:grpSpPr>
        <p:cxnSp>
          <p:nvCxnSpPr>
            <p:cNvPr id="6" name="Straight Connector 5"/>
            <p:cNvCxnSpPr/>
            <p:nvPr/>
          </p:nvCxnSpPr>
          <p:spPr>
            <a:xfrm>
              <a:off x="5014292" y="4725144"/>
              <a:ext cx="0" cy="576064"/>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174532" y="4725144"/>
              <a:ext cx="0" cy="576064"/>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8" name="Freeform 7"/>
            <p:cNvSpPr/>
            <p:nvPr/>
          </p:nvSpPr>
          <p:spPr>
            <a:xfrm>
              <a:off x="4128655" y="4752109"/>
              <a:ext cx="886690" cy="554182"/>
            </a:xfrm>
            <a:custGeom>
              <a:avLst/>
              <a:gdLst>
                <a:gd name="connsiteX0" fmla="*/ 0 w 886690"/>
                <a:gd name="connsiteY0" fmla="*/ 360218 h 554182"/>
                <a:gd name="connsiteX1" fmla="*/ 0 w 886690"/>
                <a:gd name="connsiteY1" fmla="*/ 540327 h 554182"/>
                <a:gd name="connsiteX2" fmla="*/ 886690 w 886690"/>
                <a:gd name="connsiteY2" fmla="*/ 554182 h 554182"/>
                <a:gd name="connsiteX3" fmla="*/ 886690 w 886690"/>
                <a:gd name="connsiteY3" fmla="*/ 0 h 554182"/>
                <a:gd name="connsiteX4" fmla="*/ 789709 w 886690"/>
                <a:gd name="connsiteY4" fmla="*/ 124691 h 554182"/>
                <a:gd name="connsiteX5" fmla="*/ 665018 w 886690"/>
                <a:gd name="connsiteY5" fmla="*/ 249382 h 554182"/>
                <a:gd name="connsiteX6" fmla="*/ 512618 w 886690"/>
                <a:gd name="connsiteY6" fmla="*/ 332509 h 554182"/>
                <a:gd name="connsiteX7" fmla="*/ 277090 w 886690"/>
                <a:gd name="connsiteY7" fmla="*/ 374073 h 554182"/>
                <a:gd name="connsiteX8" fmla="*/ 166254 w 886690"/>
                <a:gd name="connsiteY8" fmla="*/ 401782 h 554182"/>
                <a:gd name="connsiteX9" fmla="*/ 0 w 886690"/>
                <a:gd name="connsiteY9" fmla="*/ 360218 h 55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6690" h="554182">
                  <a:moveTo>
                    <a:pt x="0" y="360218"/>
                  </a:moveTo>
                  <a:lnTo>
                    <a:pt x="0" y="540327"/>
                  </a:lnTo>
                  <a:lnTo>
                    <a:pt x="886690" y="554182"/>
                  </a:lnTo>
                  <a:lnTo>
                    <a:pt x="886690" y="0"/>
                  </a:lnTo>
                  <a:lnTo>
                    <a:pt x="789709" y="124691"/>
                  </a:lnTo>
                  <a:lnTo>
                    <a:pt x="665018" y="249382"/>
                  </a:lnTo>
                  <a:lnTo>
                    <a:pt x="512618" y="332509"/>
                  </a:lnTo>
                  <a:lnTo>
                    <a:pt x="277090" y="374073"/>
                  </a:lnTo>
                  <a:lnTo>
                    <a:pt x="166254" y="401782"/>
                  </a:lnTo>
                  <a:lnTo>
                    <a:pt x="0" y="360218"/>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Freeform 8"/>
            <p:cNvSpPr/>
            <p:nvPr/>
          </p:nvSpPr>
          <p:spPr>
            <a:xfrm flipH="1">
              <a:off x="7174532" y="4725144"/>
              <a:ext cx="886690" cy="554182"/>
            </a:xfrm>
            <a:custGeom>
              <a:avLst/>
              <a:gdLst>
                <a:gd name="connsiteX0" fmla="*/ 0 w 886690"/>
                <a:gd name="connsiteY0" fmla="*/ 360218 h 554182"/>
                <a:gd name="connsiteX1" fmla="*/ 0 w 886690"/>
                <a:gd name="connsiteY1" fmla="*/ 540327 h 554182"/>
                <a:gd name="connsiteX2" fmla="*/ 886690 w 886690"/>
                <a:gd name="connsiteY2" fmla="*/ 554182 h 554182"/>
                <a:gd name="connsiteX3" fmla="*/ 886690 w 886690"/>
                <a:gd name="connsiteY3" fmla="*/ 0 h 554182"/>
                <a:gd name="connsiteX4" fmla="*/ 789709 w 886690"/>
                <a:gd name="connsiteY4" fmla="*/ 124691 h 554182"/>
                <a:gd name="connsiteX5" fmla="*/ 665018 w 886690"/>
                <a:gd name="connsiteY5" fmla="*/ 249382 h 554182"/>
                <a:gd name="connsiteX6" fmla="*/ 512618 w 886690"/>
                <a:gd name="connsiteY6" fmla="*/ 332509 h 554182"/>
                <a:gd name="connsiteX7" fmla="*/ 277090 w 886690"/>
                <a:gd name="connsiteY7" fmla="*/ 374073 h 554182"/>
                <a:gd name="connsiteX8" fmla="*/ 166254 w 886690"/>
                <a:gd name="connsiteY8" fmla="*/ 401782 h 554182"/>
                <a:gd name="connsiteX9" fmla="*/ 0 w 886690"/>
                <a:gd name="connsiteY9" fmla="*/ 360218 h 55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6690" h="554182">
                  <a:moveTo>
                    <a:pt x="0" y="360218"/>
                  </a:moveTo>
                  <a:lnTo>
                    <a:pt x="0" y="540327"/>
                  </a:lnTo>
                  <a:lnTo>
                    <a:pt x="886690" y="554182"/>
                  </a:lnTo>
                  <a:lnTo>
                    <a:pt x="886690" y="0"/>
                  </a:lnTo>
                  <a:lnTo>
                    <a:pt x="789709" y="124691"/>
                  </a:lnTo>
                  <a:lnTo>
                    <a:pt x="665018" y="249382"/>
                  </a:lnTo>
                  <a:lnTo>
                    <a:pt x="512618" y="332509"/>
                  </a:lnTo>
                  <a:lnTo>
                    <a:pt x="277090" y="374073"/>
                  </a:lnTo>
                  <a:lnTo>
                    <a:pt x="166254" y="401782"/>
                  </a:lnTo>
                  <a:lnTo>
                    <a:pt x="0" y="360218"/>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Left-Right Arrow 9"/>
            <p:cNvSpPr/>
            <p:nvPr/>
          </p:nvSpPr>
          <p:spPr>
            <a:xfrm>
              <a:off x="5086300" y="4581128"/>
              <a:ext cx="2088232" cy="1008112"/>
            </a:xfrm>
            <a:prstGeom prst="leftRightArrow">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Uçlara doğru daha az veri bulunur.</a:t>
              </a:r>
              <a:endParaRPr lang="tr-TR" b="1" dirty="0">
                <a:solidFill>
                  <a:schemeClr val="tx1"/>
                </a:solidFill>
              </a:endParaRPr>
            </a:p>
          </p:txBody>
        </p:sp>
      </p:grpSp>
    </p:spTree>
    <p:extLst>
      <p:ext uri="{BB962C8B-B14F-4D97-AF65-F5344CB8AC3E}">
        <p14:creationId xmlns:p14="http://schemas.microsoft.com/office/powerpoint/2010/main" val="13429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Normal Dağılımın Özellikleri</a:t>
            </a:r>
          </a:p>
        </p:txBody>
      </p:sp>
      <p:pic>
        <p:nvPicPr>
          <p:cNvPr id="5" name="Content Placeholder 4"/>
          <p:cNvPicPr>
            <a:picLocks noGrp="1" noChangeAspect="1"/>
          </p:cNvPicPr>
          <p:nvPr>
            <p:ph idx="1"/>
          </p:nvPr>
        </p:nvPicPr>
        <p:blipFill>
          <a:blip r:embed="rId2"/>
          <a:stretch>
            <a:fillRect/>
          </a:stretch>
        </p:blipFill>
        <p:spPr>
          <a:xfrm>
            <a:off x="1302669" y="2536629"/>
            <a:ext cx="9583487" cy="2800741"/>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909836" y="1772816"/>
                <a:ext cx="10513168" cy="369332"/>
              </a:xfrm>
              <a:prstGeom prst="rect">
                <a:avLst/>
              </a:prstGeom>
              <a:noFill/>
            </p:spPr>
            <p:txBody>
              <a:bodyPr wrap="square" rtlCol="0">
                <a:spAutoFit/>
              </a:bodyPr>
              <a:lstStyle/>
              <a:p>
                <a14:m>
                  <m:oMath xmlns:m="http://schemas.openxmlformats.org/officeDocument/2006/math">
                    <m:r>
                      <a:rPr lang="tr-TR" b="0" i="1" smtClean="0">
                        <a:latin typeface="Cambria Math" panose="02040503050406030204" pitchFamily="18" charset="0"/>
                      </a:rPr>
                      <m:t>𝑁</m:t>
                    </m:r>
                    <m:d>
                      <m:dPr>
                        <m:ctrlPr>
                          <a:rPr lang="tr-TR" b="0" i="1" smtClean="0">
                            <a:latin typeface="Cambria Math" panose="02040503050406030204" pitchFamily="18" charset="0"/>
                          </a:rPr>
                        </m:ctrlPr>
                      </m:dPr>
                      <m:e>
                        <m:r>
                          <a:rPr lang="tr-TR" b="0" i="1" smtClean="0">
                            <a:latin typeface="Cambria Math" panose="02040503050406030204" pitchFamily="18" charset="0"/>
                          </a:rPr>
                          <m:t>𝜇</m:t>
                        </m:r>
                        <m:r>
                          <a:rPr lang="tr-TR" b="0" i="1" smtClean="0">
                            <a:latin typeface="Cambria Math" panose="02040503050406030204" pitchFamily="18" charset="0"/>
                          </a:rPr>
                          <m:t>,</m:t>
                        </m:r>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e>
                    </m:d>
                    <m:r>
                      <a:rPr lang="tr-TR" b="0" i="1" smtClean="0">
                        <a:latin typeface="Cambria Math" panose="02040503050406030204" pitchFamily="18" charset="0"/>
                      </a:rPr>
                      <m:t>, </m:t>
                    </m:r>
                  </m:oMath>
                </a14:m>
                <a:r>
                  <a:rPr lang="tr-TR" dirty="0" smtClean="0"/>
                  <a:t>notasyonu ortalaması </a:t>
                </a:r>
                <a14:m>
                  <m:oMath xmlns:m="http://schemas.openxmlformats.org/officeDocument/2006/math">
                    <m:r>
                      <a:rPr lang="tr-TR" b="0" i="1" smtClean="0">
                        <a:latin typeface="Cambria Math" panose="02040503050406030204" pitchFamily="18" charset="0"/>
                      </a:rPr>
                      <m:t>𝜇</m:t>
                    </m:r>
                  </m:oMath>
                </a14:m>
                <a:r>
                  <a:rPr lang="tr-TR" dirty="0" smtClean="0"/>
                  <a:t> ve varyansı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oMath>
                </a14:m>
                <a:r>
                  <a:rPr lang="tr-TR" dirty="0" smtClean="0"/>
                  <a:t> olan normal dağılımı ifade eder.</a:t>
                </a:r>
                <a:endParaRPr lang="tr-TR" dirty="0"/>
              </a:p>
            </p:txBody>
          </p:sp>
        </mc:Choice>
        <mc:Fallback xmlns="">
          <p:sp>
            <p:nvSpPr>
              <p:cNvPr id="7" name="TextBox 6"/>
              <p:cNvSpPr txBox="1">
                <a:spLocks noRot="1" noChangeAspect="1" noMove="1" noResize="1" noEditPoints="1" noAdjustHandles="1" noChangeArrowheads="1" noChangeShapeType="1" noTextEdit="1"/>
              </p:cNvSpPr>
              <p:nvPr/>
            </p:nvSpPr>
            <p:spPr>
              <a:xfrm>
                <a:off x="909836" y="1772816"/>
                <a:ext cx="10513168" cy="369332"/>
              </a:xfrm>
              <a:prstGeom prst="rect">
                <a:avLst/>
              </a:prstGeom>
              <a:blipFill>
                <a:blip r:embed="rId3"/>
                <a:stretch>
                  <a:fillRect t="-10000" b="-26667"/>
                </a:stretch>
              </a:blipFill>
            </p:spPr>
            <p:txBody>
              <a:bodyPr/>
              <a:lstStyle/>
              <a:p>
                <a:r>
                  <a:rPr lang="tr-TR">
                    <a:noFill/>
                  </a:rPr>
                  <a:t> </a:t>
                </a:r>
              </a:p>
            </p:txBody>
          </p:sp>
        </mc:Fallback>
      </mc:AlternateContent>
      <p:grpSp>
        <p:nvGrpSpPr>
          <p:cNvPr id="14" name="Group 13"/>
          <p:cNvGrpSpPr/>
          <p:nvPr/>
        </p:nvGrpSpPr>
        <p:grpSpPr>
          <a:xfrm>
            <a:off x="4582244" y="2204864"/>
            <a:ext cx="5616624" cy="1944216"/>
            <a:chOff x="4582244" y="2204864"/>
            <a:chExt cx="5616624" cy="1944216"/>
          </a:xfrm>
        </p:grpSpPr>
        <mc:AlternateContent xmlns:mc="http://schemas.openxmlformats.org/markup-compatibility/2006" xmlns:a14="http://schemas.microsoft.com/office/drawing/2010/main">
          <mc:Choice Requires="a14">
            <p:sp>
              <p:nvSpPr>
                <p:cNvPr id="8" name="Line Callout 1 (Border and Accent Bar) 7"/>
                <p:cNvSpPr/>
                <p:nvPr/>
              </p:nvSpPr>
              <p:spPr>
                <a:xfrm>
                  <a:off x="4582244" y="2204864"/>
                  <a:ext cx="1152128" cy="216024"/>
                </a:xfrm>
                <a:prstGeom prst="accentBorderCallout1">
                  <a:avLst>
                    <a:gd name="adj1" fmla="val 18750"/>
                    <a:gd name="adj2" fmla="val -8333"/>
                    <a:gd name="adj3" fmla="val 215115"/>
                    <a:gd name="adj4" fmla="val -41941"/>
                  </a:avLst>
                </a:prstGeom>
                <a:noFill/>
                <a:ln>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𝑁</m:t>
                        </m:r>
                        <m:r>
                          <a:rPr lang="tr-TR" b="0" i="1" smtClean="0">
                            <a:solidFill>
                              <a:schemeClr val="tx1"/>
                            </a:solidFill>
                            <a:latin typeface="Cambria Math" panose="02040503050406030204" pitchFamily="18" charset="0"/>
                          </a:rPr>
                          <m:t>(0,1)</m:t>
                        </m:r>
                      </m:oMath>
                    </m:oMathPara>
                  </a14:m>
                  <a:endParaRPr lang="tr-TR" dirty="0">
                    <a:solidFill>
                      <a:schemeClr val="tx1"/>
                    </a:solidFill>
                  </a:endParaRPr>
                </a:p>
              </p:txBody>
            </p:sp>
          </mc:Choice>
          <mc:Fallback xmlns="">
            <p:sp>
              <p:nvSpPr>
                <p:cNvPr id="8" name="Line Callout 1 (Border and Accent Bar) 7"/>
                <p:cNvSpPr>
                  <a:spLocks noRot="1" noChangeAspect="1" noMove="1" noResize="1" noEditPoints="1" noAdjustHandles="1" noChangeArrowheads="1" noChangeShapeType="1" noTextEdit="1"/>
                </p:cNvSpPr>
                <p:nvPr/>
              </p:nvSpPr>
              <p:spPr>
                <a:xfrm>
                  <a:off x="4582244" y="2204864"/>
                  <a:ext cx="1152128" cy="216024"/>
                </a:xfrm>
                <a:prstGeom prst="accentBorderCallout1">
                  <a:avLst>
                    <a:gd name="adj1" fmla="val 18750"/>
                    <a:gd name="adj2" fmla="val -8333"/>
                    <a:gd name="adj3" fmla="val 215115"/>
                    <a:gd name="adj4" fmla="val -41941"/>
                  </a:avLst>
                </a:prstGeom>
                <a:blipFill>
                  <a:blip r:embed="rId4"/>
                  <a:stretch>
                    <a:fillRect/>
                  </a:stretch>
                </a:blipFill>
                <a:ln>
                  <a:solidFill>
                    <a:srgbClr val="0070C0"/>
                  </a:solidFill>
                  <a:headEnd type="none" w="med" len="med"/>
                  <a:tailEnd type="triangle" w="med" len="med"/>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Line Callout 1 (Border and Accent Bar) 8"/>
                <p:cNvSpPr/>
                <p:nvPr/>
              </p:nvSpPr>
              <p:spPr>
                <a:xfrm>
                  <a:off x="4582244" y="3429000"/>
                  <a:ext cx="1152128" cy="216024"/>
                </a:xfrm>
                <a:prstGeom prst="accentBorderCallout1">
                  <a:avLst>
                    <a:gd name="adj1" fmla="val 18750"/>
                    <a:gd name="adj2" fmla="val -8333"/>
                    <a:gd name="adj3" fmla="val 215115"/>
                    <a:gd name="adj4" fmla="val -41941"/>
                  </a:avLst>
                </a:prstGeom>
                <a:noFill/>
                <a:ln>
                  <a:solidFill>
                    <a:schemeClr val="accent6"/>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𝑁</m:t>
                        </m:r>
                        <m:r>
                          <a:rPr lang="tr-TR" b="0" i="1" smtClean="0">
                            <a:solidFill>
                              <a:schemeClr val="tx1"/>
                            </a:solidFill>
                            <a:latin typeface="Cambria Math" panose="02040503050406030204" pitchFamily="18" charset="0"/>
                          </a:rPr>
                          <m:t>(0,4)</m:t>
                        </m:r>
                      </m:oMath>
                    </m:oMathPara>
                  </a14:m>
                  <a:endParaRPr lang="tr-TR" dirty="0">
                    <a:solidFill>
                      <a:schemeClr val="tx1"/>
                    </a:solidFill>
                  </a:endParaRPr>
                </a:p>
              </p:txBody>
            </p:sp>
          </mc:Choice>
          <mc:Fallback xmlns="">
            <p:sp>
              <p:nvSpPr>
                <p:cNvPr id="9" name="Line Callout 1 (Border and Accent Bar) 8"/>
                <p:cNvSpPr>
                  <a:spLocks noRot="1" noChangeAspect="1" noMove="1" noResize="1" noEditPoints="1" noAdjustHandles="1" noChangeArrowheads="1" noChangeShapeType="1" noTextEdit="1"/>
                </p:cNvSpPr>
                <p:nvPr/>
              </p:nvSpPr>
              <p:spPr>
                <a:xfrm>
                  <a:off x="4582244" y="3429000"/>
                  <a:ext cx="1152128" cy="216024"/>
                </a:xfrm>
                <a:prstGeom prst="accentBorderCallout1">
                  <a:avLst>
                    <a:gd name="adj1" fmla="val 18750"/>
                    <a:gd name="adj2" fmla="val -8333"/>
                    <a:gd name="adj3" fmla="val 215115"/>
                    <a:gd name="adj4" fmla="val -41941"/>
                  </a:avLst>
                </a:prstGeom>
                <a:blipFill>
                  <a:blip r:embed="rId5"/>
                  <a:stretch>
                    <a:fillRect/>
                  </a:stretch>
                </a:blipFill>
                <a:ln>
                  <a:solidFill>
                    <a:schemeClr val="accent6"/>
                  </a:solidFill>
                  <a:headEnd type="none" w="med" len="med"/>
                  <a:tailEnd type="triangle" w="med" len="med"/>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Line Callout 1 (Border and Accent Bar) 9"/>
                <p:cNvSpPr/>
                <p:nvPr/>
              </p:nvSpPr>
              <p:spPr>
                <a:xfrm>
                  <a:off x="4798268" y="3933056"/>
                  <a:ext cx="1152128" cy="216024"/>
                </a:xfrm>
                <a:prstGeom prst="accentBorderCallout1">
                  <a:avLst>
                    <a:gd name="adj1" fmla="val 18750"/>
                    <a:gd name="adj2" fmla="val -8333"/>
                    <a:gd name="adj3" fmla="val 215115"/>
                    <a:gd name="adj4" fmla="val -41941"/>
                  </a:avLst>
                </a:prstGeom>
                <a:noFill/>
                <a:ln>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𝑁</m:t>
                        </m:r>
                        <m:r>
                          <a:rPr lang="tr-TR" b="0" i="1" smtClean="0">
                            <a:solidFill>
                              <a:schemeClr val="tx1"/>
                            </a:solidFill>
                            <a:latin typeface="Cambria Math" panose="02040503050406030204" pitchFamily="18" charset="0"/>
                          </a:rPr>
                          <m:t>(0,9)</m:t>
                        </m:r>
                      </m:oMath>
                    </m:oMathPara>
                  </a14:m>
                  <a:endParaRPr lang="tr-TR" dirty="0">
                    <a:solidFill>
                      <a:schemeClr val="tx1"/>
                    </a:solidFill>
                  </a:endParaRPr>
                </a:p>
              </p:txBody>
            </p:sp>
          </mc:Choice>
          <mc:Fallback xmlns="">
            <p:sp>
              <p:nvSpPr>
                <p:cNvPr id="10" name="Line Callout 1 (Border and Accent Bar) 9"/>
                <p:cNvSpPr>
                  <a:spLocks noRot="1" noChangeAspect="1" noMove="1" noResize="1" noEditPoints="1" noAdjustHandles="1" noChangeArrowheads="1" noChangeShapeType="1" noTextEdit="1"/>
                </p:cNvSpPr>
                <p:nvPr/>
              </p:nvSpPr>
              <p:spPr>
                <a:xfrm>
                  <a:off x="4798268" y="3933056"/>
                  <a:ext cx="1152128" cy="216024"/>
                </a:xfrm>
                <a:prstGeom prst="accentBorderCallout1">
                  <a:avLst>
                    <a:gd name="adj1" fmla="val 18750"/>
                    <a:gd name="adj2" fmla="val -8333"/>
                    <a:gd name="adj3" fmla="val 215115"/>
                    <a:gd name="adj4" fmla="val -41941"/>
                  </a:avLst>
                </a:prstGeom>
                <a:blipFill>
                  <a:blip r:embed="rId6"/>
                  <a:stretch>
                    <a:fillRect/>
                  </a:stretch>
                </a:blipFill>
                <a:ln>
                  <a:solidFill>
                    <a:srgbClr val="FFC000"/>
                  </a:solidFill>
                  <a:headEnd type="none" w="med" len="med"/>
                  <a:tailEnd type="triangle" w="med" len="med"/>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Line Callout 1 (Border and Accent Bar) 10"/>
                <p:cNvSpPr/>
                <p:nvPr/>
              </p:nvSpPr>
              <p:spPr>
                <a:xfrm>
                  <a:off x="8902724" y="2420888"/>
                  <a:ext cx="1152128" cy="216024"/>
                </a:xfrm>
                <a:prstGeom prst="accentBorderCallout1">
                  <a:avLst>
                    <a:gd name="adj1" fmla="val 18750"/>
                    <a:gd name="adj2" fmla="val -8333"/>
                    <a:gd name="adj3" fmla="val 215115"/>
                    <a:gd name="adj4" fmla="val -41941"/>
                  </a:avLst>
                </a:prstGeom>
                <a:noFill/>
                <a:ln>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𝑁</m:t>
                        </m:r>
                        <m:r>
                          <a:rPr lang="tr-TR" b="0" i="1" smtClean="0">
                            <a:solidFill>
                              <a:schemeClr val="tx1"/>
                            </a:solidFill>
                            <a:latin typeface="Cambria Math" panose="02040503050406030204" pitchFamily="18" charset="0"/>
                          </a:rPr>
                          <m:t>(15,1)</m:t>
                        </m:r>
                      </m:oMath>
                    </m:oMathPara>
                  </a14:m>
                  <a:endParaRPr lang="tr-TR" dirty="0">
                    <a:solidFill>
                      <a:schemeClr val="tx1"/>
                    </a:solidFill>
                  </a:endParaRPr>
                </a:p>
              </p:txBody>
            </p:sp>
          </mc:Choice>
          <mc:Fallback xmlns="">
            <p:sp>
              <p:nvSpPr>
                <p:cNvPr id="11" name="Line Callout 1 (Border and Accent Bar) 10"/>
                <p:cNvSpPr>
                  <a:spLocks noRot="1" noChangeAspect="1" noMove="1" noResize="1" noEditPoints="1" noAdjustHandles="1" noChangeArrowheads="1" noChangeShapeType="1" noTextEdit="1"/>
                </p:cNvSpPr>
                <p:nvPr/>
              </p:nvSpPr>
              <p:spPr>
                <a:xfrm>
                  <a:off x="8902724" y="2420888"/>
                  <a:ext cx="1152128" cy="216024"/>
                </a:xfrm>
                <a:prstGeom prst="accentBorderCallout1">
                  <a:avLst>
                    <a:gd name="adj1" fmla="val 18750"/>
                    <a:gd name="adj2" fmla="val -8333"/>
                    <a:gd name="adj3" fmla="val 215115"/>
                    <a:gd name="adj4" fmla="val -41941"/>
                  </a:avLst>
                </a:prstGeom>
                <a:blipFill>
                  <a:blip r:embed="rId7"/>
                  <a:stretch>
                    <a:fillRect/>
                  </a:stretch>
                </a:blipFill>
                <a:ln>
                  <a:solidFill>
                    <a:srgbClr val="7030A0"/>
                  </a:solidFill>
                  <a:headEnd type="none" w="med" len="med"/>
                  <a:tailEnd type="triangle" w="med" len="med"/>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Line Callout 1 (Border and Accent Bar) 11"/>
                <p:cNvSpPr/>
                <p:nvPr/>
              </p:nvSpPr>
              <p:spPr>
                <a:xfrm>
                  <a:off x="8902724" y="3429000"/>
                  <a:ext cx="1152128" cy="216024"/>
                </a:xfrm>
                <a:prstGeom prst="accentBorderCallout1">
                  <a:avLst>
                    <a:gd name="adj1" fmla="val 18750"/>
                    <a:gd name="adj2" fmla="val -8333"/>
                    <a:gd name="adj3" fmla="val 215115"/>
                    <a:gd name="adj4" fmla="val -41941"/>
                  </a:avLst>
                </a:prstGeom>
                <a:noFill/>
                <a:ln>
                  <a:solidFill>
                    <a:srgbClr val="92D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𝑁</m:t>
                        </m:r>
                        <m:r>
                          <a:rPr lang="tr-TR" b="0" i="1" smtClean="0">
                            <a:solidFill>
                              <a:schemeClr val="tx1"/>
                            </a:solidFill>
                            <a:latin typeface="Cambria Math" panose="02040503050406030204" pitchFamily="18" charset="0"/>
                          </a:rPr>
                          <m:t>(15,4)</m:t>
                        </m:r>
                      </m:oMath>
                    </m:oMathPara>
                  </a14:m>
                  <a:endParaRPr lang="tr-TR" dirty="0">
                    <a:solidFill>
                      <a:schemeClr val="tx1"/>
                    </a:solidFill>
                  </a:endParaRPr>
                </a:p>
              </p:txBody>
            </p:sp>
          </mc:Choice>
          <mc:Fallback xmlns="">
            <p:sp>
              <p:nvSpPr>
                <p:cNvPr id="12" name="Line Callout 1 (Border and Accent Bar) 11"/>
                <p:cNvSpPr>
                  <a:spLocks noRot="1" noChangeAspect="1" noMove="1" noResize="1" noEditPoints="1" noAdjustHandles="1" noChangeArrowheads="1" noChangeShapeType="1" noTextEdit="1"/>
                </p:cNvSpPr>
                <p:nvPr/>
              </p:nvSpPr>
              <p:spPr>
                <a:xfrm>
                  <a:off x="8902724" y="3429000"/>
                  <a:ext cx="1152128" cy="216024"/>
                </a:xfrm>
                <a:prstGeom prst="accentBorderCallout1">
                  <a:avLst>
                    <a:gd name="adj1" fmla="val 18750"/>
                    <a:gd name="adj2" fmla="val -8333"/>
                    <a:gd name="adj3" fmla="val 215115"/>
                    <a:gd name="adj4" fmla="val -41941"/>
                  </a:avLst>
                </a:prstGeom>
                <a:blipFill>
                  <a:blip r:embed="rId8"/>
                  <a:stretch>
                    <a:fillRect/>
                  </a:stretch>
                </a:blipFill>
                <a:ln>
                  <a:solidFill>
                    <a:srgbClr val="92D050"/>
                  </a:solidFill>
                  <a:headEnd type="none" w="med" len="med"/>
                  <a:tailEnd type="triangle" w="med" len="med"/>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Line Callout 1 (Border and Accent Bar) 12"/>
                <p:cNvSpPr/>
                <p:nvPr/>
              </p:nvSpPr>
              <p:spPr>
                <a:xfrm>
                  <a:off x="9046740" y="3861048"/>
                  <a:ext cx="1152128" cy="216024"/>
                </a:xfrm>
                <a:prstGeom prst="accentBorderCallout1">
                  <a:avLst>
                    <a:gd name="adj1" fmla="val 18750"/>
                    <a:gd name="adj2" fmla="val -8333"/>
                    <a:gd name="adj3" fmla="val 215115"/>
                    <a:gd name="adj4" fmla="val -41941"/>
                  </a:avLst>
                </a:prstGeom>
                <a:noFill/>
                <a:ln>
                  <a:solidFill>
                    <a:srgbClr val="00B0F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tr-TR" b="0" i="1" smtClean="0">
                            <a:solidFill>
                              <a:schemeClr val="tx1"/>
                            </a:solidFill>
                            <a:latin typeface="Cambria Math" panose="02040503050406030204" pitchFamily="18" charset="0"/>
                          </a:rPr>
                          <m:t>𝑁</m:t>
                        </m:r>
                        <m:r>
                          <a:rPr lang="tr-TR" b="0" i="1" smtClean="0">
                            <a:solidFill>
                              <a:schemeClr val="tx1"/>
                            </a:solidFill>
                            <a:latin typeface="Cambria Math" panose="02040503050406030204" pitchFamily="18" charset="0"/>
                          </a:rPr>
                          <m:t>(15,9)</m:t>
                        </m:r>
                      </m:oMath>
                    </m:oMathPara>
                  </a14:m>
                  <a:endParaRPr lang="tr-TR" dirty="0">
                    <a:solidFill>
                      <a:schemeClr val="tx1"/>
                    </a:solidFill>
                  </a:endParaRPr>
                </a:p>
              </p:txBody>
            </p:sp>
          </mc:Choice>
          <mc:Fallback xmlns="">
            <p:sp>
              <p:nvSpPr>
                <p:cNvPr id="13" name="Line Callout 1 (Border and Accent Bar) 12"/>
                <p:cNvSpPr>
                  <a:spLocks noRot="1" noChangeAspect="1" noMove="1" noResize="1" noEditPoints="1" noAdjustHandles="1" noChangeArrowheads="1" noChangeShapeType="1" noTextEdit="1"/>
                </p:cNvSpPr>
                <p:nvPr/>
              </p:nvSpPr>
              <p:spPr>
                <a:xfrm>
                  <a:off x="9046740" y="3861048"/>
                  <a:ext cx="1152128" cy="216024"/>
                </a:xfrm>
                <a:prstGeom prst="accentBorderCallout1">
                  <a:avLst>
                    <a:gd name="adj1" fmla="val 18750"/>
                    <a:gd name="adj2" fmla="val -8333"/>
                    <a:gd name="adj3" fmla="val 215115"/>
                    <a:gd name="adj4" fmla="val -41941"/>
                  </a:avLst>
                </a:prstGeom>
                <a:blipFill>
                  <a:blip r:embed="rId9"/>
                  <a:stretch>
                    <a:fillRect/>
                  </a:stretch>
                </a:blipFill>
                <a:ln>
                  <a:solidFill>
                    <a:srgbClr val="00B0F0"/>
                  </a:solidFill>
                  <a:headEnd type="none" w="med" len="med"/>
                  <a:tailEnd type="triangle" w="med" len="med"/>
                </a:ln>
              </p:spPr>
              <p:txBody>
                <a:bodyPr/>
                <a:lstStyle/>
                <a:p>
                  <a:r>
                    <a:rPr lang="tr-TR">
                      <a:noFill/>
                    </a:rPr>
                    <a:t> </a:t>
                  </a:r>
                </a:p>
              </p:txBody>
            </p:sp>
          </mc:Fallback>
        </mc:AlternateContent>
      </p:grpSp>
    </p:spTree>
    <p:extLst>
      <p:ext uri="{BB962C8B-B14F-4D97-AF65-F5344CB8AC3E}">
        <p14:creationId xmlns:p14="http://schemas.microsoft.com/office/powerpoint/2010/main" val="234471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t>Normal Dağılım</a:t>
            </a:r>
            <a:endParaRPr lang="tr-T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18883" y="1803400"/>
                <a:ext cx="9751060" cy="2129656"/>
              </a:xfr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indent="0">
                  <a:buNone/>
                </a:pPr>
                <a:r>
                  <a:rPr lang="tr-TR" sz="1600" i="1" dirty="0" smtClean="0">
                    <a:solidFill>
                      <a:schemeClr val="tx1"/>
                    </a:solidFill>
                    <a:latin typeface="Cambria Math" panose="02040503050406030204" pitchFamily="18" charset="0"/>
                  </a:rPr>
                  <a:t>Olasılık yoğunluk fonksiyonu aşağıdaki gibi olan </a:t>
                </a:r>
                <a14:m>
                  <m:oMath xmlns:m="http://schemas.openxmlformats.org/officeDocument/2006/math">
                    <m:r>
                      <a:rPr lang="tr-TR" sz="1600" i="1">
                        <a:solidFill>
                          <a:schemeClr val="tx1"/>
                        </a:solidFill>
                        <a:latin typeface="Cambria Math" panose="02040503050406030204" pitchFamily="18" charset="0"/>
                      </a:rPr>
                      <m:t>−∞&lt;</m:t>
                    </m:r>
                    <m:r>
                      <a:rPr lang="tr-TR" sz="1600" i="1">
                        <a:solidFill>
                          <a:schemeClr val="tx1"/>
                        </a:solidFill>
                        <a:latin typeface="Cambria Math" panose="02040503050406030204" pitchFamily="18" charset="0"/>
                      </a:rPr>
                      <m:t>𝑥</m:t>
                    </m:r>
                    <m:r>
                      <a:rPr lang="tr-TR" sz="1600" i="1">
                        <a:solidFill>
                          <a:schemeClr val="tx1"/>
                        </a:solidFill>
                        <a:latin typeface="Cambria Math" panose="02040503050406030204" pitchFamily="18" charset="0"/>
                      </a:rPr>
                      <m:t>&lt;∞</m:t>
                    </m:r>
                  </m:oMath>
                </a14:m>
                <a:r>
                  <a:rPr lang="tr-TR" sz="1600" i="1" dirty="0">
                    <a:solidFill>
                      <a:schemeClr val="tx1"/>
                    </a:solidFill>
                    <a:latin typeface="Cambria Math" panose="02040503050406030204" pitchFamily="18" charset="0"/>
                  </a:rPr>
                  <a:t> aralığında rassal bir </a:t>
                </a:r>
                <a14:m>
                  <m:oMath xmlns:m="http://schemas.openxmlformats.org/officeDocument/2006/math">
                    <m:r>
                      <a:rPr lang="tr-TR" sz="1600" i="1">
                        <a:solidFill>
                          <a:schemeClr val="tx1"/>
                        </a:solidFill>
                        <a:latin typeface="Cambria Math" panose="02040503050406030204" pitchFamily="18" charset="0"/>
                      </a:rPr>
                      <m:t>𝑋</m:t>
                    </m:r>
                  </m:oMath>
                </a14:m>
                <a:r>
                  <a:rPr lang="tr-TR" sz="1600" i="1" dirty="0">
                    <a:solidFill>
                      <a:schemeClr val="tx1"/>
                    </a:solidFill>
                    <a:latin typeface="Cambria Math" panose="02040503050406030204" pitchFamily="18" charset="0"/>
                  </a:rPr>
                  <a:t> değişkeni </a:t>
                </a:r>
                <a14:m>
                  <m:oMath xmlns:m="http://schemas.openxmlformats.org/officeDocument/2006/math">
                    <m:r>
                      <a:rPr lang="tr-TR" sz="1600" i="1">
                        <a:solidFill>
                          <a:schemeClr val="tx1"/>
                        </a:solidFill>
                        <a:latin typeface="Cambria Math" panose="02040503050406030204" pitchFamily="18" charset="0"/>
                      </a:rPr>
                      <m:t>𝜇</m:t>
                    </m:r>
                  </m:oMath>
                </a14:m>
                <a:r>
                  <a:rPr lang="tr-TR" sz="1600" i="1" dirty="0">
                    <a:solidFill>
                      <a:schemeClr val="tx1"/>
                    </a:solidFill>
                    <a:latin typeface="Cambria Math" panose="02040503050406030204" pitchFamily="18" charset="0"/>
                  </a:rPr>
                  <a:t> ortalaması ve </a:t>
                </a:r>
                <a14:m>
                  <m:oMath xmlns:m="http://schemas.openxmlformats.org/officeDocument/2006/math">
                    <m:r>
                      <a:rPr lang="tr-TR" sz="1600" i="1">
                        <a:solidFill>
                          <a:schemeClr val="tx1"/>
                        </a:solidFill>
                        <a:latin typeface="Cambria Math" panose="02040503050406030204" pitchFamily="18" charset="0"/>
                      </a:rPr>
                      <m:t>𝜎</m:t>
                    </m:r>
                  </m:oMath>
                </a14:m>
                <a:r>
                  <a:rPr lang="tr-TR" sz="1600" i="1" dirty="0">
                    <a:solidFill>
                      <a:schemeClr val="tx1"/>
                    </a:solidFill>
                    <a:latin typeface="Cambria Math" panose="02040503050406030204" pitchFamily="18" charset="0"/>
                  </a:rPr>
                  <a:t> standart sapmasına bağlı normal dağılıma sahiptir ve normal rassal değişken olarak adlandırılır.</a:t>
                </a:r>
              </a:p>
              <a:p>
                <a:pPr marL="0" indent="0">
                  <a:buNone/>
                </a:pPr>
                <a14:m>
                  <m:oMathPara xmlns:m="http://schemas.openxmlformats.org/officeDocument/2006/math">
                    <m:oMathParaPr>
                      <m:jc m:val="centerGroup"/>
                    </m:oMathParaPr>
                    <m:oMath xmlns:m="http://schemas.openxmlformats.org/officeDocument/2006/math">
                      <m:r>
                        <a:rPr lang="tr-TR" sz="1600" i="1">
                          <a:solidFill>
                            <a:schemeClr val="tx1"/>
                          </a:solidFill>
                          <a:latin typeface="Cambria Math" panose="02040503050406030204" pitchFamily="18" charset="0"/>
                        </a:rPr>
                        <m:t>𝑓</m:t>
                      </m:r>
                      <m:d>
                        <m:dPr>
                          <m:ctrlPr>
                            <a:rPr lang="tr-TR" sz="1600" i="1">
                              <a:solidFill>
                                <a:schemeClr val="tx1"/>
                              </a:solidFill>
                              <a:latin typeface="Cambria Math" panose="02040503050406030204" pitchFamily="18" charset="0"/>
                            </a:rPr>
                          </m:ctrlPr>
                        </m:dPr>
                        <m:e>
                          <m:r>
                            <a:rPr lang="tr-TR" sz="1600" i="1">
                              <a:solidFill>
                                <a:schemeClr val="tx1"/>
                              </a:solidFill>
                              <a:latin typeface="Cambria Math" panose="02040503050406030204" pitchFamily="18" charset="0"/>
                            </a:rPr>
                            <m:t>𝑥</m:t>
                          </m:r>
                        </m:e>
                      </m:d>
                      <m:r>
                        <a:rPr lang="tr-TR" sz="1600" i="1">
                          <a:solidFill>
                            <a:schemeClr val="tx1"/>
                          </a:solidFill>
                          <a:latin typeface="Cambria Math" panose="02040503050406030204" pitchFamily="18" charset="0"/>
                        </a:rPr>
                        <m:t>=</m:t>
                      </m:r>
                      <m:f>
                        <m:fPr>
                          <m:ctrlPr>
                            <a:rPr lang="tr-TR" sz="1600" i="1">
                              <a:solidFill>
                                <a:schemeClr val="tx1"/>
                              </a:solidFill>
                              <a:latin typeface="Cambria Math" panose="02040503050406030204" pitchFamily="18" charset="0"/>
                            </a:rPr>
                          </m:ctrlPr>
                        </m:fPr>
                        <m:num>
                          <m:r>
                            <a:rPr lang="tr-TR" sz="1600" i="1">
                              <a:solidFill>
                                <a:schemeClr val="tx1"/>
                              </a:solidFill>
                              <a:latin typeface="Cambria Math" panose="02040503050406030204" pitchFamily="18" charset="0"/>
                            </a:rPr>
                            <m:t>1</m:t>
                          </m:r>
                        </m:num>
                        <m:den>
                          <m:rad>
                            <m:radPr>
                              <m:degHide m:val="on"/>
                              <m:ctrlPr>
                                <a:rPr lang="tr-TR" sz="1600" i="1">
                                  <a:solidFill>
                                    <a:schemeClr val="tx1"/>
                                  </a:solidFill>
                                  <a:latin typeface="Cambria Math" panose="02040503050406030204" pitchFamily="18" charset="0"/>
                                </a:rPr>
                              </m:ctrlPr>
                            </m:radPr>
                            <m:deg/>
                            <m:e>
                              <m:r>
                                <a:rPr lang="tr-TR" sz="1600" i="1">
                                  <a:solidFill>
                                    <a:schemeClr val="tx1"/>
                                  </a:solidFill>
                                  <a:latin typeface="Cambria Math" panose="02040503050406030204" pitchFamily="18" charset="0"/>
                                </a:rPr>
                                <m:t>2</m:t>
                              </m:r>
                              <m:r>
                                <a:rPr lang="tr-TR" sz="1600" i="1">
                                  <a:solidFill>
                                    <a:schemeClr val="tx1"/>
                                  </a:solidFill>
                                  <a:latin typeface="Cambria Math" panose="02040503050406030204" pitchFamily="18" charset="0"/>
                                </a:rPr>
                                <m:t>𝜋</m:t>
                              </m:r>
                            </m:e>
                          </m:rad>
                          <m:r>
                            <a:rPr lang="tr-TR" sz="1600" i="1">
                              <a:solidFill>
                                <a:schemeClr val="tx1"/>
                              </a:solidFill>
                              <a:latin typeface="Cambria Math" panose="02040503050406030204" pitchFamily="18" charset="0"/>
                            </a:rPr>
                            <m:t>𝜎</m:t>
                          </m:r>
                        </m:den>
                      </m:f>
                      <m:sSup>
                        <m:sSupPr>
                          <m:ctrlPr>
                            <a:rPr lang="tr-TR" sz="1600" i="1">
                              <a:solidFill>
                                <a:schemeClr val="tx1"/>
                              </a:solidFill>
                              <a:latin typeface="Cambria Math" panose="02040503050406030204" pitchFamily="18" charset="0"/>
                            </a:rPr>
                          </m:ctrlPr>
                        </m:sSupPr>
                        <m:e>
                          <m:r>
                            <a:rPr lang="tr-TR" sz="1600" i="1">
                              <a:solidFill>
                                <a:schemeClr val="tx1"/>
                              </a:solidFill>
                              <a:latin typeface="Cambria Math" panose="02040503050406030204" pitchFamily="18" charset="0"/>
                            </a:rPr>
                            <m:t>𝑒</m:t>
                          </m:r>
                        </m:e>
                        <m:sup>
                          <m:r>
                            <a:rPr lang="tr-TR" sz="1600" i="1">
                              <a:solidFill>
                                <a:schemeClr val="tx1"/>
                              </a:solidFill>
                              <a:latin typeface="Cambria Math" panose="02040503050406030204" pitchFamily="18" charset="0"/>
                            </a:rPr>
                            <m:t>−</m:t>
                          </m:r>
                          <m:f>
                            <m:fPr>
                              <m:ctrlPr>
                                <a:rPr lang="tr-TR" sz="1600" i="1">
                                  <a:solidFill>
                                    <a:schemeClr val="tx1"/>
                                  </a:solidFill>
                                  <a:latin typeface="Cambria Math" panose="02040503050406030204" pitchFamily="18" charset="0"/>
                                </a:rPr>
                              </m:ctrlPr>
                            </m:fPr>
                            <m:num>
                              <m:sSup>
                                <m:sSupPr>
                                  <m:ctrlPr>
                                    <a:rPr lang="tr-TR" sz="1600" i="1">
                                      <a:solidFill>
                                        <a:schemeClr val="tx1"/>
                                      </a:solidFill>
                                      <a:latin typeface="Cambria Math" panose="02040503050406030204" pitchFamily="18" charset="0"/>
                                    </a:rPr>
                                  </m:ctrlPr>
                                </m:sSupPr>
                                <m:e>
                                  <m:d>
                                    <m:dPr>
                                      <m:ctrlPr>
                                        <a:rPr lang="tr-TR" sz="1600" i="1">
                                          <a:solidFill>
                                            <a:schemeClr val="tx1"/>
                                          </a:solidFill>
                                          <a:latin typeface="Cambria Math" panose="02040503050406030204" pitchFamily="18" charset="0"/>
                                        </a:rPr>
                                      </m:ctrlPr>
                                    </m:dPr>
                                    <m:e>
                                      <m:r>
                                        <a:rPr lang="tr-TR" sz="1600" i="1">
                                          <a:solidFill>
                                            <a:schemeClr val="tx1"/>
                                          </a:solidFill>
                                          <a:latin typeface="Cambria Math" panose="02040503050406030204" pitchFamily="18" charset="0"/>
                                        </a:rPr>
                                        <m:t>𝑥</m:t>
                                      </m:r>
                                      <m:r>
                                        <a:rPr lang="tr-TR" sz="1600" i="1">
                                          <a:solidFill>
                                            <a:schemeClr val="tx1"/>
                                          </a:solidFill>
                                          <a:latin typeface="Cambria Math" panose="02040503050406030204" pitchFamily="18" charset="0"/>
                                        </a:rPr>
                                        <m:t>−</m:t>
                                      </m:r>
                                      <m:r>
                                        <a:rPr lang="tr-TR" sz="1600" i="1">
                                          <a:solidFill>
                                            <a:schemeClr val="tx1"/>
                                          </a:solidFill>
                                          <a:latin typeface="Cambria Math" panose="02040503050406030204" pitchFamily="18" charset="0"/>
                                        </a:rPr>
                                        <m:t>𝜇</m:t>
                                      </m:r>
                                    </m:e>
                                  </m:d>
                                </m:e>
                                <m:sup>
                                  <m:r>
                                    <a:rPr lang="tr-TR" sz="1600" i="1">
                                      <a:solidFill>
                                        <a:schemeClr val="tx1"/>
                                      </a:solidFill>
                                      <a:latin typeface="Cambria Math" panose="02040503050406030204" pitchFamily="18" charset="0"/>
                                    </a:rPr>
                                    <m:t>2</m:t>
                                  </m:r>
                                </m:sup>
                              </m:sSup>
                            </m:num>
                            <m:den>
                              <m:r>
                                <a:rPr lang="tr-TR" sz="1600" i="1">
                                  <a:solidFill>
                                    <a:schemeClr val="tx1"/>
                                  </a:solidFill>
                                  <a:latin typeface="Cambria Math" panose="02040503050406030204" pitchFamily="18" charset="0"/>
                                </a:rPr>
                                <m:t>2</m:t>
                              </m:r>
                              <m:sSup>
                                <m:sSupPr>
                                  <m:ctrlPr>
                                    <a:rPr lang="tr-TR" sz="1600" i="1">
                                      <a:solidFill>
                                        <a:schemeClr val="tx1"/>
                                      </a:solidFill>
                                      <a:latin typeface="Cambria Math" panose="02040503050406030204" pitchFamily="18" charset="0"/>
                                    </a:rPr>
                                  </m:ctrlPr>
                                </m:sSupPr>
                                <m:e>
                                  <m:r>
                                    <a:rPr lang="tr-TR" sz="1600" i="1">
                                      <a:solidFill>
                                        <a:schemeClr val="tx1"/>
                                      </a:solidFill>
                                      <a:latin typeface="Cambria Math" panose="02040503050406030204" pitchFamily="18" charset="0"/>
                                    </a:rPr>
                                    <m:t>𝜎</m:t>
                                  </m:r>
                                </m:e>
                                <m:sup>
                                  <m:r>
                                    <a:rPr lang="tr-TR" sz="1600" i="1">
                                      <a:solidFill>
                                        <a:schemeClr val="tx1"/>
                                      </a:solidFill>
                                      <a:latin typeface="Cambria Math" panose="02040503050406030204" pitchFamily="18" charset="0"/>
                                    </a:rPr>
                                    <m:t>2</m:t>
                                  </m:r>
                                </m:sup>
                              </m:sSup>
                            </m:den>
                          </m:f>
                        </m:sup>
                      </m:sSup>
                    </m:oMath>
                  </m:oMathPara>
                </a14:m>
                <a:endParaRPr lang="tr-TR" sz="1600" i="1" dirty="0">
                  <a:solidFill>
                    <a:schemeClr val="tx1"/>
                  </a:solidFill>
                  <a:latin typeface="Cambria Math" panose="02040503050406030204" pitchFamily="18" charset="0"/>
                </a:endParaRPr>
              </a:p>
              <a:p>
                <a:pPr marL="0" indent="0">
                  <a:buNone/>
                </a:pPr>
                <a:r>
                  <a:rPr lang="tr-TR" sz="1600" i="1" dirty="0">
                    <a:solidFill>
                      <a:schemeClr val="tx1"/>
                    </a:solidFill>
                    <a:latin typeface="Cambria Math" panose="02040503050406030204" pitchFamily="18" charset="0"/>
                  </a:rPr>
                  <a:t>Burada </a:t>
                </a:r>
                <a14:m>
                  <m:oMath xmlns:m="http://schemas.openxmlformats.org/officeDocument/2006/math">
                    <m:r>
                      <a:rPr lang="tr-TR" sz="1600" i="1">
                        <a:solidFill>
                          <a:schemeClr val="tx1"/>
                        </a:solidFill>
                        <a:latin typeface="Cambria Math" panose="02040503050406030204" pitchFamily="18" charset="0"/>
                      </a:rPr>
                      <m:t>−∞&lt;</m:t>
                    </m:r>
                    <m:r>
                      <a:rPr lang="tr-TR" sz="1600" i="1">
                        <a:solidFill>
                          <a:schemeClr val="tx1"/>
                        </a:solidFill>
                        <a:latin typeface="Cambria Math" panose="02040503050406030204" pitchFamily="18" charset="0"/>
                      </a:rPr>
                      <m:t>𝜇</m:t>
                    </m:r>
                    <m:r>
                      <a:rPr lang="tr-TR" sz="1600" i="1">
                        <a:solidFill>
                          <a:schemeClr val="tx1"/>
                        </a:solidFill>
                        <a:latin typeface="Cambria Math" panose="02040503050406030204" pitchFamily="18" charset="0"/>
                      </a:rPr>
                      <m:t>&lt;∞</m:t>
                    </m:r>
                  </m:oMath>
                </a14:m>
                <a:r>
                  <a:rPr lang="tr-TR" sz="1600" i="1" dirty="0">
                    <a:solidFill>
                      <a:schemeClr val="tx1"/>
                    </a:solidFill>
                    <a:latin typeface="Cambria Math" panose="02040503050406030204" pitchFamily="18" charset="0"/>
                  </a:rPr>
                  <a:t>  ve </a:t>
                </a:r>
                <a14:m>
                  <m:oMath xmlns:m="http://schemas.openxmlformats.org/officeDocument/2006/math">
                    <m:r>
                      <a:rPr lang="tr-TR" sz="1600" i="1" dirty="0">
                        <a:solidFill>
                          <a:schemeClr val="tx1"/>
                        </a:solidFill>
                        <a:latin typeface="Cambria Math" panose="02040503050406030204" pitchFamily="18" charset="0"/>
                      </a:rPr>
                      <m:t>𝜎</m:t>
                    </m:r>
                    <m:r>
                      <a:rPr lang="tr-TR" sz="1600" i="1" dirty="0">
                        <a:solidFill>
                          <a:schemeClr val="tx1"/>
                        </a:solidFill>
                        <a:latin typeface="Cambria Math" panose="02040503050406030204" pitchFamily="18" charset="0"/>
                      </a:rPr>
                      <m:t>&gt;0.</m:t>
                    </m:r>
                  </m:oMath>
                </a14:m>
                <a:r>
                  <a:rPr lang="tr-TR" sz="1600" i="1" dirty="0">
                    <a:solidFill>
                      <a:schemeClr val="tx1"/>
                    </a:solidFill>
                    <a:latin typeface="Cambria Math" panose="02040503050406030204" pitchFamily="18" charset="0"/>
                  </a:rPr>
                  <a:t> Ayrıca </a:t>
                </a:r>
                <a14:m>
                  <m:oMath xmlns:m="http://schemas.openxmlformats.org/officeDocument/2006/math">
                    <m:r>
                      <a:rPr lang="tr-TR" sz="1600" i="1">
                        <a:solidFill>
                          <a:schemeClr val="tx1"/>
                        </a:solidFill>
                        <a:latin typeface="Cambria Math" panose="02040503050406030204" pitchFamily="18" charset="0"/>
                      </a:rPr>
                      <m:t>𝐸</m:t>
                    </m:r>
                    <m:d>
                      <m:dPr>
                        <m:ctrlPr>
                          <a:rPr lang="tr-TR" sz="1600" i="1">
                            <a:solidFill>
                              <a:schemeClr val="tx1"/>
                            </a:solidFill>
                            <a:latin typeface="Cambria Math" panose="02040503050406030204" pitchFamily="18" charset="0"/>
                          </a:rPr>
                        </m:ctrlPr>
                      </m:dPr>
                      <m:e>
                        <m:r>
                          <a:rPr lang="tr-TR" sz="1600" i="1">
                            <a:solidFill>
                              <a:schemeClr val="tx1"/>
                            </a:solidFill>
                            <a:latin typeface="Cambria Math" panose="02040503050406030204" pitchFamily="18" charset="0"/>
                          </a:rPr>
                          <m:t>𝑋</m:t>
                        </m:r>
                      </m:e>
                    </m:d>
                    <m:r>
                      <a:rPr lang="tr-TR" sz="1600" i="1">
                        <a:solidFill>
                          <a:schemeClr val="tx1"/>
                        </a:solidFill>
                        <a:latin typeface="Cambria Math" panose="02040503050406030204" pitchFamily="18" charset="0"/>
                      </a:rPr>
                      <m:t>=</m:t>
                    </m:r>
                    <m:r>
                      <a:rPr lang="tr-TR" sz="1600" i="1">
                        <a:solidFill>
                          <a:schemeClr val="tx1"/>
                        </a:solidFill>
                        <a:latin typeface="Cambria Math" panose="02040503050406030204" pitchFamily="18" charset="0"/>
                      </a:rPr>
                      <m:t>𝜇</m:t>
                    </m:r>
                  </m:oMath>
                </a14:m>
                <a:r>
                  <a:rPr lang="tr-TR" sz="1600" i="1" dirty="0">
                    <a:solidFill>
                      <a:schemeClr val="tx1"/>
                    </a:solidFill>
                    <a:latin typeface="Cambria Math" panose="02040503050406030204" pitchFamily="18" charset="0"/>
                  </a:rPr>
                  <a:t> ve </a:t>
                </a:r>
                <a14:m>
                  <m:oMath xmlns:m="http://schemas.openxmlformats.org/officeDocument/2006/math">
                    <m:r>
                      <a:rPr lang="tr-TR" sz="1600" i="1">
                        <a:solidFill>
                          <a:schemeClr val="tx1"/>
                        </a:solidFill>
                        <a:latin typeface="Cambria Math" panose="02040503050406030204" pitchFamily="18" charset="0"/>
                      </a:rPr>
                      <m:t>𝑉</m:t>
                    </m:r>
                    <m:d>
                      <m:dPr>
                        <m:ctrlPr>
                          <a:rPr lang="tr-TR" sz="1600" i="1">
                            <a:solidFill>
                              <a:schemeClr val="tx1"/>
                            </a:solidFill>
                            <a:latin typeface="Cambria Math" panose="02040503050406030204" pitchFamily="18" charset="0"/>
                          </a:rPr>
                        </m:ctrlPr>
                      </m:dPr>
                      <m:e>
                        <m:r>
                          <a:rPr lang="tr-TR" sz="1600" i="1">
                            <a:solidFill>
                              <a:schemeClr val="tx1"/>
                            </a:solidFill>
                            <a:latin typeface="Cambria Math" panose="02040503050406030204" pitchFamily="18" charset="0"/>
                          </a:rPr>
                          <m:t>𝑋</m:t>
                        </m:r>
                      </m:e>
                    </m:d>
                    <m:r>
                      <a:rPr lang="tr-TR" sz="1600" i="1">
                        <a:solidFill>
                          <a:schemeClr val="tx1"/>
                        </a:solidFill>
                        <a:latin typeface="Cambria Math" panose="02040503050406030204" pitchFamily="18" charset="0"/>
                      </a:rPr>
                      <m:t>=</m:t>
                    </m:r>
                    <m:sSup>
                      <m:sSupPr>
                        <m:ctrlPr>
                          <a:rPr lang="tr-TR" sz="1600" i="1">
                            <a:solidFill>
                              <a:schemeClr val="tx1"/>
                            </a:solidFill>
                            <a:latin typeface="Cambria Math" panose="02040503050406030204" pitchFamily="18" charset="0"/>
                          </a:rPr>
                        </m:ctrlPr>
                      </m:sSupPr>
                      <m:e>
                        <m:r>
                          <a:rPr lang="tr-TR" sz="1600" i="1">
                            <a:solidFill>
                              <a:schemeClr val="tx1"/>
                            </a:solidFill>
                            <a:latin typeface="Cambria Math" panose="02040503050406030204" pitchFamily="18" charset="0"/>
                          </a:rPr>
                          <m:t>𝜎</m:t>
                        </m:r>
                      </m:e>
                      <m:sup>
                        <m:r>
                          <a:rPr lang="tr-TR" sz="1600" i="1">
                            <a:solidFill>
                              <a:schemeClr val="tx1"/>
                            </a:solidFill>
                            <a:latin typeface="Cambria Math" panose="02040503050406030204" pitchFamily="18" charset="0"/>
                          </a:rPr>
                          <m:t>2</m:t>
                        </m:r>
                      </m:sup>
                    </m:sSup>
                  </m:oMath>
                </a14:m>
                <a:endParaRPr lang="tr-TR" sz="1600" i="1" dirty="0">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18883" y="1803400"/>
                <a:ext cx="9751060" cy="2129656"/>
              </a:xfrm>
              <a:blipFill>
                <a:blip r:embed="rId2"/>
                <a:stretch>
                  <a:fillRect l="-187" r="-374"/>
                </a:stretch>
              </a:blipFill>
              <a:ln w="38100">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288236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Normal </a:t>
            </a:r>
            <a:r>
              <a:rPr lang="tr-TR" b="1" dirty="0" smtClean="0"/>
              <a:t>Dağılım: Örnek 3.7</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a:bodyPr>
              <a:lstStyle/>
              <a:p>
                <a:pPr marL="0" indent="0" algn="just">
                  <a:buNone/>
                </a:pPr>
                <a:r>
                  <a:rPr lang="tr-TR" dirty="0" smtClean="0"/>
                  <a:t>Soru: Tellerden oluşan bir şeritteki akım ölçümleri, ortalaması </a:t>
                </a:r>
                <a14:m>
                  <m:oMath xmlns:m="http://schemas.openxmlformats.org/officeDocument/2006/math">
                    <m:r>
                      <a:rPr lang="tr-TR" i="1" dirty="0" smtClean="0">
                        <a:latin typeface="Cambria Math" panose="02040503050406030204" pitchFamily="18" charset="0"/>
                      </a:rPr>
                      <m:t>10 </m:t>
                    </m:r>
                    <m:r>
                      <a:rPr lang="tr-TR" i="1" dirty="0" err="1">
                        <a:latin typeface="Cambria Math" panose="02040503050406030204" pitchFamily="18" charset="0"/>
                      </a:rPr>
                      <m:t>𝑚</m:t>
                    </m:r>
                    <m:r>
                      <a:rPr lang="tr-TR" b="0" i="1" dirty="0" smtClean="0">
                        <a:latin typeface="Cambria Math" panose="02040503050406030204" pitchFamily="18" charset="0"/>
                      </a:rPr>
                      <m:t>𝐴</m:t>
                    </m:r>
                    <m:r>
                      <a:rPr lang="tr-TR" i="1" dirty="0">
                        <a:latin typeface="Cambria Math" panose="02040503050406030204" pitchFamily="18" charset="0"/>
                      </a:rPr>
                      <m:t> </m:t>
                    </m:r>
                  </m:oMath>
                </a14:m>
                <a:r>
                  <a:rPr lang="tr-TR" dirty="0"/>
                  <a:t>ve </a:t>
                </a:r>
                <a:r>
                  <a:rPr lang="tr-TR" dirty="0" err="1"/>
                  <a:t>varyansı</a:t>
                </a:r>
                <a:r>
                  <a:rPr lang="tr-TR" dirty="0"/>
                  <a:t> </a:t>
                </a:r>
                <a14:m>
                  <m:oMath xmlns:m="http://schemas.openxmlformats.org/officeDocument/2006/math">
                    <m:r>
                      <a:rPr lang="tr-TR" i="1" dirty="0" smtClean="0">
                        <a:latin typeface="Cambria Math" panose="02040503050406030204" pitchFamily="18" charset="0"/>
                      </a:rPr>
                      <m:t>4 </m:t>
                    </m:r>
                    <m:r>
                      <a:rPr lang="tr-TR" i="1" dirty="0" smtClean="0">
                        <a:latin typeface="Cambria Math" panose="02040503050406030204" pitchFamily="18" charset="0"/>
                      </a:rPr>
                      <m:t>𝑚</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𝐴</m:t>
                        </m:r>
                      </m:e>
                      <m:sup>
                        <m:r>
                          <a:rPr lang="tr-TR" b="0" i="1" dirty="0" smtClean="0">
                            <a:latin typeface="Cambria Math" panose="02040503050406030204" pitchFamily="18" charset="0"/>
                          </a:rPr>
                          <m:t>2</m:t>
                        </m:r>
                      </m:sup>
                    </m:sSup>
                    <m:r>
                      <a:rPr lang="tr-TR" i="1" dirty="0" smtClean="0">
                        <a:latin typeface="Cambria Math" panose="02040503050406030204" pitchFamily="18" charset="0"/>
                      </a:rPr>
                      <m:t> </m:t>
                    </m:r>
                  </m:oMath>
                </a14:m>
                <a:r>
                  <a:rPr lang="tr-TR" dirty="0"/>
                  <a:t>olan bir normal dağılımı izlemektedir. Ölçümün </a:t>
                </a:r>
                <a14:m>
                  <m:oMath xmlns:m="http://schemas.openxmlformats.org/officeDocument/2006/math">
                    <m:r>
                      <a:rPr lang="tr-TR" i="1" dirty="0" smtClean="0">
                        <a:latin typeface="Cambria Math" panose="02040503050406030204" pitchFamily="18" charset="0"/>
                      </a:rPr>
                      <m:t>13 </m:t>
                    </m:r>
                    <m:r>
                      <a:rPr lang="tr-TR" i="1" dirty="0" err="1">
                        <a:latin typeface="Cambria Math" panose="02040503050406030204" pitchFamily="18" charset="0"/>
                      </a:rPr>
                      <m:t>𝑚</m:t>
                    </m:r>
                    <m:r>
                      <a:rPr lang="tr-TR" b="0" i="1" dirty="0" smtClean="0">
                        <a:latin typeface="Cambria Math" panose="02040503050406030204" pitchFamily="18" charset="0"/>
                      </a:rPr>
                      <m:t>𝐴</m:t>
                    </m:r>
                  </m:oMath>
                </a14:m>
                <a:r>
                  <a:rPr lang="tr-TR" dirty="0" smtClean="0"/>
                  <a:t>’den yüksek olma olasılığı </a:t>
                </a:r>
                <a:r>
                  <a:rPr lang="tr-TR" dirty="0"/>
                  <a:t>nedir? </a:t>
                </a:r>
              </a:p>
              <a:p>
                <a:pPr marL="0" indent="0">
                  <a:buNone/>
                </a:pPr>
                <a:r>
                  <a:rPr lang="tr-TR" dirty="0"/>
                  <a:t>Çözüm. </a:t>
                </a:r>
                <a14:m>
                  <m:oMath xmlns:m="http://schemas.openxmlformats.org/officeDocument/2006/math">
                    <m:r>
                      <a:rPr lang="tr-TR" i="1" dirty="0" smtClean="0">
                        <a:latin typeface="Cambria Math" panose="02040503050406030204" pitchFamily="18" charset="0"/>
                      </a:rPr>
                      <m:t>𝑋</m:t>
                    </m:r>
                    <m:r>
                      <a:rPr lang="tr-TR" i="1" dirty="0" smtClean="0">
                        <a:latin typeface="Cambria Math" panose="02040503050406030204" pitchFamily="18" charset="0"/>
                      </a:rPr>
                      <m:t>,</m:t>
                    </m:r>
                  </m:oMath>
                </a14:m>
                <a:r>
                  <a:rPr lang="tr-TR" dirty="0"/>
                  <a:t> </a:t>
                </a:r>
                <a14:m>
                  <m:oMath xmlns:m="http://schemas.openxmlformats.org/officeDocument/2006/math">
                    <m:r>
                      <a:rPr lang="tr-TR" b="0" i="1" dirty="0" smtClean="0">
                        <a:latin typeface="Cambria Math" panose="02040503050406030204" pitchFamily="18" charset="0"/>
                      </a:rPr>
                      <m:t>𝑚𝐴</m:t>
                    </m:r>
                  </m:oMath>
                </a14:m>
                <a:r>
                  <a:rPr lang="tr-TR" dirty="0"/>
                  <a:t> cinsinden akımı göstersin. istenen olasılık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b="0" i="1" dirty="0" smtClean="0">
                        <a:latin typeface="Cambria Math" panose="02040503050406030204" pitchFamily="18" charset="0"/>
                      </a:rPr>
                      <m:t>𝑋</m:t>
                    </m:r>
                    <m:r>
                      <a:rPr lang="tr-TR" i="1" dirty="0" smtClean="0">
                        <a:latin typeface="Cambria Math" panose="02040503050406030204" pitchFamily="18" charset="0"/>
                      </a:rPr>
                      <m:t> ≥ 13) </m:t>
                    </m:r>
                  </m:oMath>
                </a14:m>
                <a:r>
                  <a:rPr lang="tr-TR" dirty="0"/>
                  <a:t>olarak gösterilebilir. Bu olasılık, </a:t>
                </a:r>
                <a:r>
                  <a:rPr lang="tr-TR" dirty="0" smtClean="0"/>
                  <a:t>Şekilde </a:t>
                </a:r>
                <a:r>
                  <a:rPr lang="tr-TR" dirty="0"/>
                  <a:t>normal olasılık yoğunluk fonksiyonu altındaki gölgelendirilmiş alanla </a:t>
                </a:r>
                <a:r>
                  <a:rPr lang="tr-TR" dirty="0" smtClean="0"/>
                  <a:t>gösterilmiştir</a:t>
                </a:r>
                <a:r>
                  <a:rPr lang="tr-TR" dirty="0"/>
                  <a:t>. </a:t>
                </a:r>
                <a:endParaRPr lang="tr-TR" dirty="0" smtClean="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405" t="-1571" r="-1277"/>
                </a:stretch>
              </a:blipFill>
            </p:spPr>
            <p:txBody>
              <a:bodyPr/>
              <a:lstStyle/>
              <a:p>
                <a:r>
                  <a:rPr lang="tr-TR">
                    <a:noFill/>
                  </a:rPr>
                  <a:t> </a:t>
                </a:r>
              </a:p>
            </p:txBody>
          </p:sp>
        </mc:Fallback>
      </mc:AlternateContent>
      <p:pic>
        <p:nvPicPr>
          <p:cNvPr id="7" name="İçerik Yer Tutucusu 6"/>
          <p:cNvPicPr>
            <a:picLocks noGrp="1" noChangeAspect="1"/>
          </p:cNvPicPr>
          <p:nvPr>
            <p:ph sz="half" idx="2"/>
          </p:nvPr>
        </p:nvPicPr>
        <p:blipFill>
          <a:blip r:embed="rId3"/>
          <a:stretch>
            <a:fillRect/>
          </a:stretch>
        </p:blipFill>
        <p:spPr>
          <a:xfrm>
            <a:off x="5992839" y="1786792"/>
            <a:ext cx="5261229" cy="2880000"/>
          </a:xfrm>
          <a:prstGeom prst="rect">
            <a:avLst/>
          </a:prstGeom>
        </p:spPr>
      </p:pic>
    </p:spTree>
    <p:extLst>
      <p:ext uri="{BB962C8B-B14F-4D97-AF65-F5344CB8AC3E}">
        <p14:creationId xmlns:p14="http://schemas.microsoft.com/office/powerpoint/2010/main" val="313180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Normal </a:t>
            </a:r>
            <a:r>
              <a:rPr lang="tr-TR" b="1" dirty="0" smtClean="0"/>
              <a:t>Dağılım: Örnek 3.7</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a:bodyPr>
              <a:lstStyle/>
              <a:p>
                <a:pPr marL="0" indent="0" algn="just">
                  <a:buNone/>
                </a:pPr>
                <a:r>
                  <a:rPr lang="tr-TR" dirty="0" smtClean="0"/>
                  <a:t>Maalesef, normal olasılık yoğunluk fonksiyonunun </a:t>
                </a:r>
                <a:r>
                  <a:rPr lang="tr-TR" dirty="0"/>
                  <a:t>integrali için kapalı form ifadesi yoktur ve normal dağılıma dayalı olasılıklar tipik şekilde sayısal olarak bulunur veya bir tablodan </a:t>
                </a:r>
                <a:r>
                  <a:rPr lang="tr-TR" dirty="0" smtClean="0"/>
                  <a:t>okunur.</a:t>
                </a:r>
              </a:p>
              <a:p>
                <a:pPr marL="0" indent="0" algn="just">
                  <a:buNone/>
                </a:pPr>
                <a:r>
                  <a:rPr lang="tr-TR" dirty="0" smtClean="0"/>
                  <a:t>Normal </a:t>
                </a:r>
                <a:r>
                  <a:rPr lang="tr-TR" dirty="0"/>
                  <a:t>dağılıma ilişkin bazı yararlı sonuçlar </a:t>
                </a:r>
                <a:r>
                  <a:rPr lang="tr-TR" dirty="0" smtClean="0"/>
                  <a:t>Şekilde </a:t>
                </a:r>
                <a:r>
                  <a:rPr lang="tr-TR" dirty="0"/>
                  <a:t>özetlenmiştir. </a:t>
                </a:r>
                <a:endParaRPr lang="tr-TR" dirty="0" smtClean="0"/>
              </a:p>
              <a:p>
                <a:pPr marL="0" indent="0" algn="just">
                  <a:buNone/>
                </a:pPr>
                <a:r>
                  <a:rPr lang="tr-TR" dirty="0" smtClean="0"/>
                  <a:t>Herhangi </a:t>
                </a:r>
                <a:r>
                  <a:rPr lang="tr-TR" dirty="0"/>
                  <a:t>bir normal </a:t>
                </a:r>
                <a:r>
                  <a:rPr lang="tr-TR" dirty="0" err="1"/>
                  <a:t>rassal</a:t>
                </a:r>
                <a:r>
                  <a:rPr lang="tr-TR" dirty="0"/>
                  <a:t> değişken için aşağıdaki ifadeler sayısal analiz yoluyla gösterilebilir: </a:t>
                </a:r>
                <a:endParaRPr lang="tr-TR" dirty="0" smtClean="0"/>
              </a:p>
              <a:p>
                <a:pPr marL="0" indent="0" algn="just">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r>
                            <a:rPr lang="tr-TR" b="0" i="1" dirty="0" smtClean="0">
                              <a:latin typeface="Cambria Math" panose="02040503050406030204" pitchFamily="18" charset="0"/>
                            </a:rPr>
                            <m:t>𝜇</m:t>
                          </m:r>
                          <m:r>
                            <a:rPr lang="tr-TR" b="0" i="1" dirty="0" smtClean="0">
                              <a:latin typeface="Cambria Math" panose="02040503050406030204" pitchFamily="18" charset="0"/>
                            </a:rPr>
                            <m:t>−</m:t>
                          </m:r>
                          <m:r>
                            <a:rPr lang="tr-TR" b="0" i="1" dirty="0" smtClean="0">
                              <a:latin typeface="Cambria Math" panose="02040503050406030204" pitchFamily="18" charset="0"/>
                            </a:rPr>
                            <m:t>𝜎</m:t>
                          </m:r>
                          <m:r>
                            <a:rPr lang="tr-TR" i="1" dirty="0">
                              <a:latin typeface="Cambria Math" panose="02040503050406030204" pitchFamily="18" charset="0"/>
                            </a:rPr>
                            <m:t>&lt; </m:t>
                          </m:r>
                          <m:r>
                            <a:rPr lang="tr-TR" i="1" dirty="0">
                              <a:latin typeface="Cambria Math" panose="02040503050406030204" pitchFamily="18" charset="0"/>
                            </a:rPr>
                            <m:t>𝑋</m:t>
                          </m:r>
                          <m:r>
                            <a:rPr lang="tr-TR" i="1" dirty="0">
                              <a:latin typeface="Cambria Math" panose="02040503050406030204" pitchFamily="18" charset="0"/>
                            </a:rPr>
                            <m:t> &lt;</m:t>
                          </m:r>
                          <m:r>
                            <a:rPr lang="tr-TR" i="1" dirty="0">
                              <a:latin typeface="Cambria Math" panose="02040503050406030204" pitchFamily="18" charset="0"/>
                            </a:rPr>
                            <m:t>𝜇</m:t>
                          </m:r>
                          <m:r>
                            <a:rPr lang="tr-TR" b="0" i="1" dirty="0" smtClean="0">
                              <a:latin typeface="Cambria Math" panose="02040503050406030204" pitchFamily="18" charset="0"/>
                            </a:rPr>
                            <m:t>+</m:t>
                          </m:r>
                          <m:r>
                            <a:rPr lang="tr-TR" i="1" dirty="0">
                              <a:latin typeface="Cambria Math" panose="02040503050406030204" pitchFamily="18" charset="0"/>
                            </a:rPr>
                            <m:t>𝜎</m:t>
                          </m:r>
                        </m:e>
                      </m:d>
                      <m:r>
                        <a:rPr lang="tr-TR" i="1" dirty="0">
                          <a:latin typeface="Cambria Math" panose="02040503050406030204" pitchFamily="18" charset="0"/>
                        </a:rPr>
                        <m:t>= 0.6827</m:t>
                      </m:r>
                    </m:oMath>
                  </m:oMathPara>
                </a14:m>
                <a:endParaRPr lang="tr-TR" i="1" dirty="0" smtClean="0">
                  <a:latin typeface="Cambria Math" panose="020405030504060302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𝜇</m:t>
                          </m:r>
                          <m:r>
                            <a:rPr lang="tr-TR" i="1" dirty="0">
                              <a:latin typeface="Cambria Math" panose="02040503050406030204" pitchFamily="18" charset="0"/>
                            </a:rPr>
                            <m:t>−2</m:t>
                          </m:r>
                          <m:r>
                            <a:rPr lang="tr-TR" i="1" dirty="0">
                              <a:latin typeface="Cambria Math" panose="02040503050406030204" pitchFamily="18" charset="0"/>
                            </a:rPr>
                            <m:t>𝜎</m:t>
                          </m:r>
                          <m:r>
                            <a:rPr lang="tr-TR" i="1" dirty="0">
                              <a:latin typeface="Cambria Math" panose="02040503050406030204" pitchFamily="18" charset="0"/>
                            </a:rPr>
                            <m:t>&lt; </m:t>
                          </m:r>
                          <m:r>
                            <a:rPr lang="tr-TR" i="1" dirty="0">
                              <a:latin typeface="Cambria Math" panose="02040503050406030204" pitchFamily="18" charset="0"/>
                            </a:rPr>
                            <m:t>𝑋</m:t>
                          </m:r>
                          <m:r>
                            <a:rPr lang="tr-TR" i="1" dirty="0">
                              <a:latin typeface="Cambria Math" panose="02040503050406030204" pitchFamily="18" charset="0"/>
                            </a:rPr>
                            <m:t> &lt;</m:t>
                          </m:r>
                          <m:r>
                            <a:rPr lang="tr-TR" i="1" dirty="0">
                              <a:latin typeface="Cambria Math" panose="02040503050406030204" pitchFamily="18" charset="0"/>
                            </a:rPr>
                            <m:t>𝜇</m:t>
                          </m:r>
                          <m:r>
                            <a:rPr lang="tr-TR" i="1" dirty="0">
                              <a:latin typeface="Cambria Math" panose="02040503050406030204" pitchFamily="18" charset="0"/>
                            </a:rPr>
                            <m:t>+2</m:t>
                          </m:r>
                          <m:r>
                            <a:rPr lang="tr-TR" i="1" dirty="0">
                              <a:latin typeface="Cambria Math" panose="02040503050406030204" pitchFamily="18" charset="0"/>
                            </a:rPr>
                            <m:t>𝜎</m:t>
                          </m:r>
                        </m:e>
                      </m:d>
                      <m:r>
                        <a:rPr lang="tr-TR" i="1" dirty="0">
                          <a:latin typeface="Cambria Math" panose="02040503050406030204" pitchFamily="18" charset="0"/>
                        </a:rPr>
                        <m:t>= 0.9545 </m:t>
                      </m:r>
                    </m:oMath>
                  </m:oMathPara>
                </a14:m>
                <a:endParaRPr lang="tr-TR" i="1" dirty="0" smtClean="0">
                  <a:latin typeface="Cambria Math" panose="020405030504060302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𝜇</m:t>
                          </m:r>
                          <m:r>
                            <a:rPr lang="tr-TR" i="1" dirty="0">
                              <a:latin typeface="Cambria Math" panose="02040503050406030204" pitchFamily="18" charset="0"/>
                            </a:rPr>
                            <m:t>−3</m:t>
                          </m:r>
                          <m:r>
                            <a:rPr lang="tr-TR" i="1" dirty="0">
                              <a:latin typeface="Cambria Math" panose="02040503050406030204" pitchFamily="18" charset="0"/>
                            </a:rPr>
                            <m:t>𝜎</m:t>
                          </m:r>
                          <m:r>
                            <a:rPr lang="tr-TR" i="1" dirty="0">
                              <a:latin typeface="Cambria Math" panose="02040503050406030204" pitchFamily="18" charset="0"/>
                            </a:rPr>
                            <m:t>&lt; </m:t>
                          </m:r>
                          <m:r>
                            <a:rPr lang="tr-TR" i="1" dirty="0">
                              <a:latin typeface="Cambria Math" panose="02040503050406030204" pitchFamily="18" charset="0"/>
                            </a:rPr>
                            <m:t>𝑋</m:t>
                          </m:r>
                          <m:r>
                            <a:rPr lang="tr-TR" i="1" dirty="0">
                              <a:latin typeface="Cambria Math" panose="02040503050406030204" pitchFamily="18" charset="0"/>
                            </a:rPr>
                            <m:t> &lt;</m:t>
                          </m:r>
                          <m:r>
                            <a:rPr lang="tr-TR" i="1" dirty="0">
                              <a:latin typeface="Cambria Math" panose="02040503050406030204" pitchFamily="18" charset="0"/>
                            </a:rPr>
                            <m:t>𝜇</m:t>
                          </m:r>
                          <m:r>
                            <a:rPr lang="tr-TR" i="1" dirty="0">
                              <a:latin typeface="Cambria Math" panose="02040503050406030204" pitchFamily="18" charset="0"/>
                            </a:rPr>
                            <m:t>+3</m:t>
                          </m:r>
                          <m:r>
                            <a:rPr lang="tr-TR" i="1" dirty="0">
                              <a:latin typeface="Cambria Math" panose="02040503050406030204" pitchFamily="18" charset="0"/>
                            </a:rPr>
                            <m:t>𝜎</m:t>
                          </m:r>
                        </m:e>
                      </m:d>
                      <m:r>
                        <a:rPr lang="tr-TR" i="1" dirty="0">
                          <a:latin typeface="Cambria Math" panose="02040503050406030204" pitchFamily="18" charset="0"/>
                        </a:rPr>
                        <m:t>= 0.9973 </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405" t="-1571" r="-1277"/>
                </a:stretch>
              </a:blipFill>
            </p:spPr>
            <p:txBody>
              <a:bodyPr/>
              <a:lstStyle/>
              <a:p>
                <a:r>
                  <a:rPr lang="tr-TR">
                    <a:noFill/>
                  </a:rPr>
                  <a:t> </a:t>
                </a:r>
              </a:p>
            </p:txBody>
          </p:sp>
        </mc:Fallback>
      </mc:AlternateContent>
      <p:pic>
        <p:nvPicPr>
          <p:cNvPr id="6" name="İçerik Yer Tutucusu 5"/>
          <p:cNvPicPr>
            <a:picLocks noGrp="1" noChangeAspect="1"/>
          </p:cNvPicPr>
          <p:nvPr>
            <p:ph sz="half" idx="2"/>
          </p:nvPr>
        </p:nvPicPr>
        <p:blipFill>
          <a:blip r:embed="rId3"/>
          <a:stretch>
            <a:fillRect/>
          </a:stretch>
        </p:blipFill>
        <p:spPr>
          <a:xfrm>
            <a:off x="6095983" y="1600200"/>
            <a:ext cx="4773612" cy="3292437"/>
          </a:xfrm>
          <a:prstGeom prst="rect">
            <a:avLst/>
          </a:prstGeom>
        </p:spPr>
      </p:pic>
      <mc:AlternateContent xmlns:mc="http://schemas.openxmlformats.org/markup-compatibility/2006" xmlns:a14="http://schemas.microsoft.com/office/drawing/2010/main">
        <mc:Choice Requires="a14">
          <p:sp>
            <p:nvSpPr>
              <p:cNvPr id="8" name="Dikdörtgen 7"/>
              <p:cNvSpPr/>
              <p:nvPr/>
            </p:nvSpPr>
            <p:spPr>
              <a:xfrm>
                <a:off x="5992839" y="4892637"/>
                <a:ext cx="5289205" cy="646331"/>
              </a:xfrm>
              <a:prstGeom prst="rect">
                <a:avLst/>
              </a:prstGeom>
            </p:spPr>
            <p:txBody>
              <a:bodyPr wrap="none">
                <a:spAutoFit/>
              </a:bodyPr>
              <a:lstStyle/>
              <a:p>
                <a:pPr algn="just"/>
                <a:r>
                  <a:rPr lang="tr-TR" i="1" dirty="0" smtClean="0">
                    <a:latin typeface="Cambria Math" panose="02040503050406030204" pitchFamily="18" charset="0"/>
                  </a:rPr>
                  <a:t>Ayrıca normal dağılımın simetrik olmasından dolayı</a:t>
                </a:r>
              </a:p>
              <a:p>
                <a:pPr algn="just"/>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𝑋</m:t>
                          </m:r>
                          <m:r>
                            <a:rPr lang="tr-TR" b="0" i="1" dirty="0" smtClean="0">
                              <a:latin typeface="Cambria Math" panose="02040503050406030204" pitchFamily="18" charset="0"/>
                            </a:rPr>
                            <m:t>&gt;</m:t>
                          </m:r>
                          <m:r>
                            <a:rPr lang="tr-TR" i="1" dirty="0">
                              <a:latin typeface="Cambria Math" panose="02040503050406030204" pitchFamily="18" charset="0"/>
                            </a:rPr>
                            <m:t>𝜇</m:t>
                          </m:r>
                        </m:e>
                      </m:d>
                      <m:r>
                        <a:rPr lang="tr-TR" i="1" dirty="0">
                          <a:latin typeface="Cambria Math" panose="02040503050406030204" pitchFamily="18" charset="0"/>
                        </a:rPr>
                        <m:t>=</m:t>
                      </m:r>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𝑋</m:t>
                          </m:r>
                          <m:r>
                            <a:rPr lang="tr-TR" i="1" dirty="0">
                              <a:latin typeface="Cambria Math" panose="02040503050406030204" pitchFamily="18" charset="0"/>
                            </a:rPr>
                            <m:t> &lt;</m:t>
                          </m:r>
                          <m:r>
                            <a:rPr lang="tr-TR" i="1" dirty="0">
                              <a:latin typeface="Cambria Math" panose="02040503050406030204" pitchFamily="18" charset="0"/>
                            </a:rPr>
                            <m:t>𝜇</m:t>
                          </m:r>
                        </m:e>
                      </m:d>
                      <m:r>
                        <a:rPr lang="tr-TR" b="0" i="1" dirty="0" smtClean="0">
                          <a:latin typeface="Cambria Math" panose="02040503050406030204" pitchFamily="18" charset="0"/>
                        </a:rPr>
                        <m:t>=0.5</m:t>
                      </m:r>
                    </m:oMath>
                  </m:oMathPara>
                </a14:m>
                <a:endParaRPr lang="tr-TR" i="1" dirty="0">
                  <a:latin typeface="Cambria Math" panose="02040503050406030204" pitchFamily="18" charset="0"/>
                </a:endParaRPr>
              </a:p>
            </p:txBody>
          </p:sp>
        </mc:Choice>
        <mc:Fallback xmlns="">
          <p:sp>
            <p:nvSpPr>
              <p:cNvPr id="8" name="Dikdörtgen 7"/>
              <p:cNvSpPr>
                <a:spLocks noRot="1" noChangeAspect="1" noMove="1" noResize="1" noEditPoints="1" noAdjustHandles="1" noChangeArrowheads="1" noChangeShapeType="1" noTextEdit="1"/>
              </p:cNvSpPr>
              <p:nvPr/>
            </p:nvSpPr>
            <p:spPr>
              <a:xfrm>
                <a:off x="5992839" y="4892637"/>
                <a:ext cx="5289205" cy="646331"/>
              </a:xfrm>
              <a:prstGeom prst="rect">
                <a:avLst/>
              </a:prstGeom>
              <a:blipFill rotWithShape="0">
                <a:blip r:embed="rId4"/>
                <a:stretch>
                  <a:fillRect l="-922" t="-6604" r="-230" b="-2830"/>
                </a:stretch>
              </a:blipFill>
            </p:spPr>
            <p:txBody>
              <a:bodyPr/>
              <a:lstStyle/>
              <a:p>
                <a:r>
                  <a:rPr lang="tr-TR">
                    <a:noFill/>
                  </a:rPr>
                  <a:t> </a:t>
                </a:r>
              </a:p>
            </p:txBody>
          </p:sp>
        </mc:Fallback>
      </mc:AlternateContent>
    </p:spTree>
    <p:extLst>
      <p:ext uri="{BB962C8B-B14F-4D97-AF65-F5344CB8AC3E}">
        <p14:creationId xmlns:p14="http://schemas.microsoft.com/office/powerpoint/2010/main" val="87463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Standart normal </a:t>
            </a:r>
            <a:r>
              <a:rPr lang="tr-TR" dirty="0" err="1" smtClean="0"/>
              <a:t>rassal</a:t>
            </a:r>
            <a:r>
              <a:rPr lang="tr-TR" dirty="0" smtClean="0"/>
              <a:t> değişken</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a:bodyPr>
              <a:lstStyle/>
              <a:p>
                <a:r>
                  <a:rPr lang="tr-TR" dirty="0" smtClean="0"/>
                  <a:t>Ortalaması </a:t>
                </a:r>
                <a14:m>
                  <m:oMath xmlns:m="http://schemas.openxmlformats.org/officeDocument/2006/math">
                    <m:r>
                      <a:rPr lang="tr-TR" b="0" i="1" smtClean="0">
                        <a:latin typeface="Cambria Math" panose="02040503050406030204" pitchFamily="18" charset="0"/>
                      </a:rPr>
                      <m:t>𝜇</m:t>
                    </m:r>
                    <m:r>
                      <a:rPr lang="tr-TR" b="0" i="1" smtClean="0">
                        <a:latin typeface="Cambria Math" panose="02040503050406030204" pitchFamily="18" charset="0"/>
                      </a:rPr>
                      <m:t>=0</m:t>
                    </m:r>
                  </m:oMath>
                </a14:m>
                <a:r>
                  <a:rPr lang="tr-TR" dirty="0" smtClean="0"/>
                  <a:t> ve standart sapması </a:t>
                </a:r>
                <a14:m>
                  <m:oMath xmlns:m="http://schemas.openxmlformats.org/officeDocument/2006/math">
                    <m:r>
                      <a:rPr lang="tr-TR" b="0" i="1" smtClean="0">
                        <a:latin typeface="Cambria Math" panose="02040503050406030204" pitchFamily="18" charset="0"/>
                      </a:rPr>
                      <m:t>𝜎</m:t>
                    </m:r>
                    <m:r>
                      <a:rPr lang="tr-TR" b="0" i="1" smtClean="0">
                        <a:latin typeface="Cambria Math" panose="02040503050406030204" pitchFamily="18" charset="0"/>
                      </a:rPr>
                      <m:t>=1</m:t>
                    </m:r>
                  </m:oMath>
                </a14:m>
                <a:r>
                  <a:rPr lang="tr-TR" dirty="0" smtClean="0"/>
                  <a:t> olan normal </a:t>
                </a:r>
                <a:r>
                  <a:rPr lang="tr-TR" dirty="0" err="1"/>
                  <a:t>rassal</a:t>
                </a:r>
                <a:r>
                  <a:rPr lang="tr-TR" dirty="0"/>
                  <a:t> </a:t>
                </a:r>
                <a:r>
                  <a:rPr lang="tr-TR" dirty="0" smtClean="0"/>
                  <a:t>değişken </a:t>
                </a:r>
                <a:r>
                  <a:rPr lang="tr-TR" b="1" dirty="0" smtClean="0"/>
                  <a:t>standart </a:t>
                </a:r>
                <a:r>
                  <a:rPr lang="tr-TR" b="1" dirty="0"/>
                  <a:t>normal </a:t>
                </a:r>
                <a:r>
                  <a:rPr lang="tr-TR" b="1" dirty="0" err="1"/>
                  <a:t>rassal</a:t>
                </a:r>
                <a:r>
                  <a:rPr lang="tr-TR" b="1" dirty="0"/>
                  <a:t> değişken </a:t>
                </a:r>
                <a:r>
                  <a:rPr lang="tr-TR" dirty="0" smtClean="0"/>
                  <a:t>olarak adlandırılır. </a:t>
                </a:r>
              </a:p>
              <a:p>
                <a:r>
                  <a:rPr lang="tr-TR" b="1" dirty="0" smtClean="0"/>
                  <a:t>Standart </a:t>
                </a:r>
                <a:r>
                  <a:rPr lang="tr-TR" b="1" dirty="0"/>
                  <a:t>normal </a:t>
                </a:r>
                <a:r>
                  <a:rPr lang="tr-TR" b="1" dirty="0" err="1"/>
                  <a:t>rassal</a:t>
                </a:r>
                <a:r>
                  <a:rPr lang="tr-TR" b="1" dirty="0"/>
                  <a:t> </a:t>
                </a:r>
                <a:r>
                  <a:rPr lang="tr-TR" b="1" dirty="0" smtClean="0"/>
                  <a:t>değişken </a:t>
                </a:r>
                <a14:m>
                  <m:oMath xmlns:m="http://schemas.openxmlformats.org/officeDocument/2006/math">
                    <m:r>
                      <a:rPr lang="tr-TR" b="1" i="1" smtClean="0">
                        <a:latin typeface="Cambria Math" panose="02040503050406030204" pitchFamily="18" charset="0"/>
                      </a:rPr>
                      <m:t>𝒁</m:t>
                    </m:r>
                  </m:oMath>
                </a14:m>
                <a:r>
                  <a:rPr lang="tr-TR" dirty="0" smtClean="0"/>
                  <a:t> ile gösterilir.</a:t>
                </a:r>
              </a:p>
              <a:p>
                <a:r>
                  <a:rPr lang="tr-TR" dirty="0"/>
                  <a:t>Bir </a:t>
                </a:r>
                <a:r>
                  <a:rPr lang="tr-TR" dirty="0" smtClean="0"/>
                  <a:t>standart </a:t>
                </a:r>
                <a:r>
                  <a:rPr lang="tr-TR" dirty="0"/>
                  <a:t>normal </a:t>
                </a:r>
                <a:r>
                  <a:rPr lang="tr-TR" dirty="0" err="1"/>
                  <a:t>rassal</a:t>
                </a:r>
                <a:r>
                  <a:rPr lang="tr-TR" dirty="0"/>
                  <a:t> değişkenin birikimli olasılıkları </a:t>
                </a:r>
                <a:r>
                  <a:rPr lang="tr-TR" dirty="0" smtClean="0"/>
                  <a:t>yanda bir parçası gösterilen </a:t>
                </a:r>
                <a:r>
                  <a:rPr lang="tr-TR" b="1" dirty="0" smtClean="0"/>
                  <a:t>Tablo</a:t>
                </a:r>
                <a:r>
                  <a:rPr lang="tr-TR" dirty="0" smtClean="0"/>
                  <a:t>da verilmektedir. Bu Tabloya istatistik kitaplarının ekler bölümünden erişilebileceği gibi, </a:t>
                </a:r>
                <a:r>
                  <a:rPr lang="tr-TR" dirty="0" err="1" smtClean="0"/>
                  <a:t>excel</a:t>
                </a:r>
                <a:r>
                  <a:rPr lang="tr-TR" dirty="0" smtClean="0"/>
                  <a:t> </a:t>
                </a:r>
                <a:r>
                  <a:rPr lang="tr-TR" dirty="0" err="1" smtClean="0"/>
                  <a:t>minitab</a:t>
                </a:r>
                <a:r>
                  <a:rPr lang="tr-TR" dirty="0" smtClean="0"/>
                  <a:t>, SPSS gibi yazılımlardan da hesaplana bilinir.</a:t>
                </a: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1571"/>
                </a:stretch>
              </a:blipFill>
            </p:spPr>
            <p:txBody>
              <a:bodyPr/>
              <a:lstStyle/>
              <a:p>
                <a:r>
                  <a:rPr lang="tr-TR">
                    <a:noFill/>
                  </a:rPr>
                  <a:t> </a:t>
                </a:r>
              </a:p>
            </p:txBody>
          </p:sp>
        </mc:Fallback>
      </mc:AlternateContent>
      <p:pic>
        <p:nvPicPr>
          <p:cNvPr id="7" name="İçerik Yer Tutucusu 6"/>
          <p:cNvPicPr>
            <a:picLocks noGrp="1" noChangeAspect="1"/>
          </p:cNvPicPr>
          <p:nvPr>
            <p:ph sz="half" idx="2"/>
          </p:nvPr>
        </p:nvPicPr>
        <p:blipFill>
          <a:blip r:embed="rId3"/>
          <a:stretch>
            <a:fillRect/>
          </a:stretch>
        </p:blipFill>
        <p:spPr>
          <a:xfrm>
            <a:off x="5968476" y="1892367"/>
            <a:ext cx="4773612" cy="2031168"/>
          </a:xfrm>
          <a:prstGeom prst="rect">
            <a:avLst/>
          </a:prstGeom>
        </p:spPr>
      </p:pic>
    </p:spTree>
    <p:extLst>
      <p:ext uri="{BB962C8B-B14F-4D97-AF65-F5344CB8AC3E}">
        <p14:creationId xmlns:p14="http://schemas.microsoft.com/office/powerpoint/2010/main" val="217214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Standart normal </a:t>
            </a:r>
            <a:r>
              <a:rPr lang="tr-TR" dirty="0" err="1"/>
              <a:t>rassal</a:t>
            </a:r>
            <a:r>
              <a:rPr lang="tr-TR" dirty="0"/>
              <a:t> </a:t>
            </a:r>
            <a:r>
              <a:rPr lang="tr-TR" dirty="0" smtClean="0"/>
              <a:t>değişken: Örnek 3.8</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fontScale="92500" lnSpcReduction="10000"/>
              </a:bodyPr>
              <a:lstStyle/>
              <a:p>
                <a:r>
                  <a:rPr lang="tr-TR" dirty="0" smtClean="0"/>
                  <a:t>Z standart normal </a:t>
                </a:r>
                <a:r>
                  <a:rPr lang="tr-TR" dirty="0" err="1"/>
                  <a:t>rassal</a:t>
                </a:r>
                <a:r>
                  <a:rPr lang="tr-TR" dirty="0"/>
                  <a:t> değişken olsun. Ek A'daki Tablo I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𝑍</m:t>
                    </m:r>
                    <m:r>
                      <a:rPr lang="tr-TR" b="0" i="1" dirty="0" smtClean="0">
                        <a:latin typeface="Cambria Math" panose="02040503050406030204" pitchFamily="18" charset="0"/>
                      </a:rPr>
                      <m:t>≤</m:t>
                    </m:r>
                    <m:r>
                      <a:rPr lang="tr-TR" b="0" i="1" dirty="0" smtClean="0">
                        <a:latin typeface="Cambria Math" panose="02040503050406030204" pitchFamily="18" charset="0"/>
                      </a:rPr>
                      <m:t>𝑧</m:t>
                    </m:r>
                    <m:r>
                      <a:rPr lang="tr-TR" b="0" i="1" dirty="0" smtClean="0">
                        <a:latin typeface="Cambria Math" panose="02040503050406030204" pitchFamily="18" charset="0"/>
                      </a:rPr>
                      <m:t>)</m:t>
                    </m:r>
                  </m:oMath>
                </a14:m>
                <a:r>
                  <a:rPr lang="tr-TR" dirty="0"/>
                  <a:t> olasılıklarını vermektedir. </a:t>
                </a:r>
                <a:endParaRPr lang="tr-TR" dirty="0" smtClean="0"/>
              </a:p>
              <a:p>
                <a:r>
                  <a:rPr lang="tr-TR" dirty="0" smtClean="0"/>
                  <a:t>Şekildeki örnek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𝑍</m:t>
                    </m:r>
                    <m:r>
                      <a:rPr lang="tr-TR" b="0" i="1" dirty="0" smtClean="0">
                        <a:latin typeface="Cambria Math" panose="02040503050406030204" pitchFamily="18" charset="0"/>
                      </a:rPr>
                      <m:t>≤</m:t>
                    </m:r>
                    <m:r>
                      <a:rPr lang="tr-TR" i="1" dirty="0" smtClean="0">
                        <a:latin typeface="Cambria Math" panose="02040503050406030204" pitchFamily="18" charset="0"/>
                      </a:rPr>
                      <m:t> </m:t>
                    </m:r>
                    <m:r>
                      <a:rPr lang="tr-TR" i="1" dirty="0">
                        <a:latin typeface="Cambria Math" panose="02040503050406030204" pitchFamily="18" charset="0"/>
                      </a:rPr>
                      <m:t>1.5) </m:t>
                    </m:r>
                  </m:oMath>
                </a14:m>
                <a:r>
                  <a:rPr lang="tr-TR" dirty="0"/>
                  <a:t>olasılığını </a:t>
                </a:r>
                <a:r>
                  <a:rPr lang="tr-TR" dirty="0" smtClean="0"/>
                  <a:t>bulmayı göstermektedir.</a:t>
                </a:r>
              </a:p>
              <a:p>
                <a14:m>
                  <m:oMath xmlns:m="http://schemas.openxmlformats.org/officeDocument/2006/math">
                    <m:r>
                      <a:rPr lang="tr-TR" i="1" dirty="0" smtClean="0">
                        <a:latin typeface="Cambria Math" panose="02040503050406030204" pitchFamily="18" charset="0"/>
                      </a:rPr>
                      <m:t>𝑧</m:t>
                    </m:r>
                  </m:oMath>
                </a14:m>
                <a:r>
                  <a:rPr lang="tr-TR" dirty="0" smtClean="0"/>
                  <a:t> sütununda </a:t>
                </a:r>
                <a:r>
                  <a:rPr lang="tr-TR" dirty="0"/>
                  <a:t>aşağıya doğru inerek 1.5 </a:t>
                </a:r>
                <a:r>
                  <a:rPr lang="tr-TR" dirty="0" smtClean="0"/>
                  <a:t>satırına ulaşırız</a:t>
                </a:r>
                <a:r>
                  <a:rPr lang="tr-TR" dirty="0"/>
                  <a:t>. </a:t>
                </a:r>
                <a:endParaRPr lang="tr-TR" dirty="0" smtClean="0"/>
              </a:p>
              <a:p>
                <a:r>
                  <a:rPr lang="tr-TR" dirty="0" smtClean="0"/>
                  <a:t>Olasılığı</a:t>
                </a:r>
                <a:r>
                  <a:rPr lang="tr-TR" dirty="0"/>
                  <a:t>, 0.00 </a:t>
                </a:r>
                <a:r>
                  <a:rPr lang="tr-TR" dirty="0" smtClean="0"/>
                  <a:t>etiketli sütundan </a:t>
                </a:r>
                <a:r>
                  <a:rPr lang="tr-TR" dirty="0"/>
                  <a:t>0.93319 olarak okuruz. </a:t>
                </a:r>
                <a:endParaRPr lang="tr-TR" dirty="0" smtClean="0"/>
              </a:p>
              <a:p>
                <a:r>
                  <a:rPr lang="tr-TR" dirty="0" smtClean="0"/>
                  <a:t>Sütun </a:t>
                </a:r>
                <a:r>
                  <a:rPr lang="tr-TR" dirty="0"/>
                  <a:t>başlığı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𝑍</m:t>
                    </m:r>
                    <m:r>
                      <a:rPr lang="tr-TR" b="0" i="1" dirty="0" smtClean="0">
                        <a:latin typeface="Cambria Math" panose="02040503050406030204" pitchFamily="18" charset="0"/>
                      </a:rPr>
                      <m:t>≤</m:t>
                    </m:r>
                    <m:r>
                      <a:rPr lang="tr-TR" b="0" i="1" dirty="0" smtClean="0">
                        <a:latin typeface="Cambria Math" panose="02040503050406030204" pitchFamily="18" charset="0"/>
                      </a:rPr>
                      <m:t>𝑧</m:t>
                    </m:r>
                    <m:r>
                      <a:rPr lang="tr-TR" i="1" dirty="0" smtClean="0">
                        <a:latin typeface="Cambria Math" panose="02040503050406030204" pitchFamily="18" charset="0"/>
                      </a:rPr>
                      <m:t> )</m:t>
                    </m:r>
                  </m:oMath>
                </a14:m>
                <a:r>
                  <a:rPr lang="tr-TR" dirty="0"/>
                  <a:t>'deki z değerinin yüzdelik hanesi olarak alınır. Örneğin, </a:t>
                </a:r>
                <a14:m>
                  <m:oMath xmlns:m="http://schemas.openxmlformats.org/officeDocument/2006/math">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𝑍</m:t>
                        </m:r>
                        <m:r>
                          <a:rPr lang="tr-TR" b="0" i="1" dirty="0" smtClean="0">
                            <a:latin typeface="Cambria Math" panose="02040503050406030204" pitchFamily="18" charset="0"/>
                          </a:rPr>
                          <m:t>≤</m:t>
                        </m:r>
                        <m:r>
                          <a:rPr lang="tr-TR" i="1" dirty="0" smtClean="0">
                            <a:latin typeface="Cambria Math" panose="02040503050406030204" pitchFamily="18" charset="0"/>
                          </a:rPr>
                          <m:t>1.53</m:t>
                        </m:r>
                      </m:e>
                    </m:d>
                    <m:r>
                      <a:rPr lang="tr-TR" b="0" i="1" dirty="0" smtClean="0">
                        <a:latin typeface="Cambria Math" panose="02040503050406030204" pitchFamily="18" charset="0"/>
                      </a:rPr>
                      <m:t>,  </m:t>
                    </m:r>
                    <m:r>
                      <a:rPr lang="tr-TR" i="1" dirty="0" smtClean="0">
                        <a:latin typeface="Cambria Math" panose="02040503050406030204" pitchFamily="18" charset="0"/>
                      </a:rPr>
                      <m:t>𝑧</m:t>
                    </m:r>
                    <m:r>
                      <a:rPr lang="tr-TR" i="1" dirty="0" smtClean="0">
                        <a:latin typeface="Cambria Math" panose="02040503050406030204" pitchFamily="18" charset="0"/>
                      </a:rPr>
                      <m:t> </m:t>
                    </m:r>
                  </m:oMath>
                </a14:m>
                <a:r>
                  <a:rPr lang="tr-TR" dirty="0" smtClean="0"/>
                  <a:t>sütununda </a:t>
                </a:r>
                <a:r>
                  <a:rPr lang="tr-TR" dirty="0"/>
                  <a:t>1.5 değerinin </a:t>
                </a:r>
                <a:r>
                  <a:rPr lang="tr-TR" dirty="0" smtClean="0"/>
                  <a:t>yer aldığı </a:t>
                </a:r>
                <a:r>
                  <a:rPr lang="tr-TR" dirty="0"/>
                  <a:t>satırda 0.03 etiketli sütundan 0.93699 olarak </a:t>
                </a:r>
                <a:r>
                  <a:rPr lang="tr-TR" dirty="0" smtClean="0"/>
                  <a:t>okunur.</a:t>
                </a: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022" t="-1857" b="-2286"/>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6238429" y="2060847"/>
            <a:ext cx="4968552" cy="1620000"/>
          </a:xfrm>
          <a:prstGeom prst="rect">
            <a:avLst/>
          </a:prstGeom>
        </p:spPr>
      </p:pic>
      <mc:AlternateContent xmlns:mc="http://schemas.openxmlformats.org/markup-compatibility/2006" xmlns:a14="http://schemas.microsoft.com/office/drawing/2010/main">
        <mc:Choice Requires="a14">
          <p:sp>
            <p:nvSpPr>
              <p:cNvPr id="7" name="Dikdörtgen 6"/>
              <p:cNvSpPr/>
              <p:nvPr/>
            </p:nvSpPr>
            <p:spPr>
              <a:xfrm>
                <a:off x="6238427" y="3836129"/>
                <a:ext cx="4968553" cy="1652760"/>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nSpc>
                    <a:spcPct val="90000"/>
                  </a:lnSpc>
                  <a:spcBef>
                    <a:spcPts val="1800"/>
                  </a:spcBef>
                  <a:buClr>
                    <a:schemeClr val="tx1"/>
                  </a:buClr>
                  <a:buFont typeface="Arial" pitchFamily="34" charset="0"/>
                  <a:buNone/>
                </a:pPr>
                <a:r>
                  <a:rPr lang="tr-TR" sz="1600" i="1" dirty="0" smtClean="0">
                    <a:solidFill>
                      <a:schemeClr val="tx1"/>
                    </a:solidFill>
                    <a:latin typeface="Cambria Math" panose="02040503050406030204" pitchFamily="18" charset="0"/>
                  </a:rPr>
                  <a:t>Standart normal </a:t>
                </a:r>
                <a:r>
                  <a:rPr lang="tr-TR" sz="1600" i="1" dirty="0" err="1">
                    <a:solidFill>
                      <a:schemeClr val="tx1"/>
                    </a:solidFill>
                    <a:latin typeface="Cambria Math" panose="02040503050406030204" pitchFamily="18" charset="0"/>
                  </a:rPr>
                  <a:t>rassal</a:t>
                </a:r>
                <a:r>
                  <a:rPr lang="tr-TR" sz="1600" i="1" dirty="0">
                    <a:solidFill>
                      <a:schemeClr val="tx1"/>
                    </a:solidFill>
                    <a:latin typeface="Cambria Math" panose="02040503050406030204" pitchFamily="18" charset="0"/>
                  </a:rPr>
                  <a:t> değişkeni birikimli dağılım fonksiyonunu göstermek için </a:t>
                </a:r>
              </a:p>
              <a:p>
                <a:pPr>
                  <a:lnSpc>
                    <a:spcPct val="90000"/>
                  </a:lnSpc>
                  <a:spcBef>
                    <a:spcPts val="1800"/>
                  </a:spcBef>
                  <a:buClr>
                    <a:schemeClr val="tx1"/>
                  </a:buClr>
                  <a:buFont typeface="Arial" pitchFamily="34" charset="0"/>
                  <a:buNone/>
                </a:pPr>
                <a14:m>
                  <m:oMathPara xmlns:m="http://schemas.openxmlformats.org/officeDocument/2006/math">
                    <m:oMathParaPr>
                      <m:jc m:val="centerGroup"/>
                    </m:oMathParaPr>
                    <m:oMath xmlns:m="http://schemas.openxmlformats.org/officeDocument/2006/math">
                      <m:r>
                        <m:rPr>
                          <m:sty m:val="p"/>
                        </m:rPr>
                        <a:rPr lang="tr-TR" sz="1600" i="1" dirty="0">
                          <a:solidFill>
                            <a:schemeClr val="tx1"/>
                          </a:solidFill>
                          <a:latin typeface="Cambria Math" panose="02040503050406030204" pitchFamily="18" charset="0"/>
                        </a:rPr>
                        <m:t>Φ</m:t>
                      </m:r>
                      <m: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𝑧</m:t>
                      </m:r>
                      <m:r>
                        <a:rPr lang="tr-TR" sz="1600" i="1" dirty="0">
                          <a:solidFill>
                            <a:schemeClr val="tx1"/>
                          </a:solidFill>
                          <a:latin typeface="Cambria Math" panose="02040503050406030204" pitchFamily="18" charset="0"/>
                        </a:rPr>
                        <m:t>)= </m:t>
                      </m:r>
                      <m:r>
                        <a:rPr lang="tr-TR" sz="1600" i="1" dirty="0">
                          <a:solidFill>
                            <a:schemeClr val="tx1"/>
                          </a:solidFill>
                          <a:latin typeface="Cambria Math" panose="02040503050406030204" pitchFamily="18" charset="0"/>
                        </a:rPr>
                        <m:t>𝑃</m:t>
                      </m:r>
                      <m:r>
                        <a:rPr lang="tr-TR" sz="1600" i="1" dirty="0">
                          <a:solidFill>
                            <a:schemeClr val="tx1"/>
                          </a:solidFill>
                          <a:latin typeface="Cambria Math" panose="02040503050406030204" pitchFamily="18" charset="0"/>
                        </a:rPr>
                        <m:t>(</m:t>
                      </m:r>
                      <m:r>
                        <a:rPr lang="tr-TR" sz="1600" i="1" dirty="0">
                          <a:solidFill>
                            <a:schemeClr val="tx1"/>
                          </a:solidFill>
                          <a:latin typeface="Cambria Math" panose="02040503050406030204" pitchFamily="18" charset="0"/>
                        </a:rPr>
                        <m:t>𝑍</m:t>
                      </m:r>
                      <m:r>
                        <a:rPr lang="tr-TR" sz="1600" i="1" dirty="0">
                          <a:solidFill>
                            <a:schemeClr val="tx1"/>
                          </a:solidFill>
                          <a:latin typeface="Cambria Math" panose="02040503050406030204" pitchFamily="18" charset="0"/>
                        </a:rPr>
                        <m:t>≤ </m:t>
                      </m:r>
                      <m:r>
                        <a:rPr lang="tr-TR" sz="1600" i="1" dirty="0">
                          <a:solidFill>
                            <a:schemeClr val="tx1"/>
                          </a:solidFill>
                          <a:latin typeface="Cambria Math" panose="02040503050406030204" pitchFamily="18" charset="0"/>
                        </a:rPr>
                        <m:t>𝑧</m:t>
                      </m:r>
                      <m:r>
                        <a:rPr lang="tr-TR" sz="1600" i="1" dirty="0">
                          <a:solidFill>
                            <a:schemeClr val="tx1"/>
                          </a:solidFill>
                          <a:latin typeface="Cambria Math" panose="02040503050406030204" pitchFamily="18" charset="0"/>
                        </a:rPr>
                        <m:t> ) </m:t>
                      </m:r>
                    </m:oMath>
                  </m:oMathPara>
                </a14:m>
                <a:endParaRPr lang="tr-TR" sz="1600" i="1" dirty="0">
                  <a:solidFill>
                    <a:schemeClr val="tx1"/>
                  </a:solidFill>
                  <a:latin typeface="Cambria Math" panose="02040503050406030204" pitchFamily="18" charset="0"/>
                </a:endParaRPr>
              </a:p>
              <a:p>
                <a:pPr>
                  <a:lnSpc>
                    <a:spcPct val="90000"/>
                  </a:lnSpc>
                  <a:spcBef>
                    <a:spcPts val="1800"/>
                  </a:spcBef>
                  <a:buClr>
                    <a:schemeClr val="tx1"/>
                  </a:buClr>
                  <a:buFont typeface="Arial" pitchFamily="34" charset="0"/>
                  <a:buNone/>
                </a:pPr>
                <a:r>
                  <a:rPr lang="tr-TR" sz="1600" i="1" dirty="0">
                    <a:solidFill>
                      <a:schemeClr val="tx1"/>
                    </a:solidFill>
                    <a:latin typeface="Cambria Math" panose="02040503050406030204" pitchFamily="18" charset="0"/>
                  </a:rPr>
                  <a:t>kullanılır. Genelde olasılık, basit yöntemler kullanılarak hesaplanamadığından bir tabloya (veya bilgisayar yazılımına) ihtiyaç duyulur. </a:t>
                </a:r>
              </a:p>
            </p:txBody>
          </p:sp>
        </mc:Choice>
        <mc:Fallback xmlns="">
          <p:sp>
            <p:nvSpPr>
              <p:cNvPr id="7" name="Dikdörtgen 6"/>
              <p:cNvSpPr>
                <a:spLocks noRot="1" noChangeAspect="1" noMove="1" noResize="1" noEditPoints="1" noAdjustHandles="1" noChangeArrowheads="1" noChangeShapeType="1" noTextEdit="1"/>
              </p:cNvSpPr>
              <p:nvPr/>
            </p:nvSpPr>
            <p:spPr>
              <a:xfrm>
                <a:off x="6238427" y="3836129"/>
                <a:ext cx="4968553" cy="1652760"/>
              </a:xfrm>
              <a:prstGeom prst="rect">
                <a:avLst/>
              </a:prstGeom>
              <a:blipFill rotWithShape="0">
                <a:blip r:embed="rId4"/>
                <a:stretch>
                  <a:fillRect l="-244" t="-1083" r="-853" b="-3249"/>
                </a:stretch>
              </a:blipFill>
              <a:ln w="38100">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23274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477788" y="476672"/>
            <a:ext cx="5906324" cy="1552792"/>
          </a:xfrm>
          <a:prstGeom prst="rect">
            <a:avLst/>
          </a:prstGeom>
        </p:spPr>
      </p:pic>
      <p:pic>
        <p:nvPicPr>
          <p:cNvPr id="9" name="Resim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7788" y="2132856"/>
            <a:ext cx="6554115" cy="2972048"/>
          </a:xfrm>
          <a:prstGeom prst="rect">
            <a:avLst/>
          </a:prstGeom>
        </p:spPr>
      </p:pic>
      <p:sp>
        <p:nvSpPr>
          <p:cNvPr id="12" name="Oval 11"/>
          <p:cNvSpPr/>
          <p:nvPr/>
        </p:nvSpPr>
        <p:spPr>
          <a:xfrm>
            <a:off x="765820" y="4077072"/>
            <a:ext cx="360040" cy="144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4366220" y="2204864"/>
            <a:ext cx="360040" cy="144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p:cNvSpPr/>
          <p:nvPr/>
        </p:nvSpPr>
        <p:spPr>
          <a:xfrm>
            <a:off x="4222204" y="4048136"/>
            <a:ext cx="648072" cy="216024"/>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5" name="Metin kutusu 14"/>
              <p:cNvSpPr txBox="1"/>
              <p:nvPr/>
            </p:nvSpPr>
            <p:spPr>
              <a:xfrm>
                <a:off x="5878388" y="1050953"/>
                <a:ext cx="58367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&gt;1.26</m:t>
                          </m:r>
                        </m:e>
                      </m:d>
                      <m:r>
                        <a:rPr lang="tr-TR" b="0" i="1" smtClean="0">
                          <a:latin typeface="Cambria Math" panose="02040503050406030204" pitchFamily="18" charset="0"/>
                        </a:rPr>
                        <m:t>=1−</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b="0" i="1" smtClean="0">
                              <a:latin typeface="Cambria Math" panose="02040503050406030204" pitchFamily="18" charset="0"/>
                            </a:rPr>
                            <m:t>≤</m:t>
                          </m:r>
                          <m:r>
                            <a:rPr lang="tr-TR" i="1">
                              <a:latin typeface="Cambria Math" panose="02040503050406030204" pitchFamily="18" charset="0"/>
                            </a:rPr>
                            <m:t>1.26</m:t>
                          </m:r>
                        </m:e>
                      </m:d>
                      <m:r>
                        <a:rPr lang="tr-TR" b="0" i="0" smtClean="0">
                          <a:latin typeface="Cambria Math" panose="02040503050406030204" pitchFamily="18" charset="0"/>
                        </a:rPr>
                        <m:t>=1−0.89616=0.10384</m:t>
                      </m:r>
                    </m:oMath>
                  </m:oMathPara>
                </a14:m>
                <a:endParaRPr lang="tr-TR" dirty="0"/>
              </a:p>
            </p:txBody>
          </p:sp>
        </mc:Choice>
        <mc:Fallback xmlns="">
          <p:sp>
            <p:nvSpPr>
              <p:cNvPr id="15" name="Metin kutusu 14"/>
              <p:cNvSpPr txBox="1">
                <a:spLocks noRot="1" noChangeAspect="1" noMove="1" noResize="1" noEditPoints="1" noAdjustHandles="1" noChangeArrowheads="1" noChangeShapeType="1" noTextEdit="1"/>
              </p:cNvSpPr>
              <p:nvPr/>
            </p:nvSpPr>
            <p:spPr>
              <a:xfrm>
                <a:off x="5878388" y="1050953"/>
                <a:ext cx="5836726" cy="276999"/>
              </a:xfrm>
              <a:prstGeom prst="rect">
                <a:avLst/>
              </a:prstGeom>
              <a:blipFill rotWithShape="0">
                <a:blip r:embed="rId4"/>
                <a:stretch>
                  <a:fillRect l="-418" r="-522" b="-10870"/>
                </a:stretch>
              </a:blipFill>
            </p:spPr>
            <p:txBody>
              <a:bodyPr/>
              <a:lstStyle/>
              <a:p>
                <a:r>
                  <a:rPr lang="tr-TR">
                    <a:noFill/>
                  </a:rPr>
                  <a:t> </a:t>
                </a:r>
              </a:p>
            </p:txBody>
          </p:sp>
        </mc:Fallback>
      </mc:AlternateContent>
    </p:spTree>
    <p:extLst>
      <p:ext uri="{BB962C8B-B14F-4D97-AF65-F5344CB8AC3E}">
        <p14:creationId xmlns:p14="http://schemas.microsoft.com/office/powerpoint/2010/main" val="138910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512265" y="620688"/>
            <a:ext cx="6230219" cy="3277057"/>
          </a:xfrm>
          <a:prstGeom prst="rect">
            <a:avLst/>
          </a:prstGeom>
        </p:spPr>
      </p:pic>
      <p:grpSp>
        <p:nvGrpSpPr>
          <p:cNvPr id="4" name="Grup 3"/>
          <p:cNvGrpSpPr/>
          <p:nvPr/>
        </p:nvGrpSpPr>
        <p:grpSpPr>
          <a:xfrm>
            <a:off x="4078188" y="620688"/>
            <a:ext cx="6431090" cy="1291588"/>
            <a:chOff x="2825485" y="632149"/>
            <a:chExt cx="6431090" cy="1291588"/>
          </a:xfrm>
        </p:grpSpPr>
        <p:pic>
          <p:nvPicPr>
            <p:cNvPr id="10" name="Resim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35829" y="632149"/>
              <a:ext cx="6420746" cy="420588"/>
            </a:xfrm>
            <a:prstGeom prst="rect">
              <a:avLst/>
            </a:prstGeom>
          </p:spPr>
        </p:pic>
        <p:pic>
          <p:nvPicPr>
            <p:cNvPr id="3" name="Resim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25485" y="915625"/>
              <a:ext cx="6420746" cy="1008112"/>
            </a:xfrm>
            <a:prstGeom prst="rect">
              <a:avLst/>
            </a:prstGeom>
          </p:spPr>
        </p:pic>
      </p:grpSp>
      <p:sp>
        <p:nvSpPr>
          <p:cNvPr id="11" name="Oval 10"/>
          <p:cNvSpPr/>
          <p:nvPr/>
        </p:nvSpPr>
        <p:spPr>
          <a:xfrm>
            <a:off x="4294212" y="1696252"/>
            <a:ext cx="360040" cy="144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Oval 11"/>
          <p:cNvSpPr/>
          <p:nvPr/>
        </p:nvSpPr>
        <p:spPr>
          <a:xfrm>
            <a:off x="6238428" y="738612"/>
            <a:ext cx="360040" cy="144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6094412" y="1659338"/>
            <a:ext cx="648072" cy="216024"/>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4" name="Metin kutusu 13"/>
              <p:cNvSpPr txBox="1"/>
              <p:nvPr/>
            </p:nvSpPr>
            <p:spPr>
              <a:xfrm>
                <a:off x="1303841" y="578576"/>
                <a:ext cx="14468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&lt;−0.86</m:t>
                          </m:r>
                        </m:e>
                      </m:d>
                    </m:oMath>
                  </m:oMathPara>
                </a14:m>
                <a:endParaRPr lang="tr-TR" dirty="0"/>
              </a:p>
            </p:txBody>
          </p:sp>
        </mc:Choice>
        <mc:Fallback xmlns="">
          <p:sp>
            <p:nvSpPr>
              <p:cNvPr id="14" name="Metin kutusu 13"/>
              <p:cNvSpPr txBox="1">
                <a:spLocks noRot="1" noChangeAspect="1" noMove="1" noResize="1" noEditPoints="1" noAdjustHandles="1" noChangeArrowheads="1" noChangeShapeType="1" noTextEdit="1"/>
              </p:cNvSpPr>
              <p:nvPr/>
            </p:nvSpPr>
            <p:spPr>
              <a:xfrm>
                <a:off x="1303841" y="578576"/>
                <a:ext cx="1446806" cy="276999"/>
              </a:xfrm>
              <a:prstGeom prst="rect">
                <a:avLst/>
              </a:prstGeom>
              <a:blipFill rotWithShape="0">
                <a:blip r:embed="rId5"/>
                <a:stretch>
                  <a:fillRect l="-3376" b="-666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 name="Metin kutusu 4"/>
              <p:cNvSpPr txBox="1"/>
              <p:nvPr/>
            </p:nvSpPr>
            <p:spPr>
              <a:xfrm>
                <a:off x="2750647" y="576358"/>
                <a:ext cx="11124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=0.19490</m:t>
                      </m:r>
                    </m:oMath>
                  </m:oMathPara>
                </a14:m>
                <a:endParaRPr lang="tr-TR" dirty="0"/>
              </a:p>
            </p:txBody>
          </p:sp>
        </mc:Choice>
        <mc:Fallback xmlns="">
          <p:sp>
            <p:nvSpPr>
              <p:cNvPr id="5" name="Metin kutusu 4"/>
              <p:cNvSpPr txBox="1">
                <a:spLocks noRot="1" noChangeAspect="1" noMove="1" noResize="1" noEditPoints="1" noAdjustHandles="1" noChangeArrowheads="1" noChangeShapeType="1" noTextEdit="1"/>
              </p:cNvSpPr>
              <p:nvPr/>
            </p:nvSpPr>
            <p:spPr>
              <a:xfrm>
                <a:off x="2750647" y="576358"/>
                <a:ext cx="1112484" cy="276999"/>
              </a:xfrm>
              <a:prstGeom prst="rect">
                <a:avLst/>
              </a:prstGeom>
              <a:blipFill rotWithShape="0">
                <a:blip r:embed="rId6"/>
                <a:stretch>
                  <a:fillRect l="-1639" r="-4918" b="-666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Metin kutusu 14"/>
              <p:cNvSpPr txBox="1"/>
              <p:nvPr/>
            </p:nvSpPr>
            <p:spPr>
              <a:xfrm>
                <a:off x="761742" y="3825737"/>
                <a:ext cx="32013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&gt;−1.37</m:t>
                          </m:r>
                        </m:e>
                      </m:d>
                      <m:r>
                        <a:rPr lang="tr-TR" b="0" i="1" smtClean="0">
                          <a:latin typeface="Cambria Math" panose="02040503050406030204" pitchFamily="18" charset="0"/>
                        </a:rPr>
                        <m:t>=</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b="0" i="1" smtClean="0">
                              <a:latin typeface="Cambria Math" panose="02040503050406030204" pitchFamily="18" charset="0"/>
                            </a:rPr>
                            <m:t>&lt;</m:t>
                          </m:r>
                          <m:r>
                            <a:rPr lang="tr-TR" i="1">
                              <a:latin typeface="Cambria Math" panose="02040503050406030204" pitchFamily="18" charset="0"/>
                            </a:rPr>
                            <m:t>1.</m:t>
                          </m:r>
                          <m:r>
                            <a:rPr lang="tr-TR" b="0" i="1" smtClean="0">
                              <a:latin typeface="Cambria Math" panose="02040503050406030204" pitchFamily="18" charset="0"/>
                            </a:rPr>
                            <m:t>37</m:t>
                          </m:r>
                        </m:e>
                      </m:d>
                      <m:r>
                        <a:rPr lang="tr-TR" b="0" i="0" smtClean="0">
                          <a:latin typeface="Cambria Math" panose="02040503050406030204" pitchFamily="18" charset="0"/>
                        </a:rPr>
                        <m:t>=</m:t>
                      </m:r>
                    </m:oMath>
                  </m:oMathPara>
                </a14:m>
                <a:endParaRPr lang="tr-TR" dirty="0"/>
              </a:p>
            </p:txBody>
          </p:sp>
        </mc:Choice>
        <mc:Fallback xmlns="">
          <p:sp>
            <p:nvSpPr>
              <p:cNvPr id="15" name="Metin kutusu 14"/>
              <p:cNvSpPr txBox="1">
                <a:spLocks noRot="1" noChangeAspect="1" noMove="1" noResize="1" noEditPoints="1" noAdjustHandles="1" noChangeArrowheads="1" noChangeShapeType="1" noTextEdit="1"/>
              </p:cNvSpPr>
              <p:nvPr/>
            </p:nvSpPr>
            <p:spPr>
              <a:xfrm>
                <a:off x="761742" y="3825737"/>
                <a:ext cx="3201389" cy="276999"/>
              </a:xfrm>
              <a:prstGeom prst="rect">
                <a:avLst/>
              </a:prstGeom>
              <a:blipFill rotWithShape="0">
                <a:blip r:embed="rId7"/>
                <a:stretch>
                  <a:fillRect l="-1333" r="-190" b="-666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6" name="Dikdörtgen 15"/>
              <p:cNvSpPr/>
              <p:nvPr/>
            </p:nvSpPr>
            <p:spPr>
              <a:xfrm>
                <a:off x="3787171" y="3789296"/>
                <a:ext cx="11112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0" smtClean="0">
                          <a:latin typeface="Cambria Math" panose="02040503050406030204" pitchFamily="18" charset="0"/>
                        </a:rPr>
                        <m:t> </m:t>
                      </m:r>
                      <m:r>
                        <a:rPr lang="tr-TR">
                          <a:latin typeface="Cambria Math" panose="02040503050406030204" pitchFamily="18" charset="0"/>
                        </a:rPr>
                        <m:t>0.</m:t>
                      </m:r>
                      <m:r>
                        <a:rPr lang="tr-TR" b="0" i="0" smtClean="0">
                          <a:latin typeface="Cambria Math" panose="02040503050406030204" pitchFamily="18" charset="0"/>
                        </a:rPr>
                        <m:t>9</m:t>
                      </m:r>
                      <m:r>
                        <a:rPr lang="tr-TR">
                          <a:latin typeface="Cambria Math" panose="02040503050406030204" pitchFamily="18" charset="0"/>
                        </a:rPr>
                        <m:t>14</m:t>
                      </m:r>
                      <m:r>
                        <a:rPr lang="tr-TR" b="0" i="0" smtClean="0">
                          <a:latin typeface="Cambria Math" panose="02040503050406030204" pitchFamily="18" charset="0"/>
                        </a:rPr>
                        <m:t>65</m:t>
                      </m:r>
                    </m:oMath>
                  </m:oMathPara>
                </a14:m>
                <a:endParaRPr lang="tr-TR" dirty="0"/>
              </a:p>
            </p:txBody>
          </p:sp>
        </mc:Choice>
        <mc:Fallback xmlns="">
          <p:sp>
            <p:nvSpPr>
              <p:cNvPr id="16" name="Dikdörtgen 15"/>
              <p:cNvSpPr>
                <a:spLocks noRot="1" noChangeAspect="1" noMove="1" noResize="1" noEditPoints="1" noAdjustHandles="1" noChangeArrowheads="1" noChangeShapeType="1" noTextEdit="1"/>
              </p:cNvSpPr>
              <p:nvPr/>
            </p:nvSpPr>
            <p:spPr>
              <a:xfrm>
                <a:off x="3787171" y="3789296"/>
                <a:ext cx="1111202" cy="369332"/>
              </a:xfrm>
              <a:prstGeom prst="rect">
                <a:avLst/>
              </a:prstGeom>
              <a:blipFill rotWithShape="0">
                <a:blip r:embed="rId8"/>
                <a:stretch>
                  <a:fillRect/>
                </a:stretch>
              </a:blipFill>
            </p:spPr>
            <p:txBody>
              <a:bodyPr/>
              <a:lstStyle/>
              <a:p>
                <a:r>
                  <a:rPr lang="tr-TR">
                    <a:noFill/>
                  </a:rPr>
                  <a:t> </a:t>
                </a:r>
              </a:p>
            </p:txBody>
          </p:sp>
        </mc:Fallback>
      </mc:AlternateContent>
      <p:pic>
        <p:nvPicPr>
          <p:cNvPr id="23" name="Resim 22"/>
          <p:cNvPicPr>
            <a:picLocks noChangeAspect="1"/>
          </p:cNvPicPr>
          <p:nvPr/>
        </p:nvPicPr>
        <p:blipFill>
          <a:blip r:embed="rId9"/>
          <a:stretch>
            <a:fillRect/>
          </a:stretch>
        </p:blipFill>
        <p:spPr>
          <a:xfrm>
            <a:off x="5263769" y="3617121"/>
            <a:ext cx="6068272" cy="2486372"/>
          </a:xfrm>
          <a:prstGeom prst="rect">
            <a:avLst/>
          </a:prstGeom>
        </p:spPr>
      </p:pic>
      <p:sp>
        <p:nvSpPr>
          <p:cNvPr id="22" name="Oval 21"/>
          <p:cNvSpPr/>
          <p:nvPr/>
        </p:nvSpPr>
        <p:spPr>
          <a:xfrm>
            <a:off x="9263857" y="5769260"/>
            <a:ext cx="648072" cy="216024"/>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Oval 19"/>
          <p:cNvSpPr/>
          <p:nvPr/>
        </p:nvSpPr>
        <p:spPr>
          <a:xfrm>
            <a:off x="5302324" y="5805264"/>
            <a:ext cx="360040" cy="144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val 20"/>
          <p:cNvSpPr/>
          <p:nvPr/>
        </p:nvSpPr>
        <p:spPr>
          <a:xfrm>
            <a:off x="9407873" y="3772795"/>
            <a:ext cx="360040" cy="1440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9263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5" grpId="0"/>
      <p:bldP spid="15" grpId="0"/>
      <p:bldP spid="16" grpId="0"/>
      <p:bldP spid="22" grpId="0" animBg="1"/>
      <p:bldP spid="20" grpId="0" animBg="1"/>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stretch>
            <a:fillRect/>
          </a:stretch>
        </p:blipFill>
        <p:spPr>
          <a:xfrm>
            <a:off x="549796" y="332656"/>
            <a:ext cx="8764223" cy="1448002"/>
          </a:xfrm>
          <a:prstGeom prst="rect">
            <a:avLst/>
          </a:prstGeom>
        </p:spPr>
      </p:pic>
      <p:pic>
        <p:nvPicPr>
          <p:cNvPr id="9" name="Resim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9007" y="2348881"/>
            <a:ext cx="6554115" cy="936104"/>
          </a:xfrm>
          <a:prstGeom prst="rect">
            <a:avLst/>
          </a:prstGeom>
        </p:spPr>
      </p:pic>
      <mc:AlternateContent xmlns:mc="http://schemas.openxmlformats.org/markup-compatibility/2006" xmlns:a14="http://schemas.microsoft.com/office/drawing/2010/main">
        <mc:Choice Requires="a14">
          <p:sp>
            <p:nvSpPr>
              <p:cNvPr id="5" name="Metin kutusu 4"/>
              <p:cNvSpPr txBox="1"/>
              <p:nvPr/>
            </p:nvSpPr>
            <p:spPr>
              <a:xfrm>
                <a:off x="909836" y="1824556"/>
                <a:ext cx="53631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−1.25&lt;</m:t>
                          </m:r>
                          <m:r>
                            <a:rPr lang="tr-TR" b="0" i="1" smtClean="0">
                              <a:latin typeface="Cambria Math" panose="02040503050406030204" pitchFamily="18" charset="0"/>
                            </a:rPr>
                            <m:t>𝑍</m:t>
                          </m:r>
                          <m:r>
                            <a:rPr lang="tr-TR" b="0" i="1" smtClean="0">
                              <a:latin typeface="Cambria Math" panose="02040503050406030204" pitchFamily="18" charset="0"/>
                            </a:rPr>
                            <m:t>&lt;0.37</m:t>
                          </m:r>
                        </m:e>
                      </m:d>
                      <m:r>
                        <a:rPr lang="tr-TR" b="0" i="1" smtClean="0">
                          <a:latin typeface="Cambria Math" panose="02040503050406030204" pitchFamily="18" charset="0"/>
                        </a:rPr>
                        <m:t>=</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i="1">
                              <a:latin typeface="Cambria Math" panose="02040503050406030204" pitchFamily="18" charset="0"/>
                            </a:rPr>
                            <m:t>&lt;0.37</m:t>
                          </m:r>
                        </m:e>
                      </m:d>
                      <m:r>
                        <a:rPr lang="tr-TR" b="0" i="0" smtClean="0">
                          <a:latin typeface="Cambria Math" panose="02040503050406030204" pitchFamily="18" charset="0"/>
                        </a:rPr>
                        <m:t>−</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i="1">
                              <a:latin typeface="Cambria Math" panose="02040503050406030204" pitchFamily="18" charset="0"/>
                            </a:rPr>
                            <m:t>&lt;−1.25</m:t>
                          </m:r>
                        </m:e>
                      </m:d>
                    </m:oMath>
                  </m:oMathPara>
                </a14:m>
                <a:endParaRPr lang="tr-TR" dirty="0"/>
              </a:p>
            </p:txBody>
          </p:sp>
        </mc:Choice>
        <mc:Fallback xmlns="">
          <p:sp>
            <p:nvSpPr>
              <p:cNvPr id="5" name="Metin kutusu 4"/>
              <p:cNvSpPr txBox="1">
                <a:spLocks noRot="1" noChangeAspect="1" noMove="1" noResize="1" noEditPoints="1" noAdjustHandles="1" noChangeArrowheads="1" noChangeShapeType="1" noTextEdit="1"/>
              </p:cNvSpPr>
              <p:nvPr/>
            </p:nvSpPr>
            <p:spPr>
              <a:xfrm>
                <a:off x="909836" y="1824556"/>
                <a:ext cx="5363135" cy="276999"/>
              </a:xfrm>
              <a:prstGeom prst="rect">
                <a:avLst/>
              </a:prstGeom>
              <a:blipFill rotWithShape="0">
                <a:blip r:embed="rId4"/>
                <a:stretch>
                  <a:fillRect l="-455" b="-6522"/>
                </a:stretch>
              </a:blipFill>
            </p:spPr>
            <p:txBody>
              <a:bodyPr/>
              <a:lstStyle/>
              <a:p>
                <a:r>
                  <a:rPr lang="tr-TR">
                    <a:noFill/>
                  </a:rPr>
                  <a:t> </a:t>
                </a:r>
              </a:p>
            </p:txBody>
          </p:sp>
        </mc:Fallback>
      </mc:AlternateContent>
      <p:pic>
        <p:nvPicPr>
          <p:cNvPr id="10" name="Resim 9"/>
          <p:cNvPicPr>
            <a:picLocks noChangeAspect="1"/>
          </p:cNvPicPr>
          <p:nvPr/>
        </p:nvPicPr>
        <p:blipFill>
          <a:blip r:embed="rId5"/>
          <a:stretch>
            <a:fillRect/>
          </a:stretch>
        </p:blipFill>
        <p:spPr>
          <a:xfrm>
            <a:off x="765820" y="4149080"/>
            <a:ext cx="5953956" cy="562053"/>
          </a:xfrm>
          <a:prstGeom prst="rect">
            <a:avLst/>
          </a:prstGeom>
        </p:spPr>
      </p:pic>
      <p:pic>
        <p:nvPicPr>
          <p:cNvPr id="11" name="Resim 1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70557" y="3861047"/>
            <a:ext cx="6144482" cy="268251"/>
          </a:xfrm>
          <a:prstGeom prst="rect">
            <a:avLst/>
          </a:prstGeom>
        </p:spPr>
      </p:pic>
      <p:sp>
        <p:nvSpPr>
          <p:cNvPr id="12" name="Oval 11"/>
          <p:cNvSpPr/>
          <p:nvPr/>
        </p:nvSpPr>
        <p:spPr>
          <a:xfrm>
            <a:off x="4798268" y="2970840"/>
            <a:ext cx="648072" cy="216024"/>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3094726" y="4322094"/>
            <a:ext cx="648072" cy="216024"/>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5" name="Metin kutusu 14"/>
              <p:cNvSpPr txBox="1"/>
              <p:nvPr/>
            </p:nvSpPr>
            <p:spPr>
              <a:xfrm>
                <a:off x="909836" y="5013176"/>
                <a:ext cx="55120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−1.25&lt;</m:t>
                          </m:r>
                          <m:r>
                            <a:rPr lang="tr-TR" b="0" i="1" smtClean="0">
                              <a:latin typeface="Cambria Math" panose="02040503050406030204" pitchFamily="18" charset="0"/>
                            </a:rPr>
                            <m:t>𝑍</m:t>
                          </m:r>
                          <m:r>
                            <a:rPr lang="tr-TR" b="0" i="1" smtClean="0">
                              <a:latin typeface="Cambria Math" panose="02040503050406030204" pitchFamily="18" charset="0"/>
                            </a:rPr>
                            <m:t>&lt;0.37</m:t>
                          </m:r>
                        </m:e>
                      </m:d>
                      <m:r>
                        <a:rPr lang="tr-TR" b="0" i="1" smtClean="0">
                          <a:latin typeface="Cambria Math" panose="02040503050406030204" pitchFamily="18" charset="0"/>
                        </a:rPr>
                        <m:t>=0.64431</m:t>
                      </m:r>
                      <m:r>
                        <a:rPr lang="tr-TR" b="0" i="0" smtClean="0">
                          <a:latin typeface="Cambria Math" panose="02040503050406030204" pitchFamily="18" charset="0"/>
                        </a:rPr>
                        <m:t>−</m:t>
                      </m:r>
                      <m:r>
                        <a:rPr lang="tr-TR" b="0" i="1" smtClean="0">
                          <a:latin typeface="Cambria Math" panose="02040503050406030204" pitchFamily="18" charset="0"/>
                        </a:rPr>
                        <m:t>0.10565=0.53866</m:t>
                      </m:r>
                    </m:oMath>
                  </m:oMathPara>
                </a14:m>
                <a:endParaRPr lang="tr-TR" dirty="0"/>
              </a:p>
            </p:txBody>
          </p:sp>
        </mc:Choice>
        <mc:Fallback xmlns="">
          <p:sp>
            <p:nvSpPr>
              <p:cNvPr id="15" name="Metin kutusu 14"/>
              <p:cNvSpPr txBox="1">
                <a:spLocks noRot="1" noChangeAspect="1" noMove="1" noResize="1" noEditPoints="1" noAdjustHandles="1" noChangeArrowheads="1" noChangeShapeType="1" noTextEdit="1"/>
              </p:cNvSpPr>
              <p:nvPr/>
            </p:nvSpPr>
            <p:spPr>
              <a:xfrm>
                <a:off x="909836" y="5013176"/>
                <a:ext cx="5512022" cy="276999"/>
              </a:xfrm>
              <a:prstGeom prst="rect">
                <a:avLst/>
              </a:prstGeom>
              <a:blipFill rotWithShape="0">
                <a:blip r:embed="rId7"/>
                <a:stretch>
                  <a:fillRect l="-442" r="-664" b="-6522"/>
                </a:stretch>
              </a:blipFill>
            </p:spPr>
            <p:txBody>
              <a:bodyPr/>
              <a:lstStyle/>
              <a:p>
                <a:r>
                  <a:rPr lang="tr-TR">
                    <a:noFill/>
                  </a:rPr>
                  <a:t> </a:t>
                </a:r>
              </a:p>
            </p:txBody>
          </p:sp>
        </mc:Fallback>
      </mc:AlternateContent>
    </p:spTree>
    <p:extLst>
      <p:ext uri="{BB962C8B-B14F-4D97-AF65-F5344CB8AC3E}">
        <p14:creationId xmlns:p14="http://schemas.microsoft.com/office/powerpoint/2010/main" val="148669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3" grpId="0" animBg="1"/>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up 22"/>
          <p:cNvGrpSpPr/>
          <p:nvPr/>
        </p:nvGrpSpPr>
        <p:grpSpPr>
          <a:xfrm>
            <a:off x="549796" y="332656"/>
            <a:ext cx="8459168" cy="5027222"/>
            <a:chOff x="549796" y="332656"/>
            <a:chExt cx="8459168" cy="5027222"/>
          </a:xfrm>
        </p:grpSpPr>
        <p:pic>
          <p:nvPicPr>
            <p:cNvPr id="3" name="Resim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9796" y="548680"/>
              <a:ext cx="2457793" cy="1872208"/>
            </a:xfrm>
            <a:prstGeom prst="rect">
              <a:avLst/>
            </a:prstGeom>
          </p:spPr>
        </p:pic>
        <p:pic>
          <p:nvPicPr>
            <p:cNvPr id="5" name="Resim 4"/>
            <p:cNvPicPr>
              <a:picLocks noChangeAspect="1"/>
            </p:cNvPicPr>
            <p:nvPr/>
          </p:nvPicPr>
          <p:blipFill>
            <a:blip r:embed="rId3"/>
            <a:stretch>
              <a:fillRect/>
            </a:stretch>
          </p:blipFill>
          <p:spPr>
            <a:xfrm>
              <a:off x="2518668" y="332656"/>
              <a:ext cx="1400370" cy="1124107"/>
            </a:xfrm>
            <a:prstGeom prst="rect">
              <a:avLst/>
            </a:prstGeom>
          </p:spPr>
        </p:pic>
        <p:sp>
          <p:nvSpPr>
            <p:cNvPr id="10" name="Oval 9"/>
            <p:cNvSpPr/>
            <p:nvPr/>
          </p:nvSpPr>
          <p:spPr>
            <a:xfrm>
              <a:off x="2935581" y="908720"/>
              <a:ext cx="638551" cy="23003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1" name="Metin kutusu 10"/>
                <p:cNvSpPr txBox="1"/>
                <p:nvPr/>
              </p:nvSpPr>
              <p:spPr>
                <a:xfrm>
                  <a:off x="4150196" y="861756"/>
                  <a:ext cx="435555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≤−4.6</m:t>
                            </m:r>
                          </m:e>
                        </m:d>
                        <m:r>
                          <a:rPr lang="tr-TR" b="0" i="1" smtClean="0">
                            <a:latin typeface="Cambria Math" panose="02040503050406030204" pitchFamily="18" charset="0"/>
                          </a:rPr>
                          <m:t>=0;</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i="1">
                                <a:latin typeface="Cambria Math" panose="02040503050406030204" pitchFamily="18" charset="0"/>
                              </a:rPr>
                              <m:t>≤−3.99</m:t>
                            </m:r>
                          </m:e>
                        </m:d>
                        <m:r>
                          <a:rPr lang="tr-TR" b="0" i="1" smtClean="0">
                            <a:latin typeface="Cambria Math" panose="02040503050406030204" pitchFamily="18" charset="0"/>
                          </a:rPr>
                          <m:t>=0.00003</m:t>
                        </m:r>
                      </m:oMath>
                    </m:oMathPara>
                  </a14:m>
                  <a:endParaRPr lang="tr-TR" dirty="0"/>
                </a:p>
              </p:txBody>
            </p:sp>
          </mc:Choice>
          <mc:Fallback xmlns="">
            <p:sp>
              <p:nvSpPr>
                <p:cNvPr id="11" name="Metin kutusu 10"/>
                <p:cNvSpPr txBox="1">
                  <a:spLocks noRot="1" noChangeAspect="1" noMove="1" noResize="1" noEditPoints="1" noAdjustHandles="1" noChangeArrowheads="1" noChangeShapeType="1" noTextEdit="1"/>
                </p:cNvSpPr>
                <p:nvPr/>
              </p:nvSpPr>
              <p:spPr>
                <a:xfrm>
                  <a:off x="4150196" y="861756"/>
                  <a:ext cx="4355551" cy="276999"/>
                </a:xfrm>
                <a:prstGeom prst="rect">
                  <a:avLst/>
                </a:prstGeom>
                <a:blipFill rotWithShape="0">
                  <a:blip r:embed="rId4"/>
                  <a:stretch>
                    <a:fillRect l="-840" r="-840" b="-1304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2935581" y="1662517"/>
                  <a:ext cx="5234959" cy="369332"/>
                </a:xfrm>
                <a:prstGeom prst="rect">
                  <a:avLst/>
                </a:prstGeom>
              </p:spPr>
              <p:txBody>
                <a:bodyPr wrap="none">
                  <a:spAutoFit/>
                </a:bodyPr>
                <a:lstStyle/>
                <a:p>
                  <a14:m>
                    <m:oMath xmlns:m="http://schemas.openxmlformats.org/officeDocument/2006/math">
                      <m:r>
                        <a:rPr lang="tr-TR" i="1" smtClean="0">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b="0" i="1" smtClean="0">
                              <a:latin typeface="Cambria Math" panose="02040503050406030204" pitchFamily="18" charset="0"/>
                            </a:rPr>
                            <m:t>&gt;</m:t>
                          </m:r>
                          <m:r>
                            <a:rPr lang="tr-TR" b="0" i="1" smtClean="0">
                              <a:latin typeface="Cambria Math" panose="02040503050406030204" pitchFamily="18" charset="0"/>
                            </a:rPr>
                            <m:t>𝑧</m:t>
                          </m:r>
                        </m:e>
                      </m:d>
                      <m:r>
                        <a:rPr lang="tr-TR" b="0" i="1" smtClean="0">
                          <a:latin typeface="Cambria Math" panose="02040503050406030204" pitchFamily="18" charset="0"/>
                        </a:rPr>
                        <m:t>=0.05</m:t>
                      </m:r>
                    </m:oMath>
                  </a14:m>
                  <a:r>
                    <a:rPr lang="tr-TR" dirty="0" smtClean="0"/>
                    <a:t> olacak şekilde z değerini bulunuz.</a:t>
                  </a:r>
                  <a:endParaRPr lang="tr-TR" dirty="0"/>
                </a:p>
              </p:txBody>
            </p:sp>
          </mc:Choice>
          <mc:Fallback xmlns="">
            <p:sp>
              <p:nvSpPr>
                <p:cNvPr id="12" name="Dikdörtgen 11"/>
                <p:cNvSpPr>
                  <a:spLocks noRot="1" noChangeAspect="1" noMove="1" noResize="1" noEditPoints="1" noAdjustHandles="1" noChangeArrowheads="1" noChangeShapeType="1" noTextEdit="1"/>
                </p:cNvSpPr>
                <p:nvPr/>
              </p:nvSpPr>
              <p:spPr>
                <a:xfrm>
                  <a:off x="2935581" y="1662517"/>
                  <a:ext cx="5234959" cy="369332"/>
                </a:xfrm>
                <a:prstGeom prst="rect">
                  <a:avLst/>
                </a:prstGeom>
                <a:blipFill rotWithShape="0">
                  <a:blip r:embed="rId5"/>
                  <a:stretch>
                    <a:fillRect t="-10000" r="-350" b="-2666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2883534" y="3573016"/>
                  <a:ext cx="5825634" cy="369332"/>
                </a:xfrm>
                <a:prstGeom prst="rect">
                  <a:avLst/>
                </a:prstGeom>
              </p:spPr>
              <p:txBody>
                <a:bodyPr wrap="none">
                  <a:spAutoFit/>
                </a:bodyPr>
                <a:lstStyle/>
                <a:p>
                  <a14:m>
                    <m:oMath xmlns:m="http://schemas.openxmlformats.org/officeDocument/2006/math">
                      <m:r>
                        <a:rPr lang="tr-TR" i="1" smtClean="0">
                          <a:latin typeface="Cambria Math" panose="02040503050406030204" pitchFamily="18" charset="0"/>
                        </a:rPr>
                        <m:t>𝑃</m:t>
                      </m:r>
                      <m:d>
                        <m:dPr>
                          <m:ctrlPr>
                            <a:rPr lang="tr-TR" i="1">
                              <a:latin typeface="Cambria Math" panose="02040503050406030204" pitchFamily="18" charset="0"/>
                            </a:rPr>
                          </m:ctrlPr>
                        </m:dPr>
                        <m:e>
                          <m:r>
                            <a:rPr lang="tr-TR" b="0" i="1" smtClean="0">
                              <a:latin typeface="Cambria Math" panose="02040503050406030204" pitchFamily="18" charset="0"/>
                            </a:rPr>
                            <m:t>−</m:t>
                          </m:r>
                          <m:r>
                            <a:rPr lang="tr-TR" b="0" i="1" smtClean="0">
                              <a:latin typeface="Cambria Math" panose="02040503050406030204" pitchFamily="18" charset="0"/>
                            </a:rPr>
                            <m:t>𝑧</m:t>
                          </m:r>
                          <m:r>
                            <a:rPr lang="tr-TR" b="0" i="1" smtClean="0">
                              <a:latin typeface="Cambria Math" panose="02040503050406030204" pitchFamily="18" charset="0"/>
                            </a:rPr>
                            <m:t>&lt;</m:t>
                          </m:r>
                          <m:r>
                            <a:rPr lang="tr-TR" i="1">
                              <a:latin typeface="Cambria Math" panose="02040503050406030204" pitchFamily="18" charset="0"/>
                            </a:rPr>
                            <m:t>𝑍</m:t>
                          </m:r>
                          <m:r>
                            <a:rPr lang="tr-TR" b="0" i="1" smtClean="0">
                              <a:latin typeface="Cambria Math" panose="02040503050406030204" pitchFamily="18" charset="0"/>
                            </a:rPr>
                            <m:t>&lt;</m:t>
                          </m:r>
                          <m:r>
                            <a:rPr lang="tr-TR" b="0" i="1" smtClean="0">
                              <a:latin typeface="Cambria Math" panose="02040503050406030204" pitchFamily="18" charset="0"/>
                            </a:rPr>
                            <m:t>𝑧</m:t>
                          </m:r>
                        </m:e>
                      </m:d>
                      <m:r>
                        <a:rPr lang="tr-TR" b="0" i="1" smtClean="0">
                          <a:latin typeface="Cambria Math" panose="02040503050406030204" pitchFamily="18" charset="0"/>
                        </a:rPr>
                        <m:t>=0.99</m:t>
                      </m:r>
                    </m:oMath>
                  </a14:m>
                  <a:r>
                    <a:rPr lang="tr-TR" dirty="0" smtClean="0"/>
                    <a:t> olacak şekilde z değerini bulunuz.</a:t>
                  </a:r>
                  <a:endParaRPr lang="tr-TR" dirty="0"/>
                </a:p>
              </p:txBody>
            </p:sp>
          </mc:Choice>
          <mc:Fallback xmlns="">
            <p:sp>
              <p:nvSpPr>
                <p:cNvPr id="13" name="Dikdörtgen 12"/>
                <p:cNvSpPr>
                  <a:spLocks noRot="1" noChangeAspect="1" noMove="1" noResize="1" noEditPoints="1" noAdjustHandles="1" noChangeArrowheads="1" noChangeShapeType="1" noTextEdit="1"/>
                </p:cNvSpPr>
                <p:nvPr/>
              </p:nvSpPr>
              <p:spPr>
                <a:xfrm>
                  <a:off x="2883534" y="3573016"/>
                  <a:ext cx="5825634" cy="369332"/>
                </a:xfrm>
                <a:prstGeom prst="rect">
                  <a:avLst/>
                </a:prstGeom>
                <a:blipFill rotWithShape="0">
                  <a:blip r:embed="rId6"/>
                  <a:stretch>
                    <a:fillRect t="-8197" r="-209" b="-2459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Dikdörtgen 13"/>
                <p:cNvSpPr/>
                <p:nvPr/>
              </p:nvSpPr>
              <p:spPr>
                <a:xfrm>
                  <a:off x="2935580" y="1960195"/>
                  <a:ext cx="5822107" cy="369332"/>
                </a:xfrm>
                <a:prstGeom prst="rect">
                  <a:avLst/>
                </a:prstGeom>
              </p:spPr>
              <p:txBody>
                <a:bodyPr wrap="none">
                  <a:spAutoFit/>
                </a:bodyPr>
                <a:lstStyle/>
                <a:p>
                  <a14:m>
                    <m:oMath xmlns:m="http://schemas.openxmlformats.org/officeDocument/2006/math">
                      <m:r>
                        <a:rPr lang="tr-TR" i="1" smtClean="0">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b="0" i="1" smtClean="0">
                              <a:latin typeface="Cambria Math" panose="02040503050406030204" pitchFamily="18" charset="0"/>
                            </a:rPr>
                            <m:t>≤</m:t>
                          </m:r>
                          <m:r>
                            <a:rPr lang="tr-TR" i="1">
                              <a:latin typeface="Cambria Math" panose="02040503050406030204" pitchFamily="18" charset="0"/>
                            </a:rPr>
                            <m:t>𝑧</m:t>
                          </m:r>
                        </m:e>
                      </m:d>
                      <m:r>
                        <a:rPr lang="tr-TR" i="1">
                          <a:latin typeface="Cambria Math" panose="02040503050406030204" pitchFamily="18" charset="0"/>
                        </a:rPr>
                        <m:t>=0.</m:t>
                      </m:r>
                      <m:r>
                        <a:rPr lang="tr-TR" b="0" i="1" smtClean="0">
                          <a:latin typeface="Cambria Math" panose="02040503050406030204" pitchFamily="18" charset="0"/>
                        </a:rPr>
                        <m:t>9</m:t>
                      </m:r>
                      <m:r>
                        <a:rPr lang="tr-TR" i="1">
                          <a:latin typeface="Cambria Math" panose="02040503050406030204" pitchFamily="18" charset="0"/>
                        </a:rPr>
                        <m:t>5</m:t>
                      </m:r>
                    </m:oMath>
                  </a14:m>
                  <a:r>
                    <a:rPr lang="tr-TR" dirty="0" smtClean="0"/>
                    <a:t>’i tablodan arayalım. En yakın değer 1.65 </a:t>
                  </a:r>
                  <a:endParaRPr lang="tr-TR" dirty="0"/>
                </a:p>
              </p:txBody>
            </p:sp>
          </mc:Choice>
          <mc:Fallback xmlns="">
            <p:sp>
              <p:nvSpPr>
                <p:cNvPr id="14" name="Dikdörtgen 13"/>
                <p:cNvSpPr>
                  <a:spLocks noRot="1" noChangeAspect="1" noMove="1" noResize="1" noEditPoints="1" noAdjustHandles="1" noChangeArrowheads="1" noChangeShapeType="1" noTextEdit="1"/>
                </p:cNvSpPr>
                <p:nvPr/>
              </p:nvSpPr>
              <p:spPr>
                <a:xfrm>
                  <a:off x="2935580" y="1960195"/>
                  <a:ext cx="5822107" cy="369332"/>
                </a:xfrm>
                <a:prstGeom prst="rect">
                  <a:avLst/>
                </a:prstGeom>
                <a:blipFill rotWithShape="0">
                  <a:blip r:embed="rId7"/>
                  <a:stretch>
                    <a:fillRect t="-10000" b="-26667"/>
                  </a:stretch>
                </a:blipFill>
              </p:spPr>
              <p:txBody>
                <a:bodyPr/>
                <a:lstStyle/>
                <a:p>
                  <a:r>
                    <a:rPr lang="tr-TR">
                      <a:noFill/>
                    </a:rPr>
                    <a:t> </a:t>
                  </a:r>
                </a:p>
              </p:txBody>
            </p:sp>
          </mc:Fallback>
        </mc:AlternateContent>
        <p:pic>
          <p:nvPicPr>
            <p:cNvPr id="15" name="Resim 14"/>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883534" y="2348879"/>
              <a:ext cx="6125430" cy="279303"/>
            </a:xfrm>
            <a:prstGeom prst="rect">
              <a:avLst/>
            </a:prstGeom>
          </p:spPr>
        </p:pic>
        <p:pic>
          <p:nvPicPr>
            <p:cNvPr id="16" name="Resim 15"/>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49796" y="3814335"/>
              <a:ext cx="2457793" cy="960689"/>
            </a:xfrm>
            <a:prstGeom prst="rect">
              <a:avLst/>
            </a:prstGeom>
          </p:spPr>
        </p:pic>
        <p:pic>
          <p:nvPicPr>
            <p:cNvPr id="17" name="Resim 16"/>
            <p:cNvPicPr>
              <a:picLocks noChangeAspect="1"/>
            </p:cNvPicPr>
            <p:nvPr/>
          </p:nvPicPr>
          <p:blipFill>
            <a:blip r:embed="rId10"/>
            <a:stretch>
              <a:fillRect/>
            </a:stretch>
          </p:blipFill>
          <p:spPr>
            <a:xfrm>
              <a:off x="2883534" y="2732963"/>
              <a:ext cx="6087325" cy="590632"/>
            </a:xfrm>
            <a:prstGeom prst="rect">
              <a:avLst/>
            </a:prstGeom>
          </p:spPr>
        </p:pic>
        <p:sp>
          <p:nvSpPr>
            <p:cNvPr id="18" name="Oval 17"/>
            <p:cNvSpPr/>
            <p:nvPr/>
          </p:nvSpPr>
          <p:spPr>
            <a:xfrm>
              <a:off x="5913906" y="2880332"/>
              <a:ext cx="638551" cy="23003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9" name="Dikdörtgen 18"/>
                <p:cNvSpPr/>
                <p:nvPr/>
              </p:nvSpPr>
              <p:spPr>
                <a:xfrm>
                  <a:off x="2885297" y="3940308"/>
                  <a:ext cx="5989973" cy="369332"/>
                </a:xfrm>
                <a:prstGeom prst="rect">
                  <a:avLst/>
                </a:prstGeom>
              </p:spPr>
              <p:txBody>
                <a:bodyPr wrap="none">
                  <a:spAutoFit/>
                </a:bodyPr>
                <a:lstStyle/>
                <a:p>
                  <a14:m>
                    <m:oMath xmlns:m="http://schemas.openxmlformats.org/officeDocument/2006/math">
                      <m:r>
                        <a:rPr lang="tr-TR" i="1" smtClean="0">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𝑍</m:t>
                          </m:r>
                          <m:r>
                            <a:rPr lang="tr-TR" b="0" i="1" smtClean="0">
                              <a:latin typeface="Cambria Math" panose="02040503050406030204" pitchFamily="18" charset="0"/>
                            </a:rPr>
                            <m:t>≤</m:t>
                          </m:r>
                          <m:r>
                            <a:rPr lang="tr-TR" i="1">
                              <a:latin typeface="Cambria Math" panose="02040503050406030204" pitchFamily="18" charset="0"/>
                            </a:rPr>
                            <m:t>𝑧</m:t>
                          </m:r>
                        </m:e>
                      </m:d>
                      <m:r>
                        <a:rPr lang="tr-TR" i="1">
                          <a:latin typeface="Cambria Math" panose="02040503050406030204" pitchFamily="18" charset="0"/>
                        </a:rPr>
                        <m:t>=0.</m:t>
                      </m:r>
                      <m:r>
                        <a:rPr lang="tr-TR" b="0" i="1" smtClean="0">
                          <a:latin typeface="Cambria Math" panose="02040503050406030204" pitchFamily="18" charset="0"/>
                        </a:rPr>
                        <m:t>99</m:t>
                      </m:r>
                      <m:r>
                        <a:rPr lang="tr-TR" i="1">
                          <a:latin typeface="Cambria Math" panose="02040503050406030204" pitchFamily="18" charset="0"/>
                        </a:rPr>
                        <m:t>5</m:t>
                      </m:r>
                    </m:oMath>
                  </a14:m>
                  <a:r>
                    <a:rPr lang="tr-TR" dirty="0" smtClean="0"/>
                    <a:t>’i tablodan arayalım. En yakın değer 2.58 </a:t>
                  </a:r>
                  <a:endParaRPr lang="tr-TR" dirty="0"/>
                </a:p>
              </p:txBody>
            </p:sp>
          </mc:Choice>
          <mc:Fallback xmlns="">
            <p:sp>
              <p:nvSpPr>
                <p:cNvPr id="19" name="Dikdörtgen 18"/>
                <p:cNvSpPr>
                  <a:spLocks noRot="1" noChangeAspect="1" noMove="1" noResize="1" noEditPoints="1" noAdjustHandles="1" noChangeArrowheads="1" noChangeShapeType="1" noTextEdit="1"/>
                </p:cNvSpPr>
                <p:nvPr/>
              </p:nvSpPr>
              <p:spPr>
                <a:xfrm>
                  <a:off x="2885297" y="3940308"/>
                  <a:ext cx="5989973" cy="369332"/>
                </a:xfrm>
                <a:prstGeom prst="rect">
                  <a:avLst/>
                </a:prstGeom>
                <a:blipFill rotWithShape="0">
                  <a:blip r:embed="rId11"/>
                  <a:stretch>
                    <a:fillRect t="-8197" b="-24590"/>
                  </a:stretch>
                </a:blipFill>
              </p:spPr>
              <p:txBody>
                <a:bodyPr/>
                <a:lstStyle/>
                <a:p>
                  <a:r>
                    <a:rPr lang="tr-TR">
                      <a:noFill/>
                    </a:rPr>
                    <a:t> </a:t>
                  </a:r>
                </a:p>
              </p:txBody>
            </p:sp>
          </mc:Fallback>
        </mc:AlternateContent>
        <p:pic>
          <p:nvPicPr>
            <p:cNvPr id="20" name="Resim 1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854052" y="4373833"/>
              <a:ext cx="6125430" cy="279303"/>
            </a:xfrm>
            <a:prstGeom prst="rect">
              <a:avLst/>
            </a:prstGeom>
          </p:spPr>
        </p:pic>
        <p:pic>
          <p:nvPicPr>
            <p:cNvPr id="21" name="Resim 20"/>
            <p:cNvPicPr>
              <a:picLocks noChangeAspect="1"/>
            </p:cNvPicPr>
            <p:nvPr/>
          </p:nvPicPr>
          <p:blipFill>
            <a:blip r:embed="rId12"/>
            <a:stretch>
              <a:fillRect/>
            </a:stretch>
          </p:blipFill>
          <p:spPr>
            <a:xfrm>
              <a:off x="2754090" y="4683509"/>
              <a:ext cx="6144482" cy="676369"/>
            </a:xfrm>
            <a:prstGeom prst="rect">
              <a:avLst/>
            </a:prstGeom>
          </p:spPr>
        </p:pic>
        <p:sp>
          <p:nvSpPr>
            <p:cNvPr id="22" name="Oval 21"/>
            <p:cNvSpPr/>
            <p:nvPr/>
          </p:nvSpPr>
          <p:spPr>
            <a:xfrm>
              <a:off x="7390556" y="4851060"/>
              <a:ext cx="638551" cy="23003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326531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Normal Dağılımın Özellikleri</a:t>
            </a:r>
          </a:p>
        </p:txBody>
      </p:sp>
      <mc:AlternateContent xmlns:mc="http://schemas.openxmlformats.org/markup-compatibility/2006" xmlns:a14="http://schemas.microsoft.com/office/drawing/2010/main">
        <mc:Choice Requires="a14">
          <p:sp>
            <p:nvSpPr>
              <p:cNvPr id="6" name="İçerik Yer Tutucusu 5"/>
              <p:cNvSpPr>
                <a:spLocks noGrp="1"/>
              </p:cNvSpPr>
              <p:nvPr>
                <p:ph sz="half" idx="1"/>
              </p:nvPr>
            </p:nvSpPr>
            <p:spPr/>
            <p:txBody>
              <a:bodyPr/>
              <a:lstStyle/>
              <a:p>
                <a14:m>
                  <m:oMath xmlns:m="http://schemas.openxmlformats.org/officeDocument/2006/math">
                    <m:r>
                      <a:rPr lang="tr-TR" i="1" smtClean="0">
                        <a:latin typeface="Cambria Math" panose="02040503050406030204" pitchFamily="18" charset="0"/>
                      </a:rPr>
                      <m:t>𝑁</m:t>
                    </m:r>
                    <m:d>
                      <m:dPr>
                        <m:ctrlPr>
                          <a:rPr lang="tr-TR" i="1">
                            <a:latin typeface="Cambria Math" panose="02040503050406030204" pitchFamily="18" charset="0"/>
                          </a:rPr>
                        </m:ctrlPr>
                      </m:dPr>
                      <m:e>
                        <m:r>
                          <a:rPr lang="tr-TR" i="1">
                            <a:latin typeface="Cambria Math" panose="02040503050406030204" pitchFamily="18" charset="0"/>
                          </a:rPr>
                          <m:t>𝜇</m:t>
                        </m:r>
                        <m:r>
                          <a:rPr lang="tr-TR" i="1">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𝜎</m:t>
                            </m:r>
                          </m:e>
                          <m:sup>
                            <m:r>
                              <a:rPr lang="tr-TR" i="1">
                                <a:latin typeface="Cambria Math" panose="02040503050406030204" pitchFamily="18" charset="0"/>
                              </a:rPr>
                              <m:t>2</m:t>
                            </m:r>
                          </m:sup>
                        </m:sSup>
                      </m:e>
                    </m:d>
                    <m:r>
                      <a:rPr lang="tr-TR" i="1">
                        <a:latin typeface="Cambria Math" panose="02040503050406030204" pitchFamily="18" charset="0"/>
                      </a:rPr>
                      <m:t>, </m:t>
                    </m:r>
                  </m:oMath>
                </a14:m>
                <a:r>
                  <a:rPr lang="tr-TR" dirty="0"/>
                  <a:t>notasyonu ortalaması </a:t>
                </a:r>
                <a14:m>
                  <m:oMath xmlns:m="http://schemas.openxmlformats.org/officeDocument/2006/math">
                    <m:r>
                      <a:rPr lang="tr-TR" i="1">
                        <a:latin typeface="Cambria Math" panose="02040503050406030204" pitchFamily="18" charset="0"/>
                      </a:rPr>
                      <m:t>𝜇</m:t>
                    </m:r>
                  </m:oMath>
                </a14:m>
                <a:r>
                  <a:rPr lang="tr-TR" dirty="0"/>
                  <a:t> ve varyansı </a:t>
                </a:r>
                <a14:m>
                  <m:oMath xmlns:m="http://schemas.openxmlformats.org/officeDocument/2006/math">
                    <m:sSup>
                      <m:sSupPr>
                        <m:ctrlPr>
                          <a:rPr lang="tr-TR" i="1">
                            <a:latin typeface="Cambria Math" panose="02040503050406030204" pitchFamily="18" charset="0"/>
                          </a:rPr>
                        </m:ctrlPr>
                      </m:sSupPr>
                      <m:e>
                        <m:r>
                          <a:rPr lang="tr-TR" i="1">
                            <a:latin typeface="Cambria Math" panose="02040503050406030204" pitchFamily="18" charset="0"/>
                          </a:rPr>
                          <m:t>𝜎</m:t>
                        </m:r>
                      </m:e>
                      <m:sup>
                        <m:r>
                          <a:rPr lang="tr-TR" i="1">
                            <a:latin typeface="Cambria Math" panose="02040503050406030204" pitchFamily="18" charset="0"/>
                          </a:rPr>
                          <m:t>2</m:t>
                        </m:r>
                      </m:sup>
                    </m:sSup>
                  </m:oMath>
                </a14:m>
                <a:r>
                  <a:rPr lang="tr-TR" dirty="0"/>
                  <a:t> olan normal dağılımı </a:t>
                </a:r>
                <a:r>
                  <a:rPr lang="tr-TR" dirty="0" smtClean="0"/>
                  <a:t>standart normal dağılıma </a:t>
                </a:r>
                <a14:m>
                  <m:oMath xmlns:m="http://schemas.openxmlformats.org/officeDocument/2006/math">
                    <m:r>
                      <a:rPr lang="tr-TR" i="1">
                        <a:latin typeface="Cambria Math" panose="02040503050406030204" pitchFamily="18" charset="0"/>
                      </a:rPr>
                      <m:t>𝑁</m:t>
                    </m:r>
                    <m:d>
                      <m:dPr>
                        <m:ctrlPr>
                          <a:rPr lang="tr-TR" i="1">
                            <a:latin typeface="Cambria Math" panose="02040503050406030204" pitchFamily="18" charset="0"/>
                          </a:rPr>
                        </m:ctrlPr>
                      </m:dPr>
                      <m:e>
                        <m:r>
                          <a:rPr lang="tr-TR" b="0" i="1" smtClean="0">
                            <a:latin typeface="Cambria Math" panose="02040503050406030204" pitchFamily="18" charset="0"/>
                          </a:rPr>
                          <m:t>0</m:t>
                        </m:r>
                        <m:r>
                          <a:rPr lang="tr-TR" i="1">
                            <a:latin typeface="Cambria Math" panose="02040503050406030204" pitchFamily="18" charset="0"/>
                          </a:rPr>
                          <m:t>,</m:t>
                        </m:r>
                        <m:r>
                          <a:rPr lang="tr-TR" b="0" i="1" smtClean="0">
                            <a:latin typeface="Cambria Math" panose="02040503050406030204" pitchFamily="18" charset="0"/>
                          </a:rPr>
                          <m:t>1</m:t>
                        </m:r>
                      </m:e>
                    </m:d>
                  </m:oMath>
                </a14:m>
                <a:r>
                  <a:rPr lang="tr-TR" dirty="0" smtClean="0"/>
                  <a:t> dönüştürmek mümkündür.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𝑍</m:t>
                      </m:r>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𝑋</m:t>
                          </m:r>
                          <m:r>
                            <a:rPr lang="tr-TR" b="0" i="1" smtClean="0">
                              <a:latin typeface="Cambria Math" panose="02040503050406030204" pitchFamily="18" charset="0"/>
                            </a:rPr>
                            <m:t>−</m:t>
                          </m:r>
                          <m:r>
                            <a:rPr lang="tr-TR" b="0" i="1" smtClean="0">
                              <a:latin typeface="Cambria Math" panose="02040503050406030204" pitchFamily="18" charset="0"/>
                            </a:rPr>
                            <m:t>𝜇</m:t>
                          </m:r>
                        </m:num>
                        <m:den>
                          <m:r>
                            <a:rPr lang="tr-TR" b="0" i="1" smtClean="0">
                              <a:latin typeface="Cambria Math" panose="02040503050406030204" pitchFamily="18" charset="0"/>
                            </a:rPr>
                            <m:t>𝜎</m:t>
                          </m:r>
                        </m:den>
                      </m:f>
                    </m:oMath>
                  </m:oMathPara>
                </a14:m>
                <a:endParaRPr lang="tr-TR" dirty="0" smtClean="0"/>
              </a:p>
              <a:p>
                <a:r>
                  <a:rPr lang="tr-TR" dirty="0" smtClean="0"/>
                  <a:t>Böylece X </a:t>
                </a:r>
                <a:r>
                  <a:rPr lang="tr-TR" dirty="0" err="1" smtClean="0"/>
                  <a:t>rassal</a:t>
                </a:r>
                <a:r>
                  <a:rPr lang="tr-TR" dirty="0" smtClean="0"/>
                  <a:t> değişkeni </a:t>
                </a:r>
                <a14:m>
                  <m:oMath xmlns:m="http://schemas.openxmlformats.org/officeDocument/2006/math">
                    <m:r>
                      <a:rPr lang="tr-TR" b="0" i="1" smtClean="0">
                        <a:latin typeface="Cambria Math" panose="02040503050406030204" pitchFamily="18" charset="0"/>
                      </a:rPr>
                      <m:t>𝜇</m:t>
                    </m:r>
                    <m:r>
                      <a:rPr lang="tr-TR" b="0" i="1" smtClean="0">
                        <a:latin typeface="Cambria Math" panose="02040503050406030204" pitchFamily="18" charset="0"/>
                      </a:rPr>
                      <m:t>=0</m:t>
                    </m:r>
                  </m:oMath>
                </a14:m>
                <a:r>
                  <a:rPr lang="tr-TR" dirty="0" smtClean="0"/>
                  <a:t> ve </a:t>
                </a:r>
                <a14:m>
                  <m:oMath xmlns:m="http://schemas.openxmlformats.org/officeDocument/2006/math">
                    <m:r>
                      <a:rPr lang="tr-TR" b="0" i="1" smtClean="0">
                        <a:latin typeface="Cambria Math" panose="02040503050406030204" pitchFamily="18" charset="0"/>
                      </a:rPr>
                      <m:t>𝜎</m:t>
                    </m:r>
                    <m:r>
                      <a:rPr lang="tr-TR" b="0" i="1" smtClean="0">
                        <a:latin typeface="Cambria Math" panose="02040503050406030204" pitchFamily="18" charset="0"/>
                      </a:rPr>
                      <m:t>=1</m:t>
                    </m:r>
                  </m:oMath>
                </a14:m>
                <a:r>
                  <a:rPr lang="tr-TR" dirty="0" smtClean="0"/>
                  <a:t> olan standart </a:t>
                </a:r>
                <a:r>
                  <a:rPr lang="tr-TR" dirty="0" err="1" smtClean="0"/>
                  <a:t>rassal</a:t>
                </a:r>
                <a:r>
                  <a:rPr lang="tr-TR" dirty="0" smtClean="0"/>
                  <a:t> değişken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𝑍</m:t>
                        </m:r>
                      </m:e>
                      <m:sup>
                        <m:r>
                          <a:rPr lang="tr-TR" b="0" i="1" smtClean="0">
                            <a:latin typeface="Cambria Math" panose="02040503050406030204" pitchFamily="18" charset="0"/>
                          </a:rPr>
                          <m:t>′</m:t>
                        </m:r>
                      </m:sup>
                    </m:sSup>
                    <m:r>
                      <a:rPr lang="tr-TR" b="0" i="1" smtClean="0">
                        <a:latin typeface="Cambria Math" panose="02040503050406030204" pitchFamily="18" charset="0"/>
                      </a:rPr>
                      <m:t>𝑦𝑒</m:t>
                    </m:r>
                  </m:oMath>
                </a14:m>
                <a:r>
                  <a:rPr lang="tr-TR" dirty="0" smtClean="0"/>
                  <a:t> dönüşmüş olur.</a:t>
                </a:r>
                <a:endParaRPr lang="tr-TR" dirty="0"/>
              </a:p>
            </p:txBody>
          </p:sp>
        </mc:Choice>
        <mc:Fallback xmlns="">
          <p:sp>
            <p:nvSpPr>
              <p:cNvPr id="6" name="İçerik Yer Tutucusu 5"/>
              <p:cNvSpPr>
                <a:spLocks noGrp="1" noRot="1" noChangeAspect="1" noMove="1" noResize="1" noEditPoints="1" noAdjustHandles="1" noChangeArrowheads="1" noChangeShapeType="1" noTextEdit="1"/>
              </p:cNvSpPr>
              <p:nvPr>
                <p:ph sz="half" idx="1"/>
              </p:nvPr>
            </p:nvSpPr>
            <p:spPr>
              <a:blipFill rotWithShape="0">
                <a:blip r:embed="rId2"/>
                <a:stretch>
                  <a:fillRect l="-1149" t="-1571"/>
                </a:stretch>
              </a:blipFill>
            </p:spPr>
            <p:txBody>
              <a:bodyPr/>
              <a:lstStyle/>
              <a:p>
                <a:r>
                  <a:rPr lang="tr-TR">
                    <a:noFill/>
                  </a:rPr>
                  <a:t> </a:t>
                </a:r>
              </a:p>
            </p:txBody>
          </p:sp>
        </mc:Fallback>
      </mc:AlternateContent>
      <p:pic>
        <p:nvPicPr>
          <p:cNvPr id="16" name="İçerik Yer Tutucusu 15"/>
          <p:cNvPicPr>
            <a:picLocks noGrp="1" noChangeAspect="1"/>
          </p:cNvPicPr>
          <p:nvPr>
            <p:ph sz="half" idx="2"/>
          </p:nvPr>
        </p:nvPicPr>
        <p:blipFill>
          <a:blip r:embed="rId3"/>
          <a:stretch>
            <a:fillRect/>
          </a:stretch>
        </p:blipFill>
        <p:spPr>
          <a:xfrm>
            <a:off x="6325079" y="2203208"/>
            <a:ext cx="4515480" cy="3467584"/>
          </a:xfrm>
          <a:prstGeom prst="rect">
            <a:avLst/>
          </a:prstGeom>
        </p:spPr>
      </p:pic>
    </p:spTree>
    <p:extLst>
      <p:ext uri="{BB962C8B-B14F-4D97-AF65-F5344CB8AC3E}">
        <p14:creationId xmlns:p14="http://schemas.microsoft.com/office/powerpoint/2010/main" val="410894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3-10</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1218882" y="1803400"/>
                <a:ext cx="5163561" cy="4267200"/>
              </a:xfrm>
            </p:spPr>
            <p:txBody>
              <a:bodyPr/>
              <a:lstStyle/>
              <a:p>
                <a:pPr marL="0" indent="0">
                  <a:buNone/>
                </a:pPr>
                <a:r>
                  <a:rPr lang="tr-TR" dirty="0" smtClean="0"/>
                  <a:t>Tellerden oluşan bir şeritteki akım ölçümleri, ortalaması </a:t>
                </a:r>
                <a14:m>
                  <m:oMath xmlns:m="http://schemas.openxmlformats.org/officeDocument/2006/math">
                    <m:r>
                      <a:rPr lang="tr-TR" i="1" dirty="0">
                        <a:latin typeface="Cambria Math" panose="02040503050406030204" pitchFamily="18" charset="0"/>
                      </a:rPr>
                      <m:t>10 </m:t>
                    </m:r>
                    <m:r>
                      <a:rPr lang="tr-TR" i="1" dirty="0" err="1">
                        <a:latin typeface="Cambria Math" panose="02040503050406030204" pitchFamily="18" charset="0"/>
                      </a:rPr>
                      <m:t>𝑚</m:t>
                    </m:r>
                    <m:r>
                      <a:rPr lang="tr-TR" i="1" dirty="0">
                        <a:latin typeface="Cambria Math" panose="02040503050406030204" pitchFamily="18" charset="0"/>
                      </a:rPr>
                      <m:t>𝐴</m:t>
                    </m:r>
                    <m:r>
                      <a:rPr lang="tr-TR" i="1" dirty="0">
                        <a:latin typeface="Cambria Math" panose="02040503050406030204" pitchFamily="18" charset="0"/>
                      </a:rPr>
                      <m:t> </m:t>
                    </m:r>
                  </m:oMath>
                </a14:m>
                <a:r>
                  <a:rPr lang="tr-TR" dirty="0"/>
                  <a:t>ve </a:t>
                </a:r>
                <a:r>
                  <a:rPr lang="tr-TR" dirty="0" err="1"/>
                  <a:t>varyansı</a:t>
                </a:r>
                <a:r>
                  <a:rPr lang="tr-TR" dirty="0"/>
                  <a:t> </a:t>
                </a:r>
                <a14:m>
                  <m:oMath xmlns:m="http://schemas.openxmlformats.org/officeDocument/2006/math">
                    <m:r>
                      <a:rPr lang="tr-TR" i="1" dirty="0">
                        <a:latin typeface="Cambria Math" panose="02040503050406030204" pitchFamily="18" charset="0"/>
                      </a:rPr>
                      <m:t>4 </m:t>
                    </m:r>
                    <m:r>
                      <a:rPr lang="tr-TR" i="1" dirty="0">
                        <a:latin typeface="Cambria Math" panose="02040503050406030204" pitchFamily="18" charset="0"/>
                      </a:rPr>
                      <m:t>𝑚</m:t>
                    </m:r>
                    <m:sSup>
                      <m:sSupPr>
                        <m:ctrlPr>
                          <a:rPr lang="tr-TR" i="1" dirty="0">
                            <a:latin typeface="Cambria Math" panose="02040503050406030204" pitchFamily="18" charset="0"/>
                          </a:rPr>
                        </m:ctrlPr>
                      </m:sSupPr>
                      <m:e>
                        <m:r>
                          <a:rPr lang="tr-TR" i="1" dirty="0">
                            <a:latin typeface="Cambria Math" panose="02040503050406030204" pitchFamily="18" charset="0"/>
                          </a:rPr>
                          <m:t>𝐴</m:t>
                        </m:r>
                      </m:e>
                      <m:sup>
                        <m:r>
                          <a:rPr lang="tr-TR" i="1" dirty="0">
                            <a:latin typeface="Cambria Math" panose="02040503050406030204" pitchFamily="18" charset="0"/>
                          </a:rPr>
                          <m:t>2</m:t>
                        </m:r>
                      </m:sup>
                    </m:sSup>
                    <m:r>
                      <a:rPr lang="tr-TR" i="1" dirty="0">
                        <a:latin typeface="Cambria Math" panose="02040503050406030204" pitchFamily="18" charset="0"/>
                      </a:rPr>
                      <m:t> </m:t>
                    </m:r>
                  </m:oMath>
                </a14:m>
                <a:r>
                  <a:rPr lang="tr-TR" dirty="0"/>
                  <a:t>olan bir normal dağılımı izlemektedir. Ölçümün </a:t>
                </a:r>
                <a14:m>
                  <m:oMath xmlns:m="http://schemas.openxmlformats.org/officeDocument/2006/math">
                    <m:r>
                      <a:rPr lang="tr-TR" i="1" dirty="0">
                        <a:latin typeface="Cambria Math" panose="02040503050406030204" pitchFamily="18" charset="0"/>
                      </a:rPr>
                      <m:t>13 </m:t>
                    </m:r>
                    <m:r>
                      <a:rPr lang="tr-TR" i="1" dirty="0" err="1">
                        <a:latin typeface="Cambria Math" panose="02040503050406030204" pitchFamily="18" charset="0"/>
                      </a:rPr>
                      <m:t>𝑚</m:t>
                    </m:r>
                    <m:r>
                      <a:rPr lang="tr-TR" i="1" dirty="0">
                        <a:latin typeface="Cambria Math" panose="02040503050406030204" pitchFamily="18" charset="0"/>
                      </a:rPr>
                      <m:t>𝐴</m:t>
                    </m:r>
                  </m:oMath>
                </a14:m>
                <a:r>
                  <a:rPr lang="tr-TR" dirty="0"/>
                  <a:t>’den yüksek olma olasılığı nedir</a:t>
                </a:r>
                <a:r>
                  <a:rPr lang="tr-TR" dirty="0" smtClean="0"/>
                  <a:t>?</a:t>
                </a:r>
              </a:p>
              <a:p>
                <a:pPr marL="0" indent="0">
                  <a:buNone/>
                </a:pPr>
                <a:r>
                  <a:rPr lang="tr-TR" dirty="0" smtClean="0"/>
                  <a:t>Çözüm:</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𝑍</m:t>
                      </m:r>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13−10</m:t>
                          </m:r>
                        </m:num>
                        <m:den>
                          <m:r>
                            <a:rPr lang="tr-TR" b="0" i="1" smtClean="0">
                              <a:latin typeface="Cambria Math" panose="02040503050406030204" pitchFamily="18" charset="0"/>
                            </a:rPr>
                            <m:t>2</m:t>
                          </m:r>
                        </m:den>
                      </m:f>
                      <m:r>
                        <a:rPr lang="tr-TR" b="0" i="1" smtClean="0">
                          <a:latin typeface="Cambria Math" panose="02040503050406030204" pitchFamily="18" charset="0"/>
                        </a:rPr>
                        <m:t>=1.5</m:t>
                      </m:r>
                    </m:oMath>
                  </m:oMathPara>
                </a14:m>
                <a:endParaRPr lang="tr-TR" b="0" dirty="0" smtClean="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&gt;13</m:t>
                          </m:r>
                        </m:e>
                      </m:d>
                      <m:r>
                        <a:rPr lang="tr-TR" b="0" i="1" smtClean="0">
                          <a:latin typeface="Cambria Math" panose="02040503050406030204" pitchFamily="18" charset="0"/>
                        </a:rPr>
                        <m: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𝑍</m:t>
                          </m:r>
                          <m:r>
                            <a:rPr lang="tr-TR" b="0" i="1" smtClean="0">
                              <a:latin typeface="Cambria Math" panose="02040503050406030204" pitchFamily="18" charset="0"/>
                            </a:rPr>
                            <m:t>&gt;1.5</m:t>
                          </m:r>
                        </m:e>
                      </m:d>
                      <m:r>
                        <a:rPr lang="tr-TR" b="0" i="1" smtClean="0">
                          <a:latin typeface="Cambria Math" panose="02040503050406030204" pitchFamily="18" charset="0"/>
                        </a:rPr>
                        <m:t>=1−</m:t>
                      </m:r>
                      <m:r>
                        <a:rPr lang="tr-TR" b="0" i="1" smtClean="0">
                          <a:latin typeface="Cambria Math" panose="02040503050406030204" pitchFamily="18" charset="0"/>
                        </a:rPr>
                        <m:t>𝑃</m:t>
                      </m:r>
                      <m:r>
                        <a:rPr lang="tr-TR" b="0" i="1" smtClean="0">
                          <a:latin typeface="Cambria Math" panose="02040503050406030204" pitchFamily="18" charset="0"/>
                        </a:rPr>
                        <m:t>(</m:t>
                      </m:r>
                      <m:r>
                        <a:rPr lang="tr-TR" b="0" i="1" smtClean="0">
                          <a:latin typeface="Cambria Math" panose="02040503050406030204" pitchFamily="18" charset="0"/>
                        </a:rPr>
                        <m:t>𝑍</m:t>
                      </m:r>
                      <m:r>
                        <a:rPr lang="tr-TR" b="0" i="1" smtClean="0">
                          <a:latin typeface="Cambria Math" panose="02040503050406030204" pitchFamily="18" charset="0"/>
                        </a:rPr>
                        <m:t>≤1.5)</m:t>
                      </m:r>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𝑋</m:t>
                          </m:r>
                          <m:r>
                            <a:rPr lang="tr-TR" i="1">
                              <a:latin typeface="Cambria Math" panose="02040503050406030204" pitchFamily="18" charset="0"/>
                            </a:rPr>
                            <m:t>&gt;13</m:t>
                          </m:r>
                        </m:e>
                      </m:d>
                      <m:r>
                        <a:rPr lang="tr-TR" i="1">
                          <a:latin typeface="Cambria Math" panose="02040503050406030204" pitchFamily="18" charset="0"/>
                        </a:rPr>
                        <m:t>=1−</m:t>
                      </m:r>
                      <m:r>
                        <a:rPr lang="tr-TR" b="0" i="1" smtClean="0">
                          <a:latin typeface="Cambria Math" panose="02040503050406030204" pitchFamily="18" charset="0"/>
                        </a:rPr>
                        <m:t>0.93319=0.06681</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1218882" y="1803400"/>
                <a:ext cx="5163561" cy="4267200"/>
              </a:xfrm>
              <a:blipFill rotWithShape="0">
                <a:blip r:embed="rId2"/>
                <a:stretch>
                  <a:fillRect l="-1299" t="-1571" r="-826"/>
                </a:stretch>
              </a:blipFill>
            </p:spPr>
            <p:txBody>
              <a:bodyPr/>
              <a:lstStyle/>
              <a:p>
                <a:r>
                  <a:rPr lang="tr-TR">
                    <a:noFill/>
                  </a:rPr>
                  <a:t> </a:t>
                </a:r>
              </a:p>
            </p:txBody>
          </p:sp>
        </mc:Fallback>
      </mc:AlternateContent>
      <p:pic>
        <p:nvPicPr>
          <p:cNvPr id="5" name="İçerik Yer Tutucusu 4"/>
          <p:cNvPicPr>
            <a:picLocks noGrp="1" noChangeAspect="1"/>
          </p:cNvPicPr>
          <p:nvPr>
            <p:ph sz="half" idx="2"/>
          </p:nvPr>
        </p:nvPicPr>
        <p:blipFill>
          <a:blip r:embed="rId3"/>
          <a:stretch>
            <a:fillRect/>
          </a:stretch>
        </p:blipFill>
        <p:spPr>
          <a:xfrm>
            <a:off x="6382443" y="1895851"/>
            <a:ext cx="3286584" cy="1838582"/>
          </a:xfrm>
          <a:prstGeom prst="rect">
            <a:avLst/>
          </a:prstGeom>
        </p:spPr>
      </p:pic>
      <p:pic>
        <p:nvPicPr>
          <p:cNvPr id="7" name="İçerik Yer Tutucusu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670477" y="3937000"/>
            <a:ext cx="4416491" cy="1440000"/>
          </a:xfrm>
          <a:prstGeom prst="rect">
            <a:avLst/>
          </a:prstGeom>
        </p:spPr>
      </p:pic>
    </p:spTree>
    <p:extLst>
      <p:ext uri="{BB962C8B-B14F-4D97-AF65-F5344CB8AC3E}">
        <p14:creationId xmlns:p14="http://schemas.microsoft.com/office/powerpoint/2010/main" val="54840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 3-11</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pPr marL="0" indent="0">
                  <a:buNone/>
                </a:pPr>
                <a:r>
                  <a:rPr lang="tr-TR" dirty="0" smtClean="0"/>
                  <a:t>Tellerden oluşan bir şeritteki akım ölçümleri, ortalaması </a:t>
                </a:r>
                <a14:m>
                  <m:oMath xmlns:m="http://schemas.openxmlformats.org/officeDocument/2006/math">
                    <m:r>
                      <a:rPr lang="tr-TR" i="1" dirty="0">
                        <a:latin typeface="Cambria Math" panose="02040503050406030204" pitchFamily="18" charset="0"/>
                      </a:rPr>
                      <m:t>10 </m:t>
                    </m:r>
                    <m:r>
                      <a:rPr lang="tr-TR" i="1" dirty="0" err="1">
                        <a:latin typeface="Cambria Math" panose="02040503050406030204" pitchFamily="18" charset="0"/>
                      </a:rPr>
                      <m:t>𝑚</m:t>
                    </m:r>
                    <m:r>
                      <a:rPr lang="tr-TR" i="1" dirty="0">
                        <a:latin typeface="Cambria Math" panose="02040503050406030204" pitchFamily="18" charset="0"/>
                      </a:rPr>
                      <m:t>𝐴</m:t>
                    </m:r>
                    <m:r>
                      <a:rPr lang="tr-TR" i="1" dirty="0">
                        <a:latin typeface="Cambria Math" panose="02040503050406030204" pitchFamily="18" charset="0"/>
                      </a:rPr>
                      <m:t> </m:t>
                    </m:r>
                  </m:oMath>
                </a14:m>
                <a:r>
                  <a:rPr lang="tr-TR" dirty="0"/>
                  <a:t>ve </a:t>
                </a:r>
                <a:r>
                  <a:rPr lang="tr-TR" dirty="0" err="1"/>
                  <a:t>varyansı</a:t>
                </a:r>
                <a:r>
                  <a:rPr lang="tr-TR" dirty="0"/>
                  <a:t> </a:t>
                </a:r>
                <a14:m>
                  <m:oMath xmlns:m="http://schemas.openxmlformats.org/officeDocument/2006/math">
                    <m:r>
                      <a:rPr lang="tr-TR" i="1" dirty="0">
                        <a:latin typeface="Cambria Math" panose="02040503050406030204" pitchFamily="18" charset="0"/>
                      </a:rPr>
                      <m:t>4 </m:t>
                    </m:r>
                    <m:r>
                      <a:rPr lang="tr-TR" i="1" dirty="0">
                        <a:latin typeface="Cambria Math" panose="02040503050406030204" pitchFamily="18" charset="0"/>
                      </a:rPr>
                      <m:t>𝑚</m:t>
                    </m:r>
                    <m:sSup>
                      <m:sSupPr>
                        <m:ctrlPr>
                          <a:rPr lang="tr-TR" i="1" dirty="0">
                            <a:latin typeface="Cambria Math" panose="02040503050406030204" pitchFamily="18" charset="0"/>
                          </a:rPr>
                        </m:ctrlPr>
                      </m:sSupPr>
                      <m:e>
                        <m:r>
                          <a:rPr lang="tr-TR" i="1" dirty="0">
                            <a:latin typeface="Cambria Math" panose="02040503050406030204" pitchFamily="18" charset="0"/>
                          </a:rPr>
                          <m:t>𝐴</m:t>
                        </m:r>
                      </m:e>
                      <m:sup>
                        <m:r>
                          <a:rPr lang="tr-TR" i="1" dirty="0">
                            <a:latin typeface="Cambria Math" panose="02040503050406030204" pitchFamily="18" charset="0"/>
                          </a:rPr>
                          <m:t>2</m:t>
                        </m:r>
                      </m:sup>
                    </m:sSup>
                    <m:r>
                      <a:rPr lang="tr-TR" i="1" dirty="0">
                        <a:latin typeface="Cambria Math" panose="02040503050406030204" pitchFamily="18" charset="0"/>
                      </a:rPr>
                      <m:t> </m:t>
                    </m:r>
                  </m:oMath>
                </a14:m>
                <a:r>
                  <a:rPr lang="tr-TR" dirty="0"/>
                  <a:t>olan bir normal dağılımı izlemektedir. Ölçümün </a:t>
                </a:r>
                <a14:m>
                  <m:oMath xmlns:m="http://schemas.openxmlformats.org/officeDocument/2006/math">
                    <m:r>
                      <a:rPr lang="tr-TR" b="0" i="1" dirty="0" smtClean="0">
                        <a:latin typeface="Cambria Math" panose="02040503050406030204" pitchFamily="18" charset="0"/>
                      </a:rPr>
                      <m:t>9</m:t>
                    </m:r>
                    <m:r>
                      <a:rPr lang="tr-TR" i="1" dirty="0">
                        <a:latin typeface="Cambria Math" panose="02040503050406030204" pitchFamily="18" charset="0"/>
                      </a:rPr>
                      <m:t> </m:t>
                    </m:r>
                    <m:r>
                      <a:rPr lang="tr-TR" i="1" dirty="0" err="1">
                        <a:latin typeface="Cambria Math" panose="02040503050406030204" pitchFamily="18" charset="0"/>
                      </a:rPr>
                      <m:t>𝑚</m:t>
                    </m:r>
                    <m:r>
                      <a:rPr lang="tr-TR" i="1" dirty="0">
                        <a:latin typeface="Cambria Math" panose="02040503050406030204" pitchFamily="18" charset="0"/>
                      </a:rPr>
                      <m:t>𝐴</m:t>
                    </m:r>
                    <m:r>
                      <a:rPr lang="tr-TR" b="0" i="0" dirty="0" smtClean="0">
                        <a:latin typeface="Cambria Math" panose="02040503050406030204" pitchFamily="18" charset="0"/>
                      </a:rPr>
                      <m:t> </m:t>
                    </m:r>
                    <m:r>
                      <m:rPr>
                        <m:sty m:val="p"/>
                      </m:rPr>
                      <a:rPr lang="tr-TR" b="0" i="0" dirty="0" smtClean="0">
                        <a:latin typeface="Cambria Math" panose="02040503050406030204" pitchFamily="18" charset="0"/>
                      </a:rPr>
                      <m:t>ile</m:t>
                    </m:r>
                    <m:r>
                      <a:rPr lang="tr-TR" b="0" i="0" dirty="0" smtClean="0">
                        <a:latin typeface="Cambria Math" panose="02040503050406030204" pitchFamily="18" charset="0"/>
                      </a:rPr>
                      <m:t> 11 </m:t>
                    </m:r>
                    <m:r>
                      <a:rPr lang="tr-TR" b="0" i="1" dirty="0" smtClean="0">
                        <a:latin typeface="Cambria Math" panose="02040503050406030204" pitchFamily="18" charset="0"/>
                      </a:rPr>
                      <m:t>𝑚𝐴</m:t>
                    </m:r>
                  </m:oMath>
                </a14:m>
                <a:r>
                  <a:rPr lang="tr-TR" dirty="0" smtClean="0"/>
                  <a:t>  arasında olma </a:t>
                </a:r>
                <a:r>
                  <a:rPr lang="tr-TR" dirty="0"/>
                  <a:t>olasılığı nedir</a:t>
                </a:r>
                <a:r>
                  <a:rPr lang="tr-TR" dirty="0" smtClean="0"/>
                  <a:t>?</a:t>
                </a:r>
              </a:p>
              <a:p>
                <a:pPr marL="0" indent="0">
                  <a:buNone/>
                </a:pPr>
                <a:r>
                  <a:rPr lang="tr-TR" dirty="0" smtClean="0"/>
                  <a:t>Çözüm:</a:t>
                </a:r>
              </a:p>
              <a:p>
                <a:pPr marL="0" indent="0">
                  <a:lnSpc>
                    <a:spcPct val="150000"/>
                  </a:lnSpc>
                  <a:spcBef>
                    <a:spcPts val="0"/>
                  </a:spcBef>
                  <a:buNone/>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𝑧</m:t>
                          </m:r>
                        </m:e>
                        <m:sub>
                          <m:r>
                            <a:rPr lang="tr-TR" b="0" i="1" smtClean="0">
                              <a:latin typeface="Cambria Math" panose="02040503050406030204" pitchFamily="18" charset="0"/>
                            </a:rPr>
                            <m:t>1</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11−10</m:t>
                          </m:r>
                        </m:num>
                        <m:den>
                          <m:r>
                            <a:rPr lang="tr-TR" b="0" i="1" smtClean="0">
                              <a:latin typeface="Cambria Math" panose="02040503050406030204" pitchFamily="18" charset="0"/>
                            </a:rPr>
                            <m:t>2</m:t>
                          </m:r>
                        </m:den>
                      </m:f>
                      <m:r>
                        <a:rPr lang="tr-TR" b="0" i="1" smtClean="0">
                          <a:latin typeface="Cambria Math" panose="02040503050406030204" pitchFamily="18" charset="0"/>
                        </a:rPr>
                        <m:t>=0.5</m:t>
                      </m:r>
                      <m:r>
                        <a:rPr lang="tr-TR" b="0" i="0" smtClean="0">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 </m:t>
                          </m:r>
                          <m:r>
                            <a:rPr lang="tr-TR" i="1">
                              <a:latin typeface="Cambria Math" panose="02040503050406030204" pitchFamily="18" charset="0"/>
                            </a:rPr>
                            <m:t>𝑧</m:t>
                          </m:r>
                        </m:e>
                        <m:sub>
                          <m:r>
                            <a:rPr lang="tr-TR" b="0" i="1" smtClean="0">
                              <a:latin typeface="Cambria Math" panose="02040503050406030204" pitchFamily="18" charset="0"/>
                            </a:rPr>
                            <m:t>2</m:t>
                          </m:r>
                        </m:sub>
                      </m:sSub>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9</m:t>
                          </m:r>
                          <m:r>
                            <a:rPr lang="tr-TR" i="1">
                              <a:latin typeface="Cambria Math" panose="02040503050406030204" pitchFamily="18" charset="0"/>
                            </a:rPr>
                            <m:t>−10</m:t>
                          </m:r>
                        </m:num>
                        <m:den>
                          <m:r>
                            <a:rPr lang="tr-TR" i="1">
                              <a:latin typeface="Cambria Math" panose="02040503050406030204" pitchFamily="18" charset="0"/>
                            </a:rPr>
                            <m:t>2</m:t>
                          </m:r>
                        </m:den>
                      </m:f>
                      <m:r>
                        <a:rPr lang="tr-TR" i="1">
                          <a:latin typeface="Cambria Math" panose="02040503050406030204" pitchFamily="18" charset="0"/>
                        </a:rPr>
                        <m:t>=</m:t>
                      </m:r>
                      <m:r>
                        <a:rPr lang="tr-TR" b="0" i="1" smtClean="0">
                          <a:latin typeface="Cambria Math" panose="02040503050406030204" pitchFamily="18" charset="0"/>
                        </a:rPr>
                        <m:t>−</m:t>
                      </m:r>
                      <m:r>
                        <a:rPr lang="tr-TR" i="1">
                          <a:latin typeface="Cambria Math" panose="02040503050406030204" pitchFamily="18" charset="0"/>
                        </a:rPr>
                        <m:t>0.5</m:t>
                      </m:r>
                    </m:oMath>
                  </m:oMathPara>
                </a14:m>
                <a:endParaRPr lang="tr-TR" b="0" dirty="0" smtClean="0"/>
              </a:p>
              <a:p>
                <a:pPr marL="0" indent="0">
                  <a:lnSpc>
                    <a:spcPct val="150000"/>
                  </a:lnSpc>
                  <a:spcBef>
                    <a:spcPts val="0"/>
                  </a:spcBef>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11&gt;</m:t>
                          </m:r>
                          <m:r>
                            <a:rPr lang="tr-TR" b="0" i="1" smtClean="0">
                              <a:latin typeface="Cambria Math" panose="02040503050406030204" pitchFamily="18" charset="0"/>
                            </a:rPr>
                            <m:t>𝑋</m:t>
                          </m:r>
                          <m:r>
                            <a:rPr lang="tr-TR" b="0" i="1" smtClean="0">
                              <a:latin typeface="Cambria Math" panose="02040503050406030204" pitchFamily="18" charset="0"/>
                            </a:rPr>
                            <m:t>&gt;9</m:t>
                          </m:r>
                        </m:e>
                      </m:d>
                      <m:r>
                        <a:rPr lang="tr-TR" b="0" i="1" smtClean="0">
                          <a:latin typeface="Cambria Math" panose="02040503050406030204" pitchFamily="18" charset="0"/>
                        </a:rPr>
                        <m:t>=</m:t>
                      </m:r>
                      <m:r>
                        <a:rPr lang="tr-TR" i="1">
                          <a:latin typeface="Cambria Math" panose="02040503050406030204" pitchFamily="18" charset="0"/>
                        </a:rPr>
                        <m:t>𝑃</m:t>
                      </m:r>
                      <m:d>
                        <m:dPr>
                          <m:ctrlPr>
                            <a:rPr lang="tr-TR" i="1">
                              <a:latin typeface="Cambria Math" panose="02040503050406030204" pitchFamily="18" charset="0"/>
                            </a:rPr>
                          </m:ctrlPr>
                        </m:dPr>
                        <m:e>
                          <m:r>
                            <a:rPr lang="tr-TR" b="0" i="1" smtClean="0">
                              <a:latin typeface="Cambria Math" panose="02040503050406030204" pitchFamily="18" charset="0"/>
                            </a:rPr>
                            <m:t>0.5</m:t>
                          </m:r>
                          <m:r>
                            <a:rPr lang="tr-TR" i="1">
                              <a:latin typeface="Cambria Math" panose="02040503050406030204" pitchFamily="18" charset="0"/>
                            </a:rPr>
                            <m:t>&gt;</m:t>
                          </m:r>
                          <m:r>
                            <a:rPr lang="tr-TR" i="1">
                              <a:latin typeface="Cambria Math" panose="02040503050406030204" pitchFamily="18" charset="0"/>
                            </a:rPr>
                            <m:t>𝑋</m:t>
                          </m:r>
                          <m:r>
                            <a:rPr lang="tr-TR" b="0" i="1" smtClean="0">
                              <a:latin typeface="Cambria Math" panose="02040503050406030204" pitchFamily="18" charset="0"/>
                            </a:rPr>
                            <m:t>&gt;−0.5</m:t>
                          </m:r>
                        </m:e>
                      </m:d>
                    </m:oMath>
                  </m:oMathPara>
                </a14:m>
                <a:endParaRPr lang="tr-TR" i="1" dirty="0" smtClean="0">
                  <a:latin typeface="Cambria Math" panose="02040503050406030204" pitchFamily="18" charset="0"/>
                </a:endParaRPr>
              </a:p>
              <a:p>
                <a:pPr marL="0" indent="0">
                  <a:lnSpc>
                    <a:spcPct val="150000"/>
                  </a:lnSpc>
                  <a:spcBef>
                    <a:spcPts val="0"/>
                  </a:spcBef>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0.5&gt;</m:t>
                          </m:r>
                          <m:r>
                            <a:rPr lang="tr-TR" i="1">
                              <a:latin typeface="Cambria Math" panose="02040503050406030204" pitchFamily="18" charset="0"/>
                            </a:rPr>
                            <m:t>𝑋</m:t>
                          </m:r>
                          <m:r>
                            <a:rPr lang="tr-TR" i="1">
                              <a:latin typeface="Cambria Math" panose="02040503050406030204" pitchFamily="18" charset="0"/>
                            </a:rPr>
                            <m:t>&gt;−0.5</m:t>
                          </m:r>
                        </m:e>
                      </m:d>
                      <m:r>
                        <a:rPr lang="tr-TR" b="0" i="1" smtClean="0">
                          <a:latin typeface="Cambria Math" panose="02040503050406030204" pitchFamily="18" charset="0"/>
                        </a:rPr>
                        <m:t>=</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𝑋</m:t>
                          </m:r>
                          <m:r>
                            <a:rPr lang="tr-TR" b="0" i="1" smtClean="0">
                              <a:latin typeface="Cambria Math" panose="02040503050406030204" pitchFamily="18" charset="0"/>
                            </a:rPr>
                            <m:t>&lt;</m:t>
                          </m:r>
                          <m:r>
                            <a:rPr lang="tr-TR" i="1">
                              <a:latin typeface="Cambria Math" panose="02040503050406030204" pitchFamily="18" charset="0"/>
                            </a:rPr>
                            <m:t>0.5</m:t>
                          </m:r>
                        </m:e>
                      </m:d>
                      <m:r>
                        <a:rPr lang="tr-TR" b="0" i="1" smtClean="0">
                          <a:latin typeface="Cambria Math" panose="02040503050406030204" pitchFamily="18" charset="0"/>
                        </a:rPr>
                        <m:t>−</m:t>
                      </m:r>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𝑋</m:t>
                          </m:r>
                          <m:r>
                            <a:rPr lang="tr-TR" b="0" i="1" smtClean="0">
                              <a:latin typeface="Cambria Math" panose="02040503050406030204" pitchFamily="18" charset="0"/>
                            </a:rPr>
                            <m:t>≤</m:t>
                          </m:r>
                          <m:r>
                            <a:rPr lang="tr-TR" i="1">
                              <a:latin typeface="Cambria Math" panose="02040503050406030204" pitchFamily="18" charset="0"/>
                            </a:rPr>
                            <m:t>−0.5</m:t>
                          </m:r>
                        </m:e>
                      </m:d>
                    </m:oMath>
                  </m:oMathPara>
                </a14:m>
                <a:endParaRPr lang="tr-TR" i="1" dirty="0" smtClean="0">
                  <a:latin typeface="Cambria Math" panose="02040503050406030204" pitchFamily="18" charset="0"/>
                </a:endParaRPr>
              </a:p>
              <a:p>
                <a:pPr marL="0" indent="0">
                  <a:lnSpc>
                    <a:spcPct val="150000"/>
                  </a:lnSpc>
                  <a:spcBef>
                    <a:spcPts val="0"/>
                  </a:spcBef>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i="1">
                              <a:latin typeface="Cambria Math" panose="02040503050406030204" pitchFamily="18" charset="0"/>
                            </a:rPr>
                          </m:ctrlPr>
                        </m:dPr>
                        <m:e>
                          <m:r>
                            <a:rPr lang="tr-TR" i="1">
                              <a:latin typeface="Cambria Math" panose="02040503050406030204" pitchFamily="18" charset="0"/>
                            </a:rPr>
                            <m:t>0.5&gt;</m:t>
                          </m:r>
                          <m:r>
                            <a:rPr lang="tr-TR" i="1">
                              <a:latin typeface="Cambria Math" panose="02040503050406030204" pitchFamily="18" charset="0"/>
                            </a:rPr>
                            <m:t>𝑋</m:t>
                          </m:r>
                          <m:r>
                            <a:rPr lang="tr-TR" i="1">
                              <a:latin typeface="Cambria Math" panose="02040503050406030204" pitchFamily="18" charset="0"/>
                            </a:rPr>
                            <m:t>&gt;−0.5</m:t>
                          </m:r>
                        </m:e>
                      </m:d>
                      <m:r>
                        <a:rPr lang="tr-TR" i="1">
                          <a:latin typeface="Cambria Math" panose="02040503050406030204" pitchFamily="18" charset="0"/>
                        </a:rPr>
                        <m:t>=</m:t>
                      </m:r>
                      <m:r>
                        <a:rPr lang="tr-TR" b="0" i="1" smtClean="0">
                          <a:latin typeface="Cambria Math" panose="02040503050406030204" pitchFamily="18" charset="0"/>
                        </a:rPr>
                        <m:t>0.69146</m:t>
                      </m:r>
                      <m:r>
                        <a:rPr lang="tr-TR" i="1">
                          <a:latin typeface="Cambria Math" panose="02040503050406030204" pitchFamily="18" charset="0"/>
                        </a:rPr>
                        <m:t>−</m:t>
                      </m:r>
                      <m:r>
                        <a:rPr lang="tr-TR" b="0" i="1" smtClean="0">
                          <a:latin typeface="Cambria Math" panose="02040503050406030204" pitchFamily="18" charset="0"/>
                        </a:rPr>
                        <m:t>0.30854=0.38292</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285069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Normal Dağılım</a:t>
            </a:r>
            <a:endParaRPr lang="tr-TR" dirty="0"/>
          </a:p>
        </p:txBody>
      </p:sp>
      <p:sp>
        <p:nvSpPr>
          <p:cNvPr id="3" name="İçerik Yer Tutucusu 2"/>
          <p:cNvSpPr>
            <a:spLocks noGrp="1"/>
          </p:cNvSpPr>
          <p:nvPr>
            <p:ph sz="half" idx="1"/>
          </p:nvPr>
        </p:nvSpPr>
        <p:spPr/>
        <p:txBody>
          <a:bodyPr/>
          <a:lstStyle/>
          <a:p>
            <a:r>
              <a:rPr lang="tr-TR" dirty="0" smtClean="0"/>
              <a:t>Tablo ile yaptığımız tüm hesapları </a:t>
            </a:r>
            <a:r>
              <a:rPr lang="tr-TR" dirty="0" err="1" smtClean="0"/>
              <a:t>excel</a:t>
            </a:r>
            <a:r>
              <a:rPr lang="tr-TR" dirty="0" smtClean="0"/>
              <a:t> ile de yapabiliriz. Excel’i kullanırken ilave olarak dönüşüm yapmamıza gerek olmaz.</a:t>
            </a:r>
          </a:p>
          <a:p>
            <a:pPr marL="0" indent="0">
              <a:buNone/>
            </a:pPr>
            <a:endParaRPr lang="tr-TR" dirty="0"/>
          </a:p>
        </p:txBody>
      </p:sp>
      <p:graphicFrame>
        <p:nvGraphicFramePr>
          <p:cNvPr id="5" name="İçerik Yer Tutucusu 4"/>
          <p:cNvGraphicFramePr>
            <a:graphicFrameLocks noGrp="1" noChangeAspect="1"/>
          </p:cNvGraphicFramePr>
          <p:nvPr>
            <p:ph sz="half" idx="2"/>
            <p:extLst>
              <p:ext uri="{D42A27DB-BD31-4B8C-83A1-F6EECF244321}">
                <p14:modId xmlns:p14="http://schemas.microsoft.com/office/powerpoint/2010/main" val="3402844878"/>
              </p:ext>
            </p:extLst>
          </p:nvPr>
        </p:nvGraphicFramePr>
        <p:xfrm>
          <a:off x="6196331" y="1916832"/>
          <a:ext cx="4773612" cy="479425"/>
        </p:xfrm>
        <a:graphic>
          <a:graphicData uri="http://schemas.openxmlformats.org/presentationml/2006/ole">
            <mc:AlternateContent xmlns:mc="http://schemas.openxmlformats.org/markup-compatibility/2006">
              <mc:Choice xmlns:v="urn:schemas-microsoft-com:vml" Requires="v">
                <p:oleObj spid="_x0000_s1067" name="Çalışma Sayfası" r:id="rId3" imgW="3886104" imgH="390369" progId="Excel.Sheet.12">
                  <p:embed/>
                </p:oleObj>
              </mc:Choice>
              <mc:Fallback>
                <p:oleObj name="Çalışma Sayfası" r:id="rId3" imgW="3886104" imgH="390369" progId="Excel.Sheet.12">
                  <p:embed/>
                  <p:pic>
                    <p:nvPicPr>
                      <p:cNvPr id="0" name=""/>
                      <p:cNvPicPr/>
                      <p:nvPr/>
                    </p:nvPicPr>
                    <p:blipFill>
                      <a:blip r:embed="rId4"/>
                      <a:stretch>
                        <a:fillRect/>
                      </a:stretch>
                    </p:blipFill>
                    <p:spPr>
                      <a:xfrm>
                        <a:off x="6196331" y="1916832"/>
                        <a:ext cx="4773612" cy="479425"/>
                      </a:xfrm>
                      <a:prstGeom prst="rect">
                        <a:avLst/>
                      </a:prstGeom>
                    </p:spPr>
                  </p:pic>
                </p:oleObj>
              </mc:Fallback>
            </mc:AlternateContent>
          </a:graphicData>
        </a:graphic>
      </p:graphicFrame>
    </p:spTree>
    <p:extLst>
      <p:ext uri="{BB962C8B-B14F-4D97-AF65-F5344CB8AC3E}">
        <p14:creationId xmlns:p14="http://schemas.microsoft.com/office/powerpoint/2010/main" val="364167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err="1" smtClean="0"/>
              <a:t>Lognormal</a:t>
            </a:r>
            <a:r>
              <a:rPr lang="tr-TR" dirty="0" smtClean="0"/>
              <a:t> Dağılım</a:t>
            </a:r>
            <a:endParaRPr lang="tr-TR" dirty="0"/>
          </a:p>
        </p:txBody>
      </p:sp>
      <mc:AlternateContent xmlns:mc="http://schemas.openxmlformats.org/markup-compatibility/2006">
        <mc:Choice xmlns:a14="http://schemas.microsoft.com/office/drawing/2010/main" Requires="a14">
          <p:sp>
            <p:nvSpPr>
              <p:cNvPr id="6" name="İçerik Yer Tutucusu 5"/>
              <p:cNvSpPr>
                <a:spLocks noGrp="1"/>
              </p:cNvSpPr>
              <p:nvPr>
                <p:ph idx="1"/>
              </p:nvPr>
            </p:nvSpPr>
            <p:spPr/>
            <p:txBody>
              <a:bodyPr>
                <a:normAutofit fontScale="92500" lnSpcReduction="20000"/>
              </a:bodyPr>
              <a:lstStyle/>
              <a:p>
                <a:r>
                  <a:rPr lang="tr-TR" dirty="0" smtClean="0"/>
                  <a:t>Bir sistemde değişkenler bazen </a:t>
                </a:r>
                <a14:m>
                  <m:oMath xmlns:m="http://schemas.openxmlformats.org/officeDocument/2006/math">
                    <m:r>
                      <a:rPr lang="tr-TR" b="0" i="1" dirty="0" smtClean="0">
                        <a:latin typeface="Cambria Math" panose="02040503050406030204" pitchFamily="18" charset="0"/>
                      </a:rPr>
                      <m:t>𝑥</m:t>
                    </m:r>
                    <m:r>
                      <a:rPr lang="tr-TR" i="1" dirty="0" smtClean="0">
                        <a:latin typeface="Cambria Math" panose="02040503050406030204" pitchFamily="18" charset="0"/>
                      </a:rPr>
                      <m:t> = </m:t>
                    </m:r>
                    <m:r>
                      <m:rPr>
                        <m:sty m:val="p"/>
                      </m:rPr>
                      <a:rPr lang="tr-TR" i="1" dirty="0" err="1">
                        <a:latin typeface="Cambria Math" panose="02040503050406030204" pitchFamily="18" charset="0"/>
                      </a:rPr>
                      <m:t>exp</m:t>
                    </m:r>
                    <m:r>
                      <a:rPr lang="tr-TR" i="1" dirty="0">
                        <a:latin typeface="Cambria Math" panose="02040503050406030204" pitchFamily="18" charset="0"/>
                      </a:rPr>
                      <m:t>⁡(</m:t>
                    </m:r>
                    <m:r>
                      <a:rPr lang="tr-TR" b="0" i="1" dirty="0" smtClean="0">
                        <a:latin typeface="Cambria Math" panose="02040503050406030204" pitchFamily="18" charset="0"/>
                      </a:rPr>
                      <m:t>𝑤</m:t>
                    </m:r>
                    <m:r>
                      <a:rPr lang="tr-TR" i="1" dirty="0">
                        <a:latin typeface="Cambria Math" panose="02040503050406030204" pitchFamily="18" charset="0"/>
                      </a:rPr>
                      <m:t>) </m:t>
                    </m:r>
                  </m:oMath>
                </a14:m>
                <a:r>
                  <a:rPr lang="tr-TR" dirty="0"/>
                  <a:t>gibi üstel ilişkilere uyabilir. </a:t>
                </a:r>
                <a:endParaRPr lang="tr-TR" dirty="0" smtClean="0"/>
              </a:p>
              <a:p>
                <a:r>
                  <a:rPr lang="tr-TR" dirty="0" smtClean="0"/>
                  <a:t>Eğer </a:t>
                </a:r>
                <a14:m>
                  <m:oMath xmlns:m="http://schemas.openxmlformats.org/officeDocument/2006/math">
                    <m:r>
                      <a:rPr lang="tr-TR" b="0" i="1" smtClean="0">
                        <a:latin typeface="Cambria Math" panose="02040503050406030204" pitchFamily="18" charset="0"/>
                      </a:rPr>
                      <m:t>𝑊</m:t>
                    </m:r>
                  </m:oMath>
                </a14:m>
                <a:r>
                  <a:rPr lang="tr-TR" dirty="0" smtClean="0"/>
                  <a:t> normal dağılıma sahip bir </a:t>
                </a:r>
                <a:r>
                  <a:rPr lang="tr-TR" dirty="0" err="1" smtClean="0"/>
                  <a:t>rassal</a:t>
                </a:r>
                <a:r>
                  <a:rPr lang="tr-TR" dirty="0" smtClean="0"/>
                  <a:t> değişken ise bu durumda </a:t>
                </a:r>
                <a14:m>
                  <m:oMath xmlns:m="http://schemas.openxmlformats.org/officeDocument/2006/math">
                    <m:r>
                      <a:rPr lang="tr-TR" b="0" i="1" smtClean="0">
                        <a:latin typeface="Cambria Math" panose="02040503050406030204" pitchFamily="18" charset="0"/>
                      </a:rPr>
                      <m:t>𝑋</m:t>
                    </m:r>
                    <m:r>
                      <a:rPr lang="tr-TR" b="0" i="1" smtClean="0">
                        <a:latin typeface="Cambria Math" panose="02040503050406030204" pitchFamily="18" charset="0"/>
                      </a:rPr>
                      <m:t>=</m:t>
                    </m:r>
                    <m:r>
                      <m:rPr>
                        <m:sty m:val="p"/>
                      </m:rPr>
                      <a:rPr lang="tr-TR" b="0" i="0" smtClean="0">
                        <a:latin typeface="Cambria Math" panose="02040503050406030204" pitchFamily="18" charset="0"/>
                      </a:rPr>
                      <m:t>exp</m:t>
                    </m:r>
                    <m:r>
                      <a:rPr lang="tr-TR" b="0" i="1" smtClean="0">
                        <a:latin typeface="Cambria Math" panose="02040503050406030204" pitchFamily="18" charset="0"/>
                      </a:rPr>
                      <m:t>⁡(</m:t>
                    </m:r>
                    <m:r>
                      <a:rPr lang="tr-TR" b="0" i="1" smtClean="0">
                        <a:latin typeface="Cambria Math" panose="02040503050406030204" pitchFamily="18" charset="0"/>
                      </a:rPr>
                      <m:t>𝑊</m:t>
                    </m:r>
                    <m:r>
                      <a:rPr lang="tr-TR" b="0" i="1" smtClean="0">
                        <a:latin typeface="Cambria Math" panose="02040503050406030204" pitchFamily="18" charset="0"/>
                      </a:rPr>
                      <m:t>)</m:t>
                    </m:r>
                  </m:oMath>
                </a14:m>
                <a:r>
                  <a:rPr lang="tr-TR" dirty="0" smtClean="0"/>
                  <a:t> bir </a:t>
                </a:r>
                <a:r>
                  <a:rPr lang="tr-TR" dirty="0" err="1" smtClean="0"/>
                  <a:t>rassal</a:t>
                </a:r>
                <a:r>
                  <a:rPr lang="tr-TR" dirty="0" smtClean="0"/>
                  <a:t> değişkendir.</a:t>
                </a:r>
              </a:p>
              <a:p>
                <a:r>
                  <a:rPr lang="tr-TR" dirty="0" smtClean="0"/>
                  <a:t>Bu durumda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𝑋</m:t>
                        </m:r>
                      </m:e>
                      <m:sup>
                        <m:r>
                          <a:rPr lang="tr-TR" b="0" i="1" smtClean="0">
                            <a:latin typeface="Cambria Math" panose="02040503050406030204" pitchFamily="18" charset="0"/>
                          </a:rPr>
                          <m:t>′</m:t>
                        </m:r>
                      </m:sup>
                    </m:sSup>
                    <m:r>
                      <a:rPr lang="tr-TR" b="0" i="1" smtClean="0">
                        <a:latin typeface="Cambria Math" panose="02040503050406030204" pitchFamily="18" charset="0"/>
                      </a:rPr>
                      <m:t>𝑖𝑛</m:t>
                    </m:r>
                  </m:oMath>
                </a14:m>
                <a:r>
                  <a:rPr lang="tr-TR" dirty="0" smtClean="0"/>
                  <a:t> dağılımına </a:t>
                </a:r>
                <a:r>
                  <a:rPr lang="tr-TR" b="1" dirty="0" err="1" smtClean="0"/>
                  <a:t>lognormal</a:t>
                </a:r>
                <a:r>
                  <a:rPr lang="tr-TR" dirty="0" smtClean="0"/>
                  <a:t> dağılım denilmektedir.</a:t>
                </a:r>
              </a:p>
              <a:p>
                <a14:m>
                  <m:oMath xmlns:m="http://schemas.openxmlformats.org/officeDocument/2006/math">
                    <m:r>
                      <a:rPr lang="tr-TR" b="0" i="1" dirty="0" smtClean="0">
                        <a:latin typeface="Cambria Math" panose="02040503050406030204" pitchFamily="18" charset="0"/>
                      </a:rPr>
                      <m:t>𝑊</m:t>
                    </m:r>
                    <m:r>
                      <a:rPr lang="tr-TR" b="0" i="1" dirty="0" smtClean="0">
                        <a:latin typeface="Cambria Math" panose="02040503050406030204" pitchFamily="18" charset="0"/>
                      </a:rPr>
                      <m:t>′</m:t>
                    </m:r>
                  </m:oMath>
                </a14:m>
                <a:r>
                  <a:rPr lang="tr-TR" dirty="0" err="1"/>
                  <a:t>nin</a:t>
                </a:r>
                <a:r>
                  <a:rPr lang="tr-TR" dirty="0"/>
                  <a:t> ortalaması </a:t>
                </a:r>
                <a14:m>
                  <m:oMath xmlns:m="http://schemas.openxmlformats.org/officeDocument/2006/math">
                    <m:r>
                      <a:rPr lang="tr-TR" b="0" i="1" dirty="0" smtClean="0">
                        <a:latin typeface="Cambria Math" panose="02040503050406030204" pitchFamily="18" charset="0"/>
                      </a:rPr>
                      <m:t>𝜃</m:t>
                    </m:r>
                  </m:oMath>
                </a14:m>
                <a:r>
                  <a:rPr lang="tr-TR" dirty="0"/>
                  <a:t> ve </a:t>
                </a:r>
                <a:r>
                  <a:rPr lang="tr-TR" dirty="0" err="1"/>
                  <a:t>varyansı</a:t>
                </a:r>
                <a:r>
                  <a:rPr lang="tr-TR" dirty="0"/>
                  <a:t> </a:t>
                </a:r>
                <a14:m>
                  <m:oMath xmlns:m="http://schemas.openxmlformats.org/officeDocument/2006/math">
                    <m:sSup>
                      <m:sSupPr>
                        <m:ctrlPr>
                          <a:rPr lang="tr-TR" b="0" i="1" dirty="0" smtClean="0">
                            <a:latin typeface="Cambria Math" panose="02040503050406030204" pitchFamily="18" charset="0"/>
                          </a:rPr>
                        </m:ctrlPr>
                      </m:sSupPr>
                      <m:e>
                        <m:r>
                          <a:rPr lang="tr-TR" i="1" dirty="0" smtClean="0">
                            <a:latin typeface="Cambria Math" panose="02040503050406030204" pitchFamily="18" charset="0"/>
                          </a:rPr>
                          <m:t>𝜔</m:t>
                        </m:r>
                      </m:e>
                      <m:sup>
                        <m:r>
                          <a:rPr lang="tr-TR" b="0" i="1" dirty="0" smtClean="0">
                            <a:latin typeface="Cambria Math" panose="02040503050406030204" pitchFamily="18" charset="0"/>
                          </a:rPr>
                          <m:t>2</m:t>
                        </m:r>
                      </m:sup>
                    </m:sSup>
                    <m:r>
                      <a:rPr lang="tr-TR" i="1" dirty="0" smtClean="0">
                        <a:latin typeface="Cambria Math" panose="02040503050406030204" pitchFamily="18" charset="0"/>
                      </a:rPr>
                      <m:t> </m:t>
                    </m:r>
                  </m:oMath>
                </a14:m>
                <a:r>
                  <a:rPr lang="tr-TR" dirty="0"/>
                  <a:t>ile normal dağıldığını </a:t>
                </a:r>
                <a:r>
                  <a:rPr lang="tr-TR" dirty="0" smtClean="0"/>
                  <a:t>varsayalım, </a:t>
                </a:r>
                <a:r>
                  <a:rPr lang="tr-TR" dirty="0"/>
                  <a:t>öyleyse </a:t>
                </a:r>
                <a14:m>
                  <m:oMath xmlns:m="http://schemas.openxmlformats.org/officeDocument/2006/math">
                    <m:r>
                      <a:rPr lang="tr-TR" b="0" i="1" dirty="0" smtClean="0">
                        <a:latin typeface="Cambria Math" panose="02040503050406030204" pitchFamily="18" charset="0"/>
                      </a:rPr>
                      <m:t>𝑋</m:t>
                    </m:r>
                    <m:r>
                      <a:rPr lang="tr-TR" b="0" i="1" dirty="0" smtClean="0">
                        <a:latin typeface="Cambria Math" panose="02040503050406030204" pitchFamily="18" charset="0"/>
                      </a:rPr>
                      <m:t>′</m:t>
                    </m:r>
                  </m:oMath>
                </a14:m>
                <a:r>
                  <a:rPr lang="tr-TR" dirty="0"/>
                  <a:t>in birikimli dağılım fonksiyonu </a:t>
                </a:r>
                <a:endParaRPr lang="tr-TR" dirty="0" smtClean="0"/>
              </a:p>
              <a:p>
                <a:pPr marL="0" indent="0">
                  <a:lnSpc>
                    <a:spcPct val="170000"/>
                  </a:lnSpc>
                  <a:spcBef>
                    <a:spcPts val="0"/>
                  </a:spcBef>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𝐹</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a:latin typeface="Cambria Math" panose="02040503050406030204" pitchFamily="18" charset="0"/>
                        </a:rPr>
                        <m:t>) = </m:t>
                      </m:r>
                      <m:r>
                        <a:rPr lang="tr-TR" i="1" dirty="0">
                          <a:latin typeface="Cambria Math" panose="02040503050406030204" pitchFamily="18" charset="0"/>
                        </a:rPr>
                        <m:t>𝑃</m:t>
                      </m:r>
                      <m:r>
                        <a:rPr lang="tr-TR" i="1" dirty="0">
                          <a:latin typeface="Cambria Math" panose="02040503050406030204" pitchFamily="18" charset="0"/>
                        </a:rPr>
                        <m:t>[</m:t>
                      </m:r>
                      <m:r>
                        <a:rPr lang="tr-TR" i="1" dirty="0">
                          <a:latin typeface="Cambria Math" panose="02040503050406030204" pitchFamily="18" charset="0"/>
                        </a:rPr>
                        <m:t>𝑋</m:t>
                      </m:r>
                      <m:r>
                        <a:rPr lang="tr-TR" b="0" i="1" dirty="0" smtClean="0">
                          <a:latin typeface="Cambria Math" panose="02040503050406030204" pitchFamily="18" charset="0"/>
                        </a:rPr>
                        <m:t>≤</m:t>
                      </m:r>
                      <m:r>
                        <a:rPr lang="tr-TR" i="1" dirty="0">
                          <a:latin typeface="Cambria Math" panose="02040503050406030204" pitchFamily="18" charset="0"/>
                        </a:rPr>
                        <m:t> </m:t>
                      </m:r>
                      <m:r>
                        <a:rPr lang="tr-TR" i="1" dirty="0">
                          <a:latin typeface="Cambria Math" panose="02040503050406030204" pitchFamily="18" charset="0"/>
                        </a:rPr>
                        <m:t>𝑥</m:t>
                      </m:r>
                      <m:r>
                        <a:rPr lang="tr-TR" i="1" dirty="0">
                          <a:latin typeface="Cambria Math" panose="02040503050406030204" pitchFamily="18" charset="0"/>
                        </a:rPr>
                        <m:t>] = </m:t>
                      </m:r>
                      <m:r>
                        <a:rPr lang="tr-TR" i="1" dirty="0">
                          <a:latin typeface="Cambria Math" panose="02040503050406030204" pitchFamily="18" charset="0"/>
                        </a:rPr>
                        <m:t>𝑃</m:t>
                      </m:r>
                      <m:r>
                        <a:rPr lang="tr-TR" i="1" dirty="0">
                          <a:latin typeface="Cambria Math" panose="02040503050406030204" pitchFamily="18" charset="0"/>
                        </a:rPr>
                        <m:t>[</m:t>
                      </m:r>
                      <m:func>
                        <m:funcPr>
                          <m:ctrlPr>
                            <a:rPr lang="tr-TR" i="1" dirty="0">
                              <a:latin typeface="Cambria Math" panose="02040503050406030204" pitchFamily="18" charset="0"/>
                            </a:rPr>
                          </m:ctrlPr>
                        </m:funcPr>
                        <m:fName>
                          <m:r>
                            <m:rPr>
                              <m:sty m:val="p"/>
                            </m:rPr>
                            <a:rPr lang="tr-TR" i="0" dirty="0" err="1">
                              <a:latin typeface="Cambria Math" panose="02040503050406030204" pitchFamily="18" charset="0"/>
                            </a:rPr>
                            <m:t>exp</m:t>
                          </m:r>
                        </m:fName>
                        <m:e>
                          <m:d>
                            <m:dPr>
                              <m:ctrlPr>
                                <a:rPr lang="tr-TR" i="1" dirty="0">
                                  <a:latin typeface="Cambria Math" panose="02040503050406030204" pitchFamily="18" charset="0"/>
                                </a:rPr>
                              </m:ctrlPr>
                            </m:dPr>
                            <m:e>
                              <m:r>
                                <a:rPr lang="tr-TR" i="1" dirty="0">
                                  <a:latin typeface="Cambria Math" panose="02040503050406030204" pitchFamily="18" charset="0"/>
                                </a:rPr>
                                <m:t>𝑊</m:t>
                              </m:r>
                            </m:e>
                          </m:d>
                        </m:e>
                      </m:func>
                      <m:r>
                        <a:rPr lang="tr-TR" b="0" i="1" dirty="0" smtClean="0">
                          <a:latin typeface="Cambria Math" panose="02040503050406030204" pitchFamily="18" charset="0"/>
                        </a:rPr>
                        <m:t>≤</m:t>
                      </m:r>
                      <m:r>
                        <a:rPr lang="tr-TR" b="0" i="1" dirty="0" smtClean="0">
                          <a:latin typeface="Cambria Math" panose="02040503050406030204" pitchFamily="18" charset="0"/>
                        </a:rPr>
                        <m:t>𝑥</m:t>
                      </m:r>
                      <m:r>
                        <a:rPr lang="tr-TR" i="1" dirty="0">
                          <a:latin typeface="Cambria Math" panose="02040503050406030204" pitchFamily="18" charset="0"/>
                        </a:rPr>
                        <m:t>] = </m:t>
                      </m:r>
                      <m:r>
                        <a:rPr lang="tr-TR" i="1" dirty="0">
                          <a:latin typeface="Cambria Math" panose="02040503050406030204" pitchFamily="18" charset="0"/>
                        </a:rPr>
                        <m:t>𝑃</m:t>
                      </m:r>
                      <m:r>
                        <a:rPr lang="tr-TR" i="1" dirty="0">
                          <a:latin typeface="Cambria Math" panose="02040503050406030204" pitchFamily="18" charset="0"/>
                        </a:rPr>
                        <m:t>[</m:t>
                      </m:r>
                      <m:r>
                        <a:rPr lang="tr-TR" b="0" i="1" dirty="0" smtClean="0">
                          <a:latin typeface="Cambria Math" panose="02040503050406030204" pitchFamily="18" charset="0"/>
                        </a:rPr>
                        <m:t>𝑊</m:t>
                      </m:r>
                      <m:r>
                        <a:rPr lang="tr-TR" b="0" i="1" dirty="0" smtClean="0">
                          <a:latin typeface="Cambria Math" panose="02040503050406030204" pitchFamily="18" charset="0"/>
                        </a:rPr>
                        <m:t>≤</m:t>
                      </m:r>
                      <m:r>
                        <m:rPr>
                          <m:sty m:val="p"/>
                        </m:rPr>
                        <a:rPr lang="tr-TR" i="1" dirty="0" err="1">
                          <a:latin typeface="Cambria Math" panose="02040503050406030204" pitchFamily="18" charset="0"/>
                        </a:rPr>
                        <m:t>ln</m:t>
                      </m:r>
                      <m:r>
                        <a:rPr lang="tr-TR" i="1" dirty="0">
                          <a:latin typeface="Cambria Math" panose="02040503050406030204" pitchFamily="18" charset="0"/>
                        </a:rPr>
                        <m:t>⁡(</m:t>
                      </m:r>
                      <m:r>
                        <a:rPr lang="tr-TR" i="1" dirty="0">
                          <a:latin typeface="Cambria Math" panose="02040503050406030204" pitchFamily="18" charset="0"/>
                        </a:rPr>
                        <m:t>𝑥</m:t>
                      </m:r>
                      <m:r>
                        <a:rPr lang="tr-TR" i="1" dirty="0">
                          <a:latin typeface="Cambria Math" panose="02040503050406030204" pitchFamily="18" charset="0"/>
                        </a:rPr>
                        <m:t>)] </m:t>
                      </m:r>
                    </m:oMath>
                  </m:oMathPara>
                </a14:m>
                <a:endParaRPr lang="tr-TR" dirty="0"/>
              </a:p>
              <a:p>
                <a:pPr marL="0" indent="0">
                  <a:lnSpc>
                    <a:spcPct val="170000"/>
                  </a:lnSpc>
                  <a:spcBef>
                    <a:spcPts val="0"/>
                  </a:spcBef>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 </m:t>
                      </m:r>
                      <m:r>
                        <a:rPr lang="tr-TR" i="1" dirty="0" smtClean="0">
                          <a:latin typeface="Cambria Math" panose="02040503050406030204" pitchFamily="18" charset="0"/>
                        </a:rPr>
                        <m:t>𝑃</m:t>
                      </m:r>
                      <m:d>
                        <m:dPr>
                          <m:begChr m:val="["/>
                          <m:endChr m:val="]"/>
                          <m:ctrlPr>
                            <a:rPr lang="tr-TR" b="0" i="1" dirty="0" smtClean="0">
                              <a:latin typeface="Cambria Math" panose="02040503050406030204" pitchFamily="18" charset="0"/>
                            </a:rPr>
                          </m:ctrlPr>
                        </m:dPr>
                        <m:e>
                          <m:r>
                            <a:rPr lang="tr-TR" i="1" dirty="0" smtClean="0">
                              <a:latin typeface="Cambria Math" panose="02040503050406030204" pitchFamily="18" charset="0"/>
                            </a:rPr>
                            <m:t>𝑍</m:t>
                          </m:r>
                          <m:r>
                            <a:rPr lang="tr-TR" i="1" dirty="0" smtClean="0">
                              <a:latin typeface="Cambria Math" panose="02040503050406030204" pitchFamily="18" charset="0"/>
                            </a:rPr>
                            <m:t> ≤</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𝑙</m:t>
                              </m:r>
                              <m:r>
                                <a:rPr lang="tr-TR" i="1" dirty="0" smtClean="0">
                                  <a:latin typeface="Cambria Math" panose="02040503050406030204" pitchFamily="18" charset="0"/>
                                </a:rPr>
                                <m:t>𝑛</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𝑥</m:t>
                                  </m:r>
                                </m:e>
                              </m:d>
                              <m:r>
                                <a:rPr lang="tr-TR" b="0" i="1" dirty="0" smtClean="0">
                                  <a:latin typeface="Cambria Math" panose="02040503050406030204" pitchFamily="18" charset="0"/>
                                </a:rPr>
                                <m:t>−</m:t>
                              </m:r>
                              <m:r>
                                <a:rPr lang="tr-TR" b="0" i="1" dirty="0" smtClean="0">
                                  <a:latin typeface="Cambria Math" panose="02040503050406030204" pitchFamily="18" charset="0"/>
                                </a:rPr>
                                <m:t>𝜃</m:t>
                              </m:r>
                            </m:num>
                            <m:den>
                              <m:r>
                                <a:rPr lang="tr-TR" b="0" i="1" dirty="0" smtClean="0">
                                  <a:latin typeface="Cambria Math" panose="02040503050406030204" pitchFamily="18" charset="0"/>
                                </a:rPr>
                                <m:t>𝜔</m:t>
                              </m:r>
                            </m:den>
                          </m:f>
                        </m:e>
                      </m:d>
                      <m:r>
                        <a:rPr lang="tr-TR" b="0" i="1" dirty="0" smtClean="0">
                          <a:latin typeface="Cambria Math" panose="02040503050406030204" pitchFamily="18" charset="0"/>
                        </a:rPr>
                        <m:t>=</m:t>
                      </m:r>
                      <m:r>
                        <m:rPr>
                          <m:sty m:val="p"/>
                        </m:rPr>
                        <a:rPr lang="tr-TR" b="0" i="0" dirty="0" smtClean="0">
                          <a:latin typeface="Cambria Math" panose="02040503050406030204" pitchFamily="18" charset="0"/>
                        </a:rPr>
                        <m:t>Φ</m:t>
                      </m:r>
                      <m:d>
                        <m:dPr>
                          <m:begChr m:val="["/>
                          <m:endChr m:val="]"/>
                          <m:ctrlPr>
                            <a:rPr lang="tr-TR" b="0" i="1" dirty="0" smtClean="0">
                              <a:latin typeface="Cambria Math" panose="02040503050406030204" pitchFamily="18" charset="0"/>
                            </a:rPr>
                          </m:ctrlPr>
                        </m:dPr>
                        <m:e>
                          <m:f>
                            <m:fPr>
                              <m:ctrlPr>
                                <a:rPr lang="tr-TR" i="1" dirty="0">
                                  <a:latin typeface="Cambria Math" panose="02040503050406030204" pitchFamily="18" charset="0"/>
                                </a:rPr>
                              </m:ctrlPr>
                            </m:fPr>
                            <m:num>
                              <m:r>
                                <a:rPr lang="tr-TR" i="1" dirty="0">
                                  <a:latin typeface="Cambria Math" panose="02040503050406030204" pitchFamily="18" charset="0"/>
                                </a:rPr>
                                <m:t>𝑙𝑛</m:t>
                              </m:r>
                              <m:d>
                                <m:dPr>
                                  <m:ctrlPr>
                                    <a:rPr lang="tr-TR" i="1" dirty="0">
                                      <a:latin typeface="Cambria Math" panose="02040503050406030204" pitchFamily="18" charset="0"/>
                                    </a:rPr>
                                  </m:ctrlPr>
                                </m:dPr>
                                <m:e>
                                  <m:r>
                                    <a:rPr lang="tr-TR" i="1" dirty="0">
                                      <a:latin typeface="Cambria Math" panose="02040503050406030204" pitchFamily="18" charset="0"/>
                                    </a:rPr>
                                    <m:t>𝑥</m:t>
                                  </m:r>
                                </m:e>
                              </m:d>
                              <m:r>
                                <a:rPr lang="tr-TR" i="1" dirty="0">
                                  <a:latin typeface="Cambria Math" panose="02040503050406030204" pitchFamily="18" charset="0"/>
                                </a:rPr>
                                <m:t>−</m:t>
                              </m:r>
                              <m:r>
                                <a:rPr lang="tr-TR" i="1" dirty="0">
                                  <a:latin typeface="Cambria Math" panose="02040503050406030204" pitchFamily="18" charset="0"/>
                                </a:rPr>
                                <m:t>𝜃</m:t>
                              </m:r>
                            </m:num>
                            <m:den>
                              <m:r>
                                <a:rPr lang="tr-TR" i="1" dirty="0">
                                  <a:latin typeface="Cambria Math" panose="02040503050406030204" pitchFamily="18" charset="0"/>
                                </a:rPr>
                                <m:t>𝜔</m:t>
                              </m:r>
                            </m:den>
                          </m:f>
                        </m:e>
                      </m:d>
                    </m:oMath>
                  </m:oMathPara>
                </a14:m>
                <a:endParaRPr lang="tr-TR" dirty="0"/>
              </a:p>
              <a:p>
                <a:r>
                  <a:rPr lang="tr-TR" dirty="0"/>
                  <a:t>Z standart normal </a:t>
                </a:r>
                <a:r>
                  <a:rPr lang="tr-TR" dirty="0" err="1"/>
                  <a:t>rassal</a:t>
                </a:r>
                <a:r>
                  <a:rPr lang="tr-TR" dirty="0"/>
                  <a:t> değişkendir. Bu yüzden Ek A'daki Tablo I olasılığı bulmak için </a:t>
                </a:r>
                <a:r>
                  <a:rPr lang="tr-TR" dirty="0" smtClean="0"/>
                  <a:t>kullanılabilir</a:t>
                </a:r>
                <a:r>
                  <a:rPr lang="tr-TR" dirty="0"/>
                  <a:t>. </a:t>
                </a:r>
              </a:p>
            </p:txBody>
          </p:sp>
        </mc:Choice>
        <mc:Fallback>
          <p:sp>
            <p:nvSpPr>
              <p:cNvPr id="6" name="İçerik Yer Tutucusu 5"/>
              <p:cNvSpPr>
                <a:spLocks noGrp="1" noRot="1" noChangeAspect="1" noMove="1" noResize="1" noEditPoints="1" noAdjustHandles="1" noChangeArrowheads="1" noChangeShapeType="1" noTextEdit="1"/>
              </p:cNvSpPr>
              <p:nvPr>
                <p:ph idx="1"/>
              </p:nvPr>
            </p:nvSpPr>
            <p:spPr>
              <a:blipFill rotWithShape="0">
                <a:blip r:embed="rId2"/>
                <a:stretch>
                  <a:fillRect l="-500" t="-2429" r="-875" b="-1571"/>
                </a:stretch>
              </a:blipFill>
            </p:spPr>
            <p:txBody>
              <a:bodyPr/>
              <a:lstStyle/>
              <a:p>
                <a:r>
                  <a:rPr lang="tr-TR">
                    <a:noFill/>
                  </a:rPr>
                  <a:t> </a:t>
                </a:r>
              </a:p>
            </p:txBody>
          </p:sp>
        </mc:Fallback>
      </mc:AlternateContent>
    </p:spTree>
    <p:extLst>
      <p:ext uri="{BB962C8B-B14F-4D97-AF65-F5344CB8AC3E}">
        <p14:creationId xmlns:p14="http://schemas.microsoft.com/office/powerpoint/2010/main" val="110829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van 8"/>
          <p:cNvSpPr>
            <a:spLocks noGrp="1"/>
          </p:cNvSpPr>
          <p:nvPr>
            <p:ph type="title"/>
          </p:nvPr>
        </p:nvSpPr>
        <p:spPr/>
        <p:txBody>
          <a:bodyPr/>
          <a:lstStyle/>
          <a:p>
            <a:r>
              <a:rPr lang="tr-TR" dirty="0" err="1"/>
              <a:t>Lognormal</a:t>
            </a:r>
            <a:r>
              <a:rPr lang="tr-TR" dirty="0"/>
              <a:t> Dağılım</a:t>
            </a:r>
          </a:p>
        </p:txBody>
      </p:sp>
      <mc:AlternateContent xmlns:mc="http://schemas.openxmlformats.org/markup-compatibility/2006" xmlns:a14="http://schemas.microsoft.com/office/drawing/2010/main">
        <mc:Choice Requires="a14">
          <p:sp>
            <p:nvSpPr>
              <p:cNvPr id="5" name="İçerik Yer Tutucusu 4"/>
              <p:cNvSpPr>
                <a:spLocks noGrp="1"/>
              </p:cNvSpPr>
              <p:nvPr>
                <p:ph idx="1"/>
              </p:nvPr>
            </p:nvSpPr>
            <p:spPr/>
            <p:txBody>
              <a:bodyPr>
                <a:normAutofit/>
              </a:bodyPr>
              <a:lstStyle/>
              <a:p>
                <a14:m>
                  <m:oMath xmlns:m="http://schemas.openxmlformats.org/officeDocument/2006/math">
                    <m:r>
                      <a:rPr lang="tr-TR" b="0" i="1" dirty="0" smtClean="0">
                        <a:latin typeface="Cambria Math" panose="02040503050406030204" pitchFamily="18" charset="0"/>
                      </a:rPr>
                      <m:t>𝑊</m:t>
                    </m:r>
                  </m:oMath>
                </a14:m>
                <a:r>
                  <a:rPr lang="tr-TR" dirty="0"/>
                  <a:t>, ortalaması </a:t>
                </a:r>
                <a14:m>
                  <m:oMath xmlns:m="http://schemas.openxmlformats.org/officeDocument/2006/math">
                    <m:r>
                      <a:rPr lang="tr-TR" b="0" i="1" dirty="0" smtClean="0">
                        <a:latin typeface="Cambria Math" panose="02040503050406030204" pitchFamily="18" charset="0"/>
                      </a:rPr>
                      <m:t>𝜃</m:t>
                    </m:r>
                  </m:oMath>
                </a14:m>
                <a:r>
                  <a:rPr lang="tr-TR" dirty="0"/>
                  <a:t> ve </a:t>
                </a:r>
                <a:r>
                  <a:rPr lang="tr-TR" dirty="0" err="1"/>
                  <a:t>varyansı</a:t>
                </a:r>
                <a:r>
                  <a:rPr lang="tr-TR" dirty="0"/>
                  <a:t> </a:t>
                </a:r>
                <a14:m>
                  <m:oMath xmlns:m="http://schemas.openxmlformats.org/officeDocument/2006/math">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𝜔</m:t>
                        </m:r>
                      </m:e>
                      <m:sup>
                        <m:r>
                          <a:rPr lang="tr-TR" i="1" dirty="0" smtClean="0">
                            <a:latin typeface="Cambria Math" panose="02040503050406030204" pitchFamily="18" charset="0"/>
                          </a:rPr>
                          <m:t>2</m:t>
                        </m:r>
                      </m:sup>
                    </m:sSup>
                  </m:oMath>
                </a14:m>
                <a:r>
                  <a:rPr lang="tr-TR" dirty="0"/>
                  <a:t> olan normal dağılıma sahip olsun; bu durumda </a:t>
                </a:r>
                <a14:m>
                  <m:oMath xmlns:m="http://schemas.openxmlformats.org/officeDocument/2006/math">
                    <m:r>
                      <a:rPr lang="tr-TR" i="1" dirty="0" smtClean="0">
                        <a:latin typeface="Cambria Math" panose="02040503050406030204" pitchFamily="18" charset="0"/>
                      </a:rPr>
                      <m:t>𝑋</m:t>
                    </m:r>
                    <m:r>
                      <a:rPr lang="tr-TR" i="1" dirty="0" smtClean="0">
                        <a:latin typeface="Cambria Math" panose="02040503050406030204" pitchFamily="18" charset="0"/>
                      </a:rPr>
                      <m:t> = </m:t>
                    </m:r>
                    <m:r>
                      <m:rPr>
                        <m:sty m:val="p"/>
                      </m:rPr>
                      <a:rPr lang="tr-TR" i="1" dirty="0" err="1">
                        <a:latin typeface="Cambria Math" panose="02040503050406030204" pitchFamily="18" charset="0"/>
                      </a:rPr>
                      <m:t>exp</m:t>
                    </m:r>
                    <m:r>
                      <a:rPr lang="tr-TR" i="1" dirty="0">
                        <a:latin typeface="Cambria Math" panose="02040503050406030204" pitchFamily="18" charset="0"/>
                      </a:rPr>
                      <m:t>⁡(</m:t>
                    </m:r>
                    <m:r>
                      <a:rPr lang="tr-TR" b="0" i="1" dirty="0" smtClean="0">
                        <a:latin typeface="Cambria Math" panose="02040503050406030204" pitchFamily="18" charset="0"/>
                      </a:rPr>
                      <m:t>𝑊</m:t>
                    </m:r>
                    <m:r>
                      <a:rPr lang="tr-TR" i="1" dirty="0">
                        <a:latin typeface="Cambria Math" panose="02040503050406030204" pitchFamily="18" charset="0"/>
                      </a:rPr>
                      <m:t>)</m:t>
                    </m:r>
                  </m:oMath>
                </a14:m>
                <a:r>
                  <a:rPr lang="tr-TR" dirty="0"/>
                  <a:t> bir </a:t>
                </a:r>
                <a:r>
                  <a:rPr lang="tr-TR" dirty="0" err="1"/>
                  <a:t>lognormal</a:t>
                </a:r>
                <a:r>
                  <a:rPr lang="tr-TR" dirty="0"/>
                  <a:t> </a:t>
                </a:r>
                <a:r>
                  <a:rPr lang="tr-TR" dirty="0" err="1"/>
                  <a:t>rassal</a:t>
                </a:r>
                <a:r>
                  <a:rPr lang="tr-TR" dirty="0"/>
                  <a:t> değişkendir ve olasılık yoğunluk fonksiyonu </a:t>
                </a:r>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𝑓</m:t>
                      </m:r>
                      <m:d>
                        <m:dPr>
                          <m:ctrlPr>
                            <a:rPr lang="tr-TR" i="1" dirty="0">
                              <a:latin typeface="Cambria Math" panose="02040503050406030204" pitchFamily="18" charset="0"/>
                            </a:rPr>
                          </m:ctrlPr>
                        </m:dPr>
                        <m:e>
                          <m:r>
                            <a:rPr lang="tr-TR" i="1" dirty="0">
                              <a:latin typeface="Cambria Math" panose="02040503050406030204" pitchFamily="18" charset="0"/>
                            </a:rPr>
                            <m:t>𝑥</m:t>
                          </m:r>
                        </m:e>
                      </m:d>
                      <m:r>
                        <a:rPr lang="tr-TR" i="1" dirty="0">
                          <a:latin typeface="Cambria Math" panose="02040503050406030204" pitchFamily="18" charset="0"/>
                        </a:rPr>
                        <m:t>=</m:t>
                      </m:r>
                      <m:f>
                        <m:fPr>
                          <m:ctrlPr>
                            <a:rPr lang="tr-TR" b="0" i="1" dirty="0" smtClean="0">
                              <a:latin typeface="Cambria Math" panose="02040503050406030204" pitchFamily="18" charset="0"/>
                            </a:rPr>
                          </m:ctrlPr>
                        </m:fPr>
                        <m:num>
                          <m:r>
                            <a:rPr lang="tr-TR" i="1" dirty="0">
                              <a:latin typeface="Cambria Math" panose="02040503050406030204" pitchFamily="18" charset="0"/>
                            </a:rPr>
                            <m:t>1</m:t>
                          </m:r>
                        </m:num>
                        <m:den>
                          <m:r>
                            <a:rPr lang="tr-TR" b="0" i="1" dirty="0" smtClean="0">
                              <a:latin typeface="Cambria Math" panose="02040503050406030204" pitchFamily="18" charset="0"/>
                            </a:rPr>
                            <m:t>𝑥</m:t>
                          </m:r>
                          <m:r>
                            <a:rPr lang="tr-TR" b="0" i="1" dirty="0" smtClean="0">
                              <a:latin typeface="Cambria Math" panose="02040503050406030204" pitchFamily="18" charset="0"/>
                            </a:rPr>
                            <m:t>𝜔</m:t>
                          </m:r>
                          <m:rad>
                            <m:radPr>
                              <m:degHide m:val="on"/>
                              <m:ctrlPr>
                                <a:rPr lang="tr-TR" b="0" i="1" dirty="0" smtClean="0">
                                  <a:latin typeface="Cambria Math" panose="02040503050406030204" pitchFamily="18" charset="0"/>
                                </a:rPr>
                              </m:ctrlPr>
                            </m:radPr>
                            <m:deg/>
                            <m:e>
                              <m:r>
                                <a:rPr lang="tr-TR" b="0" i="1" dirty="0" smtClean="0">
                                  <a:latin typeface="Cambria Math" panose="02040503050406030204" pitchFamily="18" charset="0"/>
                                </a:rPr>
                                <m:t>2</m:t>
                              </m:r>
                              <m:r>
                                <a:rPr lang="tr-TR" b="0" i="1" dirty="0" smtClean="0">
                                  <a:latin typeface="Cambria Math" panose="02040503050406030204" pitchFamily="18" charset="0"/>
                                </a:rPr>
                                <m:t>𝜋</m:t>
                              </m:r>
                            </m:e>
                          </m:rad>
                        </m:den>
                      </m:f>
                      <m:func>
                        <m:funcPr>
                          <m:ctrlPr>
                            <a:rPr lang="tr-TR" i="1" dirty="0">
                              <a:latin typeface="Cambria Math" panose="02040503050406030204" pitchFamily="18" charset="0"/>
                            </a:rPr>
                          </m:ctrlPr>
                        </m:funcPr>
                        <m:fName>
                          <m:r>
                            <m:rPr>
                              <m:sty m:val="p"/>
                            </m:rPr>
                            <a:rPr lang="tr-TR" i="0" dirty="0" err="1">
                              <a:latin typeface="Cambria Math" panose="02040503050406030204" pitchFamily="18" charset="0"/>
                            </a:rPr>
                            <m:t>exp</m:t>
                          </m:r>
                        </m:fName>
                        <m:e>
                          <m:d>
                            <m:dPr>
                              <m:begChr m:val="["/>
                              <m:endChr m:val="]"/>
                              <m:ctrlPr>
                                <a:rPr lang="tr-TR" b="0" i="1" dirty="0" smtClean="0">
                                  <a:latin typeface="Cambria Math" panose="02040503050406030204" pitchFamily="18" charset="0"/>
                                </a:rPr>
                              </m:ctrlPr>
                            </m:dPr>
                            <m:e>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sSup>
                                    <m:sSupPr>
                                      <m:ctrlPr>
                                        <a:rPr lang="tr-TR" i="1" dirty="0">
                                          <a:latin typeface="Cambria Math" panose="02040503050406030204" pitchFamily="18" charset="0"/>
                                        </a:rPr>
                                      </m:ctrlPr>
                                    </m:sSupPr>
                                    <m:e>
                                      <m:d>
                                        <m:dPr>
                                          <m:ctrlPr>
                                            <a:rPr lang="tr-TR" i="1" dirty="0">
                                              <a:latin typeface="Cambria Math" panose="02040503050406030204" pitchFamily="18" charset="0"/>
                                            </a:rPr>
                                          </m:ctrlPr>
                                        </m:dPr>
                                        <m:e>
                                          <m:r>
                                            <a:rPr lang="tr-TR" i="1" dirty="0">
                                              <a:latin typeface="Cambria Math" panose="02040503050406030204" pitchFamily="18" charset="0"/>
                                            </a:rPr>
                                            <m:t>𝑙𝑛</m:t>
                                          </m:r>
                                          <m:d>
                                            <m:dPr>
                                              <m:ctrlPr>
                                                <a:rPr lang="tr-TR" i="1" dirty="0">
                                                  <a:latin typeface="Cambria Math" panose="02040503050406030204" pitchFamily="18" charset="0"/>
                                                </a:rPr>
                                              </m:ctrlPr>
                                            </m:dPr>
                                            <m:e>
                                              <m:r>
                                                <a:rPr lang="tr-TR" i="1" dirty="0">
                                                  <a:latin typeface="Cambria Math" panose="02040503050406030204" pitchFamily="18" charset="0"/>
                                                </a:rPr>
                                                <m:t>𝑥</m:t>
                                              </m:r>
                                            </m:e>
                                          </m:d>
                                          <m:r>
                                            <a:rPr lang="tr-TR" i="1" dirty="0">
                                              <a:latin typeface="Cambria Math" panose="02040503050406030204" pitchFamily="18" charset="0"/>
                                            </a:rPr>
                                            <m:t>—</m:t>
                                          </m:r>
                                          <m:r>
                                            <a:rPr lang="tr-TR" i="1" dirty="0">
                                              <a:latin typeface="Cambria Math" panose="02040503050406030204" pitchFamily="18" charset="0"/>
                                            </a:rPr>
                                            <m:t>𝜃</m:t>
                                          </m:r>
                                        </m:e>
                                      </m:d>
                                    </m:e>
                                    <m:sup>
                                      <m:r>
                                        <a:rPr lang="tr-TR" i="1" dirty="0">
                                          <a:latin typeface="Cambria Math" panose="02040503050406030204" pitchFamily="18" charset="0"/>
                                        </a:rPr>
                                        <m:t>2</m:t>
                                      </m:r>
                                    </m:sup>
                                  </m:sSup>
                                </m:num>
                                <m:den>
                                  <m:r>
                                    <a:rPr lang="tr-TR" b="0" i="1" dirty="0" smtClean="0">
                                      <a:latin typeface="Cambria Math" panose="02040503050406030204" pitchFamily="18" charset="0"/>
                                    </a:rPr>
                                    <m:t>2</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𝜔</m:t>
                                      </m:r>
                                    </m:e>
                                    <m:sup>
                                      <m:r>
                                        <a:rPr lang="tr-TR" b="0" i="1" dirty="0" smtClean="0">
                                          <a:latin typeface="Cambria Math" panose="02040503050406030204" pitchFamily="18" charset="0"/>
                                        </a:rPr>
                                        <m:t>2</m:t>
                                      </m:r>
                                    </m:sup>
                                  </m:sSup>
                                </m:den>
                              </m:f>
                            </m:e>
                          </m:d>
                        </m:e>
                      </m:func>
                      <m:r>
                        <a:rPr lang="tr-TR" b="0" i="1" dirty="0" smtClean="0">
                          <a:latin typeface="Cambria Math" panose="02040503050406030204" pitchFamily="18" charset="0"/>
                        </a:rPr>
                        <m:t>                  </m:t>
                      </m:r>
                      <m:r>
                        <a:rPr lang="tr-TR" i="1" dirty="0">
                          <a:latin typeface="Cambria Math" panose="02040503050406030204" pitchFamily="18" charset="0"/>
                        </a:rPr>
                        <m:t>𝑂</m:t>
                      </m:r>
                      <m:r>
                        <a:rPr lang="tr-TR" i="1" dirty="0">
                          <a:latin typeface="Cambria Math" panose="02040503050406030204" pitchFamily="18" charset="0"/>
                        </a:rPr>
                        <m:t> &lt; </m:t>
                      </m:r>
                      <m:r>
                        <a:rPr lang="tr-TR" i="1" dirty="0">
                          <a:latin typeface="Cambria Math" panose="02040503050406030204" pitchFamily="18" charset="0"/>
                        </a:rPr>
                        <m:t>𝑥</m:t>
                      </m:r>
                      <m:r>
                        <a:rPr lang="tr-TR" i="1" dirty="0">
                          <a:latin typeface="Cambria Math" panose="02040503050406030204" pitchFamily="18" charset="0"/>
                        </a:rPr>
                        <m:t> &lt;∞ </m:t>
                      </m:r>
                    </m:oMath>
                  </m:oMathPara>
                </a14:m>
                <a:endParaRPr lang="tr-TR" i="1" dirty="0">
                  <a:latin typeface="Cambria Math" panose="02040503050406030204" pitchFamily="18" charset="0"/>
                </a:endParaRPr>
              </a:p>
              <a:p>
                <a:r>
                  <a:rPr lang="tr-TR" dirty="0" err="1" smtClean="0"/>
                  <a:t>X'in</a:t>
                </a:r>
                <a:r>
                  <a:rPr lang="tr-TR" dirty="0" smtClean="0"/>
                  <a:t> </a:t>
                </a:r>
                <a:r>
                  <a:rPr lang="tr-TR" dirty="0"/>
                  <a:t>ortalaması ve </a:t>
                </a:r>
                <a:r>
                  <a:rPr lang="tr-TR" dirty="0" err="1"/>
                  <a:t>varyansı</a:t>
                </a:r>
                <a:r>
                  <a:rPr lang="tr-TR" dirty="0"/>
                  <a:t> </a:t>
                </a: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𝐸</m:t>
                      </m:r>
                      <m:r>
                        <a:rPr lang="tr-TR" i="1" dirty="0" smtClean="0">
                          <a:latin typeface="Cambria Math" panose="02040503050406030204" pitchFamily="18" charset="0"/>
                        </a:rPr>
                        <m:t>(</m:t>
                      </m:r>
                      <m:r>
                        <a:rPr lang="tr-TR" i="1" dirty="0" smtClean="0">
                          <a:latin typeface="Cambria Math" panose="02040503050406030204" pitchFamily="18" charset="0"/>
                        </a:rPr>
                        <m:t>𝑋</m:t>
                      </m:r>
                      <m:r>
                        <a:rPr lang="tr-TR" i="1" dirty="0" smtClean="0">
                          <a:latin typeface="Cambria Math" panose="02040503050406030204" pitchFamily="18" charset="0"/>
                        </a:rPr>
                        <m:t>) = </m:t>
                      </m:r>
                      <m:sSup>
                        <m:sSupPr>
                          <m:ctrlPr>
                            <a:rPr lang="tr-TR" b="0" i="1" dirty="0" smtClean="0">
                              <a:latin typeface="Cambria Math" panose="02040503050406030204" pitchFamily="18" charset="0"/>
                            </a:rPr>
                          </m:ctrlPr>
                        </m:sSupPr>
                        <m:e>
                          <m:r>
                            <a:rPr lang="tr-TR" i="1" dirty="0" smtClean="0">
                              <a:latin typeface="Cambria Math" panose="02040503050406030204" pitchFamily="18" charset="0"/>
                            </a:rPr>
                            <m:t>𝑒</m:t>
                          </m:r>
                        </m:e>
                        <m:sup>
                          <m:r>
                            <a:rPr lang="tr-TR" b="0" i="1" dirty="0" smtClean="0">
                              <a:latin typeface="Cambria Math" panose="02040503050406030204" pitchFamily="18" charset="0"/>
                            </a:rPr>
                            <m:t>𝜃</m:t>
                          </m:r>
                          <m:r>
                            <a:rPr lang="tr-TR" i="1" dirty="0" smtClean="0">
                              <a:latin typeface="Cambria Math" panose="02040503050406030204" pitchFamily="18" charset="0"/>
                            </a:rPr>
                            <m:t>+</m:t>
                          </m:r>
                          <m:f>
                            <m:fPr>
                              <m:ctrlPr>
                                <a:rPr lang="tr-TR" i="1" dirty="0" smtClean="0">
                                  <a:latin typeface="Cambria Math" panose="02040503050406030204" pitchFamily="18" charset="0"/>
                                </a:rPr>
                              </m:ctrlPr>
                            </m:fPr>
                            <m:num>
                              <m:sSup>
                                <m:sSupPr>
                                  <m:ctrlPr>
                                    <a:rPr lang="tr-TR" b="0" i="1" dirty="0" smtClean="0">
                                      <a:latin typeface="Cambria Math" panose="02040503050406030204" pitchFamily="18" charset="0"/>
                                    </a:rPr>
                                  </m:ctrlPr>
                                </m:sSupPr>
                                <m:e>
                                  <m:r>
                                    <a:rPr lang="tr-TR" i="1" dirty="0" smtClean="0">
                                      <a:latin typeface="Cambria Math" panose="02040503050406030204" pitchFamily="18" charset="0"/>
                                    </a:rPr>
                                    <m:t>𝑤</m:t>
                                  </m:r>
                                </m:e>
                                <m:sup>
                                  <m:r>
                                    <a:rPr lang="tr-TR" i="1" dirty="0" smtClean="0">
                                      <a:latin typeface="Cambria Math" panose="02040503050406030204" pitchFamily="18" charset="0"/>
                                    </a:rPr>
                                    <m:t>2</m:t>
                                  </m:r>
                                </m:sup>
                              </m:sSup>
                            </m:num>
                            <m:den>
                              <m:r>
                                <a:rPr lang="tr-TR" i="1" dirty="0" smtClean="0">
                                  <a:latin typeface="Cambria Math" panose="02040503050406030204" pitchFamily="18" charset="0"/>
                                </a:rPr>
                                <m:t>2</m:t>
                              </m:r>
                            </m:den>
                          </m:f>
                        </m:sup>
                      </m:sSup>
                      <m:r>
                        <a:rPr lang="tr-TR" i="1" dirty="0" smtClean="0">
                          <a:latin typeface="Cambria Math" panose="02040503050406030204" pitchFamily="18" charset="0"/>
                        </a:rPr>
                        <m:t> </m:t>
                      </m:r>
                      <m:r>
                        <a:rPr lang="tr-TR" i="1" dirty="0" smtClean="0">
                          <a:latin typeface="Cambria Math" panose="02040503050406030204" pitchFamily="18" charset="0"/>
                        </a:rPr>
                        <m:t>𝑣𝑒</m:t>
                      </m:r>
                      <m:r>
                        <a:rPr lang="tr-TR" i="1" dirty="0" smtClean="0">
                          <a:latin typeface="Cambria Math" panose="02040503050406030204" pitchFamily="18" charset="0"/>
                        </a:rPr>
                        <m:t> </m:t>
                      </m:r>
                      <m:r>
                        <a:rPr lang="tr-TR" i="1" dirty="0" smtClean="0">
                          <a:latin typeface="Cambria Math" panose="02040503050406030204" pitchFamily="18" charset="0"/>
                        </a:rPr>
                        <m:t>𝑣</m:t>
                      </m:r>
                      <m:r>
                        <a:rPr lang="tr-TR" i="1" dirty="0" smtClean="0">
                          <a:latin typeface="Cambria Math" panose="02040503050406030204" pitchFamily="18" charset="0"/>
                        </a:rPr>
                        <m:t>(</m:t>
                      </m:r>
                      <m:r>
                        <a:rPr lang="tr-TR" i="1" dirty="0" smtClean="0">
                          <a:latin typeface="Cambria Math" panose="02040503050406030204" pitchFamily="18" charset="0"/>
                        </a:rPr>
                        <m:t>𝑥</m:t>
                      </m:r>
                      <m:r>
                        <a:rPr lang="tr-TR" i="1" dirty="0">
                          <a:latin typeface="Cambria Math" panose="02040503050406030204" pitchFamily="18" charset="0"/>
                        </a:rPr>
                        <m:t>)= </m:t>
                      </m:r>
                      <m:sSup>
                        <m:sSupPr>
                          <m:ctrlPr>
                            <a:rPr lang="tr-TR" b="0" i="1" dirty="0" smtClean="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2</m:t>
                          </m:r>
                          <m:r>
                            <a:rPr lang="tr-TR" b="0" i="1" dirty="0" smtClean="0">
                              <a:latin typeface="Cambria Math" panose="02040503050406030204" pitchFamily="18" charset="0"/>
                            </a:rPr>
                            <m:t>𝜃</m:t>
                          </m:r>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𝜔</m:t>
                              </m:r>
                            </m:e>
                            <m:sup>
                              <m:r>
                                <a:rPr lang="tr-TR" b="0" i="1" dirty="0" smtClean="0">
                                  <a:latin typeface="Cambria Math" panose="02040503050406030204" pitchFamily="18" charset="0"/>
                                </a:rPr>
                                <m:t>2</m:t>
                              </m:r>
                            </m:sup>
                          </m:sSup>
                        </m:sup>
                      </m:sSup>
                      <m:r>
                        <a:rPr lang="tr-TR" i="1" dirty="0">
                          <a:latin typeface="Cambria Math" panose="02040503050406030204" pitchFamily="18" charset="0"/>
                        </a:rPr>
                        <m:t>(</m:t>
                      </m:r>
                      <m:sSup>
                        <m:sSupPr>
                          <m:ctrlPr>
                            <a:rPr lang="tr-TR" b="0" i="1" dirty="0" smtClean="0">
                              <a:latin typeface="Cambria Math" panose="02040503050406030204" pitchFamily="18" charset="0"/>
                            </a:rPr>
                          </m:ctrlPr>
                        </m:sSupPr>
                        <m:e>
                          <m:r>
                            <a:rPr lang="tr-TR" i="1" dirty="0">
                              <a:latin typeface="Cambria Math" panose="02040503050406030204" pitchFamily="18" charset="0"/>
                            </a:rPr>
                            <m:t>𝑒</m:t>
                          </m:r>
                        </m:e>
                        <m:sup>
                          <m:sSup>
                            <m:sSupPr>
                              <m:ctrlPr>
                                <a:rPr lang="tr-TR" b="0" i="1" dirty="0" smtClean="0">
                                  <a:latin typeface="Cambria Math" panose="02040503050406030204" pitchFamily="18" charset="0"/>
                                </a:rPr>
                              </m:ctrlPr>
                            </m:sSupPr>
                            <m:e>
                              <m:r>
                                <a:rPr lang="tr-TR" i="1" dirty="0">
                                  <a:latin typeface="Cambria Math" panose="02040503050406030204" pitchFamily="18" charset="0"/>
                                </a:rPr>
                                <m:t>𝑤</m:t>
                              </m:r>
                            </m:e>
                            <m:sup>
                              <m:r>
                                <a:rPr lang="tr-TR" i="1" dirty="0">
                                  <a:latin typeface="Cambria Math" panose="02040503050406030204" pitchFamily="18" charset="0"/>
                                </a:rPr>
                                <m:t>2</m:t>
                              </m:r>
                            </m:sup>
                          </m:sSup>
                        </m:sup>
                      </m:sSup>
                      <m:r>
                        <a:rPr lang="tr-TR" b="0" i="1" dirty="0" smtClean="0">
                          <a:latin typeface="Cambria Math" panose="02040503050406030204" pitchFamily="18" charset="0"/>
                        </a:rPr>
                        <m:t>−</m:t>
                      </m:r>
                      <m:r>
                        <a:rPr lang="tr-TR" i="1" dirty="0">
                          <a:latin typeface="Cambria Math" panose="02040503050406030204" pitchFamily="18" charset="0"/>
                        </a:rPr>
                        <m:t> 1) </m:t>
                      </m:r>
                    </m:oMath>
                  </m:oMathPara>
                </a14:m>
                <a:endParaRPr lang="tr-TR" dirty="0"/>
              </a:p>
            </p:txBody>
          </p:sp>
        </mc:Choice>
        <mc:Fallback xmlns="">
          <p:sp>
            <p:nvSpPr>
              <p:cNvPr id="5" name="İçerik Yer Tutucusu 4"/>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329224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err="1" smtClean="0"/>
              <a:t>Lognormal</a:t>
            </a:r>
            <a:r>
              <a:rPr lang="tr-TR" dirty="0" smtClean="0"/>
              <a:t> Dağılım</a:t>
            </a:r>
            <a:endParaRPr lang="tr-TR" dirty="0"/>
          </a:p>
        </p:txBody>
      </p:sp>
      <p:sp>
        <p:nvSpPr>
          <p:cNvPr id="5" name="İçerik Yer Tutucusu 4"/>
          <p:cNvSpPr>
            <a:spLocks noGrp="1"/>
          </p:cNvSpPr>
          <p:nvPr>
            <p:ph sz="half" idx="1"/>
          </p:nvPr>
        </p:nvSpPr>
        <p:spPr/>
        <p:txBody>
          <a:bodyPr/>
          <a:lstStyle/>
          <a:p>
            <a:r>
              <a:rPr lang="tr-TR" b="1" dirty="0"/>
              <a:t>Zamanla yaşlanan bir ürünün ömür süresi </a:t>
            </a:r>
            <a:r>
              <a:rPr lang="tr-TR" dirty="0"/>
              <a:t>sıklıkla </a:t>
            </a:r>
            <a:r>
              <a:rPr lang="tr-TR" dirty="0" err="1"/>
              <a:t>lognormal</a:t>
            </a:r>
            <a:r>
              <a:rPr lang="tr-TR" dirty="0"/>
              <a:t> </a:t>
            </a:r>
            <a:r>
              <a:rPr lang="tr-TR" dirty="0" err="1"/>
              <a:t>rassal</a:t>
            </a:r>
            <a:r>
              <a:rPr lang="tr-TR" dirty="0"/>
              <a:t> değişkenle </a:t>
            </a:r>
            <a:r>
              <a:rPr lang="tr-TR" dirty="0" smtClean="0"/>
              <a:t>modellenir </a:t>
            </a:r>
          </a:p>
          <a:p>
            <a:r>
              <a:rPr lang="tr-TR" dirty="0" smtClean="0"/>
              <a:t>örneğin</a:t>
            </a:r>
            <a:r>
              <a:rPr lang="tr-TR" dirty="0"/>
              <a:t>, bir </a:t>
            </a:r>
            <a:r>
              <a:rPr lang="tr-TR" dirty="0" smtClean="0"/>
              <a:t>yarı iletken </a:t>
            </a:r>
            <a:r>
              <a:rPr lang="tr-TR" dirty="0"/>
              <a:t>lazerin ömür süresi için uygun bir dağılımdır. </a:t>
            </a:r>
            <a:endParaRPr lang="tr-TR" dirty="0" smtClean="0"/>
          </a:p>
          <a:p>
            <a:r>
              <a:rPr lang="tr-TR" dirty="0" smtClean="0"/>
              <a:t>Diğer </a:t>
            </a:r>
            <a:r>
              <a:rPr lang="tr-TR" dirty="0"/>
              <a:t>sürekli dağılımlar da bu tip uygulamalarda kullanılabilir. </a:t>
            </a:r>
          </a:p>
        </p:txBody>
      </p:sp>
      <p:pic>
        <p:nvPicPr>
          <p:cNvPr id="7" name="İçerik Yer Tutucusu 6"/>
          <p:cNvPicPr>
            <a:picLocks noGrp="1" noChangeAspect="1"/>
          </p:cNvPicPr>
          <p:nvPr>
            <p:ph sz="half" idx="2"/>
          </p:nvPr>
        </p:nvPicPr>
        <p:blipFill>
          <a:blip r:embed="rId2"/>
          <a:stretch>
            <a:fillRect/>
          </a:stretch>
        </p:blipFill>
        <p:spPr>
          <a:xfrm>
            <a:off x="5992839" y="1700808"/>
            <a:ext cx="4773612" cy="3889609"/>
          </a:xfrm>
          <a:prstGeom prst="rect">
            <a:avLst/>
          </a:prstGeom>
        </p:spPr>
      </p:pic>
    </p:spTree>
    <p:extLst>
      <p:ext uri="{BB962C8B-B14F-4D97-AF65-F5344CB8AC3E}">
        <p14:creationId xmlns:p14="http://schemas.microsoft.com/office/powerpoint/2010/main" val="343041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Lognormal</a:t>
            </a:r>
            <a:r>
              <a:rPr lang="tr-TR" dirty="0"/>
              <a:t> </a:t>
            </a:r>
            <a:r>
              <a:rPr lang="tr-TR" dirty="0" err="1" smtClean="0"/>
              <a:t>Dağılım:Örnek</a:t>
            </a:r>
            <a:r>
              <a:rPr lang="tr-TR" dirty="0" smtClean="0"/>
              <a:t> 3.14</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idx="1"/>
              </p:nvPr>
            </p:nvSpPr>
            <p:spPr/>
            <p:txBody>
              <a:bodyPr>
                <a:normAutofit/>
              </a:bodyPr>
              <a:lstStyle/>
              <a:p>
                <a:pPr marL="0" indent="0">
                  <a:buNone/>
                </a:pPr>
                <a:r>
                  <a:rPr lang="tr-TR" dirty="0" smtClean="0"/>
                  <a:t>Yarı iletken bir lazerin ömür süresi </a:t>
                </a:r>
                <a14:m>
                  <m:oMath xmlns:m="http://schemas.openxmlformats.org/officeDocument/2006/math">
                    <m:r>
                      <a:rPr lang="tr-TR" b="0" i="1" smtClean="0">
                        <a:latin typeface="Cambria Math" panose="02040503050406030204" pitchFamily="18" charset="0"/>
                      </a:rPr>
                      <m:t>𝜃</m:t>
                    </m:r>
                    <m:r>
                      <a:rPr lang="tr-TR" b="0" i="1" smtClean="0">
                        <a:latin typeface="Cambria Math" panose="02040503050406030204" pitchFamily="18" charset="0"/>
                      </a:rPr>
                      <m:t>=10</m:t>
                    </m:r>
                  </m:oMath>
                </a14:m>
                <a:r>
                  <a:rPr lang="tr-TR" dirty="0"/>
                  <a:t> ve </a:t>
                </a:r>
                <a14:m>
                  <m:oMath xmlns:m="http://schemas.openxmlformats.org/officeDocument/2006/math">
                    <m:r>
                      <a:rPr lang="tr-TR" b="0" i="1" dirty="0" smtClean="0">
                        <a:latin typeface="Cambria Math" panose="02040503050406030204" pitchFamily="18" charset="0"/>
                      </a:rPr>
                      <m:t>𝜔</m:t>
                    </m:r>
                    <m:r>
                      <a:rPr lang="tr-TR" i="1" dirty="0" smtClean="0">
                        <a:latin typeface="Cambria Math" panose="02040503050406030204" pitchFamily="18" charset="0"/>
                      </a:rPr>
                      <m:t>= 1.5 </m:t>
                    </m:r>
                  </m:oMath>
                </a14:m>
                <a:r>
                  <a:rPr lang="tr-TR" dirty="0"/>
                  <a:t>saat olan </a:t>
                </a:r>
                <a:r>
                  <a:rPr lang="tr-TR" dirty="0" err="1"/>
                  <a:t>lognormal</a:t>
                </a:r>
                <a:r>
                  <a:rPr lang="tr-TR" dirty="0"/>
                  <a:t> dağılıma sahiptir. </a:t>
                </a:r>
                <a:endParaRPr lang="tr-TR" dirty="0" smtClean="0"/>
              </a:p>
              <a:p>
                <a:pPr marL="0" indent="0">
                  <a:buNone/>
                </a:pPr>
                <a:r>
                  <a:rPr lang="tr-TR" dirty="0" smtClean="0"/>
                  <a:t>a.) </a:t>
                </a:r>
                <a:r>
                  <a:rPr lang="tr-TR" b="1" dirty="0" smtClean="0"/>
                  <a:t>Ömrün </a:t>
                </a:r>
                <a:r>
                  <a:rPr lang="tr-TR" b="1" dirty="0"/>
                  <a:t>10.000 saati aşması olasılığı nedir? </a:t>
                </a:r>
              </a:p>
              <a:p>
                <a:pPr marL="0" indent="0">
                  <a:buNone/>
                </a:pPr>
                <a:r>
                  <a:rPr lang="tr-TR" dirty="0"/>
                  <a:t>Çözüm. X </a:t>
                </a:r>
                <a:r>
                  <a:rPr lang="tr-TR" dirty="0" err="1"/>
                  <a:t>rassal</a:t>
                </a:r>
                <a:r>
                  <a:rPr lang="tr-TR" dirty="0"/>
                  <a:t> değişkeni </a:t>
                </a:r>
                <a:r>
                  <a:rPr lang="tr-TR" dirty="0" smtClean="0"/>
                  <a:t>yarı </a:t>
                </a:r>
                <a:r>
                  <a:rPr lang="tr-TR" dirty="0"/>
                  <a:t>iletken lazerin ömür süresidir. X </a:t>
                </a:r>
                <a:r>
                  <a:rPr lang="tr-TR" dirty="0" smtClean="0"/>
                  <a:t>değişkeni </a:t>
                </a:r>
                <a:r>
                  <a:rPr lang="tr-TR" dirty="0"/>
                  <a:t>birikimli dağılım </a:t>
                </a:r>
                <a:r>
                  <a:rPr lang="tr-TR" dirty="0" smtClean="0"/>
                  <a:t>fonksiyonundan </a:t>
                </a:r>
                <a:endParaRPr lang="tr-TR" dirty="0"/>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𝑋</m:t>
                          </m:r>
                          <m:r>
                            <a:rPr lang="tr-TR" i="1" dirty="0" smtClean="0">
                              <a:latin typeface="Cambria Math" panose="02040503050406030204" pitchFamily="18" charset="0"/>
                            </a:rPr>
                            <m:t> &gt; 10,000</m:t>
                          </m:r>
                        </m:e>
                      </m:d>
                      <m:r>
                        <a:rPr lang="tr-TR" i="1" dirty="0" smtClean="0">
                          <a:latin typeface="Cambria Math" panose="02040503050406030204" pitchFamily="18" charset="0"/>
                        </a:rPr>
                        <m:t>= 1 — </m:t>
                      </m:r>
                      <m:r>
                        <a:rPr lang="tr-TR" i="1" dirty="0" smtClean="0">
                          <a:latin typeface="Cambria Math" panose="02040503050406030204" pitchFamily="18" charset="0"/>
                        </a:rPr>
                        <m:t>𝑃</m:t>
                      </m:r>
                      <m:r>
                        <a:rPr lang="tr-TR" i="1" dirty="0" smtClean="0">
                          <a:latin typeface="Cambria Math" panose="02040503050406030204" pitchFamily="18" charset="0"/>
                        </a:rPr>
                        <m:t> </m:t>
                      </m:r>
                      <m:d>
                        <m:dPr>
                          <m:begChr m:val="["/>
                          <m:endChr m:val="]"/>
                          <m:ctrlPr>
                            <a:rPr lang="tr-TR" i="1" dirty="0" smtClean="0">
                              <a:latin typeface="Cambria Math" panose="02040503050406030204" pitchFamily="18" charset="0"/>
                            </a:rPr>
                          </m:ctrlPr>
                        </m:dPr>
                        <m:e>
                          <m:func>
                            <m:funcPr>
                              <m:ctrlPr>
                                <a:rPr lang="tr-TR" i="1" dirty="0" smtClean="0">
                                  <a:latin typeface="Cambria Math" panose="02040503050406030204" pitchFamily="18" charset="0"/>
                                </a:rPr>
                              </m:ctrlPr>
                            </m:funcPr>
                            <m:fName>
                              <m:r>
                                <m:rPr>
                                  <m:sty m:val="p"/>
                                </m:rPr>
                                <a:rPr lang="tr-TR" i="0" dirty="0" err="1">
                                  <a:latin typeface="Cambria Math" panose="02040503050406030204" pitchFamily="18" charset="0"/>
                                </a:rPr>
                                <m:t>exp</m:t>
                              </m:r>
                            </m:fName>
                            <m:e>
                              <m:d>
                                <m:dPr>
                                  <m:ctrlPr>
                                    <a:rPr lang="tr-TR" i="1" dirty="0">
                                      <a:latin typeface="Cambria Math" panose="02040503050406030204" pitchFamily="18" charset="0"/>
                                    </a:rPr>
                                  </m:ctrlPr>
                                </m:dPr>
                                <m:e>
                                  <m:r>
                                    <a:rPr lang="tr-TR" b="0" i="1" dirty="0" smtClean="0">
                                      <a:latin typeface="Cambria Math" panose="02040503050406030204" pitchFamily="18" charset="0"/>
                                    </a:rPr>
                                    <m:t>𝑊</m:t>
                                  </m:r>
                                  <m:r>
                                    <a:rPr lang="tr-TR" i="1" dirty="0">
                                      <a:latin typeface="Cambria Math" panose="02040503050406030204" pitchFamily="18" charset="0"/>
                                    </a:rPr>
                                    <m:t> </m:t>
                                  </m:r>
                                </m:e>
                              </m:d>
                            </m:e>
                          </m:func>
                          <m:r>
                            <a:rPr lang="tr-TR" b="0" i="1" dirty="0" smtClean="0">
                              <a:latin typeface="Cambria Math" panose="02040503050406030204" pitchFamily="18" charset="0"/>
                            </a:rPr>
                            <m:t>≤</m:t>
                          </m:r>
                          <m:r>
                            <a:rPr lang="tr-TR" i="1" dirty="0">
                              <a:latin typeface="Cambria Math" panose="02040503050406030204" pitchFamily="18" charset="0"/>
                            </a:rPr>
                            <m:t> 10,000</m:t>
                          </m:r>
                        </m:e>
                      </m:d>
                      <m:r>
                        <a:rPr lang="tr-TR" i="1" dirty="0">
                          <a:latin typeface="Cambria Math" panose="02040503050406030204" pitchFamily="18" charset="0"/>
                        </a:rPr>
                        <m:t>=</m:t>
                      </m:r>
                      <m:r>
                        <a:rPr lang="tr-TR" b="0" i="1" dirty="0" smtClean="0">
                          <a:latin typeface="Cambria Math" panose="02040503050406030204" pitchFamily="18" charset="0"/>
                        </a:rPr>
                        <m:t>1−</m:t>
                      </m:r>
                      <m:r>
                        <a:rPr lang="tr-TR" i="1" dirty="0">
                          <a:latin typeface="Cambria Math" panose="02040503050406030204" pitchFamily="18" charset="0"/>
                        </a:rPr>
                        <m:t> </m:t>
                      </m:r>
                      <m:r>
                        <a:rPr lang="tr-TR" i="1" dirty="0">
                          <a:latin typeface="Cambria Math" panose="02040503050406030204" pitchFamily="18" charset="0"/>
                        </a:rPr>
                        <m:t>𝑃</m:t>
                      </m:r>
                      <m:d>
                        <m:dPr>
                          <m:begChr m:val="["/>
                          <m:endChr m:val="]"/>
                          <m:ctrlPr>
                            <a:rPr lang="tr-TR" i="1" dirty="0">
                              <a:latin typeface="Cambria Math" panose="02040503050406030204" pitchFamily="18" charset="0"/>
                            </a:rPr>
                          </m:ctrlPr>
                        </m:dPr>
                        <m:e>
                          <m:r>
                            <a:rPr lang="tr-TR" b="0" i="1" dirty="0" smtClean="0">
                              <a:latin typeface="Cambria Math" panose="02040503050406030204" pitchFamily="18" charset="0"/>
                            </a:rPr>
                            <m:t>𝑊</m:t>
                          </m:r>
                          <m:r>
                            <a:rPr lang="tr-TR" b="0" i="1" dirty="0" smtClean="0">
                              <a:latin typeface="Cambria Math" panose="02040503050406030204" pitchFamily="18" charset="0"/>
                            </a:rPr>
                            <m:t>≤ </m:t>
                          </m:r>
                          <m:r>
                            <a:rPr lang="tr-TR" i="1" dirty="0" err="1">
                              <a:latin typeface="Cambria Math" panose="02040503050406030204" pitchFamily="18" charset="0"/>
                            </a:rPr>
                            <m:t>𝐼𝑛</m:t>
                          </m:r>
                          <m:d>
                            <m:dPr>
                              <m:ctrlPr>
                                <a:rPr lang="tr-TR" i="1" dirty="0">
                                  <a:latin typeface="Cambria Math" panose="02040503050406030204" pitchFamily="18" charset="0"/>
                                </a:rPr>
                              </m:ctrlPr>
                            </m:dPr>
                            <m:e>
                              <m:r>
                                <a:rPr lang="tr-TR" i="1" dirty="0">
                                  <a:latin typeface="Cambria Math" panose="02040503050406030204" pitchFamily="18" charset="0"/>
                                </a:rPr>
                                <m:t>10,000</m:t>
                              </m:r>
                            </m:e>
                          </m:d>
                        </m:e>
                      </m:d>
                    </m:oMath>
                  </m:oMathPara>
                </a14:m>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 </m:t>
                      </m:r>
                      <m:r>
                        <a:rPr lang="tr-TR" b="0" i="0" dirty="0" smtClean="0">
                          <a:latin typeface="Cambria Math" panose="02040503050406030204" pitchFamily="18" charset="0"/>
                        </a:rPr>
                        <m:t>1−</m:t>
                      </m:r>
                      <m:r>
                        <m:rPr>
                          <m:sty m:val="p"/>
                        </m:rPr>
                        <a:rPr lang="tr-TR" b="0" i="0" dirty="0" smtClean="0">
                          <a:latin typeface="Cambria Math" panose="02040503050406030204" pitchFamily="18" charset="0"/>
                        </a:rPr>
                        <m:t>Φ</m:t>
                      </m:r>
                      <m:d>
                        <m:dPr>
                          <m:ctrlPr>
                            <a:rPr lang="tr-TR" b="0" i="1" dirty="0" smtClean="0">
                              <a:latin typeface="Cambria Math" panose="02040503050406030204" pitchFamily="18" charset="0"/>
                            </a:rPr>
                          </m:ctrlPr>
                        </m:dPr>
                        <m:e>
                          <m:f>
                            <m:fPr>
                              <m:ctrlPr>
                                <a:rPr lang="tr-TR" b="0" i="1" dirty="0" smtClean="0">
                                  <a:latin typeface="Cambria Math" panose="02040503050406030204" pitchFamily="18" charset="0"/>
                                </a:rPr>
                              </m:ctrlPr>
                            </m:fPr>
                            <m:num>
                              <m:func>
                                <m:funcPr>
                                  <m:ctrlPr>
                                    <a:rPr lang="tr-TR" b="0" i="1" dirty="0" smtClean="0">
                                      <a:latin typeface="Cambria Math" panose="02040503050406030204" pitchFamily="18" charset="0"/>
                                    </a:rPr>
                                  </m:ctrlPr>
                                </m:funcPr>
                                <m:fName>
                                  <m:r>
                                    <m:rPr>
                                      <m:sty m:val="p"/>
                                    </m:rPr>
                                    <a:rPr lang="tr-TR" b="0" i="0" dirty="0" smtClean="0">
                                      <a:latin typeface="Cambria Math" panose="02040503050406030204" pitchFamily="18" charset="0"/>
                                    </a:rPr>
                                    <m:t>ln</m:t>
                                  </m:r>
                                </m:fName>
                                <m:e>
                                  <m:d>
                                    <m:dPr>
                                      <m:ctrlPr>
                                        <a:rPr lang="tr-TR" b="0" i="1" dirty="0" smtClean="0">
                                          <a:latin typeface="Cambria Math" panose="02040503050406030204" pitchFamily="18" charset="0"/>
                                        </a:rPr>
                                      </m:ctrlPr>
                                    </m:dPr>
                                    <m:e>
                                      <m:r>
                                        <a:rPr lang="tr-TR" b="0" i="1" dirty="0" smtClean="0">
                                          <a:latin typeface="Cambria Math" panose="02040503050406030204" pitchFamily="18" charset="0"/>
                                        </a:rPr>
                                        <m:t>10000</m:t>
                                      </m:r>
                                    </m:e>
                                  </m:d>
                                </m:e>
                              </m:func>
                              <m:r>
                                <a:rPr lang="tr-TR" b="0" i="1" dirty="0" smtClean="0">
                                  <a:latin typeface="Cambria Math" panose="02040503050406030204" pitchFamily="18" charset="0"/>
                                </a:rPr>
                                <m:t>−10</m:t>
                              </m:r>
                            </m:num>
                            <m:den>
                              <m:r>
                                <a:rPr lang="tr-TR" b="0" i="1" dirty="0" smtClean="0">
                                  <a:latin typeface="Cambria Math" panose="02040503050406030204" pitchFamily="18" charset="0"/>
                                </a:rPr>
                                <m:t>1.5</m:t>
                              </m:r>
                            </m:den>
                          </m:f>
                        </m:e>
                      </m:d>
                      <m:r>
                        <a:rPr lang="tr-TR" b="0" i="1" dirty="0" smtClean="0">
                          <a:latin typeface="Cambria Math" panose="02040503050406030204" pitchFamily="18" charset="0"/>
                        </a:rPr>
                        <m:t>=1−</m:t>
                      </m:r>
                      <m:r>
                        <m:rPr>
                          <m:sty m:val="p"/>
                        </m:rPr>
                        <a:rPr lang="tr-TR" b="0" i="0" dirty="0" smtClean="0">
                          <a:latin typeface="Cambria Math" panose="02040503050406030204" pitchFamily="18" charset="0"/>
                        </a:rPr>
                        <m:t>Φ</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−0.52</m:t>
                          </m:r>
                        </m:e>
                      </m:d>
                      <m:r>
                        <a:rPr lang="tr-TR" b="0" i="1" dirty="0" smtClean="0">
                          <a:latin typeface="Cambria Math" panose="02040503050406030204" pitchFamily="18" charset="0"/>
                        </a:rPr>
                        <m:t>=1−0.30=0.70 </m:t>
                      </m:r>
                    </m:oMath>
                  </m:oMathPara>
                </a14:m>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395156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Lognormal</a:t>
            </a:r>
            <a:r>
              <a:rPr lang="tr-TR" dirty="0"/>
              <a:t> </a:t>
            </a:r>
            <a:r>
              <a:rPr lang="tr-TR" dirty="0" err="1" smtClean="0"/>
              <a:t>Dağılım:Örnek</a:t>
            </a:r>
            <a:r>
              <a:rPr lang="tr-TR" dirty="0" smtClean="0"/>
              <a:t> 3.14</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fontScale="92500"/>
              </a:bodyPr>
              <a:lstStyle/>
              <a:p>
                <a:pPr marL="0" indent="0">
                  <a:buNone/>
                </a:pPr>
                <a:r>
                  <a:rPr lang="tr-TR" dirty="0" smtClean="0"/>
                  <a:t>Yarı iletken bir lazerin ömür süresi </a:t>
                </a:r>
                <a14:m>
                  <m:oMath xmlns:m="http://schemas.openxmlformats.org/officeDocument/2006/math">
                    <m:r>
                      <a:rPr lang="tr-TR" i="1">
                        <a:latin typeface="Cambria Math" panose="02040503050406030204" pitchFamily="18" charset="0"/>
                      </a:rPr>
                      <m:t>𝜃</m:t>
                    </m:r>
                    <m:r>
                      <a:rPr lang="tr-TR" i="1">
                        <a:latin typeface="Cambria Math" panose="02040503050406030204" pitchFamily="18" charset="0"/>
                      </a:rPr>
                      <m:t>=10</m:t>
                    </m:r>
                  </m:oMath>
                </a14:m>
                <a:r>
                  <a:rPr lang="tr-TR" dirty="0"/>
                  <a:t> ve </a:t>
                </a:r>
                <a14:m>
                  <m:oMath xmlns:m="http://schemas.openxmlformats.org/officeDocument/2006/math">
                    <m:r>
                      <a:rPr lang="tr-TR" i="1" dirty="0">
                        <a:latin typeface="Cambria Math" panose="02040503050406030204" pitchFamily="18" charset="0"/>
                      </a:rPr>
                      <m:t>𝜔</m:t>
                    </m:r>
                    <m:r>
                      <a:rPr lang="tr-TR" i="1" dirty="0">
                        <a:latin typeface="Cambria Math" panose="02040503050406030204" pitchFamily="18" charset="0"/>
                      </a:rPr>
                      <m:t>= 1.5 </m:t>
                    </m:r>
                  </m:oMath>
                </a14:m>
                <a:r>
                  <a:rPr lang="tr-TR" dirty="0"/>
                  <a:t>saat olan </a:t>
                </a:r>
                <a:r>
                  <a:rPr lang="tr-TR" dirty="0" err="1"/>
                  <a:t>lognormal</a:t>
                </a:r>
                <a:r>
                  <a:rPr lang="tr-TR" dirty="0"/>
                  <a:t> dağılıma sahiptir. </a:t>
                </a:r>
              </a:p>
              <a:p>
                <a:pPr marL="0" indent="0">
                  <a:buNone/>
                </a:pPr>
                <a:r>
                  <a:rPr lang="tr-TR" b="1" dirty="0" smtClean="0"/>
                  <a:t>b.) Lazerlerin </a:t>
                </a:r>
                <a14:m>
                  <m:oMath xmlns:m="http://schemas.openxmlformats.org/officeDocument/2006/math">
                    <m:r>
                      <a:rPr lang="tr-TR" b="1" i="1" dirty="0" smtClean="0">
                        <a:latin typeface="Cambria Math" panose="02040503050406030204" pitchFamily="18" charset="0"/>
                      </a:rPr>
                      <m:t>%</m:t>
                    </m:r>
                    <m:r>
                      <a:rPr lang="tr-TR" b="1" i="1" dirty="0" smtClean="0">
                        <a:latin typeface="Cambria Math" panose="02040503050406030204" pitchFamily="18" charset="0"/>
                      </a:rPr>
                      <m:t>𝟗𝟗</m:t>
                    </m:r>
                  </m:oMath>
                </a14:m>
                <a:r>
                  <a:rPr lang="tr-TR" b="1" dirty="0"/>
                  <a:t>'unun aştığı ömür süresi nedir? </a:t>
                </a:r>
              </a:p>
              <a:p>
                <a:pPr marL="0" indent="0">
                  <a:buNone/>
                </a:pPr>
                <a:r>
                  <a:rPr lang="tr-TR" dirty="0" smtClean="0"/>
                  <a:t>Çözüm</a:t>
                </a:r>
                <a:r>
                  <a:rPr lang="tr-TR" dirty="0"/>
                  <a:t>. Şimdi soru, </a:t>
                </a:r>
                <a14:m>
                  <m:oMath xmlns:m="http://schemas.openxmlformats.org/officeDocument/2006/math">
                    <m:r>
                      <a:rPr lang="tr-TR" i="1" dirty="0" smtClean="0">
                        <a:latin typeface="Cambria Math" panose="02040503050406030204" pitchFamily="18" charset="0"/>
                      </a:rPr>
                      <m:t>𝑃</m:t>
                    </m:r>
                    <m:r>
                      <a:rPr lang="tr-TR" i="1" dirty="0" smtClean="0">
                        <a:latin typeface="Cambria Math" panose="02040503050406030204" pitchFamily="18" charset="0"/>
                      </a:rPr>
                      <m:t>(</m:t>
                    </m:r>
                    <m:r>
                      <a:rPr lang="tr-TR" i="1" dirty="0" smtClean="0">
                        <a:latin typeface="Cambria Math" panose="02040503050406030204" pitchFamily="18" charset="0"/>
                      </a:rPr>
                      <m:t>𝑋</m:t>
                    </m:r>
                    <m:r>
                      <a:rPr lang="tr-TR" i="1" dirty="0" smtClean="0">
                        <a:latin typeface="Cambria Math" panose="02040503050406030204" pitchFamily="18" charset="0"/>
                      </a:rPr>
                      <m:t> &gt; </m:t>
                    </m:r>
                    <m:r>
                      <a:rPr lang="tr-TR" i="1" dirty="0" smtClean="0">
                        <a:latin typeface="Cambria Math" panose="02040503050406030204" pitchFamily="18" charset="0"/>
                      </a:rPr>
                      <m:t>𝑥</m:t>
                    </m:r>
                    <m:r>
                      <a:rPr lang="tr-TR" i="1" dirty="0" smtClean="0">
                        <a:latin typeface="Cambria Math" panose="02040503050406030204" pitchFamily="18" charset="0"/>
                      </a:rPr>
                      <m:t>) = 0.99 </m:t>
                    </m:r>
                  </m:oMath>
                </a14:m>
                <a:r>
                  <a:rPr lang="tr-TR" dirty="0"/>
                  <a:t>olacak şekilde biri değeri bulmaktır. Bu nedenle, </a:t>
                </a: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𝑃</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𝑋</m:t>
                          </m:r>
                          <m:r>
                            <a:rPr lang="tr-TR" i="1" dirty="0" smtClean="0">
                              <a:latin typeface="Cambria Math" panose="02040503050406030204" pitchFamily="18" charset="0"/>
                            </a:rPr>
                            <m:t> &gt; </m:t>
                          </m:r>
                          <m:r>
                            <a:rPr lang="tr-TR" i="1" dirty="0" smtClean="0">
                              <a:latin typeface="Cambria Math" panose="02040503050406030204" pitchFamily="18" charset="0"/>
                            </a:rPr>
                            <m:t>𝑥</m:t>
                          </m:r>
                        </m:e>
                      </m:d>
                      <m:r>
                        <a:rPr lang="tr-TR" i="1" dirty="0" smtClean="0">
                          <a:latin typeface="Cambria Math" panose="02040503050406030204" pitchFamily="18" charset="0"/>
                        </a:rPr>
                        <m:t>= </m:t>
                      </m:r>
                      <m:r>
                        <a:rPr lang="tr-TR" i="1" dirty="0" smtClean="0">
                          <a:latin typeface="Cambria Math" panose="02040503050406030204" pitchFamily="18" charset="0"/>
                        </a:rPr>
                        <m:t>𝑃</m:t>
                      </m:r>
                      <m:d>
                        <m:dPr>
                          <m:begChr m:val="["/>
                          <m:endChr m:val="]"/>
                          <m:ctrlPr>
                            <a:rPr lang="tr-TR" i="1" dirty="0" smtClean="0">
                              <a:latin typeface="Cambria Math" panose="02040503050406030204" pitchFamily="18" charset="0"/>
                            </a:rPr>
                          </m:ctrlPr>
                        </m:dPr>
                        <m:e>
                          <m:func>
                            <m:funcPr>
                              <m:ctrlPr>
                                <a:rPr lang="tr-TR" i="1" dirty="0" smtClean="0">
                                  <a:latin typeface="Cambria Math" panose="02040503050406030204" pitchFamily="18" charset="0"/>
                                </a:rPr>
                              </m:ctrlPr>
                            </m:funcPr>
                            <m:fName>
                              <m:r>
                                <m:rPr>
                                  <m:sty m:val="p"/>
                                </m:rPr>
                                <a:rPr lang="tr-TR" i="0" dirty="0" err="1">
                                  <a:latin typeface="Cambria Math" panose="02040503050406030204" pitchFamily="18" charset="0"/>
                                </a:rPr>
                                <m:t>exp</m:t>
                              </m:r>
                            </m:fName>
                            <m:e>
                              <m:d>
                                <m:dPr>
                                  <m:ctrlPr>
                                    <a:rPr lang="tr-TR" i="1" dirty="0">
                                      <a:latin typeface="Cambria Math" panose="02040503050406030204" pitchFamily="18" charset="0"/>
                                    </a:rPr>
                                  </m:ctrlPr>
                                </m:dPr>
                                <m:e>
                                  <m:r>
                                    <a:rPr lang="tr-TR" b="0" i="1" dirty="0" smtClean="0">
                                      <a:latin typeface="Cambria Math" panose="02040503050406030204" pitchFamily="18" charset="0"/>
                                    </a:rPr>
                                    <m:t>𝑊</m:t>
                                  </m:r>
                                </m:e>
                              </m:d>
                            </m:e>
                          </m:func>
                          <m:r>
                            <a:rPr lang="tr-TR" i="1" dirty="0">
                              <a:latin typeface="Cambria Math" panose="02040503050406030204" pitchFamily="18" charset="0"/>
                            </a:rPr>
                            <m:t>&gt; </m:t>
                          </m:r>
                          <m:r>
                            <a:rPr lang="tr-TR" i="1" dirty="0">
                              <a:latin typeface="Cambria Math" panose="02040503050406030204" pitchFamily="18" charset="0"/>
                            </a:rPr>
                            <m:t>𝑥</m:t>
                          </m:r>
                        </m:e>
                      </m:d>
                      <m:r>
                        <a:rPr lang="tr-TR" i="1" dirty="0">
                          <a:latin typeface="Cambria Math" panose="02040503050406030204" pitchFamily="18" charset="0"/>
                        </a:rPr>
                        <m:t>= </m:t>
                      </m:r>
                      <m:r>
                        <a:rPr lang="tr-TR" i="1" dirty="0">
                          <a:latin typeface="Cambria Math" panose="02040503050406030204" pitchFamily="18" charset="0"/>
                        </a:rPr>
                        <m:t>𝑃</m:t>
                      </m:r>
                      <m:d>
                        <m:dPr>
                          <m:begChr m:val="["/>
                          <m:endChr m:val="]"/>
                          <m:ctrlPr>
                            <a:rPr lang="tr-TR" i="1" dirty="0">
                              <a:latin typeface="Cambria Math" panose="02040503050406030204" pitchFamily="18" charset="0"/>
                            </a:rPr>
                          </m:ctrlPr>
                        </m:dPr>
                        <m:e>
                          <m:r>
                            <a:rPr lang="tr-TR" b="0" i="1" dirty="0" smtClean="0">
                              <a:latin typeface="Cambria Math" panose="02040503050406030204" pitchFamily="18" charset="0"/>
                            </a:rPr>
                            <m:t>𝑊</m:t>
                          </m:r>
                          <m:r>
                            <a:rPr lang="tr-TR" i="1" dirty="0">
                              <a:latin typeface="Cambria Math" panose="02040503050406030204" pitchFamily="18" charset="0"/>
                            </a:rPr>
                            <m:t> &gt; </m:t>
                          </m:r>
                          <m:r>
                            <a:rPr lang="tr-TR" i="1" dirty="0" err="1">
                              <a:latin typeface="Cambria Math" panose="02040503050406030204" pitchFamily="18" charset="0"/>
                            </a:rPr>
                            <m:t>𝐼𝑛</m:t>
                          </m:r>
                          <m:d>
                            <m:dPr>
                              <m:ctrlPr>
                                <a:rPr lang="tr-TR" i="1" dirty="0">
                                  <a:latin typeface="Cambria Math" panose="02040503050406030204" pitchFamily="18" charset="0"/>
                                </a:rPr>
                              </m:ctrlPr>
                            </m:dPr>
                            <m:e>
                              <m:r>
                                <a:rPr lang="tr-TR" i="1" dirty="0">
                                  <a:latin typeface="Cambria Math" panose="02040503050406030204" pitchFamily="18" charset="0"/>
                                </a:rPr>
                                <m:t>𝑥</m:t>
                              </m:r>
                            </m:e>
                          </m:d>
                        </m:e>
                      </m:d>
                      <m:r>
                        <a:rPr lang="tr-TR" i="1" dirty="0">
                          <a:latin typeface="Cambria Math" panose="02040503050406030204" pitchFamily="18" charset="0"/>
                        </a:rPr>
                        <m:t>= 1 </m:t>
                      </m:r>
                      <m:r>
                        <a:rPr lang="tr-TR" b="0" i="1" dirty="0" smtClean="0">
                          <a:latin typeface="Cambria Math" panose="02040503050406030204" pitchFamily="18" charset="0"/>
                        </a:rPr>
                        <m:t>−</m:t>
                      </m:r>
                      <m:r>
                        <m:rPr>
                          <m:sty m:val="p"/>
                        </m:rPr>
                        <a:rPr lang="tr-TR" b="0" i="0" dirty="0" smtClean="0">
                          <a:latin typeface="Cambria Math" panose="02040503050406030204" pitchFamily="18" charset="0"/>
                        </a:rPr>
                        <m:t>Φ</m:t>
                      </m:r>
                      <m:d>
                        <m:dPr>
                          <m:ctrlPr>
                            <a:rPr lang="tr-TR" b="0" i="1" dirty="0" smtClean="0">
                              <a:latin typeface="Cambria Math" panose="02040503050406030204" pitchFamily="18" charset="0"/>
                            </a:rPr>
                          </m:ctrlPr>
                        </m:dPr>
                        <m:e>
                          <m:f>
                            <m:fPr>
                              <m:ctrlPr>
                                <a:rPr lang="tr-TR" i="1" dirty="0">
                                  <a:latin typeface="Cambria Math" panose="02040503050406030204" pitchFamily="18" charset="0"/>
                                </a:rPr>
                              </m:ctrlPr>
                            </m:fPr>
                            <m:num>
                              <m:func>
                                <m:funcPr>
                                  <m:ctrlPr>
                                    <a:rPr lang="tr-TR" i="1" dirty="0">
                                      <a:latin typeface="Cambria Math" panose="02040503050406030204" pitchFamily="18" charset="0"/>
                                    </a:rPr>
                                  </m:ctrlPr>
                                </m:funcPr>
                                <m:fName>
                                  <m:r>
                                    <m:rPr>
                                      <m:sty m:val="p"/>
                                    </m:rPr>
                                    <a:rPr lang="tr-TR" dirty="0">
                                      <a:latin typeface="Cambria Math" panose="02040503050406030204" pitchFamily="18" charset="0"/>
                                    </a:rPr>
                                    <m:t>ln</m:t>
                                  </m:r>
                                </m:fName>
                                <m:e>
                                  <m:d>
                                    <m:dPr>
                                      <m:ctrlPr>
                                        <a:rPr lang="tr-TR" i="1" dirty="0">
                                          <a:latin typeface="Cambria Math" panose="02040503050406030204" pitchFamily="18" charset="0"/>
                                        </a:rPr>
                                      </m:ctrlPr>
                                    </m:dPr>
                                    <m:e>
                                      <m:r>
                                        <a:rPr lang="tr-TR" i="1" dirty="0">
                                          <a:latin typeface="Cambria Math" panose="02040503050406030204" pitchFamily="18" charset="0"/>
                                        </a:rPr>
                                        <m:t>10000</m:t>
                                      </m:r>
                                    </m:e>
                                  </m:d>
                                </m:e>
                              </m:func>
                              <m:r>
                                <a:rPr lang="tr-TR" i="1" dirty="0">
                                  <a:latin typeface="Cambria Math" panose="02040503050406030204" pitchFamily="18" charset="0"/>
                                </a:rPr>
                                <m:t>−10</m:t>
                              </m:r>
                            </m:num>
                            <m:den>
                              <m:r>
                                <a:rPr lang="tr-TR" i="1" dirty="0">
                                  <a:latin typeface="Cambria Math" panose="02040503050406030204" pitchFamily="18" charset="0"/>
                                </a:rPr>
                                <m:t>1.5</m:t>
                              </m:r>
                            </m:den>
                          </m:f>
                        </m:e>
                      </m:d>
                      <m:r>
                        <a:rPr lang="tr-TR" i="1" dirty="0" smtClean="0">
                          <a:latin typeface="Cambria Math" panose="02040503050406030204" pitchFamily="18" charset="0"/>
                        </a:rPr>
                        <m:t> </m:t>
                      </m:r>
                      <m:r>
                        <a:rPr lang="tr-TR" i="1" dirty="0">
                          <a:latin typeface="Cambria Math" panose="02040503050406030204" pitchFamily="18" charset="0"/>
                        </a:rPr>
                        <m:t>= 0.99 </m:t>
                      </m:r>
                    </m:oMath>
                  </m:oMathPara>
                </a14:m>
                <a:endParaRPr lang="tr-TR" dirty="0"/>
              </a:p>
              <a:p>
                <a:pPr marL="0" indent="0">
                  <a:buNone/>
                </a:pPr>
                <a:r>
                  <a:rPr lang="tr-TR" dirty="0"/>
                  <a:t>Ekteki Tablo I'dan, </a:t>
                </a:r>
                <a14:m>
                  <m:oMath xmlns:m="http://schemas.openxmlformats.org/officeDocument/2006/math">
                    <m:r>
                      <a:rPr lang="tr-TR" i="1" dirty="0" smtClean="0">
                        <a:latin typeface="Cambria Math" panose="02040503050406030204" pitchFamily="18" charset="0"/>
                      </a:rPr>
                      <m:t>𝑧</m:t>
                    </m:r>
                    <m:r>
                      <a:rPr lang="tr-TR" i="1" dirty="0" smtClean="0">
                        <a:latin typeface="Cambria Math" panose="02040503050406030204" pitchFamily="18" charset="0"/>
                      </a:rPr>
                      <m:t> = —2.33 </m:t>
                    </m:r>
                  </m:oMath>
                </a14:m>
                <a:r>
                  <a:rPr lang="tr-TR" dirty="0" smtClean="0"/>
                  <a:t>iken </a:t>
                </a:r>
                <a14:m>
                  <m:oMath xmlns:m="http://schemas.openxmlformats.org/officeDocument/2006/math">
                    <m:r>
                      <m:rPr>
                        <m:sty m:val="p"/>
                      </m:rPr>
                      <a:rPr lang="tr-TR" b="0" i="0" dirty="0" smtClean="0">
                        <a:latin typeface="Cambria Math" panose="02040503050406030204" pitchFamily="18" charset="0"/>
                      </a:rPr>
                      <m:t>Φ</m:t>
                    </m:r>
                    <m:r>
                      <a:rPr lang="tr-TR" b="0" i="1" dirty="0" smtClean="0">
                        <a:latin typeface="Cambria Math" panose="02040503050406030204" pitchFamily="18" charset="0"/>
                      </a:rPr>
                      <m:t>(</m:t>
                    </m:r>
                    <m:r>
                      <a:rPr lang="tr-TR" i="1" dirty="0">
                        <a:latin typeface="Cambria Math" panose="02040503050406030204" pitchFamily="18" charset="0"/>
                      </a:rPr>
                      <m:t>𝑧</m:t>
                    </m:r>
                    <m:r>
                      <a:rPr lang="tr-TR" i="1" dirty="0">
                        <a:latin typeface="Cambria Math" panose="02040503050406030204" pitchFamily="18" charset="0"/>
                      </a:rPr>
                      <m:t>) = 0.99 </m:t>
                    </m:r>
                  </m:oMath>
                </a14:m>
                <a:r>
                  <a:rPr lang="tr-TR" dirty="0"/>
                  <a:t>bulunur. Bu nedenle, </a:t>
                </a:r>
              </a:p>
              <a:p>
                <a:pPr marL="0" indent="0">
                  <a:lnSpc>
                    <a:spcPct val="160000"/>
                  </a:lnSpc>
                  <a:spcBef>
                    <a:spcPts val="0"/>
                  </a:spcBef>
                  <a:buNone/>
                </a:pPr>
                <a14:m>
                  <m:oMathPara xmlns:m="http://schemas.openxmlformats.org/officeDocument/2006/math">
                    <m:oMathParaPr>
                      <m:jc m:val="centerGroup"/>
                    </m:oMathParaPr>
                    <m:oMath xmlns:m="http://schemas.openxmlformats.org/officeDocument/2006/math">
                      <m:f>
                        <m:fPr>
                          <m:ctrlPr>
                            <a:rPr lang="tr-TR" i="1" dirty="0" smtClean="0">
                              <a:latin typeface="Cambria Math" panose="02040503050406030204" pitchFamily="18" charset="0"/>
                            </a:rPr>
                          </m:ctrlPr>
                        </m:fPr>
                        <m:num>
                          <m:func>
                            <m:funcPr>
                              <m:ctrlPr>
                                <a:rPr lang="tr-TR" i="1" dirty="0" smtClean="0">
                                  <a:latin typeface="Cambria Math" panose="02040503050406030204" pitchFamily="18" charset="0"/>
                                </a:rPr>
                              </m:ctrlPr>
                            </m:funcPr>
                            <m:fName>
                              <m:r>
                                <m:rPr>
                                  <m:sty m:val="p"/>
                                </m:rPr>
                                <a:rPr lang="tr-TR" i="0" dirty="0" err="1" smtClean="0">
                                  <a:latin typeface="Cambria Math" panose="02040503050406030204" pitchFamily="18" charset="0"/>
                                </a:rPr>
                                <m:t>ln</m:t>
                              </m:r>
                            </m:fName>
                            <m:e>
                              <m:d>
                                <m:dPr>
                                  <m:ctrlPr>
                                    <a:rPr lang="tr-TR" i="1" dirty="0" smtClean="0">
                                      <a:latin typeface="Cambria Math" panose="02040503050406030204" pitchFamily="18" charset="0"/>
                                    </a:rPr>
                                  </m:ctrlPr>
                                </m:dPr>
                                <m:e>
                                  <m:r>
                                    <a:rPr lang="tr-TR" b="0" i="1" dirty="0" smtClean="0">
                                      <a:latin typeface="Cambria Math" panose="02040503050406030204" pitchFamily="18" charset="0"/>
                                    </a:rPr>
                                    <m:t>𝑥</m:t>
                                  </m:r>
                                </m:e>
                              </m:d>
                            </m:e>
                          </m:func>
                          <m:r>
                            <a:rPr lang="tr-TR" i="1" dirty="0" smtClean="0">
                              <a:latin typeface="Cambria Math" panose="02040503050406030204" pitchFamily="18" charset="0"/>
                            </a:rPr>
                            <m:t>−10</m:t>
                          </m:r>
                        </m:num>
                        <m:den>
                          <m:r>
                            <a:rPr lang="tr-TR" i="1" dirty="0" smtClean="0">
                              <a:latin typeface="Cambria Math" panose="02040503050406030204" pitchFamily="18" charset="0"/>
                            </a:rPr>
                            <m:t>1.5</m:t>
                          </m:r>
                        </m:den>
                      </m:f>
                      <m:r>
                        <a:rPr lang="tr-TR" i="1" dirty="0" smtClean="0">
                          <a:latin typeface="Cambria Math" panose="02040503050406030204" pitchFamily="18" charset="0"/>
                        </a:rPr>
                        <m:t>= </m:t>
                      </m:r>
                      <m:r>
                        <a:rPr lang="tr-TR" i="1" dirty="0">
                          <a:latin typeface="Cambria Math" panose="02040503050406030204" pitchFamily="18" charset="0"/>
                        </a:rPr>
                        <m:t>—2.33</m:t>
                      </m:r>
                      <m:r>
                        <a:rPr lang="tr-TR" b="0" i="1" dirty="0" smtClean="0">
                          <a:latin typeface="Cambria Math" panose="02040503050406030204" pitchFamily="18" charset="0"/>
                        </a:rPr>
                        <m:t>⟹</m:t>
                      </m:r>
                      <m:func>
                        <m:funcPr>
                          <m:ctrlPr>
                            <a:rPr lang="tr-TR" b="0" i="1" dirty="0" smtClean="0">
                              <a:latin typeface="Cambria Math" panose="02040503050406030204" pitchFamily="18" charset="0"/>
                            </a:rPr>
                          </m:ctrlPr>
                        </m:funcPr>
                        <m:fName>
                          <m:r>
                            <m:rPr>
                              <m:sty m:val="p"/>
                            </m:rPr>
                            <a:rPr lang="tr-TR" b="0" i="0" dirty="0" smtClean="0">
                              <a:latin typeface="Cambria Math" panose="02040503050406030204" pitchFamily="18" charset="0"/>
                            </a:rPr>
                            <m:t>ln</m:t>
                          </m:r>
                        </m:fName>
                        <m:e>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𝑥</m:t>
                              </m:r>
                            </m:e>
                          </m:d>
                        </m:e>
                      </m:func>
                      <m:r>
                        <a:rPr lang="tr-TR" b="0" i="1" dirty="0" smtClean="0">
                          <a:latin typeface="Cambria Math" panose="02040503050406030204" pitchFamily="18" charset="0"/>
                        </a:rPr>
                        <m:t>=</m:t>
                      </m:r>
                      <m:r>
                        <m:rPr>
                          <m:nor/>
                        </m:rPr>
                        <a:rPr lang="tr-TR" dirty="0"/>
                        <m:t>6.505</m:t>
                      </m:r>
                    </m:oMath>
                  </m:oMathPara>
                </a14:m>
                <a:endParaRPr lang="tr-TR" dirty="0" smtClean="0"/>
              </a:p>
              <a:p>
                <a:pPr marL="0" indent="0">
                  <a:lnSpc>
                    <a:spcPct val="160000"/>
                  </a:lnSpc>
                  <a:spcBef>
                    <a:spcPts val="0"/>
                  </a:spcBef>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𝑥</m:t>
                      </m:r>
                      <m:r>
                        <a:rPr lang="tr-TR" i="1" dirty="0" smtClean="0">
                          <a:latin typeface="Cambria Math" panose="02040503050406030204" pitchFamily="18" charset="0"/>
                        </a:rPr>
                        <m:t> = </m:t>
                      </m:r>
                      <m:r>
                        <m:rPr>
                          <m:sty m:val="p"/>
                        </m:rPr>
                        <a:rPr lang="tr-TR" i="1" dirty="0" err="1">
                          <a:latin typeface="Cambria Math" panose="02040503050406030204" pitchFamily="18" charset="0"/>
                        </a:rPr>
                        <m:t>exp</m:t>
                      </m:r>
                      <m:r>
                        <a:rPr lang="tr-TR" i="1" dirty="0">
                          <a:latin typeface="Cambria Math" panose="02040503050406030204" pitchFamily="18" charset="0"/>
                        </a:rPr>
                        <m:t>⁡(6.505) = 668.48 </m:t>
                      </m:r>
                      <m:r>
                        <a:rPr lang="tr-TR" i="1" dirty="0" smtClean="0">
                          <a:latin typeface="Cambria Math" panose="02040503050406030204" pitchFamily="18" charset="0"/>
                        </a:rPr>
                        <m:t>𝑠𝑎𝑎𝑡</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25" t="-1429" r="-563"/>
                </a:stretch>
              </a:blipFill>
            </p:spPr>
            <p:txBody>
              <a:bodyPr/>
              <a:lstStyle/>
              <a:p>
                <a:r>
                  <a:rPr lang="tr-TR">
                    <a:noFill/>
                  </a:rPr>
                  <a:t> </a:t>
                </a:r>
              </a:p>
            </p:txBody>
          </p:sp>
        </mc:Fallback>
      </mc:AlternateContent>
    </p:spTree>
    <p:extLst>
      <p:ext uri="{BB962C8B-B14F-4D97-AF65-F5344CB8AC3E}">
        <p14:creationId xmlns:p14="http://schemas.microsoft.com/office/powerpoint/2010/main" val="46666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Lognormal</a:t>
            </a:r>
            <a:r>
              <a:rPr lang="tr-TR" dirty="0"/>
              <a:t> </a:t>
            </a:r>
            <a:r>
              <a:rPr lang="tr-TR" dirty="0" smtClean="0"/>
              <a:t>Dağılım: Örnek 3.14</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a:bodyPr>
              <a:lstStyle/>
              <a:p>
                <a:pPr marL="0" indent="0">
                  <a:buNone/>
                </a:pPr>
                <a:r>
                  <a:rPr lang="tr-TR" dirty="0"/>
                  <a:t>Yarı iletken bir lazerin ömür süresi </a:t>
                </a:r>
                <a14:m>
                  <m:oMath xmlns:m="http://schemas.openxmlformats.org/officeDocument/2006/math">
                    <m:r>
                      <a:rPr lang="tr-TR" i="1">
                        <a:latin typeface="Cambria Math" panose="02040503050406030204" pitchFamily="18" charset="0"/>
                      </a:rPr>
                      <m:t>𝜃</m:t>
                    </m:r>
                    <m:r>
                      <a:rPr lang="tr-TR" i="1">
                        <a:latin typeface="Cambria Math" panose="02040503050406030204" pitchFamily="18" charset="0"/>
                      </a:rPr>
                      <m:t>=10</m:t>
                    </m:r>
                  </m:oMath>
                </a14:m>
                <a:r>
                  <a:rPr lang="tr-TR" dirty="0"/>
                  <a:t> ve </a:t>
                </a:r>
                <a14:m>
                  <m:oMath xmlns:m="http://schemas.openxmlformats.org/officeDocument/2006/math">
                    <m:r>
                      <a:rPr lang="tr-TR" i="1" dirty="0">
                        <a:latin typeface="Cambria Math" panose="02040503050406030204" pitchFamily="18" charset="0"/>
                      </a:rPr>
                      <m:t>𝜔</m:t>
                    </m:r>
                    <m:r>
                      <a:rPr lang="tr-TR" i="1" dirty="0">
                        <a:latin typeface="Cambria Math" panose="02040503050406030204" pitchFamily="18" charset="0"/>
                      </a:rPr>
                      <m:t>= 1.5 </m:t>
                    </m:r>
                  </m:oMath>
                </a14:m>
                <a:r>
                  <a:rPr lang="tr-TR" dirty="0"/>
                  <a:t>saat olan </a:t>
                </a:r>
                <a:r>
                  <a:rPr lang="tr-TR" dirty="0" err="1"/>
                  <a:t>lognormal</a:t>
                </a:r>
                <a:r>
                  <a:rPr lang="tr-TR" dirty="0"/>
                  <a:t> dağılıma sahiptir. </a:t>
                </a:r>
              </a:p>
              <a:p>
                <a:pPr marL="0" indent="0">
                  <a:buNone/>
                </a:pPr>
                <a:r>
                  <a:rPr lang="tr-TR" b="1" dirty="0" smtClean="0"/>
                  <a:t>c.) Ömür </a:t>
                </a:r>
                <a:r>
                  <a:rPr lang="tr-TR" b="1" dirty="0"/>
                  <a:t>süresinin standart sapmasını ve ortalamasını bulun. </a:t>
                </a:r>
                <a:endParaRPr lang="tr-TR" b="1" dirty="0" smtClean="0"/>
              </a:p>
              <a:p>
                <a:pPr marL="0" indent="0">
                  <a:buNone/>
                </a:pPr>
                <a:r>
                  <a:rPr lang="tr-TR" dirty="0" smtClean="0"/>
                  <a:t>Çözüm</a:t>
                </a:r>
                <a:r>
                  <a:rPr lang="tr-TR" dirty="0"/>
                  <a:t>. </a:t>
                </a:r>
              </a:p>
              <a:p>
                <a:pPr marL="0" indent="0">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𝐸</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𝑋</m:t>
                          </m:r>
                        </m:e>
                      </m:d>
                      <m:r>
                        <a:rPr lang="tr-TR" i="1" dirty="0" smtClean="0">
                          <a:latin typeface="Cambria Math" panose="02040503050406030204" pitchFamily="18" charset="0"/>
                        </a:rPr>
                        <m:t>=</m:t>
                      </m:r>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𝜃</m:t>
                          </m:r>
                          <m:r>
                            <a:rPr lang="tr-TR" i="1" dirty="0">
                              <a:latin typeface="Cambria Math" panose="02040503050406030204" pitchFamily="18" charset="0"/>
                            </a:rPr>
                            <m:t>+</m:t>
                          </m:r>
                          <m:f>
                            <m:fPr>
                              <m:ctrlPr>
                                <a:rPr lang="tr-TR" i="1" dirty="0">
                                  <a:latin typeface="Cambria Math" panose="02040503050406030204" pitchFamily="18" charset="0"/>
                                </a:rPr>
                              </m:ctrlPr>
                            </m:fPr>
                            <m:num>
                              <m:sSup>
                                <m:sSupPr>
                                  <m:ctrlPr>
                                    <a:rPr lang="tr-TR" i="1" dirty="0">
                                      <a:latin typeface="Cambria Math" panose="02040503050406030204" pitchFamily="18" charset="0"/>
                                    </a:rPr>
                                  </m:ctrlPr>
                                </m:sSupPr>
                                <m:e>
                                  <m:r>
                                    <a:rPr lang="tr-TR" i="1" dirty="0">
                                      <a:latin typeface="Cambria Math" panose="02040503050406030204" pitchFamily="18" charset="0"/>
                                    </a:rPr>
                                    <m:t>𝑤</m:t>
                                  </m:r>
                                </m:e>
                                <m:sup>
                                  <m:r>
                                    <a:rPr lang="tr-TR" i="1" dirty="0">
                                      <a:latin typeface="Cambria Math" panose="02040503050406030204" pitchFamily="18" charset="0"/>
                                    </a:rPr>
                                    <m:t>2</m:t>
                                  </m:r>
                                </m:sup>
                              </m:sSup>
                            </m:num>
                            <m:den>
                              <m:r>
                                <a:rPr lang="tr-TR" i="1" dirty="0">
                                  <a:latin typeface="Cambria Math" panose="02040503050406030204" pitchFamily="18" charset="0"/>
                                </a:rPr>
                                <m:t>2</m:t>
                              </m:r>
                            </m:den>
                          </m:f>
                        </m:sup>
                      </m:sSup>
                      <m:r>
                        <a:rPr lang="tr-TR" i="1" dirty="0" smtClean="0">
                          <a:latin typeface="Cambria Math" panose="02040503050406030204" pitchFamily="18" charset="0"/>
                        </a:rPr>
                        <m:t>= </m:t>
                      </m:r>
                      <m:r>
                        <m:rPr>
                          <m:sty m:val="p"/>
                        </m:rPr>
                        <a:rPr lang="tr-TR" i="1" dirty="0" err="1">
                          <a:latin typeface="Cambria Math" panose="02040503050406030204" pitchFamily="18" charset="0"/>
                        </a:rPr>
                        <m:t>exp</m:t>
                      </m:r>
                      <m:d>
                        <m:dPr>
                          <m:ctrlPr>
                            <a:rPr lang="tr-TR" i="1" dirty="0">
                              <a:latin typeface="Cambria Math" panose="02040503050406030204" pitchFamily="18" charset="0"/>
                            </a:rPr>
                          </m:ctrlPr>
                        </m:dPr>
                        <m:e>
                          <m:r>
                            <a:rPr lang="tr-TR" i="1" dirty="0">
                              <a:latin typeface="Cambria Math" panose="02040503050406030204" pitchFamily="18" charset="0"/>
                            </a:rPr>
                            <m:t>10 + 1.125</m:t>
                          </m:r>
                        </m:e>
                      </m:d>
                      <m:r>
                        <a:rPr lang="tr-TR" i="1" dirty="0">
                          <a:latin typeface="Cambria Math" panose="02040503050406030204" pitchFamily="18" charset="0"/>
                        </a:rPr>
                        <m:t>= 67,846.3 </m:t>
                      </m:r>
                    </m:oMath>
                  </m:oMathPara>
                </a14:m>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tr-TR" i="1" dirty="0">
                          <a:latin typeface="Cambria Math" panose="02040503050406030204" pitchFamily="18" charset="0"/>
                        </a:rPr>
                        <m:t>V</m:t>
                      </m:r>
                      <m:r>
                        <a:rPr lang="tr-TR" i="1" dirty="0">
                          <a:latin typeface="Cambria Math" panose="02040503050406030204" pitchFamily="18" charset="0"/>
                        </a:rPr>
                        <m:t>(</m:t>
                      </m:r>
                      <m:r>
                        <m:rPr>
                          <m:sty m:val="p"/>
                        </m:rPr>
                        <a:rPr lang="tr-TR" i="1" dirty="0">
                          <a:latin typeface="Cambria Math" panose="02040503050406030204" pitchFamily="18" charset="0"/>
                        </a:rPr>
                        <m:t>X</m:t>
                      </m:r>
                      <m:r>
                        <a:rPr lang="tr-TR" i="1" dirty="0">
                          <a:latin typeface="Cambria Math" panose="02040503050406030204" pitchFamily="18" charset="0"/>
                        </a:rPr>
                        <m:t>) =</m:t>
                      </m:r>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r>
                            <a:rPr lang="tr-TR" i="1" dirty="0">
                              <a:latin typeface="Cambria Math" panose="02040503050406030204" pitchFamily="18" charset="0"/>
                            </a:rPr>
                            <m:t>2</m:t>
                          </m:r>
                          <m:r>
                            <a:rPr lang="tr-TR" i="1" dirty="0">
                              <a:latin typeface="Cambria Math" panose="02040503050406030204" pitchFamily="18" charset="0"/>
                            </a:rPr>
                            <m:t>𝜃</m:t>
                          </m:r>
                          <m:r>
                            <a:rPr lang="tr-TR" i="1" dirty="0">
                              <a:latin typeface="Cambria Math" panose="02040503050406030204" pitchFamily="18" charset="0"/>
                            </a:rPr>
                            <m:t>+</m:t>
                          </m:r>
                          <m:sSup>
                            <m:sSupPr>
                              <m:ctrlPr>
                                <a:rPr lang="tr-TR" i="1" dirty="0">
                                  <a:latin typeface="Cambria Math" panose="02040503050406030204" pitchFamily="18" charset="0"/>
                                </a:rPr>
                              </m:ctrlPr>
                            </m:sSupPr>
                            <m:e>
                              <m:r>
                                <a:rPr lang="tr-TR" i="1" dirty="0">
                                  <a:latin typeface="Cambria Math" panose="02040503050406030204" pitchFamily="18" charset="0"/>
                                </a:rPr>
                                <m:t>𝜔</m:t>
                              </m:r>
                            </m:e>
                            <m:sup>
                              <m:r>
                                <a:rPr lang="tr-TR" i="1" dirty="0">
                                  <a:latin typeface="Cambria Math" panose="02040503050406030204" pitchFamily="18" charset="0"/>
                                </a:rPr>
                                <m:t>2</m:t>
                              </m:r>
                            </m:sup>
                          </m:sSup>
                        </m:sup>
                      </m:sSup>
                      <m:r>
                        <a:rPr lang="tr-TR" i="1" dirty="0">
                          <a:latin typeface="Cambria Math" panose="02040503050406030204" pitchFamily="18" charset="0"/>
                        </a:rPr>
                        <m:t>(</m:t>
                      </m:r>
                      <m:sSup>
                        <m:sSupPr>
                          <m:ctrlPr>
                            <a:rPr lang="tr-TR" i="1" dirty="0">
                              <a:latin typeface="Cambria Math" panose="02040503050406030204" pitchFamily="18" charset="0"/>
                            </a:rPr>
                          </m:ctrlPr>
                        </m:sSupPr>
                        <m:e>
                          <m:r>
                            <a:rPr lang="tr-TR" i="1" dirty="0">
                              <a:latin typeface="Cambria Math" panose="02040503050406030204" pitchFamily="18" charset="0"/>
                            </a:rPr>
                            <m:t>𝑒</m:t>
                          </m:r>
                        </m:e>
                        <m:sup>
                          <m:sSup>
                            <m:sSupPr>
                              <m:ctrlPr>
                                <a:rPr lang="tr-TR" i="1" dirty="0">
                                  <a:latin typeface="Cambria Math" panose="02040503050406030204" pitchFamily="18" charset="0"/>
                                </a:rPr>
                              </m:ctrlPr>
                            </m:sSupPr>
                            <m:e>
                              <m:r>
                                <a:rPr lang="tr-TR" i="1" dirty="0">
                                  <a:latin typeface="Cambria Math" panose="02040503050406030204" pitchFamily="18" charset="0"/>
                                </a:rPr>
                                <m:t>𝑤</m:t>
                              </m:r>
                            </m:e>
                            <m:sup>
                              <m:r>
                                <a:rPr lang="tr-TR" i="1" dirty="0">
                                  <a:latin typeface="Cambria Math" panose="02040503050406030204" pitchFamily="18" charset="0"/>
                                </a:rPr>
                                <m:t>2</m:t>
                              </m:r>
                            </m:sup>
                          </m:sSup>
                        </m:sup>
                      </m:sSup>
                      <m:r>
                        <a:rPr lang="tr-TR" i="1" dirty="0">
                          <a:latin typeface="Cambria Math" panose="02040503050406030204" pitchFamily="18" charset="0"/>
                        </a:rPr>
                        <m:t>− 1)=</m:t>
                      </m:r>
                      <m:func>
                        <m:funcPr>
                          <m:ctrlPr>
                            <a:rPr lang="tr-TR" i="1" dirty="0">
                              <a:latin typeface="Cambria Math" panose="02040503050406030204" pitchFamily="18" charset="0"/>
                            </a:rPr>
                          </m:ctrlPr>
                        </m:funcPr>
                        <m:fName>
                          <m:r>
                            <m:rPr>
                              <m:sty m:val="p"/>
                            </m:rPr>
                            <a:rPr lang="tr-TR" i="0" dirty="0" err="1">
                              <a:latin typeface="Cambria Math" panose="02040503050406030204" pitchFamily="18" charset="0"/>
                            </a:rPr>
                            <m:t>exp</m:t>
                          </m:r>
                        </m:fName>
                        <m:e>
                          <m:d>
                            <m:dPr>
                              <m:ctrlPr>
                                <a:rPr lang="tr-TR" i="1" dirty="0">
                                  <a:latin typeface="Cambria Math" panose="02040503050406030204" pitchFamily="18" charset="0"/>
                                </a:rPr>
                              </m:ctrlPr>
                            </m:dPr>
                            <m:e>
                              <m:r>
                                <a:rPr lang="tr-TR" i="1" dirty="0">
                                  <a:latin typeface="Cambria Math" panose="02040503050406030204" pitchFamily="18" charset="0"/>
                                </a:rPr>
                                <m:t>20 + 2.25</m:t>
                              </m:r>
                            </m:e>
                          </m:d>
                        </m:e>
                      </m:func>
                      <m:d>
                        <m:dPr>
                          <m:begChr m:val="["/>
                          <m:endChr m:val="]"/>
                          <m:ctrlPr>
                            <a:rPr lang="tr-TR" i="1" dirty="0">
                              <a:latin typeface="Cambria Math" panose="02040503050406030204" pitchFamily="18" charset="0"/>
                            </a:rPr>
                          </m:ctrlPr>
                        </m:dPr>
                        <m:e>
                          <m:func>
                            <m:funcPr>
                              <m:ctrlPr>
                                <a:rPr lang="tr-TR" i="1" dirty="0">
                                  <a:latin typeface="Cambria Math" panose="02040503050406030204" pitchFamily="18" charset="0"/>
                                </a:rPr>
                              </m:ctrlPr>
                            </m:funcPr>
                            <m:fName>
                              <m:r>
                                <m:rPr>
                                  <m:sty m:val="p"/>
                                </m:rPr>
                                <a:rPr lang="tr-TR" i="0" dirty="0" err="1">
                                  <a:latin typeface="Cambria Math" panose="02040503050406030204" pitchFamily="18" charset="0"/>
                                </a:rPr>
                                <m:t>exp</m:t>
                              </m:r>
                            </m:fName>
                            <m:e>
                              <m:d>
                                <m:dPr>
                                  <m:ctrlPr>
                                    <a:rPr lang="tr-TR" i="1" dirty="0">
                                      <a:latin typeface="Cambria Math" panose="02040503050406030204" pitchFamily="18" charset="0"/>
                                    </a:rPr>
                                  </m:ctrlPr>
                                </m:dPr>
                                <m:e>
                                  <m:r>
                                    <a:rPr lang="tr-TR" i="1" dirty="0">
                                      <a:latin typeface="Cambria Math" panose="02040503050406030204" pitchFamily="18" charset="0"/>
                                    </a:rPr>
                                    <m:t>2.25</m:t>
                                  </m:r>
                                </m:e>
                              </m:d>
                            </m:e>
                          </m:func>
                          <m:r>
                            <a:rPr lang="tr-TR" i="1" dirty="0">
                              <a:latin typeface="Cambria Math" panose="02040503050406030204" pitchFamily="18" charset="0"/>
                            </a:rPr>
                            <m:t>— 1</m:t>
                          </m:r>
                        </m:e>
                      </m:d>
                    </m:oMath>
                  </m:oMathPara>
                </a14:m>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tr-TR" i="1" dirty="0">
                          <a:latin typeface="Cambria Math" panose="02040503050406030204" pitchFamily="18" charset="0"/>
                        </a:rPr>
                        <m:t>V</m:t>
                      </m:r>
                      <m:d>
                        <m:dPr>
                          <m:ctrlPr>
                            <a:rPr lang="tr-TR" i="1" dirty="0">
                              <a:latin typeface="Cambria Math" panose="02040503050406030204" pitchFamily="18" charset="0"/>
                            </a:rPr>
                          </m:ctrlPr>
                        </m:dPr>
                        <m:e>
                          <m:r>
                            <m:rPr>
                              <m:sty m:val="p"/>
                            </m:rPr>
                            <a:rPr lang="tr-TR" i="1" dirty="0">
                              <a:latin typeface="Cambria Math" panose="02040503050406030204" pitchFamily="18" charset="0"/>
                            </a:rPr>
                            <m:t>X</m:t>
                          </m:r>
                        </m:e>
                      </m:d>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𝜎</m:t>
                          </m:r>
                        </m:e>
                        <m:sup>
                          <m:r>
                            <a:rPr lang="tr-TR" b="0" i="1" dirty="0" smtClean="0">
                              <a:latin typeface="Cambria Math" panose="02040503050406030204" pitchFamily="18" charset="0"/>
                            </a:rPr>
                            <m:t>2</m:t>
                          </m:r>
                        </m:sup>
                      </m:sSup>
                      <m:r>
                        <a:rPr lang="tr-TR" i="1" dirty="0" smtClean="0">
                          <a:latin typeface="Cambria Math" panose="02040503050406030204" pitchFamily="18" charset="0"/>
                          <a:ea typeface="Cambria Math" panose="02040503050406030204" pitchFamily="18" charset="0"/>
                        </a:rPr>
                        <m:t>≅</m:t>
                      </m:r>
                      <m:r>
                        <a:rPr lang="tr-TR" i="1" dirty="0">
                          <a:latin typeface="Cambria Math" panose="02040503050406030204" pitchFamily="18" charset="0"/>
                        </a:rPr>
                        <m:t> 39</m:t>
                      </m:r>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10</m:t>
                          </m:r>
                        </m:e>
                        <m:sup>
                          <m:r>
                            <a:rPr lang="tr-TR" b="0" i="1" dirty="0" smtClean="0">
                              <a:latin typeface="Cambria Math" panose="02040503050406030204" pitchFamily="18" charset="0"/>
                            </a:rPr>
                            <m:t>6</m:t>
                          </m:r>
                        </m:sup>
                      </m:sSup>
                      <m:r>
                        <a:rPr lang="tr-TR" b="0" i="1" dirty="0" smtClean="0">
                          <a:latin typeface="Cambria Math" panose="02040503050406030204" pitchFamily="18" charset="0"/>
                        </a:rPr>
                        <m:t> </m:t>
                      </m:r>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𝜎</m:t>
                      </m:r>
                      <m:r>
                        <a:rPr lang="tr-TR" b="0" i="1" smtClean="0">
                          <a:latin typeface="Cambria Math" panose="02040503050406030204" pitchFamily="18" charset="0"/>
                        </a:rPr>
                        <m:t>=197,661</m:t>
                      </m:r>
                    </m:oMath>
                  </m:oMathPara>
                </a14:m>
                <a:endParaRPr lang="tr-TR" dirty="0" smtClean="0"/>
              </a:p>
              <a:p>
                <a:pPr marL="0" indent="0">
                  <a:buNone/>
                </a:pPr>
                <a:r>
                  <a:rPr lang="tr-TR" dirty="0" smtClean="0"/>
                  <a:t>Standart sapmanın ortalamadan büyük olması verinin aşırı </a:t>
                </a:r>
                <a:r>
                  <a:rPr lang="tr-TR" dirty="0" err="1" smtClean="0"/>
                  <a:t>saçınık</a:t>
                </a:r>
                <a:r>
                  <a:rPr lang="tr-TR" dirty="0" smtClean="0"/>
                  <a:t> olduğunu gösterir.</a:t>
                </a: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a:blip r:embed="rId2"/>
                <a:stretch>
                  <a:fillRect l="-688" t="-1571"/>
                </a:stretch>
              </a:blipFill>
            </p:spPr>
            <p:txBody>
              <a:bodyPr/>
              <a:lstStyle/>
              <a:p>
                <a:r>
                  <a:rPr lang="tr-TR">
                    <a:noFill/>
                  </a:rPr>
                  <a:t> </a:t>
                </a:r>
              </a:p>
            </p:txBody>
          </p:sp>
        </mc:Fallback>
      </mc:AlternateContent>
    </p:spTree>
    <p:extLst>
      <p:ext uri="{BB962C8B-B14F-4D97-AF65-F5344CB8AC3E}">
        <p14:creationId xmlns:p14="http://schemas.microsoft.com/office/powerpoint/2010/main" val="101874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Gama Dağılımı</a:t>
            </a:r>
            <a:endParaRPr lang="tr-TR"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20000"/>
              </a:bodyPr>
              <a:lstStyle/>
              <a:p>
                <a:r>
                  <a:rPr lang="tr-TR" dirty="0" smtClean="0"/>
                  <a:t>Kullanıldığı problemlere örnekler</a:t>
                </a:r>
              </a:p>
              <a:p>
                <a:pPr lvl="1"/>
                <a:r>
                  <a:rPr lang="tr-TR" dirty="0" smtClean="0"/>
                  <a:t>Bir </a:t>
                </a:r>
                <a:r>
                  <a:rPr lang="tr-TR" dirty="0"/>
                  <a:t>rezervuarda biriken yağış miktarı</a:t>
                </a:r>
              </a:p>
              <a:p>
                <a:pPr lvl="1"/>
                <a:r>
                  <a:rPr lang="tr-TR" dirty="0"/>
                  <a:t>Kredi temerrütlerinin veya toplam sigorta taleplerinin boyutu</a:t>
                </a:r>
              </a:p>
              <a:p>
                <a:pPr lvl="1"/>
                <a:r>
                  <a:rPr lang="tr-TR" dirty="0"/>
                  <a:t>Ürünlerin üretim ve dağıtım süreçleri boyunca akışı</a:t>
                </a:r>
              </a:p>
              <a:p>
                <a:pPr lvl="1"/>
                <a:r>
                  <a:rPr lang="tr-TR" dirty="0"/>
                  <a:t>Web sunucularındaki </a:t>
                </a:r>
                <a:r>
                  <a:rPr lang="tr-TR" dirty="0" smtClean="0"/>
                  <a:t>yük vs.</a:t>
                </a:r>
                <a:endParaRPr lang="tr-TR" dirty="0"/>
              </a:p>
              <a:p>
                <a:r>
                  <a:rPr lang="tr-TR" i="1" dirty="0" smtClean="0">
                    <a:latin typeface="Cambria Math" panose="02040503050406030204" pitchFamily="18" charset="0"/>
                    <a:ea typeface="Cambria Math" panose="02040503050406030204" pitchFamily="18" charset="0"/>
                  </a:rPr>
                  <a:t>Gama </a:t>
                </a:r>
                <a:r>
                  <a:rPr lang="tr-TR" i="1" dirty="0" smtClean="0">
                    <a:latin typeface="Cambria Math" panose="02040503050406030204" pitchFamily="18" charset="0"/>
                    <a:ea typeface="Cambria Math" panose="02040503050406030204" pitchFamily="18" charset="0"/>
                  </a:rPr>
                  <a:t>fonksiyonu </a:t>
                </a:r>
              </a:p>
              <a:p>
                <a:pPr marL="0" indent="0">
                  <a:buNone/>
                </a:pPr>
                <a14:m>
                  <m:oMathPara xmlns:m="http://schemas.openxmlformats.org/officeDocument/2006/math">
                    <m:oMathParaPr>
                      <m:jc m:val="centerGroup"/>
                    </m:oMathParaPr>
                    <m:oMath xmlns:m="http://schemas.openxmlformats.org/officeDocument/2006/math">
                      <m:r>
                        <m:rPr>
                          <m:sty m:val="p"/>
                        </m:rPr>
                        <a:rPr lang="el-GR" i="1">
                          <a:latin typeface="Cambria Math" panose="02040503050406030204" pitchFamily="18" charset="0"/>
                          <a:ea typeface="Cambria Math" panose="02040503050406030204" pitchFamily="18" charset="0"/>
                        </a:rPr>
                        <m:t>Γ</m:t>
                      </m:r>
                      <m:d>
                        <m:dPr>
                          <m:ctrlPr>
                            <a:rPr lang="tr-TR" i="1">
                              <a:latin typeface="Cambria Math" panose="02040503050406030204" pitchFamily="18" charset="0"/>
                              <a:ea typeface="Cambria Math" panose="02040503050406030204" pitchFamily="18" charset="0"/>
                            </a:rPr>
                          </m:ctrlPr>
                        </m:dPr>
                        <m:e>
                          <m:r>
                            <a:rPr lang="tr-TR" i="1">
                              <a:latin typeface="Cambria Math" panose="02040503050406030204" pitchFamily="18" charset="0"/>
                              <a:ea typeface="Cambria Math" panose="02040503050406030204" pitchFamily="18" charset="0"/>
                            </a:rPr>
                            <m:t>𝑟</m:t>
                          </m:r>
                        </m:e>
                      </m:d>
                      <m:r>
                        <a:rPr lang="tr-TR" i="1">
                          <a:latin typeface="Cambria Math" panose="02040503050406030204" pitchFamily="18" charset="0"/>
                          <a:ea typeface="Cambria Math" panose="02040503050406030204" pitchFamily="18" charset="0"/>
                        </a:rPr>
                        <m:t>=</m:t>
                      </m:r>
                      <m:nary>
                        <m:naryPr>
                          <m:ctrlPr>
                            <a:rPr lang="tr-TR" i="1">
                              <a:latin typeface="Cambria Math" panose="02040503050406030204" pitchFamily="18" charset="0"/>
                              <a:ea typeface="Cambria Math" panose="02040503050406030204" pitchFamily="18" charset="0"/>
                            </a:rPr>
                          </m:ctrlPr>
                        </m:naryPr>
                        <m:sub>
                          <m:r>
                            <a:rPr lang="tr-TR" i="1">
                              <a:latin typeface="Cambria Math" panose="02040503050406030204" pitchFamily="18" charset="0"/>
                              <a:ea typeface="Cambria Math" panose="02040503050406030204" pitchFamily="18" charset="0"/>
                            </a:rPr>
                            <m:t>0</m:t>
                          </m:r>
                        </m:sub>
                        <m:sup>
                          <m:r>
                            <a:rPr lang="tr-TR" i="1">
                              <a:latin typeface="Cambria Math" panose="02040503050406030204" pitchFamily="18" charset="0"/>
                              <a:ea typeface="Cambria Math" panose="02040503050406030204" pitchFamily="18" charset="0"/>
                            </a:rPr>
                            <m:t>∞</m:t>
                          </m:r>
                        </m:sup>
                        <m:e>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𝑥</m:t>
                              </m:r>
                            </m:e>
                            <m:sup>
                              <m:r>
                                <a:rPr lang="tr-TR" i="1">
                                  <a:latin typeface="Cambria Math" panose="02040503050406030204" pitchFamily="18" charset="0"/>
                                  <a:ea typeface="Cambria Math" panose="02040503050406030204" pitchFamily="18" charset="0"/>
                                </a:rPr>
                                <m:t>𝑟</m:t>
                              </m:r>
                              <m:r>
                                <a:rPr lang="tr-TR" i="1">
                                  <a:latin typeface="Cambria Math" panose="02040503050406030204" pitchFamily="18" charset="0"/>
                                  <a:ea typeface="Cambria Math" panose="02040503050406030204" pitchFamily="18" charset="0"/>
                                </a:rPr>
                                <m:t>−1</m:t>
                              </m:r>
                            </m:sup>
                          </m:sSup>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𝑒</m:t>
                              </m:r>
                            </m:e>
                            <m:sup>
                              <m:r>
                                <a:rPr lang="tr-TR" i="1">
                                  <a:latin typeface="Cambria Math" panose="02040503050406030204" pitchFamily="18" charset="0"/>
                                  <a:ea typeface="Cambria Math" panose="02040503050406030204" pitchFamily="18" charset="0"/>
                                </a:rPr>
                                <m:t>−1</m:t>
                              </m:r>
                            </m:sup>
                          </m:sSup>
                          <m:r>
                            <a:rPr lang="tr-TR" i="1">
                              <a:latin typeface="Cambria Math" panose="02040503050406030204" pitchFamily="18" charset="0"/>
                              <a:ea typeface="Cambria Math" panose="02040503050406030204" pitchFamily="18" charset="0"/>
                            </a:rPr>
                            <m:t>𝑑𝑥</m:t>
                          </m:r>
                        </m:e>
                      </m:nary>
                      <m:r>
                        <a:rPr lang="tr-TR">
                          <a:latin typeface="Cambria Math" panose="02040503050406030204" pitchFamily="18" charset="0"/>
                          <a:ea typeface="Cambria Math" panose="02040503050406030204" pitchFamily="18" charset="0"/>
                        </a:rPr>
                        <m:t>,       </m:t>
                      </m:r>
                      <m:r>
                        <m:rPr>
                          <m:sty m:val="p"/>
                        </m:rPr>
                        <a:rPr lang="tr-TR">
                          <a:latin typeface="Cambria Math" panose="02040503050406030204" pitchFamily="18" charset="0"/>
                          <a:ea typeface="Cambria Math" panose="02040503050406030204" pitchFamily="18" charset="0"/>
                        </a:rPr>
                        <m:t>i</m:t>
                      </m:r>
                      <m:r>
                        <a:rPr lang="tr-TR">
                          <a:latin typeface="Cambria Math" panose="02040503050406030204" pitchFamily="18" charset="0"/>
                          <a:ea typeface="Cambria Math" panose="02040503050406030204" pitchFamily="18" charset="0"/>
                        </a:rPr>
                        <m:t>ç</m:t>
                      </m:r>
                      <m:r>
                        <m:rPr>
                          <m:sty m:val="p"/>
                        </m:rPr>
                        <a:rPr lang="tr-TR">
                          <a:latin typeface="Cambria Math" panose="02040503050406030204" pitchFamily="18" charset="0"/>
                          <a:ea typeface="Cambria Math" panose="02040503050406030204" pitchFamily="18" charset="0"/>
                        </a:rPr>
                        <m:t>in</m:t>
                      </m:r>
                      <m:r>
                        <a:rPr lang="tr-TR">
                          <a:latin typeface="Cambria Math" panose="02040503050406030204" pitchFamily="18" charset="0"/>
                          <a:ea typeface="Cambria Math" panose="02040503050406030204" pitchFamily="18" charset="0"/>
                        </a:rPr>
                        <m:t> </m:t>
                      </m:r>
                      <m:r>
                        <m:rPr>
                          <m:sty m:val="p"/>
                        </m:rPr>
                        <a:rPr lang="tr-TR">
                          <a:latin typeface="Cambria Math" panose="02040503050406030204" pitchFamily="18" charset="0"/>
                          <a:ea typeface="Cambria Math" panose="02040503050406030204" pitchFamily="18" charset="0"/>
                        </a:rPr>
                        <m:t>r</m:t>
                      </m:r>
                      <m:r>
                        <a:rPr lang="tr-TR">
                          <a:latin typeface="Cambria Math" panose="02040503050406030204" pitchFamily="18" charset="0"/>
                          <a:ea typeface="Cambria Math" panose="02040503050406030204" pitchFamily="18" charset="0"/>
                        </a:rPr>
                        <m:t>&gt;0 </m:t>
                      </m:r>
                      <m:r>
                        <m:rPr>
                          <m:sty m:val="p"/>
                        </m:rPr>
                        <a:rPr lang="tr-TR">
                          <a:latin typeface="Cambria Math" panose="02040503050406030204" pitchFamily="18" charset="0"/>
                          <a:ea typeface="Cambria Math" panose="02040503050406030204" pitchFamily="18" charset="0"/>
                        </a:rPr>
                        <m:t>olur</m:t>
                      </m:r>
                      <m:r>
                        <a:rPr lang="tr-TR">
                          <a:latin typeface="Cambria Math" panose="02040503050406030204" pitchFamily="18" charset="0"/>
                          <a:ea typeface="Cambria Math" panose="02040503050406030204" pitchFamily="18" charset="0"/>
                        </a:rPr>
                        <m:t>.</m:t>
                      </m:r>
                    </m:oMath>
                  </m:oMathPara>
                </a14:m>
                <a:endParaRPr lang="tr-TR" dirty="0"/>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Γ</m:t>
                    </m:r>
                    <m:r>
                      <a:rPr lang="tr-TR" i="1" dirty="0" smtClean="0">
                        <a:latin typeface="Cambria Math" panose="02040503050406030204" pitchFamily="18" charset="0"/>
                      </a:rPr>
                      <m:t>(</m:t>
                    </m:r>
                    <m:r>
                      <a:rPr lang="tr-TR" i="1" dirty="0" smtClean="0">
                        <a:latin typeface="Cambria Math" panose="02040503050406030204" pitchFamily="18" charset="0"/>
                      </a:rPr>
                      <m:t>𝑟</m:t>
                    </m:r>
                    <m:r>
                      <a:rPr lang="tr-TR" i="1" dirty="0" smtClean="0">
                        <a:latin typeface="Cambria Math" panose="02040503050406030204" pitchFamily="18" charset="0"/>
                      </a:rPr>
                      <m:t>)</m:t>
                    </m:r>
                  </m:oMath>
                </a14:m>
                <a:r>
                  <a:rPr lang="tr-TR" dirty="0" smtClean="0"/>
                  <a:t> gama integrali sonludur.</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Γ</m:t>
                    </m:r>
                    <m:r>
                      <a:rPr lang="tr-TR" i="1" dirty="0" smtClean="0">
                        <a:latin typeface="Cambria Math" panose="02040503050406030204" pitchFamily="18" charset="0"/>
                      </a:rPr>
                      <m:t>(</m:t>
                    </m:r>
                    <m:r>
                      <a:rPr lang="tr-TR" i="1" dirty="0" smtClean="0">
                        <a:latin typeface="Cambria Math" panose="02040503050406030204" pitchFamily="18" charset="0"/>
                      </a:rPr>
                      <m:t>𝑟</m:t>
                    </m:r>
                    <m:r>
                      <a:rPr lang="tr-TR" i="1" dirty="0">
                        <a:latin typeface="Cambria Math" panose="02040503050406030204" pitchFamily="18" charset="0"/>
                      </a:rPr>
                      <m:t>) = (</m:t>
                    </m:r>
                    <m:r>
                      <a:rPr lang="tr-TR" i="1" dirty="0">
                        <a:latin typeface="Cambria Math" panose="02040503050406030204" pitchFamily="18" charset="0"/>
                      </a:rPr>
                      <m:t>𝑟</m:t>
                    </m:r>
                    <m:r>
                      <a:rPr lang="tr-TR" i="1" dirty="0">
                        <a:latin typeface="Cambria Math" panose="02040503050406030204" pitchFamily="18" charset="0"/>
                      </a:rPr>
                      <m:t> — 1)</m:t>
                    </m:r>
                    <m:r>
                      <m:rPr>
                        <m:sty m:val="p"/>
                      </m:rPr>
                      <a:rPr lang="el-GR" i="1" dirty="0" smtClean="0">
                        <a:latin typeface="Cambria Math" panose="02040503050406030204" pitchFamily="18" charset="0"/>
                        <a:ea typeface="Cambria Math" panose="02040503050406030204" pitchFamily="18" charset="0"/>
                      </a:rPr>
                      <m:t>Γ</m:t>
                    </m:r>
                    <m:r>
                      <a:rPr lang="tr-TR" i="1" dirty="0">
                        <a:latin typeface="Cambria Math" panose="02040503050406030204" pitchFamily="18" charset="0"/>
                      </a:rPr>
                      <m:t>(</m:t>
                    </m:r>
                    <m:r>
                      <a:rPr lang="tr-TR" i="1" dirty="0">
                        <a:latin typeface="Cambria Math" panose="02040503050406030204" pitchFamily="18" charset="0"/>
                      </a:rPr>
                      <m:t>𝑟</m:t>
                    </m:r>
                    <m:r>
                      <a:rPr lang="tr-TR" i="1" dirty="0">
                        <a:latin typeface="Cambria Math" panose="02040503050406030204" pitchFamily="18" charset="0"/>
                      </a:rPr>
                      <m:t> — 1)</m:t>
                    </m:r>
                  </m:oMath>
                </a14:m>
                <a:r>
                  <a:rPr lang="tr-TR" dirty="0"/>
                  <a:t> </a:t>
                </a:r>
                <a:r>
                  <a:rPr lang="tr-TR" dirty="0" smtClean="0"/>
                  <a:t>dir. </a:t>
                </a:r>
                <a:endParaRPr lang="tr-TR" dirty="0"/>
              </a:p>
              <a:p>
                <a:r>
                  <a:rPr lang="tr-TR" dirty="0" smtClean="0"/>
                  <a:t>Bu </a:t>
                </a:r>
                <a:r>
                  <a:rPr lang="tr-TR" dirty="0"/>
                  <a:t>nedenle, eğer r pozitif tamsayı ise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d>
                      <m:dPr>
                        <m:ctrlPr>
                          <a:rPr lang="tr-TR" i="1" dirty="0">
                            <a:latin typeface="Cambria Math" panose="02040503050406030204" pitchFamily="18" charset="0"/>
                            <a:ea typeface="Cambria Math" panose="02040503050406030204" pitchFamily="18" charset="0"/>
                          </a:rPr>
                        </m:ctrlPr>
                      </m:dPr>
                      <m:e>
                        <m:r>
                          <a:rPr lang="tr-TR" i="1" dirty="0">
                            <a:latin typeface="Cambria Math" panose="02040503050406030204" pitchFamily="18" charset="0"/>
                          </a:rPr>
                          <m:t>𝑟</m:t>
                        </m:r>
                      </m:e>
                    </m:d>
                    <m:r>
                      <a:rPr lang="tr-TR" b="0" i="1" dirty="0" smtClean="0">
                        <a:latin typeface="Cambria Math" panose="02040503050406030204" pitchFamily="18" charset="0"/>
                      </a:rPr>
                      <m:t>=</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𝑟</m:t>
                        </m:r>
                        <m:r>
                          <a:rPr lang="tr-TR" b="0" i="1" dirty="0" smtClean="0">
                            <a:latin typeface="Cambria Math" panose="02040503050406030204" pitchFamily="18" charset="0"/>
                          </a:rPr>
                          <m:t>−1</m:t>
                        </m:r>
                      </m:e>
                    </m:d>
                    <m:r>
                      <a:rPr lang="tr-TR" b="0" i="1" dirty="0" smtClean="0">
                        <a:latin typeface="Cambria Math" panose="02040503050406030204" pitchFamily="18" charset="0"/>
                      </a:rPr>
                      <m:t>!</m:t>
                    </m:r>
                  </m:oMath>
                </a14:m>
                <a:r>
                  <a:rPr lang="tr-TR" dirty="0" smtClean="0"/>
                  <a:t> olur</a:t>
                </a:r>
                <a:r>
                  <a:rPr lang="tr-TR" dirty="0"/>
                  <a:t>. </a:t>
                </a:r>
                <a:endParaRPr lang="tr-TR" dirty="0" smtClean="0"/>
              </a:p>
              <a:p>
                <a:r>
                  <a:rPr lang="tr-TR" dirty="0" smtClean="0"/>
                  <a:t>Ayrıca</a:t>
                </a:r>
                <a:r>
                  <a:rPr lang="tr-TR" dirty="0"/>
                  <a:t>,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d>
                      <m:dPr>
                        <m:ctrlPr>
                          <a:rPr lang="tr-TR" i="1" dirty="0">
                            <a:latin typeface="Cambria Math" panose="02040503050406030204" pitchFamily="18" charset="0"/>
                            <a:ea typeface="Cambria Math" panose="02040503050406030204" pitchFamily="18" charset="0"/>
                          </a:rPr>
                        </m:ctrlPr>
                      </m:dPr>
                      <m:e>
                        <m:r>
                          <a:rPr lang="tr-TR" b="0" i="1" dirty="0" smtClean="0">
                            <a:latin typeface="Cambria Math" panose="02040503050406030204" pitchFamily="18" charset="0"/>
                          </a:rPr>
                          <m:t>1</m:t>
                        </m:r>
                      </m:e>
                    </m:d>
                    <m:r>
                      <a:rPr lang="tr-TR" i="1" dirty="0">
                        <a:latin typeface="Cambria Math" panose="02040503050406030204" pitchFamily="18" charset="0"/>
                      </a:rPr>
                      <m:t>=</m:t>
                    </m:r>
                    <m:d>
                      <m:dPr>
                        <m:ctrlPr>
                          <a:rPr lang="tr-TR" i="1" dirty="0">
                            <a:latin typeface="Cambria Math" panose="02040503050406030204" pitchFamily="18" charset="0"/>
                          </a:rPr>
                        </m:ctrlPr>
                      </m:dPr>
                      <m:e>
                        <m:r>
                          <a:rPr lang="tr-TR" b="0" i="1" dirty="0" smtClean="0">
                            <a:latin typeface="Cambria Math" panose="02040503050406030204" pitchFamily="18" charset="0"/>
                          </a:rPr>
                          <m:t>0</m:t>
                        </m:r>
                      </m:e>
                    </m:d>
                    <m:r>
                      <a:rPr lang="tr-TR" i="1" dirty="0">
                        <a:latin typeface="Cambria Math" panose="02040503050406030204" pitchFamily="18" charset="0"/>
                      </a:rPr>
                      <m:t>!</m:t>
                    </m:r>
                    <m:r>
                      <a:rPr lang="tr-TR" b="0" i="1" dirty="0" smtClean="0">
                        <a:latin typeface="Cambria Math" panose="02040503050406030204" pitchFamily="18" charset="0"/>
                      </a:rPr>
                      <m:t>=1</m:t>
                    </m:r>
                  </m:oMath>
                </a14:m>
                <a:r>
                  <a:rPr lang="tr-TR" dirty="0"/>
                  <a:t> ve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d>
                      <m:dPr>
                        <m:ctrlPr>
                          <a:rPr lang="tr-TR" i="1" dirty="0">
                            <a:latin typeface="Cambria Math" panose="02040503050406030204" pitchFamily="18" charset="0"/>
                            <a:ea typeface="Cambria Math" panose="02040503050406030204" pitchFamily="18" charset="0"/>
                          </a:rPr>
                        </m:ctrlPr>
                      </m:dPr>
                      <m:e>
                        <m:r>
                          <a:rPr lang="tr-TR" i="1" dirty="0">
                            <a:latin typeface="Cambria Math" panose="02040503050406030204" pitchFamily="18" charset="0"/>
                          </a:rPr>
                          <m:t>1</m:t>
                        </m:r>
                        <m:r>
                          <a:rPr lang="tr-TR" b="0" i="1" dirty="0" smtClean="0">
                            <a:latin typeface="Cambria Math" panose="02040503050406030204" pitchFamily="18" charset="0"/>
                          </a:rPr>
                          <m:t>/2</m:t>
                        </m:r>
                      </m:e>
                    </m:d>
                    <m:r>
                      <a:rPr lang="tr-TR" i="1" dirty="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𝜋</m:t>
                        </m:r>
                      </m:e>
                      <m:sup>
                        <m:r>
                          <a:rPr lang="tr-TR" b="0" i="1" dirty="0" smtClean="0">
                            <a:latin typeface="Cambria Math" panose="02040503050406030204" pitchFamily="18" charset="0"/>
                          </a:rPr>
                          <m:t>1/2</m:t>
                        </m:r>
                      </m:sup>
                    </m:sSup>
                  </m:oMath>
                </a14:m>
                <a:r>
                  <a:rPr lang="tr-TR" dirty="0" smtClean="0"/>
                  <a:t>. </a:t>
                </a:r>
                <a:endParaRPr lang="tr-TR"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500" t="-2429" b="-143"/>
                </a:stretch>
              </a:blipFill>
            </p:spPr>
            <p:txBody>
              <a:bodyPr/>
              <a:lstStyle/>
              <a:p>
                <a:r>
                  <a:rPr lang="tr-TR">
                    <a:noFill/>
                  </a:rPr>
                  <a:t> </a:t>
                </a:r>
              </a:p>
            </p:txBody>
          </p:sp>
        </mc:Fallback>
      </mc:AlternateContent>
    </p:spTree>
    <p:extLst>
      <p:ext uri="{BB962C8B-B14F-4D97-AF65-F5344CB8AC3E}">
        <p14:creationId xmlns:p14="http://schemas.microsoft.com/office/powerpoint/2010/main" val="371282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Gama Dağılımı</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sz="half" idx="1"/>
              </p:nvPr>
            </p:nvSpPr>
            <p:spPr/>
            <p:txBody>
              <a:bodyPr>
                <a:normAutofit/>
              </a:bodyPr>
              <a:lstStyle/>
              <a:p>
                <a:r>
                  <a:rPr lang="tr-TR" dirty="0" smtClean="0"/>
                  <a:t>Gama </a:t>
                </a:r>
                <a:r>
                  <a:rPr lang="tr-TR" dirty="0" err="1" smtClean="0"/>
                  <a:t>rassal</a:t>
                </a:r>
                <a:r>
                  <a:rPr lang="tr-TR" dirty="0" smtClean="0"/>
                  <a:t> değişken </a:t>
                </a:r>
                <a14:m>
                  <m:oMath xmlns:m="http://schemas.openxmlformats.org/officeDocument/2006/math">
                    <m:r>
                      <a:rPr lang="tr-TR" b="0" i="1" smtClean="0">
                        <a:latin typeface="Cambria Math" panose="02040503050406030204" pitchFamily="18" charset="0"/>
                      </a:rPr>
                      <m:t>𝑋</m:t>
                    </m:r>
                  </m:oMath>
                </a14:m>
                <a:r>
                  <a:rPr lang="tr-TR" dirty="0" smtClean="0"/>
                  <a:t>’in </a:t>
                </a:r>
                <a14:m>
                  <m:oMath xmlns:m="http://schemas.openxmlformats.org/officeDocument/2006/math">
                    <m:r>
                      <a:rPr lang="tr-TR" i="1" dirty="0">
                        <a:latin typeface="Cambria Math" panose="02040503050406030204" pitchFamily="18" charset="0"/>
                      </a:rPr>
                      <m:t>𝜆</m:t>
                    </m:r>
                    <m:r>
                      <a:rPr lang="tr-TR" b="0" i="1" dirty="0" smtClean="0">
                        <a:latin typeface="Cambria Math" panose="02040503050406030204" pitchFamily="18" charset="0"/>
                      </a:rPr>
                      <m:t>&gt;0 </m:t>
                    </m:r>
                    <m:r>
                      <a:rPr lang="tr-TR" b="0" i="1" dirty="0" smtClean="0">
                        <a:latin typeface="Cambria Math" panose="02040503050406030204" pitchFamily="18" charset="0"/>
                      </a:rPr>
                      <m:t>𝑣𝑒</m:t>
                    </m:r>
                    <m:r>
                      <a:rPr lang="tr-TR" b="0" i="1" dirty="0" smtClean="0">
                        <a:latin typeface="Cambria Math" panose="02040503050406030204" pitchFamily="18" charset="0"/>
                      </a:rPr>
                      <m:t> </m:t>
                    </m:r>
                    <m:r>
                      <a:rPr lang="tr-TR" b="0" i="1" dirty="0" smtClean="0">
                        <a:latin typeface="Cambria Math" panose="02040503050406030204" pitchFamily="18" charset="0"/>
                      </a:rPr>
                      <m:t>𝑟</m:t>
                    </m:r>
                    <m:r>
                      <a:rPr lang="tr-TR" b="0" i="1" dirty="0" smtClean="0">
                        <a:latin typeface="Cambria Math" panose="02040503050406030204" pitchFamily="18" charset="0"/>
                      </a:rPr>
                      <m:t>&gt;0</m:t>
                    </m:r>
                  </m:oMath>
                </a14:m>
                <a:r>
                  <a:rPr lang="tr-TR" dirty="0" smtClean="0"/>
                  <a:t> koşuluyla olasılık yoğunluk fonksiyonu aşağıdaki gibidir.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𝑓</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m:t>
                      </m:r>
                      <m:f>
                        <m:fPr>
                          <m:ctrlPr>
                            <a:rPr lang="tr-TR" b="0" i="1" smtClean="0">
                              <a:latin typeface="Cambria Math" panose="02040503050406030204" pitchFamily="18" charset="0"/>
                            </a:rPr>
                          </m:ctrlPr>
                        </m:fPr>
                        <m:num>
                          <m:sSup>
                            <m:sSupPr>
                              <m:ctrlPr>
                                <a:rPr lang="tr-TR" b="0" i="1" smtClean="0">
                                  <a:latin typeface="Cambria Math" panose="02040503050406030204" pitchFamily="18" charset="0"/>
                                </a:rPr>
                              </m:ctrlPr>
                            </m:sSupPr>
                            <m:e>
                              <m:r>
                                <a:rPr lang="tr-TR" b="0" i="1" smtClean="0">
                                  <a:latin typeface="Cambria Math" panose="02040503050406030204" pitchFamily="18" charset="0"/>
                                </a:rPr>
                                <m:t>𝜆</m:t>
                              </m:r>
                            </m:e>
                            <m:sup>
                              <m:r>
                                <a:rPr lang="tr-TR" b="0" i="1" smtClean="0">
                                  <a:latin typeface="Cambria Math" panose="02040503050406030204" pitchFamily="18" charset="0"/>
                                </a:rPr>
                                <m:t>𝑟</m:t>
                              </m:r>
                            </m:sup>
                          </m:sSup>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𝑥</m:t>
                              </m:r>
                            </m:e>
                            <m:sup>
                              <m:r>
                                <a:rPr lang="tr-TR" i="1">
                                  <a:latin typeface="Cambria Math" panose="02040503050406030204" pitchFamily="18" charset="0"/>
                                  <a:ea typeface="Cambria Math" panose="02040503050406030204" pitchFamily="18" charset="0"/>
                                </a:rPr>
                                <m:t>𝑟</m:t>
                              </m:r>
                              <m:r>
                                <a:rPr lang="tr-TR" i="1">
                                  <a:latin typeface="Cambria Math" panose="02040503050406030204" pitchFamily="18" charset="0"/>
                                  <a:ea typeface="Cambria Math" panose="02040503050406030204" pitchFamily="18" charset="0"/>
                                </a:rPr>
                                <m:t>−1</m:t>
                              </m:r>
                            </m:sup>
                          </m:sSup>
                          <m:sSup>
                            <m:sSupPr>
                              <m:ctrlPr>
                                <a:rPr lang="tr-TR" i="1">
                                  <a:latin typeface="Cambria Math" panose="02040503050406030204" pitchFamily="18" charset="0"/>
                                  <a:ea typeface="Cambria Math" panose="02040503050406030204" pitchFamily="18" charset="0"/>
                                </a:rPr>
                              </m:ctrlPr>
                            </m:sSupPr>
                            <m:e>
                              <m:r>
                                <a:rPr lang="tr-TR" i="1">
                                  <a:latin typeface="Cambria Math" panose="02040503050406030204" pitchFamily="18" charset="0"/>
                                  <a:ea typeface="Cambria Math" panose="02040503050406030204" pitchFamily="18" charset="0"/>
                                </a:rPr>
                                <m:t>𝑒</m:t>
                              </m:r>
                            </m:e>
                            <m:sup>
                              <m:r>
                                <a:rPr lang="tr-TR" i="1">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𝜆</m:t>
                              </m:r>
                              <m:r>
                                <a:rPr lang="tr-TR" b="0" i="1" smtClean="0">
                                  <a:latin typeface="Cambria Math" panose="02040503050406030204" pitchFamily="18" charset="0"/>
                                  <a:ea typeface="Cambria Math" panose="02040503050406030204" pitchFamily="18" charset="0"/>
                                </a:rPr>
                                <m:t>𝑥</m:t>
                              </m:r>
                            </m:sup>
                          </m:sSup>
                        </m:num>
                        <m:den>
                          <m:r>
                            <m:rPr>
                              <m:sty m:val="p"/>
                            </m:rPr>
                            <a:rPr lang="tr-TR" b="0" i="0" smtClean="0">
                              <a:latin typeface="Cambria Math" panose="02040503050406030204" pitchFamily="18" charset="0"/>
                            </a:rPr>
                            <m:t>Γ</m:t>
                          </m:r>
                          <m:r>
                            <a:rPr lang="tr-TR" b="0" i="1" smtClean="0">
                              <a:latin typeface="Cambria Math" panose="02040503050406030204" pitchFamily="18" charset="0"/>
                            </a:rPr>
                            <m:t>(</m:t>
                          </m:r>
                          <m:r>
                            <a:rPr lang="tr-TR" b="0" i="1" smtClean="0">
                              <a:latin typeface="Cambria Math" panose="02040503050406030204" pitchFamily="18" charset="0"/>
                            </a:rPr>
                            <m:t>𝑟</m:t>
                          </m:r>
                          <m:r>
                            <a:rPr lang="tr-TR" b="0" i="1" smtClean="0">
                              <a:latin typeface="Cambria Math" panose="02040503050406030204" pitchFamily="18" charset="0"/>
                            </a:rPr>
                            <m:t>)</m:t>
                          </m:r>
                        </m:den>
                      </m:f>
                      <m:r>
                        <a:rPr lang="tr-TR" b="0" i="1" smtClean="0">
                          <a:latin typeface="Cambria Math" panose="02040503050406030204" pitchFamily="18" charset="0"/>
                        </a:rPr>
                        <m:t>     </m:t>
                      </m:r>
                      <m:r>
                        <a:rPr lang="tr-TR" b="0" i="1" smtClean="0">
                          <a:latin typeface="Cambria Math" panose="02040503050406030204" pitchFamily="18" charset="0"/>
                        </a:rPr>
                        <m:t>𝑥</m:t>
                      </m:r>
                      <m:r>
                        <a:rPr lang="tr-TR" b="0" i="1" smtClean="0">
                          <a:latin typeface="Cambria Math" panose="02040503050406030204" pitchFamily="18" charset="0"/>
                        </a:rPr>
                        <m:t>&gt;0 </m:t>
                      </m:r>
                      <m:r>
                        <a:rPr lang="tr-TR" b="0" i="1" smtClean="0">
                          <a:latin typeface="Cambria Math" panose="02040503050406030204" pitchFamily="18" charset="0"/>
                        </a:rPr>
                        <m:t>𝑖</m:t>
                      </m:r>
                      <m:r>
                        <a:rPr lang="tr-TR" b="0" i="1" smtClean="0">
                          <a:latin typeface="Cambria Math" panose="02040503050406030204" pitchFamily="18" charset="0"/>
                        </a:rPr>
                        <m:t>ç</m:t>
                      </m:r>
                      <m:r>
                        <a:rPr lang="tr-TR" b="0" i="1" smtClean="0">
                          <a:latin typeface="Cambria Math" panose="02040503050406030204" pitchFamily="18" charset="0"/>
                        </a:rPr>
                        <m:t>𝑖𝑛</m:t>
                      </m:r>
                    </m:oMath>
                  </m:oMathPara>
                </a14:m>
                <a:endParaRPr lang="tr-TR" dirty="0" smtClean="0"/>
              </a:p>
              <a:p>
                <a:r>
                  <a:rPr lang="tr-TR" dirty="0" smtClean="0"/>
                  <a:t>Ortalama ve </a:t>
                </a:r>
                <a:r>
                  <a:rPr lang="tr-TR" dirty="0" err="1" smtClean="0"/>
                  <a:t>varyans</a:t>
                </a:r>
                <a:r>
                  <a:rPr lang="tr-TR" dirty="0" smtClean="0"/>
                  <a:t> ise</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𝜇</m:t>
                      </m:r>
                      <m:r>
                        <a:rPr lang="tr-TR" b="0" i="1" smtClean="0">
                          <a:latin typeface="Cambria Math" panose="02040503050406030204" pitchFamily="18" charset="0"/>
                        </a:rPr>
                        <m:t>=</m:t>
                      </m:r>
                      <m:r>
                        <a:rPr lang="tr-TR" b="0" i="1" smtClean="0">
                          <a:latin typeface="Cambria Math" panose="02040503050406030204" pitchFamily="18" charset="0"/>
                        </a:rPr>
                        <m:t>𝐸</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𝑟</m:t>
                          </m:r>
                        </m:num>
                        <m:den>
                          <m:r>
                            <a:rPr lang="tr-TR" b="0" i="1" smtClean="0">
                              <a:latin typeface="Cambria Math" panose="02040503050406030204" pitchFamily="18" charset="0"/>
                            </a:rPr>
                            <m:t>𝜆</m:t>
                          </m:r>
                        </m:den>
                      </m:f>
                      <m:r>
                        <a:rPr lang="tr-TR" b="0" i="1" smtClean="0">
                          <a:latin typeface="Cambria Math" panose="02040503050406030204" pitchFamily="18" charset="0"/>
                        </a:rPr>
                        <m:t> </m:t>
                      </m:r>
                      <m:r>
                        <a:rPr lang="tr-TR" b="0" i="1" smtClean="0">
                          <a:latin typeface="Cambria Math" panose="02040503050406030204" pitchFamily="18" charset="0"/>
                        </a:rPr>
                        <m:t>𝑣𝑒</m:t>
                      </m:r>
                      <m:r>
                        <a:rPr lang="tr-TR" b="0" i="1" smtClean="0">
                          <a:latin typeface="Cambria Math" panose="02040503050406030204" pitchFamily="18" charset="0"/>
                        </a:rPr>
                        <m:t> </m:t>
                      </m:r>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r>
                        <a:rPr lang="tr-TR" b="0" i="1" smtClean="0">
                          <a:latin typeface="Cambria Math" panose="02040503050406030204" pitchFamily="18" charset="0"/>
                        </a:rPr>
                        <m:t>=</m:t>
                      </m:r>
                      <m:r>
                        <a:rPr lang="tr-TR" b="0" i="1" smtClean="0">
                          <a:latin typeface="Cambria Math" panose="02040503050406030204" pitchFamily="18" charset="0"/>
                        </a:rPr>
                        <m:t>𝑉</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𝑟</m:t>
                          </m:r>
                        </m:num>
                        <m:den>
                          <m:sSup>
                            <m:sSupPr>
                              <m:ctrlPr>
                                <a:rPr lang="tr-TR" b="0" i="1" smtClean="0">
                                  <a:latin typeface="Cambria Math" panose="02040503050406030204" pitchFamily="18" charset="0"/>
                                </a:rPr>
                              </m:ctrlPr>
                            </m:sSupPr>
                            <m:e>
                              <m:r>
                                <a:rPr lang="tr-TR" b="0" i="1" smtClean="0">
                                  <a:latin typeface="Cambria Math" panose="02040503050406030204" pitchFamily="18" charset="0"/>
                                </a:rPr>
                                <m:t>𝜆</m:t>
                              </m:r>
                            </m:e>
                            <m:sup>
                              <m:r>
                                <a:rPr lang="tr-TR" b="0" i="1" smtClean="0">
                                  <a:latin typeface="Cambria Math" panose="02040503050406030204" pitchFamily="18" charset="0"/>
                                </a:rPr>
                                <m:t>2</m:t>
                              </m:r>
                            </m:sup>
                          </m:sSup>
                        </m:den>
                      </m:f>
                    </m:oMath>
                  </m:oMathPara>
                </a14:m>
                <a:endParaRPr lang="tr-TR" dirty="0" smtClean="0"/>
              </a:p>
              <a:p>
                <a:r>
                  <a:rPr lang="tr-TR" dirty="0" smtClean="0"/>
                  <a:t>Gamma </a:t>
                </a:r>
                <a:r>
                  <a:rPr lang="tr-TR" dirty="0"/>
                  <a:t>dağılımının </a:t>
                </a:r>
                <a14:m>
                  <m:oMath xmlns:m="http://schemas.openxmlformats.org/officeDocument/2006/math">
                    <m:r>
                      <a:rPr lang="tr-TR" b="0" i="1" dirty="0" smtClean="0">
                        <a:latin typeface="Cambria Math" panose="02040503050406030204" pitchFamily="18" charset="0"/>
                      </a:rPr>
                      <m:t>𝜆</m:t>
                    </m:r>
                    <m:r>
                      <a:rPr lang="tr-TR" i="1" dirty="0" smtClean="0">
                        <a:latin typeface="Cambria Math" panose="02040503050406030204" pitchFamily="18" charset="0"/>
                      </a:rPr>
                      <m:t>= 1/2 </m:t>
                    </m:r>
                  </m:oMath>
                </a14:m>
                <a:r>
                  <a:rPr lang="tr-TR" dirty="0"/>
                  <a:t>ve </a:t>
                </a:r>
                <a14:m>
                  <m:oMath xmlns:m="http://schemas.openxmlformats.org/officeDocument/2006/math">
                    <m:r>
                      <a:rPr lang="tr-TR" i="1" dirty="0" smtClean="0">
                        <a:latin typeface="Cambria Math" panose="02040503050406030204" pitchFamily="18" charset="0"/>
                      </a:rPr>
                      <m:t>𝑟</m:t>
                    </m:r>
                    <m:r>
                      <a:rPr lang="tr-TR" i="1" dirty="0" smtClean="0">
                        <a:latin typeface="Cambria Math" panose="02040503050406030204" pitchFamily="18" charset="0"/>
                      </a:rPr>
                      <m:t>′</m:t>
                    </m:r>
                  </m:oMath>
                </a14:m>
                <a:r>
                  <a:rPr lang="tr-TR" dirty="0"/>
                  <a:t> </a:t>
                </a:r>
                <a:r>
                  <a:rPr lang="tr-TR" dirty="0" err="1"/>
                  <a:t>nin</a:t>
                </a:r>
                <a:r>
                  <a:rPr lang="tr-TR" dirty="0"/>
                  <a:t> </a:t>
                </a:r>
                <a14:m>
                  <m:oMath xmlns:m="http://schemas.openxmlformats.org/officeDocument/2006/math">
                    <m:r>
                      <a:rPr lang="tr-TR" i="1" dirty="0" smtClean="0">
                        <a:latin typeface="Cambria Math" panose="02040503050406030204" pitchFamily="18" charset="0"/>
                      </a:rPr>
                      <m:t>1/2, 1, 3/2, 2, . . . </m:t>
                    </m:r>
                    <m:r>
                      <a:rPr lang="tr-TR" b="0" i="0" dirty="0" smtClean="0">
                        <a:latin typeface="Cambria Math" panose="02040503050406030204" pitchFamily="18" charset="0"/>
                      </a:rPr>
                      <m:t> </m:t>
                    </m:r>
                  </m:oMath>
                </a14:m>
                <a:r>
                  <a:rPr lang="tr-TR" dirty="0" smtClean="0"/>
                  <a:t> değerlerinden </a:t>
                </a:r>
                <a:r>
                  <a:rPr lang="tr-TR" dirty="0"/>
                  <a:t>birine sahip olduğu özel durumu </a:t>
                </a:r>
                <a:r>
                  <a:rPr lang="tr-TR" b="1" dirty="0" err="1"/>
                  <a:t>chi</a:t>
                </a:r>
                <a:r>
                  <a:rPr lang="tr-TR" b="1" dirty="0"/>
                  <a:t>-kare dağılımı </a:t>
                </a:r>
                <a:r>
                  <a:rPr lang="tr-TR" dirty="0"/>
                  <a:t>olarak bilinir</a:t>
                </a:r>
                <a:r>
                  <a:rPr lang="tr-TR" dirty="0" smtClean="0"/>
                  <a:t>.</a:t>
                </a:r>
              </a:p>
              <a:p>
                <a:endParaRPr lang="tr-TR" dirty="0"/>
              </a:p>
            </p:txBody>
          </p:sp>
        </mc:Choice>
        <mc:Fallback>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1149" t="-1571"/>
                </a:stretch>
              </a:blipFill>
            </p:spPr>
            <p:txBody>
              <a:bodyPr/>
              <a:lstStyle/>
              <a:p>
                <a:r>
                  <a:rPr lang="tr-TR">
                    <a:noFill/>
                  </a:rPr>
                  <a:t> </a:t>
                </a:r>
              </a:p>
            </p:txBody>
          </p:sp>
        </mc:Fallback>
      </mc:AlternateContent>
      <p:pic>
        <p:nvPicPr>
          <p:cNvPr id="7" name="İçerik Yer Tutucusu 6"/>
          <p:cNvPicPr>
            <a:picLocks noGrp="1" noChangeAspect="1"/>
          </p:cNvPicPr>
          <p:nvPr>
            <p:ph sz="half" idx="2"/>
          </p:nvPr>
        </p:nvPicPr>
        <p:blipFill>
          <a:blip r:embed="rId3"/>
          <a:stretch>
            <a:fillRect/>
          </a:stretch>
        </p:blipFill>
        <p:spPr>
          <a:xfrm>
            <a:off x="6794360" y="1803400"/>
            <a:ext cx="3576917" cy="4267200"/>
          </a:xfrm>
          <a:prstGeom prst="rect">
            <a:avLst/>
          </a:prstGeom>
        </p:spPr>
      </p:pic>
    </p:spTree>
    <p:extLst>
      <p:ext uri="{BB962C8B-B14F-4D97-AF65-F5344CB8AC3E}">
        <p14:creationId xmlns:p14="http://schemas.microsoft.com/office/powerpoint/2010/main" val="58107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Weibull</a:t>
            </a:r>
            <a:r>
              <a:rPr lang="tr-TR" dirty="0"/>
              <a:t> Dağılımı </a:t>
            </a:r>
          </a:p>
        </p:txBody>
      </p:sp>
      <p:sp>
        <p:nvSpPr>
          <p:cNvPr id="3" name="İçerik Yer Tutucusu 2"/>
          <p:cNvSpPr>
            <a:spLocks noGrp="1"/>
          </p:cNvSpPr>
          <p:nvPr>
            <p:ph sz="half" idx="1"/>
          </p:nvPr>
        </p:nvSpPr>
        <p:spPr/>
        <p:txBody>
          <a:bodyPr/>
          <a:lstStyle/>
          <a:p>
            <a:r>
              <a:rPr lang="tr-TR" dirty="0" err="1" smtClean="0"/>
              <a:t>Weibull</a:t>
            </a:r>
            <a:r>
              <a:rPr lang="tr-TR" dirty="0" smtClean="0"/>
              <a:t> </a:t>
            </a:r>
            <a:r>
              <a:rPr lang="tr-TR" dirty="0"/>
              <a:t>dağılımı, birçok </a:t>
            </a:r>
            <a:r>
              <a:rPr lang="tr-TR" b="1" dirty="0"/>
              <a:t>farklı fiziksel sistemde arızaya kadarki </a:t>
            </a:r>
            <a:r>
              <a:rPr lang="tr-TR" dirty="0"/>
              <a:t>sürenin modellenmesinde sıklıkla kullanılır. </a:t>
            </a:r>
            <a:endParaRPr lang="tr-TR" dirty="0" smtClean="0"/>
          </a:p>
          <a:p>
            <a:r>
              <a:rPr lang="tr-TR" dirty="0" smtClean="0"/>
              <a:t>Dağılımdaki </a:t>
            </a:r>
            <a:r>
              <a:rPr lang="tr-TR" dirty="0"/>
              <a:t>parametreler, zamanla arıza sayılarının arttığı (yatak aşın-</a:t>
            </a:r>
            <a:r>
              <a:rPr lang="tr-TR" dirty="0" err="1"/>
              <a:t>ması</a:t>
            </a:r>
            <a:r>
              <a:rPr lang="tr-TR" dirty="0"/>
              <a:t>), azaldığı (bazı yarıiletkenler), veya sabit kaldığı (sisteme gelen dış şokların neden olduğu arızalar) sistemlerin modellenmesinde büyük bir esneklik sağlar. </a:t>
            </a:r>
          </a:p>
        </p:txBody>
      </p:sp>
      <p:pic>
        <p:nvPicPr>
          <p:cNvPr id="6" name="İçerik Yer Tutucusu 5"/>
          <p:cNvPicPr>
            <a:picLocks noGrp="1" noChangeAspect="1"/>
          </p:cNvPicPr>
          <p:nvPr>
            <p:ph sz="half" idx="2"/>
          </p:nvPr>
        </p:nvPicPr>
        <p:blipFill>
          <a:blip r:embed="rId2"/>
          <a:stretch>
            <a:fillRect/>
          </a:stretch>
        </p:blipFill>
        <p:spPr>
          <a:xfrm>
            <a:off x="6914526" y="1803400"/>
            <a:ext cx="3336586" cy="4267200"/>
          </a:xfrm>
          <a:prstGeom prst="rect">
            <a:avLst/>
          </a:prstGeom>
        </p:spPr>
      </p:pic>
    </p:spTree>
    <p:extLst>
      <p:ext uri="{BB962C8B-B14F-4D97-AF65-F5344CB8AC3E}">
        <p14:creationId xmlns:p14="http://schemas.microsoft.com/office/powerpoint/2010/main" val="342052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7828" y="476672"/>
            <a:ext cx="9751060" cy="1168400"/>
          </a:xfrm>
        </p:spPr>
        <p:txBody>
          <a:bodyPr/>
          <a:lstStyle/>
          <a:p>
            <a:r>
              <a:rPr lang="tr-TR" dirty="0" err="1"/>
              <a:t>Weibull</a:t>
            </a:r>
            <a:r>
              <a:rPr lang="tr-TR" dirty="0"/>
              <a:t> Dağılımı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693812" y="1803400"/>
                <a:ext cx="5163561" cy="4267200"/>
              </a:xfrm>
            </p:spPr>
            <p:txBody>
              <a:bodyPr>
                <a:normAutofit lnSpcReduction="10000"/>
              </a:bodyPr>
              <a:lstStyle/>
              <a:p>
                <a:r>
                  <a:rPr lang="tr-TR" dirty="0" smtClean="0"/>
                  <a:t>Weibull </a:t>
                </a:r>
                <a:r>
                  <a:rPr lang="tr-TR" dirty="0" err="1"/>
                  <a:t>rassal</a:t>
                </a:r>
                <a:r>
                  <a:rPr lang="tr-TR" dirty="0"/>
                  <a:t> değişken </a:t>
                </a:r>
                <a14:m>
                  <m:oMath xmlns:m="http://schemas.openxmlformats.org/officeDocument/2006/math">
                    <m:r>
                      <a:rPr lang="tr-TR" i="1">
                        <a:latin typeface="Cambria Math" panose="02040503050406030204" pitchFamily="18" charset="0"/>
                      </a:rPr>
                      <m:t>𝑋</m:t>
                    </m:r>
                  </m:oMath>
                </a14:m>
                <a:r>
                  <a:rPr lang="tr-TR" dirty="0" smtClean="0"/>
                  <a:t>’in ölçü parametresi </a:t>
                </a:r>
                <a14:m>
                  <m:oMath xmlns:m="http://schemas.openxmlformats.org/officeDocument/2006/math">
                    <m:r>
                      <a:rPr lang="tr-TR" b="0" i="1" dirty="0" smtClean="0">
                        <a:latin typeface="Cambria Math" panose="02040503050406030204" pitchFamily="18" charset="0"/>
                      </a:rPr>
                      <m:t>𝛿</m:t>
                    </m:r>
                    <m:r>
                      <a:rPr lang="tr-TR" i="1" dirty="0">
                        <a:latin typeface="Cambria Math" panose="02040503050406030204" pitchFamily="18" charset="0"/>
                      </a:rPr>
                      <m:t>&gt;0 </m:t>
                    </m:r>
                  </m:oMath>
                </a14:m>
                <a:r>
                  <a:rPr lang="tr-TR" dirty="0" smtClean="0"/>
                  <a:t>ve şekil parametresi </a:t>
                </a:r>
                <a14:m>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&gt;0</m:t>
                    </m:r>
                  </m:oMath>
                </a14:m>
                <a:r>
                  <a:rPr lang="tr-TR" dirty="0"/>
                  <a:t> </a:t>
                </a:r>
                <a:r>
                  <a:rPr lang="tr-TR" dirty="0" smtClean="0"/>
                  <a:t>koşuluyla </a:t>
                </a:r>
                <a:r>
                  <a:rPr lang="tr-TR" dirty="0"/>
                  <a:t>olasılık yoğunluk fonksiyonu aşağıdaki gibidir.</a:t>
                </a:r>
              </a:p>
              <a:p>
                <a:pPr marL="0" indent="0">
                  <a:lnSpc>
                    <a:spcPct val="150000"/>
                  </a:lnSpc>
                  <a:spcBef>
                    <a:spcPts val="0"/>
                  </a:spcBef>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𝑓</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𝛽</m:t>
                          </m:r>
                        </m:num>
                        <m:den>
                          <m:r>
                            <a:rPr lang="tr-TR" b="0" i="1" smtClean="0">
                              <a:latin typeface="Cambria Math" panose="02040503050406030204" pitchFamily="18" charset="0"/>
                            </a:rPr>
                            <m:t>𝛿</m:t>
                          </m:r>
                        </m:den>
                      </m:f>
                      <m:sSup>
                        <m:sSupPr>
                          <m:ctrlPr>
                            <a:rPr lang="tr-TR" b="0" i="1" smtClean="0">
                              <a:latin typeface="Cambria Math" panose="02040503050406030204" pitchFamily="18" charset="0"/>
                            </a:rPr>
                          </m:ctrlPr>
                        </m:sSupPr>
                        <m:e>
                          <m:d>
                            <m:dPr>
                              <m:ctrlPr>
                                <a:rPr lang="tr-TR" b="0" i="1" smtClean="0">
                                  <a:latin typeface="Cambria Math" panose="02040503050406030204" pitchFamily="18" charset="0"/>
                                </a:rPr>
                              </m:ctrlPr>
                            </m:dPr>
                            <m:e>
                              <m:f>
                                <m:fPr>
                                  <m:ctrlPr>
                                    <a:rPr lang="tr-TR" i="1">
                                      <a:latin typeface="Cambria Math" panose="02040503050406030204" pitchFamily="18" charset="0"/>
                                    </a:rPr>
                                  </m:ctrlPr>
                                </m:fPr>
                                <m:num>
                                  <m:r>
                                    <a:rPr lang="tr-TR" b="0" i="1" smtClean="0">
                                      <a:latin typeface="Cambria Math" panose="02040503050406030204" pitchFamily="18" charset="0"/>
                                    </a:rPr>
                                    <m:t>𝑥</m:t>
                                  </m:r>
                                </m:num>
                                <m:den>
                                  <m:r>
                                    <a:rPr lang="tr-TR" i="1">
                                      <a:latin typeface="Cambria Math" panose="02040503050406030204" pitchFamily="18" charset="0"/>
                                    </a:rPr>
                                    <m:t>𝛿</m:t>
                                  </m:r>
                                </m:den>
                              </m:f>
                            </m:e>
                          </m:d>
                        </m:e>
                        <m:sup>
                          <m:r>
                            <a:rPr lang="tr-TR" b="0" i="1" smtClean="0">
                              <a:latin typeface="Cambria Math" panose="02040503050406030204" pitchFamily="18" charset="0"/>
                            </a:rPr>
                            <m:t>𝛽</m:t>
                          </m:r>
                          <m:r>
                            <a:rPr lang="tr-TR" b="0" i="1" smtClean="0">
                              <a:latin typeface="Cambria Math" panose="02040503050406030204" pitchFamily="18" charset="0"/>
                            </a:rPr>
                            <m:t>−1</m:t>
                          </m:r>
                        </m:sup>
                      </m:sSup>
                      <m:func>
                        <m:funcPr>
                          <m:ctrlPr>
                            <a:rPr lang="tr-TR" b="0" i="1" smtClean="0">
                              <a:latin typeface="Cambria Math" panose="02040503050406030204" pitchFamily="18" charset="0"/>
                            </a:rPr>
                          </m:ctrlPr>
                        </m:funcPr>
                        <m:fName>
                          <m:r>
                            <m:rPr>
                              <m:sty m:val="p"/>
                            </m:rPr>
                            <a:rPr lang="tr-TR" b="0" i="0" smtClean="0">
                              <a:latin typeface="Cambria Math" panose="02040503050406030204" pitchFamily="18" charset="0"/>
                            </a:rPr>
                            <m:t>exp</m:t>
                          </m:r>
                        </m:fName>
                        <m:e>
                          <m:d>
                            <m:dPr>
                              <m:begChr m:val="["/>
                              <m:endChr m:val="]"/>
                              <m:ctrlPr>
                                <a:rPr lang="tr-TR" b="0" i="1" smtClean="0">
                                  <a:latin typeface="Cambria Math" panose="02040503050406030204" pitchFamily="18" charset="0"/>
                                </a:rPr>
                              </m:ctrlPr>
                            </m:dPr>
                            <m:e>
                              <m:sSup>
                                <m:sSupPr>
                                  <m:ctrlPr>
                                    <a:rPr lang="tr-TR" i="1">
                                      <a:latin typeface="Cambria Math" panose="02040503050406030204" pitchFamily="18" charset="0"/>
                                    </a:rPr>
                                  </m:ctrlPr>
                                </m:sSupPr>
                                <m:e>
                                  <m:r>
                                    <a:rPr lang="tr-TR" b="0" i="1" smtClean="0">
                                      <a:latin typeface="Cambria Math" panose="02040503050406030204" pitchFamily="18" charset="0"/>
                                    </a:rPr>
                                    <m:t>−</m:t>
                                  </m:r>
                                  <m:d>
                                    <m:dPr>
                                      <m:ctrlPr>
                                        <a:rPr lang="tr-TR" i="1">
                                          <a:latin typeface="Cambria Math" panose="02040503050406030204" pitchFamily="18" charset="0"/>
                                        </a:rPr>
                                      </m:ctrlPr>
                                    </m:dPr>
                                    <m:e>
                                      <m:f>
                                        <m:fPr>
                                          <m:ctrlPr>
                                            <a:rPr lang="tr-TR" i="1">
                                              <a:latin typeface="Cambria Math" panose="02040503050406030204" pitchFamily="18" charset="0"/>
                                            </a:rPr>
                                          </m:ctrlPr>
                                        </m:fPr>
                                        <m:num>
                                          <m:r>
                                            <a:rPr lang="tr-TR" i="1">
                                              <a:latin typeface="Cambria Math" panose="02040503050406030204" pitchFamily="18" charset="0"/>
                                            </a:rPr>
                                            <m:t>𝑥</m:t>
                                          </m:r>
                                        </m:num>
                                        <m:den>
                                          <m:r>
                                            <a:rPr lang="tr-TR" i="1">
                                              <a:latin typeface="Cambria Math" panose="02040503050406030204" pitchFamily="18" charset="0"/>
                                            </a:rPr>
                                            <m:t>𝛿</m:t>
                                          </m:r>
                                        </m:den>
                                      </m:f>
                                    </m:e>
                                  </m:d>
                                </m:e>
                                <m:sup>
                                  <m:r>
                                    <a:rPr lang="tr-TR" i="1">
                                      <a:latin typeface="Cambria Math" panose="02040503050406030204" pitchFamily="18" charset="0"/>
                                    </a:rPr>
                                    <m:t>𝛽</m:t>
                                  </m:r>
                                </m:sup>
                              </m:sSup>
                            </m:e>
                          </m:d>
                        </m:e>
                      </m:func>
                      <m:r>
                        <a:rPr lang="tr-TR" i="1">
                          <a:latin typeface="Cambria Math" panose="02040503050406030204" pitchFamily="18" charset="0"/>
                        </a:rPr>
                        <m:t>     </m:t>
                      </m:r>
                      <m:r>
                        <a:rPr lang="tr-TR" i="1">
                          <a:latin typeface="Cambria Math" panose="02040503050406030204" pitchFamily="18" charset="0"/>
                        </a:rPr>
                        <m:t>𝑥</m:t>
                      </m:r>
                      <m:r>
                        <a:rPr lang="tr-TR" i="1">
                          <a:latin typeface="Cambria Math" panose="02040503050406030204" pitchFamily="18" charset="0"/>
                        </a:rPr>
                        <m:t>&gt;0 </m:t>
                      </m:r>
                      <m:r>
                        <a:rPr lang="tr-TR" i="1">
                          <a:latin typeface="Cambria Math" panose="02040503050406030204" pitchFamily="18" charset="0"/>
                        </a:rPr>
                        <m:t>𝑖</m:t>
                      </m:r>
                      <m:r>
                        <a:rPr lang="tr-TR" i="1">
                          <a:latin typeface="Cambria Math" panose="02040503050406030204" pitchFamily="18" charset="0"/>
                        </a:rPr>
                        <m:t>ç</m:t>
                      </m:r>
                      <m:r>
                        <a:rPr lang="tr-TR" i="1">
                          <a:latin typeface="Cambria Math" panose="02040503050406030204" pitchFamily="18" charset="0"/>
                        </a:rPr>
                        <m:t>𝑖𝑛</m:t>
                      </m:r>
                    </m:oMath>
                  </m:oMathPara>
                </a14:m>
                <a:endParaRPr lang="tr-TR" dirty="0" smtClean="0"/>
              </a:p>
              <a:p>
                <a:r>
                  <a:rPr lang="tr-TR" dirty="0" smtClean="0"/>
                  <a:t>Eğer </a:t>
                </a:r>
                <a14:m>
                  <m:oMath xmlns:m="http://schemas.openxmlformats.org/officeDocument/2006/math">
                    <m:r>
                      <a:rPr lang="tr-TR" i="1">
                        <a:latin typeface="Cambria Math" panose="02040503050406030204" pitchFamily="18" charset="0"/>
                      </a:rPr>
                      <m:t>𝑋</m:t>
                    </m:r>
                    <m:r>
                      <a:rPr lang="tr-TR" b="0" i="1" smtClean="0">
                        <a:latin typeface="Cambria Math" panose="02040503050406030204" pitchFamily="18" charset="0"/>
                      </a:rPr>
                      <m:t>,</m:t>
                    </m:r>
                  </m:oMath>
                </a14:m>
                <a:r>
                  <a:rPr lang="tr-TR" dirty="0" smtClean="0"/>
                  <a:t> </a:t>
                </a:r>
                <a14:m>
                  <m:oMath xmlns:m="http://schemas.openxmlformats.org/officeDocument/2006/math">
                    <m:r>
                      <a:rPr lang="tr-TR" i="1" dirty="0">
                        <a:latin typeface="Cambria Math" panose="02040503050406030204" pitchFamily="18" charset="0"/>
                      </a:rPr>
                      <m:t>𝛿</m:t>
                    </m:r>
                    <m:r>
                      <a:rPr lang="tr-TR" i="1" dirty="0">
                        <a:latin typeface="Cambria Math" panose="02040503050406030204" pitchFamily="18" charset="0"/>
                      </a:rPr>
                      <m:t> </m:t>
                    </m:r>
                  </m:oMath>
                </a14:m>
                <a:r>
                  <a:rPr lang="tr-TR" dirty="0"/>
                  <a:t>ve </a:t>
                </a:r>
                <a14:m>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 </m:t>
                    </m:r>
                  </m:oMath>
                </a14:m>
                <a:r>
                  <a:rPr lang="tr-TR" dirty="0" smtClean="0"/>
                  <a:t>parametreleri ile tanımlı bir </a:t>
                </a:r>
                <a:r>
                  <a:rPr lang="tr-TR" dirty="0" err="1" smtClean="0"/>
                  <a:t>Weibull</a:t>
                </a:r>
                <a:r>
                  <a:rPr lang="tr-TR" dirty="0" smtClean="0"/>
                  <a:t> dağılımına sahipse birikimli dağılım fonksiyonu aşağıdaki gibidir.</a:t>
                </a:r>
              </a:p>
              <a:p>
                <a:pPr marL="0" indent="0">
                  <a:lnSpc>
                    <a:spcPct val="150000"/>
                  </a:lnSpc>
                  <a:spcBef>
                    <a:spcPts val="0"/>
                  </a:spcBef>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=1−</m:t>
                      </m:r>
                      <m:func>
                        <m:funcPr>
                          <m:ctrlPr>
                            <a:rPr lang="tr-TR" i="1">
                              <a:latin typeface="Cambria Math" panose="02040503050406030204" pitchFamily="18" charset="0"/>
                            </a:rPr>
                          </m:ctrlPr>
                        </m:funcPr>
                        <m:fName>
                          <m:r>
                            <m:rPr>
                              <m:sty m:val="p"/>
                            </m:rPr>
                            <a:rPr lang="tr-TR">
                              <a:latin typeface="Cambria Math" panose="02040503050406030204" pitchFamily="18" charset="0"/>
                            </a:rPr>
                            <m:t>exp</m:t>
                          </m:r>
                        </m:fName>
                        <m:e>
                          <m:d>
                            <m:dPr>
                              <m:begChr m:val="["/>
                              <m:endChr m:val="]"/>
                              <m:ctrlPr>
                                <a:rPr lang="tr-TR" i="1">
                                  <a:latin typeface="Cambria Math" panose="02040503050406030204" pitchFamily="18" charset="0"/>
                                </a:rPr>
                              </m:ctrlPr>
                            </m:dPr>
                            <m:e>
                              <m:sSup>
                                <m:sSupPr>
                                  <m:ctrlPr>
                                    <a:rPr lang="tr-TR" i="1">
                                      <a:latin typeface="Cambria Math" panose="02040503050406030204" pitchFamily="18" charset="0"/>
                                    </a:rPr>
                                  </m:ctrlPr>
                                </m:sSupPr>
                                <m:e>
                                  <m:r>
                                    <a:rPr lang="tr-TR" i="1">
                                      <a:latin typeface="Cambria Math" panose="02040503050406030204" pitchFamily="18" charset="0"/>
                                    </a:rPr>
                                    <m:t>−</m:t>
                                  </m:r>
                                  <m:d>
                                    <m:dPr>
                                      <m:ctrlPr>
                                        <a:rPr lang="tr-TR" i="1">
                                          <a:latin typeface="Cambria Math" panose="02040503050406030204" pitchFamily="18" charset="0"/>
                                        </a:rPr>
                                      </m:ctrlPr>
                                    </m:dPr>
                                    <m:e>
                                      <m:f>
                                        <m:fPr>
                                          <m:ctrlPr>
                                            <a:rPr lang="tr-TR" i="1">
                                              <a:latin typeface="Cambria Math" panose="02040503050406030204" pitchFamily="18" charset="0"/>
                                            </a:rPr>
                                          </m:ctrlPr>
                                        </m:fPr>
                                        <m:num>
                                          <m:r>
                                            <a:rPr lang="tr-TR" i="1">
                                              <a:latin typeface="Cambria Math" panose="02040503050406030204" pitchFamily="18" charset="0"/>
                                            </a:rPr>
                                            <m:t>𝑥</m:t>
                                          </m:r>
                                        </m:num>
                                        <m:den>
                                          <m:r>
                                            <a:rPr lang="tr-TR" i="1">
                                              <a:latin typeface="Cambria Math" panose="02040503050406030204" pitchFamily="18" charset="0"/>
                                            </a:rPr>
                                            <m:t>𝛿</m:t>
                                          </m:r>
                                        </m:den>
                                      </m:f>
                                    </m:e>
                                  </m:d>
                                </m:e>
                                <m:sup>
                                  <m:r>
                                    <a:rPr lang="tr-TR" i="1">
                                      <a:latin typeface="Cambria Math" panose="02040503050406030204" pitchFamily="18" charset="0"/>
                                    </a:rPr>
                                    <m:t>𝛽</m:t>
                                  </m:r>
                                </m:sup>
                              </m:sSup>
                            </m:e>
                          </m:d>
                        </m:e>
                      </m:func>
                    </m:oMath>
                  </m:oMathPara>
                </a14:m>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693812" y="1803400"/>
                <a:ext cx="5163561" cy="4267200"/>
              </a:xfrm>
              <a:blipFill rotWithShape="0">
                <a:blip r:embed="rId4"/>
                <a:stretch>
                  <a:fillRect l="-1063" t="-214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İçerik Yer Tutucusu 5"/>
              <p:cNvSpPr>
                <a:spLocks noGrp="1"/>
              </p:cNvSpPr>
              <p:nvPr>
                <p:ph sz="half" idx="2"/>
              </p:nvPr>
            </p:nvSpPr>
            <p:spPr>
              <a:xfrm>
                <a:off x="6094412" y="1803400"/>
                <a:ext cx="5400599" cy="4267200"/>
              </a:xfrm>
            </p:spPr>
            <p:txBody>
              <a:bodyPr/>
              <a:lstStyle/>
              <a:p>
                <a:r>
                  <a:rPr lang="tr-TR" dirty="0" smtClean="0"/>
                  <a:t>Eğer </a:t>
                </a:r>
                <a14:m>
                  <m:oMath xmlns:m="http://schemas.openxmlformats.org/officeDocument/2006/math">
                    <m:r>
                      <a:rPr lang="tr-TR" i="1">
                        <a:latin typeface="Cambria Math" panose="02040503050406030204" pitchFamily="18" charset="0"/>
                      </a:rPr>
                      <m:t>𝑋</m:t>
                    </m:r>
                    <m:r>
                      <a:rPr lang="tr-TR" i="1">
                        <a:latin typeface="Cambria Math" panose="02040503050406030204" pitchFamily="18" charset="0"/>
                      </a:rPr>
                      <m:t>,</m:t>
                    </m:r>
                  </m:oMath>
                </a14:m>
                <a:r>
                  <a:rPr lang="tr-TR" dirty="0"/>
                  <a:t> </a:t>
                </a:r>
                <a14:m>
                  <m:oMath xmlns:m="http://schemas.openxmlformats.org/officeDocument/2006/math">
                    <m:r>
                      <a:rPr lang="tr-TR" i="1" dirty="0">
                        <a:latin typeface="Cambria Math" panose="02040503050406030204" pitchFamily="18" charset="0"/>
                      </a:rPr>
                      <m:t>𝛿</m:t>
                    </m:r>
                    <m:r>
                      <a:rPr lang="tr-TR" i="1" dirty="0">
                        <a:latin typeface="Cambria Math" panose="02040503050406030204" pitchFamily="18" charset="0"/>
                      </a:rPr>
                      <m:t> </m:t>
                    </m:r>
                  </m:oMath>
                </a14:m>
                <a:r>
                  <a:rPr lang="tr-TR" dirty="0"/>
                  <a:t>ve </a:t>
                </a:r>
                <a14:m>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 </m:t>
                    </m:r>
                  </m:oMath>
                </a14:m>
                <a:r>
                  <a:rPr lang="tr-TR" dirty="0"/>
                  <a:t>parametreleri ile tanımlı bir </a:t>
                </a:r>
                <a:r>
                  <a:rPr lang="tr-TR" dirty="0" err="1"/>
                  <a:t>Weibull</a:t>
                </a:r>
                <a:r>
                  <a:rPr lang="tr-TR" dirty="0"/>
                  <a:t> dağılımına </a:t>
                </a:r>
                <a:r>
                  <a:rPr lang="tr-TR" dirty="0" smtClean="0"/>
                  <a:t>sahipse ortalama ve </a:t>
                </a:r>
                <a:r>
                  <a:rPr lang="tr-TR" dirty="0" err="1" smtClean="0"/>
                  <a:t>varyansı</a:t>
                </a:r>
                <a:r>
                  <a:rPr lang="tr-TR" dirty="0" smtClean="0"/>
                  <a:t> şu şekilde bulunur.</a:t>
                </a:r>
              </a:p>
              <a:p>
                <a:r>
                  <a:rPr lang="tr-TR" dirty="0" smtClean="0"/>
                  <a:t>Ortalama</a:t>
                </a:r>
                <a:endParaRPr lang="tr-TR"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𝜇</m:t>
                      </m:r>
                      <m:r>
                        <a:rPr lang="tr-TR" i="1">
                          <a:latin typeface="Cambria Math" panose="02040503050406030204" pitchFamily="18" charset="0"/>
                        </a:rPr>
                        <m:t>=</m:t>
                      </m:r>
                      <m:r>
                        <a:rPr lang="tr-TR" i="1">
                          <a:latin typeface="Cambria Math" panose="02040503050406030204" pitchFamily="18" charset="0"/>
                        </a:rPr>
                        <m:t>𝐸</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r>
                        <a:rPr lang="tr-TR" b="0" i="1" smtClean="0">
                          <a:latin typeface="Cambria Math" panose="02040503050406030204" pitchFamily="18" charset="0"/>
                        </a:rPr>
                        <m:t>𝛿</m:t>
                      </m:r>
                      <m:r>
                        <m:rPr>
                          <m:sty m:val="p"/>
                        </m:rPr>
                        <a:rPr lang="tr-TR">
                          <a:latin typeface="Cambria Math" panose="02040503050406030204" pitchFamily="18" charset="0"/>
                        </a:rPr>
                        <m:t>Γ</m:t>
                      </m:r>
                      <m:d>
                        <m:dPr>
                          <m:ctrlPr>
                            <a:rPr lang="tr-TR" b="0" i="1" smtClean="0">
                              <a:latin typeface="Cambria Math" panose="02040503050406030204" pitchFamily="18" charset="0"/>
                            </a:rPr>
                          </m:ctrlPr>
                        </m:dPr>
                        <m:e>
                          <m:r>
                            <a:rPr lang="tr-TR" b="0" i="1" smtClean="0">
                              <a:latin typeface="Cambria Math" panose="02040503050406030204" pitchFamily="18" charset="0"/>
                            </a:rPr>
                            <m:t>1+</m:t>
                          </m:r>
                          <m:f>
                            <m:fPr>
                              <m:ctrlPr>
                                <a:rPr lang="tr-TR" b="0" i="1" smtClean="0">
                                  <a:latin typeface="Cambria Math" panose="02040503050406030204" pitchFamily="18" charset="0"/>
                                </a:rPr>
                              </m:ctrlPr>
                            </m:fPr>
                            <m:num>
                              <m:r>
                                <a:rPr lang="tr-TR" b="0" i="1" smtClean="0">
                                  <a:latin typeface="Cambria Math" panose="02040503050406030204" pitchFamily="18" charset="0"/>
                                </a:rPr>
                                <m:t>1</m:t>
                              </m:r>
                            </m:num>
                            <m:den>
                              <m:r>
                                <a:rPr lang="tr-TR" b="0" i="1" smtClean="0">
                                  <a:latin typeface="Cambria Math" panose="02040503050406030204" pitchFamily="18" charset="0"/>
                                </a:rPr>
                                <m:t>𝛽</m:t>
                              </m:r>
                            </m:den>
                          </m:f>
                        </m:e>
                      </m:d>
                    </m:oMath>
                  </m:oMathPara>
                </a14:m>
                <a:endParaRPr lang="tr-TR" i="1" dirty="0" smtClean="0">
                  <a:latin typeface="Cambria Math" panose="02040503050406030204" pitchFamily="18" charset="0"/>
                </a:endParaRPr>
              </a:p>
              <a:p>
                <a:r>
                  <a:rPr lang="tr-TR" dirty="0" err="1"/>
                  <a:t>Varyans</a:t>
                </a:r>
                <a:endParaRPr lang="tr-TR" dirty="0"/>
              </a:p>
              <a:p>
                <a:pPr marL="0" indent="0">
                  <a:buNone/>
                </a:pPr>
                <a14:m>
                  <m:oMathPara xmlns:m="http://schemas.openxmlformats.org/officeDocument/2006/math">
                    <m:oMathParaPr>
                      <m:jc m:val="centerGroup"/>
                    </m:oMathParaPr>
                    <m:oMath xmlns:m="http://schemas.openxmlformats.org/officeDocument/2006/math">
                      <m:sSup>
                        <m:sSupPr>
                          <m:ctrlPr>
                            <a:rPr lang="tr-TR" i="1">
                              <a:latin typeface="Cambria Math" panose="02040503050406030204" pitchFamily="18" charset="0"/>
                            </a:rPr>
                          </m:ctrlPr>
                        </m:sSupPr>
                        <m:e>
                          <m:r>
                            <a:rPr lang="tr-TR" i="1">
                              <a:latin typeface="Cambria Math" panose="02040503050406030204" pitchFamily="18" charset="0"/>
                            </a:rPr>
                            <m:t>𝜎</m:t>
                          </m:r>
                        </m:e>
                        <m:sup>
                          <m:r>
                            <a:rPr lang="tr-TR" i="1">
                              <a:latin typeface="Cambria Math" panose="02040503050406030204" pitchFamily="18" charset="0"/>
                            </a:rPr>
                            <m:t>2</m:t>
                          </m:r>
                        </m:sup>
                      </m:sSup>
                      <m:r>
                        <a:rPr lang="tr-TR" i="1">
                          <a:latin typeface="Cambria Math" panose="02040503050406030204" pitchFamily="18" charset="0"/>
                        </a:rPr>
                        <m:t>=</m:t>
                      </m:r>
                      <m:r>
                        <a:rPr lang="tr-TR" i="1">
                          <a:latin typeface="Cambria Math" panose="02040503050406030204" pitchFamily="18" charset="0"/>
                        </a:rPr>
                        <m:t>𝑉</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sSup>
                        <m:sSupPr>
                          <m:ctrlPr>
                            <a:rPr lang="tr-TR" b="0" i="1" smtClean="0">
                              <a:latin typeface="Cambria Math" panose="02040503050406030204" pitchFamily="18" charset="0"/>
                            </a:rPr>
                          </m:ctrlPr>
                        </m:sSupPr>
                        <m:e>
                          <m:r>
                            <a:rPr lang="tr-TR" i="1">
                              <a:latin typeface="Cambria Math" panose="02040503050406030204" pitchFamily="18" charset="0"/>
                            </a:rPr>
                            <m:t>𝛿</m:t>
                          </m:r>
                        </m:e>
                        <m:sup>
                          <m:r>
                            <a:rPr lang="tr-TR" b="0" i="1" smtClean="0">
                              <a:latin typeface="Cambria Math" panose="02040503050406030204" pitchFamily="18" charset="0"/>
                            </a:rPr>
                            <m:t>2</m:t>
                          </m:r>
                        </m:sup>
                      </m:sSup>
                      <m:r>
                        <m:rPr>
                          <m:sty m:val="p"/>
                        </m:rPr>
                        <a:rPr lang="tr-TR">
                          <a:latin typeface="Cambria Math" panose="02040503050406030204" pitchFamily="18" charset="0"/>
                        </a:rPr>
                        <m:t>Γ</m:t>
                      </m:r>
                      <m:d>
                        <m:dPr>
                          <m:ctrlPr>
                            <a:rPr lang="tr-TR" i="1">
                              <a:latin typeface="Cambria Math" panose="02040503050406030204" pitchFamily="18" charset="0"/>
                            </a:rPr>
                          </m:ctrlPr>
                        </m:dPr>
                        <m:e>
                          <m:r>
                            <a:rPr lang="tr-TR" i="1">
                              <a:latin typeface="Cambria Math" panose="02040503050406030204" pitchFamily="18" charset="0"/>
                            </a:rPr>
                            <m:t>1+</m:t>
                          </m:r>
                          <m:f>
                            <m:fPr>
                              <m:ctrlPr>
                                <a:rPr lang="tr-TR" i="1">
                                  <a:latin typeface="Cambria Math" panose="02040503050406030204" pitchFamily="18" charset="0"/>
                                </a:rPr>
                              </m:ctrlPr>
                            </m:fPr>
                            <m:num>
                              <m:r>
                                <a:rPr lang="tr-TR" b="0" i="1" smtClean="0">
                                  <a:latin typeface="Cambria Math" panose="02040503050406030204" pitchFamily="18" charset="0"/>
                                </a:rPr>
                                <m:t>2</m:t>
                              </m:r>
                            </m:num>
                            <m:den>
                              <m:r>
                                <a:rPr lang="tr-TR" i="1">
                                  <a:latin typeface="Cambria Math" panose="02040503050406030204" pitchFamily="18" charset="0"/>
                                </a:rPr>
                                <m:t>𝛽</m:t>
                              </m:r>
                            </m:den>
                          </m:f>
                        </m:e>
                      </m:d>
                      <m:r>
                        <a:rPr lang="tr-TR" b="0" i="1" smtClean="0">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𝛿</m:t>
                          </m:r>
                        </m:e>
                        <m:sup>
                          <m:r>
                            <a:rPr lang="tr-TR" i="1">
                              <a:latin typeface="Cambria Math" panose="02040503050406030204" pitchFamily="18" charset="0"/>
                            </a:rPr>
                            <m:t>2</m:t>
                          </m:r>
                        </m:sup>
                      </m:sSup>
                      <m:sSup>
                        <m:sSupPr>
                          <m:ctrlPr>
                            <a:rPr lang="tr-TR" b="0" i="1" smtClean="0">
                              <a:latin typeface="Cambria Math" panose="02040503050406030204" pitchFamily="18" charset="0"/>
                            </a:rPr>
                          </m:ctrlPr>
                        </m:sSupPr>
                        <m:e>
                          <m:d>
                            <m:dPr>
                              <m:begChr m:val="["/>
                              <m:endChr m:val="]"/>
                              <m:ctrlPr>
                                <a:rPr lang="tr-TR" b="0" i="1" smtClean="0">
                                  <a:latin typeface="Cambria Math" panose="02040503050406030204" pitchFamily="18" charset="0"/>
                                </a:rPr>
                              </m:ctrlPr>
                            </m:dPr>
                            <m:e>
                              <m:r>
                                <m:rPr>
                                  <m:sty m:val="p"/>
                                </m:rPr>
                                <a:rPr lang="tr-TR">
                                  <a:latin typeface="Cambria Math" panose="02040503050406030204" pitchFamily="18" charset="0"/>
                                </a:rPr>
                                <m:t>Γ</m:t>
                              </m:r>
                              <m:d>
                                <m:dPr>
                                  <m:ctrlPr>
                                    <a:rPr lang="tr-TR" i="1">
                                      <a:latin typeface="Cambria Math" panose="02040503050406030204" pitchFamily="18" charset="0"/>
                                    </a:rPr>
                                  </m:ctrlPr>
                                </m:dPr>
                                <m:e>
                                  <m:r>
                                    <a:rPr lang="tr-TR" i="1">
                                      <a:latin typeface="Cambria Math" panose="02040503050406030204" pitchFamily="18" charset="0"/>
                                    </a:rPr>
                                    <m:t>1+</m:t>
                                  </m:r>
                                  <m:f>
                                    <m:fPr>
                                      <m:ctrlPr>
                                        <a:rPr lang="tr-TR" i="1">
                                          <a:latin typeface="Cambria Math" panose="02040503050406030204" pitchFamily="18" charset="0"/>
                                        </a:rPr>
                                      </m:ctrlPr>
                                    </m:fPr>
                                    <m:num>
                                      <m:r>
                                        <a:rPr lang="tr-TR" b="0" i="1" smtClean="0">
                                          <a:latin typeface="Cambria Math" panose="02040503050406030204" pitchFamily="18" charset="0"/>
                                        </a:rPr>
                                        <m:t>1</m:t>
                                      </m:r>
                                    </m:num>
                                    <m:den>
                                      <m:r>
                                        <a:rPr lang="tr-TR" i="1">
                                          <a:latin typeface="Cambria Math" panose="02040503050406030204" pitchFamily="18" charset="0"/>
                                        </a:rPr>
                                        <m:t>𝛽</m:t>
                                      </m:r>
                                    </m:den>
                                  </m:f>
                                </m:e>
                              </m:d>
                            </m:e>
                          </m:d>
                        </m:e>
                        <m:sup>
                          <m:r>
                            <a:rPr lang="tr-TR" b="0" i="1" smtClean="0">
                              <a:latin typeface="Cambria Math" panose="02040503050406030204" pitchFamily="18" charset="0"/>
                            </a:rPr>
                            <m:t>2</m:t>
                          </m:r>
                        </m:sup>
                      </m:sSup>
                    </m:oMath>
                  </m:oMathPara>
                </a14:m>
                <a:endParaRPr lang="tr-TR" dirty="0"/>
              </a:p>
            </p:txBody>
          </p:sp>
        </mc:Choice>
        <mc:Fallback xmlns="">
          <p:sp>
            <p:nvSpPr>
              <p:cNvPr id="6" name="İçerik Yer Tutucusu 5"/>
              <p:cNvSpPr>
                <a:spLocks noGrp="1" noRot="1" noChangeAspect="1" noMove="1" noResize="1" noEditPoints="1" noAdjustHandles="1" noChangeArrowheads="1" noChangeShapeType="1" noTextEdit="1"/>
              </p:cNvSpPr>
              <p:nvPr>
                <p:ph sz="half" idx="2"/>
              </p:nvPr>
            </p:nvSpPr>
            <p:spPr>
              <a:xfrm>
                <a:off x="6094412" y="1803400"/>
                <a:ext cx="5400599" cy="4267200"/>
              </a:xfrm>
              <a:blipFill rotWithShape="0">
                <a:blip r:embed="rId5"/>
                <a:stretch>
                  <a:fillRect l="-1016" t="-1571"/>
                </a:stretch>
              </a:blipFill>
            </p:spPr>
            <p:txBody>
              <a:bodyPr/>
              <a:lstStyle/>
              <a:p>
                <a:r>
                  <a:rPr lang="tr-TR">
                    <a:noFill/>
                  </a:rPr>
                  <a:t> </a:t>
                </a:r>
              </a:p>
            </p:txBody>
          </p:sp>
        </mc:Fallback>
      </mc:AlternateContent>
    </p:spTree>
    <p:extLst>
      <p:ext uri="{BB962C8B-B14F-4D97-AF65-F5344CB8AC3E}">
        <p14:creationId xmlns:p14="http://schemas.microsoft.com/office/powerpoint/2010/main" val="363589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Weibull</a:t>
            </a:r>
            <a:r>
              <a:rPr lang="tr-TR" dirty="0" smtClean="0"/>
              <a:t> Dağılımı: Örnek</a:t>
            </a:r>
            <a:endParaRPr lang="tr-TR" dirty="0"/>
          </a:p>
        </p:txBody>
      </p:sp>
      <mc:AlternateContent xmlns:mc="http://schemas.openxmlformats.org/markup-compatibility/2006">
        <mc:Choice xmlns:a14="http://schemas.microsoft.com/office/drawing/2010/main" Requires="a14">
          <p:sp>
            <p:nvSpPr>
              <p:cNvPr id="3" name="İçerik Yer Tutucusu 2"/>
              <p:cNvSpPr>
                <a:spLocks noGrp="1"/>
              </p:cNvSpPr>
              <p:nvPr>
                <p:ph sz="half" idx="1"/>
              </p:nvPr>
            </p:nvSpPr>
            <p:spPr/>
            <p:txBody>
              <a:bodyPr>
                <a:normAutofit fontScale="70000" lnSpcReduction="20000"/>
              </a:bodyPr>
              <a:lstStyle/>
              <a:p>
                <a:pPr marL="0" indent="0">
                  <a:buNone/>
                </a:pPr>
                <a:r>
                  <a:rPr lang="tr-TR" dirty="0" smtClean="0"/>
                  <a:t>Mekanik bir milde </a:t>
                </a:r>
                <a:r>
                  <a:rPr lang="tr-TR" dirty="0"/>
                  <a:t>yatağın </a:t>
                </a:r>
                <a:r>
                  <a:rPr lang="tr-TR" dirty="0" smtClean="0"/>
                  <a:t>arızaya </a:t>
                </a:r>
                <a:r>
                  <a:rPr lang="tr-TR" dirty="0"/>
                  <a:t>kadarki süresi (saat cinsinden), </a:t>
                </a:r>
                <a:r>
                  <a:rPr lang="tr-TR" dirty="0" smtClean="0"/>
                  <a:t>parametreleri</a:t>
                </a:r>
              </a:p>
              <a:p>
                <a:pPr marL="0" indent="0">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𝛽</m:t>
                      </m:r>
                      <m:r>
                        <a:rPr lang="tr-TR"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1</m:t>
                          </m:r>
                        </m:num>
                        <m:den>
                          <m:r>
                            <a:rPr lang="tr-TR" i="1" dirty="0" smtClean="0">
                              <a:latin typeface="Cambria Math" panose="02040503050406030204" pitchFamily="18" charset="0"/>
                            </a:rPr>
                            <m:t>2</m:t>
                          </m:r>
                        </m:den>
                      </m:f>
                      <m:r>
                        <a:rPr lang="tr-TR" i="1" dirty="0" smtClean="0">
                          <a:latin typeface="Cambria Math" panose="02040503050406030204" pitchFamily="18" charset="0"/>
                        </a:rPr>
                        <m:t>𝑣𝑒</m:t>
                      </m:r>
                      <m:r>
                        <a:rPr lang="tr-TR" i="1" dirty="0" smtClean="0">
                          <a:latin typeface="Cambria Math" panose="02040503050406030204" pitchFamily="18" charset="0"/>
                        </a:rPr>
                        <m:t> </m:t>
                      </m:r>
                      <m:r>
                        <a:rPr lang="tr-TR" b="0" i="1" dirty="0" smtClean="0">
                          <a:latin typeface="Cambria Math" panose="02040503050406030204" pitchFamily="18" charset="0"/>
                        </a:rPr>
                        <m:t>𝛿</m:t>
                      </m:r>
                      <m:r>
                        <a:rPr lang="tr-TR" i="1" dirty="0" smtClean="0">
                          <a:latin typeface="Cambria Math" panose="02040503050406030204" pitchFamily="18" charset="0"/>
                        </a:rPr>
                        <m:t>= 5000</m:t>
                      </m:r>
                    </m:oMath>
                  </m:oMathPara>
                </a14:m>
                <a:endParaRPr lang="tr-TR" dirty="0" smtClean="0"/>
              </a:p>
              <a:p>
                <a:pPr marL="0" indent="0">
                  <a:buNone/>
                </a:pPr>
                <a:r>
                  <a:rPr lang="tr-TR" dirty="0"/>
                  <a:t> </a:t>
                </a:r>
                <a:r>
                  <a:rPr lang="tr-TR" dirty="0" smtClean="0"/>
                  <a:t>saat olan </a:t>
                </a:r>
                <a:r>
                  <a:rPr lang="tr-TR" dirty="0" err="1"/>
                  <a:t>Weibull</a:t>
                </a:r>
                <a:r>
                  <a:rPr lang="tr-TR" dirty="0"/>
                  <a:t> </a:t>
                </a:r>
                <a:r>
                  <a:rPr lang="tr-TR" dirty="0" err="1"/>
                  <a:t>rassal</a:t>
                </a:r>
                <a:r>
                  <a:rPr lang="tr-TR" dirty="0"/>
                  <a:t> değişkeni ile </a:t>
                </a:r>
                <a:r>
                  <a:rPr lang="tr-TR" dirty="0" smtClean="0"/>
                  <a:t>başarılı şekilde modellenmiştir</a:t>
                </a:r>
                <a:r>
                  <a:rPr lang="tr-TR" dirty="0"/>
                  <a:t>. </a:t>
                </a:r>
                <a:endParaRPr lang="tr-TR" dirty="0" smtClean="0"/>
              </a:p>
              <a:p>
                <a:r>
                  <a:rPr lang="tr-TR" dirty="0" smtClean="0"/>
                  <a:t>Arızaya </a:t>
                </a:r>
                <a:r>
                  <a:rPr lang="tr-TR" dirty="0"/>
                  <a:t>kadarki ortalama süreyi </a:t>
                </a:r>
                <a:r>
                  <a:rPr lang="tr-TR" dirty="0" smtClean="0"/>
                  <a:t>bulunuz</a:t>
                </a:r>
              </a:p>
              <a:p>
                <a:pPr marL="0" indent="0">
                  <a:buNone/>
                </a:pPr>
                <a:r>
                  <a:rPr lang="tr-TR" dirty="0" smtClean="0"/>
                  <a:t>Çözüm</a:t>
                </a:r>
                <a:r>
                  <a:rPr lang="tr-TR" dirty="0"/>
                  <a:t>. </a:t>
                </a:r>
                <a:endParaRPr lang="tr-TR" dirty="0" smtClean="0"/>
              </a:p>
              <a:p>
                <a:r>
                  <a:rPr lang="tr-TR" dirty="0" smtClean="0"/>
                  <a:t>Ortalama ifadesinden,</a:t>
                </a:r>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𝜇</m:t>
                      </m:r>
                      <m:r>
                        <a:rPr lang="tr-TR" i="1">
                          <a:latin typeface="Cambria Math" panose="02040503050406030204" pitchFamily="18" charset="0"/>
                        </a:rPr>
                        <m:t>=</m:t>
                      </m:r>
                      <m:r>
                        <a:rPr lang="tr-TR" i="1">
                          <a:latin typeface="Cambria Math" panose="02040503050406030204" pitchFamily="18" charset="0"/>
                        </a:rPr>
                        <m:t>𝐸</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r>
                        <a:rPr lang="tr-TR" i="1">
                          <a:latin typeface="Cambria Math" panose="02040503050406030204" pitchFamily="18" charset="0"/>
                        </a:rPr>
                        <m:t>𝛿</m:t>
                      </m:r>
                      <m:r>
                        <m:rPr>
                          <m:sty m:val="p"/>
                        </m:rPr>
                        <a:rPr lang="tr-TR">
                          <a:latin typeface="Cambria Math" panose="02040503050406030204" pitchFamily="18" charset="0"/>
                        </a:rPr>
                        <m:t>Γ</m:t>
                      </m:r>
                      <m:d>
                        <m:dPr>
                          <m:ctrlPr>
                            <a:rPr lang="tr-TR" i="1">
                              <a:latin typeface="Cambria Math" panose="02040503050406030204" pitchFamily="18" charset="0"/>
                            </a:rPr>
                          </m:ctrlPr>
                        </m:dPr>
                        <m:e>
                          <m:r>
                            <a:rPr lang="tr-TR" i="1">
                              <a:latin typeface="Cambria Math" panose="02040503050406030204" pitchFamily="18" charset="0"/>
                            </a:rPr>
                            <m:t>1+</m:t>
                          </m:r>
                          <m:f>
                            <m:fPr>
                              <m:ctrlPr>
                                <a:rPr lang="tr-TR" i="1">
                                  <a:latin typeface="Cambria Math" panose="02040503050406030204" pitchFamily="18" charset="0"/>
                                </a:rPr>
                              </m:ctrlPr>
                            </m:fPr>
                            <m:num>
                              <m:r>
                                <a:rPr lang="tr-TR" i="1">
                                  <a:latin typeface="Cambria Math" panose="02040503050406030204" pitchFamily="18" charset="0"/>
                                </a:rPr>
                                <m:t>1</m:t>
                              </m:r>
                            </m:num>
                            <m:den>
                              <m:r>
                                <a:rPr lang="tr-TR" i="1">
                                  <a:latin typeface="Cambria Math" panose="02040503050406030204" pitchFamily="18" charset="0"/>
                                </a:rPr>
                                <m:t>𝛽</m:t>
                              </m:r>
                            </m:den>
                          </m:f>
                        </m:e>
                      </m:d>
                    </m:oMath>
                  </m:oMathPara>
                </a14:m>
                <a:endParaRPr lang="tr-TR" dirty="0" smtClean="0"/>
              </a:p>
              <a:p>
                <a:pPr marL="0" indent="0">
                  <a:lnSpc>
                    <a:spcPct val="170000"/>
                  </a:lnSpc>
                  <a:spcBef>
                    <a:spcPts val="0"/>
                  </a:spcBef>
                  <a:buNone/>
                </a:pPr>
                <a14:m>
                  <m:oMathPara xmlns:m="http://schemas.openxmlformats.org/officeDocument/2006/math">
                    <m:oMathParaPr>
                      <m:jc m:val="centerGroup"/>
                    </m:oMathParaPr>
                    <m:oMath xmlns:m="http://schemas.openxmlformats.org/officeDocument/2006/math">
                      <m:r>
                        <a:rPr lang="tr-TR" i="1" dirty="0" smtClean="0">
                          <a:latin typeface="Cambria Math" panose="02040503050406030204" pitchFamily="18" charset="0"/>
                        </a:rPr>
                        <m:t>𝐸</m:t>
                      </m:r>
                      <m:d>
                        <m:dPr>
                          <m:ctrlPr>
                            <a:rPr lang="tr-TR" i="1" dirty="0" smtClean="0">
                              <a:latin typeface="Cambria Math" panose="02040503050406030204" pitchFamily="18" charset="0"/>
                            </a:rPr>
                          </m:ctrlPr>
                        </m:dPr>
                        <m:e>
                          <m:r>
                            <a:rPr lang="tr-TR" i="1" dirty="0" smtClean="0">
                              <a:latin typeface="Cambria Math" panose="02040503050406030204" pitchFamily="18" charset="0"/>
                            </a:rPr>
                            <m:t>𝑋</m:t>
                          </m:r>
                          <m:r>
                            <a:rPr lang="tr-TR" i="1" dirty="0" smtClean="0">
                              <a:latin typeface="Cambria Math" panose="02040503050406030204" pitchFamily="18" charset="0"/>
                            </a:rPr>
                            <m:t> </m:t>
                          </m:r>
                        </m:e>
                      </m:d>
                      <m:r>
                        <a:rPr lang="tr-TR" i="1" dirty="0">
                          <a:latin typeface="Cambria Math" panose="02040503050406030204" pitchFamily="18" charset="0"/>
                        </a:rPr>
                        <m:t>=</m:t>
                      </m:r>
                      <m:r>
                        <a:rPr lang="tr-TR" b="0" i="1" smtClean="0">
                          <a:latin typeface="Cambria Math" panose="02040503050406030204" pitchFamily="18" charset="0"/>
                        </a:rPr>
                        <m:t>5000</m:t>
                      </m:r>
                      <m:r>
                        <m:rPr>
                          <m:sty m:val="p"/>
                        </m:rPr>
                        <a:rPr lang="tr-TR">
                          <a:latin typeface="Cambria Math" panose="02040503050406030204" pitchFamily="18" charset="0"/>
                        </a:rPr>
                        <m:t>Γ</m:t>
                      </m:r>
                      <m:d>
                        <m:dPr>
                          <m:ctrlPr>
                            <a:rPr lang="tr-TR" i="1">
                              <a:latin typeface="Cambria Math" panose="02040503050406030204" pitchFamily="18" charset="0"/>
                            </a:rPr>
                          </m:ctrlPr>
                        </m:dPr>
                        <m:e>
                          <m:r>
                            <a:rPr lang="tr-TR" i="1">
                              <a:latin typeface="Cambria Math" panose="02040503050406030204" pitchFamily="18" charset="0"/>
                            </a:rPr>
                            <m:t>1+</m:t>
                          </m:r>
                          <m:f>
                            <m:fPr>
                              <m:ctrlPr>
                                <a:rPr lang="tr-TR" i="1">
                                  <a:latin typeface="Cambria Math" panose="02040503050406030204" pitchFamily="18" charset="0"/>
                                </a:rPr>
                              </m:ctrlPr>
                            </m:fPr>
                            <m:num>
                              <m:r>
                                <a:rPr lang="tr-TR" i="1">
                                  <a:latin typeface="Cambria Math" panose="02040503050406030204" pitchFamily="18" charset="0"/>
                                </a:rPr>
                                <m:t>1</m:t>
                              </m:r>
                            </m:num>
                            <m:den>
                              <m:r>
                                <a:rPr lang="tr-TR" b="0" i="1" smtClean="0">
                                  <a:latin typeface="Cambria Math" panose="02040503050406030204" pitchFamily="18" charset="0"/>
                                </a:rPr>
                                <m:t>0.5</m:t>
                              </m:r>
                            </m:den>
                          </m:f>
                        </m:e>
                      </m:d>
                      <m:r>
                        <a:rPr lang="tr-TR" i="1" dirty="0">
                          <a:latin typeface="Cambria Math" panose="02040503050406030204" pitchFamily="18" charset="0"/>
                        </a:rPr>
                        <m:t>=</m:t>
                      </m:r>
                      <m:r>
                        <a:rPr lang="tr-TR" i="1">
                          <a:latin typeface="Cambria Math" panose="02040503050406030204" pitchFamily="18" charset="0"/>
                        </a:rPr>
                        <m:t>5000</m:t>
                      </m:r>
                      <m:r>
                        <m:rPr>
                          <m:sty m:val="p"/>
                        </m:rPr>
                        <a:rPr lang="tr-TR">
                          <a:latin typeface="Cambria Math" panose="02040503050406030204" pitchFamily="18" charset="0"/>
                        </a:rPr>
                        <m:t>Γ</m:t>
                      </m:r>
                      <m:d>
                        <m:dPr>
                          <m:ctrlPr>
                            <a:rPr lang="tr-TR" i="1">
                              <a:latin typeface="Cambria Math" panose="02040503050406030204" pitchFamily="18" charset="0"/>
                            </a:rPr>
                          </m:ctrlPr>
                        </m:dPr>
                        <m:e>
                          <m:r>
                            <a:rPr lang="tr-TR" b="0" i="1" smtClean="0">
                              <a:latin typeface="Cambria Math" panose="02040503050406030204" pitchFamily="18" charset="0"/>
                            </a:rPr>
                            <m:t>3</m:t>
                          </m:r>
                        </m:e>
                      </m:d>
                      <m:r>
                        <a:rPr lang="tr-TR" i="1" dirty="0">
                          <a:latin typeface="Cambria Math" panose="02040503050406030204" pitchFamily="18" charset="0"/>
                        </a:rPr>
                        <m:t>= 5000</m:t>
                      </m:r>
                      <m:r>
                        <a:rPr lang="tr-TR" b="0" i="1" dirty="0" smtClean="0">
                          <a:latin typeface="Cambria Math" panose="02040503050406030204" pitchFamily="18" charset="0"/>
                        </a:rPr>
                        <m:t>×</m:t>
                      </m:r>
                      <m:r>
                        <a:rPr lang="tr-TR" i="1" dirty="0">
                          <a:latin typeface="Cambria Math" panose="02040503050406030204" pitchFamily="18" charset="0"/>
                        </a:rPr>
                        <m:t> 2! = 10,000 </m:t>
                      </m:r>
                      <m:r>
                        <a:rPr lang="tr-TR" i="1" dirty="0">
                          <a:latin typeface="Cambria Math" panose="02040503050406030204" pitchFamily="18" charset="0"/>
                        </a:rPr>
                        <m:t>𝑠𝑎𝑎𝑡</m:t>
                      </m:r>
                      <m:r>
                        <a:rPr lang="tr-TR" i="1" dirty="0">
                          <a:latin typeface="Cambria Math" panose="02040503050406030204" pitchFamily="18" charset="0"/>
                        </a:rPr>
                        <m:t> </m:t>
                      </m:r>
                    </m:oMath>
                  </m:oMathPara>
                </a14:m>
                <a:endParaRPr lang="tr-TR" dirty="0" smtClean="0"/>
              </a:p>
            </p:txBody>
          </p:sp>
        </mc:Choice>
        <mc:Fallback>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383" t="-157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 name="İçerik Yer Tutucusu 3"/>
              <p:cNvSpPr>
                <a:spLocks noGrp="1"/>
              </p:cNvSpPr>
              <p:nvPr>
                <p:ph sz="half" idx="2"/>
              </p:nvPr>
            </p:nvSpPr>
            <p:spPr/>
            <p:txBody>
              <a:bodyPr>
                <a:normAutofit fontScale="70000" lnSpcReduction="20000"/>
              </a:bodyPr>
              <a:lstStyle/>
              <a:p>
                <a:r>
                  <a:rPr lang="tr-TR" dirty="0"/>
                  <a:t>Bir yatağın en az 6000 saat dayanması olasılığını bulun. </a:t>
                </a:r>
              </a:p>
              <a:p>
                <a:r>
                  <a:rPr lang="tr-TR" dirty="0"/>
                  <a:t>Çözüm. </a:t>
                </a:r>
              </a:p>
              <a:p>
                <a:pPr marL="0" indent="0">
                  <a:lnSpc>
                    <a:spcPct val="170000"/>
                  </a:lnSpc>
                  <a:spcBef>
                    <a:spcPts val="0"/>
                  </a:spcBef>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𝑃</m:t>
                      </m:r>
                      <m:d>
                        <m:dPr>
                          <m:ctrlPr>
                            <a:rPr lang="tr-TR" i="1" dirty="0">
                              <a:latin typeface="Cambria Math" panose="02040503050406030204" pitchFamily="18" charset="0"/>
                            </a:rPr>
                          </m:ctrlPr>
                        </m:dPr>
                        <m:e>
                          <m:r>
                            <a:rPr lang="tr-TR" i="1" dirty="0">
                              <a:latin typeface="Cambria Math" panose="02040503050406030204" pitchFamily="18" charset="0"/>
                            </a:rPr>
                            <m:t>𝑥</m:t>
                          </m:r>
                          <m:r>
                            <a:rPr lang="tr-TR" i="1" dirty="0">
                              <a:latin typeface="Cambria Math" panose="02040503050406030204" pitchFamily="18" charset="0"/>
                            </a:rPr>
                            <m:t>&gt;6000</m:t>
                          </m:r>
                        </m:e>
                      </m:d>
                      <m:r>
                        <a:rPr lang="tr-TR" i="1" dirty="0">
                          <a:latin typeface="Cambria Math" panose="02040503050406030204" pitchFamily="18" charset="0"/>
                        </a:rPr>
                        <m:t>=1−</m:t>
                      </m:r>
                      <m:r>
                        <a:rPr lang="tr-TR" i="1" dirty="0">
                          <a:latin typeface="Cambria Math" panose="02040503050406030204" pitchFamily="18" charset="0"/>
                        </a:rPr>
                        <m:t>𝐹</m:t>
                      </m:r>
                      <m:d>
                        <m:dPr>
                          <m:ctrlPr>
                            <a:rPr lang="tr-TR" i="1" dirty="0">
                              <a:latin typeface="Cambria Math" panose="02040503050406030204" pitchFamily="18" charset="0"/>
                            </a:rPr>
                          </m:ctrlPr>
                        </m:dPr>
                        <m:e>
                          <m:r>
                            <a:rPr lang="tr-TR" i="1" dirty="0">
                              <a:latin typeface="Cambria Math" panose="02040503050406030204" pitchFamily="18" charset="0"/>
                            </a:rPr>
                            <m:t>6000</m:t>
                          </m:r>
                        </m:e>
                      </m:d>
                      <m:r>
                        <a:rPr lang="tr-TR" i="1" dirty="0">
                          <a:latin typeface="Cambria Math" panose="02040503050406030204" pitchFamily="18" charset="0"/>
                        </a:rPr>
                        <m:t>=</m:t>
                      </m:r>
                      <m:func>
                        <m:funcPr>
                          <m:ctrlPr>
                            <a:rPr lang="tr-TR" i="1">
                              <a:latin typeface="Cambria Math" panose="02040503050406030204" pitchFamily="18" charset="0"/>
                            </a:rPr>
                          </m:ctrlPr>
                        </m:funcPr>
                        <m:fName>
                          <m:r>
                            <m:rPr>
                              <m:sty m:val="p"/>
                            </m:rPr>
                            <a:rPr lang="tr-TR">
                              <a:latin typeface="Cambria Math" panose="02040503050406030204" pitchFamily="18" charset="0"/>
                            </a:rPr>
                            <m:t>exp</m:t>
                          </m:r>
                        </m:fName>
                        <m:e>
                          <m:d>
                            <m:dPr>
                              <m:begChr m:val="["/>
                              <m:endChr m:val="]"/>
                              <m:ctrlPr>
                                <a:rPr lang="tr-TR" i="1">
                                  <a:latin typeface="Cambria Math" panose="02040503050406030204" pitchFamily="18" charset="0"/>
                                </a:rPr>
                              </m:ctrlPr>
                            </m:dPr>
                            <m:e>
                              <m:sSup>
                                <m:sSupPr>
                                  <m:ctrlPr>
                                    <a:rPr lang="tr-TR" i="1">
                                      <a:latin typeface="Cambria Math" panose="02040503050406030204" pitchFamily="18" charset="0"/>
                                    </a:rPr>
                                  </m:ctrlPr>
                                </m:sSupPr>
                                <m:e>
                                  <m:r>
                                    <a:rPr lang="tr-TR" i="1">
                                      <a:latin typeface="Cambria Math" panose="02040503050406030204" pitchFamily="18" charset="0"/>
                                    </a:rPr>
                                    <m:t>−</m:t>
                                  </m:r>
                                  <m:d>
                                    <m:dPr>
                                      <m:ctrlPr>
                                        <a:rPr lang="tr-TR" i="1">
                                          <a:latin typeface="Cambria Math" panose="02040503050406030204" pitchFamily="18" charset="0"/>
                                        </a:rPr>
                                      </m:ctrlPr>
                                    </m:dPr>
                                    <m:e>
                                      <m:f>
                                        <m:fPr>
                                          <m:ctrlPr>
                                            <a:rPr lang="tr-TR" i="1">
                                              <a:latin typeface="Cambria Math" panose="02040503050406030204" pitchFamily="18" charset="0"/>
                                            </a:rPr>
                                          </m:ctrlPr>
                                        </m:fPr>
                                        <m:num>
                                          <m:r>
                                            <a:rPr lang="tr-TR" i="1">
                                              <a:latin typeface="Cambria Math" panose="02040503050406030204" pitchFamily="18" charset="0"/>
                                            </a:rPr>
                                            <m:t>6000</m:t>
                                          </m:r>
                                        </m:num>
                                        <m:den>
                                          <m:r>
                                            <a:rPr lang="tr-TR" i="1">
                                              <a:latin typeface="Cambria Math" panose="02040503050406030204" pitchFamily="18" charset="0"/>
                                            </a:rPr>
                                            <m:t>5000</m:t>
                                          </m:r>
                                        </m:den>
                                      </m:f>
                                    </m:e>
                                  </m:d>
                                </m:e>
                                <m:sup>
                                  <m:r>
                                    <a:rPr lang="tr-TR" i="1">
                                      <a:latin typeface="Cambria Math" panose="02040503050406030204" pitchFamily="18" charset="0"/>
                                    </a:rPr>
                                    <m:t>0.5</m:t>
                                  </m:r>
                                </m:sup>
                              </m:sSup>
                            </m:e>
                          </m:d>
                        </m:e>
                      </m:func>
                      <m:r>
                        <a:rPr lang="tr-TR" i="1" dirty="0">
                          <a:latin typeface="Cambria Math" panose="02040503050406030204" pitchFamily="18" charset="0"/>
                        </a:rPr>
                        <m:t> = </m:t>
                      </m:r>
                      <m:r>
                        <m:rPr>
                          <m:sty m:val="p"/>
                        </m:rPr>
                        <a:rPr lang="tr-TR" i="1" dirty="0" err="1">
                          <a:latin typeface="Cambria Math" panose="02040503050406030204" pitchFamily="18" charset="0"/>
                        </a:rPr>
                        <m:t>exp</m:t>
                      </m:r>
                      <m:r>
                        <a:rPr lang="tr-TR" i="1" dirty="0">
                          <a:latin typeface="Cambria Math" panose="02040503050406030204" pitchFamily="18" charset="0"/>
                        </a:rPr>
                        <m:t>⁡(−1.095) </m:t>
                      </m:r>
                    </m:oMath>
                  </m:oMathPara>
                </a14:m>
                <a:endParaRPr lang="tr-TR" dirty="0"/>
              </a:p>
              <a:p>
                <a:r>
                  <a:rPr lang="tr-TR" dirty="0"/>
                  <a:t>Sonuç olarak, tüm </a:t>
                </a:r>
                <a:r>
                  <a:rPr lang="tr-TR" dirty="0" smtClean="0"/>
                  <a:t>yatakların </a:t>
                </a:r>
                <a:r>
                  <a:rPr lang="tr-TR" dirty="0"/>
                  <a:t>sadece %33.4'ü en az 6000 saat dayanır. </a:t>
                </a:r>
              </a:p>
              <a:p>
                <a:endParaRPr lang="tr-TR" dirty="0"/>
              </a:p>
            </p:txBody>
          </p:sp>
        </mc:Choice>
        <mc:Fallback xmlns="">
          <p:sp>
            <p:nvSpPr>
              <p:cNvPr id="4" name="İçerik Yer Tutucusu 3"/>
              <p:cNvSpPr>
                <a:spLocks noGrp="1" noRot="1" noChangeAspect="1" noMove="1" noResize="1" noEditPoints="1" noAdjustHandles="1" noChangeArrowheads="1" noChangeShapeType="1" noTextEdit="1"/>
              </p:cNvSpPr>
              <p:nvPr>
                <p:ph sz="half" idx="2"/>
              </p:nvPr>
            </p:nvSpPr>
            <p:spPr>
              <a:blipFill rotWithShape="0">
                <a:blip r:embed="rId3"/>
                <a:stretch>
                  <a:fillRect l="-1148" t="-1571"/>
                </a:stretch>
              </a:blipFill>
            </p:spPr>
            <p:txBody>
              <a:bodyPr/>
              <a:lstStyle/>
              <a:p>
                <a:r>
                  <a:rPr lang="tr-TR">
                    <a:noFill/>
                  </a:rPr>
                  <a:t> </a:t>
                </a:r>
              </a:p>
            </p:txBody>
          </p:sp>
        </mc:Fallback>
      </mc:AlternateContent>
    </p:spTree>
    <p:extLst>
      <p:ext uri="{BB962C8B-B14F-4D97-AF65-F5344CB8AC3E}">
        <p14:creationId xmlns:p14="http://schemas.microsoft.com/office/powerpoint/2010/main" val="333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Beta Dağılımı</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p:txBody>
              <a:bodyPr>
                <a:normAutofit fontScale="62500" lnSpcReduction="20000"/>
              </a:bodyPr>
              <a:lstStyle/>
              <a:p>
                <a:r>
                  <a:rPr lang="tr-TR" dirty="0" smtClean="0"/>
                  <a:t>Esnek, fakat sonlu aralıkla sınırlandırılmış </a:t>
                </a:r>
                <a:r>
                  <a:rPr lang="tr-TR" dirty="0"/>
                  <a:t>bir sürekli </a:t>
                </a:r>
                <a:r>
                  <a:rPr lang="tr-TR" dirty="0" err="1"/>
                  <a:t>rassal</a:t>
                </a:r>
                <a:r>
                  <a:rPr lang="tr-TR" dirty="0"/>
                  <a:t> değişken olasılık modeli için </a:t>
                </a:r>
                <a:r>
                  <a:rPr lang="tr-TR" dirty="0" smtClean="0"/>
                  <a:t>elverişlidir</a:t>
                </a:r>
                <a:r>
                  <a:rPr lang="tr-TR" dirty="0"/>
                  <a:t>. </a:t>
                </a:r>
                <a:endParaRPr lang="tr-TR" dirty="0" smtClean="0"/>
              </a:p>
              <a:p>
                <a:r>
                  <a:rPr lang="tr-TR" dirty="0" smtClean="0"/>
                  <a:t>Örneğin Güneş </a:t>
                </a:r>
                <a:r>
                  <a:rPr lang="tr-TR" dirty="0"/>
                  <a:t>ışınımının bir malzeme tarafından </a:t>
                </a:r>
                <a:r>
                  <a:rPr lang="tr-TR" dirty="0" err="1"/>
                  <a:t>absorbe</a:t>
                </a:r>
                <a:r>
                  <a:rPr lang="tr-TR" dirty="0"/>
                  <a:t> edilme oranı </a:t>
                </a:r>
                <a:endParaRPr lang="tr-TR" dirty="0" smtClean="0"/>
              </a:p>
              <a:p>
                <a:r>
                  <a:rPr lang="tr-TR" dirty="0" smtClean="0"/>
                  <a:t>Proje dahilindeki </a:t>
                </a:r>
                <a:r>
                  <a:rPr lang="tr-TR" dirty="0"/>
                  <a:t>bir </a:t>
                </a:r>
                <a:r>
                  <a:rPr lang="tr-TR" dirty="0" smtClean="0"/>
                  <a:t>işin tamamlanması </a:t>
                </a:r>
                <a:r>
                  <a:rPr lang="tr-TR" dirty="0"/>
                  <a:t>için gerekli sürenin </a:t>
                </a:r>
                <a:r>
                  <a:rPr lang="tr-TR" dirty="0" smtClean="0"/>
                  <a:t>proje </a:t>
                </a:r>
                <a:r>
                  <a:rPr lang="tr-TR" dirty="0"/>
                  <a:t>tamamlanma </a:t>
                </a:r>
                <a:r>
                  <a:rPr lang="tr-TR" dirty="0" smtClean="0"/>
                  <a:t>süresine oranı</a:t>
                </a:r>
              </a:p>
              <a:p>
                <a:r>
                  <a:rPr lang="tr-TR" dirty="0" smtClean="0"/>
                  <a:t>Gibi örnekler  </a:t>
                </a:r>
                <a14:m>
                  <m:oMath xmlns:m="http://schemas.openxmlformats.org/officeDocument/2006/math">
                    <m:r>
                      <a:rPr lang="tr-TR" i="1" dirty="0" smtClean="0">
                        <a:latin typeface="Cambria Math" panose="02040503050406030204" pitchFamily="18" charset="0"/>
                      </a:rPr>
                      <m:t>[0, 1] </m:t>
                    </m:r>
                  </m:oMath>
                </a14:m>
                <a:r>
                  <a:rPr lang="tr-TR" dirty="0"/>
                  <a:t>aralığında birer sürekli </a:t>
                </a:r>
                <a:r>
                  <a:rPr lang="tr-TR" dirty="0" err="1"/>
                  <a:t>rassal</a:t>
                </a:r>
                <a:r>
                  <a:rPr lang="tr-TR" dirty="0"/>
                  <a:t> değişken örneğidir. </a:t>
                </a:r>
              </a:p>
              <a:p>
                <a:pPr marL="0" indent="0">
                  <a:buNone/>
                </a:pPr>
                <a14:m>
                  <m:oMath xmlns:m="http://schemas.openxmlformats.org/officeDocument/2006/math">
                    <m:r>
                      <a:rPr lang="tr-TR" i="1" dirty="0" smtClean="0">
                        <a:latin typeface="Cambria Math" panose="02040503050406030204" pitchFamily="18" charset="0"/>
                      </a:rPr>
                      <m:t>𝑥</m:t>
                    </m:r>
                    <m:r>
                      <a:rPr lang="tr-TR" b="0" i="1" dirty="0" smtClean="0">
                        <a:latin typeface="Cambria Math" panose="02040503050406030204" pitchFamily="18" charset="0"/>
                      </a:rPr>
                      <m:t>∈</m:t>
                    </m:r>
                    <m:r>
                      <a:rPr lang="tr-TR" i="1" dirty="0" smtClean="0">
                        <a:latin typeface="Cambria Math" panose="02040503050406030204" pitchFamily="18" charset="0"/>
                      </a:rPr>
                      <m:t> [0,1] </m:t>
                    </m:r>
                  </m:oMath>
                </a14:m>
                <a:r>
                  <a:rPr lang="tr-TR" dirty="0"/>
                  <a:t>için </a:t>
                </a:r>
                <a14:m>
                  <m:oMath xmlns:m="http://schemas.openxmlformats.org/officeDocument/2006/math">
                    <m:r>
                      <a:rPr lang="tr-TR" i="1" dirty="0" smtClean="0">
                        <a:latin typeface="Cambria Math" panose="02040503050406030204" pitchFamily="18" charset="0"/>
                      </a:rPr>
                      <m:t>𝑋</m:t>
                    </m:r>
                  </m:oMath>
                </a14:m>
                <a:r>
                  <a:rPr lang="tr-TR" dirty="0"/>
                  <a:t> </a:t>
                </a:r>
                <a:r>
                  <a:rPr lang="tr-TR" dirty="0" err="1"/>
                  <a:t>rassal</a:t>
                </a:r>
                <a:r>
                  <a:rPr lang="tr-TR" dirty="0"/>
                  <a:t> değişkeni aşağıdaki olasılık yoğunluk fonksiyonuna sahip </a:t>
                </a:r>
              </a:p>
              <a:p>
                <a:pPr marL="0" indent="0">
                  <a:lnSpc>
                    <a:spcPct val="170000"/>
                  </a:lnSpc>
                  <a:spcBef>
                    <a:spcPts val="0"/>
                  </a:spcBef>
                  <a:buNone/>
                </a:pPr>
                <a14:m>
                  <m:oMathPara xmlns:m="http://schemas.openxmlformats.org/officeDocument/2006/math">
                    <m:oMathParaPr>
                      <m:jc m:val="centerGroup"/>
                    </m:oMathParaPr>
                    <m:oMath xmlns:m="http://schemas.openxmlformats.org/officeDocument/2006/math">
                      <m:r>
                        <a:rPr lang="tr-TR" b="0" i="1" dirty="0" smtClean="0">
                          <a:latin typeface="Cambria Math" panose="02040503050406030204" pitchFamily="18" charset="0"/>
                        </a:rPr>
                        <m:t>𝑓</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𝑥</m:t>
                          </m:r>
                        </m:e>
                      </m:d>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m:rPr>
                              <m:sty m:val="p"/>
                            </m:rPr>
                            <a:rPr lang="tr-TR" b="0" i="0" dirty="0" smtClean="0">
                              <a:latin typeface="Cambria Math" panose="02040503050406030204" pitchFamily="18" charset="0"/>
                            </a:rPr>
                            <m:t>Γ</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𝛼</m:t>
                              </m:r>
                              <m:r>
                                <a:rPr lang="tr-TR" b="0" i="1" dirty="0" smtClean="0">
                                  <a:latin typeface="Cambria Math" panose="02040503050406030204" pitchFamily="18" charset="0"/>
                                </a:rPr>
                                <m:t>+</m:t>
                              </m:r>
                              <m:r>
                                <a:rPr lang="tr-TR" b="0" i="1" dirty="0" smtClean="0">
                                  <a:latin typeface="Cambria Math" panose="02040503050406030204" pitchFamily="18" charset="0"/>
                                </a:rPr>
                                <m:t>𝛽</m:t>
                              </m:r>
                            </m:e>
                          </m:d>
                        </m:num>
                        <m:den>
                          <m:r>
                            <m:rPr>
                              <m:sty m:val="p"/>
                            </m:rPr>
                            <a:rPr lang="tr-TR" b="0" i="0" dirty="0" smtClean="0">
                              <a:latin typeface="Cambria Math" panose="02040503050406030204" pitchFamily="18" charset="0"/>
                            </a:rPr>
                            <m:t>Γ</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𝛼</m:t>
                              </m:r>
                            </m:e>
                          </m:d>
                          <m:r>
                            <m:rPr>
                              <m:sty m:val="p"/>
                            </m:rPr>
                            <a:rPr lang="tr-TR" b="0" i="0" dirty="0" smtClean="0">
                              <a:latin typeface="Cambria Math" panose="02040503050406030204" pitchFamily="18" charset="0"/>
                            </a:rPr>
                            <m:t>Γ</m:t>
                          </m:r>
                          <m:d>
                            <m:dPr>
                              <m:ctrlPr>
                                <a:rPr lang="tr-TR" b="0" i="1" dirty="0" smtClean="0">
                                  <a:latin typeface="Cambria Math" panose="02040503050406030204" pitchFamily="18" charset="0"/>
                                </a:rPr>
                              </m:ctrlPr>
                            </m:dPr>
                            <m:e>
                              <m:r>
                                <a:rPr lang="tr-TR" b="0" i="1" dirty="0" smtClean="0">
                                  <a:latin typeface="Cambria Math" panose="02040503050406030204" pitchFamily="18" charset="0"/>
                                </a:rPr>
                                <m:t>𝛽</m:t>
                              </m:r>
                            </m:e>
                          </m:d>
                        </m:den>
                      </m:f>
                      <m:sSup>
                        <m:sSupPr>
                          <m:ctrlPr>
                            <a:rPr lang="tr-TR" b="0" i="1" dirty="0" smtClean="0">
                              <a:latin typeface="Cambria Math" panose="02040503050406030204" pitchFamily="18" charset="0"/>
                            </a:rPr>
                          </m:ctrlPr>
                        </m:sSupPr>
                        <m:e>
                          <m:r>
                            <m:rPr>
                              <m:sty m:val="p"/>
                            </m:rPr>
                            <a:rPr lang="tr-TR" b="0" i="0" dirty="0" smtClean="0">
                              <a:latin typeface="Cambria Math" panose="02040503050406030204" pitchFamily="18" charset="0"/>
                            </a:rPr>
                            <m:t>x</m:t>
                          </m:r>
                        </m:e>
                        <m:sup>
                          <m:r>
                            <a:rPr lang="tr-TR" b="0" i="1" dirty="0" smtClean="0">
                              <a:latin typeface="Cambria Math" panose="02040503050406030204" pitchFamily="18" charset="0"/>
                            </a:rPr>
                            <m:t>𝛼</m:t>
                          </m:r>
                          <m:r>
                            <a:rPr lang="tr-TR" b="0" i="1" dirty="0" smtClean="0">
                              <a:latin typeface="Cambria Math" panose="02040503050406030204" pitchFamily="18" charset="0"/>
                            </a:rPr>
                            <m:t>−1</m:t>
                          </m:r>
                        </m:sup>
                      </m:sSup>
                      <m:sSup>
                        <m:sSupPr>
                          <m:ctrlPr>
                            <a:rPr lang="tr-TR" b="0" i="1" dirty="0" smtClean="0">
                              <a:latin typeface="Cambria Math" panose="02040503050406030204" pitchFamily="18" charset="0"/>
                            </a:rPr>
                          </m:ctrlPr>
                        </m:sSupPr>
                        <m:e>
                          <m:d>
                            <m:dPr>
                              <m:ctrlPr>
                                <a:rPr lang="tr-TR" b="0" i="1" dirty="0" smtClean="0">
                                  <a:latin typeface="Cambria Math" panose="02040503050406030204" pitchFamily="18" charset="0"/>
                                </a:rPr>
                              </m:ctrlPr>
                            </m:dPr>
                            <m:e>
                              <m:r>
                                <a:rPr lang="tr-TR" b="0" i="0" dirty="0" smtClean="0">
                                  <a:latin typeface="Cambria Math" panose="02040503050406030204" pitchFamily="18" charset="0"/>
                                </a:rPr>
                                <m:t>1−</m:t>
                              </m:r>
                              <m:r>
                                <m:rPr>
                                  <m:sty m:val="p"/>
                                </m:rPr>
                                <a:rPr lang="tr-TR" b="0" i="0" dirty="0" smtClean="0">
                                  <a:latin typeface="Cambria Math" panose="02040503050406030204" pitchFamily="18" charset="0"/>
                                </a:rPr>
                                <m:t>x</m:t>
                              </m:r>
                            </m:e>
                          </m:d>
                        </m:e>
                        <m:sup>
                          <m:r>
                            <a:rPr lang="tr-TR" b="0" i="1" dirty="0" smtClean="0">
                              <a:latin typeface="Cambria Math" panose="02040503050406030204" pitchFamily="18" charset="0"/>
                            </a:rPr>
                            <m:t>𝛽</m:t>
                          </m:r>
                          <m:r>
                            <a:rPr lang="tr-TR" b="0" i="1" dirty="0" smtClean="0">
                              <a:latin typeface="Cambria Math" panose="02040503050406030204" pitchFamily="18" charset="0"/>
                            </a:rPr>
                            <m:t>−1</m:t>
                          </m:r>
                        </m:sup>
                      </m:sSup>
                    </m:oMath>
                  </m:oMathPara>
                </a14:m>
                <a:endParaRPr lang="tr-TR" b="0" dirty="0" smtClean="0"/>
              </a:p>
              <a:p>
                <a:pPr marL="0" indent="0">
                  <a:lnSpc>
                    <a:spcPct val="170000"/>
                  </a:lnSpc>
                  <a:spcBef>
                    <a:spcPts val="0"/>
                  </a:spcBef>
                  <a:buNone/>
                </a:pPr>
                <a:r>
                  <a:rPr lang="tr-TR" dirty="0" smtClean="0"/>
                  <a:t>Parametreleri </a:t>
                </a:r>
                <a14:m>
                  <m:oMath xmlns:m="http://schemas.openxmlformats.org/officeDocument/2006/math">
                    <m:r>
                      <a:rPr lang="tr-TR" i="1" dirty="0">
                        <a:latin typeface="Cambria Math" panose="02040503050406030204" pitchFamily="18" charset="0"/>
                      </a:rPr>
                      <m:t>𝛼</m:t>
                    </m:r>
                    <m:r>
                      <a:rPr lang="tr-TR" i="1" dirty="0" smtClean="0">
                        <a:latin typeface="Cambria Math" panose="02040503050406030204" pitchFamily="18" charset="0"/>
                      </a:rPr>
                      <m:t>&gt; 0 </m:t>
                    </m:r>
                  </m:oMath>
                </a14:m>
                <a:r>
                  <a:rPr lang="tr-TR" dirty="0"/>
                  <a:t>ve</a:t>
                </a:r>
                <a:r>
                  <a:rPr lang="tr-TR" dirty="0" smtClean="0"/>
                  <a:t> </a:t>
                </a:r>
                <a14:m>
                  <m:oMath xmlns:m="http://schemas.openxmlformats.org/officeDocument/2006/math">
                    <m:r>
                      <a:rPr lang="tr-TR" i="1" dirty="0">
                        <a:latin typeface="Cambria Math" panose="02040503050406030204" pitchFamily="18" charset="0"/>
                      </a:rPr>
                      <m:t>𝛽</m:t>
                    </m:r>
                    <m:r>
                      <a:rPr lang="tr-TR" i="1" dirty="0" smtClean="0">
                        <a:latin typeface="Cambria Math" panose="02040503050406030204" pitchFamily="18" charset="0"/>
                      </a:rPr>
                      <m:t>&gt; 0 </m:t>
                    </m:r>
                  </m:oMath>
                </a14:m>
                <a:r>
                  <a:rPr lang="tr-TR" dirty="0"/>
                  <a:t>olan bir </a:t>
                </a:r>
                <a:r>
                  <a:rPr lang="tr-TR" b="1" dirty="0"/>
                  <a:t>beta </a:t>
                </a:r>
                <a:r>
                  <a:rPr lang="tr-TR" b="1" dirty="0" err="1"/>
                  <a:t>rassal</a:t>
                </a:r>
                <a:r>
                  <a:rPr lang="tr-TR" b="1" dirty="0"/>
                  <a:t> değişkenidir</a:t>
                </a:r>
                <a:r>
                  <a:rPr lang="tr-TR" dirty="0"/>
                  <a:t>. </a:t>
                </a:r>
              </a:p>
              <a:p>
                <a14:m>
                  <m:oMath xmlns:m="http://schemas.openxmlformats.org/officeDocument/2006/math">
                    <m:r>
                      <a:rPr lang="tr-TR" b="0" i="1" smtClean="0">
                        <a:latin typeface="Cambria Math" panose="02040503050406030204" pitchFamily="18" charset="0"/>
                      </a:rPr>
                      <m:t>𝛼</m:t>
                    </m:r>
                  </m:oMath>
                </a14:m>
                <a:r>
                  <a:rPr lang="tr-TR" dirty="0" smtClean="0"/>
                  <a:t> </a:t>
                </a:r>
                <a:r>
                  <a:rPr lang="tr-TR" dirty="0"/>
                  <a:t>ve</a:t>
                </a:r>
                <a:r>
                  <a:rPr lang="tr-TR" dirty="0" smtClean="0"/>
                  <a:t> </a:t>
                </a:r>
                <a14:m>
                  <m:oMath xmlns:m="http://schemas.openxmlformats.org/officeDocument/2006/math">
                    <m:r>
                      <a:rPr lang="tr-TR" i="1" dirty="0">
                        <a:latin typeface="Cambria Math" panose="02040503050406030204" pitchFamily="18" charset="0"/>
                      </a:rPr>
                      <m:t>𝛽</m:t>
                    </m:r>
                  </m:oMath>
                </a14:m>
                <a:r>
                  <a:rPr lang="tr-TR" dirty="0" smtClean="0"/>
                  <a:t> </a:t>
                </a:r>
                <a:r>
                  <a:rPr lang="tr-TR" dirty="0"/>
                  <a:t>şekil parametreleri olasılık yoğunluk fonksiyonunun birçok farklı şekli almasına izin verir. </a:t>
                </a:r>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blipFill rotWithShape="0">
                <a:blip r:embed="rId2"/>
                <a:stretch>
                  <a:fillRect l="-255" t="-1286"/>
                </a:stretch>
              </a:blipFill>
            </p:spPr>
            <p:txBody>
              <a:bodyPr/>
              <a:lstStyle/>
              <a:p>
                <a:r>
                  <a:rPr lang="tr-TR">
                    <a:noFill/>
                  </a:rPr>
                  <a:t> </a:t>
                </a:r>
              </a:p>
            </p:txBody>
          </p:sp>
        </mc:Fallback>
      </mc:AlternateContent>
      <p:pic>
        <p:nvPicPr>
          <p:cNvPr id="7" name="İçerik Yer Tutucusu 6"/>
          <p:cNvPicPr>
            <a:picLocks noGrp="1" noChangeAspect="1"/>
          </p:cNvPicPr>
          <p:nvPr>
            <p:ph sz="half" idx="2"/>
          </p:nvPr>
        </p:nvPicPr>
        <p:blipFill>
          <a:blip r:embed="rId3"/>
          <a:stretch>
            <a:fillRect/>
          </a:stretch>
        </p:blipFill>
        <p:spPr>
          <a:xfrm>
            <a:off x="6440178" y="1803400"/>
            <a:ext cx="4285281" cy="4267200"/>
          </a:xfrm>
          <a:prstGeom prst="rect">
            <a:avLst/>
          </a:prstGeom>
        </p:spPr>
      </p:pic>
    </p:spTree>
    <p:extLst>
      <p:ext uri="{BB962C8B-B14F-4D97-AF65-F5344CB8AC3E}">
        <p14:creationId xmlns:p14="http://schemas.microsoft.com/office/powerpoint/2010/main" val="174899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Beta Dağılımı: Örnekler</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fontScale="92500" lnSpcReduction="10000"/>
              </a:bodyPr>
              <a:lstStyle/>
              <a:p>
                <a:r>
                  <a:rPr lang="tr-TR" dirty="0" smtClean="0"/>
                  <a:t>Bir işin tamamlanması için verilen maksimum sürenin oranını ifade eden değişken </a:t>
                </a:r>
                <a14:m>
                  <m:oMath xmlns:m="http://schemas.openxmlformats.org/officeDocument/2006/math">
                    <m:r>
                      <a:rPr lang="tr-TR" b="0" i="1" smtClean="0">
                        <a:latin typeface="Cambria Math" panose="02040503050406030204" pitchFamily="18" charset="0"/>
                      </a:rPr>
                      <m:t>𝑋</m:t>
                    </m:r>
                    <m:r>
                      <a:rPr lang="tr-TR" b="0" i="1" smtClean="0">
                        <a:latin typeface="Cambria Math" panose="02040503050406030204" pitchFamily="18" charset="0"/>
                      </a:rPr>
                      <m:t>,</m:t>
                    </m:r>
                  </m:oMath>
                </a14:m>
                <a:r>
                  <a:rPr lang="tr-TR" dirty="0" smtClean="0"/>
                  <a:t> </a:t>
                </a:r>
                <a14:m>
                  <m:oMath xmlns:m="http://schemas.openxmlformats.org/officeDocument/2006/math">
                    <m:r>
                      <a:rPr lang="tr-TR" b="0" i="1" smtClean="0">
                        <a:latin typeface="Cambria Math" panose="02040503050406030204" pitchFamily="18" charset="0"/>
                      </a:rPr>
                      <m:t>𝛼</m:t>
                    </m:r>
                    <m:r>
                      <a:rPr lang="tr-TR" b="0" i="1" smtClean="0">
                        <a:latin typeface="Cambria Math" panose="02040503050406030204" pitchFamily="18" charset="0"/>
                      </a:rPr>
                      <m:t>=2.5 </m:t>
                    </m:r>
                    <m:r>
                      <a:rPr lang="tr-TR" b="0" i="1" smtClean="0">
                        <a:latin typeface="Cambria Math" panose="02040503050406030204" pitchFamily="18" charset="0"/>
                      </a:rPr>
                      <m:t>𝑣𝑒</m:t>
                    </m:r>
                    <m:r>
                      <a:rPr lang="tr-TR" b="0" i="1" smtClean="0">
                        <a:latin typeface="Cambria Math" panose="02040503050406030204" pitchFamily="18" charset="0"/>
                      </a:rPr>
                      <m:t> </m:t>
                    </m:r>
                    <m:r>
                      <a:rPr lang="tr-TR" b="0" i="1" smtClean="0">
                        <a:latin typeface="Cambria Math" panose="02040503050406030204" pitchFamily="18" charset="0"/>
                      </a:rPr>
                      <m:t>𝛽</m:t>
                    </m:r>
                    <m:r>
                      <a:rPr lang="tr-TR" b="0" i="1" smtClean="0">
                        <a:latin typeface="Cambria Math" panose="02040503050406030204" pitchFamily="18" charset="0"/>
                      </a:rPr>
                      <m:t>=1</m:t>
                    </m:r>
                  </m:oMath>
                </a14:m>
                <a:r>
                  <a:rPr lang="tr-TR" dirty="0" smtClean="0"/>
                  <a:t> olan beta </a:t>
                </a:r>
                <a:r>
                  <a:rPr lang="tr-TR" dirty="0" err="1" smtClean="0"/>
                  <a:t>rassal</a:t>
                </a:r>
                <a:r>
                  <a:rPr lang="tr-TR" dirty="0" smtClean="0"/>
                  <a:t> değişkeni olarak modellenmiştir. </a:t>
                </a:r>
                <a14:m>
                  <m:oMath xmlns:m="http://schemas.openxmlformats.org/officeDocument/2006/math">
                    <m:r>
                      <a:rPr lang="tr-TR" b="0" i="1" smtClean="0">
                        <a:latin typeface="Cambria Math" panose="02040503050406030204" pitchFamily="18" charset="0"/>
                      </a:rPr>
                      <m:t>𝑃</m:t>
                    </m:r>
                    <m:sSup>
                      <m:sSupPr>
                        <m:ctrlPr>
                          <a:rPr lang="tr-TR" b="0" i="1" smtClean="0">
                            <a:latin typeface="Cambria Math" panose="02040503050406030204" pitchFamily="18" charset="0"/>
                          </a:rPr>
                        </m:ctrlPr>
                      </m:sSupPr>
                      <m:e>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&gt;0.7</m:t>
                            </m:r>
                          </m:e>
                        </m:d>
                      </m:e>
                      <m:sup>
                        <m:r>
                          <a:rPr lang="tr-TR" b="0" i="1" smtClean="0">
                            <a:latin typeface="Cambria Math" panose="02040503050406030204" pitchFamily="18" charset="0"/>
                          </a:rPr>
                          <m:t>′</m:t>
                        </m:r>
                      </m:sup>
                    </m:sSup>
                    <m:r>
                      <a:rPr lang="tr-TR" b="0" i="1" smtClean="0">
                        <a:latin typeface="Cambria Math" panose="02040503050406030204" pitchFamily="18" charset="0"/>
                      </a:rPr>
                      <m:t>𝑦𝑖</m:t>
                    </m:r>
                  </m:oMath>
                </a14:m>
                <a:r>
                  <a:rPr lang="tr-TR" dirty="0" smtClean="0"/>
                  <a:t> hesaplayınız.</a:t>
                </a:r>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𝑓</m:t>
                      </m:r>
                      <m:d>
                        <m:dPr>
                          <m:ctrlPr>
                            <a:rPr lang="tr-TR" i="1" dirty="0">
                              <a:latin typeface="Cambria Math" panose="02040503050406030204" pitchFamily="18" charset="0"/>
                            </a:rPr>
                          </m:ctrlPr>
                        </m:dPr>
                        <m:e>
                          <m:r>
                            <a:rPr lang="tr-TR" i="1" dirty="0">
                              <a:latin typeface="Cambria Math" panose="02040503050406030204" pitchFamily="18" charset="0"/>
                            </a:rPr>
                            <m:t>𝑥</m:t>
                          </m:r>
                        </m:e>
                      </m:d>
                      <m:r>
                        <a:rPr lang="tr-TR" i="1" dirty="0">
                          <a:latin typeface="Cambria Math" panose="02040503050406030204" pitchFamily="18" charset="0"/>
                        </a:rPr>
                        <m:t>=</m:t>
                      </m:r>
                      <m:f>
                        <m:fPr>
                          <m:ctrlPr>
                            <a:rPr lang="tr-TR" i="1" dirty="0">
                              <a:latin typeface="Cambria Math" panose="02040503050406030204" pitchFamily="18" charset="0"/>
                            </a:rPr>
                          </m:ctrlPr>
                        </m:fPr>
                        <m:num>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𝛼</m:t>
                              </m:r>
                              <m:r>
                                <a:rPr lang="tr-TR" i="1" dirty="0">
                                  <a:latin typeface="Cambria Math" panose="02040503050406030204" pitchFamily="18" charset="0"/>
                                </a:rPr>
                                <m:t>+</m:t>
                              </m:r>
                              <m:r>
                                <a:rPr lang="tr-TR" i="1" dirty="0">
                                  <a:latin typeface="Cambria Math" panose="02040503050406030204" pitchFamily="18" charset="0"/>
                                </a:rPr>
                                <m:t>𝛽</m:t>
                              </m:r>
                            </m:e>
                          </m:d>
                        </m:num>
                        <m:den>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𝛼</m:t>
                              </m:r>
                            </m:e>
                          </m:d>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𝛽</m:t>
                              </m:r>
                            </m:e>
                          </m:d>
                        </m:den>
                      </m:f>
                      <m:sSup>
                        <m:sSupPr>
                          <m:ctrlPr>
                            <a:rPr lang="tr-TR" i="1" dirty="0">
                              <a:latin typeface="Cambria Math" panose="02040503050406030204" pitchFamily="18" charset="0"/>
                            </a:rPr>
                          </m:ctrlPr>
                        </m:sSupPr>
                        <m:e>
                          <m:r>
                            <m:rPr>
                              <m:sty m:val="p"/>
                            </m:rPr>
                            <a:rPr lang="tr-TR" dirty="0">
                              <a:latin typeface="Cambria Math" panose="02040503050406030204" pitchFamily="18" charset="0"/>
                            </a:rPr>
                            <m:t>x</m:t>
                          </m:r>
                        </m:e>
                        <m:sup>
                          <m:r>
                            <a:rPr lang="tr-TR" i="1" dirty="0">
                              <a:latin typeface="Cambria Math" panose="02040503050406030204" pitchFamily="18" charset="0"/>
                            </a:rPr>
                            <m:t>𝛼</m:t>
                          </m:r>
                          <m:r>
                            <a:rPr lang="tr-TR" i="1" dirty="0">
                              <a:latin typeface="Cambria Math" panose="02040503050406030204" pitchFamily="18" charset="0"/>
                            </a:rPr>
                            <m:t>−1</m:t>
                          </m:r>
                        </m:sup>
                      </m:sSup>
                      <m:sSup>
                        <m:sSupPr>
                          <m:ctrlPr>
                            <a:rPr lang="tr-TR" i="1" dirty="0">
                              <a:latin typeface="Cambria Math" panose="02040503050406030204" pitchFamily="18" charset="0"/>
                            </a:rPr>
                          </m:ctrlPr>
                        </m:sSupPr>
                        <m:e>
                          <m:d>
                            <m:dPr>
                              <m:ctrlPr>
                                <a:rPr lang="tr-TR" i="1" dirty="0">
                                  <a:latin typeface="Cambria Math" panose="02040503050406030204" pitchFamily="18" charset="0"/>
                                </a:rPr>
                              </m:ctrlPr>
                            </m:dPr>
                            <m:e>
                              <m:r>
                                <a:rPr lang="tr-TR" dirty="0">
                                  <a:latin typeface="Cambria Math" panose="02040503050406030204" pitchFamily="18" charset="0"/>
                                </a:rPr>
                                <m:t>1−</m:t>
                              </m:r>
                              <m:r>
                                <m:rPr>
                                  <m:sty m:val="p"/>
                                </m:rPr>
                                <a:rPr lang="tr-TR" dirty="0">
                                  <a:latin typeface="Cambria Math" panose="02040503050406030204" pitchFamily="18" charset="0"/>
                                </a:rPr>
                                <m:t>x</m:t>
                              </m:r>
                            </m:e>
                          </m:d>
                        </m:e>
                        <m:sup>
                          <m:r>
                            <a:rPr lang="tr-TR" i="1" dirty="0">
                              <a:latin typeface="Cambria Math" panose="02040503050406030204" pitchFamily="18" charset="0"/>
                            </a:rPr>
                            <m:t>𝛽</m:t>
                          </m:r>
                          <m:r>
                            <a:rPr lang="tr-TR" i="1" dirty="0">
                              <a:latin typeface="Cambria Math" panose="02040503050406030204" pitchFamily="18" charset="0"/>
                            </a:rPr>
                            <m:t>−1</m:t>
                          </m:r>
                        </m:sup>
                      </m:sSup>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dirty="0">
                          <a:latin typeface="Cambria Math" panose="02040503050406030204" pitchFamily="18" charset="0"/>
                        </a:rPr>
                        <m:t>𝑓</m:t>
                      </m:r>
                      <m:d>
                        <m:dPr>
                          <m:ctrlPr>
                            <a:rPr lang="tr-TR" i="1" dirty="0">
                              <a:latin typeface="Cambria Math" panose="02040503050406030204" pitchFamily="18" charset="0"/>
                            </a:rPr>
                          </m:ctrlPr>
                        </m:dPr>
                        <m:e>
                          <m:r>
                            <a:rPr lang="tr-TR" i="1" dirty="0">
                              <a:latin typeface="Cambria Math" panose="02040503050406030204" pitchFamily="18" charset="0"/>
                            </a:rPr>
                            <m:t>𝑥</m:t>
                          </m:r>
                        </m:e>
                      </m:d>
                      <m:r>
                        <a:rPr lang="tr-TR" i="1" dirty="0">
                          <a:latin typeface="Cambria Math" panose="02040503050406030204" pitchFamily="18" charset="0"/>
                        </a:rPr>
                        <m:t>=</m:t>
                      </m:r>
                      <m:f>
                        <m:fPr>
                          <m:ctrlPr>
                            <a:rPr lang="tr-TR" i="1" dirty="0">
                              <a:latin typeface="Cambria Math" panose="02040503050406030204" pitchFamily="18" charset="0"/>
                            </a:rPr>
                          </m:ctrlPr>
                        </m:fPr>
                        <m:num>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b="0" i="1" dirty="0" smtClean="0">
                                  <a:latin typeface="Cambria Math" panose="02040503050406030204" pitchFamily="18" charset="0"/>
                                </a:rPr>
                                <m:t>3.5</m:t>
                              </m:r>
                            </m:e>
                          </m:d>
                        </m:num>
                        <m:den>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b="0" i="1" dirty="0" smtClean="0">
                                  <a:latin typeface="Cambria Math" panose="02040503050406030204" pitchFamily="18" charset="0"/>
                                </a:rPr>
                                <m:t>2.5</m:t>
                              </m:r>
                            </m:e>
                          </m:d>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b="0" i="1" dirty="0" smtClean="0">
                                  <a:latin typeface="Cambria Math" panose="02040503050406030204" pitchFamily="18" charset="0"/>
                                </a:rPr>
                                <m:t>1</m:t>
                              </m:r>
                            </m:e>
                          </m:d>
                        </m:den>
                      </m:f>
                      <m:sSup>
                        <m:sSupPr>
                          <m:ctrlPr>
                            <a:rPr lang="tr-TR" i="1" dirty="0">
                              <a:latin typeface="Cambria Math" panose="02040503050406030204" pitchFamily="18" charset="0"/>
                            </a:rPr>
                          </m:ctrlPr>
                        </m:sSupPr>
                        <m:e>
                          <m:r>
                            <m:rPr>
                              <m:sty m:val="p"/>
                            </m:rPr>
                            <a:rPr lang="tr-TR" dirty="0">
                              <a:latin typeface="Cambria Math" panose="02040503050406030204" pitchFamily="18" charset="0"/>
                            </a:rPr>
                            <m:t>x</m:t>
                          </m:r>
                        </m:e>
                        <m:sup>
                          <m:r>
                            <a:rPr lang="tr-TR" b="0" i="1" dirty="0" smtClean="0">
                              <a:latin typeface="Cambria Math" panose="02040503050406030204" pitchFamily="18" charset="0"/>
                            </a:rPr>
                            <m:t>1.5</m:t>
                          </m:r>
                        </m:sup>
                      </m:sSup>
                    </m:oMath>
                  </m:oMathPara>
                </a14:m>
                <a:endParaRPr lang="tr-TR" dirty="0" smtClean="0"/>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𝑃</m:t>
                      </m:r>
                      <m:d>
                        <m:dPr>
                          <m:ctrlPr>
                            <a:rPr lang="tr-TR" b="0" i="1" smtClean="0">
                              <a:latin typeface="Cambria Math" panose="02040503050406030204" pitchFamily="18" charset="0"/>
                            </a:rPr>
                          </m:ctrlPr>
                        </m:dPr>
                        <m:e>
                          <m:r>
                            <a:rPr lang="tr-TR" i="1">
                              <a:latin typeface="Cambria Math" panose="02040503050406030204" pitchFamily="18" charset="0"/>
                            </a:rPr>
                            <m:t>𝑋</m:t>
                          </m:r>
                          <m:r>
                            <a:rPr lang="tr-TR" i="1">
                              <a:latin typeface="Cambria Math" panose="02040503050406030204" pitchFamily="18" charset="0"/>
                            </a:rPr>
                            <m:t>&gt;0.7</m:t>
                          </m:r>
                        </m:e>
                      </m:d>
                      <m:r>
                        <a:rPr lang="tr-TR" b="0" i="1" smtClean="0">
                          <a:latin typeface="Cambria Math" panose="02040503050406030204" pitchFamily="18" charset="0"/>
                        </a:rPr>
                        <m:t>=</m:t>
                      </m:r>
                      <m:f>
                        <m:fPr>
                          <m:ctrlPr>
                            <a:rPr lang="tr-TR" i="1" dirty="0">
                              <a:latin typeface="Cambria Math" panose="02040503050406030204" pitchFamily="18" charset="0"/>
                            </a:rPr>
                          </m:ctrlPr>
                        </m:fPr>
                        <m:num>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3.5</m:t>
                              </m:r>
                            </m:e>
                          </m:d>
                        </m:num>
                        <m:den>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2.5</m:t>
                              </m:r>
                            </m:e>
                          </m:d>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1</m:t>
                              </m:r>
                            </m:e>
                          </m:d>
                        </m:den>
                      </m:f>
                      <m:nary>
                        <m:naryPr>
                          <m:ctrlPr>
                            <a:rPr lang="tr-TR" b="0" i="1" smtClean="0">
                              <a:latin typeface="Cambria Math" panose="02040503050406030204" pitchFamily="18" charset="0"/>
                            </a:rPr>
                          </m:ctrlPr>
                        </m:naryPr>
                        <m:sub>
                          <m:r>
                            <a:rPr lang="tr-TR" b="0" i="1" smtClean="0">
                              <a:latin typeface="Cambria Math" panose="02040503050406030204" pitchFamily="18" charset="0"/>
                            </a:rPr>
                            <m:t>0.7</m:t>
                          </m:r>
                        </m:sub>
                        <m:sup>
                          <m:r>
                            <a:rPr lang="tr-TR" b="0" i="1" smtClean="0">
                              <a:latin typeface="Cambria Math" panose="02040503050406030204" pitchFamily="18" charset="0"/>
                            </a:rPr>
                            <m:t>1</m:t>
                          </m:r>
                        </m:sup>
                        <m:e>
                          <m:sSup>
                            <m:sSupPr>
                              <m:ctrlPr>
                                <a:rPr lang="tr-TR" i="1" dirty="0">
                                  <a:latin typeface="Cambria Math" panose="02040503050406030204" pitchFamily="18" charset="0"/>
                                </a:rPr>
                              </m:ctrlPr>
                            </m:sSupPr>
                            <m:e>
                              <m:r>
                                <m:rPr>
                                  <m:sty m:val="p"/>
                                </m:rPr>
                                <a:rPr lang="tr-TR" dirty="0">
                                  <a:latin typeface="Cambria Math" panose="02040503050406030204" pitchFamily="18" charset="0"/>
                                </a:rPr>
                                <m:t>x</m:t>
                              </m:r>
                            </m:e>
                            <m:sup>
                              <m:r>
                                <a:rPr lang="tr-TR" i="1" dirty="0">
                                  <a:latin typeface="Cambria Math" panose="02040503050406030204" pitchFamily="18" charset="0"/>
                                </a:rPr>
                                <m:t>1.5</m:t>
                              </m:r>
                            </m:sup>
                          </m:sSup>
                        </m:e>
                      </m:nary>
                      <m:r>
                        <a:rPr lang="tr-TR" b="0" i="1" smtClean="0">
                          <a:latin typeface="Cambria Math" panose="02040503050406030204" pitchFamily="18" charset="0"/>
                        </a:rPr>
                        <m:t>=</m:t>
                      </m:r>
                      <m:f>
                        <m:fPr>
                          <m:ctrlPr>
                            <a:rPr lang="tr-TR" i="1" dirty="0" smtClean="0">
                              <a:latin typeface="Cambria Math" panose="02040503050406030204" pitchFamily="18" charset="0"/>
                            </a:rPr>
                          </m:ctrlPr>
                        </m:fPr>
                        <m:num>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3.5</m:t>
                              </m:r>
                            </m:e>
                          </m:d>
                        </m:num>
                        <m:den>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2.5</m:t>
                              </m:r>
                            </m:e>
                          </m:d>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1</m:t>
                              </m:r>
                            </m:e>
                          </m:d>
                        </m:den>
                      </m:f>
                      <m:sSubSup>
                        <m:sSubSupPr>
                          <m:ctrlPr>
                            <a:rPr lang="tr-TR" b="0" i="1" dirty="0" smtClean="0">
                              <a:latin typeface="Cambria Math" panose="02040503050406030204" pitchFamily="18" charset="0"/>
                            </a:rPr>
                          </m:ctrlPr>
                        </m:sSubSupPr>
                        <m:e>
                          <m:d>
                            <m:dPr>
                              <m:begChr m:val=""/>
                              <m:endChr m:val="|"/>
                              <m:ctrlPr>
                                <a:rPr lang="tr-TR" i="1" dirty="0" smtClean="0">
                                  <a:latin typeface="Cambria Math" panose="02040503050406030204" pitchFamily="18" charset="0"/>
                                </a:rPr>
                              </m:ctrlPr>
                            </m:dPr>
                            <m:e>
                              <m:f>
                                <m:fPr>
                                  <m:ctrlPr>
                                    <a:rPr lang="tr-TR" b="0" i="1" dirty="0" smtClean="0">
                                      <a:latin typeface="Cambria Math" panose="02040503050406030204" pitchFamily="18" charset="0"/>
                                    </a:rPr>
                                  </m:ctrlPr>
                                </m:fPr>
                                <m:num>
                                  <m:sSup>
                                    <m:sSupPr>
                                      <m:ctrlPr>
                                        <a:rPr lang="tr-TR" i="1" dirty="0">
                                          <a:latin typeface="Cambria Math" panose="02040503050406030204" pitchFamily="18" charset="0"/>
                                        </a:rPr>
                                      </m:ctrlPr>
                                    </m:sSupPr>
                                    <m:e>
                                      <m:r>
                                        <m:rPr>
                                          <m:sty m:val="p"/>
                                        </m:rPr>
                                        <a:rPr lang="tr-TR" dirty="0">
                                          <a:latin typeface="Cambria Math" panose="02040503050406030204" pitchFamily="18" charset="0"/>
                                        </a:rPr>
                                        <m:t>x</m:t>
                                      </m:r>
                                    </m:e>
                                    <m:sup>
                                      <m:r>
                                        <a:rPr lang="tr-TR" b="0" i="1" dirty="0" smtClean="0">
                                          <a:latin typeface="Cambria Math" panose="02040503050406030204" pitchFamily="18" charset="0"/>
                                        </a:rPr>
                                        <m:t>2</m:t>
                                      </m:r>
                                      <m:r>
                                        <a:rPr lang="tr-TR" i="1" dirty="0">
                                          <a:latin typeface="Cambria Math" panose="02040503050406030204" pitchFamily="18" charset="0"/>
                                        </a:rPr>
                                        <m:t>.5</m:t>
                                      </m:r>
                                    </m:sup>
                                  </m:sSup>
                                </m:num>
                                <m:den>
                                  <m:r>
                                    <a:rPr lang="tr-TR" b="0" i="1" dirty="0" smtClean="0">
                                      <a:latin typeface="Cambria Math" panose="02040503050406030204" pitchFamily="18" charset="0"/>
                                    </a:rPr>
                                    <m:t>2.5</m:t>
                                  </m:r>
                                </m:den>
                              </m:f>
                            </m:e>
                          </m:d>
                        </m:e>
                        <m:sub>
                          <m:r>
                            <a:rPr lang="tr-TR" b="0" i="1" dirty="0" smtClean="0">
                              <a:latin typeface="Cambria Math" panose="02040503050406030204" pitchFamily="18" charset="0"/>
                            </a:rPr>
                            <m:t>0.7</m:t>
                          </m:r>
                        </m:sub>
                        <m:sup>
                          <m:r>
                            <a:rPr lang="tr-TR" b="0" i="1" dirty="0" smtClean="0">
                              <a:latin typeface="Cambria Math" panose="02040503050406030204" pitchFamily="18" charset="0"/>
                            </a:rPr>
                            <m:t>1</m:t>
                          </m:r>
                        </m:sup>
                      </m:sSubSup>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2.5∙1.5∙0.5∙</m:t>
                          </m:r>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b="0" i="1" dirty="0" smtClean="0">
                                  <a:latin typeface="Cambria Math" panose="02040503050406030204" pitchFamily="18" charset="0"/>
                                </a:rPr>
                                <m:t>0</m:t>
                              </m:r>
                              <m:r>
                                <a:rPr lang="tr-TR" i="1" dirty="0">
                                  <a:latin typeface="Cambria Math" panose="02040503050406030204" pitchFamily="18" charset="0"/>
                                </a:rPr>
                                <m:t>.5</m:t>
                              </m:r>
                            </m:e>
                          </m:d>
                        </m:num>
                        <m:den>
                          <m:r>
                            <a:rPr lang="tr-TR" i="1" dirty="0">
                              <a:latin typeface="Cambria Math" panose="02040503050406030204" pitchFamily="18" charset="0"/>
                            </a:rPr>
                            <m:t>1.5∙0.5∙</m:t>
                          </m:r>
                          <m:r>
                            <m:rPr>
                              <m:sty m:val="p"/>
                            </m:rPr>
                            <a:rPr lang="tr-TR" dirty="0">
                              <a:latin typeface="Cambria Math" panose="02040503050406030204" pitchFamily="18" charset="0"/>
                            </a:rPr>
                            <m:t>Γ</m:t>
                          </m:r>
                          <m:d>
                            <m:dPr>
                              <m:ctrlPr>
                                <a:rPr lang="tr-TR" i="1" dirty="0">
                                  <a:latin typeface="Cambria Math" panose="02040503050406030204" pitchFamily="18" charset="0"/>
                                </a:rPr>
                              </m:ctrlPr>
                            </m:dPr>
                            <m:e>
                              <m:r>
                                <a:rPr lang="tr-TR" i="1" dirty="0">
                                  <a:latin typeface="Cambria Math" panose="02040503050406030204" pitchFamily="18" charset="0"/>
                                </a:rPr>
                                <m:t>0.5</m:t>
                              </m:r>
                            </m:e>
                          </m:d>
                        </m:den>
                      </m:f>
                      <m:r>
                        <a:rPr lang="tr-TR" b="0" i="1" dirty="0" smtClean="0">
                          <a:latin typeface="Cambria Math" panose="02040503050406030204" pitchFamily="18" charset="0"/>
                        </a:rPr>
                        <m:t>∙</m:t>
                      </m:r>
                      <m:f>
                        <m:fPr>
                          <m:ctrlPr>
                            <a:rPr lang="tr-TR" b="0" i="1" dirty="0" smtClean="0">
                              <a:latin typeface="Cambria Math" panose="02040503050406030204" pitchFamily="18" charset="0"/>
                            </a:rPr>
                          </m:ctrlPr>
                        </m:fPr>
                        <m:num>
                          <m:r>
                            <a:rPr lang="tr-TR" b="0" i="1" dirty="0" smtClean="0">
                              <a:latin typeface="Cambria Math" panose="02040503050406030204" pitchFamily="18" charset="0"/>
                            </a:rPr>
                            <m:t>1</m:t>
                          </m:r>
                        </m:num>
                        <m:den>
                          <m:r>
                            <a:rPr lang="tr-TR" b="0" i="1" dirty="0" smtClean="0">
                              <a:latin typeface="Cambria Math" panose="02040503050406030204" pitchFamily="18" charset="0"/>
                            </a:rPr>
                            <m:t>2.5</m:t>
                          </m:r>
                        </m:den>
                      </m:f>
                      <m:d>
                        <m:dPr>
                          <m:ctrlPr>
                            <a:rPr lang="tr-TR" b="0" i="1" dirty="0" smtClean="0">
                              <a:latin typeface="Cambria Math" panose="02040503050406030204" pitchFamily="18" charset="0"/>
                            </a:rPr>
                          </m:ctrlPr>
                        </m:dPr>
                        <m:e>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1</m:t>
                              </m:r>
                            </m:e>
                            <m:sup>
                              <m:r>
                                <a:rPr lang="tr-TR" b="0" i="1" dirty="0" smtClean="0">
                                  <a:latin typeface="Cambria Math" panose="02040503050406030204" pitchFamily="18" charset="0"/>
                                </a:rPr>
                                <m:t>2.5</m:t>
                              </m:r>
                            </m:sup>
                          </m:sSup>
                          <m:r>
                            <a:rPr lang="tr-TR" b="0" i="1" dirty="0" smtClean="0">
                              <a:latin typeface="Cambria Math" panose="02040503050406030204" pitchFamily="18" charset="0"/>
                            </a:rPr>
                            <m:t>−</m:t>
                          </m:r>
                          <m:sSup>
                            <m:sSupPr>
                              <m:ctrlPr>
                                <a:rPr lang="tr-TR" b="0" i="1" dirty="0" smtClean="0">
                                  <a:latin typeface="Cambria Math" panose="02040503050406030204" pitchFamily="18" charset="0"/>
                                </a:rPr>
                              </m:ctrlPr>
                            </m:sSupPr>
                            <m:e>
                              <m:r>
                                <a:rPr lang="tr-TR" b="0" i="1" dirty="0" smtClean="0">
                                  <a:latin typeface="Cambria Math" panose="02040503050406030204" pitchFamily="18" charset="0"/>
                                </a:rPr>
                                <m:t>0.7</m:t>
                              </m:r>
                            </m:e>
                            <m:sup>
                              <m:r>
                                <a:rPr lang="tr-TR" b="0" i="1" dirty="0" smtClean="0">
                                  <a:latin typeface="Cambria Math" panose="02040503050406030204" pitchFamily="18" charset="0"/>
                                </a:rPr>
                                <m:t>2.5</m:t>
                              </m:r>
                            </m:sup>
                          </m:sSup>
                        </m:e>
                      </m:d>
                      <m:r>
                        <a:rPr lang="tr-TR" b="0" i="1" dirty="0" smtClean="0">
                          <a:latin typeface="Cambria Math" panose="02040503050406030204" pitchFamily="18" charset="0"/>
                        </a:rPr>
                        <m:t>=0.59</m:t>
                      </m:r>
                    </m:oMath>
                  </m:oMathPara>
                </a14:m>
                <a:endParaRPr lang="tr-TR" dirty="0" smtClean="0"/>
              </a:p>
              <a:p>
                <a:pPr marL="0" indent="0">
                  <a:lnSpc>
                    <a:spcPct val="110000"/>
                  </a:lnSpc>
                  <a:spcBef>
                    <a:spcPts val="0"/>
                  </a:spcBef>
                  <a:buNone/>
                </a:pPr>
                <a:r>
                  <a:rPr lang="tr-TR" dirty="0"/>
                  <a:t>Hatırlatma</a:t>
                </a:r>
              </a:p>
              <a:p>
                <a:pPr marL="0" indent="0">
                  <a:lnSpc>
                    <a:spcPct val="110000"/>
                  </a:lnSpc>
                  <a:spcBef>
                    <a:spcPts val="0"/>
                  </a:spcBef>
                  <a:buNone/>
                </a:pP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r>
                      <a:rPr lang="tr-TR" i="1" dirty="0">
                        <a:latin typeface="Cambria Math" panose="02040503050406030204" pitchFamily="18" charset="0"/>
                      </a:rPr>
                      <m:t>(</m:t>
                    </m:r>
                    <m:r>
                      <a:rPr lang="tr-TR" i="1" dirty="0">
                        <a:latin typeface="Cambria Math" panose="02040503050406030204" pitchFamily="18" charset="0"/>
                      </a:rPr>
                      <m:t>𝑟</m:t>
                    </m:r>
                    <m:r>
                      <a:rPr lang="tr-TR" i="1" dirty="0">
                        <a:latin typeface="Cambria Math" panose="02040503050406030204" pitchFamily="18" charset="0"/>
                      </a:rPr>
                      <m:t>) = (</m:t>
                    </m:r>
                    <m:r>
                      <a:rPr lang="tr-TR" i="1" dirty="0">
                        <a:latin typeface="Cambria Math" panose="02040503050406030204" pitchFamily="18" charset="0"/>
                      </a:rPr>
                      <m:t>𝑟</m:t>
                    </m:r>
                    <m:r>
                      <a:rPr lang="tr-TR" i="1" dirty="0">
                        <a:latin typeface="Cambria Math" panose="02040503050406030204" pitchFamily="18" charset="0"/>
                      </a:rPr>
                      <m:t> — 1)</m:t>
                    </m:r>
                    <m:r>
                      <m:rPr>
                        <m:sty m:val="p"/>
                      </m:rPr>
                      <a:rPr lang="el-GR" i="1" dirty="0">
                        <a:latin typeface="Cambria Math" panose="02040503050406030204" pitchFamily="18" charset="0"/>
                        <a:ea typeface="Cambria Math" panose="02040503050406030204" pitchFamily="18" charset="0"/>
                      </a:rPr>
                      <m:t>Γ</m:t>
                    </m:r>
                    <m:r>
                      <a:rPr lang="tr-TR" i="1" dirty="0">
                        <a:latin typeface="Cambria Math" panose="02040503050406030204" pitchFamily="18" charset="0"/>
                      </a:rPr>
                      <m:t>(</m:t>
                    </m:r>
                    <m:r>
                      <a:rPr lang="tr-TR" i="1" dirty="0">
                        <a:latin typeface="Cambria Math" panose="02040503050406030204" pitchFamily="18" charset="0"/>
                      </a:rPr>
                      <m:t>𝑟</m:t>
                    </m:r>
                    <m:r>
                      <a:rPr lang="tr-TR" i="1" dirty="0">
                        <a:latin typeface="Cambria Math" panose="02040503050406030204" pitchFamily="18" charset="0"/>
                      </a:rPr>
                      <m:t> — 1)</m:t>
                    </m:r>
                  </m:oMath>
                </a14:m>
                <a:r>
                  <a:rPr lang="tr-TR" dirty="0"/>
                  <a:t> dir. </a:t>
                </a:r>
              </a:p>
              <a:p>
                <a:pPr marL="0" indent="0">
                  <a:lnSpc>
                    <a:spcPct val="110000"/>
                  </a:lnSpc>
                  <a:spcBef>
                    <a:spcPts val="0"/>
                  </a:spcBef>
                  <a:buNone/>
                </a:pPr>
                <a:r>
                  <a:rPr lang="tr-TR" dirty="0"/>
                  <a:t>Bu nedenle, eğer r pozitif tamsayı ise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d>
                      <m:dPr>
                        <m:ctrlPr>
                          <a:rPr lang="tr-TR" i="1" dirty="0">
                            <a:latin typeface="Cambria Math" panose="02040503050406030204" pitchFamily="18" charset="0"/>
                            <a:ea typeface="Cambria Math" panose="02040503050406030204" pitchFamily="18" charset="0"/>
                          </a:rPr>
                        </m:ctrlPr>
                      </m:dPr>
                      <m:e>
                        <m:r>
                          <a:rPr lang="tr-TR" i="1" dirty="0">
                            <a:latin typeface="Cambria Math" panose="02040503050406030204" pitchFamily="18" charset="0"/>
                          </a:rPr>
                          <m:t>𝑟</m:t>
                        </m:r>
                      </m:e>
                    </m:d>
                    <m:r>
                      <a:rPr lang="tr-TR" i="1" dirty="0">
                        <a:latin typeface="Cambria Math" panose="02040503050406030204" pitchFamily="18" charset="0"/>
                      </a:rPr>
                      <m:t>=</m:t>
                    </m:r>
                    <m:d>
                      <m:dPr>
                        <m:ctrlPr>
                          <a:rPr lang="tr-TR" i="1" dirty="0">
                            <a:latin typeface="Cambria Math" panose="02040503050406030204" pitchFamily="18" charset="0"/>
                          </a:rPr>
                        </m:ctrlPr>
                      </m:dPr>
                      <m:e>
                        <m:r>
                          <a:rPr lang="tr-TR" i="1" dirty="0">
                            <a:latin typeface="Cambria Math" panose="02040503050406030204" pitchFamily="18" charset="0"/>
                          </a:rPr>
                          <m:t>𝑟</m:t>
                        </m:r>
                        <m:r>
                          <a:rPr lang="tr-TR" i="1" dirty="0">
                            <a:latin typeface="Cambria Math" panose="02040503050406030204" pitchFamily="18" charset="0"/>
                          </a:rPr>
                          <m:t>−1</m:t>
                        </m:r>
                      </m:e>
                    </m:d>
                    <m:r>
                      <a:rPr lang="tr-TR" i="1" dirty="0">
                        <a:latin typeface="Cambria Math" panose="02040503050406030204" pitchFamily="18" charset="0"/>
                      </a:rPr>
                      <m:t>!</m:t>
                    </m:r>
                  </m:oMath>
                </a14:m>
                <a:r>
                  <a:rPr lang="tr-TR" dirty="0"/>
                  <a:t> olur. </a:t>
                </a:r>
              </a:p>
              <a:p>
                <a:pPr marL="0" indent="0">
                  <a:lnSpc>
                    <a:spcPct val="110000"/>
                  </a:lnSpc>
                  <a:spcBef>
                    <a:spcPts val="0"/>
                  </a:spcBef>
                  <a:buNone/>
                </a:pPr>
                <a:r>
                  <a:rPr lang="tr-TR" dirty="0"/>
                  <a:t>Ayrıca,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d>
                      <m:dPr>
                        <m:ctrlPr>
                          <a:rPr lang="tr-TR" i="1" dirty="0">
                            <a:latin typeface="Cambria Math" panose="02040503050406030204" pitchFamily="18" charset="0"/>
                            <a:ea typeface="Cambria Math" panose="02040503050406030204" pitchFamily="18" charset="0"/>
                          </a:rPr>
                        </m:ctrlPr>
                      </m:dPr>
                      <m:e>
                        <m:r>
                          <a:rPr lang="tr-TR" i="1" dirty="0">
                            <a:latin typeface="Cambria Math" panose="02040503050406030204" pitchFamily="18" charset="0"/>
                          </a:rPr>
                          <m:t>1</m:t>
                        </m:r>
                      </m:e>
                    </m:d>
                    <m:r>
                      <a:rPr lang="tr-TR" i="1" dirty="0">
                        <a:latin typeface="Cambria Math" panose="02040503050406030204" pitchFamily="18" charset="0"/>
                      </a:rPr>
                      <m:t>=</m:t>
                    </m:r>
                    <m:d>
                      <m:dPr>
                        <m:ctrlPr>
                          <a:rPr lang="tr-TR" i="1" dirty="0">
                            <a:latin typeface="Cambria Math" panose="02040503050406030204" pitchFamily="18" charset="0"/>
                          </a:rPr>
                        </m:ctrlPr>
                      </m:dPr>
                      <m:e>
                        <m:r>
                          <a:rPr lang="tr-TR" i="1" dirty="0">
                            <a:latin typeface="Cambria Math" panose="02040503050406030204" pitchFamily="18" charset="0"/>
                          </a:rPr>
                          <m:t>0</m:t>
                        </m:r>
                      </m:e>
                    </m:d>
                    <m:r>
                      <a:rPr lang="tr-TR" i="1" dirty="0">
                        <a:latin typeface="Cambria Math" panose="02040503050406030204" pitchFamily="18" charset="0"/>
                      </a:rPr>
                      <m:t>!=1</m:t>
                    </m:r>
                  </m:oMath>
                </a14:m>
                <a:r>
                  <a:rPr lang="tr-TR" dirty="0"/>
                  <a:t> ve </a:t>
                </a:r>
                <a14:m>
                  <m:oMath xmlns:m="http://schemas.openxmlformats.org/officeDocument/2006/math">
                    <m:r>
                      <m:rPr>
                        <m:sty m:val="p"/>
                      </m:rPr>
                      <a:rPr lang="el-GR" i="1" dirty="0">
                        <a:latin typeface="Cambria Math" panose="02040503050406030204" pitchFamily="18" charset="0"/>
                        <a:ea typeface="Cambria Math" panose="02040503050406030204" pitchFamily="18" charset="0"/>
                      </a:rPr>
                      <m:t>Γ</m:t>
                    </m:r>
                    <m:d>
                      <m:dPr>
                        <m:ctrlPr>
                          <a:rPr lang="tr-TR" i="1" dirty="0">
                            <a:latin typeface="Cambria Math" panose="02040503050406030204" pitchFamily="18" charset="0"/>
                            <a:ea typeface="Cambria Math" panose="02040503050406030204" pitchFamily="18" charset="0"/>
                          </a:rPr>
                        </m:ctrlPr>
                      </m:dPr>
                      <m:e>
                        <m:r>
                          <a:rPr lang="tr-TR" i="1" dirty="0">
                            <a:latin typeface="Cambria Math" panose="02040503050406030204" pitchFamily="18" charset="0"/>
                          </a:rPr>
                          <m:t>1/2</m:t>
                        </m:r>
                      </m:e>
                    </m:d>
                    <m:r>
                      <a:rPr lang="tr-TR" i="1" dirty="0">
                        <a:latin typeface="Cambria Math" panose="02040503050406030204" pitchFamily="18" charset="0"/>
                      </a:rPr>
                      <m:t>=</m:t>
                    </m:r>
                    <m:sSup>
                      <m:sSupPr>
                        <m:ctrlPr>
                          <a:rPr lang="tr-TR" i="1" dirty="0">
                            <a:latin typeface="Cambria Math" panose="02040503050406030204" pitchFamily="18" charset="0"/>
                          </a:rPr>
                        </m:ctrlPr>
                      </m:sSupPr>
                      <m:e>
                        <m:r>
                          <a:rPr lang="tr-TR" i="1" dirty="0">
                            <a:latin typeface="Cambria Math" panose="02040503050406030204" pitchFamily="18" charset="0"/>
                          </a:rPr>
                          <m:t>𝜋</m:t>
                        </m:r>
                      </m:e>
                      <m:sup>
                        <m:r>
                          <a:rPr lang="tr-TR" i="1" dirty="0">
                            <a:latin typeface="Cambria Math" panose="02040503050406030204" pitchFamily="18" charset="0"/>
                          </a:rPr>
                          <m:t>1/2</m:t>
                        </m:r>
                      </m:sup>
                    </m:sSup>
                  </m:oMath>
                </a14:m>
                <a:r>
                  <a:rPr lang="tr-TR" dirty="0"/>
                  <a:t>. </a:t>
                </a: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625" t="-1857" r="-250"/>
                </a:stretch>
              </a:blipFill>
            </p:spPr>
            <p:txBody>
              <a:bodyPr/>
              <a:lstStyle/>
              <a:p>
                <a:r>
                  <a:rPr lang="tr-TR">
                    <a:noFill/>
                  </a:rPr>
                  <a:t> </a:t>
                </a:r>
              </a:p>
            </p:txBody>
          </p:sp>
        </mc:Fallback>
      </mc:AlternateContent>
    </p:spTree>
    <p:extLst>
      <p:ext uri="{BB962C8B-B14F-4D97-AF65-F5344CB8AC3E}">
        <p14:creationId xmlns:p14="http://schemas.microsoft.com/office/powerpoint/2010/main" val="254290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7828" y="476672"/>
            <a:ext cx="9751060" cy="1168400"/>
          </a:xfrm>
        </p:spPr>
        <p:txBody>
          <a:bodyPr/>
          <a:lstStyle/>
          <a:p>
            <a:r>
              <a:rPr lang="tr-TR" dirty="0" smtClean="0"/>
              <a:t>Beta </a:t>
            </a:r>
            <a:r>
              <a:rPr lang="tr-TR" dirty="0"/>
              <a:t>Dağılımı </a:t>
            </a:r>
          </a:p>
        </p:txBody>
      </p:sp>
      <mc:AlternateContent xmlns:mc="http://schemas.openxmlformats.org/markup-compatibility/2006" xmlns:a14="http://schemas.microsoft.com/office/drawing/2010/main">
        <mc:Choice Requires="a14">
          <p:sp>
            <p:nvSpPr>
              <p:cNvPr id="3" name="İçerik Yer Tutucusu 2"/>
              <p:cNvSpPr>
                <a:spLocks noGrp="1"/>
              </p:cNvSpPr>
              <p:nvPr>
                <p:ph sz="half" idx="1"/>
              </p:nvPr>
            </p:nvSpPr>
            <p:spPr>
              <a:xfrm>
                <a:off x="693812" y="1803400"/>
                <a:ext cx="5163561" cy="4267200"/>
              </a:xfrm>
            </p:spPr>
            <p:txBody>
              <a:bodyPr>
                <a:normAutofit/>
              </a:bodyPr>
              <a:lstStyle/>
              <a:p>
                <a:pPr marL="0" indent="0">
                  <a:buNone/>
                </a:pPr>
                <a:r>
                  <a:rPr lang="tr-TR" dirty="0"/>
                  <a:t>Eğer </a:t>
                </a:r>
                <a14:m>
                  <m:oMath xmlns:m="http://schemas.openxmlformats.org/officeDocument/2006/math">
                    <m:r>
                      <a:rPr lang="tr-TR" i="1">
                        <a:latin typeface="Cambria Math" panose="02040503050406030204" pitchFamily="18" charset="0"/>
                      </a:rPr>
                      <m:t>𝑋</m:t>
                    </m:r>
                    <m:r>
                      <a:rPr lang="tr-TR" i="1">
                        <a:latin typeface="Cambria Math" panose="02040503050406030204" pitchFamily="18" charset="0"/>
                      </a:rPr>
                      <m:t>,</m:t>
                    </m:r>
                  </m:oMath>
                </a14:m>
                <a:r>
                  <a:rPr lang="tr-TR" dirty="0"/>
                  <a:t> </a:t>
                </a:r>
                <a14:m>
                  <m:oMath xmlns:m="http://schemas.openxmlformats.org/officeDocument/2006/math">
                    <m:r>
                      <a:rPr lang="tr-TR" i="1" dirty="0">
                        <a:latin typeface="Cambria Math" panose="02040503050406030204" pitchFamily="18" charset="0"/>
                      </a:rPr>
                      <m:t>𝛼</m:t>
                    </m:r>
                    <m:r>
                      <a:rPr lang="tr-TR" i="1" dirty="0">
                        <a:latin typeface="Cambria Math" panose="02040503050406030204" pitchFamily="18" charset="0"/>
                      </a:rPr>
                      <m:t> </m:t>
                    </m:r>
                  </m:oMath>
                </a14:m>
                <a:r>
                  <a:rPr lang="tr-TR" dirty="0"/>
                  <a:t>ve </a:t>
                </a:r>
                <a14:m>
                  <m:oMath xmlns:m="http://schemas.openxmlformats.org/officeDocument/2006/math">
                    <m:r>
                      <a:rPr lang="tr-TR" i="1" dirty="0">
                        <a:latin typeface="Cambria Math" panose="02040503050406030204" pitchFamily="18" charset="0"/>
                      </a:rPr>
                      <m:t>𝛽</m:t>
                    </m:r>
                    <m:r>
                      <a:rPr lang="tr-TR" i="1" dirty="0">
                        <a:latin typeface="Cambria Math" panose="02040503050406030204" pitchFamily="18" charset="0"/>
                      </a:rPr>
                      <m:t> </m:t>
                    </m:r>
                  </m:oMath>
                </a14:m>
                <a:r>
                  <a:rPr lang="tr-TR" dirty="0"/>
                  <a:t>parametreleri ile tanımlı bir Beta dağılımına sahipse ortalama ve </a:t>
                </a:r>
                <a:r>
                  <a:rPr lang="tr-TR" dirty="0" err="1"/>
                  <a:t>varyansı</a:t>
                </a:r>
                <a:r>
                  <a:rPr lang="tr-TR" dirty="0"/>
                  <a:t> şu şekilde bulunur.</a:t>
                </a:r>
              </a:p>
              <a:p>
                <a:r>
                  <a:rPr lang="tr-TR" dirty="0"/>
                  <a:t>Ortalama</a:t>
                </a:r>
                <a:endParaRPr lang="tr-TR"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𝜇</m:t>
                      </m:r>
                      <m:r>
                        <a:rPr lang="tr-TR" i="1">
                          <a:latin typeface="Cambria Math" panose="02040503050406030204" pitchFamily="18" charset="0"/>
                        </a:rPr>
                        <m:t>=</m:t>
                      </m:r>
                      <m:r>
                        <a:rPr lang="tr-TR" i="1">
                          <a:latin typeface="Cambria Math" panose="02040503050406030204" pitchFamily="18" charset="0"/>
                        </a:rPr>
                        <m:t>𝐸</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f>
                        <m:fPr>
                          <m:ctrlPr>
                            <a:rPr lang="tr-TR" i="1">
                              <a:latin typeface="Cambria Math" panose="02040503050406030204" pitchFamily="18" charset="0"/>
                            </a:rPr>
                          </m:ctrlPr>
                        </m:fPr>
                        <m:num>
                          <m:r>
                            <a:rPr lang="tr-TR" i="1">
                              <a:latin typeface="Cambria Math" panose="02040503050406030204" pitchFamily="18" charset="0"/>
                            </a:rPr>
                            <m:t>𝛼</m:t>
                          </m:r>
                        </m:num>
                        <m:den>
                          <m:r>
                            <a:rPr lang="tr-TR" i="1">
                              <a:latin typeface="Cambria Math" panose="02040503050406030204" pitchFamily="18" charset="0"/>
                            </a:rPr>
                            <m:t>𝛼</m:t>
                          </m:r>
                          <m:r>
                            <a:rPr lang="tr-TR" i="1">
                              <a:latin typeface="Cambria Math" panose="02040503050406030204" pitchFamily="18" charset="0"/>
                            </a:rPr>
                            <m:t>+</m:t>
                          </m:r>
                          <m:r>
                            <a:rPr lang="tr-TR" i="1">
                              <a:latin typeface="Cambria Math" panose="02040503050406030204" pitchFamily="18" charset="0"/>
                            </a:rPr>
                            <m:t>𝛽</m:t>
                          </m:r>
                        </m:den>
                      </m:f>
                    </m:oMath>
                  </m:oMathPara>
                </a14:m>
                <a:endParaRPr lang="tr-TR" i="1" dirty="0">
                  <a:latin typeface="Cambria Math" panose="02040503050406030204" pitchFamily="18" charset="0"/>
                </a:endParaRPr>
              </a:p>
              <a:p>
                <a:r>
                  <a:rPr lang="tr-TR" dirty="0" err="1"/>
                  <a:t>Varyans</a:t>
                </a:r>
                <a:endParaRPr lang="tr-TR" dirty="0"/>
              </a:p>
              <a:p>
                <a:pPr marL="0" indent="0">
                  <a:buNone/>
                </a:pPr>
                <a14:m>
                  <m:oMathPara xmlns:m="http://schemas.openxmlformats.org/officeDocument/2006/math">
                    <m:oMathParaPr>
                      <m:jc m:val="centerGroup"/>
                    </m:oMathParaPr>
                    <m:oMath xmlns:m="http://schemas.openxmlformats.org/officeDocument/2006/math">
                      <m:sSup>
                        <m:sSupPr>
                          <m:ctrlPr>
                            <a:rPr lang="tr-TR" i="1">
                              <a:latin typeface="Cambria Math" panose="02040503050406030204" pitchFamily="18" charset="0"/>
                            </a:rPr>
                          </m:ctrlPr>
                        </m:sSupPr>
                        <m:e>
                          <m:r>
                            <a:rPr lang="tr-TR" i="1">
                              <a:latin typeface="Cambria Math" panose="02040503050406030204" pitchFamily="18" charset="0"/>
                            </a:rPr>
                            <m:t>𝜎</m:t>
                          </m:r>
                        </m:e>
                        <m:sup>
                          <m:r>
                            <a:rPr lang="tr-TR" i="1">
                              <a:latin typeface="Cambria Math" panose="02040503050406030204" pitchFamily="18" charset="0"/>
                            </a:rPr>
                            <m:t>2</m:t>
                          </m:r>
                        </m:sup>
                      </m:sSup>
                      <m:r>
                        <a:rPr lang="tr-TR" i="1">
                          <a:latin typeface="Cambria Math" panose="02040503050406030204" pitchFamily="18" charset="0"/>
                        </a:rPr>
                        <m:t>=</m:t>
                      </m:r>
                      <m:r>
                        <a:rPr lang="tr-TR" i="1">
                          <a:latin typeface="Cambria Math" panose="02040503050406030204" pitchFamily="18" charset="0"/>
                        </a:rPr>
                        <m:t>𝑉</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f>
                        <m:fPr>
                          <m:ctrlPr>
                            <a:rPr lang="tr-TR" i="1">
                              <a:latin typeface="Cambria Math" panose="02040503050406030204" pitchFamily="18" charset="0"/>
                            </a:rPr>
                          </m:ctrlPr>
                        </m:fPr>
                        <m:num>
                          <m:r>
                            <a:rPr lang="tr-TR" i="1">
                              <a:latin typeface="Cambria Math" panose="02040503050406030204" pitchFamily="18" charset="0"/>
                            </a:rPr>
                            <m:t>𝛼𝛽</m:t>
                          </m:r>
                        </m:num>
                        <m:den>
                          <m:sSup>
                            <m:sSupPr>
                              <m:ctrlPr>
                                <a:rPr lang="tr-TR" i="1">
                                  <a:latin typeface="Cambria Math" panose="02040503050406030204" pitchFamily="18" charset="0"/>
                                </a:rPr>
                              </m:ctrlPr>
                            </m:sSupPr>
                            <m:e>
                              <m:d>
                                <m:dPr>
                                  <m:ctrlPr>
                                    <a:rPr lang="tr-TR" i="1">
                                      <a:latin typeface="Cambria Math" panose="02040503050406030204" pitchFamily="18" charset="0"/>
                                    </a:rPr>
                                  </m:ctrlPr>
                                </m:dPr>
                                <m:e>
                                  <m:r>
                                    <a:rPr lang="tr-TR" i="1">
                                      <a:latin typeface="Cambria Math" panose="02040503050406030204" pitchFamily="18" charset="0"/>
                                    </a:rPr>
                                    <m:t>𝛼</m:t>
                                  </m:r>
                                  <m:r>
                                    <a:rPr lang="tr-TR" i="1">
                                      <a:latin typeface="Cambria Math" panose="02040503050406030204" pitchFamily="18" charset="0"/>
                                    </a:rPr>
                                    <m:t>+</m:t>
                                  </m:r>
                                  <m:r>
                                    <a:rPr lang="tr-TR" i="1">
                                      <a:latin typeface="Cambria Math" panose="02040503050406030204" pitchFamily="18" charset="0"/>
                                    </a:rPr>
                                    <m:t>𝛽</m:t>
                                  </m:r>
                                </m:e>
                              </m:d>
                            </m:e>
                            <m:sup>
                              <m:r>
                                <a:rPr lang="tr-TR" i="1">
                                  <a:latin typeface="Cambria Math" panose="02040503050406030204" pitchFamily="18" charset="0"/>
                                </a:rPr>
                                <m:t>2</m:t>
                              </m:r>
                            </m:sup>
                          </m:sSup>
                          <m:r>
                            <a:rPr lang="tr-TR" i="1">
                              <a:latin typeface="Cambria Math" panose="02040503050406030204" pitchFamily="18" charset="0"/>
                            </a:rPr>
                            <m:t>(</m:t>
                          </m:r>
                          <m:r>
                            <a:rPr lang="tr-TR" i="1">
                              <a:latin typeface="Cambria Math" panose="02040503050406030204" pitchFamily="18" charset="0"/>
                            </a:rPr>
                            <m:t>𝛼</m:t>
                          </m:r>
                          <m:r>
                            <a:rPr lang="tr-TR" i="1">
                              <a:latin typeface="Cambria Math" panose="02040503050406030204" pitchFamily="18" charset="0"/>
                            </a:rPr>
                            <m:t>+</m:t>
                          </m:r>
                          <m:r>
                            <a:rPr lang="tr-TR" i="1">
                              <a:latin typeface="Cambria Math" panose="02040503050406030204" pitchFamily="18" charset="0"/>
                            </a:rPr>
                            <m:t>𝛽</m:t>
                          </m:r>
                          <m:r>
                            <a:rPr lang="tr-TR" i="1">
                              <a:latin typeface="Cambria Math" panose="02040503050406030204" pitchFamily="18" charset="0"/>
                            </a:rPr>
                            <m:t>+1)</m:t>
                          </m:r>
                        </m:den>
                      </m:f>
                    </m:oMath>
                  </m:oMathPara>
                </a14:m>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sz="half" idx="1"/>
              </p:nvPr>
            </p:nvSpPr>
            <p:spPr>
              <a:xfrm>
                <a:off x="693812" y="1803400"/>
                <a:ext cx="5163561" cy="4267200"/>
              </a:xfrm>
              <a:blipFill rotWithShape="0">
                <a:blip r:embed="rId2"/>
                <a:stretch>
                  <a:fillRect l="-1299" t="-157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İçerik Yer Tutucusu 5"/>
              <p:cNvSpPr>
                <a:spLocks noGrp="1"/>
              </p:cNvSpPr>
              <p:nvPr>
                <p:ph sz="half" idx="2"/>
              </p:nvPr>
            </p:nvSpPr>
            <p:spPr>
              <a:xfrm>
                <a:off x="6094412" y="1803400"/>
                <a:ext cx="5400599" cy="4267200"/>
              </a:xfrm>
            </p:spPr>
            <p:txBody>
              <a:bodyPr>
                <a:normAutofit/>
              </a:bodyPr>
              <a:lstStyle/>
              <a:p>
                <a:r>
                  <a:rPr lang="tr-TR" dirty="0" smtClean="0"/>
                  <a:t>Önceki örnekte verilen, </a:t>
                </a:r>
                <a14:m>
                  <m:oMath xmlns:m="http://schemas.openxmlformats.org/officeDocument/2006/math">
                    <m:r>
                      <a:rPr lang="tr-TR" i="1">
                        <a:latin typeface="Cambria Math" panose="02040503050406030204" pitchFamily="18" charset="0"/>
                      </a:rPr>
                      <m:t>𝛼</m:t>
                    </m:r>
                    <m:r>
                      <a:rPr lang="tr-TR" i="1">
                        <a:latin typeface="Cambria Math" panose="02040503050406030204" pitchFamily="18" charset="0"/>
                      </a:rPr>
                      <m:t>=2.5 </m:t>
                    </m:r>
                    <m:r>
                      <a:rPr lang="tr-TR" i="1">
                        <a:latin typeface="Cambria Math" panose="02040503050406030204" pitchFamily="18" charset="0"/>
                      </a:rPr>
                      <m:t>𝑣𝑒</m:t>
                    </m:r>
                    <m:r>
                      <a:rPr lang="tr-TR" i="1">
                        <a:latin typeface="Cambria Math" panose="02040503050406030204" pitchFamily="18" charset="0"/>
                      </a:rPr>
                      <m:t> </m:t>
                    </m:r>
                    <m:r>
                      <a:rPr lang="tr-TR" i="1">
                        <a:latin typeface="Cambria Math" panose="02040503050406030204" pitchFamily="18" charset="0"/>
                      </a:rPr>
                      <m:t>𝛽</m:t>
                    </m:r>
                    <m:r>
                      <a:rPr lang="tr-TR" i="1">
                        <a:latin typeface="Cambria Math" panose="02040503050406030204" pitchFamily="18" charset="0"/>
                      </a:rPr>
                      <m:t>=1</m:t>
                    </m:r>
                  </m:oMath>
                </a14:m>
                <a:r>
                  <a:rPr lang="tr-TR" dirty="0"/>
                  <a:t> olan beta </a:t>
                </a:r>
                <a:r>
                  <a:rPr lang="tr-TR" dirty="0" err="1"/>
                  <a:t>rassal</a:t>
                </a:r>
                <a:r>
                  <a:rPr lang="tr-TR" dirty="0"/>
                  <a:t> değişkeni </a:t>
                </a:r>
                <a14:m>
                  <m:oMath xmlns:m="http://schemas.openxmlformats.org/officeDocument/2006/math">
                    <m:r>
                      <a:rPr lang="tr-TR" b="0" i="1" smtClean="0">
                        <a:latin typeface="Cambria Math" panose="02040503050406030204" pitchFamily="18" charset="0"/>
                      </a:rPr>
                      <m:t>𝑋</m:t>
                    </m:r>
                  </m:oMath>
                </a14:m>
                <a:r>
                  <a:rPr lang="tr-TR" dirty="0" smtClean="0"/>
                  <a:t> için ortalama ve </a:t>
                </a:r>
                <a:r>
                  <a:rPr lang="tr-TR" dirty="0" err="1" smtClean="0"/>
                  <a:t>varyansı</a:t>
                </a:r>
                <a:r>
                  <a:rPr lang="tr-TR" dirty="0" smtClean="0"/>
                  <a:t> hesaplayınız.</a:t>
                </a:r>
              </a:p>
              <a:p>
                <a:r>
                  <a:rPr lang="tr-TR" dirty="0"/>
                  <a:t>Ortalama</a:t>
                </a:r>
                <a:endParaRPr lang="tr-TR"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𝜇</m:t>
                      </m:r>
                      <m:r>
                        <a:rPr lang="tr-TR" i="1">
                          <a:latin typeface="Cambria Math" panose="02040503050406030204" pitchFamily="18" charset="0"/>
                        </a:rPr>
                        <m:t>=</m:t>
                      </m:r>
                      <m:r>
                        <a:rPr lang="tr-TR" i="1">
                          <a:latin typeface="Cambria Math" panose="02040503050406030204" pitchFamily="18" charset="0"/>
                        </a:rPr>
                        <m:t>𝐸</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2.5</m:t>
                          </m:r>
                        </m:num>
                        <m:den>
                          <m:r>
                            <a:rPr lang="tr-TR" b="0" i="1" smtClean="0">
                              <a:latin typeface="Cambria Math" panose="02040503050406030204" pitchFamily="18" charset="0"/>
                            </a:rPr>
                            <m:t>3.5</m:t>
                          </m:r>
                        </m:den>
                      </m:f>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5</m:t>
                          </m:r>
                        </m:num>
                        <m:den>
                          <m:r>
                            <a:rPr lang="tr-TR" b="0" i="1" smtClean="0">
                              <a:latin typeface="Cambria Math" panose="02040503050406030204" pitchFamily="18" charset="0"/>
                            </a:rPr>
                            <m:t>7</m:t>
                          </m:r>
                        </m:den>
                      </m:f>
                      <m:r>
                        <a:rPr lang="tr-TR" b="0" i="1" smtClean="0">
                          <a:latin typeface="Cambria Math" panose="02040503050406030204" pitchFamily="18" charset="0"/>
                        </a:rPr>
                        <m:t>=0.71</m:t>
                      </m:r>
                    </m:oMath>
                  </m:oMathPara>
                </a14:m>
                <a:endParaRPr lang="tr-TR" i="1" dirty="0">
                  <a:latin typeface="Cambria Math" panose="02040503050406030204" pitchFamily="18" charset="0"/>
                </a:endParaRPr>
              </a:p>
              <a:p>
                <a:r>
                  <a:rPr lang="tr-TR" dirty="0" err="1"/>
                  <a:t>Varyans</a:t>
                </a:r>
                <a:endParaRPr lang="tr-TR" dirty="0"/>
              </a:p>
              <a:p>
                <a:pPr marL="0" indent="0">
                  <a:buNone/>
                </a:pPr>
                <a14:m>
                  <m:oMathPara xmlns:m="http://schemas.openxmlformats.org/officeDocument/2006/math">
                    <m:oMathParaPr>
                      <m:jc m:val="centerGroup"/>
                    </m:oMathParaPr>
                    <m:oMath xmlns:m="http://schemas.openxmlformats.org/officeDocument/2006/math">
                      <m:sSup>
                        <m:sSupPr>
                          <m:ctrlPr>
                            <a:rPr lang="tr-TR" i="1">
                              <a:latin typeface="Cambria Math" panose="02040503050406030204" pitchFamily="18" charset="0"/>
                            </a:rPr>
                          </m:ctrlPr>
                        </m:sSupPr>
                        <m:e>
                          <m:r>
                            <a:rPr lang="tr-TR" i="1">
                              <a:latin typeface="Cambria Math" panose="02040503050406030204" pitchFamily="18" charset="0"/>
                            </a:rPr>
                            <m:t>𝜎</m:t>
                          </m:r>
                        </m:e>
                        <m:sup>
                          <m:r>
                            <a:rPr lang="tr-TR" i="1">
                              <a:latin typeface="Cambria Math" panose="02040503050406030204" pitchFamily="18" charset="0"/>
                            </a:rPr>
                            <m:t>2</m:t>
                          </m:r>
                        </m:sup>
                      </m:sSup>
                      <m:r>
                        <a:rPr lang="tr-TR" i="1">
                          <a:latin typeface="Cambria Math" panose="02040503050406030204" pitchFamily="18" charset="0"/>
                        </a:rPr>
                        <m:t>=</m:t>
                      </m:r>
                      <m:r>
                        <a:rPr lang="tr-TR" i="1">
                          <a:latin typeface="Cambria Math" panose="02040503050406030204" pitchFamily="18" charset="0"/>
                        </a:rPr>
                        <m:t>𝑉</m:t>
                      </m:r>
                      <m:d>
                        <m:dPr>
                          <m:ctrlPr>
                            <a:rPr lang="tr-TR" i="1">
                              <a:latin typeface="Cambria Math" panose="02040503050406030204" pitchFamily="18" charset="0"/>
                            </a:rPr>
                          </m:ctrlPr>
                        </m:dPr>
                        <m:e>
                          <m:r>
                            <a:rPr lang="tr-TR" i="1">
                              <a:latin typeface="Cambria Math" panose="02040503050406030204" pitchFamily="18" charset="0"/>
                            </a:rPr>
                            <m:t>𝑥</m:t>
                          </m:r>
                        </m:e>
                      </m:d>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2.5</m:t>
                          </m:r>
                        </m:num>
                        <m:den>
                          <m:sSup>
                            <m:sSupPr>
                              <m:ctrlPr>
                                <a:rPr lang="tr-TR" i="1">
                                  <a:latin typeface="Cambria Math" panose="02040503050406030204" pitchFamily="18" charset="0"/>
                                </a:rPr>
                              </m:ctrlPr>
                            </m:sSupPr>
                            <m:e>
                              <m:d>
                                <m:dPr>
                                  <m:ctrlPr>
                                    <a:rPr lang="tr-TR" i="1">
                                      <a:latin typeface="Cambria Math" panose="02040503050406030204" pitchFamily="18" charset="0"/>
                                    </a:rPr>
                                  </m:ctrlPr>
                                </m:dPr>
                                <m:e>
                                  <m:r>
                                    <a:rPr lang="tr-TR" b="0" i="1" smtClean="0">
                                      <a:latin typeface="Cambria Math" panose="02040503050406030204" pitchFamily="18" charset="0"/>
                                    </a:rPr>
                                    <m:t>3.5</m:t>
                                  </m:r>
                                </m:e>
                              </m:d>
                            </m:e>
                            <m:sup>
                              <m:r>
                                <a:rPr lang="tr-TR" i="1">
                                  <a:latin typeface="Cambria Math" panose="02040503050406030204" pitchFamily="18" charset="0"/>
                                </a:rPr>
                                <m:t>2</m:t>
                              </m:r>
                            </m:sup>
                          </m:sSup>
                          <m:r>
                            <a:rPr lang="tr-TR" i="1">
                              <a:latin typeface="Cambria Math" panose="02040503050406030204" pitchFamily="18" charset="0"/>
                            </a:rPr>
                            <m:t>(</m:t>
                          </m:r>
                          <m:r>
                            <a:rPr lang="tr-TR" b="0" i="1" smtClean="0">
                              <a:latin typeface="Cambria Math" panose="02040503050406030204" pitchFamily="18" charset="0"/>
                            </a:rPr>
                            <m:t>4.5</m:t>
                          </m:r>
                          <m:r>
                            <a:rPr lang="tr-TR" i="1">
                              <a:latin typeface="Cambria Math" panose="02040503050406030204" pitchFamily="18" charset="0"/>
                            </a:rPr>
                            <m:t>)</m:t>
                          </m:r>
                        </m:den>
                      </m:f>
                      <m:r>
                        <a:rPr lang="tr-TR" b="0" i="1" smtClean="0">
                          <a:latin typeface="Cambria Math" panose="02040503050406030204" pitchFamily="18" charset="0"/>
                        </a:rPr>
                        <m:t>=0.045</m:t>
                      </m:r>
                    </m:oMath>
                  </m:oMathPara>
                </a14:m>
                <a:endParaRPr lang="tr-TR" dirty="0"/>
              </a:p>
            </p:txBody>
          </p:sp>
        </mc:Choice>
        <mc:Fallback xmlns="">
          <p:sp>
            <p:nvSpPr>
              <p:cNvPr id="6" name="İçerik Yer Tutucusu 5"/>
              <p:cNvSpPr>
                <a:spLocks noGrp="1" noRot="1" noChangeAspect="1" noMove="1" noResize="1" noEditPoints="1" noAdjustHandles="1" noChangeArrowheads="1" noChangeShapeType="1" noTextEdit="1"/>
              </p:cNvSpPr>
              <p:nvPr>
                <p:ph sz="half" idx="2"/>
              </p:nvPr>
            </p:nvSpPr>
            <p:spPr>
              <a:xfrm>
                <a:off x="6094412" y="1803400"/>
                <a:ext cx="5400599" cy="4267200"/>
              </a:xfrm>
              <a:blipFill rotWithShape="0">
                <a:blip r:embed="rId3"/>
                <a:stretch>
                  <a:fillRect l="-1016" t="-1571"/>
                </a:stretch>
              </a:blipFill>
            </p:spPr>
            <p:txBody>
              <a:bodyPr/>
              <a:lstStyle/>
              <a:p>
                <a:r>
                  <a:rPr lang="tr-TR">
                    <a:noFill/>
                  </a:rPr>
                  <a:t> </a:t>
                </a:r>
              </a:p>
            </p:txBody>
          </p:sp>
        </mc:Fallback>
      </mc:AlternateContent>
    </p:spTree>
    <p:extLst>
      <p:ext uri="{BB962C8B-B14F-4D97-AF65-F5344CB8AC3E}">
        <p14:creationId xmlns:p14="http://schemas.microsoft.com/office/powerpoint/2010/main" val="101002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OLASILIK GRAFİKLERİ </a:t>
            </a:r>
            <a:endParaRPr lang="tr-TR" dirty="0"/>
          </a:p>
        </p:txBody>
      </p:sp>
      <p:pic>
        <p:nvPicPr>
          <p:cNvPr id="5" name="İçerik Yer Tutucusu 4"/>
          <p:cNvPicPr>
            <a:picLocks noGrp="1" noChangeAspect="1"/>
          </p:cNvPicPr>
          <p:nvPr>
            <p:ph sz="half" idx="2"/>
          </p:nvPr>
        </p:nvPicPr>
        <p:blipFill>
          <a:blip r:embed="rId2"/>
          <a:stretch>
            <a:fillRect/>
          </a:stretch>
        </p:blipFill>
        <p:spPr>
          <a:xfrm>
            <a:off x="6022404" y="1196752"/>
            <a:ext cx="4773612" cy="2382474"/>
          </a:xfrm>
          <a:prstGeom prst="rect">
            <a:avLst/>
          </a:prstGeom>
        </p:spPr>
      </p:pic>
      <p:graphicFrame>
        <p:nvGraphicFramePr>
          <p:cNvPr id="6" name="İçerik Yer Tutucusu 5"/>
          <p:cNvGraphicFramePr>
            <a:graphicFrameLocks noGrp="1"/>
          </p:cNvGraphicFramePr>
          <p:nvPr>
            <p:ph sz="half" idx="1"/>
            <p:extLst>
              <p:ext uri="{D42A27DB-BD31-4B8C-83A1-F6EECF244321}">
                <p14:modId xmlns:p14="http://schemas.microsoft.com/office/powerpoint/2010/main" val="4120398689"/>
              </p:ext>
            </p:extLst>
          </p:nvPr>
        </p:nvGraphicFramePr>
        <p:xfrm>
          <a:off x="1053852" y="1988840"/>
          <a:ext cx="4773613" cy="1800199"/>
        </p:xfrm>
        <a:graphic>
          <a:graphicData uri="http://schemas.openxmlformats.org/drawingml/2006/chart">
            <c:chart xmlns:c="http://schemas.openxmlformats.org/drawingml/2006/chart" xmlns:r="http://schemas.openxmlformats.org/officeDocument/2006/relationships" r:id="rId3"/>
          </a:graphicData>
        </a:graphic>
      </p:graphicFrame>
      <p:pic>
        <p:nvPicPr>
          <p:cNvPr id="7" name="Resim 6"/>
          <p:cNvPicPr>
            <a:picLocks noChangeAspect="1"/>
          </p:cNvPicPr>
          <p:nvPr/>
        </p:nvPicPr>
        <p:blipFill>
          <a:blip r:embed="rId4"/>
          <a:stretch>
            <a:fillRect/>
          </a:stretch>
        </p:blipFill>
        <p:spPr>
          <a:xfrm>
            <a:off x="6291288" y="3579226"/>
            <a:ext cx="4591691" cy="2667372"/>
          </a:xfrm>
          <a:prstGeom prst="rect">
            <a:avLst/>
          </a:prstGeom>
        </p:spPr>
      </p:pic>
      <p:graphicFrame>
        <p:nvGraphicFramePr>
          <p:cNvPr id="8" name="Grafik 7"/>
          <p:cNvGraphicFramePr>
            <a:graphicFrameLocks/>
          </p:cNvGraphicFramePr>
          <p:nvPr>
            <p:extLst>
              <p:ext uri="{D42A27DB-BD31-4B8C-83A1-F6EECF244321}">
                <p14:modId xmlns:p14="http://schemas.microsoft.com/office/powerpoint/2010/main" val="1924980970"/>
              </p:ext>
            </p:extLst>
          </p:nvPr>
        </p:nvGraphicFramePr>
        <p:xfrm>
          <a:off x="765820" y="4077072"/>
          <a:ext cx="4968552" cy="1944216"/>
        </p:xfrm>
        <a:graphic>
          <a:graphicData uri="http://schemas.openxmlformats.org/drawingml/2006/chart">
            <c:chart xmlns:c="http://schemas.openxmlformats.org/drawingml/2006/chart" xmlns:r="http://schemas.openxmlformats.org/officeDocument/2006/relationships" r:id="rId5"/>
          </a:graphicData>
        </a:graphic>
      </p:graphicFrame>
      <p:sp>
        <p:nvSpPr>
          <p:cNvPr id="9" name="Metin kutusu 8"/>
          <p:cNvSpPr txBox="1"/>
          <p:nvPr/>
        </p:nvSpPr>
        <p:spPr>
          <a:xfrm>
            <a:off x="1125860" y="6021288"/>
            <a:ext cx="3960440" cy="369332"/>
          </a:xfrm>
          <a:prstGeom prst="rect">
            <a:avLst/>
          </a:prstGeom>
          <a:noFill/>
        </p:spPr>
        <p:txBody>
          <a:bodyPr wrap="square" rtlCol="0">
            <a:spAutoFit/>
          </a:bodyPr>
          <a:lstStyle/>
          <a:p>
            <a:r>
              <a:rPr lang="tr-TR" dirty="0" smtClean="0">
                <a:hlinkClick r:id="rId6" action="ppaction://hlinkfile"/>
              </a:rPr>
              <a:t>Excel Dosyası İçin Tıklayınız</a:t>
            </a:r>
            <a:endParaRPr lang="tr-TR" dirty="0"/>
          </a:p>
        </p:txBody>
      </p:sp>
    </p:spTree>
    <p:extLst>
      <p:ext uri="{BB962C8B-B14F-4D97-AF65-F5344CB8AC3E}">
        <p14:creationId xmlns:p14="http://schemas.microsoft.com/office/powerpoint/2010/main" val="4189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Diğer Olasılık Dağılım Grafikleri</a:t>
            </a:r>
            <a:endParaRPr lang="tr-TR" dirty="0"/>
          </a:p>
        </p:txBody>
      </p:sp>
      <p:pic>
        <p:nvPicPr>
          <p:cNvPr id="6" name="İçerik Yer Tutucusu 5"/>
          <p:cNvPicPr>
            <a:picLocks noGrp="1" noChangeAspect="1"/>
          </p:cNvPicPr>
          <p:nvPr>
            <p:ph idx="1"/>
          </p:nvPr>
        </p:nvPicPr>
        <p:blipFill>
          <a:blip r:embed="rId2"/>
          <a:stretch>
            <a:fillRect/>
          </a:stretch>
        </p:blipFill>
        <p:spPr>
          <a:xfrm>
            <a:off x="1218883" y="1700808"/>
            <a:ext cx="7663012" cy="2160240"/>
          </a:xfrm>
          <a:prstGeom prst="rect">
            <a:avLst/>
          </a:prstGeom>
        </p:spPr>
      </p:pic>
      <p:sp>
        <p:nvSpPr>
          <p:cNvPr id="7" name="Metin kutusu 6"/>
          <p:cNvSpPr txBox="1"/>
          <p:nvPr/>
        </p:nvSpPr>
        <p:spPr>
          <a:xfrm>
            <a:off x="1557908" y="3861048"/>
            <a:ext cx="6624736" cy="646331"/>
          </a:xfrm>
          <a:prstGeom prst="rect">
            <a:avLst/>
          </a:prstGeom>
          <a:noFill/>
        </p:spPr>
        <p:txBody>
          <a:bodyPr wrap="square" rtlCol="0">
            <a:spAutoFit/>
          </a:bodyPr>
          <a:lstStyle/>
          <a:p>
            <a:r>
              <a:rPr lang="tr-TR" dirty="0" smtClean="0"/>
              <a:t>Alüminyum alaşımındaki çatlak derinlikleri tablosu yukarıda verilmiştir. Grafikler için </a:t>
            </a:r>
            <a:r>
              <a:rPr lang="tr-TR" dirty="0" smtClean="0">
                <a:hlinkClick r:id="rId3" action="ppaction://hlinkfile"/>
              </a:rPr>
              <a:t>Excel </a:t>
            </a:r>
            <a:r>
              <a:rPr lang="tr-TR" dirty="0" smtClean="0">
                <a:hlinkClick r:id="rId3" action="ppaction://hlinkfile"/>
              </a:rPr>
              <a:t>dosyasını açınız.</a:t>
            </a:r>
            <a:endParaRPr lang="tr-TR" dirty="0"/>
          </a:p>
        </p:txBody>
      </p:sp>
    </p:spTree>
    <p:extLst>
      <p:ext uri="{BB962C8B-B14F-4D97-AF65-F5344CB8AC3E}">
        <p14:creationId xmlns:p14="http://schemas.microsoft.com/office/powerpoint/2010/main" val="32641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765820" y="692696"/>
            <a:ext cx="6653903" cy="5400000"/>
          </a:xfrm>
          <a:prstGeom prst="rect">
            <a:avLst/>
          </a:prstGeom>
        </p:spPr>
      </p:pic>
    </p:spTree>
    <p:extLst>
      <p:ext uri="{BB962C8B-B14F-4D97-AF65-F5344CB8AC3E}">
        <p14:creationId xmlns:p14="http://schemas.microsoft.com/office/powerpoint/2010/main" val="361245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405780" y="260648"/>
            <a:ext cx="8075520" cy="3600000"/>
          </a:xfrm>
          <a:prstGeom prst="rect">
            <a:avLst/>
          </a:prstGeom>
        </p:spPr>
      </p:pic>
      <p:pic>
        <p:nvPicPr>
          <p:cNvPr id="3" name="Resim 2"/>
          <p:cNvPicPr>
            <a:picLocks noChangeAspect="1"/>
          </p:cNvPicPr>
          <p:nvPr/>
        </p:nvPicPr>
        <p:blipFill>
          <a:blip r:embed="rId3"/>
          <a:stretch>
            <a:fillRect/>
          </a:stretch>
        </p:blipFill>
        <p:spPr>
          <a:xfrm>
            <a:off x="7246540" y="3140968"/>
            <a:ext cx="4705715" cy="3600000"/>
          </a:xfrm>
          <a:prstGeom prst="rect">
            <a:avLst/>
          </a:prstGeom>
        </p:spPr>
      </p:pic>
      <p:sp>
        <p:nvSpPr>
          <p:cNvPr id="4" name="Dikdörtgen 3"/>
          <p:cNvSpPr/>
          <p:nvPr/>
        </p:nvSpPr>
        <p:spPr>
          <a:xfrm>
            <a:off x="549796" y="3860648"/>
            <a:ext cx="6092825" cy="1200329"/>
          </a:xfrm>
          <a:prstGeom prst="rect">
            <a:avLst/>
          </a:prstGeom>
        </p:spPr>
        <p:txBody>
          <a:bodyPr>
            <a:spAutoFit/>
          </a:bodyPr>
          <a:lstStyle/>
          <a:p>
            <a:r>
              <a:rPr lang="tr-TR" dirty="0" err="1">
                <a:solidFill>
                  <a:srgbClr val="000000"/>
                </a:solidFill>
                <a:latin typeface="Courier New" panose="02070309020205020404" pitchFamily="49" charset="0"/>
              </a:rPr>
              <a:t>probplot</a:t>
            </a:r>
            <a:r>
              <a:rPr lang="tr-TR" dirty="0">
                <a:solidFill>
                  <a:srgbClr val="000000"/>
                </a:solidFill>
                <a:latin typeface="Courier New" panose="02070309020205020404" pitchFamily="49" charset="0"/>
              </a:rPr>
              <a:t>(A)</a:t>
            </a:r>
          </a:p>
          <a:p>
            <a:r>
              <a:rPr lang="tr-TR" dirty="0" err="1" smtClean="0">
                <a:solidFill>
                  <a:srgbClr val="000000"/>
                </a:solidFill>
                <a:latin typeface="Courier New" panose="02070309020205020404" pitchFamily="49" charset="0"/>
              </a:rPr>
              <a:t>probplot</a:t>
            </a:r>
            <a:r>
              <a:rPr lang="tr-TR" dirty="0">
                <a:solidFill>
                  <a:srgbClr val="000000"/>
                </a:solidFill>
                <a:latin typeface="Courier New" panose="02070309020205020404" pitchFamily="49" charset="0"/>
              </a:rPr>
              <a:t>(</a:t>
            </a:r>
            <a:r>
              <a:rPr lang="tr-TR" dirty="0">
                <a:solidFill>
                  <a:srgbClr val="A020F0"/>
                </a:solidFill>
                <a:latin typeface="Courier New" panose="02070309020205020404" pitchFamily="49" charset="0"/>
              </a:rPr>
              <a:t>'</a:t>
            </a:r>
            <a:r>
              <a:rPr lang="tr-TR" dirty="0" err="1">
                <a:solidFill>
                  <a:srgbClr val="A020F0"/>
                </a:solidFill>
                <a:latin typeface="Courier New" panose="02070309020205020404" pitchFamily="49" charset="0"/>
              </a:rPr>
              <a:t>lognormal</a:t>
            </a:r>
            <a:r>
              <a:rPr lang="tr-TR" dirty="0">
                <a:solidFill>
                  <a:srgbClr val="A020F0"/>
                </a:solidFill>
                <a:latin typeface="Courier New" panose="02070309020205020404" pitchFamily="49" charset="0"/>
              </a:rPr>
              <a:t>'</a:t>
            </a:r>
            <a:r>
              <a:rPr lang="tr-TR" dirty="0">
                <a:solidFill>
                  <a:srgbClr val="000000"/>
                </a:solidFill>
                <a:latin typeface="Courier New" panose="02070309020205020404" pitchFamily="49" charset="0"/>
              </a:rPr>
              <a:t>,A)</a:t>
            </a:r>
          </a:p>
          <a:p>
            <a:r>
              <a:rPr lang="tr-TR" dirty="0" err="1" smtClean="0">
                <a:solidFill>
                  <a:srgbClr val="000000"/>
                </a:solidFill>
                <a:latin typeface="Courier New" panose="02070309020205020404" pitchFamily="49" charset="0"/>
              </a:rPr>
              <a:t>probplot</a:t>
            </a:r>
            <a:r>
              <a:rPr lang="tr-TR" dirty="0">
                <a:solidFill>
                  <a:srgbClr val="000000"/>
                </a:solidFill>
                <a:latin typeface="Courier New" panose="02070309020205020404" pitchFamily="49" charset="0"/>
              </a:rPr>
              <a:t>(</a:t>
            </a:r>
            <a:r>
              <a:rPr lang="tr-TR" dirty="0">
                <a:solidFill>
                  <a:srgbClr val="A020F0"/>
                </a:solidFill>
                <a:latin typeface="Courier New" panose="02070309020205020404" pitchFamily="49" charset="0"/>
              </a:rPr>
              <a:t>'</a:t>
            </a:r>
            <a:r>
              <a:rPr lang="tr-TR" dirty="0" err="1">
                <a:solidFill>
                  <a:srgbClr val="A020F0"/>
                </a:solidFill>
                <a:latin typeface="Courier New" panose="02070309020205020404" pitchFamily="49" charset="0"/>
              </a:rPr>
              <a:t>weibull</a:t>
            </a:r>
            <a:r>
              <a:rPr lang="tr-TR" dirty="0">
                <a:solidFill>
                  <a:srgbClr val="A020F0"/>
                </a:solidFill>
                <a:latin typeface="Courier New" panose="02070309020205020404" pitchFamily="49" charset="0"/>
              </a:rPr>
              <a:t>'</a:t>
            </a:r>
            <a:r>
              <a:rPr lang="tr-TR" dirty="0">
                <a:solidFill>
                  <a:srgbClr val="000000"/>
                </a:solidFill>
                <a:latin typeface="Courier New" panose="02070309020205020404" pitchFamily="49" charset="0"/>
              </a:rPr>
              <a:t>,A</a:t>
            </a:r>
            <a:r>
              <a:rPr lang="tr-TR" dirty="0" smtClean="0">
                <a:solidFill>
                  <a:srgbClr val="000000"/>
                </a:solidFill>
                <a:latin typeface="Courier New" panose="02070309020205020404" pitchFamily="49" charset="0"/>
              </a:rPr>
              <a:t>)</a:t>
            </a:r>
          </a:p>
          <a:p>
            <a:r>
              <a:rPr lang="tr-TR" dirty="0" smtClean="0">
                <a:solidFill>
                  <a:srgbClr val="000000"/>
                </a:solidFill>
                <a:latin typeface="Courier New" panose="02070309020205020404" pitchFamily="49" charset="0"/>
              </a:rPr>
              <a:t>Veriye en uygun dağılım </a:t>
            </a:r>
            <a:r>
              <a:rPr lang="tr-TR" dirty="0" err="1" smtClean="0">
                <a:solidFill>
                  <a:srgbClr val="000000"/>
                </a:solidFill>
                <a:latin typeface="Courier New" panose="02070309020205020404" pitchFamily="49" charset="0"/>
              </a:rPr>
              <a:t>lognormal</a:t>
            </a:r>
            <a:r>
              <a:rPr lang="tr-TR" dirty="0" smtClean="0">
                <a:solidFill>
                  <a:srgbClr val="000000"/>
                </a:solidFill>
                <a:latin typeface="Courier New" panose="02070309020205020404" pitchFamily="49" charset="0"/>
              </a:rPr>
              <a:t> dağılım</a:t>
            </a:r>
            <a:endParaRPr lang="tr-TR" dirty="0">
              <a:solidFill>
                <a:srgbClr val="000000"/>
              </a:solidFill>
              <a:latin typeface="Courier New" panose="02070309020205020404" pitchFamily="49" charset="0"/>
            </a:endParaRPr>
          </a:p>
        </p:txBody>
      </p:sp>
    </p:spTree>
    <p:extLst>
      <p:ext uri="{BB962C8B-B14F-4D97-AF65-F5344CB8AC3E}">
        <p14:creationId xmlns:p14="http://schemas.microsoft.com/office/powerpoint/2010/main" val="334578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KESİKLİ RASSAL </a:t>
            </a:r>
            <a:r>
              <a:rPr lang="tr-TR" b="1" dirty="0" smtClean="0"/>
              <a:t>DEĞİŞKENLER (AYRIK-DISCRETE)</a:t>
            </a:r>
            <a:endParaRPr lang="tr-TR" dirty="0"/>
          </a:p>
        </p:txBody>
      </p:sp>
      <p:sp>
        <p:nvSpPr>
          <p:cNvPr id="3" name="İçerik Yer Tutucusu 2"/>
          <p:cNvSpPr>
            <a:spLocks noGrp="1"/>
          </p:cNvSpPr>
          <p:nvPr>
            <p:ph idx="1"/>
          </p:nvPr>
        </p:nvSpPr>
        <p:spPr/>
        <p:txBody>
          <a:bodyPr/>
          <a:lstStyle/>
          <a:p>
            <a:pPr marL="834390" lvl="1" indent="-285750">
              <a:lnSpc>
                <a:spcPct val="120000"/>
              </a:lnSpc>
              <a:spcBef>
                <a:spcPts val="0"/>
              </a:spcBef>
            </a:pPr>
            <a:r>
              <a:rPr lang="tr-TR" sz="1600" b="1" dirty="0" smtClean="0"/>
              <a:t>Olasılık Dağılım Fonksiyonu </a:t>
            </a:r>
          </a:p>
          <a:p>
            <a:pPr marL="834390" lvl="1" indent="-285750">
              <a:lnSpc>
                <a:spcPct val="120000"/>
              </a:lnSpc>
              <a:spcBef>
                <a:spcPts val="0"/>
              </a:spcBef>
            </a:pPr>
            <a:r>
              <a:rPr lang="tr-TR" sz="1600" b="1" dirty="0" smtClean="0"/>
              <a:t>Birikimli Dağılım Fonksiyonu </a:t>
            </a:r>
          </a:p>
          <a:p>
            <a:pPr marL="834390" lvl="1" indent="-285750">
              <a:lnSpc>
                <a:spcPct val="120000"/>
              </a:lnSpc>
              <a:spcBef>
                <a:spcPts val="0"/>
              </a:spcBef>
            </a:pPr>
            <a:r>
              <a:rPr lang="tr-TR" sz="1600" b="1" dirty="0" smtClean="0"/>
              <a:t>Ortalama </a:t>
            </a:r>
            <a:r>
              <a:rPr lang="tr-TR" sz="1600" b="1" dirty="0"/>
              <a:t>ve </a:t>
            </a:r>
            <a:r>
              <a:rPr lang="tr-TR" sz="1600" b="1" dirty="0" err="1"/>
              <a:t>Varyans</a:t>
            </a:r>
            <a:r>
              <a:rPr lang="tr-TR" sz="1600" b="1" dirty="0"/>
              <a:t> </a:t>
            </a:r>
          </a:p>
          <a:p>
            <a:endParaRPr lang="tr-TR" dirty="0"/>
          </a:p>
        </p:txBody>
      </p:sp>
    </p:spTree>
    <p:extLst>
      <p:ext uri="{BB962C8B-B14F-4D97-AF65-F5344CB8AC3E}">
        <p14:creationId xmlns:p14="http://schemas.microsoft.com/office/powerpoint/2010/main" val="329433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Discrete</a:t>
            </a:r>
            <a:r>
              <a:rPr lang="tr-TR" dirty="0" smtClean="0"/>
              <a:t> </a:t>
            </a:r>
            <a:r>
              <a:rPr lang="tr-TR" dirty="0" err="1" smtClean="0"/>
              <a:t>Dataiçin</a:t>
            </a:r>
            <a:r>
              <a:rPr lang="tr-TR" dirty="0" smtClean="0"/>
              <a:t>: Olasılık Dağılım Fonksiyonu</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X kesikli (ayrık-</a:t>
                </a:r>
                <a:r>
                  <a:rPr lang="tr-TR" dirty="0" err="1" smtClean="0"/>
                  <a:t>discrete</a:t>
                </a:r>
                <a:r>
                  <a:rPr lang="tr-TR" dirty="0" smtClean="0"/>
                  <a:t>) </a:t>
                </a:r>
                <a:r>
                  <a:rPr lang="tr-TR" dirty="0" err="1" smtClean="0"/>
                  <a:t>rassal</a:t>
                </a:r>
                <a:r>
                  <a:rPr lang="tr-TR" dirty="0" smtClean="0"/>
                  <a:t> değişkeninin muhtemel değerleri </a:t>
                </a:r>
                <a14:m>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1</m:t>
                        </m:r>
                      </m:sub>
                    </m:sSub>
                    <m:r>
                      <a:rPr lang="tr-TR" b="0" i="1" smtClean="0">
                        <a:latin typeface="Cambria Math" panose="02040503050406030204" pitchFamily="18" charset="0"/>
                      </a:rPr>
                      <m:t>, </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2</m:t>
                        </m:r>
                      </m:sub>
                    </m:sSub>
                    <m:r>
                      <a:rPr lang="tr-TR" b="0" i="1" smtClean="0">
                        <a:latin typeface="Cambria Math" panose="02040503050406030204" pitchFamily="18" charset="0"/>
                      </a:rPr>
                      <m:t>,…, </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𝑛</m:t>
                        </m:r>
                      </m:sub>
                    </m:sSub>
                  </m:oMath>
                </a14:m>
                <a:r>
                  <a:rPr lang="tr-TR" dirty="0" smtClean="0"/>
                  <a:t> olarak gösterilsin. Bu durumda olasılık dağılım fonksiyonu şöyle olur.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𝑓</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𝑖</m:t>
                              </m:r>
                            </m:sub>
                          </m:sSub>
                        </m:e>
                      </m:d>
                      <m:r>
                        <a:rPr lang="tr-TR" b="0" i="1" smtClean="0">
                          <a:latin typeface="Cambria Math" panose="02040503050406030204" pitchFamily="18" charset="0"/>
                        </a:rPr>
                        <m:t>=</m:t>
                      </m:r>
                      <m:r>
                        <a:rPr lang="tr-TR" b="0" i="1" smtClean="0">
                          <a:latin typeface="Cambria Math" panose="02040503050406030204" pitchFamily="18" charset="0"/>
                        </a:rPr>
                        <m:t>𝑃</m:t>
                      </m:r>
                      <m:r>
                        <a:rPr lang="tr-TR" b="0" i="1" smtClean="0">
                          <a:latin typeface="Cambria Math" panose="02040503050406030204" pitchFamily="18" charset="0"/>
                        </a:rPr>
                        <m:t>(</m:t>
                      </m:r>
                      <m:r>
                        <a:rPr lang="tr-TR" b="0" i="1" smtClean="0">
                          <a:latin typeface="Cambria Math" panose="02040503050406030204" pitchFamily="18" charset="0"/>
                        </a:rPr>
                        <m:t>𝑋</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𝑖</m:t>
                          </m:r>
                        </m:sub>
                      </m:sSub>
                      <m:r>
                        <a:rPr lang="tr-TR" b="0" i="1" smtClean="0">
                          <a:latin typeface="Cambria Math" panose="02040503050406030204" pitchFamily="18" charset="0"/>
                        </a:rPr>
                        <m:t>)</m:t>
                      </m:r>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181244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Birikimli </a:t>
            </a:r>
            <a:r>
              <a:rPr lang="tr-TR" b="1" dirty="0" smtClean="0"/>
              <a:t>(</a:t>
            </a:r>
            <a:r>
              <a:rPr lang="tr-TR" b="1" dirty="0" err="1" smtClean="0"/>
              <a:t>Cumulative</a:t>
            </a:r>
            <a:r>
              <a:rPr lang="tr-TR" b="1" dirty="0" smtClean="0"/>
              <a:t>)Dağılım </a:t>
            </a:r>
            <a:r>
              <a:rPr lang="tr-TR" b="1" dirty="0"/>
              <a:t>Fonksiyonu </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X kesikli (ayrık-</a:t>
                </a:r>
                <a:r>
                  <a:rPr lang="tr-TR" dirty="0" err="1"/>
                  <a:t>discrete</a:t>
                </a:r>
                <a:r>
                  <a:rPr lang="tr-TR" dirty="0"/>
                  <a:t>) </a:t>
                </a:r>
                <a:r>
                  <a:rPr lang="tr-TR" dirty="0" err="1"/>
                  <a:t>rassal</a:t>
                </a:r>
                <a:r>
                  <a:rPr lang="tr-TR" dirty="0"/>
                  <a:t> </a:t>
                </a:r>
                <a:r>
                  <a:rPr lang="tr-TR" dirty="0" smtClean="0"/>
                  <a:t>değişkeninin birikimli dağılım fonksiyonu şöyledir.</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d>
                        <m:dPr>
                          <m:ctrlPr>
                            <a:rPr lang="tr-TR" b="0" i="1" smtClean="0">
                              <a:latin typeface="Cambria Math" panose="02040503050406030204" pitchFamily="18" charset="0"/>
                            </a:rPr>
                          </m:ctrlPr>
                        </m:dPr>
                        <m:e>
                          <m:r>
                            <a:rPr lang="tr-TR" b="0" i="1" smtClean="0">
                              <a:latin typeface="Cambria Math" panose="02040503050406030204" pitchFamily="18" charset="0"/>
                            </a:rPr>
                            <m:t>𝑥</m:t>
                          </m:r>
                        </m:e>
                      </m:d>
                      <m:r>
                        <a:rPr lang="tr-TR" b="0" i="1" smtClean="0">
                          <a:latin typeface="Cambria Math" panose="02040503050406030204" pitchFamily="18" charset="0"/>
                        </a:rPr>
                        <m:t>=</m:t>
                      </m:r>
                      <m:r>
                        <a:rPr lang="tr-TR" b="0" i="1" smtClean="0">
                          <a:latin typeface="Cambria Math" panose="02040503050406030204" pitchFamily="18" charset="0"/>
                        </a:rPr>
                        <m:t>𝑃</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m:t>
                          </m:r>
                          <m:r>
                            <a:rPr lang="tr-TR" b="0" i="1" smtClean="0">
                              <a:latin typeface="Cambria Math" panose="02040503050406030204" pitchFamily="18" charset="0"/>
                            </a:rPr>
                            <m:t>𝑥</m:t>
                          </m:r>
                        </m:e>
                      </m:d>
                      <m:r>
                        <a:rPr lang="tr-TR" b="0" i="1" smtClean="0">
                          <a:latin typeface="Cambria Math" panose="02040503050406030204" pitchFamily="18" charset="0"/>
                        </a:rPr>
                        <m:t>=</m:t>
                      </m:r>
                      <m:nary>
                        <m:naryPr>
                          <m:chr m:val="∑"/>
                          <m:supHide m:val="on"/>
                          <m:ctrlPr>
                            <a:rPr lang="tr-TR" b="0" i="1" smtClean="0">
                              <a:latin typeface="Cambria Math" panose="02040503050406030204" pitchFamily="18" charset="0"/>
                            </a:rPr>
                          </m:ctrlPr>
                        </m:naryPr>
                        <m:sub>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𝑖</m:t>
                              </m:r>
                            </m:sub>
                          </m:sSub>
                          <m:r>
                            <a:rPr lang="tr-TR" b="0" i="1" smtClean="0">
                              <a:latin typeface="Cambria Math" panose="02040503050406030204" pitchFamily="18" charset="0"/>
                            </a:rPr>
                            <m:t>≤</m:t>
                          </m:r>
                          <m:r>
                            <a:rPr lang="tr-TR" b="0" i="1" smtClean="0">
                              <a:latin typeface="Cambria Math" panose="02040503050406030204" pitchFamily="18" charset="0"/>
                            </a:rPr>
                            <m:t>𝑥</m:t>
                          </m:r>
                        </m:sub>
                        <m:sup/>
                        <m:e>
                          <m:r>
                            <a:rPr lang="tr-TR" b="0" i="1" smtClean="0">
                              <a:latin typeface="Cambria Math" panose="02040503050406030204" pitchFamily="18" charset="0"/>
                            </a:rPr>
                            <m:t>𝑓</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𝑖</m:t>
                              </m:r>
                            </m:sub>
                          </m:sSub>
                          <m:r>
                            <a:rPr lang="tr-TR" b="0" i="1" smtClean="0">
                              <a:latin typeface="Cambria Math" panose="02040503050406030204" pitchFamily="18" charset="0"/>
                            </a:rPr>
                            <m:t>)</m:t>
                          </m:r>
                        </m:e>
                      </m:nary>
                    </m:oMath>
                  </m:oMathPara>
                </a14:m>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36252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Ortalama ve </a:t>
            </a:r>
            <a:r>
              <a:rPr lang="tr-TR" dirty="0" err="1" smtClean="0"/>
              <a:t>Varyans</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X kesikli (ayrık-</a:t>
                </a:r>
                <a:r>
                  <a:rPr lang="tr-TR" dirty="0" err="1"/>
                  <a:t>discrete</a:t>
                </a:r>
                <a:r>
                  <a:rPr lang="tr-TR" dirty="0"/>
                  <a:t>) </a:t>
                </a:r>
                <a:r>
                  <a:rPr lang="tr-TR" dirty="0" err="1"/>
                  <a:t>rassal</a:t>
                </a:r>
                <a:r>
                  <a:rPr lang="tr-TR" dirty="0"/>
                  <a:t> değişkeninin </a:t>
                </a:r>
                <a:r>
                  <a:rPr lang="tr-TR" dirty="0" smtClean="0"/>
                  <a:t>ortalama </a:t>
                </a:r>
                <a14:m>
                  <m:oMath xmlns:m="http://schemas.openxmlformats.org/officeDocument/2006/math">
                    <m:r>
                      <a:rPr lang="tr-TR" b="0" i="1" smtClean="0">
                        <a:latin typeface="Cambria Math" panose="02040503050406030204" pitchFamily="18" charset="0"/>
                      </a:rPr>
                      <m:t>𝜇</m:t>
                    </m:r>
                  </m:oMath>
                </a14:m>
                <a:r>
                  <a:rPr lang="tr-TR" dirty="0" smtClean="0"/>
                  <a:t> veya beklenen değer </a:t>
                </a:r>
                <a14:m>
                  <m:oMath xmlns:m="http://schemas.openxmlformats.org/officeDocument/2006/math">
                    <m:r>
                      <a:rPr lang="tr-TR" b="0" i="1" smtClean="0">
                        <a:latin typeface="Cambria Math" panose="02040503050406030204" pitchFamily="18" charset="0"/>
                      </a:rPr>
                      <m:t>𝐸</m:t>
                    </m:r>
                    <m:r>
                      <a:rPr lang="tr-TR" b="0" i="1" smtClean="0">
                        <a:latin typeface="Cambria Math" panose="02040503050406030204" pitchFamily="18" charset="0"/>
                      </a:rPr>
                      <m:t>(</m:t>
                    </m:r>
                    <m:r>
                      <a:rPr lang="tr-TR" b="0" i="1" smtClean="0">
                        <a:latin typeface="Cambria Math" panose="02040503050406030204" pitchFamily="18" charset="0"/>
                      </a:rPr>
                      <m:t>𝑥</m:t>
                    </m:r>
                    <m:r>
                      <a:rPr lang="tr-TR" b="0" i="1" smtClean="0">
                        <a:latin typeface="Cambria Math" panose="02040503050406030204" pitchFamily="18" charset="0"/>
                      </a:rPr>
                      <m:t>)</m:t>
                    </m:r>
                  </m:oMath>
                </a14:m>
                <a:r>
                  <a:rPr lang="tr-TR" dirty="0" smtClean="0"/>
                  <a:t> </a:t>
                </a:r>
                <a:r>
                  <a:rPr lang="tr-TR" dirty="0"/>
                  <a:t>şöyle olur</a:t>
                </a:r>
                <a:r>
                  <a:rPr lang="tr-TR" dirty="0" smtClean="0"/>
                  <a:t>.</a:t>
                </a:r>
              </a:p>
              <a:p>
                <a:pPr marL="0" indent="0">
                  <a:buNone/>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𝜇</m:t>
                      </m:r>
                      <m:r>
                        <a:rPr lang="tr-TR" b="0" i="1" smtClean="0">
                          <a:latin typeface="Cambria Math" panose="02040503050406030204" pitchFamily="18" charset="0"/>
                        </a:rPr>
                        <m:t>=</m:t>
                      </m:r>
                      <m:r>
                        <a:rPr lang="tr-TR" b="0" i="1" smtClean="0">
                          <a:latin typeface="Cambria Math" panose="02040503050406030204" pitchFamily="18" charset="0"/>
                        </a:rPr>
                        <m:t>𝐸</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e>
                      </m:d>
                      <m:r>
                        <a:rPr lang="tr-TR" b="0" i="1" smtClean="0">
                          <a:latin typeface="Cambria Math" panose="02040503050406030204" pitchFamily="18" charset="0"/>
                        </a:rPr>
                        <m:t>=</m:t>
                      </m:r>
                      <m:nary>
                        <m:naryPr>
                          <m:chr m:val="∑"/>
                          <m:ctrlPr>
                            <a:rPr lang="tr-TR" b="0" i="1" smtClean="0">
                              <a:latin typeface="Cambria Math" panose="02040503050406030204" pitchFamily="18" charset="0"/>
                            </a:rPr>
                          </m:ctrlPr>
                        </m:naryPr>
                        <m:sub>
                          <m:r>
                            <a:rPr lang="tr-TR" b="0" i="1" smtClean="0">
                              <a:latin typeface="Cambria Math" panose="02040503050406030204" pitchFamily="18" charset="0"/>
                            </a:rPr>
                            <m:t>𝑖</m:t>
                          </m:r>
                        </m:sub>
                        <m:sup>
                          <m:r>
                            <a:rPr lang="tr-TR" b="0" i="1" smtClean="0">
                              <a:latin typeface="Cambria Math" panose="02040503050406030204" pitchFamily="18" charset="0"/>
                            </a:rPr>
                            <m:t>𝑛</m:t>
                          </m:r>
                        </m:sup>
                        <m:e>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𝑖</m:t>
                              </m:r>
                            </m:sub>
                          </m:sSub>
                          <m:r>
                            <a:rPr lang="tr-TR" i="1">
                              <a:latin typeface="Cambria Math" panose="02040503050406030204" pitchFamily="18" charset="0"/>
                            </a:rPr>
                            <m:t>𝑓</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𝑖</m:t>
                                  </m:r>
                                </m:sub>
                              </m:sSub>
                            </m:e>
                          </m:d>
                        </m:e>
                      </m:nary>
                    </m:oMath>
                  </m:oMathPara>
                </a14:m>
                <a:endParaRPr lang="tr-TR" dirty="0"/>
              </a:p>
              <a:p>
                <a:r>
                  <a:rPr lang="tr-TR" dirty="0"/>
                  <a:t>X kesikli (ayrık-</a:t>
                </a:r>
                <a:r>
                  <a:rPr lang="tr-TR" dirty="0" err="1"/>
                  <a:t>discrete</a:t>
                </a:r>
                <a:r>
                  <a:rPr lang="tr-TR" dirty="0"/>
                  <a:t>) </a:t>
                </a:r>
                <a:r>
                  <a:rPr lang="tr-TR" dirty="0" err="1"/>
                  <a:t>rassal</a:t>
                </a:r>
                <a:r>
                  <a:rPr lang="tr-TR" dirty="0"/>
                  <a:t> </a:t>
                </a:r>
                <a:r>
                  <a:rPr lang="tr-TR" dirty="0" smtClean="0"/>
                  <a:t>değişkeni için  </a:t>
                </a:r>
                <a14:m>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oMath>
                </a14:m>
                <a:r>
                  <a:rPr lang="tr-TR" dirty="0"/>
                  <a:t> veya </a:t>
                </a:r>
                <a14:m>
                  <m:oMath xmlns:m="http://schemas.openxmlformats.org/officeDocument/2006/math">
                    <m:r>
                      <a:rPr lang="tr-TR" b="0" i="1" smtClean="0">
                        <a:latin typeface="Cambria Math" panose="02040503050406030204" pitchFamily="18" charset="0"/>
                      </a:rPr>
                      <m:t>𝑉</m:t>
                    </m:r>
                    <m:r>
                      <a:rPr lang="tr-TR" i="1">
                        <a:latin typeface="Cambria Math" panose="02040503050406030204" pitchFamily="18" charset="0"/>
                      </a:rPr>
                      <m:t>(</m:t>
                    </m:r>
                    <m:r>
                      <a:rPr lang="tr-TR" i="1">
                        <a:latin typeface="Cambria Math" panose="02040503050406030204" pitchFamily="18" charset="0"/>
                      </a:rPr>
                      <m:t>𝑥</m:t>
                    </m:r>
                    <m:r>
                      <a:rPr lang="tr-TR" i="1">
                        <a:latin typeface="Cambria Math" panose="02040503050406030204" pitchFamily="18" charset="0"/>
                      </a:rPr>
                      <m:t>)</m:t>
                    </m:r>
                  </m:oMath>
                </a14:m>
                <a:r>
                  <a:rPr lang="tr-TR" dirty="0"/>
                  <a:t> </a:t>
                </a:r>
                <a:r>
                  <a:rPr lang="tr-TR" dirty="0" smtClean="0"/>
                  <a:t>şeklinde gösterilen </a:t>
                </a:r>
                <a:r>
                  <a:rPr lang="tr-TR" dirty="0" err="1" smtClean="0"/>
                  <a:t>varyans</a:t>
                </a:r>
                <a:r>
                  <a:rPr lang="tr-TR" dirty="0" smtClean="0"/>
                  <a:t> şöyle </a:t>
                </a:r>
                <a:r>
                  <a:rPr lang="tr-TR" dirty="0"/>
                  <a:t>olur</a:t>
                </a:r>
                <a:r>
                  <a:rPr lang="tr-TR" dirty="0" smtClean="0"/>
                  <a:t>.</a:t>
                </a:r>
              </a:p>
              <a:p>
                <a:pPr marL="0" indent="0">
                  <a:buNone/>
                </a:pPr>
                <a14:m>
                  <m:oMathPara xmlns:m="http://schemas.openxmlformats.org/officeDocument/2006/math">
                    <m:oMathParaPr>
                      <m:jc m:val="centerGroup"/>
                    </m:oMathParaPr>
                    <m:oMath xmlns:m="http://schemas.openxmlformats.org/officeDocument/2006/math">
                      <m:sSup>
                        <m:sSupPr>
                          <m:ctrlPr>
                            <a:rPr lang="tr-TR" b="0" i="1" smtClean="0">
                              <a:latin typeface="Cambria Math" panose="02040503050406030204" pitchFamily="18" charset="0"/>
                            </a:rPr>
                          </m:ctrlPr>
                        </m:sSupPr>
                        <m:e>
                          <m:r>
                            <a:rPr lang="tr-TR" b="0" i="1" smtClean="0">
                              <a:latin typeface="Cambria Math" panose="02040503050406030204" pitchFamily="18" charset="0"/>
                            </a:rPr>
                            <m:t>𝜎</m:t>
                          </m:r>
                        </m:e>
                        <m:sup>
                          <m:r>
                            <a:rPr lang="tr-TR" b="0" i="1" smtClean="0">
                              <a:latin typeface="Cambria Math" panose="02040503050406030204" pitchFamily="18" charset="0"/>
                            </a:rPr>
                            <m:t>2</m:t>
                          </m:r>
                        </m:sup>
                      </m:sSup>
                      <m:r>
                        <a:rPr lang="tr-TR" b="0" i="1" smtClean="0">
                          <a:latin typeface="Cambria Math" panose="02040503050406030204" pitchFamily="18" charset="0"/>
                        </a:rPr>
                        <m:t>=</m:t>
                      </m:r>
                      <m:r>
                        <a:rPr lang="tr-TR" b="0" i="1" smtClean="0">
                          <a:latin typeface="Cambria Math" panose="02040503050406030204" pitchFamily="18" charset="0"/>
                        </a:rPr>
                        <m:t>𝑉</m:t>
                      </m:r>
                      <m:d>
                        <m:dPr>
                          <m:ctrlPr>
                            <a:rPr lang="tr-TR" b="0" i="1" smtClean="0">
                              <a:latin typeface="Cambria Math" panose="02040503050406030204" pitchFamily="18" charset="0"/>
                            </a:rPr>
                          </m:ctrlPr>
                        </m:dPr>
                        <m:e>
                          <m:r>
                            <a:rPr lang="tr-TR" b="0" i="1" smtClean="0">
                              <a:latin typeface="Cambria Math" panose="02040503050406030204" pitchFamily="18" charset="0"/>
                            </a:rPr>
                            <m:t>𝑋</m:t>
                          </m:r>
                        </m:e>
                      </m:d>
                      <m:r>
                        <a:rPr lang="tr-TR" b="0" i="1" smtClean="0">
                          <a:latin typeface="Cambria Math" panose="02040503050406030204" pitchFamily="18" charset="0"/>
                        </a:rPr>
                        <m:t>=</m:t>
                      </m:r>
                      <m:r>
                        <a:rPr lang="tr-TR" b="0" i="1" smtClean="0">
                          <a:latin typeface="Cambria Math" panose="02040503050406030204" pitchFamily="18" charset="0"/>
                        </a:rPr>
                        <m:t>𝐸</m:t>
                      </m:r>
                      <m:sSup>
                        <m:sSupPr>
                          <m:ctrlPr>
                            <a:rPr lang="tr-TR" b="0" i="1" smtClean="0">
                              <a:latin typeface="Cambria Math" panose="02040503050406030204" pitchFamily="18" charset="0"/>
                            </a:rPr>
                          </m:ctrlPr>
                        </m:sSupPr>
                        <m:e>
                          <m:d>
                            <m:dPr>
                              <m:ctrlPr>
                                <a:rPr lang="tr-TR" b="0" i="1" smtClean="0">
                                  <a:latin typeface="Cambria Math" panose="02040503050406030204" pitchFamily="18" charset="0"/>
                                </a:rPr>
                              </m:ctrlPr>
                            </m:dPr>
                            <m:e>
                              <m:r>
                                <a:rPr lang="tr-TR" b="0" i="1" smtClean="0">
                                  <a:latin typeface="Cambria Math" panose="02040503050406030204" pitchFamily="18" charset="0"/>
                                </a:rPr>
                                <m:t>𝑋</m:t>
                              </m:r>
                              <m:r>
                                <a:rPr lang="tr-TR" b="0" i="1" smtClean="0">
                                  <a:latin typeface="Cambria Math" panose="02040503050406030204" pitchFamily="18" charset="0"/>
                                </a:rPr>
                                <m:t>−</m:t>
                              </m:r>
                              <m:r>
                                <a:rPr lang="tr-TR" b="0" i="1" smtClean="0">
                                  <a:latin typeface="Cambria Math" panose="02040503050406030204" pitchFamily="18" charset="0"/>
                                </a:rPr>
                                <m:t>𝜇</m:t>
                              </m:r>
                            </m:e>
                          </m:d>
                        </m:e>
                        <m:sup>
                          <m:r>
                            <a:rPr lang="tr-TR" b="0" i="1" smtClean="0">
                              <a:latin typeface="Cambria Math" panose="02040503050406030204" pitchFamily="18" charset="0"/>
                            </a:rPr>
                            <m:t>2</m:t>
                          </m:r>
                        </m:sup>
                      </m:sSup>
                      <m:r>
                        <a:rPr lang="tr-TR" b="0" i="1" smtClean="0">
                          <a:latin typeface="Cambria Math" panose="02040503050406030204" pitchFamily="18" charset="0"/>
                        </a:rPr>
                        <m:t>=</m:t>
                      </m:r>
                      <m:nary>
                        <m:naryPr>
                          <m:chr m:val="∑"/>
                          <m:ctrlPr>
                            <a:rPr lang="tr-TR" b="0" i="1" smtClean="0">
                              <a:latin typeface="Cambria Math" panose="02040503050406030204" pitchFamily="18" charset="0"/>
                            </a:rPr>
                          </m:ctrlPr>
                        </m:naryPr>
                        <m:sub>
                          <m:r>
                            <a:rPr lang="tr-TR" b="0" i="1" smtClean="0">
                              <a:latin typeface="Cambria Math" panose="02040503050406030204" pitchFamily="18" charset="0"/>
                            </a:rPr>
                            <m:t>𝑖</m:t>
                          </m:r>
                          <m:r>
                            <a:rPr lang="tr-TR" b="0" i="1" smtClean="0">
                              <a:latin typeface="Cambria Math" panose="02040503050406030204" pitchFamily="18" charset="0"/>
                            </a:rPr>
                            <m:t>=1</m:t>
                          </m:r>
                        </m:sub>
                        <m:sup>
                          <m:r>
                            <a:rPr lang="tr-TR" b="0" i="1" smtClean="0">
                              <a:latin typeface="Cambria Math" panose="02040503050406030204" pitchFamily="18" charset="0"/>
                            </a:rPr>
                            <m:t>𝑛</m:t>
                          </m:r>
                        </m:sup>
                        <m:e>
                          <m:sSup>
                            <m:sSupPr>
                              <m:ctrlPr>
                                <a:rPr lang="tr-TR" b="0" i="1" smtClean="0">
                                  <a:latin typeface="Cambria Math" panose="02040503050406030204" pitchFamily="18" charset="0"/>
                                </a:rPr>
                              </m:ctrlPr>
                            </m:sSupPr>
                            <m:e>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𝑖</m:t>
                                      </m:r>
                                    </m:sub>
                                  </m:sSub>
                                  <m:r>
                                    <a:rPr lang="tr-TR" b="0" i="1" smtClean="0">
                                      <a:latin typeface="Cambria Math" panose="02040503050406030204" pitchFamily="18" charset="0"/>
                                    </a:rPr>
                                    <m:t>−</m:t>
                                  </m:r>
                                  <m:r>
                                    <a:rPr lang="tr-TR" b="0" i="1" smtClean="0">
                                      <a:latin typeface="Cambria Math" panose="02040503050406030204" pitchFamily="18" charset="0"/>
                                    </a:rPr>
                                    <m:t>𝜇</m:t>
                                  </m:r>
                                </m:e>
                              </m:d>
                            </m:e>
                            <m:sup>
                              <m:r>
                                <a:rPr lang="tr-TR" b="0" i="1" smtClean="0">
                                  <a:latin typeface="Cambria Math" panose="02040503050406030204" pitchFamily="18" charset="0"/>
                                </a:rPr>
                                <m:t>2</m:t>
                              </m:r>
                            </m:sup>
                          </m:sSup>
                          <m:r>
                            <a:rPr lang="tr-TR" b="0" i="1" smtClean="0">
                              <a:latin typeface="Cambria Math" panose="02040503050406030204" pitchFamily="18" charset="0"/>
                            </a:rPr>
                            <m:t>𝑓</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𝑖</m:t>
                              </m:r>
                            </m:sub>
                          </m:sSub>
                          <m:r>
                            <a:rPr lang="tr-TR" b="0" i="1" smtClean="0">
                              <a:latin typeface="Cambria Math" panose="02040503050406030204" pitchFamily="18" charset="0"/>
                            </a:rPr>
                            <m:t>)</m:t>
                          </m:r>
                        </m:e>
                      </m:nary>
                      <m:r>
                        <a:rPr lang="tr-TR" b="0" i="1" smtClean="0">
                          <a:latin typeface="Cambria Math" panose="02040503050406030204" pitchFamily="18" charset="0"/>
                        </a:rPr>
                        <m:t>=</m:t>
                      </m:r>
                      <m:nary>
                        <m:naryPr>
                          <m:chr m:val="∑"/>
                          <m:ctrlPr>
                            <a:rPr lang="tr-TR" i="1">
                              <a:latin typeface="Cambria Math" panose="02040503050406030204" pitchFamily="18" charset="0"/>
                            </a:rPr>
                          </m:ctrlPr>
                        </m:naryPr>
                        <m:sub>
                          <m:r>
                            <a:rPr lang="tr-TR" i="1">
                              <a:latin typeface="Cambria Math" panose="02040503050406030204" pitchFamily="18" charset="0"/>
                            </a:rPr>
                            <m:t>𝑖</m:t>
                          </m:r>
                          <m:r>
                            <a:rPr lang="tr-TR" i="1">
                              <a:latin typeface="Cambria Math" panose="02040503050406030204" pitchFamily="18" charset="0"/>
                            </a:rPr>
                            <m:t>=1</m:t>
                          </m:r>
                        </m:sub>
                        <m:sup>
                          <m:r>
                            <a:rPr lang="tr-TR" i="1">
                              <a:latin typeface="Cambria Math" panose="02040503050406030204" pitchFamily="18" charset="0"/>
                            </a:rPr>
                            <m:t>𝑛</m:t>
                          </m:r>
                        </m:sup>
                        <m:e>
                          <m:sSubSup>
                            <m:sSubSupPr>
                              <m:ctrlPr>
                                <a:rPr lang="tr-TR" i="1">
                                  <a:latin typeface="Cambria Math" panose="02040503050406030204" pitchFamily="18" charset="0"/>
                                </a:rPr>
                              </m:ctrlPr>
                            </m:sSubSupPr>
                            <m:e>
                              <m:r>
                                <a:rPr lang="tr-TR" i="1">
                                  <a:latin typeface="Cambria Math" panose="02040503050406030204" pitchFamily="18" charset="0"/>
                                </a:rPr>
                                <m:t>𝑥</m:t>
                              </m:r>
                            </m:e>
                            <m:sub>
                              <m:r>
                                <a:rPr lang="tr-TR" i="1">
                                  <a:latin typeface="Cambria Math" panose="02040503050406030204" pitchFamily="18" charset="0"/>
                                </a:rPr>
                                <m:t>𝑖</m:t>
                              </m:r>
                            </m:sub>
                            <m:sup>
                              <m:r>
                                <a:rPr lang="tr-TR" i="1">
                                  <a:latin typeface="Cambria Math" panose="02040503050406030204" pitchFamily="18" charset="0"/>
                                </a:rPr>
                                <m:t>2</m:t>
                              </m:r>
                            </m:sup>
                          </m:sSubSup>
                          <m:r>
                            <a:rPr lang="tr-TR" i="1">
                              <a:latin typeface="Cambria Math" panose="02040503050406030204" pitchFamily="18" charset="0"/>
                            </a:rPr>
                            <m:t>𝑓</m:t>
                          </m:r>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𝑖</m:t>
                              </m:r>
                            </m:sub>
                          </m:sSub>
                          <m:r>
                            <a:rPr lang="tr-TR" i="1">
                              <a:latin typeface="Cambria Math" panose="02040503050406030204" pitchFamily="18" charset="0"/>
                            </a:rPr>
                            <m:t>)</m:t>
                          </m:r>
                        </m:e>
                      </m:nary>
                      <m:r>
                        <a:rPr lang="tr-TR" b="0" i="1" smtClean="0">
                          <a:latin typeface="Cambria Math" panose="02040503050406030204" pitchFamily="18" charset="0"/>
                        </a:rPr>
                        <m:t>−</m:t>
                      </m:r>
                      <m:sSup>
                        <m:sSupPr>
                          <m:ctrlPr>
                            <a:rPr lang="tr-TR" b="0" i="1" smtClean="0">
                              <a:latin typeface="Cambria Math" panose="02040503050406030204" pitchFamily="18" charset="0"/>
                            </a:rPr>
                          </m:ctrlPr>
                        </m:sSupPr>
                        <m:e>
                          <m:r>
                            <a:rPr lang="tr-TR" b="0" i="1" smtClean="0">
                              <a:latin typeface="Cambria Math" panose="02040503050406030204" pitchFamily="18" charset="0"/>
                            </a:rPr>
                            <m:t>𝜇</m:t>
                          </m:r>
                        </m:e>
                        <m:sup>
                          <m:r>
                            <a:rPr lang="tr-TR" b="0" i="1" smtClean="0">
                              <a:latin typeface="Cambria Math" panose="02040503050406030204" pitchFamily="18" charset="0"/>
                            </a:rPr>
                            <m:t>2</m:t>
                          </m:r>
                        </m:sup>
                      </m:sSup>
                    </m:oMath>
                  </m:oMathPara>
                </a14:m>
                <a:endParaRPr lang="tr-TR" dirty="0" smtClean="0"/>
              </a:p>
              <a:p>
                <a:r>
                  <a:rPr lang="tr-TR" dirty="0"/>
                  <a:t>X kesikli (ayrık-</a:t>
                </a:r>
                <a:r>
                  <a:rPr lang="tr-TR" dirty="0" err="1"/>
                  <a:t>discrete</a:t>
                </a:r>
                <a:r>
                  <a:rPr lang="tr-TR" dirty="0"/>
                  <a:t>) </a:t>
                </a:r>
                <a:r>
                  <a:rPr lang="tr-TR" dirty="0" err="1"/>
                  <a:t>rassal</a:t>
                </a:r>
                <a:r>
                  <a:rPr lang="tr-TR" dirty="0"/>
                  <a:t> </a:t>
                </a:r>
                <a:r>
                  <a:rPr lang="tr-TR" dirty="0" smtClean="0"/>
                  <a:t>değişkeninin standart sapması ise </a:t>
                </a:r>
                <a14:m>
                  <m:oMath xmlns:m="http://schemas.openxmlformats.org/officeDocument/2006/math">
                    <m:r>
                      <a:rPr lang="tr-TR" b="0" i="1" smtClean="0">
                        <a:latin typeface="Cambria Math" panose="02040503050406030204" pitchFamily="18" charset="0"/>
                      </a:rPr>
                      <m:t>𝜎</m:t>
                    </m:r>
                  </m:oMath>
                </a14:m>
                <a:r>
                  <a:rPr lang="tr-TR" dirty="0" smtClean="0"/>
                  <a:t> dır. </a:t>
                </a:r>
                <a:endParaRPr lang="tr-TR" dirty="0"/>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spTree>
    <p:extLst>
      <p:ext uri="{BB962C8B-B14F-4D97-AF65-F5344CB8AC3E}">
        <p14:creationId xmlns:p14="http://schemas.microsoft.com/office/powerpoint/2010/main" val="75241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a:t>
            </a:r>
            <a:endParaRPr lang="tr-TR" dirty="0"/>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lstStyle/>
              <a:p>
                <a:r>
                  <a:rPr lang="tr-TR" dirty="0" smtClean="0"/>
                  <a:t>Bir iletim kanalında iletilen </a:t>
                </a:r>
                <a14:m>
                  <m:oMath xmlns:m="http://schemas.openxmlformats.org/officeDocument/2006/math">
                    <m:d>
                      <m:dPr>
                        <m:begChr m:val="{"/>
                        <m:endChr m:val="}"/>
                        <m:ctrlPr>
                          <a:rPr lang="tr-TR" b="0" i="1" smtClean="0">
                            <a:latin typeface="Cambria Math" panose="02040503050406030204" pitchFamily="18" charset="0"/>
                          </a:rPr>
                        </m:ctrlPr>
                      </m:dPr>
                      <m:e>
                        <m:r>
                          <a:rPr lang="tr-TR" b="0" i="1" smtClean="0">
                            <a:latin typeface="Cambria Math" panose="02040503050406030204" pitchFamily="18" charset="0"/>
                          </a:rPr>
                          <m:t>0, 1,2,3,4</m:t>
                        </m:r>
                      </m:e>
                    </m:d>
                  </m:oMath>
                </a14:m>
                <a:r>
                  <a:rPr lang="tr-TR" dirty="0" smtClean="0"/>
                  <a:t> büyüklüğündeki bitlerin hatalı olma olasılıkları (olasılık dağılım fonksiyonu ve birikimli olasılık dağılım fonksiyonu) aşağıdaki tabloda verilmektedir.</a:t>
                </a: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0">
                <a:blip r:embed="rId2"/>
                <a:stretch>
                  <a:fillRect l="-563" t="-1571"/>
                </a:stretch>
              </a:blipFill>
            </p:spPr>
            <p:txBody>
              <a:bodyPr/>
              <a:lstStyle/>
              <a:p>
                <a:r>
                  <a:rPr lang="tr-TR">
                    <a:noFill/>
                  </a:rPr>
                  <a:t> </a:t>
                </a:r>
              </a:p>
            </p:txBody>
          </p:sp>
        </mc:Fallback>
      </mc:AlternateContent>
      <p:graphicFrame>
        <p:nvGraphicFramePr>
          <p:cNvPr id="5" name="Tablo 4"/>
          <p:cNvGraphicFramePr>
            <a:graphicFrameLocks noGrp="1"/>
          </p:cNvGraphicFramePr>
          <p:nvPr>
            <p:extLst>
              <p:ext uri="{D42A27DB-BD31-4B8C-83A1-F6EECF244321}">
                <p14:modId xmlns:p14="http://schemas.microsoft.com/office/powerpoint/2010/main" val="3193380001"/>
              </p:ext>
            </p:extLst>
          </p:nvPr>
        </p:nvGraphicFramePr>
        <p:xfrm>
          <a:off x="1557908" y="2708920"/>
          <a:ext cx="8125884" cy="1107440"/>
        </p:xfrm>
        <a:graphic>
          <a:graphicData uri="http://schemas.openxmlformats.org/drawingml/2006/table">
            <a:tbl>
              <a:tblPr firstRow="1" bandRow="1">
                <a:tableStyleId>{5C22544A-7EE6-4342-B048-85BDC9FD1C3A}</a:tableStyleId>
              </a:tblPr>
              <a:tblGrid>
                <a:gridCol w="1354314"/>
                <a:gridCol w="1354314"/>
                <a:gridCol w="1354314"/>
                <a:gridCol w="1354314"/>
                <a:gridCol w="1354314"/>
                <a:gridCol w="1354314"/>
              </a:tblGrid>
              <a:tr h="0">
                <a:tc>
                  <a:txBody>
                    <a:bodyPr/>
                    <a:lstStyle/>
                    <a:p>
                      <a:r>
                        <a:rPr lang="tr-TR" dirty="0" smtClean="0"/>
                        <a:t>X</a:t>
                      </a:r>
                      <a:endParaRPr lang="tr-TR" dirty="0"/>
                    </a:p>
                  </a:txBody>
                  <a:tcPr/>
                </a:tc>
                <a:tc>
                  <a:txBody>
                    <a:bodyPr/>
                    <a:lstStyle/>
                    <a:p>
                      <a:r>
                        <a:rPr lang="tr-TR" dirty="0" smtClean="0"/>
                        <a:t>0</a:t>
                      </a:r>
                      <a:endParaRPr lang="tr-TR" dirty="0"/>
                    </a:p>
                  </a:txBody>
                  <a:tcPr/>
                </a:tc>
                <a:tc>
                  <a:txBody>
                    <a:bodyPr/>
                    <a:lstStyle/>
                    <a:p>
                      <a:r>
                        <a:rPr lang="tr-TR" dirty="0" smtClean="0"/>
                        <a:t>1</a:t>
                      </a:r>
                      <a:endParaRPr lang="tr-TR" dirty="0"/>
                    </a:p>
                  </a:txBody>
                  <a:tcPr/>
                </a:tc>
                <a:tc>
                  <a:txBody>
                    <a:bodyPr/>
                    <a:lstStyle/>
                    <a:p>
                      <a:r>
                        <a:rPr lang="tr-TR" dirty="0" smtClean="0"/>
                        <a:t>2</a:t>
                      </a:r>
                      <a:endParaRPr lang="tr-TR" dirty="0"/>
                    </a:p>
                  </a:txBody>
                  <a:tcPr/>
                </a:tc>
                <a:tc>
                  <a:txBody>
                    <a:bodyPr/>
                    <a:lstStyle/>
                    <a:p>
                      <a:r>
                        <a:rPr lang="tr-TR" dirty="0" smtClean="0"/>
                        <a:t>3</a:t>
                      </a:r>
                      <a:endParaRPr lang="tr-TR" dirty="0"/>
                    </a:p>
                  </a:txBody>
                  <a:tcPr/>
                </a:tc>
                <a:tc>
                  <a:txBody>
                    <a:bodyPr/>
                    <a:lstStyle/>
                    <a:p>
                      <a:r>
                        <a:rPr lang="tr-TR" dirty="0" smtClean="0"/>
                        <a:t>4</a:t>
                      </a:r>
                      <a:endParaRPr lang="tr-TR" dirty="0"/>
                    </a:p>
                  </a:txBody>
                  <a:tcPr/>
                </a:tc>
              </a:tr>
              <a:tr h="370840">
                <a:tc>
                  <a:txBody>
                    <a:bodyPr/>
                    <a:lstStyle/>
                    <a:p>
                      <a:r>
                        <a:rPr lang="tr-TR" dirty="0" smtClean="0"/>
                        <a:t>f(X)=P(X)</a:t>
                      </a:r>
                      <a:endParaRPr lang="tr-TR" dirty="0"/>
                    </a:p>
                  </a:txBody>
                  <a:tcPr/>
                </a:tc>
                <a:tc>
                  <a:txBody>
                    <a:bodyPr/>
                    <a:lstStyle/>
                    <a:p>
                      <a:r>
                        <a:rPr lang="tr-TR" dirty="0" smtClean="0"/>
                        <a:t>0.6561</a:t>
                      </a:r>
                      <a:endParaRPr lang="tr-TR" dirty="0"/>
                    </a:p>
                  </a:txBody>
                  <a:tcPr/>
                </a:tc>
                <a:tc>
                  <a:txBody>
                    <a:bodyPr/>
                    <a:lstStyle/>
                    <a:p>
                      <a:r>
                        <a:rPr lang="tr-TR" dirty="0" smtClean="0"/>
                        <a:t>0.2916</a:t>
                      </a:r>
                      <a:endParaRPr lang="tr-TR" dirty="0"/>
                    </a:p>
                  </a:txBody>
                  <a:tcPr/>
                </a:tc>
                <a:tc>
                  <a:txBody>
                    <a:bodyPr/>
                    <a:lstStyle/>
                    <a:p>
                      <a:r>
                        <a:rPr lang="tr-TR" dirty="0" smtClean="0"/>
                        <a:t>0.0486</a:t>
                      </a:r>
                      <a:endParaRPr lang="tr-TR" dirty="0"/>
                    </a:p>
                  </a:txBody>
                  <a:tcPr/>
                </a:tc>
                <a:tc>
                  <a:txBody>
                    <a:bodyPr/>
                    <a:lstStyle/>
                    <a:p>
                      <a:r>
                        <a:rPr lang="tr-TR" dirty="0" smtClean="0"/>
                        <a:t>0.0036</a:t>
                      </a:r>
                      <a:endParaRPr lang="tr-TR" dirty="0"/>
                    </a:p>
                  </a:txBody>
                  <a:tcPr/>
                </a:tc>
                <a:tc>
                  <a:txBody>
                    <a:bodyPr/>
                    <a:lstStyle/>
                    <a:p>
                      <a:r>
                        <a:rPr lang="tr-TR" dirty="0" smtClean="0"/>
                        <a:t>0.0001</a:t>
                      </a:r>
                      <a:endParaRPr lang="tr-TR" dirty="0"/>
                    </a:p>
                  </a:txBody>
                  <a:tcPr/>
                </a:tc>
              </a:tr>
              <a:tr h="370840">
                <a:tc>
                  <a:txBody>
                    <a:bodyPr/>
                    <a:lstStyle/>
                    <a:p>
                      <a:r>
                        <a:rPr lang="tr-TR" dirty="0" smtClean="0"/>
                        <a:t>F(X)</a:t>
                      </a:r>
                      <a:endParaRPr lang="tr-TR" dirty="0"/>
                    </a:p>
                  </a:txBody>
                  <a:tcPr/>
                </a:tc>
                <a:tc>
                  <a:txBody>
                    <a:bodyPr/>
                    <a:lstStyle/>
                    <a:p>
                      <a:r>
                        <a:rPr lang="tr-TR" dirty="0" smtClean="0"/>
                        <a:t>0.6561</a:t>
                      </a:r>
                      <a:endParaRPr lang="tr-TR" dirty="0"/>
                    </a:p>
                  </a:txBody>
                  <a:tcPr/>
                </a:tc>
                <a:tc>
                  <a:txBody>
                    <a:bodyPr/>
                    <a:lstStyle/>
                    <a:p>
                      <a:r>
                        <a:rPr lang="tr-TR" dirty="0" smtClean="0"/>
                        <a:t>0.9477</a:t>
                      </a:r>
                      <a:endParaRPr lang="tr-TR" dirty="0"/>
                    </a:p>
                  </a:txBody>
                  <a:tcPr/>
                </a:tc>
                <a:tc>
                  <a:txBody>
                    <a:bodyPr/>
                    <a:lstStyle/>
                    <a:p>
                      <a:r>
                        <a:rPr lang="tr-TR" dirty="0" smtClean="0"/>
                        <a:t>0.9963</a:t>
                      </a:r>
                      <a:endParaRPr lang="tr-TR" dirty="0"/>
                    </a:p>
                  </a:txBody>
                  <a:tcPr/>
                </a:tc>
                <a:tc>
                  <a:txBody>
                    <a:bodyPr/>
                    <a:lstStyle/>
                    <a:p>
                      <a:r>
                        <a:rPr lang="tr-TR" dirty="0" smtClean="0"/>
                        <a:t>0.9999</a:t>
                      </a:r>
                      <a:endParaRPr lang="tr-TR" dirty="0"/>
                    </a:p>
                  </a:txBody>
                  <a:tcPr/>
                </a:tc>
                <a:tc>
                  <a:txBody>
                    <a:bodyPr/>
                    <a:lstStyle/>
                    <a:p>
                      <a:r>
                        <a:rPr lang="tr-TR" dirty="0" smtClean="0"/>
                        <a:t>1</a:t>
                      </a:r>
                      <a:endParaRPr lang="tr-TR" dirty="0"/>
                    </a:p>
                  </a:txBody>
                  <a:tcPr/>
                </a:tc>
              </a:tr>
            </a:tbl>
          </a:graphicData>
        </a:graphic>
      </p:graphicFrame>
      <p:pic>
        <p:nvPicPr>
          <p:cNvPr id="7" name="Resim 6"/>
          <p:cNvPicPr>
            <a:picLocks noChangeAspect="1"/>
          </p:cNvPicPr>
          <p:nvPr/>
        </p:nvPicPr>
        <p:blipFill>
          <a:blip r:embed="rId3"/>
          <a:stretch>
            <a:fillRect/>
          </a:stretch>
        </p:blipFill>
        <p:spPr>
          <a:xfrm>
            <a:off x="1543000" y="3816360"/>
            <a:ext cx="3758252" cy="2137045"/>
          </a:xfrm>
          <a:prstGeom prst="rect">
            <a:avLst/>
          </a:prstGeom>
        </p:spPr>
      </p:pic>
      <mc:AlternateContent xmlns:mc="http://schemas.openxmlformats.org/markup-compatibility/2006" xmlns:a14="http://schemas.microsoft.com/office/drawing/2010/main">
        <mc:Choice Requires="a14">
          <p:sp>
            <p:nvSpPr>
              <p:cNvPr id="8" name="Metin kutusu 7"/>
              <p:cNvSpPr txBox="1"/>
              <p:nvPr/>
            </p:nvSpPr>
            <p:spPr>
              <a:xfrm>
                <a:off x="5662364" y="4005064"/>
                <a:ext cx="4824536" cy="369332"/>
              </a:xfrm>
              <a:prstGeom prst="rect">
                <a:avLst/>
              </a:prstGeom>
              <a:noFill/>
            </p:spPr>
            <p:txBody>
              <a:bodyPr wrap="square" rtlCol="0">
                <a:spAutoFit/>
              </a:bodyPr>
              <a:lstStyle/>
              <a:p>
                <a:r>
                  <a:rPr lang="tr-TR" dirty="0" smtClean="0"/>
                  <a:t>F(1)=0.9477 fakat </a:t>
                </a:r>
                <a14:m>
                  <m:oMath xmlns:m="http://schemas.openxmlformats.org/officeDocument/2006/math">
                    <m:r>
                      <a:rPr lang="tr-TR" i="1" dirty="0" smtClean="0">
                        <a:latin typeface="Cambria Math" panose="02040503050406030204" pitchFamily="18" charset="0"/>
                      </a:rPr>
                      <m:t>𝐹</m:t>
                    </m:r>
                    <m:d>
                      <m:dPr>
                        <m:ctrlPr>
                          <a:rPr lang="tr-TR" i="1" dirty="0" smtClean="0">
                            <a:latin typeface="Cambria Math" panose="02040503050406030204" pitchFamily="18" charset="0"/>
                          </a:rPr>
                        </m:ctrlPr>
                      </m:dPr>
                      <m:e>
                        <m:r>
                          <a:rPr lang="tr-TR" i="1" dirty="0" smtClean="0">
                            <a:latin typeface="Cambria Math" panose="02040503050406030204" pitchFamily="18" charset="0"/>
                          </a:rPr>
                          <m:t>0≤</m:t>
                        </m:r>
                        <m:r>
                          <a:rPr lang="tr-TR" b="0" i="1" dirty="0" smtClean="0">
                            <a:latin typeface="Cambria Math" panose="02040503050406030204" pitchFamily="18" charset="0"/>
                          </a:rPr>
                          <m:t>𝑥</m:t>
                        </m:r>
                        <m:r>
                          <a:rPr lang="tr-TR" b="0" i="1" dirty="0" smtClean="0">
                            <a:latin typeface="Cambria Math" panose="02040503050406030204" pitchFamily="18" charset="0"/>
                          </a:rPr>
                          <m:t>&lt;1</m:t>
                        </m:r>
                      </m:e>
                    </m:d>
                    <m:r>
                      <a:rPr lang="tr-TR" b="0" i="1" dirty="0" smtClean="0">
                        <a:latin typeface="Cambria Math" panose="02040503050406030204" pitchFamily="18" charset="0"/>
                      </a:rPr>
                      <m:t>=0.6561</m:t>
                    </m:r>
                    <m:r>
                      <a:rPr lang="tr-TR" i="1" dirty="0" smtClean="0">
                        <a:latin typeface="Cambria Math" panose="02040503050406030204" pitchFamily="18" charset="0"/>
                      </a:rPr>
                      <m:t> </m:t>
                    </m:r>
                  </m:oMath>
                </a14:m>
                <a:endParaRPr lang="tr-TR" dirty="0"/>
              </a:p>
            </p:txBody>
          </p:sp>
        </mc:Choice>
        <mc:Fallback xmlns="">
          <p:sp>
            <p:nvSpPr>
              <p:cNvPr id="8" name="Metin kutusu 7"/>
              <p:cNvSpPr txBox="1">
                <a:spLocks noRot="1" noChangeAspect="1" noMove="1" noResize="1" noEditPoints="1" noAdjustHandles="1" noChangeArrowheads="1" noChangeShapeType="1" noTextEdit="1"/>
              </p:cNvSpPr>
              <p:nvPr/>
            </p:nvSpPr>
            <p:spPr>
              <a:xfrm>
                <a:off x="5662364" y="4005064"/>
                <a:ext cx="4824536" cy="369332"/>
              </a:xfrm>
              <a:prstGeom prst="rect">
                <a:avLst/>
              </a:prstGeom>
              <a:blipFill rotWithShape="0">
                <a:blip r:embed="rId4"/>
                <a:stretch>
                  <a:fillRect l="-1138" t="-9836" b="-24590"/>
                </a:stretch>
              </a:blipFill>
            </p:spPr>
            <p:txBody>
              <a:bodyPr/>
              <a:lstStyle/>
              <a:p>
                <a:r>
                  <a:rPr lang="tr-TR">
                    <a:noFill/>
                  </a:rPr>
                  <a:t> </a:t>
                </a:r>
              </a:p>
            </p:txBody>
          </p:sp>
        </mc:Fallback>
      </mc:AlternateContent>
    </p:spTree>
    <p:extLst>
      <p:ext uri="{BB962C8B-B14F-4D97-AF65-F5344CB8AC3E}">
        <p14:creationId xmlns:p14="http://schemas.microsoft.com/office/powerpoint/2010/main" val="45585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a:t>
            </a:r>
            <a:endParaRPr lang="tr-TR" dirty="0"/>
          </a:p>
        </p:txBody>
      </p:sp>
      <p:sp>
        <p:nvSpPr>
          <p:cNvPr id="4" name="İçerik Yer Tutucusu 3"/>
          <p:cNvSpPr>
            <a:spLocks noGrp="1"/>
          </p:cNvSpPr>
          <p:nvPr>
            <p:ph sz="half" idx="1"/>
          </p:nvPr>
        </p:nvSpPr>
        <p:spPr>
          <a:xfrm>
            <a:off x="1218883" y="1803400"/>
            <a:ext cx="4773956" cy="761504"/>
          </a:xfrm>
        </p:spPr>
        <p:txBody>
          <a:bodyPr/>
          <a:lstStyle/>
          <a:p>
            <a:r>
              <a:rPr lang="tr-TR" dirty="0" smtClean="0"/>
              <a:t>Bir önceki örnek için Ortalamayı hesaplayın</a:t>
            </a:r>
          </a:p>
          <a:p>
            <a:pPr marL="0" indent="0">
              <a:buNone/>
            </a:pPr>
            <a:endParaRPr lang="tr-TR" dirty="0"/>
          </a:p>
        </p:txBody>
      </p:sp>
      <p:sp>
        <p:nvSpPr>
          <p:cNvPr id="5" name="İçerik Yer Tutucusu 4"/>
          <p:cNvSpPr>
            <a:spLocks noGrp="1"/>
          </p:cNvSpPr>
          <p:nvPr>
            <p:ph sz="half" idx="2"/>
          </p:nvPr>
        </p:nvSpPr>
        <p:spPr>
          <a:xfrm>
            <a:off x="6195986" y="1803400"/>
            <a:ext cx="4773956" cy="761504"/>
          </a:xfrm>
        </p:spPr>
        <p:txBody>
          <a:bodyPr/>
          <a:lstStyle/>
          <a:p>
            <a:r>
              <a:rPr lang="tr-TR" dirty="0"/>
              <a:t>Bir önceki örnek için </a:t>
            </a:r>
            <a:r>
              <a:rPr lang="tr-TR" dirty="0" err="1" smtClean="0"/>
              <a:t>Varyansı</a:t>
            </a:r>
            <a:r>
              <a:rPr lang="tr-TR" dirty="0" smtClean="0"/>
              <a:t> </a:t>
            </a:r>
            <a:r>
              <a:rPr lang="tr-TR" dirty="0"/>
              <a:t>hesaplayın</a:t>
            </a:r>
          </a:p>
          <a:p>
            <a:endParaRPr lang="tr-TR" dirty="0"/>
          </a:p>
        </p:txBody>
      </p:sp>
      <p:graphicFrame>
        <p:nvGraphicFramePr>
          <p:cNvPr id="6" name="Tablo 5"/>
          <p:cNvGraphicFramePr>
            <a:graphicFrameLocks noGrp="1"/>
          </p:cNvGraphicFramePr>
          <p:nvPr>
            <p:extLst>
              <p:ext uri="{D42A27DB-BD31-4B8C-83A1-F6EECF244321}">
                <p14:modId xmlns:p14="http://schemas.microsoft.com/office/powerpoint/2010/main" val="1067472883"/>
              </p:ext>
            </p:extLst>
          </p:nvPr>
        </p:nvGraphicFramePr>
        <p:xfrm>
          <a:off x="1332561" y="2564904"/>
          <a:ext cx="2601611" cy="2095500"/>
        </p:xfrm>
        <a:graphic>
          <a:graphicData uri="http://schemas.openxmlformats.org/drawingml/2006/table">
            <a:tbl>
              <a:tblPr>
                <a:tableStyleId>{EB9631B5-78F2-41C9-869B-9F39066F8104}</a:tableStyleId>
              </a:tblPr>
              <a:tblGrid>
                <a:gridCol w="609600"/>
                <a:gridCol w="1271931"/>
                <a:gridCol w="720080"/>
              </a:tblGrid>
              <a:tr h="762000">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dirty="0">
                          <a:effectLst/>
                        </a:rPr>
                        <a:t>Olasılık Yoğunluk Fonksiyonu</a:t>
                      </a:r>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tr-TR" sz="1100" u="none" strike="noStrike">
                          <a:effectLst/>
                        </a:rPr>
                        <a:t>X</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a:effectLst/>
                        </a:rPr>
                        <a:t>f(x)=P(X)</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a:effectLst/>
                        </a:rPr>
                        <a:t>%=X*f(x)</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0</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0,6561</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1</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0,2916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0,2916</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2</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0,0486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0,0972</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3</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0,0036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0,0108</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4</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0,0001</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0,0004</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dirty="0">
                          <a:effectLst/>
                        </a:rPr>
                        <a:t>%=TOPLA(H3:H7)</a:t>
                      </a:r>
                      <a:endParaRPr lang="tr-TR"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dirty="0">
                          <a:effectLst/>
                        </a:rPr>
                        <a:t>0,4</a:t>
                      </a:r>
                      <a:endParaRPr lang="tr-TR" sz="11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mc:AlternateContent xmlns:mc="http://schemas.openxmlformats.org/markup-compatibility/2006" xmlns:a14="http://schemas.microsoft.com/office/drawing/2010/main">
        <mc:Choice Requires="a14">
          <p:sp>
            <p:nvSpPr>
              <p:cNvPr id="7" name="Dikdörtgen 6"/>
              <p:cNvSpPr/>
              <p:nvPr/>
            </p:nvSpPr>
            <p:spPr>
              <a:xfrm>
                <a:off x="1125860" y="4869160"/>
                <a:ext cx="2538644" cy="8485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i="1">
                          <a:latin typeface="Cambria Math" panose="02040503050406030204" pitchFamily="18" charset="0"/>
                        </a:rPr>
                        <m:t>𝜇</m:t>
                      </m:r>
                      <m:r>
                        <a:rPr lang="tr-TR" i="1">
                          <a:latin typeface="Cambria Math" panose="02040503050406030204" pitchFamily="18" charset="0"/>
                        </a:rPr>
                        <m:t>=</m:t>
                      </m:r>
                      <m:r>
                        <a:rPr lang="tr-TR" i="1">
                          <a:latin typeface="Cambria Math" panose="02040503050406030204" pitchFamily="18" charset="0"/>
                        </a:rPr>
                        <m:t>𝐸</m:t>
                      </m:r>
                      <m:d>
                        <m:dPr>
                          <m:ctrlPr>
                            <a:rPr lang="tr-TR" i="1">
                              <a:latin typeface="Cambria Math" panose="02040503050406030204" pitchFamily="18" charset="0"/>
                            </a:rPr>
                          </m:ctrlPr>
                        </m:dPr>
                        <m:e>
                          <m:r>
                            <a:rPr lang="tr-TR" i="1">
                              <a:latin typeface="Cambria Math" panose="02040503050406030204" pitchFamily="18" charset="0"/>
                            </a:rPr>
                            <m:t>𝑋</m:t>
                          </m:r>
                        </m:e>
                      </m:d>
                      <m:r>
                        <a:rPr lang="tr-TR" i="1">
                          <a:latin typeface="Cambria Math" panose="02040503050406030204" pitchFamily="18" charset="0"/>
                        </a:rPr>
                        <m:t>=</m:t>
                      </m:r>
                      <m:nary>
                        <m:naryPr>
                          <m:chr m:val="∑"/>
                          <m:ctrlPr>
                            <a:rPr lang="tr-TR" i="1">
                              <a:latin typeface="Cambria Math" panose="02040503050406030204" pitchFamily="18" charset="0"/>
                            </a:rPr>
                          </m:ctrlPr>
                        </m:naryPr>
                        <m:sub>
                          <m:r>
                            <a:rPr lang="tr-TR" i="1">
                              <a:latin typeface="Cambria Math" panose="02040503050406030204" pitchFamily="18" charset="0"/>
                            </a:rPr>
                            <m:t>𝑖</m:t>
                          </m:r>
                        </m:sub>
                        <m:sup>
                          <m:r>
                            <a:rPr lang="tr-TR" i="1">
                              <a:latin typeface="Cambria Math" panose="02040503050406030204" pitchFamily="18" charset="0"/>
                            </a:rPr>
                            <m:t>𝑛</m:t>
                          </m:r>
                        </m:sup>
                        <m:e>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𝑖</m:t>
                              </m:r>
                            </m:sub>
                          </m:sSub>
                          <m:r>
                            <a:rPr lang="tr-TR" i="1">
                              <a:latin typeface="Cambria Math" panose="02040503050406030204" pitchFamily="18" charset="0"/>
                            </a:rPr>
                            <m:t>𝑓</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𝑖</m:t>
                                  </m:r>
                                </m:sub>
                              </m:sSub>
                            </m:e>
                          </m:d>
                        </m:e>
                      </m:nary>
                    </m:oMath>
                  </m:oMathPara>
                </a14:m>
                <a:endParaRPr lang="tr-TR" dirty="0"/>
              </a:p>
            </p:txBody>
          </p:sp>
        </mc:Choice>
        <mc:Fallback xmlns="">
          <p:sp>
            <p:nvSpPr>
              <p:cNvPr id="7" name="Dikdörtgen 6"/>
              <p:cNvSpPr>
                <a:spLocks noRot="1" noChangeAspect="1" noMove="1" noResize="1" noEditPoints="1" noAdjustHandles="1" noChangeArrowheads="1" noChangeShapeType="1" noTextEdit="1"/>
              </p:cNvSpPr>
              <p:nvPr/>
            </p:nvSpPr>
            <p:spPr>
              <a:xfrm>
                <a:off x="1125860" y="4869160"/>
                <a:ext cx="2538644" cy="848566"/>
              </a:xfrm>
              <a:prstGeom prst="rect">
                <a:avLst/>
              </a:prstGeom>
              <a:blipFill rotWithShape="0">
                <a:blip r:embed="rId2"/>
                <a:stretch>
                  <a:fillRect/>
                </a:stretch>
              </a:blipFill>
            </p:spPr>
            <p:txBody>
              <a:bodyPr/>
              <a:lstStyle/>
              <a:p>
                <a:r>
                  <a:rPr lang="tr-TR">
                    <a:noFill/>
                  </a:rPr>
                  <a:t> </a:t>
                </a:r>
              </a:p>
            </p:txBody>
          </p:sp>
        </mc:Fallback>
      </mc:AlternateContent>
      <p:graphicFrame>
        <p:nvGraphicFramePr>
          <p:cNvPr id="9" name="Tablo 8"/>
          <p:cNvGraphicFramePr>
            <a:graphicFrameLocks noGrp="1"/>
          </p:cNvGraphicFramePr>
          <p:nvPr>
            <p:extLst>
              <p:ext uri="{D42A27DB-BD31-4B8C-83A1-F6EECF244321}">
                <p14:modId xmlns:p14="http://schemas.microsoft.com/office/powerpoint/2010/main" val="3144751094"/>
              </p:ext>
            </p:extLst>
          </p:nvPr>
        </p:nvGraphicFramePr>
        <p:xfrm>
          <a:off x="5806380" y="2551548"/>
          <a:ext cx="5040560" cy="2086735"/>
        </p:xfrm>
        <a:graphic>
          <a:graphicData uri="http://schemas.openxmlformats.org/drawingml/2006/table">
            <a:tbl>
              <a:tblPr>
                <a:tableStyleId>{EB344D84-9AFB-497E-A393-DC336BA19D2E}</a:tableStyleId>
              </a:tblPr>
              <a:tblGrid>
                <a:gridCol w="609600"/>
                <a:gridCol w="1334616"/>
                <a:gridCol w="792088"/>
                <a:gridCol w="1008112"/>
                <a:gridCol w="1296144"/>
              </a:tblGrid>
              <a:tr h="762000">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a:effectLst/>
                        </a:rPr>
                        <a:t>Olasılık Yoğunluk Fonksiyonu</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r>
                        <a:rPr lang="tr-TR" sz="1100" u="none" strike="noStrike">
                          <a:effectLst/>
                        </a:rPr>
                        <a:t>X</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a:effectLst/>
                        </a:rPr>
                        <a:t>f(x)=P(X)</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dirty="0">
                          <a:effectLst/>
                        </a:rPr>
                        <a:t>%=X-mu</a:t>
                      </a:r>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a:effectLst/>
                        </a:rPr>
                        <a:t>%=(X-mu)^2</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a:effectLst/>
                        </a:rPr>
                        <a:t>%=f(x)*(X-mu)^2</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0</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0,6561</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dirty="0">
                          <a:effectLst/>
                        </a:rPr>
                        <a:t>-0,4</a:t>
                      </a:r>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0,16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0,104976</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1</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0,2916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dirty="0">
                          <a:effectLst/>
                        </a:rPr>
                        <a:t>0,6</a:t>
                      </a:r>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0,36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0,104976</a:t>
                      </a:r>
                      <a:endParaRPr lang="tr-TR" sz="1100" b="0" i="0" u="none" strike="noStrike">
                        <a:solidFill>
                          <a:srgbClr val="000000"/>
                        </a:solidFill>
                        <a:effectLst/>
                        <a:latin typeface="Calibri" panose="020F0502020204030204" pitchFamily="34" charset="0"/>
                      </a:endParaRPr>
                    </a:p>
                  </a:txBody>
                  <a:tcPr marL="9525" marR="9525" marT="9525" marB="0" anchor="b"/>
                </a:tc>
              </a:tr>
              <a:tr h="181735">
                <a:tc>
                  <a:txBody>
                    <a:bodyPr/>
                    <a:lstStyle/>
                    <a:p>
                      <a:pPr algn="r" fontAlgn="b"/>
                      <a:r>
                        <a:rPr lang="tr-TR" sz="1100" u="none" strike="noStrike">
                          <a:effectLst/>
                        </a:rPr>
                        <a:t>2</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0,0486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1,6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dirty="0">
                          <a:effectLst/>
                        </a:rPr>
                        <a:t>2,56</a:t>
                      </a:r>
                      <a:endParaRPr lang="tr-T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0,124416</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3</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0,0036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2,6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6,76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0,024336</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r" fontAlgn="b"/>
                      <a:r>
                        <a:rPr lang="tr-TR" sz="1100" u="none" strike="noStrike">
                          <a:effectLst/>
                        </a:rPr>
                        <a:t>4</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0,0001</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3,6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12,96</a:t>
                      </a:r>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a:effectLst/>
                        </a:rPr>
                        <a:t>0,001296</a:t>
                      </a:r>
                      <a:endParaRPr lang="tr-TR" sz="1100" b="0" i="0" u="none" strike="noStrike">
                        <a:solidFill>
                          <a:srgbClr val="000000"/>
                        </a:solidFill>
                        <a:effectLst/>
                        <a:latin typeface="Calibri" panose="020F0502020204030204" pitchFamily="34" charset="0"/>
                      </a:endParaRPr>
                    </a:p>
                  </a:txBody>
                  <a:tcPr marL="9525" marR="9525" marT="9525" marB="0" anchor="b"/>
                </a:tc>
              </a:tr>
              <a:tr h="190500">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tr-TR" sz="1100" u="none" strike="noStrike" dirty="0">
                          <a:effectLst/>
                        </a:rPr>
                        <a:t>%=TOPLA(o3:o7)</a:t>
                      </a:r>
                      <a:endParaRPr lang="tr-TR"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tr-TR" sz="1100" u="none" strike="noStrike" dirty="0">
                          <a:effectLst/>
                        </a:rPr>
                        <a:t>0,36</a:t>
                      </a:r>
                      <a:endParaRPr lang="tr-TR" sz="11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mc:AlternateContent xmlns:mc="http://schemas.openxmlformats.org/markup-compatibility/2006" xmlns:a14="http://schemas.microsoft.com/office/drawing/2010/main">
        <mc:Choice Requires="a14">
          <p:sp>
            <p:nvSpPr>
              <p:cNvPr id="10" name="Dikdörtgen 9"/>
              <p:cNvSpPr/>
              <p:nvPr/>
            </p:nvSpPr>
            <p:spPr>
              <a:xfrm>
                <a:off x="7246540" y="4660404"/>
                <a:ext cx="1867691" cy="8485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ctrlPr>
                            <a:rPr lang="tr-TR" i="1">
                              <a:latin typeface="Cambria Math" panose="02040503050406030204" pitchFamily="18" charset="0"/>
                            </a:rPr>
                          </m:ctrlPr>
                        </m:naryPr>
                        <m:sub>
                          <m:r>
                            <a:rPr lang="tr-TR" i="1">
                              <a:latin typeface="Cambria Math" panose="02040503050406030204" pitchFamily="18" charset="0"/>
                            </a:rPr>
                            <m:t>𝑖</m:t>
                          </m:r>
                          <m:r>
                            <a:rPr lang="tr-TR" i="1">
                              <a:latin typeface="Cambria Math" panose="02040503050406030204" pitchFamily="18" charset="0"/>
                            </a:rPr>
                            <m:t>=1</m:t>
                          </m:r>
                        </m:sub>
                        <m:sup>
                          <m:r>
                            <a:rPr lang="tr-TR" i="1">
                              <a:latin typeface="Cambria Math" panose="02040503050406030204" pitchFamily="18" charset="0"/>
                            </a:rPr>
                            <m:t>𝑛</m:t>
                          </m:r>
                        </m:sup>
                        <m:e>
                          <m:sSubSup>
                            <m:sSubSupPr>
                              <m:ctrlPr>
                                <a:rPr lang="tr-TR" i="1">
                                  <a:latin typeface="Cambria Math" panose="02040503050406030204" pitchFamily="18" charset="0"/>
                                </a:rPr>
                              </m:ctrlPr>
                            </m:sSubSupPr>
                            <m:e>
                              <m:r>
                                <a:rPr lang="tr-TR" i="1">
                                  <a:latin typeface="Cambria Math" panose="02040503050406030204" pitchFamily="18" charset="0"/>
                                </a:rPr>
                                <m:t>𝑥</m:t>
                              </m:r>
                            </m:e>
                            <m:sub>
                              <m:r>
                                <a:rPr lang="tr-TR" i="1">
                                  <a:latin typeface="Cambria Math" panose="02040503050406030204" pitchFamily="18" charset="0"/>
                                </a:rPr>
                                <m:t>𝑖</m:t>
                              </m:r>
                            </m:sub>
                            <m:sup>
                              <m:r>
                                <a:rPr lang="tr-TR" i="1">
                                  <a:latin typeface="Cambria Math" panose="02040503050406030204" pitchFamily="18" charset="0"/>
                                </a:rPr>
                                <m:t>2</m:t>
                              </m:r>
                            </m:sup>
                          </m:sSubSup>
                          <m:r>
                            <a:rPr lang="tr-TR" i="1">
                              <a:latin typeface="Cambria Math" panose="02040503050406030204" pitchFamily="18" charset="0"/>
                            </a:rPr>
                            <m:t>𝑓</m:t>
                          </m:r>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𝑥</m:t>
                              </m:r>
                            </m:e>
                            <m:sub>
                              <m:r>
                                <a:rPr lang="tr-TR" i="1">
                                  <a:latin typeface="Cambria Math" panose="02040503050406030204" pitchFamily="18" charset="0"/>
                                </a:rPr>
                                <m:t>𝑖</m:t>
                              </m:r>
                            </m:sub>
                          </m:sSub>
                          <m:r>
                            <a:rPr lang="tr-TR" i="1">
                              <a:latin typeface="Cambria Math" panose="02040503050406030204" pitchFamily="18" charset="0"/>
                            </a:rPr>
                            <m:t>)</m:t>
                          </m:r>
                        </m:e>
                      </m:nary>
                      <m:r>
                        <a:rPr lang="tr-TR" i="1">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𝜇</m:t>
                          </m:r>
                        </m:e>
                        <m:sup>
                          <m:r>
                            <a:rPr lang="tr-TR" i="1">
                              <a:latin typeface="Cambria Math" panose="02040503050406030204" pitchFamily="18" charset="0"/>
                            </a:rPr>
                            <m:t>2</m:t>
                          </m:r>
                        </m:sup>
                      </m:sSup>
                    </m:oMath>
                  </m:oMathPara>
                </a14:m>
                <a:endParaRPr lang="tr-TR" dirty="0"/>
              </a:p>
            </p:txBody>
          </p:sp>
        </mc:Choice>
        <mc:Fallback xmlns="">
          <p:sp>
            <p:nvSpPr>
              <p:cNvPr id="10" name="Dikdörtgen 9"/>
              <p:cNvSpPr>
                <a:spLocks noRot="1" noChangeAspect="1" noMove="1" noResize="1" noEditPoints="1" noAdjustHandles="1" noChangeArrowheads="1" noChangeShapeType="1" noTextEdit="1"/>
              </p:cNvSpPr>
              <p:nvPr/>
            </p:nvSpPr>
            <p:spPr>
              <a:xfrm>
                <a:off x="7246540" y="4660404"/>
                <a:ext cx="1867691" cy="848566"/>
              </a:xfrm>
              <a:prstGeom prst="rect">
                <a:avLst/>
              </a:prstGeom>
              <a:blipFill rotWithShape="0">
                <a:blip r:embed="rId3"/>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93811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itaplar Klasik 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extLst>
    <a:ext uri="{05A4C25C-085E-4340-85A3-A5531E510DB2}">
      <thm15:themeFamily xmlns:thm15="http://schemas.microsoft.com/office/thememl/2012/main" name="TF02801059.potx" id="{C5FD5170-17AC-4815-968A-FDC1AAB6E99D}" vid="{74C691A5-1550-4555-B870-169F3443F41D}"/>
    </a:ext>
  </a:extLst>
</a:theme>
</file>

<file path=ppt/theme/theme2.xml><?xml version="1.0" encoding="utf-8"?>
<a:theme xmlns:a="http://schemas.openxmlformats.org/drawingml/2006/main" name="Office Teması">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eması">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1360476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TP102801058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706496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ED80E12-3BE9-4746-820E-FFB249F467F2}">
  <ds:schemaRef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purl.org/dc/terms/"/>
    <ds:schemaRef ds:uri="http://www.w3.org/XML/1998/namespace"/>
    <ds:schemaRef ds:uri="4873beb7-5857-4685-be1f-d57550cc96cc"/>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83ED4759-CFDD-43F0-817C-11D919719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003AC8-209A-4321-A17C-1B7A20643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Klasik kitap eğitim sunusu (geniş ekran)</Template>
  <TotalTime>4961</TotalTime>
  <Words>3414</Words>
  <Application>Microsoft Office PowerPoint</Application>
  <PresentationFormat>Özel</PresentationFormat>
  <Paragraphs>568</Paragraphs>
  <Slides>75</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75</vt:i4>
      </vt:variant>
    </vt:vector>
  </HeadingPairs>
  <TitlesOfParts>
    <vt:vector size="82" baseType="lpstr">
      <vt:lpstr>Arial</vt:lpstr>
      <vt:lpstr>Calibri</vt:lpstr>
      <vt:lpstr>Cambria Math</vt:lpstr>
      <vt:lpstr>Constantia</vt:lpstr>
      <vt:lpstr>Courier New</vt:lpstr>
      <vt:lpstr>Kitaplar Klasik 16x9</vt:lpstr>
      <vt:lpstr>Çalışma Sayfası</vt:lpstr>
      <vt:lpstr>Mühendislikte İstatistik Yöntemler </vt:lpstr>
      <vt:lpstr>Bölüm Planı</vt:lpstr>
      <vt:lpstr>Bölüm Planı</vt:lpstr>
      <vt:lpstr>GİRİŞ</vt:lpstr>
      <vt:lpstr>GİRİŞ</vt:lpstr>
      <vt:lpstr>GİRİŞ</vt:lpstr>
      <vt:lpstr>RASSAL DEĞİŞKENLER </vt:lpstr>
      <vt:lpstr>RASSAL DEĞİŞKENLER </vt:lpstr>
      <vt:lpstr>OLASILIK</vt:lpstr>
      <vt:lpstr>OLASILIK</vt:lpstr>
      <vt:lpstr>OLASILIK</vt:lpstr>
      <vt:lpstr>OLASILIK: Temel Olasılık Özellikleri</vt:lpstr>
      <vt:lpstr>OLASILIK: Temel Olasılık Özellikleri</vt:lpstr>
      <vt:lpstr>OLASILIK: Temel Olasılık Özellikleri</vt:lpstr>
      <vt:lpstr>OLASILIK: Temel Olasılık Özellikleri</vt:lpstr>
      <vt:lpstr>OLASILIK: Temel Olasılık Özellikleri</vt:lpstr>
      <vt:lpstr>OLASILIK: Çıktılar ve Olaylar </vt:lpstr>
      <vt:lpstr>Örnek 3-1</vt:lpstr>
      <vt:lpstr>SÜREKLİ RASSAL DEĞİŞKENLER </vt:lpstr>
      <vt:lpstr>SÜREKLİ RASSAL DEĞİŞKENLER: Olasılık Yoğunluk Fonksiyonu </vt:lpstr>
      <vt:lpstr>SÜREKLİ RASSAL DEĞİŞKENLER: Olasılık Yoğunluk Fonksiyonu </vt:lpstr>
      <vt:lpstr>SÜREKLİ RASSAL DEĞİŞKENLER: Olasılık Yoğunluk Fonksiyonu </vt:lpstr>
      <vt:lpstr>SÜREKLİ RASSAL DEĞİŞKENLER: Olasılık Yoğunluk Fonksiyonu </vt:lpstr>
      <vt:lpstr>SÜREKLİ RASSAL DEĞİŞKENLER: Olasılık Yoğunluk Fonksiyonu </vt:lpstr>
      <vt:lpstr>SÜREKLİ RASSAL DEĞİŞKENLER: Olasılık Yoğunluk Fonksiyonu </vt:lpstr>
      <vt:lpstr>Olasılık Yoğunluk Fonksiyonu Örnek Problem 3-2</vt:lpstr>
      <vt:lpstr>Olasılık Yoğunluk Fonksiyonu Örnek Problem 3-3</vt:lpstr>
      <vt:lpstr>Olasılık Yoğunluk Fonksiyonu Örnek Problem 3-3</vt:lpstr>
      <vt:lpstr>Olasılık Yoğunluk Fonksiyonu Örnek Problem 3-3</vt:lpstr>
      <vt:lpstr>SÜREKLİ RASSAL DEĞİŞKENLER: Birikimli Dağılım Fonksiyonu</vt:lpstr>
      <vt:lpstr>Birikimli Dağılım Fonksiyonu: Örnek 3.4</vt:lpstr>
      <vt:lpstr>SÜREKLİ RASSAL DEĞİŞKENLER: Ortalama ve Varyans</vt:lpstr>
      <vt:lpstr>ÖNEMLİ SÜREKLİ DAĞILIMLAR</vt:lpstr>
      <vt:lpstr>ÖNEMLİ SÜREKLİ DAĞILIMLAR: Normal Dağılım</vt:lpstr>
      <vt:lpstr>Normal Dağılımın Özellikleri</vt:lpstr>
      <vt:lpstr>Normal Dağılımın Özellikleri</vt:lpstr>
      <vt:lpstr>Normal Dağılımın Özellikleri</vt:lpstr>
      <vt:lpstr>Normal Dağılımın Özellikleri</vt:lpstr>
      <vt:lpstr>Normal Dağılım</vt:lpstr>
      <vt:lpstr>Normal Dağılım: Örnek 3.7</vt:lpstr>
      <vt:lpstr>Normal Dağılım: Örnek 3.7</vt:lpstr>
      <vt:lpstr>Standart normal rassal değişken</vt:lpstr>
      <vt:lpstr>Standart normal rassal değişken: Örnek 3.8</vt:lpstr>
      <vt:lpstr>PowerPoint Sunusu</vt:lpstr>
      <vt:lpstr>PowerPoint Sunusu</vt:lpstr>
      <vt:lpstr>PowerPoint Sunusu</vt:lpstr>
      <vt:lpstr>PowerPoint Sunusu</vt:lpstr>
      <vt:lpstr>Normal Dağılımın Özellikleri</vt:lpstr>
      <vt:lpstr>Örnek 3-10</vt:lpstr>
      <vt:lpstr>Örnek 3-11</vt:lpstr>
      <vt:lpstr>Normal Dağılım</vt:lpstr>
      <vt:lpstr>Lognormal Dağılım</vt:lpstr>
      <vt:lpstr>Lognormal Dağılım</vt:lpstr>
      <vt:lpstr>Lognormal Dağılım</vt:lpstr>
      <vt:lpstr>Lognormal Dağılım:Örnek 3.14</vt:lpstr>
      <vt:lpstr>Lognormal Dağılım:Örnek 3.14</vt:lpstr>
      <vt:lpstr>Lognormal Dağılım: Örnek 3.14</vt:lpstr>
      <vt:lpstr>Gama Dağılımı</vt:lpstr>
      <vt:lpstr>Gama Dağılımı</vt:lpstr>
      <vt:lpstr>Weibull Dağılımı </vt:lpstr>
      <vt:lpstr>Weibull Dağılımı </vt:lpstr>
      <vt:lpstr>Weibull Dağılımı: Örnek</vt:lpstr>
      <vt:lpstr>Beta Dağılımı</vt:lpstr>
      <vt:lpstr>Beta Dağılımı: Örnekler</vt:lpstr>
      <vt:lpstr>Beta Dağılımı </vt:lpstr>
      <vt:lpstr>OLASILIK GRAFİKLERİ </vt:lpstr>
      <vt:lpstr>Diğer Olasılık Dağılım Grafikleri</vt:lpstr>
      <vt:lpstr>PowerPoint Sunusu</vt:lpstr>
      <vt:lpstr>PowerPoint Sunusu</vt:lpstr>
      <vt:lpstr>KESİKLİ RASSAL DEĞİŞKENLER (AYRIK-DISCRETE)</vt:lpstr>
      <vt:lpstr>Discrete Dataiçin: Olasılık Dağılım Fonksiyonu</vt:lpstr>
      <vt:lpstr>Birikimli (Cumulative)Dağılım Fonksiyonu </vt:lpstr>
      <vt:lpstr>Ortalama ve Varyans</vt:lpstr>
      <vt:lpstr>Örnek</vt:lpstr>
      <vt:lpstr>Örnek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Mühendislikte İstatistik Yöntemler</dc:title>
  <dc:creator>Windows Kullanıcısı</dc:creator>
  <cp:lastModifiedBy>Windows Kullanıcısı</cp:lastModifiedBy>
  <cp:revision>302</cp:revision>
  <dcterms:created xsi:type="dcterms:W3CDTF">2022-01-21T10:26:32Z</dcterms:created>
  <dcterms:modified xsi:type="dcterms:W3CDTF">2022-03-29T09:41:53Z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