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67"/>
  </p:notesMasterIdLst>
  <p:handoutMasterIdLst>
    <p:handoutMasterId r:id="rId68"/>
  </p:handoutMasterIdLst>
  <p:sldIdLst>
    <p:sldId id="267" r:id="rId5"/>
    <p:sldId id="280" r:id="rId6"/>
    <p:sldId id="281" r:id="rId7"/>
    <p:sldId id="282" r:id="rId8"/>
    <p:sldId id="292" r:id="rId9"/>
    <p:sldId id="283" r:id="rId10"/>
    <p:sldId id="293" r:id="rId11"/>
    <p:sldId id="294" r:id="rId12"/>
    <p:sldId id="295" r:id="rId13"/>
    <p:sldId id="296" r:id="rId14"/>
    <p:sldId id="297" r:id="rId15"/>
    <p:sldId id="298" r:id="rId16"/>
    <p:sldId id="284" r:id="rId17"/>
    <p:sldId id="299" r:id="rId18"/>
    <p:sldId id="300" r:id="rId19"/>
    <p:sldId id="301" r:id="rId20"/>
    <p:sldId id="302" r:id="rId21"/>
    <p:sldId id="303" r:id="rId22"/>
    <p:sldId id="305" r:id="rId23"/>
    <p:sldId id="306" r:id="rId24"/>
    <p:sldId id="304" r:id="rId25"/>
    <p:sldId id="307" r:id="rId26"/>
    <p:sldId id="308" r:id="rId27"/>
    <p:sldId id="310" r:id="rId28"/>
    <p:sldId id="309" r:id="rId29"/>
    <p:sldId id="311" r:id="rId30"/>
    <p:sldId id="312" r:id="rId31"/>
    <p:sldId id="313" r:id="rId32"/>
    <p:sldId id="315" r:id="rId33"/>
    <p:sldId id="314" r:id="rId34"/>
    <p:sldId id="316" r:id="rId35"/>
    <p:sldId id="285" r:id="rId36"/>
    <p:sldId id="317" r:id="rId37"/>
    <p:sldId id="318" r:id="rId38"/>
    <p:sldId id="319" r:id="rId39"/>
    <p:sldId id="321" r:id="rId40"/>
    <p:sldId id="322" r:id="rId41"/>
    <p:sldId id="320" r:id="rId42"/>
    <p:sldId id="323" r:id="rId43"/>
    <p:sldId id="324" r:id="rId44"/>
    <p:sldId id="325" r:id="rId45"/>
    <p:sldId id="326" r:id="rId46"/>
    <p:sldId id="327" r:id="rId47"/>
    <p:sldId id="328" r:id="rId48"/>
    <p:sldId id="329" r:id="rId49"/>
    <p:sldId id="330" r:id="rId50"/>
    <p:sldId id="286" r:id="rId51"/>
    <p:sldId id="331" r:id="rId52"/>
    <p:sldId id="345" r:id="rId53"/>
    <p:sldId id="332" r:id="rId54"/>
    <p:sldId id="333" r:id="rId55"/>
    <p:sldId id="334" r:id="rId56"/>
    <p:sldId id="335" r:id="rId57"/>
    <p:sldId id="346" r:id="rId58"/>
    <p:sldId id="336" r:id="rId59"/>
    <p:sldId id="338" r:id="rId60"/>
    <p:sldId id="339" r:id="rId61"/>
    <p:sldId id="340" r:id="rId62"/>
    <p:sldId id="347" r:id="rId63"/>
    <p:sldId id="341" r:id="rId64"/>
    <p:sldId id="343" r:id="rId65"/>
    <p:sldId id="342" r:id="rId66"/>
  </p:sldIdLst>
  <p:sldSz cx="12188825"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B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Orta Stil 3 - Vurgu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Orta Stil 3 - Vurgu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4" autoAdjust="0"/>
    <p:restoredTop sz="94599" autoAdjust="0"/>
  </p:normalViewPr>
  <p:slideViewPr>
    <p:cSldViewPr>
      <p:cViewPr>
        <p:scale>
          <a:sx n="100" d="100"/>
          <a:sy n="100" d="100"/>
        </p:scale>
        <p:origin x="852" y="288"/>
      </p:cViewPr>
      <p:guideLst>
        <p:guide pos="3839"/>
        <p:guide orient="horz" pos="2160"/>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01.08.2016</a:t>
            </a:r>
            <a:endParaRPr/>
          </a:p>
        </p:txBody>
      </p:sp>
      <p:sp>
        <p:nvSpPr>
          <p:cNvPr id="4" name="Alt 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01114579-D02A-4B51-B5DF-8EC449F77AC7}" type="slidenum">
              <a:rPr/>
              <a:t>‹#›</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01.08.2016</a:t>
            </a:r>
            <a:endParaRPr/>
          </a:p>
        </p:txBody>
      </p:sp>
      <p:sp>
        <p:nvSpPr>
          <p:cNvPr id="4" name="Slayt Görüntüsü Yer Tutucusu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6" name="Alt 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C6074690-7256-4BB9-AC0F-97AEAE8CDEC2}" type="slidenum">
              <a:rPr/>
              <a:t>‹#›</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ctrTitle"/>
          </p:nvPr>
        </p:nvSpPr>
        <p:spPr>
          <a:xfrm>
            <a:off x="1376792" y="1905003"/>
            <a:ext cx="9435241" cy="1625599"/>
          </a:xfrm>
        </p:spPr>
        <p:txBody>
          <a:bodyPr rtlCol="0">
            <a:normAutofit/>
          </a:bodyPr>
          <a:lstStyle>
            <a:lvl1pPr algn="ctr" rtl="0">
              <a:lnSpc>
                <a:spcPct val="90000"/>
              </a:lnSpc>
              <a:defRPr sz="4800">
                <a:solidFill>
                  <a:schemeClr val="tx2"/>
                </a:solidFill>
              </a:defRPr>
            </a:lvl1pPr>
          </a:lstStyle>
          <a:p>
            <a:pPr rtl="0"/>
            <a:r>
              <a:rPr lang="tr-TR" smtClean="0"/>
              <a:t>Asıl başlık stili için tıklatın</a:t>
            </a:r>
            <a:endParaRPr/>
          </a:p>
        </p:txBody>
      </p:sp>
      <p:sp>
        <p:nvSpPr>
          <p:cNvPr id="3" name="Alt Başlık 2"/>
          <p:cNvSpPr>
            <a:spLocks noGrp="1"/>
          </p:cNvSpPr>
          <p:nvPr>
            <p:ph type="subTitle" idx="1"/>
          </p:nvPr>
        </p:nvSpPr>
        <p:spPr>
          <a:xfrm>
            <a:off x="1382103" y="3657123"/>
            <a:ext cx="9429931" cy="991077"/>
          </a:xfrm>
        </p:spPr>
        <p:txBody>
          <a:bodyPr rtlCol="0">
            <a:normAutofit/>
          </a:bodyPr>
          <a:lstStyle>
            <a:lvl1pPr marL="0" indent="0" algn="ctr" rtl="0">
              <a:spcBef>
                <a:spcPts val="0"/>
              </a:spcBef>
              <a:buNone/>
              <a:defRPr sz="2000" cap="all" baseline="0">
                <a:solidFill>
                  <a:schemeClr val="tx2"/>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tr-TR" smtClean="0"/>
              <a:t>Asıl alt başlık stilini düzenlemek için tıklatın</a:t>
            </a:r>
            <a:endParaRPr/>
          </a:p>
        </p:txBody>
      </p:sp>
      <p:sp>
        <p:nvSpPr>
          <p:cNvPr id="5" name="Alt Bilgi Yer Tutucusu 4"/>
          <p:cNvSpPr>
            <a:spLocks noGrp="1"/>
          </p:cNvSpPr>
          <p:nvPr>
            <p:ph type="ftr" sz="quarter" idx="11"/>
          </p:nvPr>
        </p:nvSpPr>
        <p:spPr/>
        <p:txBody>
          <a:bodyPr rtlCol="0"/>
          <a:lstStyle>
            <a:lvl1pPr algn="l" rtl="0">
              <a:defRPr>
                <a:solidFill>
                  <a:schemeClr val="tx2"/>
                </a:solidFill>
              </a:defRPr>
            </a:lvl1pPr>
          </a:lstStyle>
          <a:p>
            <a:pPr rtl="0"/>
            <a:endParaRPr/>
          </a:p>
        </p:txBody>
      </p:sp>
      <p:sp>
        <p:nvSpPr>
          <p:cNvPr id="4" name="Tarih Yer Tutucusu 3"/>
          <p:cNvSpPr>
            <a:spLocks noGrp="1"/>
          </p:cNvSpPr>
          <p:nvPr>
            <p:ph type="dt" sz="half" idx="10"/>
          </p:nvPr>
        </p:nvSpPr>
        <p:spPr/>
        <p:txBody>
          <a:bodyPr rtlCol="0"/>
          <a:lstStyle>
            <a:lvl1pPr algn="l" rtl="0">
              <a:defRPr>
                <a:solidFill>
                  <a:schemeClr val="tx2"/>
                </a:solidFill>
              </a:defRPr>
            </a:lvl1pPr>
          </a:lstStyle>
          <a:p>
            <a:pPr rtl="0"/>
            <a:r>
              <a:rPr lang="en-US"/>
              <a:t>01.08.2016</a:t>
            </a:r>
            <a:endParaRPr/>
          </a:p>
        </p:txBody>
      </p:sp>
      <p:sp>
        <p:nvSpPr>
          <p:cNvPr id="6" name="Slayt Numarası Yer Tutucusu 5"/>
          <p:cNvSpPr>
            <a:spLocks noGrp="1"/>
          </p:cNvSpPr>
          <p:nvPr>
            <p:ph type="sldNum" sz="quarter" idx="12"/>
          </p:nvPr>
        </p:nvSpPr>
        <p:spPr/>
        <p:txBody>
          <a:bodyPr rtlCol="0"/>
          <a:lstStyle>
            <a:lvl1pPr algn="l" rtl="0">
              <a:defRPr>
                <a:solidFill>
                  <a:schemeClr val="tx2"/>
                </a:solidFill>
              </a:defRPr>
            </a:lvl1pPr>
          </a:lstStyle>
          <a:p>
            <a:pPr rtl="0"/>
            <a:fld id="{DF28FB93-0A08-4E7D-8E63-9EFA29F1E093}" type="slidenum">
              <a:rPr/>
              <a:pPr/>
              <a:t>‹#›</a:t>
            </a:fld>
            <a:endParaRPr/>
          </a:p>
        </p:txBody>
      </p:sp>
      <p:grpSp>
        <p:nvGrpSpPr>
          <p:cNvPr id="7" name="Gr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nvGrpSpPr>
            <p:cNvPr id="10" name="Grup 9"/>
            <p:cNvGrpSpPr/>
            <p:nvPr/>
          </p:nvGrpSpPr>
          <p:grpSpPr>
            <a:xfrm>
              <a:off x="1036847" y="1207626"/>
              <a:ext cx="7074290" cy="38998"/>
              <a:chOff x="2141408" y="1752956"/>
              <a:chExt cx="7315200" cy="38998"/>
            </a:xfrm>
            <a:solidFill>
              <a:schemeClr val="tx2"/>
            </a:solidFill>
          </p:grpSpPr>
          <p:cxnSp>
            <p:nvCxnSpPr>
              <p:cNvPr id="11" name="Düz Bağlayıcı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nvGrpSpPr>
            <p:cNvPr id="16" name="Grup 15"/>
            <p:cNvGrpSpPr/>
            <p:nvPr/>
          </p:nvGrpSpPr>
          <p:grpSpPr>
            <a:xfrm>
              <a:off x="1036847" y="3646026"/>
              <a:ext cx="7074290" cy="38998"/>
              <a:chOff x="2141408" y="1752956"/>
              <a:chExt cx="7315200" cy="38998"/>
            </a:xfrm>
            <a:solidFill>
              <a:schemeClr val="tx2"/>
            </a:solidFill>
          </p:grpSpPr>
          <p:cxnSp>
            <p:nvCxnSpPr>
              <p:cNvPr id="17" name="Düz Bağlayıcı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3" name="İçerik Yer Tutucusu 2"/>
          <p:cNvSpPr>
            <a:spLocks noGrp="1"/>
          </p:cNvSpPr>
          <p:nvPr>
            <p:ph idx="1"/>
          </p:nvPr>
        </p:nvSpPr>
        <p:spPr/>
        <p:txBody>
          <a:bodyPr rtlCol="0"/>
          <a:lstStyle>
            <a:lvl1pPr>
              <a:defRPr sz="2000"/>
            </a:lvl1pPr>
            <a:lvl2pPr>
              <a:defRPr sz="1800"/>
            </a:lvl2pPr>
            <a:lvl3pPr>
              <a:defRPr sz="1600"/>
            </a:lvl3pPr>
            <a:lvl4pPr>
              <a:defRPr sz="1400"/>
            </a:lvl4pPr>
            <a:lvl5pPr algn="l" rtl="0">
              <a:defRPr sz="1200"/>
            </a:lvl5pPr>
            <a:lvl6pPr algn="l" rtl="0">
              <a:defRPr/>
            </a:lvl6pPr>
            <a:lvl7pPr algn="l" rtl="0">
              <a:defRPr/>
            </a:lvl7pPr>
            <a:lvl8pPr algn="l" rtl="0">
              <a:defRPr/>
            </a:lvl8pPr>
            <a:lvl9pPr algn="l" rtl="0">
              <a:defRPr/>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5" name="Alt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1422030" y="990599"/>
            <a:ext cx="9344765" cy="2235203"/>
          </a:xfrm>
        </p:spPr>
        <p:txBody>
          <a:bodyPr rtlCol="0" anchor="b">
            <a:normAutofit/>
          </a:bodyPr>
          <a:lstStyle>
            <a:lvl1pPr algn="ctr" rtl="0">
              <a:lnSpc>
                <a:spcPct val="90000"/>
              </a:lnSpc>
              <a:defRPr sz="4800" b="0" cap="none" baseline="0"/>
            </a:lvl1pPr>
          </a:lstStyle>
          <a:p>
            <a:pPr rtl="0"/>
            <a:r>
              <a:rPr lang="tr-TR" smtClean="0"/>
              <a:t>Asıl başlık stili için tıklatın</a:t>
            </a:r>
            <a:endParaRPr/>
          </a:p>
        </p:txBody>
      </p:sp>
      <p:sp>
        <p:nvSpPr>
          <p:cNvPr id="3" name="Metin Yer Tutucusu 2"/>
          <p:cNvSpPr>
            <a:spLocks noGrp="1"/>
          </p:cNvSpPr>
          <p:nvPr>
            <p:ph type="body" idx="1"/>
          </p:nvPr>
        </p:nvSpPr>
        <p:spPr>
          <a:xfrm>
            <a:off x="1422030" y="3733800"/>
            <a:ext cx="9344765" cy="1219200"/>
          </a:xfrm>
        </p:spPr>
        <p:txBody>
          <a:bodyPr rtlCol="0" anchor="t"/>
          <a:lstStyle>
            <a:lvl1pPr marL="0" indent="0" algn="ctr" rtl="0">
              <a:spcBef>
                <a:spcPts val="0"/>
              </a:spcBef>
              <a:buNone/>
              <a:defRPr sz="2000" cap="all" baseline="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tr-TR" smtClean="0"/>
              <a:t>Asıl metin stillerini düzenlemek için tıklatın</a:t>
            </a: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grpSp>
        <p:nvGrpSpPr>
          <p:cNvPr id="13" name="Gr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up 15"/>
            <p:cNvGrpSpPr/>
            <p:nvPr/>
          </p:nvGrpSpPr>
          <p:grpSpPr>
            <a:xfrm>
              <a:off x="2563229" y="2594391"/>
              <a:ext cx="4023360" cy="29249"/>
              <a:chOff x="2550323" y="3458731"/>
              <a:chExt cx="4023360" cy="38998"/>
            </a:xfrm>
          </p:grpSpPr>
          <p:cxnSp>
            <p:nvCxnSpPr>
              <p:cNvPr id="17" name="Düz Bağlayıcı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Düz Bağlayıcı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3" name="İçerik Yer Tutucusu 2"/>
          <p:cNvSpPr>
            <a:spLocks noGrp="1"/>
          </p:cNvSpPr>
          <p:nvPr>
            <p:ph sz="half" idx="1"/>
          </p:nvPr>
        </p:nvSpPr>
        <p:spPr>
          <a:xfrm>
            <a:off x="1218883" y="1803400"/>
            <a:ext cx="4773956" cy="4267200"/>
          </a:xfrm>
        </p:spPr>
        <p:txBody>
          <a:bodyPr rtlCol="0">
            <a:normAutofit/>
          </a:bodyPr>
          <a:lstStyle>
            <a:lvl1pPr algn="l" rtl="0">
              <a:defRPr sz="2000"/>
            </a:lvl1pPr>
            <a:lvl2pPr algn="l" rtl="0">
              <a:defRPr sz="1800"/>
            </a:lvl2pPr>
            <a:lvl3pPr algn="l" rtl="0">
              <a:defRPr sz="1800"/>
            </a:lvl3pPr>
            <a:lvl4pPr algn="l" rtl="0">
              <a:defRPr sz="1600"/>
            </a:lvl4pPr>
            <a:lvl5pPr algn="l" rtl="0">
              <a:defRPr sz="1600"/>
            </a:lvl5pPr>
            <a:lvl6pPr algn="l" rtl="0">
              <a:defRPr sz="1800"/>
            </a:lvl6pPr>
            <a:lvl7pPr algn="l" rtl="0">
              <a:defRPr sz="1800"/>
            </a:lvl7pPr>
            <a:lvl8pPr algn="l" rtl="0">
              <a:defRPr sz="1800"/>
            </a:lvl8pPr>
            <a:lvl9pPr algn="l" rtl="0">
              <a:defRPr sz="180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4" name="İçerik Yer Tutucusu 3"/>
          <p:cNvSpPr>
            <a:spLocks noGrp="1"/>
          </p:cNvSpPr>
          <p:nvPr>
            <p:ph sz="half" idx="2"/>
          </p:nvPr>
        </p:nvSpPr>
        <p:spPr>
          <a:xfrm>
            <a:off x="6195986" y="1803400"/>
            <a:ext cx="4773956" cy="4267200"/>
          </a:xfrm>
        </p:spPr>
        <p:txBody>
          <a:bodyPr rtlCol="0">
            <a:normAutofit/>
          </a:bodyPr>
          <a:lstStyle>
            <a:lvl1pPr algn="l" rtl="0">
              <a:defRPr sz="2000"/>
            </a:lvl1pPr>
            <a:lvl2pPr algn="l" rtl="0">
              <a:defRPr sz="1800"/>
            </a:lvl2pPr>
            <a:lvl3pPr algn="l" rtl="0">
              <a:defRPr sz="1800"/>
            </a:lvl3pPr>
            <a:lvl4pPr algn="l" rtl="0">
              <a:defRPr sz="1600"/>
            </a:lvl4pPr>
            <a:lvl5pPr algn="l" rtl="0">
              <a:defRPr sz="1600"/>
            </a:lvl5pPr>
            <a:lvl6pPr algn="l" rtl="0">
              <a:defRPr sz="1800"/>
            </a:lvl6pPr>
            <a:lvl7pPr algn="l" rtl="0">
              <a:defRPr sz="1800"/>
            </a:lvl7pPr>
            <a:lvl8pPr algn="l" rtl="0">
              <a:defRPr sz="1800" baseline="0"/>
            </a:lvl8pPr>
            <a:lvl9pPr algn="l" rtl="0">
              <a:defRPr sz="1800" baseline="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7" name="Slayt Numarası Yer Tutucusu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lgn="l" rtl="0">
              <a:defRPr sz="2400"/>
            </a:lvl1pPr>
          </a:lstStyle>
          <a:p>
            <a:pPr rtl="0"/>
            <a:r>
              <a:rPr lang="tr-TR" dirty="0" smtClean="0"/>
              <a:t>Asıl başlık stili için tıklatın</a:t>
            </a:r>
            <a:endParaRPr dirty="0"/>
          </a:p>
        </p:txBody>
      </p:sp>
      <p:sp>
        <p:nvSpPr>
          <p:cNvPr id="3" name="Metin Yer Tutucusu 2"/>
          <p:cNvSpPr>
            <a:spLocks noGrp="1"/>
          </p:cNvSpPr>
          <p:nvPr>
            <p:ph type="body" idx="1"/>
          </p:nvPr>
        </p:nvSpPr>
        <p:spPr>
          <a:xfrm>
            <a:off x="1222945"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dirty="0" smtClean="0"/>
              <a:t>Asıl metin stillerini düzenlemek için tıklatın</a:t>
            </a:r>
          </a:p>
        </p:txBody>
      </p:sp>
      <p:sp>
        <p:nvSpPr>
          <p:cNvPr id="4" name="İçerik Yer Tutucusu 3"/>
          <p:cNvSpPr>
            <a:spLocks noGrp="1"/>
          </p:cNvSpPr>
          <p:nvPr>
            <p:ph sz="half" idx="2"/>
          </p:nvPr>
        </p:nvSpPr>
        <p:spPr>
          <a:xfrm>
            <a:off x="1218883"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5" name="Metin Yer Tutucusu 4"/>
          <p:cNvSpPr>
            <a:spLocks noGrp="1"/>
          </p:cNvSpPr>
          <p:nvPr>
            <p:ph type="body" sz="quarter" idx="3"/>
          </p:nvPr>
        </p:nvSpPr>
        <p:spPr>
          <a:xfrm>
            <a:off x="6200049"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dirty="0" smtClean="0"/>
              <a:t>Asıl metin stillerini düzenlemek için tıklatın</a:t>
            </a:r>
          </a:p>
        </p:txBody>
      </p:sp>
      <p:sp>
        <p:nvSpPr>
          <p:cNvPr id="6" name="İçerik Yer Tutucusu 5"/>
          <p:cNvSpPr>
            <a:spLocks noGrp="1"/>
          </p:cNvSpPr>
          <p:nvPr>
            <p:ph sz="quarter" idx="4"/>
          </p:nvPr>
        </p:nvSpPr>
        <p:spPr>
          <a:xfrm>
            <a:off x="6195986"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a:p>
        </p:txBody>
      </p:sp>
      <p:sp>
        <p:nvSpPr>
          <p:cNvPr id="8" name="Alt Bilgi Yer Tutucusu 7"/>
          <p:cNvSpPr>
            <a:spLocks noGrp="1"/>
          </p:cNvSpPr>
          <p:nvPr>
            <p:ph type="ftr" sz="quarter" idx="11"/>
          </p:nvPr>
        </p:nvSpPr>
        <p:spPr/>
        <p:txBody>
          <a:bodyPr rtlCol="0"/>
          <a:lstStyle/>
          <a:p>
            <a:pPr rtl="0"/>
            <a:endParaRPr/>
          </a:p>
        </p:txBody>
      </p:sp>
      <p:sp>
        <p:nvSpPr>
          <p:cNvPr id="7" name="Tarih Yer Tutucusu 6"/>
          <p:cNvSpPr>
            <a:spLocks noGrp="1"/>
          </p:cNvSpPr>
          <p:nvPr>
            <p:ph type="dt" sz="half" idx="10"/>
          </p:nvPr>
        </p:nvSpPr>
        <p:spPr/>
        <p:txBody>
          <a:bodyPr rtlCol="0"/>
          <a:lstStyle/>
          <a:p>
            <a:pPr rtl="0"/>
            <a:r>
              <a:rPr lang="en-US"/>
              <a:t>01.08.2016</a:t>
            </a:r>
            <a:endParaRPr/>
          </a:p>
        </p:txBody>
      </p:sp>
      <p:sp>
        <p:nvSpPr>
          <p:cNvPr id="9" name="Slayt Numarası Yer Tutucusu 8"/>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4" name="Alt Bilgi Yer Tutucusu 3"/>
          <p:cNvSpPr>
            <a:spLocks noGrp="1"/>
          </p:cNvSpPr>
          <p:nvPr>
            <p:ph type="ftr" sz="quarter" idx="11"/>
          </p:nvPr>
        </p:nvSpPr>
        <p:spPr/>
        <p:txBody>
          <a:bodyPr rtlCol="0"/>
          <a:lstStyle/>
          <a:p>
            <a:pPr rtl="0"/>
            <a:endParaRPr/>
          </a:p>
        </p:txBody>
      </p:sp>
      <p:sp>
        <p:nvSpPr>
          <p:cNvPr id="3" name="Tarih Yer Tutucusu 2"/>
          <p:cNvSpPr>
            <a:spLocks noGrp="1"/>
          </p:cNvSpPr>
          <p:nvPr>
            <p:ph type="dt" sz="half" idx="10"/>
          </p:nvPr>
        </p:nvSpPr>
        <p:spPr/>
        <p:txBody>
          <a:bodyPr rtlCol="0"/>
          <a:lstStyle/>
          <a:p>
            <a:pPr rtl="0"/>
            <a:r>
              <a:rPr lang="en-US"/>
              <a:t>01.08.2016</a:t>
            </a:r>
            <a:endParaRPr/>
          </a:p>
        </p:txBody>
      </p:sp>
      <p:sp>
        <p:nvSpPr>
          <p:cNvPr id="5" name="Slayt Numarası Yer Tutucusu 4"/>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endParaRPr/>
          </a:p>
        </p:txBody>
      </p:sp>
      <p:sp>
        <p:nvSpPr>
          <p:cNvPr id="2" name="Tarih Yer Tutucusu 1"/>
          <p:cNvSpPr>
            <a:spLocks noGrp="1"/>
          </p:cNvSpPr>
          <p:nvPr>
            <p:ph type="dt" sz="half" idx="10"/>
          </p:nvPr>
        </p:nvSpPr>
        <p:spPr/>
        <p:txBody>
          <a:bodyPr rtlCol="0"/>
          <a:lstStyle/>
          <a:p>
            <a:pPr rtl="0"/>
            <a:r>
              <a:rPr lang="en-US"/>
              <a:t>01.08.2016</a:t>
            </a:r>
            <a:endParaRPr/>
          </a:p>
        </p:txBody>
      </p:sp>
      <p:sp>
        <p:nvSpPr>
          <p:cNvPr id="4" name="Slayt Numarası Yer Tutucusu 3"/>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b">
            <a:normAutofit/>
          </a:bodyPr>
          <a:lstStyle>
            <a:lvl1pPr algn="l" rtl="0">
              <a:defRPr sz="2400" b="0"/>
            </a:lvl1pPr>
          </a:lstStyle>
          <a:p>
            <a:pPr rtl="0"/>
            <a:r>
              <a:rPr lang="tr-TR" dirty="0" smtClean="0"/>
              <a:t>Asıl başlık stili için tıklatın</a:t>
            </a:r>
            <a:endParaRPr dirty="0"/>
          </a:p>
        </p:txBody>
      </p:sp>
      <p:sp>
        <p:nvSpPr>
          <p:cNvPr id="3" name="İçerik Yer Tutucusu 2"/>
          <p:cNvSpPr>
            <a:spLocks noGrp="1"/>
          </p:cNvSpPr>
          <p:nvPr>
            <p:ph idx="1"/>
          </p:nvPr>
        </p:nvSpPr>
        <p:spPr>
          <a:xfrm>
            <a:off x="1218883" y="1803400"/>
            <a:ext cx="6602281" cy="4267201"/>
          </a:xfrm>
        </p:spPr>
        <p:txBody>
          <a:bodyPr rtlCol="0">
            <a:normAutofit/>
          </a:bodyPr>
          <a:lstStyle>
            <a:lvl1pPr algn="l" rtl="0">
              <a:defRPr sz="2000"/>
            </a:lvl1pPr>
            <a:lvl2pPr algn="l" rtl="0">
              <a:defRPr sz="1800"/>
            </a:lvl2pPr>
            <a:lvl3pPr algn="l" rtl="0">
              <a:defRPr sz="1800"/>
            </a:lvl3pPr>
            <a:lvl4pPr algn="l" rtl="0">
              <a:defRPr sz="1600"/>
            </a:lvl4pPr>
            <a:lvl5pPr algn="l" rtl="0">
              <a:defRPr sz="1600"/>
            </a:lvl5pPr>
            <a:lvl6pPr algn="l" rtl="0">
              <a:defRPr sz="1600"/>
            </a:lvl6pPr>
            <a:lvl7pPr algn="l" rtl="0">
              <a:defRPr sz="1600"/>
            </a:lvl7pPr>
            <a:lvl8pPr algn="l" rtl="0">
              <a:defRPr sz="1600" baseline="0"/>
            </a:lvl8pPr>
            <a:lvl9pPr algn="l" rtl="0">
              <a:defRPr sz="1600" baseline="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4" name="Metin Yer Tutucusu 3"/>
          <p:cNvSpPr>
            <a:spLocks noGrp="1"/>
          </p:cNvSpPr>
          <p:nvPr>
            <p:ph type="body" sz="half" idx="2"/>
          </p:nvPr>
        </p:nvSpPr>
        <p:spPr>
          <a:xfrm>
            <a:off x="8125883" y="1803400"/>
            <a:ext cx="2844060" cy="4267201"/>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dirty="0" smtClean="0"/>
              <a:t>Asıl metin stillerini düzenlemek için tıklatın</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7" name="Slayt Numarası Yer Tutucusu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b">
            <a:normAutofit/>
          </a:bodyPr>
          <a:lstStyle>
            <a:lvl1pPr algn="l" rtl="0">
              <a:defRPr sz="2400" b="0"/>
            </a:lvl1pPr>
          </a:lstStyle>
          <a:p>
            <a:pPr rtl="0"/>
            <a:r>
              <a:rPr lang="tr-TR" dirty="0" smtClean="0"/>
              <a:t>Asıl başlık stili için tıklatın</a:t>
            </a:r>
            <a:endParaRPr dirty="0"/>
          </a:p>
        </p:txBody>
      </p:sp>
      <p:sp>
        <p:nvSpPr>
          <p:cNvPr id="8" name="Dikdörtgen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a:p>
        </p:txBody>
      </p:sp>
      <p:sp>
        <p:nvSpPr>
          <p:cNvPr id="3" name="Resim Yer Tutucusu 2" descr="Resim eklemek için boş yer tutucu. Yer tutucuya tıklayın ve eklemek istediğiniz resmi seçin."/>
          <p:cNvSpPr>
            <a:spLocks noGrp="1"/>
          </p:cNvSpPr>
          <p:nvPr>
            <p:ph type="pic" idx="1"/>
          </p:nvPr>
        </p:nvSpPr>
        <p:spPr>
          <a:xfrm>
            <a:off x="1338739" y="1925320"/>
            <a:ext cx="6362567" cy="4023360"/>
          </a:xfrm>
          <a:solidFill>
            <a:schemeClr val="bg2"/>
          </a:solidFill>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tr-TR" smtClean="0"/>
              <a:t>Resim eklemek için simgeyi tıklatın</a:t>
            </a:r>
            <a:endParaRPr/>
          </a:p>
        </p:txBody>
      </p:sp>
      <p:sp>
        <p:nvSpPr>
          <p:cNvPr id="4" name="Metin Yer Tutucusu 3"/>
          <p:cNvSpPr>
            <a:spLocks noGrp="1"/>
          </p:cNvSpPr>
          <p:nvPr>
            <p:ph type="body" sz="half" idx="2"/>
          </p:nvPr>
        </p:nvSpPr>
        <p:spPr>
          <a:xfrm>
            <a:off x="8125883" y="1803401"/>
            <a:ext cx="2844060" cy="4165600"/>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smtClean="0"/>
              <a:t>Asıl metin stillerini düzenlemek için tıklatın</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7" name="Slayt Numarası Yer Tutucusu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3" name="Dikey Metin Yer Tutucusu 2"/>
          <p:cNvSpPr>
            <a:spLocks noGrp="1"/>
          </p:cNvSpPr>
          <p:nvPr>
            <p:ph type="body" orient="vert" idx="1"/>
          </p:nvPr>
        </p:nvSpPr>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a:p>
        </p:txBody>
      </p:sp>
      <p:sp>
        <p:nvSpPr>
          <p:cNvPr id="5" name="Alt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834563" y="434975"/>
            <a:ext cx="1168400" cy="5661025"/>
          </a:xfrm>
        </p:spPr>
        <p:txBody>
          <a:bodyPr vert="eaVert" rtlCol="0"/>
          <a:lstStyle/>
          <a:p>
            <a:pPr rtl="0"/>
            <a:r>
              <a:rPr lang="tr-TR" smtClean="0"/>
              <a:t>Asıl başlık stili için tıklatın</a:t>
            </a:r>
            <a:endParaRPr/>
          </a:p>
        </p:txBody>
      </p:sp>
      <p:sp>
        <p:nvSpPr>
          <p:cNvPr id="3" name="Dikey Metin Yer Tutucusu 2"/>
          <p:cNvSpPr>
            <a:spLocks noGrp="1"/>
          </p:cNvSpPr>
          <p:nvPr>
            <p:ph type="body" orient="vert" idx="1"/>
          </p:nvPr>
        </p:nvSpPr>
        <p:spPr>
          <a:xfrm>
            <a:off x="1217613" y="434975"/>
            <a:ext cx="8413750" cy="5661025"/>
          </a:xfrm>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Dikdörtgen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rtl="0"/>
            <a:endParaRPr sz="2400"/>
          </a:p>
        </p:txBody>
      </p:sp>
      <p:sp>
        <p:nvSpPr>
          <p:cNvPr id="8" name="Yuvarlatılmış Dikdörtgen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a:p>
        </p:txBody>
      </p:sp>
      <p:sp>
        <p:nvSpPr>
          <p:cNvPr id="2" name="Başlık Yer Tutucusu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pPr rtl="0"/>
            <a:r>
              <a:t>Asıl başlık stili için tıklatın</a:t>
            </a:r>
          </a:p>
        </p:txBody>
      </p:sp>
      <p:sp>
        <p:nvSpPr>
          <p:cNvPr id="3" name="Metin Yer Tutucusu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5" name="Altbilgi Yer Tutucusu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rtl="0">
              <a:defRPr sz="1100">
                <a:solidFill>
                  <a:schemeClr val="tx1"/>
                </a:solidFill>
              </a:defRPr>
            </a:lvl1pPr>
          </a:lstStyle>
          <a:p>
            <a:pPr rtl="0"/>
            <a:endParaRPr/>
          </a:p>
        </p:txBody>
      </p:sp>
      <p:sp>
        <p:nvSpPr>
          <p:cNvPr id="4" name="Tarih Yer Tutucusu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l" rtl="0">
              <a:defRPr sz="1100">
                <a:solidFill>
                  <a:schemeClr val="tx1"/>
                </a:solidFill>
              </a:defRPr>
            </a:lvl1pPr>
          </a:lstStyle>
          <a:p>
            <a:pPr rtl="0"/>
            <a:r>
              <a:rPr lang="en-US"/>
              <a:t>01.08.2016</a:t>
            </a:r>
            <a:endParaRPr/>
          </a:p>
        </p:txBody>
      </p:sp>
      <p:sp>
        <p:nvSpPr>
          <p:cNvPr id="6" name="Slayt Numarası Yer Tutucusu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l" rtl="0">
              <a:defRPr sz="1100">
                <a:solidFill>
                  <a:schemeClr val="tx1"/>
                </a:solidFill>
              </a:defRPr>
            </a:lvl1pPr>
          </a:lstStyle>
          <a:p>
            <a:pPr rtl="0"/>
            <a:fld id="{DF28FB93-0A08-4E7D-8E63-9EFA29F1E093}" type="slidenum">
              <a:rPr/>
              <a:pPr/>
              <a:t>‹#›</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7"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5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5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rtlCol="0"/>
          <a:lstStyle/>
          <a:p>
            <a:r>
              <a:rPr lang="tr-TR" dirty="0"/>
              <a:t>Mühendislikte İstatistik Yöntemler </a:t>
            </a:r>
            <a:endParaRPr lang="tr" dirty="0"/>
          </a:p>
        </p:txBody>
      </p:sp>
      <p:sp>
        <p:nvSpPr>
          <p:cNvPr id="3" name="Alt Başlık 2"/>
          <p:cNvSpPr>
            <a:spLocks noGrp="1"/>
          </p:cNvSpPr>
          <p:nvPr>
            <p:ph type="subTitle" idx="1"/>
          </p:nvPr>
        </p:nvSpPr>
        <p:spPr/>
        <p:txBody>
          <a:bodyPr rtlCol="0"/>
          <a:lstStyle/>
          <a:p>
            <a:pPr rtl="0"/>
            <a:r>
              <a:rPr lang="tr-TR" dirty="0" smtClean="0"/>
              <a:t>Tek örneklem hakkında karar verme</a:t>
            </a:r>
            <a:endParaRPr lang="tr" dirty="0"/>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rtlCol="0"/>
          <a:lstStyle/>
          <a:p>
            <a:pPr rtl="0"/>
            <a:r>
              <a:rPr lang="tr" dirty="0" smtClean="0"/>
              <a:t>Bölüm Planı</a:t>
            </a:r>
            <a:endParaRPr lang="tr" dirty="0"/>
          </a:p>
        </p:txBody>
      </p:sp>
      <p:sp>
        <p:nvSpPr>
          <p:cNvPr id="14" name="İçerik Yer Tutucusu 13"/>
          <p:cNvSpPr>
            <a:spLocks noGrp="1"/>
          </p:cNvSpPr>
          <p:nvPr>
            <p:ph sz="half" idx="1"/>
          </p:nvPr>
        </p:nvSpPr>
        <p:spPr>
          <a:xfrm>
            <a:off x="1218883" y="1803400"/>
            <a:ext cx="4443481" cy="4267200"/>
          </a:xfrm>
        </p:spPr>
        <p:txBody>
          <a:bodyPr rtlCol="0">
            <a:normAutofit/>
          </a:bodyPr>
          <a:lstStyle/>
          <a:p>
            <a:pPr marL="457200" indent="-457200">
              <a:lnSpc>
                <a:spcPct val="120000"/>
              </a:lnSpc>
              <a:spcBef>
                <a:spcPts val="0"/>
              </a:spcBef>
              <a:buFont typeface="+mj-lt"/>
              <a:buAutoNum type="arabicPeriod"/>
            </a:pPr>
            <a:r>
              <a:rPr lang="tr-TR" dirty="0"/>
              <a:t>ISTATISTIKSEL ÇIKARIM </a:t>
            </a:r>
          </a:p>
          <a:p>
            <a:pPr marL="457200" indent="-457200">
              <a:lnSpc>
                <a:spcPct val="120000"/>
              </a:lnSpc>
              <a:spcBef>
                <a:spcPts val="0"/>
              </a:spcBef>
              <a:buFont typeface="+mj-lt"/>
              <a:buAutoNum type="arabicPeriod"/>
            </a:pPr>
            <a:r>
              <a:rPr lang="tr-TR" dirty="0"/>
              <a:t>NOKTA TAHMINI </a:t>
            </a:r>
          </a:p>
          <a:p>
            <a:pPr marL="457200" indent="-457200">
              <a:lnSpc>
                <a:spcPct val="120000"/>
              </a:lnSpc>
              <a:spcBef>
                <a:spcPts val="0"/>
              </a:spcBef>
              <a:buFont typeface="+mj-lt"/>
              <a:buAutoNum type="arabicPeriod"/>
            </a:pPr>
            <a:r>
              <a:rPr lang="tr-TR" dirty="0"/>
              <a:t>HIPOTEZ TESTI </a:t>
            </a:r>
          </a:p>
          <a:p>
            <a:pPr marL="644652" lvl="1" indent="-342900">
              <a:lnSpc>
                <a:spcPct val="120000"/>
              </a:lnSpc>
              <a:spcBef>
                <a:spcPts val="0"/>
              </a:spcBef>
              <a:buFont typeface="+mj-lt"/>
              <a:buAutoNum type="arabicPeriod"/>
            </a:pPr>
            <a:r>
              <a:rPr lang="tr-TR" dirty="0" smtClean="0"/>
              <a:t>İstatistiksel Hipotez</a:t>
            </a:r>
            <a:endParaRPr lang="tr-TR" dirty="0"/>
          </a:p>
          <a:p>
            <a:pPr marL="644652" lvl="1" indent="-342900">
              <a:lnSpc>
                <a:spcPct val="120000"/>
              </a:lnSpc>
              <a:spcBef>
                <a:spcPts val="0"/>
              </a:spcBef>
              <a:buFont typeface="+mj-lt"/>
              <a:buAutoNum type="arabicPeriod"/>
            </a:pPr>
            <a:r>
              <a:rPr lang="tr-TR" dirty="0" smtClean="0"/>
              <a:t>İstatistiksel </a:t>
            </a:r>
            <a:r>
              <a:rPr lang="tr-TR" dirty="0"/>
              <a:t>Hipotez Testi </a:t>
            </a:r>
          </a:p>
          <a:p>
            <a:pPr marL="644652" lvl="1" indent="-342900">
              <a:lnSpc>
                <a:spcPct val="120000"/>
              </a:lnSpc>
              <a:spcBef>
                <a:spcPts val="0"/>
              </a:spcBef>
              <a:buFont typeface="+mj-lt"/>
              <a:buAutoNum type="arabicPeriod"/>
            </a:pPr>
            <a:r>
              <a:rPr lang="tr-TR" dirty="0"/>
              <a:t>Hipotez Testinde P-Değerleri </a:t>
            </a:r>
          </a:p>
          <a:p>
            <a:pPr marL="644652" lvl="1" indent="-342900">
              <a:lnSpc>
                <a:spcPct val="120000"/>
              </a:lnSpc>
              <a:spcBef>
                <a:spcPts val="0"/>
              </a:spcBef>
              <a:buFont typeface="+mj-lt"/>
              <a:buAutoNum type="arabicPeriod"/>
            </a:pPr>
            <a:r>
              <a:rPr lang="tr-TR" dirty="0"/>
              <a:t>Tek-Taraflı ve Iki-Tarafh Hipotezler </a:t>
            </a:r>
          </a:p>
          <a:p>
            <a:pPr marL="644652" lvl="1" indent="-342900">
              <a:lnSpc>
                <a:spcPct val="120000"/>
              </a:lnSpc>
              <a:spcBef>
                <a:spcPts val="0"/>
              </a:spcBef>
              <a:buFont typeface="+mj-lt"/>
              <a:buAutoNum type="arabicPeriod"/>
            </a:pPr>
            <a:r>
              <a:rPr lang="tr-TR" dirty="0"/>
              <a:t>Hipotez Testi için Genel Prosedür </a:t>
            </a:r>
          </a:p>
        </p:txBody>
      </p:sp>
      <p:sp>
        <p:nvSpPr>
          <p:cNvPr id="2" name="İçerik Yer Tutucusu 1"/>
          <p:cNvSpPr>
            <a:spLocks noGrp="1"/>
          </p:cNvSpPr>
          <p:nvPr>
            <p:ph sz="half" idx="2"/>
          </p:nvPr>
        </p:nvSpPr>
        <p:spPr>
          <a:xfrm>
            <a:off x="5806380" y="1772816"/>
            <a:ext cx="6120680" cy="4267200"/>
          </a:xfrm>
        </p:spPr>
        <p:txBody>
          <a:bodyPr>
            <a:normAutofit/>
          </a:bodyPr>
          <a:lstStyle/>
          <a:p>
            <a:pPr marL="457200" indent="-457200">
              <a:lnSpc>
                <a:spcPct val="100000"/>
              </a:lnSpc>
              <a:spcBef>
                <a:spcPts val="0"/>
              </a:spcBef>
              <a:buFont typeface="+mj-lt"/>
              <a:buAutoNum type="arabicPeriod" startAt="4"/>
            </a:pPr>
            <a:r>
              <a:rPr lang="tr-TR" dirty="0"/>
              <a:t>POPÜLASYON ORTALAMASI HAKKINDA ÇIKARIM, VARYANS </a:t>
            </a:r>
            <a:r>
              <a:rPr lang="tr-TR" dirty="0" smtClean="0"/>
              <a:t>BİLİNİYOR </a:t>
            </a:r>
          </a:p>
          <a:p>
            <a:pPr marL="758952" lvl="1" indent="-457200">
              <a:lnSpc>
                <a:spcPct val="100000"/>
              </a:lnSpc>
              <a:spcBef>
                <a:spcPts val="0"/>
              </a:spcBef>
              <a:buFont typeface="+mj-lt"/>
              <a:buAutoNum type="arabicPeriod"/>
            </a:pPr>
            <a:r>
              <a:rPr lang="tr-TR" dirty="0" smtClean="0"/>
              <a:t>Ortalama </a:t>
            </a:r>
            <a:r>
              <a:rPr lang="tr-TR" dirty="0"/>
              <a:t>Hakkında Hipotez Testi </a:t>
            </a:r>
          </a:p>
          <a:p>
            <a:pPr marL="758952" lvl="1" indent="-457200">
              <a:lnSpc>
                <a:spcPct val="100000"/>
              </a:lnSpc>
              <a:spcBef>
                <a:spcPts val="0"/>
              </a:spcBef>
              <a:buFont typeface="+mj-lt"/>
              <a:buAutoNum type="arabicPeriod"/>
            </a:pPr>
            <a:r>
              <a:rPr lang="tr-TR" dirty="0"/>
              <a:t>Tip </a:t>
            </a:r>
            <a:r>
              <a:rPr lang="tr-TR" dirty="0" smtClean="0"/>
              <a:t>II </a:t>
            </a:r>
            <a:r>
              <a:rPr lang="tr-TR" dirty="0"/>
              <a:t>Hata ve Örneklem Büyüklüğü Seçimi</a:t>
            </a:r>
          </a:p>
          <a:p>
            <a:pPr marL="758952" lvl="1" indent="-457200">
              <a:lnSpc>
                <a:spcPct val="100000"/>
              </a:lnSpc>
              <a:spcBef>
                <a:spcPts val="0"/>
              </a:spcBef>
              <a:buFont typeface="+mj-lt"/>
              <a:buAutoNum type="arabicPeriod"/>
            </a:pPr>
            <a:r>
              <a:rPr lang="tr-TR" dirty="0"/>
              <a:t>Büyük-Örneklem Testi </a:t>
            </a:r>
          </a:p>
          <a:p>
            <a:pPr marL="758952" lvl="1" indent="-457200">
              <a:lnSpc>
                <a:spcPct val="100000"/>
              </a:lnSpc>
              <a:spcBef>
                <a:spcPts val="0"/>
              </a:spcBef>
              <a:buFont typeface="+mj-lt"/>
              <a:buAutoNum type="arabicPeriod"/>
            </a:pPr>
            <a:r>
              <a:rPr lang="tr-TR" dirty="0"/>
              <a:t>Hipotez Testi Hakkında Bazı Faydalı Yorumlar Ortalama Hakkında Güven Aralığı </a:t>
            </a:r>
          </a:p>
          <a:p>
            <a:pPr marL="758952" lvl="1" indent="-457200">
              <a:lnSpc>
                <a:spcPct val="100000"/>
              </a:lnSpc>
              <a:spcBef>
                <a:spcPts val="0"/>
              </a:spcBef>
              <a:buFont typeface="+mj-lt"/>
              <a:buAutoNum type="arabicPeriod"/>
            </a:pPr>
            <a:r>
              <a:rPr lang="tr-TR" dirty="0"/>
              <a:t>Güven Aralığı Bulmak Için Genel </a:t>
            </a:r>
            <a:r>
              <a:rPr lang="tr-TR" dirty="0" smtClean="0"/>
              <a:t>Yöntem</a:t>
            </a:r>
          </a:p>
          <a:p>
            <a:pPr marL="457200" indent="-457200">
              <a:lnSpc>
                <a:spcPct val="100000"/>
              </a:lnSpc>
              <a:spcBef>
                <a:spcPts val="0"/>
              </a:spcBef>
              <a:buFont typeface="+mj-lt"/>
              <a:buAutoNum type="arabicPeriod" startAt="4"/>
            </a:pPr>
            <a:r>
              <a:rPr lang="tr-TR" dirty="0"/>
              <a:t>POPÜLASYON ORTALAMASI HAKKINDA VARYANS BİLİNMİYOR </a:t>
            </a:r>
          </a:p>
          <a:p>
            <a:pPr marL="777240" lvl="1" indent="-228600">
              <a:lnSpc>
                <a:spcPct val="120000"/>
              </a:lnSpc>
              <a:spcBef>
                <a:spcPts val="0"/>
              </a:spcBef>
              <a:buFont typeface="+mj-lt"/>
              <a:buAutoNum type="arabicPeriod"/>
            </a:pPr>
            <a:r>
              <a:rPr lang="tr-TR" dirty="0"/>
              <a:t>Ortalama Hakkında Hipotez Testi </a:t>
            </a:r>
          </a:p>
          <a:p>
            <a:pPr marL="777240" lvl="1" indent="-228600">
              <a:lnSpc>
                <a:spcPct val="120000"/>
              </a:lnSpc>
              <a:spcBef>
                <a:spcPts val="0"/>
              </a:spcBef>
              <a:buFont typeface="+mj-lt"/>
              <a:buAutoNum type="arabicPeriod"/>
            </a:pPr>
            <a:r>
              <a:rPr lang="tr-TR" dirty="0"/>
              <a:t>Tip Il Hata ve Örneklem Büyüklügü Seçimi </a:t>
            </a:r>
          </a:p>
          <a:p>
            <a:pPr marL="777240" lvl="1" indent="-228600">
              <a:lnSpc>
                <a:spcPct val="120000"/>
              </a:lnSpc>
              <a:spcBef>
                <a:spcPts val="0"/>
              </a:spcBef>
              <a:buFont typeface="+mj-lt"/>
              <a:buAutoNum type="arabicPeriod"/>
            </a:pPr>
            <a:r>
              <a:rPr lang="tr-TR" dirty="0"/>
              <a:t>Ortalama Hakkında Güven Aralığı </a:t>
            </a:r>
          </a:p>
          <a:p>
            <a:pPr marL="301752" lvl="1" indent="0">
              <a:lnSpc>
                <a:spcPct val="100000"/>
              </a:lnSpc>
              <a:spcBef>
                <a:spcPts val="0"/>
              </a:spcBef>
              <a:buNone/>
            </a:pPr>
            <a:r>
              <a:rPr lang="tr-TR" dirty="0" smtClean="0"/>
              <a:t> </a:t>
            </a:r>
            <a:endParaRPr lang="tr-TR" dirty="0"/>
          </a:p>
        </p:txBody>
      </p:sp>
    </p:spTree>
    <p:extLst>
      <p:ext uri="{BB962C8B-B14F-4D97-AF65-F5344CB8AC3E}">
        <p14:creationId xmlns:p14="http://schemas.microsoft.com/office/powerpoint/2010/main" val="362029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rtlCol="0"/>
          <a:lstStyle/>
          <a:p>
            <a:pPr rtl="0"/>
            <a:r>
              <a:rPr lang="tr" dirty="0" smtClean="0"/>
              <a:t>Bölüm Planı</a:t>
            </a:r>
            <a:endParaRPr lang="tr" dirty="0"/>
          </a:p>
        </p:txBody>
      </p:sp>
      <p:sp>
        <p:nvSpPr>
          <p:cNvPr id="14" name="İçerik Yer Tutucusu 13"/>
          <p:cNvSpPr>
            <a:spLocks noGrp="1"/>
          </p:cNvSpPr>
          <p:nvPr>
            <p:ph idx="1"/>
          </p:nvPr>
        </p:nvSpPr>
        <p:spPr/>
        <p:txBody>
          <a:bodyPr rtlCol="0">
            <a:normAutofit/>
          </a:bodyPr>
          <a:lstStyle/>
          <a:p>
            <a:pPr marL="457200" indent="-457200">
              <a:lnSpc>
                <a:spcPct val="120000"/>
              </a:lnSpc>
              <a:spcBef>
                <a:spcPts val="0"/>
              </a:spcBef>
              <a:buFont typeface="+mj-lt"/>
              <a:buAutoNum type="arabicPeriod" startAt="6"/>
            </a:pPr>
            <a:r>
              <a:rPr lang="tr-TR" dirty="0"/>
              <a:t>NORMAL POPÜLASYON VARYANSI HAKKINDA ÇIKARIM </a:t>
            </a:r>
          </a:p>
          <a:p>
            <a:pPr marL="644652" lvl="1" indent="-342900">
              <a:lnSpc>
                <a:spcPct val="120000"/>
              </a:lnSpc>
              <a:spcBef>
                <a:spcPts val="0"/>
              </a:spcBef>
              <a:buFont typeface="+mj-lt"/>
              <a:buAutoNum type="arabicPeriod"/>
            </a:pPr>
            <a:r>
              <a:rPr lang="tr-TR" dirty="0"/>
              <a:t>Normal Popülasyon Varyansı Hakkında Hipotez Testi </a:t>
            </a:r>
          </a:p>
          <a:p>
            <a:pPr marL="644652" lvl="1" indent="-342900">
              <a:lnSpc>
                <a:spcPct val="120000"/>
              </a:lnSpc>
              <a:spcBef>
                <a:spcPts val="0"/>
              </a:spcBef>
              <a:buFont typeface="+mj-lt"/>
              <a:buAutoNum type="arabicPeriod"/>
            </a:pPr>
            <a:r>
              <a:rPr lang="tr-TR" dirty="0"/>
              <a:t>Normal Popülasyon Varyansı İçin Güven Anlığı </a:t>
            </a:r>
          </a:p>
          <a:p>
            <a:pPr marL="457200" indent="-457200">
              <a:lnSpc>
                <a:spcPct val="100000"/>
              </a:lnSpc>
              <a:spcBef>
                <a:spcPts val="0"/>
              </a:spcBef>
              <a:buFont typeface="+mj-lt"/>
              <a:buAutoNum type="arabicPeriod" startAt="7"/>
            </a:pPr>
            <a:r>
              <a:rPr lang="tr-TR" dirty="0"/>
              <a:t>POPÜLASYON ORANI HAKKINDA ÇIKARIM</a:t>
            </a:r>
          </a:p>
          <a:p>
            <a:pPr marL="644652" lvl="1" indent="-342900">
              <a:lnSpc>
                <a:spcPct val="100000"/>
              </a:lnSpc>
              <a:spcBef>
                <a:spcPts val="0"/>
              </a:spcBef>
              <a:buFont typeface="+mj-lt"/>
              <a:buAutoNum type="arabicPeriod"/>
            </a:pPr>
            <a:r>
              <a:rPr lang="tr-TR" dirty="0" smtClean="0"/>
              <a:t>Binomial </a:t>
            </a:r>
            <a:r>
              <a:rPr lang="tr-TR" dirty="0"/>
              <a:t>Oran Hakkında Hipotez Testi </a:t>
            </a:r>
          </a:p>
          <a:p>
            <a:pPr marL="644652" lvl="1" indent="-342900">
              <a:lnSpc>
                <a:spcPct val="100000"/>
              </a:lnSpc>
              <a:spcBef>
                <a:spcPts val="0"/>
              </a:spcBef>
              <a:buFont typeface="+mj-lt"/>
              <a:buAutoNum type="arabicPeriod"/>
            </a:pPr>
            <a:r>
              <a:rPr lang="tr-TR" dirty="0"/>
              <a:t>Tip </a:t>
            </a:r>
            <a:r>
              <a:rPr lang="tr-TR" dirty="0" smtClean="0"/>
              <a:t>II </a:t>
            </a:r>
            <a:r>
              <a:rPr lang="tr-TR" dirty="0"/>
              <a:t>Hata ve Örneklem Büyüklüğü Seçimi </a:t>
            </a:r>
          </a:p>
          <a:p>
            <a:pPr marL="644652" lvl="1" indent="-342900">
              <a:lnSpc>
                <a:spcPct val="100000"/>
              </a:lnSpc>
              <a:spcBef>
                <a:spcPts val="0"/>
              </a:spcBef>
              <a:buFont typeface="+mj-lt"/>
              <a:buAutoNum type="arabicPeriod"/>
            </a:pPr>
            <a:r>
              <a:rPr lang="tr-TR" dirty="0"/>
              <a:t>Binomial Oran Hakkında Güven Aralığı</a:t>
            </a:r>
          </a:p>
          <a:p>
            <a:pPr marL="342900" indent="-342900">
              <a:lnSpc>
                <a:spcPct val="100000"/>
              </a:lnSpc>
              <a:spcBef>
                <a:spcPts val="0"/>
              </a:spcBef>
              <a:buFont typeface="+mj-lt"/>
              <a:buAutoNum type="arabicPeriod" startAt="7"/>
            </a:pPr>
            <a:r>
              <a:rPr lang="tr-TR" dirty="0"/>
              <a:t>TEK ÖRNEKLEM IÇIN DIGER ARALIK TAHMINLERI </a:t>
            </a:r>
          </a:p>
          <a:p>
            <a:pPr marL="644652" lvl="1" indent="-342900">
              <a:lnSpc>
                <a:spcPct val="100000"/>
              </a:lnSpc>
              <a:spcBef>
                <a:spcPts val="0"/>
              </a:spcBef>
              <a:buFont typeface="+mj-lt"/>
              <a:buAutoNum type="arabicPeriod"/>
            </a:pPr>
            <a:r>
              <a:rPr lang="tr-TR" dirty="0"/>
              <a:t>Tahmin </a:t>
            </a:r>
            <a:r>
              <a:rPr lang="tr-TR" dirty="0" smtClean="0"/>
              <a:t>Aralığı</a:t>
            </a:r>
            <a:endParaRPr lang="tr-TR" dirty="0"/>
          </a:p>
          <a:p>
            <a:pPr marL="644652" lvl="1" indent="-342900">
              <a:lnSpc>
                <a:spcPct val="100000"/>
              </a:lnSpc>
              <a:spcBef>
                <a:spcPts val="0"/>
              </a:spcBef>
              <a:buFont typeface="+mj-lt"/>
              <a:buAutoNum type="arabicPeriod"/>
            </a:pPr>
            <a:r>
              <a:rPr lang="tr-TR" dirty="0"/>
              <a:t>Normal Dağılım </a:t>
            </a:r>
            <a:r>
              <a:rPr lang="tr-TR" dirty="0" smtClean="0"/>
              <a:t>içinTolerans </a:t>
            </a:r>
            <a:r>
              <a:rPr lang="tr-TR" dirty="0"/>
              <a:t>Aralığı </a:t>
            </a:r>
          </a:p>
          <a:p>
            <a:pPr marL="342900" indent="-342900">
              <a:lnSpc>
                <a:spcPct val="100000"/>
              </a:lnSpc>
              <a:spcBef>
                <a:spcPts val="0"/>
              </a:spcBef>
              <a:buFont typeface="+mj-lt"/>
              <a:buAutoNum type="arabicPeriod" startAt="7"/>
            </a:pPr>
            <a:r>
              <a:rPr lang="tr-TR" dirty="0"/>
              <a:t>TEK ÖRNEKLEM </a:t>
            </a:r>
            <a:r>
              <a:rPr lang="tr-TR" dirty="0" smtClean="0"/>
              <a:t>ÇIKARIM </a:t>
            </a:r>
            <a:r>
              <a:rPr lang="tr-TR" dirty="0"/>
              <a:t>PROSEDÜRLERI </a:t>
            </a:r>
            <a:r>
              <a:rPr lang="tr-TR" dirty="0" smtClean="0"/>
              <a:t>İÇİN </a:t>
            </a:r>
            <a:r>
              <a:rPr lang="tr-TR" dirty="0"/>
              <a:t>ÖZET TABLOLARI </a:t>
            </a:r>
          </a:p>
          <a:p>
            <a:pPr marL="342900" indent="-342900">
              <a:lnSpc>
                <a:spcPct val="100000"/>
              </a:lnSpc>
              <a:spcBef>
                <a:spcPts val="0"/>
              </a:spcBef>
              <a:buFont typeface="+mj-lt"/>
              <a:buAutoNum type="arabicPeriod" startAt="7"/>
            </a:pPr>
            <a:r>
              <a:rPr lang="tr-TR" dirty="0"/>
              <a:t> </a:t>
            </a:r>
            <a:r>
              <a:rPr lang="tr-TR" dirty="0" smtClean="0"/>
              <a:t>UYUM-İYİLİĞİ-TESTİ </a:t>
            </a:r>
            <a:endParaRPr lang="tr-TR" dirty="0"/>
          </a:p>
          <a:p>
            <a:pPr indent="0">
              <a:lnSpc>
                <a:spcPct val="120000"/>
              </a:lnSpc>
              <a:spcBef>
                <a:spcPts val="0"/>
              </a:spcBef>
              <a:buNone/>
            </a:pPr>
            <a:endParaRPr lang="tr-TR" sz="1400" b="1" dirty="0"/>
          </a:p>
        </p:txBody>
      </p:sp>
    </p:spTree>
    <p:extLst>
      <p:ext uri="{BB962C8B-B14F-4D97-AF65-F5344CB8AC3E}">
        <p14:creationId xmlns:p14="http://schemas.microsoft.com/office/powerpoint/2010/main" val="383548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İSTATİSTİKSEL </a:t>
            </a:r>
            <a:r>
              <a:rPr lang="tr-TR" dirty="0"/>
              <a:t>ÇIKARIM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18883" y="1803400"/>
                <a:ext cx="9751060" cy="1697608"/>
              </a:xfrm>
            </p:spPr>
            <p:txBody>
              <a:bodyPr>
                <a:normAutofit fontScale="77500" lnSpcReduction="20000"/>
              </a:bodyPr>
              <a:lstStyle/>
              <a:p>
                <a:r>
                  <a:rPr lang="tr-TR" dirty="0" smtClean="0"/>
                  <a:t>İstatistiksel </a:t>
                </a:r>
                <a:r>
                  <a:rPr lang="tr-TR" dirty="0"/>
                  <a:t>çıkarım, bir popülasyon hakkında sonuçlara varmak veya karar vermek için </a:t>
                </a:r>
                <a:r>
                  <a:rPr lang="tr-TR" dirty="0" smtClean="0"/>
                  <a:t>kullanılan </a:t>
                </a:r>
                <a:r>
                  <a:rPr lang="tr-TR" dirty="0"/>
                  <a:t>yöntemlerden oluşur. Bu yöntemler çıkarım yaparken popülasyondan seçilen </a:t>
                </a:r>
                <a:r>
                  <a:rPr lang="tr-TR" dirty="0" err="1"/>
                  <a:t>rassal</a:t>
                </a:r>
                <a:r>
                  <a:rPr lang="tr-TR" dirty="0"/>
                  <a:t> örneklemin içerdiği bilgiyi kullanır. </a:t>
                </a:r>
                <a14:m>
                  <m:oMath xmlns:m="http://schemas.openxmlformats.org/officeDocument/2006/math">
                    <m:r>
                      <a:rPr lang="tr-TR" i="1" dirty="0" smtClean="0">
                        <a:latin typeface="Cambria Math" panose="02040503050406030204" pitchFamily="18" charset="0"/>
                      </a:rPr>
                      <m:t>Ş</m:t>
                    </m:r>
                    <m:r>
                      <a:rPr lang="tr-TR" i="1" dirty="0" smtClean="0">
                        <a:latin typeface="Cambria Math" panose="02040503050406030204" pitchFamily="18" charset="0"/>
                      </a:rPr>
                      <m:t>𝑒𝑘𝑖𝑙</m:t>
                    </m:r>
                    <m:r>
                      <a:rPr lang="tr-TR" i="1" dirty="0" smtClean="0">
                        <a:latin typeface="Cambria Math" panose="02040503050406030204" pitchFamily="18" charset="0"/>
                      </a:rPr>
                      <m:t> 4−1 </m:t>
                    </m:r>
                  </m:oMath>
                </a14:m>
                <a:r>
                  <a:rPr lang="tr-TR" dirty="0"/>
                  <a:t>popülasyon ile örneklem arasındaki ilişkiyi göstermektedir. Bu bölüm, çıkarım ve karar verme için kullanılan istatistiksel yöntemleri inceleyerek başlamaktadır. </a:t>
                </a:r>
                <a:endParaRPr lang="tr-TR" dirty="0" smtClean="0"/>
              </a:p>
              <a:p>
                <a:r>
                  <a:rPr lang="tr-TR" dirty="0" err="1"/>
                  <a:t>Istatistiksel</a:t>
                </a:r>
                <a:r>
                  <a:rPr lang="tr-TR" dirty="0"/>
                  <a:t> çıkarım iki ana alana ayrılabilir: </a:t>
                </a:r>
                <a:endParaRPr lang="tr-TR" dirty="0" smtClean="0"/>
              </a:p>
              <a:p>
                <a:pPr lvl="1"/>
                <a:r>
                  <a:rPr lang="tr-TR" dirty="0" smtClean="0"/>
                  <a:t>parametre tahmini</a:t>
                </a:r>
              </a:p>
              <a:p>
                <a:pPr lvl="1"/>
                <a:r>
                  <a:rPr lang="tr-TR" dirty="0" smtClean="0"/>
                  <a:t>Hipotez testi</a:t>
                </a:r>
                <a:endParaRPr lang="tr-TR"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18883" y="1803400"/>
                <a:ext cx="9751060" cy="1697608"/>
              </a:xfrm>
              <a:blipFill rotWithShape="0">
                <a:blip r:embed="rId2"/>
                <a:stretch>
                  <a:fillRect l="-250" t="-4676" b="-3237"/>
                </a:stretch>
              </a:blipFill>
            </p:spPr>
            <p:txBody>
              <a:bodyPr/>
              <a:lstStyle/>
              <a:p>
                <a:r>
                  <a:rPr lang="tr-TR">
                    <a:noFill/>
                  </a:rPr>
                  <a:t> </a:t>
                </a:r>
              </a:p>
            </p:txBody>
          </p:sp>
        </mc:Fallback>
      </mc:AlternateContent>
      <p:pic>
        <p:nvPicPr>
          <p:cNvPr id="4" name="Resim 3"/>
          <p:cNvPicPr>
            <a:picLocks noChangeAspect="1"/>
          </p:cNvPicPr>
          <p:nvPr/>
        </p:nvPicPr>
        <p:blipFill>
          <a:blip r:embed="rId3"/>
          <a:stretch>
            <a:fillRect/>
          </a:stretch>
        </p:blipFill>
        <p:spPr>
          <a:xfrm>
            <a:off x="1186390" y="3861048"/>
            <a:ext cx="9722431" cy="2520000"/>
          </a:xfrm>
          <a:prstGeom prst="rect">
            <a:avLst/>
          </a:prstGeom>
        </p:spPr>
      </p:pic>
    </p:spTree>
    <p:extLst>
      <p:ext uri="{BB962C8B-B14F-4D97-AF65-F5344CB8AC3E}">
        <p14:creationId xmlns:p14="http://schemas.microsoft.com/office/powerpoint/2010/main" val="403503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NOKTA </a:t>
            </a:r>
            <a:r>
              <a:rPr lang="tr-TR" dirty="0" smtClean="0"/>
              <a:t>TAHMİNİ </a:t>
            </a:r>
            <a:endParaRPr lang="tr-T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tr-TR" dirty="0" smtClean="0"/>
                  <a:t>İstatistiğin çok önemli uygulamalarından </a:t>
                </a:r>
                <a:r>
                  <a:rPr lang="tr-TR" dirty="0"/>
                  <a:t>biri popülasyon ortalaması ve popülasyon </a:t>
                </a:r>
                <a:r>
                  <a:rPr lang="tr-TR" dirty="0" err="1" smtClean="0"/>
                  <a:t>varyansı</a:t>
                </a:r>
                <a:r>
                  <a:rPr lang="tr-TR" dirty="0" smtClean="0"/>
                  <a:t> gibi parametrelerin </a:t>
                </a:r>
                <a:r>
                  <a:rPr lang="tr-TR" dirty="0"/>
                  <a:t>nokta </a:t>
                </a:r>
                <a:r>
                  <a:rPr lang="tr-TR" dirty="0" smtClean="0"/>
                  <a:t>tahminlerini </a:t>
                </a:r>
                <a:r>
                  <a:rPr lang="tr-TR" dirty="0"/>
                  <a:t>elde etmektir. Çıkarım problemlerini tartışırken, </a:t>
                </a:r>
                <a:r>
                  <a:rPr lang="tr-TR" dirty="0" smtClean="0"/>
                  <a:t>ilgilendiğimiz </a:t>
                </a:r>
                <a:r>
                  <a:rPr lang="tr-TR" dirty="0"/>
                  <a:t>parametreyi temsil edecek genel bir sembolün olması uygun olur. </a:t>
                </a:r>
                <a:r>
                  <a:rPr lang="tr-TR" dirty="0" smtClean="0"/>
                  <a:t>Parametreyi temsil </a:t>
                </a:r>
                <a:r>
                  <a:rPr lang="tr-TR" dirty="0"/>
                  <a:t>etmek için </a:t>
                </a:r>
                <a14:m>
                  <m:oMath xmlns:m="http://schemas.openxmlformats.org/officeDocument/2006/math">
                    <m:r>
                      <a:rPr lang="tr-TR" b="0" i="1" dirty="0" smtClean="0">
                        <a:latin typeface="Cambria Math" panose="02040503050406030204" pitchFamily="18" charset="0"/>
                      </a:rPr>
                      <m:t>𝜃</m:t>
                    </m:r>
                  </m:oMath>
                </a14:m>
                <a:r>
                  <a:rPr lang="tr-TR" dirty="0"/>
                  <a:t> (</a:t>
                </a:r>
                <a:r>
                  <a:rPr lang="tr-TR" dirty="0" err="1" smtClean="0"/>
                  <a:t>teta</a:t>
                </a:r>
                <a:r>
                  <a:rPr lang="tr-TR" dirty="0"/>
                  <a:t>) </a:t>
                </a:r>
                <a:r>
                  <a:rPr lang="tr-TR" dirty="0" err="1"/>
                  <a:t>yı</a:t>
                </a:r>
                <a:r>
                  <a:rPr lang="tr-TR" dirty="0"/>
                  <a:t> kullanacağız. Nokta </a:t>
                </a:r>
                <a:r>
                  <a:rPr lang="tr-TR" dirty="0" smtClean="0"/>
                  <a:t>tahmininde </a:t>
                </a:r>
                <a:r>
                  <a:rPr lang="tr-TR" dirty="0"/>
                  <a:t>amaç, </a:t>
                </a:r>
                <a:r>
                  <a:rPr lang="tr-TR" dirty="0" err="1"/>
                  <a:t>rassal</a:t>
                </a:r>
                <a:r>
                  <a:rPr lang="tr-TR" dirty="0"/>
                  <a:t> </a:t>
                </a:r>
                <a:r>
                  <a:rPr lang="tr-TR" dirty="0" smtClean="0"/>
                  <a:t>örnekteki </a:t>
                </a:r>
                <a:r>
                  <a:rPr lang="tr-TR" dirty="0"/>
                  <a:t>veriye dayanarak </a:t>
                </a:r>
                <a14:m>
                  <m:oMath xmlns:m="http://schemas.openxmlformats.org/officeDocument/2006/math">
                    <m:r>
                      <a:rPr lang="tr-TR" b="0" i="1" dirty="0" smtClean="0">
                        <a:latin typeface="Cambria Math" panose="02040503050406030204" pitchFamily="18" charset="0"/>
                      </a:rPr>
                      <m:t>𝜃</m:t>
                    </m:r>
                  </m:oMath>
                </a14:m>
                <a:r>
                  <a:rPr lang="tr-TR" dirty="0"/>
                  <a:t> için en uygun olan tek bir sayısal değer bulmaktır. Örneklem istatistiğinin bir sayısal değeri nokta tahmini olarak kullanılacaktır. </a:t>
                </a:r>
                <a:endParaRPr lang="tr-TR" dirty="0" smtClean="0"/>
              </a:p>
              <a:p>
                <a:r>
                  <a:rPr lang="tr-TR" dirty="0" smtClean="0"/>
                  <a:t>Örneğin</a:t>
                </a:r>
                <a:r>
                  <a:rPr lang="tr-TR" dirty="0"/>
                  <a:t>, X </a:t>
                </a:r>
                <a:r>
                  <a:rPr lang="tr-TR" dirty="0" err="1"/>
                  <a:t>rassal</a:t>
                </a:r>
                <a:r>
                  <a:rPr lang="tr-TR" dirty="0"/>
                  <a:t> değişkeni bilinmeyen bir ortalama </a:t>
                </a:r>
                <a14:m>
                  <m:oMath xmlns:m="http://schemas.openxmlformats.org/officeDocument/2006/math">
                    <m:r>
                      <a:rPr lang="tr-TR" b="0" i="1" dirty="0" smtClean="0">
                        <a:latin typeface="Cambria Math" panose="02040503050406030204" pitchFamily="18" charset="0"/>
                      </a:rPr>
                      <m:t>𝜇</m:t>
                    </m:r>
                  </m:oMath>
                </a14:m>
                <a:r>
                  <a:rPr lang="tr-TR" dirty="0"/>
                  <a:t> ile normal dağılıyor olsun. </a:t>
                </a:r>
                <a:r>
                  <a:rPr lang="tr-TR" dirty="0" smtClean="0"/>
                  <a:t>Örneklem </a:t>
                </a:r>
                <a:r>
                  <a:rPr lang="tr-TR" dirty="0"/>
                  <a:t>ortalaması, bilinmeyen popülasyon ortalamasının bir nokta tahminidir ve şu </a:t>
                </a:r>
                <a:r>
                  <a:rPr lang="tr-TR" dirty="0" smtClean="0"/>
                  <a:t>şekildedir </a:t>
                </a:r>
                <a14:m>
                  <m:oMath xmlns:m="http://schemas.openxmlformats.org/officeDocument/2006/math">
                    <m:acc>
                      <m:accPr>
                        <m:chr m:val="̂"/>
                        <m:ctrlPr>
                          <a:rPr lang="tr-TR" b="0" i="1" smtClean="0">
                            <a:latin typeface="Cambria Math" panose="02040503050406030204" pitchFamily="18" charset="0"/>
                          </a:rPr>
                        </m:ctrlPr>
                      </m:accPr>
                      <m:e>
                        <m:r>
                          <a:rPr lang="tr-TR" i="1">
                            <a:latin typeface="Cambria Math" panose="02040503050406030204" pitchFamily="18" charset="0"/>
                          </a:rPr>
                          <m:t>𝜇</m:t>
                        </m:r>
                      </m:e>
                    </m:acc>
                    <m:r>
                      <a:rPr lang="tr-TR" b="0" i="1" smtClean="0">
                        <a:latin typeface="Cambria Math" panose="02040503050406030204" pitchFamily="18" charset="0"/>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oMath>
                </a14:m>
                <a:r>
                  <a:rPr lang="tr-TR" dirty="0" smtClean="0"/>
                  <a:t>, Örneklem </a:t>
                </a:r>
                <a:r>
                  <a:rPr lang="tr-TR" dirty="0"/>
                  <a:t>seçildikten sonra, sayısal </a:t>
                </a:r>
                <a:r>
                  <a:rPr lang="tr-TR" dirty="0" smtClean="0"/>
                  <a:t>değer </a:t>
                </a:r>
                <a14:m>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𝑥</m:t>
                        </m:r>
                      </m:e>
                    </m:acc>
                    <m:r>
                      <a:rPr lang="tr-TR" b="0" i="1" dirty="0" smtClean="0">
                        <a:latin typeface="Cambria Math" panose="02040503050406030204" pitchFamily="18" charset="0"/>
                      </a:rPr>
                      <m:t>,</m:t>
                    </m:r>
                  </m:oMath>
                </a14:m>
                <a:r>
                  <a:rPr lang="tr-TR" dirty="0" smtClean="0"/>
                  <a:t> </a:t>
                </a:r>
                <a14:m>
                  <m:oMath xmlns:m="http://schemas.openxmlformats.org/officeDocument/2006/math">
                    <m:r>
                      <a:rPr lang="tr-TR" b="0" i="1" dirty="0" smtClean="0">
                        <a:latin typeface="Cambria Math" panose="02040503050406030204" pitchFamily="18" charset="0"/>
                      </a:rPr>
                      <m:t>𝜇</m:t>
                    </m:r>
                    <m:r>
                      <a:rPr lang="tr-TR" b="0" i="1" dirty="0" smtClean="0">
                        <a:latin typeface="Cambria Math" panose="02040503050406030204" pitchFamily="18" charset="0"/>
                      </a:rPr>
                      <m:t>′</m:t>
                    </m:r>
                  </m:oMath>
                </a14:m>
                <a:r>
                  <a:rPr lang="tr-TR" dirty="0" smtClean="0"/>
                  <a:t>nün </a:t>
                </a:r>
                <a:r>
                  <a:rPr lang="tr-TR" dirty="0"/>
                  <a:t>bir nokta tahminidir. </a:t>
                </a:r>
                <a:endParaRPr lang="tr-TR" dirty="0" smtClean="0"/>
              </a:p>
              <a:p>
                <a:r>
                  <a:rPr lang="tr-TR" dirty="0" smtClean="0"/>
                  <a:t>Yani</a:t>
                </a:r>
                <a:r>
                  <a:rPr lang="tr-TR" dirty="0"/>
                  <a:t>, eğer </a:t>
                </a:r>
                <a14:m>
                  <m:oMath xmlns:m="http://schemas.openxmlformats.org/officeDocument/2006/math">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𝑥</m:t>
                        </m:r>
                      </m:e>
                      <m:sub>
                        <m:r>
                          <a:rPr lang="tr-TR" b="0" i="1" dirty="0" smtClean="0">
                            <a:latin typeface="Cambria Math" panose="02040503050406030204" pitchFamily="18" charset="0"/>
                          </a:rPr>
                          <m:t>1</m:t>
                        </m:r>
                      </m:sub>
                    </m:sSub>
                    <m:r>
                      <a:rPr lang="tr-TR" i="1" dirty="0" smtClean="0">
                        <a:latin typeface="Cambria Math" panose="02040503050406030204" pitchFamily="18" charset="0"/>
                      </a:rPr>
                      <m:t>= 25, </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𝑥</m:t>
                        </m:r>
                      </m:e>
                      <m:sub>
                        <m:r>
                          <a:rPr lang="tr-TR" i="1" dirty="0" smtClean="0">
                            <a:latin typeface="Cambria Math" panose="02040503050406030204" pitchFamily="18" charset="0"/>
                          </a:rPr>
                          <m:t>2</m:t>
                        </m:r>
                      </m:sub>
                    </m:sSub>
                    <m:r>
                      <a:rPr lang="tr-TR" i="1" dirty="0" smtClean="0">
                        <a:latin typeface="Cambria Math" panose="02040503050406030204" pitchFamily="18" charset="0"/>
                      </a:rPr>
                      <m:t> = 30, </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𝑥</m:t>
                        </m:r>
                      </m:e>
                      <m:sub>
                        <m:r>
                          <a:rPr lang="tr-TR" i="1" dirty="0" smtClean="0">
                            <a:latin typeface="Cambria Math" panose="02040503050406030204" pitchFamily="18" charset="0"/>
                          </a:rPr>
                          <m:t>3</m:t>
                        </m:r>
                      </m:sub>
                    </m:sSub>
                    <m:r>
                      <a:rPr lang="tr-TR" i="1" dirty="0" smtClean="0">
                        <a:latin typeface="Cambria Math" panose="02040503050406030204" pitchFamily="18" charset="0"/>
                      </a:rPr>
                      <m:t> = 29 </m:t>
                    </m:r>
                    <m:r>
                      <a:rPr lang="tr-TR" i="1" dirty="0" smtClean="0">
                        <a:latin typeface="Cambria Math" panose="02040503050406030204" pitchFamily="18" charset="0"/>
                      </a:rPr>
                      <m:t>𝑣𝑒</m:t>
                    </m:r>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i="1" dirty="0" err="1" smtClean="0">
                            <a:latin typeface="Cambria Math" panose="02040503050406030204" pitchFamily="18" charset="0"/>
                          </a:rPr>
                          <m:t>𝑥</m:t>
                        </m:r>
                      </m:e>
                      <m:sub>
                        <m:r>
                          <a:rPr lang="tr-TR" b="0" i="1" dirty="0" smtClean="0">
                            <a:latin typeface="Cambria Math" panose="02040503050406030204" pitchFamily="18" charset="0"/>
                          </a:rPr>
                          <m:t>4</m:t>
                        </m:r>
                      </m:sub>
                    </m:sSub>
                    <m:r>
                      <a:rPr lang="tr-TR" i="1" dirty="0" smtClean="0">
                        <a:latin typeface="Cambria Math" panose="02040503050406030204" pitchFamily="18" charset="0"/>
                      </a:rPr>
                      <m:t> </m:t>
                    </m:r>
                    <m:r>
                      <a:rPr lang="tr-TR" i="1" dirty="0">
                        <a:latin typeface="Cambria Math" panose="02040503050406030204" pitchFamily="18" charset="0"/>
                      </a:rPr>
                      <m:t>= 31 </m:t>
                    </m:r>
                  </m:oMath>
                </a14:m>
                <a:r>
                  <a:rPr lang="tr-TR" dirty="0"/>
                  <a:t>ise, </a:t>
                </a:r>
                <a14:m>
                  <m:oMath xmlns:m="http://schemas.openxmlformats.org/officeDocument/2006/math">
                    <m:r>
                      <a:rPr lang="tr-TR" b="0" i="1" dirty="0" smtClean="0">
                        <a:latin typeface="Cambria Math" panose="02040503050406030204" pitchFamily="18" charset="0"/>
                      </a:rPr>
                      <m:t>𝜇</m:t>
                    </m:r>
                  </m:oMath>
                </a14:m>
                <a:r>
                  <a:rPr lang="tr-TR" dirty="0" smtClean="0"/>
                  <a:t>'nün </a:t>
                </a:r>
                <a:r>
                  <a:rPr lang="tr-TR" dirty="0"/>
                  <a:t>nokta tahmini </a:t>
                </a:r>
                <a:endParaRPr lang="tr-TR" dirty="0" smtClean="0"/>
              </a:p>
              <a:p>
                <a:pPr marL="0" indent="0">
                  <a:buNone/>
                </a:pPr>
                <a14:m>
                  <m:oMathPara xmlns:m="http://schemas.openxmlformats.org/officeDocument/2006/math">
                    <m:oMathParaPr>
                      <m:jc m:val="centerGroup"/>
                    </m:oMathParaPr>
                    <m:oMath xmlns:m="http://schemas.openxmlformats.org/officeDocument/2006/math">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𝑥</m:t>
                          </m:r>
                        </m:e>
                      </m:acc>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i="1" dirty="0" smtClean="0">
                              <a:latin typeface="Cambria Math" panose="02040503050406030204" pitchFamily="18" charset="0"/>
                            </a:rPr>
                            <m:t>25 + 30 + 29 + 31</m:t>
                          </m:r>
                        </m:num>
                        <m:den>
                          <m:r>
                            <a:rPr lang="tr-TR" i="1" dirty="0" smtClean="0">
                              <a:latin typeface="Cambria Math" panose="02040503050406030204" pitchFamily="18" charset="0"/>
                            </a:rPr>
                            <m:t>4</m:t>
                          </m:r>
                        </m:den>
                      </m:f>
                      <m:r>
                        <a:rPr lang="tr-TR" i="1" dirty="0" smtClean="0">
                          <a:latin typeface="Cambria Math" panose="02040503050406030204" pitchFamily="18" charset="0"/>
                        </a:rPr>
                        <m:t> = 28.75 </m:t>
                      </m:r>
                    </m:oMath>
                  </m:oMathPara>
                </a14:m>
                <a:endParaRPr lang="tr-TR" dirty="0" smtClean="0"/>
              </a:p>
              <a:p>
                <a:pPr marL="0" indent="0">
                  <a:buNone/>
                </a:pPr>
                <a:r>
                  <a:rPr lang="tr-TR" dirty="0" smtClean="0"/>
                  <a:t>olur</a:t>
                </a:r>
                <a:r>
                  <a:rPr lang="tr-TR"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625" t="-1429" r="-438"/>
                </a:stretch>
              </a:blipFill>
            </p:spPr>
            <p:txBody>
              <a:bodyPr/>
              <a:lstStyle/>
              <a:p>
                <a:r>
                  <a:rPr lang="tr-TR">
                    <a:noFill/>
                  </a:rPr>
                  <a:t> </a:t>
                </a:r>
              </a:p>
            </p:txBody>
          </p:sp>
        </mc:Fallback>
      </mc:AlternateContent>
    </p:spTree>
    <p:extLst>
      <p:ext uri="{BB962C8B-B14F-4D97-AF65-F5344CB8AC3E}">
        <p14:creationId xmlns:p14="http://schemas.microsoft.com/office/powerpoint/2010/main" val="295683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NOKTA </a:t>
            </a:r>
            <a:r>
              <a:rPr lang="tr-TR" dirty="0" smtClean="0"/>
              <a:t>TAHMİNİ </a:t>
            </a:r>
            <a:endParaRPr lang="tr-T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tr-TR" dirty="0" smtClean="0"/>
                  <a:t>Aynı </a:t>
                </a:r>
                <a:r>
                  <a:rPr lang="tr-TR" dirty="0"/>
                  <a:t>şekilde, eğer popülasyon </a:t>
                </a:r>
                <a:r>
                  <a:rPr lang="tr-TR" dirty="0" err="1"/>
                  <a:t>varyansı</a:t>
                </a:r>
                <a:r>
                  <a:rPr lang="tr-TR" dirty="0"/>
                  <a:t> </a:t>
                </a:r>
                <a14:m>
                  <m:oMath xmlns:m="http://schemas.openxmlformats.org/officeDocument/2006/math">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𝜎</m:t>
                        </m:r>
                      </m:e>
                      <m:sup>
                        <m:r>
                          <a:rPr lang="tr-TR" i="1" dirty="0" smtClean="0">
                            <a:latin typeface="Cambria Math" panose="02040503050406030204" pitchFamily="18" charset="0"/>
                          </a:rPr>
                          <m:t>2</m:t>
                        </m:r>
                      </m:sup>
                    </m:sSup>
                  </m:oMath>
                </a14:m>
                <a:r>
                  <a:rPr lang="tr-TR" dirty="0"/>
                  <a:t> bilinmiyorsa, </a:t>
                </a:r>
                <a14:m>
                  <m:oMath xmlns:m="http://schemas.openxmlformats.org/officeDocument/2006/math">
                    <m:sSup>
                      <m:sSupPr>
                        <m:ctrlPr>
                          <a:rPr lang="tr-TR" i="1" dirty="0">
                            <a:latin typeface="Cambria Math" panose="02040503050406030204" pitchFamily="18" charset="0"/>
                          </a:rPr>
                        </m:ctrlPr>
                      </m:sSupPr>
                      <m:e>
                        <m:r>
                          <a:rPr lang="tr-TR" i="1" dirty="0">
                            <a:latin typeface="Cambria Math" panose="02040503050406030204" pitchFamily="18" charset="0"/>
                          </a:rPr>
                          <m:t>𝜎</m:t>
                        </m:r>
                      </m:e>
                      <m:sup>
                        <m:r>
                          <a:rPr lang="tr-TR" i="1" dirty="0">
                            <a:latin typeface="Cambria Math" panose="02040503050406030204" pitchFamily="18" charset="0"/>
                          </a:rPr>
                          <m:t>2</m:t>
                        </m:r>
                      </m:sup>
                    </m:sSup>
                  </m:oMath>
                </a14:m>
                <a:r>
                  <a:rPr lang="tr-TR" dirty="0"/>
                  <a:t> için yapılan nokta tahmini, </a:t>
                </a:r>
                <a:r>
                  <a:rPr lang="tr-TR" dirty="0" smtClean="0"/>
                  <a:t>örneklem </a:t>
                </a:r>
                <a:r>
                  <a:rPr lang="tr-TR" dirty="0" err="1" smtClean="0"/>
                  <a:t>varyansı</a:t>
                </a:r>
                <a:r>
                  <a:rPr lang="tr-TR" dirty="0" smtClean="0"/>
                  <a:t> </a:t>
                </a:r>
                <a:r>
                  <a:rPr lang="tr-TR" dirty="0"/>
                  <a:t>olan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𝑠</m:t>
                        </m:r>
                      </m:e>
                      <m:sup>
                        <m:r>
                          <a:rPr lang="tr-TR" b="0" i="1" smtClean="0">
                            <a:latin typeface="Cambria Math" panose="02040503050406030204" pitchFamily="18" charset="0"/>
                          </a:rPr>
                          <m:t>2</m:t>
                        </m:r>
                      </m:sup>
                    </m:sSup>
                  </m:oMath>
                </a14:m>
                <a:r>
                  <a:rPr lang="tr-TR" dirty="0" smtClean="0"/>
                  <a:t>'</a:t>
                </a:r>
                <a:r>
                  <a:rPr lang="tr-TR" dirty="0" err="1" smtClean="0"/>
                  <a:t>dir</a:t>
                </a:r>
                <a:r>
                  <a:rPr lang="tr-TR" dirty="0" smtClean="0"/>
                  <a:t> </a:t>
                </a:r>
                <a:r>
                  <a:rPr lang="tr-TR" dirty="0"/>
                  <a:t>ve </a:t>
                </a:r>
                <a:r>
                  <a:rPr lang="tr-TR" dirty="0" smtClean="0"/>
                  <a:t>örneklem </a:t>
                </a:r>
                <a:r>
                  <a:rPr lang="tr-TR" dirty="0"/>
                  <a:t>verisinden hesaplanan </a:t>
                </a:r>
                <a14:m>
                  <m:oMath xmlns:m="http://schemas.openxmlformats.org/officeDocument/2006/math">
                    <m:sSup>
                      <m:sSupPr>
                        <m:ctrlPr>
                          <a:rPr lang="tr-TR" b="0" i="1" dirty="0" smtClean="0">
                            <a:latin typeface="Cambria Math" panose="02040503050406030204" pitchFamily="18" charset="0"/>
                          </a:rPr>
                        </m:ctrlPr>
                      </m:sSupPr>
                      <m:e>
                        <m:r>
                          <a:rPr lang="tr-TR" i="1" dirty="0" smtClean="0">
                            <a:latin typeface="Cambria Math" panose="02040503050406030204" pitchFamily="18" charset="0"/>
                          </a:rPr>
                          <m:t>𝑠</m:t>
                        </m:r>
                      </m:e>
                      <m:sup>
                        <m:r>
                          <a:rPr lang="tr-TR" i="1" dirty="0" smtClean="0">
                            <a:latin typeface="Cambria Math" panose="02040503050406030204" pitchFamily="18" charset="0"/>
                          </a:rPr>
                          <m:t>2</m:t>
                        </m:r>
                      </m:sup>
                    </m:sSup>
                    <m:r>
                      <a:rPr lang="tr-TR" i="1" dirty="0" smtClean="0">
                        <a:latin typeface="Cambria Math" panose="02040503050406030204" pitchFamily="18" charset="0"/>
                      </a:rPr>
                      <m:t> = 6.9 </m:t>
                    </m:r>
                  </m:oMath>
                </a14:m>
                <a:r>
                  <a:rPr lang="tr-TR" dirty="0"/>
                  <a:t>sayısal değerine </a:t>
                </a:r>
                <a14:m>
                  <m:oMath xmlns:m="http://schemas.openxmlformats.org/officeDocument/2006/math">
                    <m:sSup>
                      <m:sSupPr>
                        <m:ctrlPr>
                          <a:rPr lang="tr-TR" i="1" dirty="0">
                            <a:latin typeface="Cambria Math" panose="02040503050406030204" pitchFamily="18" charset="0"/>
                          </a:rPr>
                        </m:ctrlPr>
                      </m:sSupPr>
                      <m:e>
                        <m:r>
                          <a:rPr lang="tr-TR" i="1" dirty="0">
                            <a:latin typeface="Cambria Math" panose="02040503050406030204" pitchFamily="18" charset="0"/>
                          </a:rPr>
                          <m:t>𝜎</m:t>
                        </m:r>
                      </m:e>
                      <m:sup>
                        <m:r>
                          <a:rPr lang="tr-TR" i="1" dirty="0">
                            <a:latin typeface="Cambria Math" panose="02040503050406030204" pitchFamily="18" charset="0"/>
                          </a:rPr>
                          <m:t>2</m:t>
                        </m:r>
                      </m:sup>
                    </m:sSup>
                  </m:oMath>
                </a14:m>
                <a:r>
                  <a:rPr lang="tr-TR" dirty="0"/>
                  <a:t>'nin nokta tahmini denir. </a:t>
                </a:r>
                <a:endParaRPr lang="tr-TR" dirty="0" smtClean="0"/>
              </a:p>
              <a:p>
                <a:r>
                  <a:rPr lang="tr-TR" dirty="0" smtClean="0"/>
                  <a:t>Genel </a:t>
                </a:r>
                <a:r>
                  <a:rPr lang="tr-TR" dirty="0"/>
                  <a:t>olarak, eğer </a:t>
                </a:r>
                <a14:m>
                  <m:oMath xmlns:m="http://schemas.openxmlformats.org/officeDocument/2006/math">
                    <m:r>
                      <a:rPr lang="tr-TR" i="1" dirty="0" smtClean="0">
                        <a:latin typeface="Cambria Math" panose="02040503050406030204" pitchFamily="18" charset="0"/>
                      </a:rPr>
                      <m:t>𝑋</m:t>
                    </m:r>
                  </m:oMath>
                </a14:m>
                <a:r>
                  <a:rPr lang="tr-TR" dirty="0"/>
                  <a:t>, </a:t>
                </a:r>
                <a14:m>
                  <m:oMath xmlns:m="http://schemas.openxmlformats.org/officeDocument/2006/math">
                    <m:r>
                      <a:rPr lang="tr-TR"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smtClean="0">
                        <a:latin typeface="Cambria Math" panose="02040503050406030204" pitchFamily="18" charset="0"/>
                      </a:rPr>
                      <m:t>)</m:t>
                    </m:r>
                  </m:oMath>
                </a14:m>
                <a:r>
                  <a:rPr lang="tr-TR" dirty="0"/>
                  <a:t> gibi bir olasılık dağılım fonksiyonuna sahip, bilinmeyen </a:t>
                </a:r>
                <a14:m>
                  <m:oMath xmlns:m="http://schemas.openxmlformats.org/officeDocument/2006/math">
                    <m:r>
                      <a:rPr lang="tr-TR" b="0" i="1" dirty="0" smtClean="0">
                        <a:latin typeface="Cambria Math" panose="02040503050406030204" pitchFamily="18" charset="0"/>
                      </a:rPr>
                      <m:t>𝜃</m:t>
                    </m:r>
                  </m:oMath>
                </a14:m>
                <a:r>
                  <a:rPr lang="tr-TR" dirty="0"/>
                  <a:t> parametresi ile tanımlanan bir </a:t>
                </a:r>
                <a:r>
                  <a:rPr lang="tr-TR" dirty="0" err="1"/>
                  <a:t>rassal</a:t>
                </a:r>
                <a:r>
                  <a:rPr lang="tr-TR" dirty="0"/>
                  <a:t> değişkense, ve eğer </a:t>
                </a:r>
                <a14:m>
                  <m:oMath xmlns:m="http://schemas.openxmlformats.org/officeDocument/2006/math">
                    <m:r>
                      <a:rPr lang="tr-TR" i="1" dirty="0" smtClean="0">
                        <a:latin typeface="Cambria Math" panose="02040503050406030204" pitchFamily="18" charset="0"/>
                      </a:rPr>
                      <m:t>𝑋</m:t>
                    </m:r>
                    <m:r>
                      <a:rPr lang="tr-TR" b="0" i="1" dirty="0" smtClean="0">
                        <a:latin typeface="Cambria Math" panose="02040503050406030204" pitchFamily="18" charset="0"/>
                      </a:rPr>
                      <m:t>1</m:t>
                    </m:r>
                    <m:r>
                      <a:rPr lang="tr-TR" i="1" dirty="0" smtClean="0">
                        <a:latin typeface="Cambria Math" panose="02040503050406030204" pitchFamily="18" charset="0"/>
                      </a:rPr>
                      <m:t>, </m:t>
                    </m:r>
                    <m:r>
                      <a:rPr lang="tr-TR" i="1" dirty="0" smtClean="0">
                        <a:latin typeface="Cambria Math" panose="02040503050406030204" pitchFamily="18" charset="0"/>
                      </a:rPr>
                      <m:t>𝑋</m:t>
                    </m:r>
                    <m:r>
                      <a:rPr lang="tr-TR" i="1" dirty="0" smtClean="0">
                        <a:latin typeface="Cambria Math" panose="02040503050406030204" pitchFamily="18" charset="0"/>
                      </a:rPr>
                      <m:t>2, . , </m:t>
                    </m:r>
                    <m:r>
                      <a:rPr lang="tr-TR" i="1" dirty="0" smtClean="0">
                        <a:latin typeface="Cambria Math" panose="02040503050406030204" pitchFamily="18" charset="0"/>
                      </a:rPr>
                      <m:t>𝑋𝑛</m:t>
                    </m:r>
                    <m:r>
                      <a:rPr lang="tr-TR" b="0" i="1" dirty="0" smtClean="0">
                        <a:latin typeface="Cambria Math" panose="02040503050406030204" pitchFamily="18" charset="0"/>
                      </a:rPr>
                      <m:t> </m:t>
                    </m:r>
                    <m:r>
                      <a:rPr lang="tr-TR" b="0"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smtClean="0">
                        <a:latin typeface="Cambria Math" panose="02040503050406030204" pitchFamily="18" charset="0"/>
                      </a:rPr>
                      <m:t>)</m:t>
                    </m:r>
                  </m:oMath>
                </a14:m>
                <a:r>
                  <a:rPr lang="tr-TR" dirty="0"/>
                  <a:t>'ten seçilen </a:t>
                </a:r>
                <a14:m>
                  <m:oMath xmlns:m="http://schemas.openxmlformats.org/officeDocument/2006/math">
                    <m:r>
                      <a:rPr lang="tr-TR" i="1" dirty="0" smtClean="0">
                        <a:latin typeface="Cambria Math" panose="02040503050406030204" pitchFamily="18" charset="0"/>
                      </a:rPr>
                      <m:t>𝑛</m:t>
                    </m:r>
                  </m:oMath>
                </a14:m>
                <a:r>
                  <a:rPr lang="tr-TR" dirty="0"/>
                  <a:t> </a:t>
                </a:r>
                <a:r>
                  <a:rPr lang="tr-TR" dirty="0" smtClean="0"/>
                  <a:t>büyüklüğünde </a:t>
                </a:r>
                <a:r>
                  <a:rPr lang="tr-TR" dirty="0"/>
                  <a:t>bir </a:t>
                </a:r>
                <a:r>
                  <a:rPr lang="tr-TR" dirty="0" smtClean="0"/>
                  <a:t>örneklemse</a:t>
                </a:r>
                <a:r>
                  <a:rPr lang="tr-TR" dirty="0"/>
                  <a:t>, </a:t>
                </a:r>
                <a14:m>
                  <m:oMath xmlns:m="http://schemas.openxmlformats.org/officeDocument/2006/math">
                    <m:acc>
                      <m:accPr>
                        <m:chr m:val="̂"/>
                        <m:ctrlPr>
                          <a:rPr lang="tr-TR" b="0" i="1" dirty="0" smtClean="0">
                            <a:latin typeface="Cambria Math" panose="02040503050406030204" pitchFamily="18" charset="0"/>
                          </a:rPr>
                        </m:ctrlPr>
                      </m:accPr>
                      <m:e>
                        <m:r>
                          <m:rPr>
                            <m:sty m:val="p"/>
                          </m:rPr>
                          <a:rPr lang="tr-TR" b="0" i="0" dirty="0" smtClean="0">
                            <a:latin typeface="Cambria Math" panose="02040503050406030204" pitchFamily="18" charset="0"/>
                          </a:rPr>
                          <m:t>Θ</m:t>
                        </m:r>
                      </m:e>
                    </m:acc>
                    <m:r>
                      <a:rPr lang="tr-TR" i="1" dirty="0" smtClean="0">
                        <a:latin typeface="Cambria Math" panose="02040503050406030204" pitchFamily="18" charset="0"/>
                      </a:rPr>
                      <m:t>= </m:t>
                    </m:r>
                    <m:r>
                      <a:rPr lang="tr-TR" i="1" dirty="0" smtClean="0">
                        <a:latin typeface="Cambria Math" panose="02040503050406030204" pitchFamily="18" charset="0"/>
                      </a:rPr>
                      <m:t>h</m:t>
                    </m:r>
                    <m:r>
                      <a:rPr lang="tr-TR"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𝑋</m:t>
                        </m:r>
                      </m:e>
                      <m:sub>
                        <m:r>
                          <a:rPr lang="tr-TR" b="0" i="1" dirty="0" smtClean="0">
                            <a:latin typeface="Cambria Math" panose="02040503050406030204" pitchFamily="18" charset="0"/>
                          </a:rPr>
                          <m:t>1</m:t>
                        </m:r>
                      </m:sub>
                    </m:sSub>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𝑋</m:t>
                        </m:r>
                      </m:e>
                      <m:sub>
                        <m:r>
                          <a:rPr lang="tr-TR" i="1" dirty="0" smtClean="0">
                            <a:latin typeface="Cambria Math" panose="02040503050406030204" pitchFamily="18" charset="0"/>
                          </a:rPr>
                          <m:t>2</m:t>
                        </m:r>
                      </m:sub>
                    </m:sSub>
                    <m:r>
                      <a:rPr lang="tr-TR" i="1" dirty="0" smtClean="0">
                        <a:latin typeface="Cambria Math" panose="02040503050406030204" pitchFamily="18" charset="0"/>
                      </a:rPr>
                      <m:t>, </m:t>
                    </m:r>
                    <m:r>
                      <a:rPr lang="tr-TR" b="0" i="1" dirty="0" smtClean="0">
                        <a:latin typeface="Cambria Math" panose="02040503050406030204" pitchFamily="18" charset="0"/>
                      </a:rPr>
                      <m:t>…</m:t>
                    </m:r>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i="1" dirty="0" err="1">
                            <a:latin typeface="Cambria Math" panose="02040503050406030204" pitchFamily="18" charset="0"/>
                          </a:rPr>
                          <m:t>𝑋</m:t>
                        </m:r>
                      </m:e>
                      <m:sub>
                        <m:r>
                          <a:rPr lang="tr-TR" i="1" dirty="0" err="1">
                            <a:latin typeface="Cambria Math" panose="02040503050406030204" pitchFamily="18" charset="0"/>
                          </a:rPr>
                          <m:t>𝑛</m:t>
                        </m:r>
                      </m:sub>
                    </m:sSub>
                    <m:r>
                      <a:rPr lang="tr-TR" i="1" dirty="0">
                        <a:latin typeface="Cambria Math" panose="02040503050406030204" pitchFamily="18" charset="0"/>
                      </a:rPr>
                      <m:t>) </m:t>
                    </m:r>
                  </m:oMath>
                </a14:m>
                <a:r>
                  <a:rPr lang="tr-TR" dirty="0"/>
                  <a:t>istatistiği </a:t>
                </a:r>
                <a14:m>
                  <m:oMath xmlns:m="http://schemas.openxmlformats.org/officeDocument/2006/math">
                    <m:r>
                      <a:rPr lang="tr-TR" b="0" i="1" dirty="0" smtClean="0">
                        <a:latin typeface="Cambria Math" panose="02040503050406030204" pitchFamily="18" charset="0"/>
                      </a:rPr>
                      <m:t>𝜃</m:t>
                    </m:r>
                  </m:oMath>
                </a14:m>
                <a:r>
                  <a:rPr lang="tr-TR" dirty="0" err="1"/>
                  <a:t>'nın</a:t>
                </a:r>
                <a:r>
                  <a:rPr lang="tr-TR" dirty="0"/>
                  <a:t> bir </a:t>
                </a:r>
                <a:r>
                  <a:rPr lang="tr-TR" b="1" dirty="0"/>
                  <a:t>nokta tahminidir. </a:t>
                </a:r>
                <a:r>
                  <a:rPr lang="tr-TR" dirty="0"/>
                  <a:t>Burada </a:t>
                </a:r>
                <a14:m>
                  <m:oMath xmlns:m="http://schemas.openxmlformats.org/officeDocument/2006/math">
                    <m:r>
                      <a:rPr lang="tr-TR" i="1" dirty="0" smtClean="0">
                        <a:latin typeface="Cambria Math" panose="02040503050406030204" pitchFamily="18" charset="0"/>
                      </a:rPr>
                      <m:t>h</m:t>
                    </m:r>
                  </m:oMath>
                </a14:m>
                <a:r>
                  <a:rPr lang="tr-TR" dirty="0" smtClean="0"/>
                  <a:t> </a:t>
                </a:r>
                <a:r>
                  <a:rPr lang="tr-TR" dirty="0"/>
                  <a:t>sadece </a:t>
                </a:r>
                <a:r>
                  <a:rPr lang="tr-TR" dirty="0" err="1"/>
                  <a:t>rassal</a:t>
                </a:r>
                <a:r>
                  <a:rPr lang="tr-TR" dirty="0"/>
                  <a:t> </a:t>
                </a:r>
                <a:r>
                  <a:rPr lang="tr-TR" dirty="0" smtClean="0"/>
                  <a:t>örneklemdeki </a:t>
                </a:r>
                <a:r>
                  <a:rPr lang="tr-TR" dirty="0"/>
                  <a:t>gözlemlerin bir fonksiyonudur. Unutmayınız, </a:t>
                </a:r>
                <a14:m>
                  <m:oMath xmlns:m="http://schemas.openxmlformats.org/officeDocument/2006/math">
                    <m:acc>
                      <m:accPr>
                        <m:chr m:val="̂"/>
                        <m:ctrlPr>
                          <a:rPr lang="tr-TR" i="1" dirty="0">
                            <a:latin typeface="Cambria Math" panose="02040503050406030204" pitchFamily="18" charset="0"/>
                          </a:rPr>
                        </m:ctrlPr>
                      </m:accPr>
                      <m:e>
                        <m:r>
                          <m:rPr>
                            <m:sty m:val="p"/>
                          </m:rPr>
                          <a:rPr lang="tr-TR" dirty="0">
                            <a:latin typeface="Cambria Math" panose="02040503050406030204" pitchFamily="18" charset="0"/>
                          </a:rPr>
                          <m:t>Θ</m:t>
                        </m:r>
                      </m:e>
                    </m:acc>
                  </m:oMath>
                </a14:m>
                <a:r>
                  <a:rPr lang="tr-TR" dirty="0" smtClean="0"/>
                  <a:t> bir </a:t>
                </a:r>
                <a:r>
                  <a:rPr lang="tr-TR" dirty="0" err="1"/>
                  <a:t>rassal</a:t>
                </a:r>
                <a:r>
                  <a:rPr lang="tr-TR" dirty="0"/>
                  <a:t> değişkendir çünkü, oda </a:t>
                </a:r>
                <a:r>
                  <a:rPr lang="tr-TR" dirty="0" err="1"/>
                  <a:t>rassal</a:t>
                </a:r>
                <a:r>
                  <a:rPr lang="tr-TR" dirty="0"/>
                  <a:t> değişkenlerin (örneklem gözlemleri) bir fonksiyonudur. </a:t>
                </a:r>
                <a:r>
                  <a:rPr lang="tr-TR" dirty="0" smtClean="0"/>
                  <a:t>Örneklem </a:t>
                </a:r>
                <a:r>
                  <a:rPr lang="tr-TR" dirty="0"/>
                  <a:t>seçildikten sonra,</a:t>
                </a:r>
                <a14:m>
                  <m:oMath xmlns:m="http://schemas.openxmlformats.org/officeDocument/2006/math">
                    <m:acc>
                      <m:accPr>
                        <m:chr m:val="̂"/>
                        <m:ctrlPr>
                          <a:rPr lang="tr-TR" i="1" dirty="0">
                            <a:latin typeface="Cambria Math" panose="02040503050406030204" pitchFamily="18" charset="0"/>
                          </a:rPr>
                        </m:ctrlPr>
                      </m:accPr>
                      <m:e>
                        <m:r>
                          <m:rPr>
                            <m:sty m:val="p"/>
                          </m:rPr>
                          <a:rPr lang="tr-TR" dirty="0">
                            <a:latin typeface="Cambria Math" panose="02040503050406030204" pitchFamily="18" charset="0"/>
                          </a:rPr>
                          <m:t>Θ</m:t>
                        </m:r>
                      </m:e>
                    </m:acc>
                  </m:oMath>
                </a14:m>
                <a:r>
                  <a:rPr lang="tr-TR" dirty="0" smtClean="0"/>
                  <a:t> belirli</a:t>
                </a:r>
                <a14:m>
                  <m:oMath xmlns:m="http://schemas.openxmlformats.org/officeDocument/2006/math">
                    <m:r>
                      <a:rPr lang="tr-TR" b="0" i="0" dirty="0" smtClean="0">
                        <a:latin typeface="Cambria Math" panose="02040503050406030204" pitchFamily="18" charset="0"/>
                      </a:rPr>
                      <m:t> </m:t>
                    </m:r>
                    <m:acc>
                      <m:accPr>
                        <m:chr m:val="̂"/>
                        <m:ctrlPr>
                          <a:rPr lang="tr-TR" i="1" dirty="0">
                            <a:latin typeface="Cambria Math" panose="02040503050406030204" pitchFamily="18" charset="0"/>
                          </a:rPr>
                        </m:ctrlPr>
                      </m:accPr>
                      <m:e>
                        <m:r>
                          <m:rPr>
                            <m:sty m:val="p"/>
                          </m:rPr>
                          <a:rPr lang="tr-TR" dirty="0">
                            <a:latin typeface="Cambria Math" panose="02040503050406030204" pitchFamily="18" charset="0"/>
                          </a:rPr>
                          <m:t>Θ</m:t>
                        </m:r>
                      </m:e>
                    </m:acc>
                  </m:oMath>
                </a14:m>
                <a:r>
                  <a:rPr lang="tr-TR" dirty="0" smtClean="0"/>
                  <a:t> sayısal </a:t>
                </a:r>
                <a:r>
                  <a:rPr lang="tr-TR" dirty="0"/>
                  <a:t>değerini alır, buna </a:t>
                </a:r>
                <a14:m>
                  <m:oMath xmlns:m="http://schemas.openxmlformats.org/officeDocument/2006/math">
                    <m:r>
                      <a:rPr lang="tr-TR" b="0" i="1" dirty="0" smtClean="0">
                        <a:latin typeface="Cambria Math" panose="02040503050406030204" pitchFamily="18" charset="0"/>
                      </a:rPr>
                      <m:t>𝜃</m:t>
                    </m:r>
                  </m:oMath>
                </a14:m>
                <a:r>
                  <a:rPr lang="tr-TR" dirty="0" err="1"/>
                  <a:t>'nın</a:t>
                </a:r>
                <a:r>
                  <a:rPr lang="tr-TR" dirty="0"/>
                  <a:t> </a:t>
                </a:r>
                <a:r>
                  <a:rPr lang="tr-TR" b="1" dirty="0"/>
                  <a:t>nokta tahmini </a:t>
                </a:r>
                <a:r>
                  <a:rPr lang="tr-TR" dirty="0"/>
                  <a:t>denir. </a:t>
                </a:r>
              </a:p>
              <a:p>
                <a:r>
                  <a:rPr lang="tr-TR" b="1" dirty="0" smtClean="0"/>
                  <a:t>Nokta Tahmincisi: </a:t>
                </a:r>
                <a:r>
                  <a:rPr lang="tr-TR" dirty="0" smtClean="0"/>
                  <a:t>Popülasyon </a:t>
                </a:r>
                <a:r>
                  <a:rPr lang="tr-TR" dirty="0"/>
                  <a:t>parametresi </a:t>
                </a:r>
                <a14:m>
                  <m:oMath xmlns:m="http://schemas.openxmlformats.org/officeDocument/2006/math">
                    <m:r>
                      <a:rPr lang="tr-TR" i="1" dirty="0" smtClean="0">
                        <a:latin typeface="Cambria Math" panose="02040503050406030204" pitchFamily="18" charset="0"/>
                      </a:rPr>
                      <m:t>𝜃</m:t>
                    </m:r>
                  </m:oMath>
                </a14:m>
                <a:r>
                  <a:rPr lang="tr-TR" dirty="0" smtClean="0"/>
                  <a:t> </a:t>
                </a:r>
                <a:r>
                  <a:rPr lang="tr-TR" dirty="0"/>
                  <a:t>için nokta </a:t>
                </a:r>
                <a:r>
                  <a:rPr lang="tr-TR" dirty="0" smtClean="0"/>
                  <a:t>tahmini </a:t>
                </a:r>
                <a14:m>
                  <m:oMath xmlns:m="http://schemas.openxmlformats.org/officeDocument/2006/math">
                    <m:acc>
                      <m:accPr>
                        <m:chr m:val="̂"/>
                        <m:ctrlPr>
                          <a:rPr lang="tr-TR" i="1" dirty="0">
                            <a:latin typeface="Cambria Math" panose="02040503050406030204" pitchFamily="18" charset="0"/>
                          </a:rPr>
                        </m:ctrlPr>
                      </m:accPr>
                      <m:e>
                        <m:r>
                          <a:rPr lang="tr-TR" b="0" i="1" dirty="0" smtClean="0">
                            <a:latin typeface="Cambria Math" panose="02040503050406030204" pitchFamily="18" charset="0"/>
                          </a:rPr>
                          <m:t>𝜃</m:t>
                        </m:r>
                      </m:e>
                    </m:acc>
                    <m:r>
                      <a:rPr lang="tr-TR" b="0" i="1" dirty="0" smtClean="0">
                        <a:latin typeface="Cambria Math" panose="02040503050406030204" pitchFamily="18" charset="0"/>
                      </a:rPr>
                      <m:t> </m:t>
                    </m:r>
                  </m:oMath>
                </a14:m>
                <a:r>
                  <a:rPr lang="tr-TR" dirty="0"/>
                  <a:t>İstatistiğinin tek bir sayısal</a:t>
                </a:r>
                <a14:m>
                  <m:oMath xmlns:m="http://schemas.openxmlformats.org/officeDocument/2006/math">
                    <m:r>
                      <a:rPr lang="tr-TR" b="0" i="0" dirty="0" smtClean="0">
                        <a:latin typeface="Cambria Math" panose="02040503050406030204" pitchFamily="18" charset="0"/>
                      </a:rPr>
                      <m:t> </m:t>
                    </m:r>
                    <m:acc>
                      <m:accPr>
                        <m:chr m:val="̂"/>
                        <m:ctrlPr>
                          <a:rPr lang="tr-TR" i="1" dirty="0">
                            <a:latin typeface="Cambria Math" panose="02040503050406030204" pitchFamily="18" charset="0"/>
                          </a:rPr>
                        </m:ctrlPr>
                      </m:accPr>
                      <m:e>
                        <m:r>
                          <m:rPr>
                            <m:sty m:val="p"/>
                          </m:rPr>
                          <a:rPr lang="tr-TR" dirty="0">
                            <a:latin typeface="Cambria Math" panose="02040503050406030204" pitchFamily="18" charset="0"/>
                          </a:rPr>
                          <m:t>Θ</m:t>
                        </m:r>
                      </m:e>
                    </m:acc>
                    <m:r>
                      <a:rPr lang="tr-TR" b="0" i="1" dirty="0" smtClean="0">
                        <a:latin typeface="Cambria Math" panose="02040503050406030204" pitchFamily="18" charset="0"/>
                      </a:rPr>
                      <m:t> </m:t>
                    </m:r>
                  </m:oMath>
                </a14:m>
                <a:r>
                  <a:rPr lang="tr-TR" dirty="0" smtClean="0"/>
                  <a:t>değeridir</a:t>
                </a:r>
                <a:r>
                  <a:rPr lang="tr-TR"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563" t="-1571" r="-938"/>
                </a:stretch>
              </a:blipFill>
            </p:spPr>
            <p:txBody>
              <a:bodyPr/>
              <a:lstStyle/>
              <a:p>
                <a:r>
                  <a:rPr lang="tr-TR">
                    <a:noFill/>
                  </a:rPr>
                  <a:t> </a:t>
                </a:r>
              </a:p>
            </p:txBody>
          </p:sp>
        </mc:Fallback>
      </mc:AlternateContent>
    </p:spTree>
    <p:extLst>
      <p:ext uri="{BB962C8B-B14F-4D97-AF65-F5344CB8AC3E}">
        <p14:creationId xmlns:p14="http://schemas.microsoft.com/office/powerpoint/2010/main" val="56796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NOKTA TAHMİNİ </a:t>
            </a:r>
          </a:p>
        </p:txBody>
      </p:sp>
      <p:sp>
        <p:nvSpPr>
          <p:cNvPr id="4" name="Metin Yer Tutucusu 3"/>
          <p:cNvSpPr>
            <a:spLocks noGrp="1"/>
          </p:cNvSpPr>
          <p:nvPr>
            <p:ph type="body" idx="1"/>
          </p:nvPr>
        </p:nvSpPr>
        <p:spPr/>
        <p:txBody>
          <a:bodyPr>
            <a:normAutofit fontScale="92500" lnSpcReduction="20000"/>
          </a:bodyPr>
          <a:lstStyle/>
          <a:p>
            <a:r>
              <a:rPr lang="tr-TR" dirty="0"/>
              <a:t>Mühendislikte tahmin problemleri sıkça ortaya çıkar. Şunları rahmine ihtiyaç duyarız</a:t>
            </a:r>
            <a:r>
              <a:rPr lang="tr-TR" dirty="0" smtClean="0"/>
              <a:t>:</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2"/>
              </p:nvPr>
            </p:nvSpPr>
            <p:spPr/>
            <p:txBody>
              <a:bodyPr>
                <a:normAutofit/>
              </a:bodyPr>
              <a:lstStyle/>
              <a:p>
                <a:pPr marL="0" indent="0">
                  <a:lnSpc>
                    <a:spcPct val="100000"/>
                  </a:lnSpc>
                  <a:spcBef>
                    <a:spcPts val="0"/>
                  </a:spcBef>
                  <a:buNone/>
                </a:pPr>
                <a:r>
                  <a:rPr lang="tr-TR" dirty="0" smtClean="0"/>
                  <a:t>Tek </a:t>
                </a:r>
                <a:r>
                  <a:rPr lang="tr-TR" dirty="0"/>
                  <a:t>bir popülasyonun ortalaması </a:t>
                </a:r>
                <a14:m>
                  <m:oMath xmlns:m="http://schemas.openxmlformats.org/officeDocument/2006/math">
                    <m:r>
                      <a:rPr lang="tr-TR" b="0" i="1" dirty="0" smtClean="0">
                        <a:latin typeface="Cambria Math" panose="02040503050406030204" pitchFamily="18" charset="0"/>
                      </a:rPr>
                      <m:t>𝜇</m:t>
                    </m:r>
                  </m:oMath>
                </a14:m>
                <a:r>
                  <a:rPr lang="tr-TR" dirty="0"/>
                  <a:t>. </a:t>
                </a:r>
                <a:endParaRPr lang="tr-TR" dirty="0" smtClean="0"/>
              </a:p>
              <a:p>
                <a:pPr marL="0" indent="0">
                  <a:lnSpc>
                    <a:spcPct val="100000"/>
                  </a:lnSpc>
                  <a:spcBef>
                    <a:spcPts val="0"/>
                  </a:spcBef>
                  <a:buNone/>
                </a:pPr>
                <a:r>
                  <a:rPr lang="tr-TR" dirty="0" smtClean="0"/>
                  <a:t>Tek </a:t>
                </a:r>
                <a:r>
                  <a:rPr lang="tr-TR" dirty="0"/>
                  <a:t>bir popülasyonun </a:t>
                </a:r>
                <a:r>
                  <a:rPr lang="tr-TR" dirty="0" err="1"/>
                  <a:t>varyansı</a:t>
                </a:r>
                <a:r>
                  <a:rPr lang="tr-TR" dirty="0"/>
                  <a:t> </a:t>
                </a:r>
                <a14:m>
                  <m:oMath xmlns:m="http://schemas.openxmlformats.org/officeDocument/2006/math">
                    <m:sSup>
                      <m:sSupPr>
                        <m:ctrlPr>
                          <a:rPr lang="tr-TR" b="0" i="1" dirty="0" smtClean="0">
                            <a:latin typeface="Cambria Math" panose="02040503050406030204" pitchFamily="18" charset="0"/>
                          </a:rPr>
                        </m:ctrlPr>
                      </m:sSupPr>
                      <m:e>
                        <m:r>
                          <a:rPr lang="tr-TR" i="1" dirty="0" smtClean="0">
                            <a:latin typeface="Cambria Math" panose="02040503050406030204" pitchFamily="18" charset="0"/>
                          </a:rPr>
                          <m:t>𝜎</m:t>
                        </m:r>
                      </m:e>
                      <m:sup>
                        <m:r>
                          <a:rPr lang="tr-TR" b="0" i="1" dirty="0" smtClean="0">
                            <a:latin typeface="Cambria Math" panose="02040503050406030204" pitchFamily="18" charset="0"/>
                          </a:rPr>
                          <m:t>2</m:t>
                        </m:r>
                      </m:sup>
                    </m:sSup>
                    <m:r>
                      <a:rPr lang="tr-TR" i="1" dirty="0" smtClean="0">
                        <a:latin typeface="Cambria Math" panose="02040503050406030204" pitchFamily="18" charset="0"/>
                      </a:rPr>
                      <m:t> </m:t>
                    </m:r>
                  </m:oMath>
                </a14:m>
                <a:r>
                  <a:rPr lang="tr-TR" dirty="0"/>
                  <a:t>(veya standart sapma </a:t>
                </a:r>
                <a14:m>
                  <m:oMath xmlns:m="http://schemas.openxmlformats.org/officeDocument/2006/math">
                    <m:r>
                      <a:rPr lang="tr-TR" b="0" i="1" dirty="0" smtClean="0">
                        <a:latin typeface="Cambria Math" panose="02040503050406030204" pitchFamily="18" charset="0"/>
                      </a:rPr>
                      <m:t>𝜎</m:t>
                    </m:r>
                  </m:oMath>
                </a14:m>
                <a:r>
                  <a:rPr lang="tr-TR" dirty="0"/>
                  <a:t>) </a:t>
                </a:r>
                <a:endParaRPr lang="tr-TR" dirty="0" smtClean="0"/>
              </a:p>
              <a:p>
                <a:pPr marL="0" indent="0">
                  <a:lnSpc>
                    <a:spcPct val="100000"/>
                  </a:lnSpc>
                  <a:spcBef>
                    <a:spcPts val="0"/>
                  </a:spcBef>
                  <a:buNone/>
                </a:pPr>
                <a:r>
                  <a:rPr lang="tr-TR" dirty="0" smtClean="0"/>
                  <a:t>Popülasyonda </a:t>
                </a:r>
                <a:r>
                  <a:rPr lang="tr-TR" dirty="0"/>
                  <a:t>bir sınıfa ait öğelerin oranı </a:t>
                </a:r>
                <a14:m>
                  <m:oMath xmlns:m="http://schemas.openxmlformats.org/officeDocument/2006/math">
                    <m:r>
                      <a:rPr lang="tr-TR" i="1" dirty="0" smtClean="0">
                        <a:latin typeface="Cambria Math" panose="02040503050406030204" pitchFamily="18" charset="0"/>
                      </a:rPr>
                      <m:t>𝑝</m:t>
                    </m:r>
                  </m:oMath>
                </a14:m>
                <a:r>
                  <a:rPr lang="tr-TR" dirty="0"/>
                  <a:t> </a:t>
                </a:r>
                <a:endParaRPr lang="tr-TR" dirty="0" smtClean="0"/>
              </a:p>
              <a:p>
                <a:pPr marL="0" indent="0">
                  <a:lnSpc>
                    <a:spcPct val="100000"/>
                  </a:lnSpc>
                  <a:spcBef>
                    <a:spcPts val="0"/>
                  </a:spcBef>
                  <a:buNone/>
                </a:pPr>
                <a:r>
                  <a:rPr lang="tr-TR" dirty="0" smtClean="0"/>
                  <a:t>İki </a:t>
                </a:r>
                <a:r>
                  <a:rPr lang="tr-TR" dirty="0"/>
                  <a:t>popülasyon ortalaması arasındaki fark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µ</m:t>
                        </m:r>
                      </m:e>
                      <m:sub>
                        <m:r>
                          <a:rPr lang="tr-TR" b="0" i="1" dirty="0" smtClean="0">
                            <a:latin typeface="Cambria Math" panose="02040503050406030204" pitchFamily="18" charset="0"/>
                          </a:rPr>
                          <m:t>1</m:t>
                        </m:r>
                      </m:sub>
                    </m:sSub>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𝜇</m:t>
                        </m:r>
                      </m:e>
                      <m:sub>
                        <m:r>
                          <a:rPr lang="tr-TR" i="1" dirty="0" smtClean="0">
                            <a:latin typeface="Cambria Math" panose="02040503050406030204" pitchFamily="18" charset="0"/>
                          </a:rPr>
                          <m:t>2</m:t>
                        </m:r>
                      </m:sub>
                    </m:sSub>
                    <m:r>
                      <a:rPr lang="tr-TR" i="1" dirty="0" smtClean="0">
                        <a:latin typeface="Cambria Math" panose="02040503050406030204" pitchFamily="18" charset="0"/>
                      </a:rPr>
                      <m:t> </m:t>
                    </m:r>
                  </m:oMath>
                </a14:m>
                <a:endParaRPr lang="tr-TR" dirty="0" smtClean="0"/>
              </a:p>
              <a:p>
                <a:pPr marL="0" indent="0">
                  <a:lnSpc>
                    <a:spcPct val="100000"/>
                  </a:lnSpc>
                  <a:spcBef>
                    <a:spcPts val="0"/>
                  </a:spcBef>
                  <a:buNone/>
                </a:pPr>
                <a:r>
                  <a:rPr lang="tr-TR" dirty="0" smtClean="0"/>
                  <a:t>İki </a:t>
                </a:r>
                <a:r>
                  <a:rPr lang="tr-TR" dirty="0"/>
                  <a:t>popülasyon oranı arasındaki fark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𝑝</m:t>
                        </m:r>
                      </m:e>
                      <m:sub>
                        <m:r>
                          <a:rPr lang="tr-TR" i="1" dirty="0" smtClean="0">
                            <a:latin typeface="Cambria Math" panose="02040503050406030204" pitchFamily="18" charset="0"/>
                          </a:rPr>
                          <m:t>1</m:t>
                        </m:r>
                      </m:sub>
                    </m:sSub>
                    <m:r>
                      <a:rPr lang="tr-TR"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𝑝</m:t>
                        </m:r>
                      </m:e>
                      <m:sub>
                        <m:r>
                          <a:rPr lang="tr-TR" i="1" dirty="0" smtClean="0">
                            <a:latin typeface="Cambria Math" panose="02040503050406030204" pitchFamily="18" charset="0"/>
                          </a:rPr>
                          <m:t>2</m:t>
                        </m:r>
                      </m:sub>
                    </m:sSub>
                  </m:oMath>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2"/>
              </p:nvPr>
            </p:nvSpPr>
            <p:spPr>
              <a:blipFill rotWithShape="0">
                <a:blip r:embed="rId2"/>
                <a:stretch>
                  <a:fillRect l="-1405" t="-1029" r="-894"/>
                </a:stretch>
              </a:blipFill>
            </p:spPr>
            <p:txBody>
              <a:bodyPr/>
              <a:lstStyle/>
              <a:p>
                <a:r>
                  <a:rPr lang="tr-TR">
                    <a:noFill/>
                  </a:rPr>
                  <a:t> </a:t>
                </a:r>
              </a:p>
            </p:txBody>
          </p:sp>
        </mc:Fallback>
      </mc:AlternateContent>
      <p:sp>
        <p:nvSpPr>
          <p:cNvPr id="5" name="Metin Yer Tutucusu 4"/>
          <p:cNvSpPr>
            <a:spLocks noGrp="1"/>
          </p:cNvSpPr>
          <p:nvPr>
            <p:ph type="body" sz="quarter" idx="3"/>
          </p:nvPr>
        </p:nvSpPr>
        <p:spPr/>
        <p:txBody>
          <a:bodyPr/>
          <a:lstStyle/>
          <a:p>
            <a:r>
              <a:rPr lang="tr-TR" dirty="0"/>
              <a:t>Bu parametrelerin makul nokta tahminleri şu şekildedir.</a:t>
            </a:r>
          </a:p>
        </p:txBody>
      </p:sp>
      <mc:AlternateContent xmlns:mc="http://schemas.openxmlformats.org/markup-compatibility/2006" xmlns:a14="http://schemas.microsoft.com/office/drawing/2010/main">
        <mc:Choice Requires="a14">
          <p:sp>
            <p:nvSpPr>
              <p:cNvPr id="6" name="İçerik Yer Tutucusu 5"/>
              <p:cNvSpPr>
                <a:spLocks noGrp="1"/>
              </p:cNvSpPr>
              <p:nvPr>
                <p:ph sz="quarter" idx="4"/>
              </p:nvPr>
            </p:nvSpPr>
            <p:spPr/>
            <p:txBody>
              <a:bodyPr>
                <a:normAutofit fontScale="92500" lnSpcReduction="20000"/>
              </a:bodyPr>
              <a:lstStyle/>
              <a:p>
                <a:pPr marL="0" indent="0">
                  <a:lnSpc>
                    <a:spcPct val="120000"/>
                  </a:lnSpc>
                  <a:spcBef>
                    <a:spcPts val="0"/>
                  </a:spcBef>
                  <a:buNone/>
                </a:pPr>
                <a14:m>
                  <m:oMath xmlns:m="http://schemas.openxmlformats.org/officeDocument/2006/math">
                    <m:r>
                      <a:rPr lang="tr-TR" b="0" i="1" dirty="0" smtClean="0">
                        <a:latin typeface="Cambria Math" panose="02040503050406030204" pitchFamily="18" charset="0"/>
                      </a:rPr>
                      <m:t>𝜇</m:t>
                    </m:r>
                  </m:oMath>
                </a14:m>
                <a:r>
                  <a:rPr lang="tr-TR" dirty="0" smtClean="0"/>
                  <a:t> </a:t>
                </a:r>
                <a:r>
                  <a:rPr lang="tr-TR" dirty="0"/>
                  <a:t>için tahmin </a:t>
                </a:r>
                <a14:m>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𝜇</m:t>
                        </m:r>
                      </m:e>
                    </m:acc>
                    <m:r>
                      <a:rPr lang="tr-TR" b="0" i="1" dirty="0" smtClean="0">
                        <a:latin typeface="Cambria Math" panose="02040503050406030204" pitchFamily="18" charset="0"/>
                      </a:rPr>
                      <m:t>=</m:t>
                    </m:r>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𝑥</m:t>
                        </m:r>
                      </m:e>
                    </m:acc>
                  </m:oMath>
                </a14:m>
                <a:r>
                  <a:rPr lang="tr-TR" dirty="0" smtClean="0"/>
                  <a:t> </a:t>
                </a:r>
                <a:r>
                  <a:rPr lang="tr-TR" dirty="0" err="1" smtClean="0"/>
                  <a:t>ömeklem</a:t>
                </a:r>
                <a:r>
                  <a:rPr lang="tr-TR" dirty="0" smtClean="0"/>
                  <a:t> </a:t>
                </a:r>
                <a:r>
                  <a:rPr lang="tr-TR" dirty="0"/>
                  <a:t>ortalamasıdır. </a:t>
                </a:r>
                <a:endParaRPr lang="tr-TR" dirty="0" smtClean="0"/>
              </a:p>
              <a:p>
                <a:pPr marL="0" indent="0">
                  <a:lnSpc>
                    <a:spcPct val="120000"/>
                  </a:lnSpc>
                  <a:spcBef>
                    <a:spcPts val="0"/>
                  </a:spcBef>
                  <a:buNone/>
                </a:pPr>
                <a14:m>
                  <m:oMath xmlns:m="http://schemas.openxmlformats.org/officeDocument/2006/math">
                    <m:sSup>
                      <m:sSupPr>
                        <m:ctrlPr>
                          <a:rPr lang="tr-TR" i="1" dirty="0">
                            <a:latin typeface="Cambria Math" panose="02040503050406030204" pitchFamily="18" charset="0"/>
                          </a:rPr>
                        </m:ctrlPr>
                      </m:sSupPr>
                      <m:e>
                        <m:r>
                          <a:rPr lang="tr-TR" i="1" dirty="0">
                            <a:latin typeface="Cambria Math" panose="02040503050406030204" pitchFamily="18" charset="0"/>
                          </a:rPr>
                          <m:t>𝜎</m:t>
                        </m:r>
                      </m:e>
                      <m:sup>
                        <m:r>
                          <a:rPr lang="tr-TR" i="1" dirty="0">
                            <a:latin typeface="Cambria Math" panose="02040503050406030204" pitchFamily="18" charset="0"/>
                          </a:rPr>
                          <m:t>2</m:t>
                        </m:r>
                      </m:sup>
                    </m:sSup>
                  </m:oMath>
                </a14:m>
                <a:r>
                  <a:rPr lang="tr-TR" dirty="0" smtClean="0"/>
                  <a:t> için </a:t>
                </a:r>
                <a:r>
                  <a:rPr lang="tr-TR" dirty="0"/>
                  <a:t>tahmin </a:t>
                </a:r>
                <a14:m>
                  <m:oMath xmlns:m="http://schemas.openxmlformats.org/officeDocument/2006/math">
                    <m:sSup>
                      <m:sSupPr>
                        <m:ctrlPr>
                          <a:rPr lang="tr-TR" i="1" dirty="0">
                            <a:latin typeface="Cambria Math" panose="02040503050406030204" pitchFamily="18" charset="0"/>
                          </a:rPr>
                        </m:ctrlPr>
                      </m:sSupPr>
                      <m:e>
                        <m:acc>
                          <m:accPr>
                            <m:chr m:val="̂"/>
                            <m:ctrlPr>
                              <a:rPr lang="tr-TR" b="0" i="1" dirty="0" smtClean="0">
                                <a:latin typeface="Cambria Math" panose="02040503050406030204" pitchFamily="18" charset="0"/>
                              </a:rPr>
                            </m:ctrlPr>
                          </m:accPr>
                          <m:e>
                            <m:r>
                              <a:rPr lang="tr-TR" i="1" dirty="0">
                                <a:latin typeface="Cambria Math" panose="02040503050406030204" pitchFamily="18" charset="0"/>
                              </a:rPr>
                              <m:t>𝜎</m:t>
                            </m:r>
                          </m:e>
                        </m:acc>
                      </m:e>
                      <m:sup>
                        <m:r>
                          <a:rPr lang="tr-TR" i="1" dirty="0">
                            <a:latin typeface="Cambria Math" panose="02040503050406030204" pitchFamily="18" charset="0"/>
                          </a:rPr>
                          <m:t>2</m:t>
                        </m:r>
                      </m:sup>
                    </m:sSup>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𝑠</m:t>
                        </m:r>
                      </m:e>
                      <m:sup>
                        <m:r>
                          <a:rPr lang="tr-TR" b="0" i="1" dirty="0" smtClean="0">
                            <a:latin typeface="Cambria Math" panose="02040503050406030204" pitchFamily="18" charset="0"/>
                          </a:rPr>
                          <m:t>2</m:t>
                        </m:r>
                      </m:sup>
                    </m:sSup>
                  </m:oMath>
                </a14:m>
                <a:r>
                  <a:rPr lang="tr-TR" dirty="0"/>
                  <a:t> </a:t>
                </a:r>
                <a:r>
                  <a:rPr lang="tr-TR" dirty="0" smtClean="0"/>
                  <a:t> örneklem </a:t>
                </a:r>
                <a:r>
                  <a:rPr lang="tr-TR" dirty="0" err="1"/>
                  <a:t>varyansıdır</a:t>
                </a:r>
                <a:r>
                  <a:rPr lang="tr-TR" dirty="0"/>
                  <a:t>. </a:t>
                </a:r>
                <a:endParaRPr lang="tr-TR" dirty="0" smtClean="0"/>
              </a:p>
              <a:p>
                <a:pPr marL="0" indent="0">
                  <a:lnSpc>
                    <a:spcPct val="120000"/>
                  </a:lnSpc>
                  <a:spcBef>
                    <a:spcPts val="0"/>
                  </a:spcBef>
                  <a:buNone/>
                </a:pPr>
                <a14:m>
                  <m:oMath xmlns:m="http://schemas.openxmlformats.org/officeDocument/2006/math">
                    <m:r>
                      <a:rPr lang="tr-TR" i="1" dirty="0" smtClean="0">
                        <a:latin typeface="Cambria Math" panose="02040503050406030204" pitchFamily="18" charset="0"/>
                      </a:rPr>
                      <m:t>𝑝</m:t>
                    </m:r>
                  </m:oMath>
                </a14:m>
                <a:r>
                  <a:rPr lang="tr-TR" dirty="0" smtClean="0"/>
                  <a:t> </a:t>
                </a:r>
                <a:r>
                  <a:rPr lang="tr-TR" dirty="0"/>
                  <a:t>için tahmin </a:t>
                </a:r>
                <a14:m>
                  <m:oMath xmlns:m="http://schemas.openxmlformats.org/officeDocument/2006/math">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𝑝</m:t>
                        </m:r>
                      </m:e>
                    </m:acc>
                    <m:r>
                      <a:rPr lang="tr-TR" i="1" dirty="0" smtClean="0">
                        <a:latin typeface="Cambria Math" panose="02040503050406030204" pitchFamily="18" charset="0"/>
                      </a:rPr>
                      <m:t> =</m:t>
                    </m:r>
                    <m:f>
                      <m:fPr>
                        <m:ctrlPr>
                          <a:rPr lang="tr-TR" b="0" i="1" dirty="0" smtClean="0">
                            <a:latin typeface="Cambria Math" panose="02040503050406030204" pitchFamily="18" charset="0"/>
                          </a:rPr>
                        </m:ctrlPr>
                      </m:fPr>
                      <m:num>
                        <m:r>
                          <a:rPr lang="tr-TR" i="1" dirty="0" err="1">
                            <a:latin typeface="Cambria Math" panose="02040503050406030204" pitchFamily="18" charset="0"/>
                          </a:rPr>
                          <m:t>𝑥</m:t>
                        </m:r>
                      </m:num>
                      <m:den>
                        <m:r>
                          <a:rPr lang="tr-TR" i="1" dirty="0" err="1">
                            <a:latin typeface="Cambria Math" panose="02040503050406030204" pitchFamily="18" charset="0"/>
                          </a:rPr>
                          <m:t>𝑛</m:t>
                        </m:r>
                      </m:den>
                    </m:f>
                    <m:r>
                      <a:rPr lang="tr-TR" i="1" dirty="0">
                        <a:latin typeface="Cambria Math" panose="02040503050406030204" pitchFamily="18" charset="0"/>
                      </a:rPr>
                      <m:t> </m:t>
                    </m:r>
                  </m:oMath>
                </a14:m>
                <a:r>
                  <a:rPr lang="tr-TR" dirty="0" smtClean="0"/>
                  <a:t>örneklem oranıdır, </a:t>
                </a:r>
                <a:r>
                  <a:rPr lang="tr-TR" dirty="0"/>
                  <a:t>burada </a:t>
                </a:r>
                <a14:m>
                  <m:oMath xmlns:m="http://schemas.openxmlformats.org/officeDocument/2006/math">
                    <m:r>
                      <a:rPr lang="tr-TR" i="1" dirty="0" smtClean="0">
                        <a:latin typeface="Cambria Math" panose="02040503050406030204" pitchFamily="18" charset="0"/>
                      </a:rPr>
                      <m:t>𝑥</m:t>
                    </m:r>
                  </m:oMath>
                </a14:m>
                <a:r>
                  <a:rPr lang="tr-TR" dirty="0"/>
                  <a:t> </a:t>
                </a:r>
                <a:r>
                  <a:rPr lang="tr-TR" dirty="0" smtClean="0"/>
                  <a:t>örneklemde </a:t>
                </a:r>
                <a:r>
                  <a:rPr lang="tr-TR" dirty="0"/>
                  <a:t>ilgili sınıfa ait öğe sayısını ifade eder. </a:t>
                </a:r>
                <a:endParaRPr lang="tr-TR" dirty="0" smtClean="0"/>
              </a:p>
              <a:p>
                <a:pPr marL="0" indent="0">
                  <a:lnSpc>
                    <a:spcPct val="100000"/>
                  </a:lnSpc>
                  <a:spcBef>
                    <a:spcPts val="0"/>
                  </a:spcBef>
                  <a:buNone/>
                </a:pP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µ</m:t>
                        </m:r>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2</m:t>
                        </m:r>
                      </m:sub>
                    </m:sSub>
                    <m:r>
                      <a:rPr lang="tr-TR" i="1" dirty="0">
                        <a:latin typeface="Cambria Math" panose="02040503050406030204" pitchFamily="18" charset="0"/>
                      </a:rPr>
                      <m:t> </m:t>
                    </m:r>
                  </m:oMath>
                </a14:m>
                <a:r>
                  <a:rPr lang="tr-TR" dirty="0" smtClean="0"/>
                  <a:t>için </a:t>
                </a:r>
                <a:r>
                  <a:rPr lang="tr-TR" dirty="0"/>
                  <a:t>tahmin, iki bağımsız </a:t>
                </a:r>
                <a:r>
                  <a:rPr lang="tr-TR" dirty="0" err="1"/>
                  <a:t>rassal</a:t>
                </a:r>
                <a:r>
                  <a:rPr lang="tr-TR" dirty="0"/>
                  <a:t> örneklemin </a:t>
                </a:r>
                <a:r>
                  <a:rPr lang="tr-TR" dirty="0" smtClean="0"/>
                  <a:t>ortalamaları </a:t>
                </a:r>
                <a:r>
                  <a:rPr lang="tr-TR" dirty="0"/>
                  <a:t>arasındaki farktır, yani </a:t>
                </a:r>
                <a14:m>
                  <m:oMath xmlns:m="http://schemas.openxmlformats.org/officeDocument/2006/math">
                    <m:sSub>
                      <m:sSubPr>
                        <m:ctrlPr>
                          <a:rPr lang="tr-TR" i="1" dirty="0">
                            <a:latin typeface="Cambria Math" panose="02040503050406030204" pitchFamily="18" charset="0"/>
                          </a:rPr>
                        </m:ctrlPr>
                      </m:sSubPr>
                      <m:e>
                        <m:acc>
                          <m:accPr>
                            <m:chr m:val="̂"/>
                            <m:ctrlPr>
                              <a:rPr lang="tr-TR" b="0" i="1" dirty="0" smtClean="0">
                                <a:latin typeface="Cambria Math" panose="02040503050406030204" pitchFamily="18" charset="0"/>
                              </a:rPr>
                            </m:ctrlPr>
                          </m:accPr>
                          <m:e>
                            <m:r>
                              <a:rPr lang="tr-TR" i="1" dirty="0">
                                <a:latin typeface="Cambria Math" panose="02040503050406030204" pitchFamily="18" charset="0"/>
                              </a:rPr>
                              <m:t>µ</m:t>
                            </m:r>
                          </m:e>
                        </m:acc>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acc>
                          <m:accPr>
                            <m:chr m:val="̂"/>
                            <m:ctrlPr>
                              <a:rPr lang="tr-TR" b="0" i="1" dirty="0" smtClean="0">
                                <a:latin typeface="Cambria Math" panose="02040503050406030204" pitchFamily="18" charset="0"/>
                              </a:rPr>
                            </m:ctrlPr>
                          </m:accPr>
                          <m:e>
                            <m:r>
                              <a:rPr lang="tr-TR" i="1" dirty="0">
                                <a:latin typeface="Cambria Math" panose="02040503050406030204" pitchFamily="18" charset="0"/>
                              </a:rPr>
                              <m:t>𝜇</m:t>
                            </m:r>
                          </m:e>
                        </m:acc>
                      </m:e>
                      <m:sub>
                        <m:r>
                          <a:rPr lang="tr-TR" i="1" dirty="0">
                            <a:latin typeface="Cambria Math" panose="02040503050406030204" pitchFamily="18" charset="0"/>
                          </a:rPr>
                          <m:t>2</m:t>
                        </m:r>
                      </m:sub>
                    </m:sSub>
                    <m:r>
                      <a:rPr lang="tr-TR" b="0" i="1" dirty="0" smtClean="0">
                        <a:latin typeface="Cambria Math" panose="02040503050406030204" pitchFamily="18" charset="0"/>
                      </a:rPr>
                      <m:t>=</m:t>
                    </m:r>
                    <m:sSub>
                      <m:sSubPr>
                        <m:ctrlPr>
                          <a:rPr lang="tr-TR" i="1" dirty="0">
                            <a:latin typeface="Cambria Math" panose="02040503050406030204" pitchFamily="18" charset="0"/>
                          </a:rPr>
                        </m:ctrlPr>
                      </m:sSubPr>
                      <m:e>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𝑥</m:t>
                            </m:r>
                          </m:e>
                        </m:acc>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𝑥</m:t>
                            </m:r>
                          </m:e>
                        </m:acc>
                      </m:e>
                      <m:sub>
                        <m:r>
                          <a:rPr lang="tr-TR" i="1" dirty="0">
                            <a:latin typeface="Cambria Math" panose="02040503050406030204" pitchFamily="18" charset="0"/>
                          </a:rPr>
                          <m:t>2</m:t>
                        </m:r>
                      </m:sub>
                    </m:sSub>
                    <m:r>
                      <a:rPr lang="tr-TR" i="1" dirty="0">
                        <a:latin typeface="Cambria Math" panose="02040503050406030204" pitchFamily="18" charset="0"/>
                      </a:rPr>
                      <m:t> </m:t>
                    </m:r>
                  </m:oMath>
                </a14:m>
                <a:endParaRPr lang="tr-TR" dirty="0"/>
              </a:p>
              <a:p>
                <a:pPr marL="0" indent="0">
                  <a:lnSpc>
                    <a:spcPct val="120000"/>
                  </a:lnSpc>
                  <a:spcBef>
                    <a:spcPts val="0"/>
                  </a:spcBef>
                  <a:buNone/>
                </a:pP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𝑝</m:t>
                        </m:r>
                      </m:e>
                      <m:sub>
                        <m:r>
                          <a:rPr lang="tr-TR" i="1" dirty="0">
                            <a:latin typeface="Cambria Math" panose="02040503050406030204" pitchFamily="18" charset="0"/>
                          </a:rPr>
                          <m:t>1</m:t>
                        </m:r>
                      </m:sub>
                    </m:sSub>
                    <m:r>
                      <a:rPr lang="tr-TR" i="1" dirty="0">
                        <a:latin typeface="Cambria Math" panose="02040503050406030204" pitchFamily="18" charset="0"/>
                      </a:rPr>
                      <m:t>−</m:t>
                    </m:r>
                    <m:sSub>
                      <m:sSubPr>
                        <m:ctrlPr>
                          <a:rPr lang="tr-TR" i="1" dirty="0">
                            <a:latin typeface="Cambria Math" panose="02040503050406030204" pitchFamily="18" charset="0"/>
                          </a:rPr>
                        </m:ctrlPr>
                      </m:sSubPr>
                      <m:e>
                        <m:r>
                          <a:rPr lang="tr-TR" i="1" dirty="0">
                            <a:latin typeface="Cambria Math" panose="02040503050406030204" pitchFamily="18" charset="0"/>
                          </a:rPr>
                          <m:t>𝑝</m:t>
                        </m:r>
                      </m:e>
                      <m:sub>
                        <m:r>
                          <a:rPr lang="tr-TR" i="1" dirty="0">
                            <a:latin typeface="Cambria Math" panose="02040503050406030204" pitchFamily="18" charset="0"/>
                          </a:rPr>
                          <m:t>2</m:t>
                        </m:r>
                      </m:sub>
                    </m:sSub>
                  </m:oMath>
                </a14:m>
                <a:r>
                  <a:rPr lang="tr-TR" dirty="0" smtClean="0"/>
                  <a:t> için </a:t>
                </a:r>
                <a:r>
                  <a:rPr lang="tr-TR" dirty="0"/>
                  <a:t>tahmin iki bağımsız </a:t>
                </a:r>
                <a:r>
                  <a:rPr lang="tr-TR" dirty="0" err="1"/>
                  <a:t>rassal</a:t>
                </a:r>
                <a:r>
                  <a:rPr lang="tr-TR" dirty="0"/>
                  <a:t> </a:t>
                </a:r>
                <a:r>
                  <a:rPr lang="tr-TR" dirty="0" smtClean="0"/>
                  <a:t>örneklem </a:t>
                </a:r>
                <a:r>
                  <a:rPr lang="tr-TR" dirty="0"/>
                  <a:t>oranı arasındaki farktır, yani </a:t>
                </a:r>
                <a14:m>
                  <m:oMath xmlns:m="http://schemas.openxmlformats.org/officeDocument/2006/math">
                    <m:sSub>
                      <m:sSubPr>
                        <m:ctrlPr>
                          <a:rPr lang="tr-TR" i="1" dirty="0">
                            <a:latin typeface="Cambria Math" panose="02040503050406030204" pitchFamily="18" charset="0"/>
                          </a:rPr>
                        </m:ctrlPr>
                      </m:sSubPr>
                      <m:e>
                        <m:acc>
                          <m:accPr>
                            <m:chr m:val="̂"/>
                            <m:ctrlPr>
                              <a:rPr lang="tr-TR" i="1" dirty="0">
                                <a:latin typeface="Cambria Math" panose="02040503050406030204" pitchFamily="18" charset="0"/>
                              </a:rPr>
                            </m:ctrlPr>
                          </m:accPr>
                          <m:e>
                            <m:r>
                              <a:rPr lang="tr-TR" b="0" i="1" dirty="0" smtClean="0">
                                <a:latin typeface="Cambria Math" panose="02040503050406030204" pitchFamily="18" charset="0"/>
                              </a:rPr>
                              <m:t>𝑝</m:t>
                            </m:r>
                          </m:e>
                        </m:acc>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acc>
                          <m:accPr>
                            <m:chr m:val="̂"/>
                            <m:ctrlPr>
                              <a:rPr lang="tr-TR" i="1" dirty="0">
                                <a:latin typeface="Cambria Math" panose="02040503050406030204" pitchFamily="18" charset="0"/>
                              </a:rPr>
                            </m:ctrlPr>
                          </m:accPr>
                          <m:e>
                            <m:r>
                              <a:rPr lang="tr-TR" b="0" i="1" dirty="0" smtClean="0">
                                <a:latin typeface="Cambria Math" panose="02040503050406030204" pitchFamily="18" charset="0"/>
                              </a:rPr>
                              <m:t>𝑝</m:t>
                            </m:r>
                          </m:e>
                        </m:acc>
                      </m:e>
                      <m:sub>
                        <m:r>
                          <a:rPr lang="tr-TR" i="1" dirty="0">
                            <a:latin typeface="Cambria Math" panose="02040503050406030204" pitchFamily="18" charset="0"/>
                          </a:rPr>
                          <m:t>2</m:t>
                        </m:r>
                      </m:sub>
                    </m:sSub>
                  </m:oMath>
                </a14:m>
                <a:endParaRPr lang="tr-TR" dirty="0"/>
              </a:p>
            </p:txBody>
          </p:sp>
        </mc:Choice>
        <mc:Fallback xmlns="">
          <p:sp>
            <p:nvSpPr>
              <p:cNvPr id="6" name="İçerik Yer Tutucusu 5"/>
              <p:cNvSpPr>
                <a:spLocks noGrp="1" noRot="1" noChangeAspect="1" noMove="1" noResize="1" noEditPoints="1" noAdjustHandles="1" noChangeArrowheads="1" noChangeShapeType="1" noTextEdit="1"/>
              </p:cNvSpPr>
              <p:nvPr>
                <p:ph sz="quarter" idx="4"/>
              </p:nvPr>
            </p:nvSpPr>
            <p:spPr>
              <a:blipFill rotWithShape="0">
                <a:blip r:embed="rId3"/>
                <a:stretch>
                  <a:fillRect l="-1148" t="-858" r="-2041"/>
                </a:stretch>
              </a:blipFill>
            </p:spPr>
            <p:txBody>
              <a:bodyPr/>
              <a:lstStyle/>
              <a:p>
                <a:r>
                  <a:rPr lang="tr-TR">
                    <a:noFill/>
                  </a:rPr>
                  <a:t> </a:t>
                </a:r>
              </a:p>
            </p:txBody>
          </p:sp>
        </mc:Fallback>
      </mc:AlternateContent>
    </p:spTree>
    <p:extLst>
      <p:ext uri="{BB962C8B-B14F-4D97-AF65-F5344CB8AC3E}">
        <p14:creationId xmlns:p14="http://schemas.microsoft.com/office/powerpoint/2010/main" val="271727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dirty="0"/>
              <a:t>NOKTA TAHMİNİ </a:t>
            </a:r>
          </a:p>
        </p:txBody>
      </p:sp>
      <mc:AlternateContent xmlns:mc="http://schemas.openxmlformats.org/markup-compatibility/2006" xmlns:a14="http://schemas.microsoft.com/office/drawing/2010/main">
        <mc:Choice Requires="a14">
          <p:graphicFrame>
            <p:nvGraphicFramePr>
              <p:cNvPr id="11" name="İçerik Yer Tutucusu 10"/>
              <p:cNvGraphicFramePr>
                <a:graphicFrameLocks noGrp="1"/>
              </p:cNvGraphicFramePr>
              <p:nvPr>
                <p:ph idx="1"/>
                <p:extLst>
                  <p:ext uri="{D42A27DB-BD31-4B8C-83A1-F6EECF244321}">
                    <p14:modId xmlns:p14="http://schemas.microsoft.com/office/powerpoint/2010/main" val="2121471222"/>
                  </p:ext>
                </p:extLst>
              </p:nvPr>
            </p:nvGraphicFramePr>
            <p:xfrm>
              <a:off x="1219200" y="1803400"/>
              <a:ext cx="9750424" cy="3817939"/>
            </p:xfrm>
            <a:graphic>
              <a:graphicData uri="http://schemas.openxmlformats.org/drawingml/2006/table">
                <a:tbl>
                  <a:tblPr firstRow="1" bandRow="1">
                    <a:tableStyleId>{5C22544A-7EE6-4342-B048-85BDC9FD1C3A}</a:tableStyleId>
                  </a:tblPr>
                  <a:tblGrid>
                    <a:gridCol w="2210916">
                      <a:extLst>
                        <a:ext uri="{9D8B030D-6E8A-4147-A177-3AD203B41FA5}">
                          <a16:colId xmlns:a16="http://schemas.microsoft.com/office/drawing/2014/main" xmlns="" val="20000"/>
                        </a:ext>
                      </a:extLst>
                    </a:gridCol>
                    <a:gridCol w="5472608">
                      <a:extLst>
                        <a:ext uri="{9D8B030D-6E8A-4147-A177-3AD203B41FA5}">
                          <a16:colId xmlns:a16="http://schemas.microsoft.com/office/drawing/2014/main" xmlns="" val="20001"/>
                        </a:ext>
                      </a:extLst>
                    </a:gridCol>
                    <a:gridCol w="2066900">
                      <a:extLst>
                        <a:ext uri="{9D8B030D-6E8A-4147-A177-3AD203B41FA5}">
                          <a16:colId xmlns:a16="http://schemas.microsoft.com/office/drawing/2014/main" xmlns="" val="20002"/>
                        </a:ext>
                      </a:extLst>
                    </a:gridCol>
                  </a:tblGrid>
                  <a:tr h="370840">
                    <a:tc>
                      <a:txBody>
                        <a:bodyPr/>
                        <a:lstStyle/>
                        <a:p>
                          <a:r>
                            <a:rPr lang="tr-TR" dirty="0" smtClean="0"/>
                            <a:t>Bilinmeyen</a:t>
                          </a:r>
                          <a:r>
                            <a:rPr lang="tr-TR" baseline="0" dirty="0" smtClean="0"/>
                            <a:t> Parametre </a:t>
                          </a:r>
                          <a14:m>
                            <m:oMath xmlns:m="http://schemas.openxmlformats.org/officeDocument/2006/math">
                              <m:r>
                                <a:rPr lang="tr-TR" b="1" i="1" baseline="0" smtClean="0">
                                  <a:latin typeface="Cambria Math" panose="02040503050406030204" pitchFamily="18" charset="0"/>
                                </a:rPr>
                                <m:t>𝜽</m:t>
                              </m:r>
                            </m:oMath>
                          </a14:m>
                          <a:endParaRPr lang="tr-TR" dirty="0"/>
                        </a:p>
                      </a:txBody>
                      <a:tcPr marL="186772" marR="186772"/>
                    </a:tc>
                    <a:tc>
                      <a:txBody>
                        <a:bodyPr/>
                        <a:lstStyle/>
                        <a:p>
                          <a:r>
                            <a:rPr lang="tr-TR" dirty="0" smtClean="0"/>
                            <a:t>İstatistik</a:t>
                          </a:r>
                          <a:r>
                            <a:rPr lang="tr-TR" baseline="0" dirty="0" smtClean="0"/>
                            <a:t> </a:t>
                          </a:r>
                          <a14:m>
                            <m:oMath xmlns:m="http://schemas.openxmlformats.org/officeDocument/2006/math">
                              <m:acc>
                                <m:accPr>
                                  <m:chr m:val="̂"/>
                                  <m:ctrlPr>
                                    <a:rPr lang="tr-TR" b="1" i="1" baseline="0" smtClean="0">
                                      <a:latin typeface="Cambria Math" panose="02040503050406030204" pitchFamily="18" charset="0"/>
                                    </a:rPr>
                                  </m:ctrlPr>
                                </m:accPr>
                                <m:e>
                                  <m:r>
                                    <a:rPr lang="tr-TR" b="1" i="0" baseline="0" smtClean="0">
                                      <a:latin typeface="Cambria Math" panose="02040503050406030204" pitchFamily="18" charset="0"/>
                                    </a:rPr>
                                    <m:t>𝚯</m:t>
                                  </m:r>
                                </m:e>
                              </m:acc>
                            </m:oMath>
                          </a14:m>
                          <a:endParaRPr lang="tr-TR" dirty="0"/>
                        </a:p>
                      </a:txBody>
                      <a:tcPr marL="186772" marR="186772"/>
                    </a:tc>
                    <a:tc>
                      <a:txBody>
                        <a:bodyPr/>
                        <a:lstStyle/>
                        <a:p>
                          <a:r>
                            <a:rPr lang="tr-TR" dirty="0" smtClean="0"/>
                            <a:t>Nokta</a:t>
                          </a:r>
                          <a:r>
                            <a:rPr lang="tr-TR" baseline="0" dirty="0" smtClean="0"/>
                            <a:t> Tahmini </a:t>
                          </a:r>
                          <a14:m>
                            <m:oMath xmlns:m="http://schemas.openxmlformats.org/officeDocument/2006/math">
                              <m:acc>
                                <m:accPr>
                                  <m:chr m:val="̂"/>
                                  <m:ctrlPr>
                                    <a:rPr lang="tr-TR" b="1" i="1" baseline="0" dirty="0" smtClean="0">
                                      <a:latin typeface="Cambria Math" panose="02040503050406030204" pitchFamily="18" charset="0"/>
                                    </a:rPr>
                                  </m:ctrlPr>
                                </m:accPr>
                                <m:e>
                                  <m:r>
                                    <a:rPr lang="tr-TR" i="1" baseline="0" dirty="0" smtClean="0">
                                      <a:latin typeface="Cambria Math" panose="02040503050406030204" pitchFamily="18" charset="0"/>
                                    </a:rPr>
                                    <m:t>𝜃</m:t>
                                  </m:r>
                                </m:e>
                              </m:acc>
                            </m:oMath>
                          </a14:m>
                          <a:endParaRPr lang="tr-TR" dirty="0"/>
                        </a:p>
                      </a:txBody>
                      <a:tcPr marL="186772" marR="186772"/>
                    </a:tc>
                    <a:extLst>
                      <a:ext uri="{0D108BD9-81ED-4DB2-BD59-A6C34878D82A}">
                        <a16:rowId xmlns:a16="http://schemas.microsoft.com/office/drawing/2014/main" xmlns="" val="10000"/>
                      </a:ext>
                    </a:extLst>
                  </a:tr>
                  <a:tr h="370840">
                    <a:tc>
                      <a:txBody>
                        <a:bodyPr/>
                        <a:lstStyle/>
                        <a:p>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𝜇</m:t>
                                </m:r>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𝑋</m:t>
                                        </m:r>
                                      </m:e>
                                      <m:sub>
                                        <m:r>
                                          <a:rPr lang="tr-TR" b="0" i="1" smtClean="0">
                                            <a:latin typeface="Cambria Math" panose="02040503050406030204" pitchFamily="18" charset="0"/>
                                          </a:rPr>
                                          <m:t>𝑖</m:t>
                                        </m:r>
                                      </m:sub>
                                    </m:sSub>
                                  </m:num>
                                  <m:den>
                                    <m:r>
                                      <a:rPr lang="tr-TR" b="0" i="1" smtClean="0">
                                        <a:latin typeface="Cambria Math" panose="02040503050406030204" pitchFamily="18" charset="0"/>
                                      </a:rPr>
                                      <m:t>𝑛</m:t>
                                    </m:r>
                                  </m:den>
                                </m:f>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acc>
                                  <m:accPr>
                                    <m:chr m:val="̅"/>
                                    <m:ctrlPr>
                                      <a:rPr lang="tr-TR" i="1" dirty="0" smtClean="0">
                                        <a:latin typeface="Cambria Math" panose="02040503050406030204" pitchFamily="18" charset="0"/>
                                      </a:rPr>
                                    </m:ctrlPr>
                                  </m:accPr>
                                  <m:e>
                                    <m:r>
                                      <a:rPr lang="tr-TR" i="1" dirty="0">
                                        <a:latin typeface="Cambria Math" panose="02040503050406030204" pitchFamily="18" charset="0"/>
                                      </a:rPr>
                                      <m:t>𝑥</m:t>
                                    </m:r>
                                  </m:e>
                                </m:acc>
                              </m:oMath>
                            </m:oMathPara>
                          </a14:m>
                          <a:endParaRPr lang="tr-TR" dirty="0"/>
                        </a:p>
                      </a:txBody>
                      <a:tcPr marL="186772" marR="186772"/>
                    </a:tc>
                    <a:extLst>
                      <a:ext uri="{0D108BD9-81ED-4DB2-BD59-A6C34878D82A}">
                        <a16:rowId xmlns:a16="http://schemas.microsoft.com/office/drawing/2014/main" xmlns="" val="10001"/>
                      </a:ext>
                    </a:extLst>
                  </a:tr>
                  <a:tr h="370840">
                    <a:tc>
                      <a:txBody>
                        <a:bodyPr/>
                        <a:lstStyle/>
                        <a:p>
                          <a:pPr/>
                          <a14:m>
                            <m:oMathPara xmlns:m="http://schemas.openxmlformats.org/officeDocument/2006/math">
                              <m:oMathParaPr>
                                <m:jc m:val="centerGroup"/>
                              </m:oMathParaPr>
                              <m:oMath xmlns:m="http://schemas.openxmlformats.org/officeDocument/2006/math">
                                <m:sSup>
                                  <m:sSupPr>
                                    <m:ctrlPr>
                                      <a:rPr lang="tr-TR" i="1" dirty="0" smtClean="0">
                                        <a:latin typeface="Cambria Math" panose="02040503050406030204" pitchFamily="18" charset="0"/>
                                      </a:rPr>
                                    </m:ctrlPr>
                                  </m:sSupPr>
                                  <m:e>
                                    <m:r>
                                      <a:rPr lang="tr-TR" i="1" dirty="0">
                                        <a:latin typeface="Cambria Math" panose="02040503050406030204" pitchFamily="18" charset="0"/>
                                      </a:rPr>
                                      <m:t>𝜎</m:t>
                                    </m:r>
                                  </m:e>
                                  <m:sup>
                                    <m:r>
                                      <a:rPr lang="tr-TR" i="1" dirty="0">
                                        <a:latin typeface="Cambria Math" panose="02040503050406030204" pitchFamily="18" charset="0"/>
                                      </a:rPr>
                                      <m:t>2</m:t>
                                    </m:r>
                                  </m:sup>
                                </m:sSup>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𝑆</m:t>
                                    </m:r>
                                  </m:e>
                                  <m:sup>
                                    <m:r>
                                      <a:rPr lang="tr-TR" b="0" i="1" smtClean="0">
                                        <a:latin typeface="Cambria Math" panose="02040503050406030204" pitchFamily="18" charset="0"/>
                                      </a:rPr>
                                      <m:t>2</m:t>
                                    </m:r>
                                  </m:sup>
                                </m:sSup>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m:t>
                                    </m:r>
                                    <m:sSup>
                                      <m:sSupPr>
                                        <m:ctrlPr>
                                          <a:rPr lang="tr-TR" b="0" i="1" smtClean="0">
                                            <a:latin typeface="Cambria Math" panose="02040503050406030204" pitchFamily="18" charset="0"/>
                                          </a:rPr>
                                        </m:ctrlPr>
                                      </m:sSupPr>
                                      <m:e>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𝑋</m:t>
                                                </m:r>
                                              </m:e>
                                              <m:sub>
                                                <m:r>
                                                  <a:rPr lang="tr-TR" b="0" i="1" smtClean="0">
                                                    <a:latin typeface="Cambria Math" panose="02040503050406030204" pitchFamily="18" charset="0"/>
                                                  </a:rPr>
                                                  <m:t>𝑖</m:t>
                                                </m:r>
                                              </m:sub>
                                            </m:sSub>
                                            <m:r>
                                              <a:rPr lang="tr-TR" b="0" i="1" smtClean="0">
                                                <a:latin typeface="Cambria Math" panose="02040503050406030204" pitchFamily="18" charset="0"/>
                                              </a:rPr>
                                              <m:t>−</m:t>
                                            </m:r>
                                            <m:r>
                                              <a:rPr lang="tr-TR" b="0" i="1" smtClean="0">
                                                <a:latin typeface="Cambria Math" panose="02040503050406030204" pitchFamily="18" charset="0"/>
                                              </a:rPr>
                                              <m:t>𝑋</m:t>
                                            </m:r>
                                          </m:e>
                                        </m:d>
                                      </m:e>
                                      <m:sup>
                                        <m:r>
                                          <a:rPr lang="tr-TR" b="0" i="1" smtClean="0">
                                            <a:latin typeface="Cambria Math" panose="02040503050406030204" pitchFamily="18" charset="0"/>
                                          </a:rPr>
                                          <m:t>2</m:t>
                                        </m:r>
                                      </m:sup>
                                    </m:sSup>
                                  </m:num>
                                  <m:den>
                                    <m:r>
                                      <a:rPr lang="tr-TR" b="0" i="1" smtClean="0">
                                        <a:latin typeface="Cambria Math" panose="02040503050406030204" pitchFamily="18" charset="0"/>
                                      </a:rPr>
                                      <m:t>𝑛</m:t>
                                    </m:r>
                                    <m:r>
                                      <a:rPr lang="tr-TR" b="0" i="1" smtClean="0">
                                        <a:latin typeface="Cambria Math" panose="02040503050406030204" pitchFamily="18" charset="0"/>
                                      </a:rPr>
                                      <m:t>−1</m:t>
                                    </m:r>
                                  </m:den>
                                </m:f>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sSup>
                                  <m:sSupPr>
                                    <m:ctrlPr>
                                      <a:rPr lang="tr-TR" i="1" dirty="0" smtClean="0">
                                        <a:latin typeface="Cambria Math" panose="02040503050406030204" pitchFamily="18" charset="0"/>
                                      </a:rPr>
                                    </m:ctrlPr>
                                  </m:sSupPr>
                                  <m:e>
                                    <m:r>
                                      <a:rPr lang="tr-TR" i="1" dirty="0">
                                        <a:latin typeface="Cambria Math" panose="02040503050406030204" pitchFamily="18" charset="0"/>
                                      </a:rPr>
                                      <m:t>𝑠</m:t>
                                    </m:r>
                                  </m:e>
                                  <m:sup>
                                    <m:r>
                                      <a:rPr lang="tr-TR" i="1" dirty="0">
                                        <a:latin typeface="Cambria Math" panose="02040503050406030204" pitchFamily="18" charset="0"/>
                                      </a:rPr>
                                      <m:t>2</m:t>
                                    </m:r>
                                  </m:sup>
                                </m:sSup>
                              </m:oMath>
                            </m:oMathPara>
                          </a14:m>
                          <a:endParaRPr lang="tr-TR" dirty="0"/>
                        </a:p>
                      </a:txBody>
                      <a:tcPr marL="186772" marR="186772"/>
                    </a:tc>
                    <a:extLst>
                      <a:ext uri="{0D108BD9-81ED-4DB2-BD59-A6C34878D82A}">
                        <a16:rowId xmlns:a16="http://schemas.microsoft.com/office/drawing/2014/main" xmlns=""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𝑝</m:t>
                                </m:r>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𝑃</m:t>
                                    </m:r>
                                  </m:e>
                                </m:acc>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𝑋</m:t>
                                    </m:r>
                                  </m:num>
                                  <m:den>
                                    <m:r>
                                      <a:rPr lang="tr-TR" b="0" i="1" smtClean="0">
                                        <a:latin typeface="Cambria Math" panose="02040503050406030204" pitchFamily="18" charset="0"/>
                                      </a:rPr>
                                      <m:t>𝑛</m:t>
                                    </m:r>
                                  </m:den>
                                </m:f>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acc>
                                  <m:accPr>
                                    <m:chr m:val="̂"/>
                                    <m:ctrlPr>
                                      <a:rPr lang="tr-TR" i="1" dirty="0" smtClean="0">
                                        <a:latin typeface="Cambria Math" panose="02040503050406030204" pitchFamily="18" charset="0"/>
                                      </a:rPr>
                                    </m:ctrlPr>
                                  </m:accPr>
                                  <m:e>
                                    <m:r>
                                      <a:rPr lang="tr-TR" i="1" dirty="0">
                                        <a:latin typeface="Cambria Math" panose="02040503050406030204" pitchFamily="18" charset="0"/>
                                      </a:rPr>
                                      <m:t>𝑝</m:t>
                                    </m:r>
                                  </m:e>
                                </m:acc>
                                <m:r>
                                  <a:rPr lang="tr-TR" i="1" dirty="0">
                                    <a:latin typeface="Cambria Math" panose="02040503050406030204" pitchFamily="18" charset="0"/>
                                  </a:rPr>
                                  <m:t> </m:t>
                                </m:r>
                              </m:oMath>
                            </m:oMathPara>
                          </a14:m>
                          <a:endParaRPr lang="tr-TR" dirty="0"/>
                        </a:p>
                      </a:txBody>
                      <a:tcPr marL="186772" marR="186772"/>
                    </a:tc>
                    <a:extLst>
                      <a:ext uri="{0D108BD9-81ED-4DB2-BD59-A6C34878D82A}">
                        <a16:rowId xmlns:a16="http://schemas.microsoft.com/office/drawing/2014/main" xmlns="" val="10003"/>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i="1" dirty="0" smtClean="0">
                                        <a:latin typeface="Cambria Math" panose="02040503050406030204" pitchFamily="18" charset="0"/>
                                      </a:rPr>
                                    </m:ctrlPr>
                                  </m:sSubPr>
                                  <m:e>
                                    <m:r>
                                      <a:rPr lang="tr-TR" i="1" dirty="0">
                                        <a:latin typeface="Cambria Math" panose="02040503050406030204" pitchFamily="18" charset="0"/>
                                      </a:rPr>
                                      <m:t>µ</m:t>
                                    </m:r>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2</m:t>
                                    </m:r>
                                  </m:sub>
                                </m:sSub>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e>
                                  <m:sub>
                                    <m:r>
                                      <a:rPr lang="tr-TR" b="0" i="1" smtClean="0">
                                        <a:latin typeface="Cambria Math" panose="02040503050406030204" pitchFamily="18" charset="0"/>
                                      </a:rPr>
                                      <m:t>1</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e>
                                  <m:sub>
                                    <m:r>
                                      <a:rPr lang="tr-TR" b="0" i="1" smtClean="0">
                                        <a:latin typeface="Cambria Math" panose="02040503050406030204" pitchFamily="18" charset="0"/>
                                      </a:rPr>
                                      <m:t>2</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𝑋</m:t>
                                        </m:r>
                                      </m:e>
                                      <m:sub>
                                        <m:r>
                                          <a:rPr lang="tr-TR" b="0" i="1" smtClean="0">
                                            <a:latin typeface="Cambria Math" panose="02040503050406030204" pitchFamily="18" charset="0"/>
                                          </a:rPr>
                                          <m:t>1</m:t>
                                        </m:r>
                                        <m:r>
                                          <a:rPr lang="tr-TR" b="0" i="1" smtClean="0">
                                            <a:latin typeface="Cambria Math" panose="02040503050406030204" pitchFamily="18" charset="0"/>
                                          </a:rPr>
                                          <m:t>𝑖</m:t>
                                        </m:r>
                                      </m:sub>
                                    </m:sSub>
                                  </m:num>
                                  <m:den>
                                    <m:sSub>
                                      <m:sSubPr>
                                        <m:ctrlPr>
                                          <a:rPr lang="tr-TR" b="0" i="1" smtClean="0">
                                            <a:latin typeface="Cambria Math" panose="02040503050406030204" pitchFamily="18" charset="0"/>
                                          </a:rPr>
                                        </m:ctrlPr>
                                      </m:sSubPr>
                                      <m:e>
                                        <m:r>
                                          <a:rPr lang="tr-TR" b="0" i="1" smtClean="0">
                                            <a:latin typeface="Cambria Math" panose="02040503050406030204" pitchFamily="18" charset="0"/>
                                          </a:rPr>
                                          <m:t>𝑛</m:t>
                                        </m:r>
                                      </m:e>
                                      <m:sub>
                                        <m:r>
                                          <a:rPr lang="tr-TR" b="0" i="1" smtClean="0">
                                            <a:latin typeface="Cambria Math" panose="02040503050406030204" pitchFamily="18" charset="0"/>
                                          </a:rPr>
                                          <m:t>1</m:t>
                                        </m:r>
                                      </m:sub>
                                    </m:sSub>
                                  </m:den>
                                </m:f>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𝑋</m:t>
                                        </m:r>
                                      </m:e>
                                      <m:sub>
                                        <m:r>
                                          <a:rPr lang="tr-TR" b="0" i="1" smtClean="0">
                                            <a:latin typeface="Cambria Math" panose="02040503050406030204" pitchFamily="18" charset="0"/>
                                          </a:rPr>
                                          <m:t>2</m:t>
                                        </m:r>
                                        <m:r>
                                          <a:rPr lang="tr-TR" b="0" i="1" smtClean="0">
                                            <a:latin typeface="Cambria Math" panose="02040503050406030204" pitchFamily="18" charset="0"/>
                                          </a:rPr>
                                          <m:t>𝑖</m:t>
                                        </m:r>
                                      </m:sub>
                                    </m:sSub>
                                  </m:num>
                                  <m:den>
                                    <m:sSub>
                                      <m:sSubPr>
                                        <m:ctrlPr>
                                          <a:rPr lang="tr-TR" b="0" i="1" smtClean="0">
                                            <a:latin typeface="Cambria Math" panose="02040503050406030204" pitchFamily="18" charset="0"/>
                                          </a:rPr>
                                        </m:ctrlPr>
                                      </m:sSubPr>
                                      <m:e>
                                        <m:r>
                                          <a:rPr lang="tr-TR" b="0" i="1" smtClean="0">
                                            <a:latin typeface="Cambria Math" panose="02040503050406030204" pitchFamily="18" charset="0"/>
                                          </a:rPr>
                                          <m:t>𝑛</m:t>
                                        </m:r>
                                      </m:e>
                                      <m:sub>
                                        <m:r>
                                          <a:rPr lang="tr-TR" b="0" i="1" smtClean="0">
                                            <a:latin typeface="Cambria Math" panose="02040503050406030204" pitchFamily="18" charset="0"/>
                                          </a:rPr>
                                          <m:t>2</m:t>
                                        </m:r>
                                      </m:sub>
                                    </m:sSub>
                                  </m:den>
                                </m:f>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sSub>
                                  <m:sSubPr>
                                    <m:ctrlPr>
                                      <a:rPr lang="tr-TR" i="1" dirty="0" smtClean="0">
                                        <a:latin typeface="Cambria Math" panose="02040503050406030204" pitchFamily="18" charset="0"/>
                                      </a:rPr>
                                    </m:ctrlPr>
                                  </m:sSubPr>
                                  <m:e>
                                    <m:acc>
                                      <m:accPr>
                                        <m:chr m:val="̅"/>
                                        <m:ctrlPr>
                                          <a:rPr lang="tr-TR" i="1" dirty="0">
                                            <a:latin typeface="Cambria Math" panose="02040503050406030204" pitchFamily="18" charset="0"/>
                                          </a:rPr>
                                        </m:ctrlPr>
                                      </m:accPr>
                                      <m:e>
                                        <m:r>
                                          <a:rPr lang="tr-TR" i="1" dirty="0">
                                            <a:latin typeface="Cambria Math" panose="02040503050406030204" pitchFamily="18" charset="0"/>
                                          </a:rPr>
                                          <m:t>𝑥</m:t>
                                        </m:r>
                                      </m:e>
                                    </m:acc>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acc>
                                      <m:accPr>
                                        <m:chr m:val="̅"/>
                                        <m:ctrlPr>
                                          <a:rPr lang="tr-TR" i="1" dirty="0">
                                            <a:latin typeface="Cambria Math" panose="02040503050406030204" pitchFamily="18" charset="0"/>
                                          </a:rPr>
                                        </m:ctrlPr>
                                      </m:accPr>
                                      <m:e>
                                        <m:r>
                                          <a:rPr lang="tr-TR" i="1" dirty="0">
                                            <a:latin typeface="Cambria Math" panose="02040503050406030204" pitchFamily="18" charset="0"/>
                                          </a:rPr>
                                          <m:t>𝑥</m:t>
                                        </m:r>
                                      </m:e>
                                    </m:acc>
                                  </m:e>
                                  <m:sub>
                                    <m:r>
                                      <a:rPr lang="tr-TR" i="1" dirty="0">
                                        <a:latin typeface="Cambria Math" panose="02040503050406030204" pitchFamily="18" charset="0"/>
                                      </a:rPr>
                                      <m:t>2</m:t>
                                    </m:r>
                                  </m:sub>
                                </m:sSub>
                              </m:oMath>
                            </m:oMathPara>
                          </a14:m>
                          <a:endParaRPr lang="tr-TR" dirty="0"/>
                        </a:p>
                      </a:txBody>
                      <a:tcPr marL="186772" marR="186772"/>
                    </a:tc>
                    <a:extLst>
                      <a:ext uri="{0D108BD9-81ED-4DB2-BD59-A6C34878D82A}">
                        <a16:rowId xmlns:a16="http://schemas.microsoft.com/office/drawing/2014/main" xmlns="" val="10004"/>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i="1" dirty="0" smtClean="0">
                                        <a:latin typeface="Cambria Math" panose="02040503050406030204" pitchFamily="18" charset="0"/>
                                      </a:rPr>
                                    </m:ctrlPr>
                                  </m:sSubPr>
                                  <m:e>
                                    <m:r>
                                      <a:rPr lang="tr-TR" i="1" dirty="0">
                                        <a:latin typeface="Cambria Math" panose="02040503050406030204" pitchFamily="18" charset="0"/>
                                      </a:rPr>
                                      <m:t>𝑝</m:t>
                                    </m:r>
                                  </m:e>
                                  <m:sub>
                                    <m:r>
                                      <a:rPr lang="tr-TR" i="1" dirty="0">
                                        <a:latin typeface="Cambria Math" panose="02040503050406030204" pitchFamily="18" charset="0"/>
                                      </a:rPr>
                                      <m:t>1</m:t>
                                    </m:r>
                                  </m:sub>
                                </m:sSub>
                                <m:r>
                                  <a:rPr lang="tr-TR" i="1" dirty="0">
                                    <a:latin typeface="Cambria Math" panose="02040503050406030204" pitchFamily="18" charset="0"/>
                                  </a:rPr>
                                  <m:t>−</m:t>
                                </m:r>
                                <m:sSub>
                                  <m:sSubPr>
                                    <m:ctrlPr>
                                      <a:rPr lang="tr-TR" i="1" dirty="0">
                                        <a:latin typeface="Cambria Math" panose="02040503050406030204" pitchFamily="18" charset="0"/>
                                      </a:rPr>
                                    </m:ctrlPr>
                                  </m:sSubPr>
                                  <m:e>
                                    <m:r>
                                      <a:rPr lang="tr-TR" i="1" dirty="0">
                                        <a:latin typeface="Cambria Math" panose="02040503050406030204" pitchFamily="18" charset="0"/>
                                      </a:rPr>
                                      <m:t>𝑝</m:t>
                                    </m:r>
                                  </m:e>
                                  <m:sub>
                                    <m:r>
                                      <a:rPr lang="tr-TR" i="1" dirty="0">
                                        <a:latin typeface="Cambria Math" panose="02040503050406030204" pitchFamily="18" charset="0"/>
                                      </a:rPr>
                                      <m:t>2</m:t>
                                    </m:r>
                                  </m:sub>
                                </m:sSub>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𝑃</m:t>
                                        </m:r>
                                      </m:e>
                                    </m:acc>
                                  </m:e>
                                  <m:sub>
                                    <m:r>
                                      <a:rPr lang="tr-TR" b="0" i="1" smtClean="0">
                                        <a:latin typeface="Cambria Math" panose="02040503050406030204" pitchFamily="18" charset="0"/>
                                      </a:rPr>
                                      <m:t>1</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𝑃</m:t>
                                        </m:r>
                                      </m:e>
                                    </m:acc>
                                  </m:e>
                                  <m:sub>
                                    <m:r>
                                      <a:rPr lang="tr-TR" b="0" i="1" smtClean="0">
                                        <a:latin typeface="Cambria Math" panose="02040503050406030204" pitchFamily="18" charset="0"/>
                                      </a:rPr>
                                      <m:t>2</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panose="02040503050406030204" pitchFamily="18" charset="0"/>
                                          </a:rPr>
                                          <m:t>𝑋</m:t>
                                        </m:r>
                                      </m:e>
                                      <m:sub>
                                        <m:r>
                                          <a:rPr lang="tr-TR" b="0" i="1" smtClean="0">
                                            <a:latin typeface="Cambria Math" panose="02040503050406030204" pitchFamily="18" charset="0"/>
                                          </a:rPr>
                                          <m:t>1</m:t>
                                        </m:r>
                                      </m:sub>
                                    </m:sSub>
                                  </m:num>
                                  <m:den>
                                    <m:sSub>
                                      <m:sSubPr>
                                        <m:ctrlPr>
                                          <a:rPr lang="tr-TR" b="0" i="1" smtClean="0">
                                            <a:latin typeface="Cambria Math" panose="02040503050406030204" pitchFamily="18" charset="0"/>
                                          </a:rPr>
                                        </m:ctrlPr>
                                      </m:sSubPr>
                                      <m:e>
                                        <m:r>
                                          <a:rPr lang="tr-TR" b="0" i="1" smtClean="0">
                                            <a:latin typeface="Cambria Math" panose="02040503050406030204" pitchFamily="18" charset="0"/>
                                          </a:rPr>
                                          <m:t>𝑛</m:t>
                                        </m:r>
                                      </m:e>
                                      <m:sub>
                                        <m:r>
                                          <a:rPr lang="tr-TR" b="0" i="1" smtClean="0">
                                            <a:latin typeface="Cambria Math" panose="02040503050406030204" pitchFamily="18" charset="0"/>
                                          </a:rPr>
                                          <m:t>1</m:t>
                                        </m:r>
                                      </m:sub>
                                    </m:sSub>
                                  </m:den>
                                </m:f>
                                <m:r>
                                  <a:rPr lang="tr-TR" b="0" i="1" smtClean="0">
                                    <a:latin typeface="Cambria Math" panose="02040503050406030204" pitchFamily="18" charset="0"/>
                                  </a:rPr>
                                  <m:t>−</m:t>
                                </m:r>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panose="02040503050406030204" pitchFamily="18" charset="0"/>
                                          </a:rPr>
                                          <m:t>𝑋</m:t>
                                        </m:r>
                                      </m:e>
                                      <m:sub>
                                        <m:r>
                                          <a:rPr lang="tr-TR" b="0" i="1" smtClean="0">
                                            <a:latin typeface="Cambria Math" panose="02040503050406030204" pitchFamily="18" charset="0"/>
                                          </a:rPr>
                                          <m:t>2</m:t>
                                        </m:r>
                                      </m:sub>
                                    </m:sSub>
                                  </m:num>
                                  <m:den>
                                    <m:sSub>
                                      <m:sSubPr>
                                        <m:ctrlPr>
                                          <a:rPr lang="tr-TR" b="0" i="1" smtClean="0">
                                            <a:latin typeface="Cambria Math" panose="02040503050406030204" pitchFamily="18" charset="0"/>
                                          </a:rPr>
                                        </m:ctrlPr>
                                      </m:sSubPr>
                                      <m:e>
                                        <m:r>
                                          <a:rPr lang="tr-TR" b="0" i="1" smtClean="0">
                                            <a:latin typeface="Cambria Math" panose="02040503050406030204" pitchFamily="18" charset="0"/>
                                          </a:rPr>
                                          <m:t>𝑛</m:t>
                                        </m:r>
                                      </m:e>
                                      <m:sub>
                                        <m:r>
                                          <a:rPr lang="tr-TR" b="0" i="1" smtClean="0">
                                            <a:latin typeface="Cambria Math" panose="02040503050406030204" pitchFamily="18" charset="0"/>
                                          </a:rPr>
                                          <m:t>2</m:t>
                                        </m:r>
                                      </m:sub>
                                    </m:sSub>
                                  </m:den>
                                </m:f>
                              </m:oMath>
                            </m:oMathPara>
                          </a14:m>
                          <a:endParaRPr lang="tr-TR" dirty="0"/>
                        </a:p>
                      </a:txBody>
                      <a:tcPr marL="186772" marR="186772"/>
                    </a:tc>
                    <a:tc>
                      <a:txBody>
                        <a:bodyPr/>
                        <a:lstStyle/>
                        <a:p>
                          <a:pPr/>
                          <a14:m>
                            <m:oMathPara xmlns:m="http://schemas.openxmlformats.org/officeDocument/2006/math">
                              <m:oMathParaPr>
                                <m:jc m:val="centerGroup"/>
                              </m:oMathParaPr>
                              <m:oMath xmlns:m="http://schemas.openxmlformats.org/officeDocument/2006/math">
                                <m:sSub>
                                  <m:sSubPr>
                                    <m:ctrlPr>
                                      <a:rPr lang="tr-TR" i="1" dirty="0" smtClean="0">
                                        <a:latin typeface="Cambria Math" panose="02040503050406030204" pitchFamily="18" charset="0"/>
                                      </a:rPr>
                                    </m:ctrlPr>
                                  </m:sSubPr>
                                  <m:e>
                                    <m:acc>
                                      <m:accPr>
                                        <m:chr m:val="̂"/>
                                        <m:ctrlPr>
                                          <a:rPr lang="tr-TR" i="1" dirty="0">
                                            <a:latin typeface="Cambria Math" panose="02040503050406030204" pitchFamily="18" charset="0"/>
                                          </a:rPr>
                                        </m:ctrlPr>
                                      </m:accPr>
                                      <m:e>
                                        <m:r>
                                          <a:rPr lang="tr-TR" i="1" dirty="0">
                                            <a:latin typeface="Cambria Math" panose="02040503050406030204" pitchFamily="18" charset="0"/>
                                          </a:rPr>
                                          <m:t>𝑝</m:t>
                                        </m:r>
                                      </m:e>
                                    </m:acc>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acc>
                                      <m:accPr>
                                        <m:chr m:val="̂"/>
                                        <m:ctrlPr>
                                          <a:rPr lang="tr-TR" i="1" dirty="0">
                                            <a:latin typeface="Cambria Math" panose="02040503050406030204" pitchFamily="18" charset="0"/>
                                          </a:rPr>
                                        </m:ctrlPr>
                                      </m:accPr>
                                      <m:e>
                                        <m:r>
                                          <a:rPr lang="tr-TR" i="1" dirty="0">
                                            <a:latin typeface="Cambria Math" panose="02040503050406030204" pitchFamily="18" charset="0"/>
                                          </a:rPr>
                                          <m:t>𝑝</m:t>
                                        </m:r>
                                      </m:e>
                                    </m:acc>
                                  </m:e>
                                  <m:sub>
                                    <m:r>
                                      <a:rPr lang="tr-TR" i="1" dirty="0">
                                        <a:latin typeface="Cambria Math" panose="02040503050406030204" pitchFamily="18" charset="0"/>
                                      </a:rPr>
                                      <m:t>2</m:t>
                                    </m:r>
                                  </m:sub>
                                </m:sSub>
                              </m:oMath>
                            </m:oMathPara>
                          </a14:m>
                          <a:endParaRPr lang="tr-TR" dirty="0"/>
                        </a:p>
                      </a:txBody>
                      <a:tcPr marL="186772" marR="186772"/>
                    </a:tc>
                    <a:extLst>
                      <a:ext uri="{0D108BD9-81ED-4DB2-BD59-A6C34878D82A}">
                        <a16:rowId xmlns:a16="http://schemas.microsoft.com/office/drawing/2014/main" xmlns="" val="10005"/>
                      </a:ext>
                    </a:extLst>
                  </a:tr>
                </a:tbl>
              </a:graphicData>
            </a:graphic>
          </p:graphicFrame>
        </mc:Choice>
        <mc:Fallback xmlns="">
          <p:graphicFrame>
            <p:nvGraphicFramePr>
              <p:cNvPr id="11" name="İçerik Yer Tutucusu 10"/>
              <p:cNvGraphicFramePr>
                <a:graphicFrameLocks noGrp="1"/>
              </p:cNvGraphicFramePr>
              <p:nvPr>
                <p:ph idx="1"/>
                <p:extLst>
                  <p:ext uri="{D42A27DB-BD31-4B8C-83A1-F6EECF244321}">
                    <p14:modId xmlns:p14="http://schemas.microsoft.com/office/powerpoint/2010/main" val="2121471222"/>
                  </p:ext>
                </p:extLst>
              </p:nvPr>
            </p:nvGraphicFramePr>
            <p:xfrm>
              <a:off x="1219200" y="1803400"/>
              <a:ext cx="9750424" cy="3817939"/>
            </p:xfrm>
            <a:graphic>
              <a:graphicData uri="http://schemas.openxmlformats.org/drawingml/2006/table">
                <a:tbl>
                  <a:tblPr firstRow="1" bandRow="1">
                    <a:tableStyleId>{5C22544A-7EE6-4342-B048-85BDC9FD1C3A}</a:tableStyleId>
                  </a:tblPr>
                  <a:tblGrid>
                    <a:gridCol w="2210916"/>
                    <a:gridCol w="5472608"/>
                    <a:gridCol w="2066900"/>
                  </a:tblGrid>
                  <a:tr h="651701">
                    <a:tc>
                      <a:txBody>
                        <a:bodyPr/>
                        <a:lstStyle/>
                        <a:p>
                          <a:endParaRPr lang="tr-TR"/>
                        </a:p>
                      </a:txBody>
                      <a:tcPr marL="186772" marR="186772">
                        <a:blipFill rotWithShape="0">
                          <a:blip r:embed="rId2"/>
                          <a:stretch>
                            <a:fillRect l="-551" t="-4673" r="-341873" b="-488785"/>
                          </a:stretch>
                        </a:blipFill>
                      </a:tcPr>
                    </a:tc>
                    <a:tc>
                      <a:txBody>
                        <a:bodyPr/>
                        <a:lstStyle/>
                        <a:p>
                          <a:endParaRPr lang="tr-TR"/>
                        </a:p>
                      </a:txBody>
                      <a:tcPr marL="186772" marR="186772">
                        <a:blipFill rotWithShape="0">
                          <a:blip r:embed="rId2"/>
                          <a:stretch>
                            <a:fillRect l="-40646" t="-4673" r="-38196" b="-488785"/>
                          </a:stretch>
                        </a:blipFill>
                      </a:tcPr>
                    </a:tc>
                    <a:tc>
                      <a:txBody>
                        <a:bodyPr/>
                        <a:lstStyle/>
                        <a:p>
                          <a:endParaRPr lang="tr-TR"/>
                        </a:p>
                      </a:txBody>
                      <a:tcPr marL="186772" marR="186772">
                        <a:blipFill rotWithShape="0">
                          <a:blip r:embed="rId2"/>
                          <a:stretch>
                            <a:fillRect l="-372566" t="-4673" r="-1180" b="-488785"/>
                          </a:stretch>
                        </a:blipFill>
                      </a:tcPr>
                    </a:tc>
                  </a:tr>
                  <a:tr h="612331">
                    <a:tc>
                      <a:txBody>
                        <a:bodyPr/>
                        <a:lstStyle/>
                        <a:p>
                          <a:endParaRPr lang="tr-TR"/>
                        </a:p>
                      </a:txBody>
                      <a:tcPr marL="186772" marR="186772">
                        <a:blipFill rotWithShape="0">
                          <a:blip r:embed="rId2"/>
                          <a:stretch>
                            <a:fillRect l="-551" t="-110891" r="-341873" b="-417822"/>
                          </a:stretch>
                        </a:blipFill>
                      </a:tcPr>
                    </a:tc>
                    <a:tc>
                      <a:txBody>
                        <a:bodyPr/>
                        <a:lstStyle/>
                        <a:p>
                          <a:endParaRPr lang="tr-TR"/>
                        </a:p>
                      </a:txBody>
                      <a:tcPr marL="186772" marR="186772">
                        <a:blipFill rotWithShape="0">
                          <a:blip r:embed="rId2"/>
                          <a:stretch>
                            <a:fillRect l="-40646" t="-110891" r="-38196" b="-417822"/>
                          </a:stretch>
                        </a:blipFill>
                      </a:tcPr>
                    </a:tc>
                    <a:tc>
                      <a:txBody>
                        <a:bodyPr/>
                        <a:lstStyle/>
                        <a:p>
                          <a:endParaRPr lang="tr-TR"/>
                        </a:p>
                      </a:txBody>
                      <a:tcPr marL="186772" marR="186772">
                        <a:blipFill rotWithShape="0">
                          <a:blip r:embed="rId2"/>
                          <a:stretch>
                            <a:fillRect l="-372566" t="-110891" r="-1180" b="-417822"/>
                          </a:stretch>
                        </a:blipFill>
                      </a:tcPr>
                    </a:tc>
                  </a:tr>
                  <a:tr h="641858">
                    <a:tc>
                      <a:txBody>
                        <a:bodyPr/>
                        <a:lstStyle/>
                        <a:p>
                          <a:endParaRPr lang="tr-TR"/>
                        </a:p>
                      </a:txBody>
                      <a:tcPr marL="186772" marR="186772">
                        <a:blipFill rotWithShape="0">
                          <a:blip r:embed="rId2"/>
                          <a:stretch>
                            <a:fillRect l="-551" t="-202857" r="-341873" b="-301905"/>
                          </a:stretch>
                        </a:blipFill>
                      </a:tcPr>
                    </a:tc>
                    <a:tc>
                      <a:txBody>
                        <a:bodyPr/>
                        <a:lstStyle/>
                        <a:p>
                          <a:endParaRPr lang="tr-TR"/>
                        </a:p>
                      </a:txBody>
                      <a:tcPr marL="186772" marR="186772">
                        <a:blipFill rotWithShape="0">
                          <a:blip r:embed="rId2"/>
                          <a:stretch>
                            <a:fillRect l="-40646" t="-202857" r="-38196" b="-301905"/>
                          </a:stretch>
                        </a:blipFill>
                      </a:tcPr>
                    </a:tc>
                    <a:tc>
                      <a:txBody>
                        <a:bodyPr/>
                        <a:lstStyle/>
                        <a:p>
                          <a:endParaRPr lang="tr-TR"/>
                        </a:p>
                      </a:txBody>
                      <a:tcPr marL="186772" marR="186772">
                        <a:blipFill rotWithShape="0">
                          <a:blip r:embed="rId2"/>
                          <a:stretch>
                            <a:fillRect l="-372566" t="-202857" r="-1180" b="-301905"/>
                          </a:stretch>
                        </a:blipFill>
                      </a:tcPr>
                    </a:tc>
                  </a:tr>
                  <a:tr h="604965">
                    <a:tc>
                      <a:txBody>
                        <a:bodyPr/>
                        <a:lstStyle/>
                        <a:p>
                          <a:endParaRPr lang="tr-TR"/>
                        </a:p>
                      </a:txBody>
                      <a:tcPr marL="186772" marR="186772">
                        <a:blipFill rotWithShape="0">
                          <a:blip r:embed="rId2"/>
                          <a:stretch>
                            <a:fillRect l="-551" t="-318000" r="-341873" b="-217000"/>
                          </a:stretch>
                        </a:blipFill>
                      </a:tcPr>
                    </a:tc>
                    <a:tc>
                      <a:txBody>
                        <a:bodyPr/>
                        <a:lstStyle/>
                        <a:p>
                          <a:endParaRPr lang="tr-TR"/>
                        </a:p>
                      </a:txBody>
                      <a:tcPr marL="186772" marR="186772">
                        <a:blipFill rotWithShape="0">
                          <a:blip r:embed="rId2"/>
                          <a:stretch>
                            <a:fillRect l="-40646" t="-318000" r="-38196" b="-217000"/>
                          </a:stretch>
                        </a:blipFill>
                      </a:tcPr>
                    </a:tc>
                    <a:tc>
                      <a:txBody>
                        <a:bodyPr/>
                        <a:lstStyle/>
                        <a:p>
                          <a:endParaRPr lang="tr-TR"/>
                        </a:p>
                      </a:txBody>
                      <a:tcPr marL="186772" marR="186772">
                        <a:blipFill rotWithShape="0">
                          <a:blip r:embed="rId2"/>
                          <a:stretch>
                            <a:fillRect l="-372566" t="-318000" r="-1180" b="-217000"/>
                          </a:stretch>
                        </a:blipFill>
                      </a:tcPr>
                    </a:tc>
                  </a:tr>
                  <a:tr h="657225">
                    <a:tc>
                      <a:txBody>
                        <a:bodyPr/>
                        <a:lstStyle/>
                        <a:p>
                          <a:endParaRPr lang="tr-TR"/>
                        </a:p>
                      </a:txBody>
                      <a:tcPr marL="186772" marR="186772">
                        <a:blipFill rotWithShape="0">
                          <a:blip r:embed="rId2"/>
                          <a:stretch>
                            <a:fillRect l="-551" t="-387037" r="-341873" b="-100926"/>
                          </a:stretch>
                        </a:blipFill>
                      </a:tcPr>
                    </a:tc>
                    <a:tc>
                      <a:txBody>
                        <a:bodyPr/>
                        <a:lstStyle/>
                        <a:p>
                          <a:endParaRPr lang="tr-TR"/>
                        </a:p>
                      </a:txBody>
                      <a:tcPr marL="186772" marR="186772">
                        <a:blipFill rotWithShape="0">
                          <a:blip r:embed="rId2"/>
                          <a:stretch>
                            <a:fillRect l="-40646" t="-387037" r="-38196" b="-100926"/>
                          </a:stretch>
                        </a:blipFill>
                      </a:tcPr>
                    </a:tc>
                    <a:tc>
                      <a:txBody>
                        <a:bodyPr/>
                        <a:lstStyle/>
                        <a:p>
                          <a:endParaRPr lang="tr-TR"/>
                        </a:p>
                      </a:txBody>
                      <a:tcPr marL="186772" marR="186772">
                        <a:blipFill rotWithShape="0">
                          <a:blip r:embed="rId2"/>
                          <a:stretch>
                            <a:fillRect l="-372566" t="-387037" r="-1180" b="-100926"/>
                          </a:stretch>
                        </a:blipFill>
                      </a:tcPr>
                    </a:tc>
                  </a:tr>
                  <a:tr h="649859">
                    <a:tc>
                      <a:txBody>
                        <a:bodyPr/>
                        <a:lstStyle/>
                        <a:p>
                          <a:endParaRPr lang="tr-TR"/>
                        </a:p>
                      </a:txBody>
                      <a:tcPr marL="186772" marR="186772">
                        <a:blipFill rotWithShape="0">
                          <a:blip r:embed="rId2"/>
                          <a:stretch>
                            <a:fillRect l="-551" t="-491589" r="-341873" b="-1869"/>
                          </a:stretch>
                        </a:blipFill>
                      </a:tcPr>
                    </a:tc>
                    <a:tc>
                      <a:txBody>
                        <a:bodyPr/>
                        <a:lstStyle/>
                        <a:p>
                          <a:endParaRPr lang="tr-TR"/>
                        </a:p>
                      </a:txBody>
                      <a:tcPr marL="186772" marR="186772">
                        <a:blipFill rotWithShape="0">
                          <a:blip r:embed="rId2"/>
                          <a:stretch>
                            <a:fillRect l="-40646" t="-491589" r="-38196" b="-1869"/>
                          </a:stretch>
                        </a:blipFill>
                      </a:tcPr>
                    </a:tc>
                    <a:tc>
                      <a:txBody>
                        <a:bodyPr/>
                        <a:lstStyle/>
                        <a:p>
                          <a:endParaRPr lang="tr-TR"/>
                        </a:p>
                      </a:txBody>
                      <a:tcPr marL="186772" marR="186772">
                        <a:blipFill rotWithShape="0">
                          <a:blip r:embed="rId2"/>
                          <a:stretch>
                            <a:fillRect l="-372566" t="-491589" r="-1180" b="-1869"/>
                          </a:stretch>
                        </a:blipFill>
                      </a:tcPr>
                    </a:tc>
                  </a:tr>
                </a:tbl>
              </a:graphicData>
            </a:graphic>
          </p:graphicFrame>
        </mc:Fallback>
      </mc:AlternateContent>
    </p:spTree>
    <p:extLst>
      <p:ext uri="{BB962C8B-B14F-4D97-AF65-F5344CB8AC3E}">
        <p14:creationId xmlns:p14="http://schemas.microsoft.com/office/powerpoint/2010/main" val="405317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NOKTA TAHMİNİ </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1218883" y="1803400"/>
                <a:ext cx="9751060" cy="4505920"/>
              </a:xfrm>
            </p:spPr>
            <p:txBody>
              <a:bodyPr>
                <a:normAutofit/>
              </a:bodyPr>
              <a:lstStyle/>
              <a:p>
                <a:r>
                  <a:rPr lang="tr-TR" dirty="0" smtClean="0"/>
                  <a:t>Bir parametrenin </a:t>
                </a:r>
                <a:r>
                  <a:rPr lang="tr-TR" dirty="0"/>
                  <a:t>nokta tahmini için çeşitli </a:t>
                </a:r>
                <a:r>
                  <a:rPr lang="tr-TR" dirty="0" smtClean="0"/>
                  <a:t>alternatiflerimiz </a:t>
                </a:r>
                <a:r>
                  <a:rPr lang="tr-TR" dirty="0"/>
                  <a:t>olabilir. Örneğin, bir </a:t>
                </a:r>
                <a:r>
                  <a:rPr lang="tr-TR" dirty="0" smtClean="0"/>
                  <a:t>popülasyonun </a:t>
                </a:r>
                <a:r>
                  <a:rPr lang="tr-TR" dirty="0"/>
                  <a:t>ortalamasını tahmin etmek istiyorsak, örneklem ortalamasını, </a:t>
                </a:r>
                <a:r>
                  <a:rPr lang="tr-TR" dirty="0" smtClean="0"/>
                  <a:t>örneklem </a:t>
                </a:r>
                <a:r>
                  <a:rPr lang="tr-TR" dirty="0"/>
                  <a:t>medyanın' veya belki </a:t>
                </a:r>
                <a:r>
                  <a:rPr lang="tr-TR" dirty="0" smtClean="0"/>
                  <a:t>örneklemdeki </a:t>
                </a:r>
                <a:r>
                  <a:rPr lang="tr-TR" dirty="0"/>
                  <a:t>en küçük ve en büyük değerlerin ortalamasını nokta tahminleri </a:t>
                </a:r>
                <a:r>
                  <a:rPr lang="tr-TR" dirty="0" smtClean="0"/>
                  <a:t>olarak </a:t>
                </a:r>
                <a:r>
                  <a:rPr lang="tr-TR" dirty="0"/>
                  <a:t>dikkate alabiliriz. Bir parametre için hangi nokta tahmininin en iyi olduğuna karar vermek için, onların istatistiksel özelliklerini </a:t>
                </a:r>
                <a:r>
                  <a:rPr lang="tr-TR" dirty="0" smtClean="0"/>
                  <a:t>incelememiz </a:t>
                </a:r>
                <a:r>
                  <a:rPr lang="tr-TR" dirty="0"/>
                  <a:t>ve tahmincileri kıyaslamak için bazı </a:t>
                </a:r>
                <a:r>
                  <a:rPr lang="tr-TR" dirty="0" smtClean="0"/>
                  <a:t>kriterler </a:t>
                </a:r>
                <a:r>
                  <a:rPr lang="tr-TR" dirty="0"/>
                  <a:t>bulmamız gereklidir. Bir tahminci, parametrenin bilinmeyen gerçek değerine yeterince "yakın" olmalıdır. </a:t>
                </a:r>
                <a:endParaRPr lang="tr-TR" dirty="0" smtClean="0"/>
              </a:p>
              <a:p>
                <a:r>
                  <a:rPr lang="tr-TR" dirty="0" smtClean="0"/>
                  <a:t>Matematiksel </a:t>
                </a:r>
                <a:r>
                  <a:rPr lang="tr-TR" dirty="0"/>
                  <a:t>olarak, eğer </a:t>
                </a:r>
                <a14:m>
                  <m:oMath xmlns:m="http://schemas.openxmlformats.org/officeDocument/2006/math">
                    <m:acc>
                      <m:accPr>
                        <m:chr m:val="̂"/>
                        <m:ctrlPr>
                          <a:rPr lang="tr-TR" b="0" i="1" smtClean="0">
                            <a:latin typeface="Cambria Math" panose="02040503050406030204" pitchFamily="18" charset="0"/>
                          </a:rPr>
                        </m:ctrlPr>
                      </m:accPr>
                      <m:e>
                        <m:r>
                          <m:rPr>
                            <m:sty m:val="p"/>
                          </m:rPr>
                          <a:rPr lang="tr-TR" b="0" i="0" smtClean="0">
                            <a:latin typeface="Cambria Math" panose="02040503050406030204" pitchFamily="18" charset="0"/>
                          </a:rPr>
                          <m:t>Θ</m:t>
                        </m:r>
                      </m:e>
                    </m:acc>
                  </m:oMath>
                </a14:m>
                <a:r>
                  <a:rPr lang="tr-TR" dirty="0" smtClean="0"/>
                  <a:t> beklenen </a:t>
                </a:r>
                <a:r>
                  <a:rPr lang="tr-TR" dirty="0"/>
                  <a:t>değeri </a:t>
                </a:r>
                <a14:m>
                  <m:oMath xmlns:m="http://schemas.openxmlformats.org/officeDocument/2006/math">
                    <m:r>
                      <a:rPr lang="tr-TR" b="0" i="1" dirty="0" smtClean="0">
                        <a:latin typeface="Cambria Math" panose="02040503050406030204" pitchFamily="18" charset="0"/>
                      </a:rPr>
                      <m:t>𝜃</m:t>
                    </m:r>
                  </m:oMath>
                </a14:m>
                <a:r>
                  <a:rPr lang="tr-TR" dirty="0"/>
                  <a:t>'ya eşitse,</a:t>
                </a:r>
                <a14:m>
                  <m:oMath xmlns:m="http://schemas.openxmlformats.org/officeDocument/2006/math">
                    <m:acc>
                      <m:accPr>
                        <m:chr m:val="̂"/>
                        <m:ctrlPr>
                          <a:rPr lang="tr-TR" i="1">
                            <a:latin typeface="Cambria Math" panose="02040503050406030204" pitchFamily="18" charset="0"/>
                          </a:rPr>
                        </m:ctrlPr>
                      </m:accPr>
                      <m:e>
                        <m:r>
                          <m:rPr>
                            <m:sty m:val="p"/>
                          </m:rPr>
                          <a:rPr lang="tr-TR">
                            <a:latin typeface="Cambria Math" panose="02040503050406030204" pitchFamily="18" charset="0"/>
                          </a:rPr>
                          <m:t>Θ</m:t>
                        </m:r>
                      </m:e>
                    </m:acc>
                    <m:r>
                      <a:rPr lang="tr-TR" i="1" dirty="0" smtClean="0">
                        <a:latin typeface="Cambria Math" panose="02040503050406030204" pitchFamily="18" charset="0"/>
                      </a:rPr>
                      <m:t>′</m:t>
                    </m:r>
                  </m:oMath>
                </a14:m>
                <a:r>
                  <a:rPr lang="tr-TR" dirty="0" smtClean="0"/>
                  <a:t>nın </a:t>
                </a:r>
                <a:r>
                  <a:rPr lang="tr-TR" dirty="0"/>
                  <a:t>yansız bir tahmincisidir deriz. </a:t>
                </a:r>
                <a:r>
                  <a:rPr lang="tr-TR" dirty="0" smtClean="0"/>
                  <a:t> Yani </a:t>
                </a:r>
                <a14:m>
                  <m:oMath xmlns:m="http://schemas.openxmlformats.org/officeDocument/2006/math">
                    <m:r>
                      <a:rPr lang="tr-TR" b="0" i="1" smtClean="0">
                        <a:latin typeface="Cambria Math" panose="02040503050406030204" pitchFamily="18" charset="0"/>
                      </a:rPr>
                      <m:t>𝐸</m:t>
                    </m:r>
                    <m:d>
                      <m:dPr>
                        <m:ctrlPr>
                          <a:rPr lang="tr-TR" b="0" i="1" smtClean="0">
                            <a:latin typeface="Cambria Math" panose="02040503050406030204" pitchFamily="18" charset="0"/>
                          </a:rPr>
                        </m:ctrlPr>
                      </m:dPr>
                      <m:e>
                        <m:acc>
                          <m:accPr>
                            <m:chr m:val="̂"/>
                            <m:ctrlPr>
                              <a:rPr lang="tr-TR" b="0" i="1" smtClean="0">
                                <a:latin typeface="Cambria Math" panose="02040503050406030204" pitchFamily="18" charset="0"/>
                              </a:rPr>
                            </m:ctrlPr>
                          </m:accPr>
                          <m:e>
                            <m:r>
                              <m:rPr>
                                <m:sty m:val="p"/>
                              </m:rPr>
                              <a:rPr lang="tr-TR" b="0" i="0" smtClean="0">
                                <a:latin typeface="Cambria Math" panose="02040503050406030204" pitchFamily="18" charset="0"/>
                              </a:rPr>
                              <m:t>Θ</m:t>
                            </m:r>
                          </m:e>
                        </m:acc>
                      </m:e>
                    </m:d>
                    <m:r>
                      <a:rPr lang="tr-TR" b="0" i="1" smtClean="0">
                        <a:latin typeface="Cambria Math" panose="02040503050406030204" pitchFamily="18" charset="0"/>
                      </a:rPr>
                      <m:t>=</m:t>
                    </m:r>
                    <m:r>
                      <a:rPr lang="tr-TR" b="0" i="1" smtClean="0">
                        <a:latin typeface="Cambria Math" panose="02040503050406030204" pitchFamily="18" charset="0"/>
                      </a:rPr>
                      <m:t>𝜃</m:t>
                    </m:r>
                  </m:oMath>
                </a14:m>
                <a:r>
                  <a:rPr lang="tr-TR" dirty="0" smtClean="0"/>
                  <a:t> ise nokta tahmincisi </a:t>
                </a:r>
                <a:r>
                  <a:rPr lang="tr-TR" b="1" dirty="0" smtClean="0"/>
                  <a:t>yansız tahmincidir.</a:t>
                </a:r>
              </a:p>
              <a:p>
                <a:r>
                  <a:rPr lang="tr-TR" dirty="0" smtClean="0"/>
                  <a:t>Eğer tahminci yansız değilse, bu durumda </a:t>
                </a:r>
                <a14:m>
                  <m:oMath xmlns:m="http://schemas.openxmlformats.org/officeDocument/2006/math">
                    <m:r>
                      <a:rPr lang="tr-TR" i="1">
                        <a:latin typeface="Cambria Math" panose="02040503050406030204" pitchFamily="18" charset="0"/>
                      </a:rPr>
                      <m:t>𝐸</m:t>
                    </m:r>
                    <m:d>
                      <m:dPr>
                        <m:ctrlPr>
                          <a:rPr lang="tr-TR" i="1">
                            <a:latin typeface="Cambria Math" panose="02040503050406030204" pitchFamily="18" charset="0"/>
                          </a:rPr>
                        </m:ctrlPr>
                      </m:dPr>
                      <m:e>
                        <m:acc>
                          <m:accPr>
                            <m:chr m:val="̂"/>
                            <m:ctrlPr>
                              <a:rPr lang="tr-TR" i="1">
                                <a:latin typeface="Cambria Math" panose="02040503050406030204" pitchFamily="18" charset="0"/>
                              </a:rPr>
                            </m:ctrlPr>
                          </m:accPr>
                          <m:e>
                            <m:r>
                              <m:rPr>
                                <m:sty m:val="p"/>
                              </m:rPr>
                              <a:rPr lang="tr-TR">
                                <a:latin typeface="Cambria Math" panose="02040503050406030204" pitchFamily="18" charset="0"/>
                              </a:rPr>
                              <m:t>Θ</m:t>
                            </m:r>
                          </m:e>
                        </m:acc>
                      </m:e>
                    </m:d>
                    <m:r>
                      <a:rPr lang="tr-TR" b="0" i="1" smtClean="0">
                        <a:latin typeface="Cambria Math" panose="02040503050406030204" pitchFamily="18" charset="0"/>
                      </a:rPr>
                      <m:t>−</m:t>
                    </m:r>
                    <m:r>
                      <a:rPr lang="tr-TR" i="1">
                        <a:latin typeface="Cambria Math" panose="02040503050406030204" pitchFamily="18" charset="0"/>
                      </a:rPr>
                      <m:t>𝜃</m:t>
                    </m:r>
                  </m:oMath>
                </a14:m>
                <a:r>
                  <a:rPr lang="tr-TR" dirty="0"/>
                  <a:t> </a:t>
                </a:r>
                <a:r>
                  <a:rPr lang="tr-TR" dirty="0" smtClean="0"/>
                  <a:t>farkına </a:t>
                </a:r>
                <a14:m>
                  <m:oMath xmlns:m="http://schemas.openxmlformats.org/officeDocument/2006/math">
                    <m:acc>
                      <m:accPr>
                        <m:chr m:val="̂"/>
                        <m:ctrlPr>
                          <a:rPr lang="tr-TR" i="1">
                            <a:latin typeface="Cambria Math" panose="02040503050406030204" pitchFamily="18" charset="0"/>
                          </a:rPr>
                        </m:ctrlPr>
                      </m:accPr>
                      <m:e>
                        <m:r>
                          <m:rPr>
                            <m:sty m:val="p"/>
                          </m:rPr>
                          <a:rPr lang="tr-TR">
                            <a:latin typeface="Cambria Math" panose="02040503050406030204" pitchFamily="18" charset="0"/>
                          </a:rPr>
                          <m:t>Θ</m:t>
                        </m:r>
                      </m:e>
                    </m:acc>
                  </m:oMath>
                </a14:m>
                <a:r>
                  <a:rPr lang="tr-TR" dirty="0" smtClean="0"/>
                  <a:t> tahmincisinin </a:t>
                </a:r>
                <a:r>
                  <a:rPr lang="tr-TR" b="1" dirty="0" smtClean="0"/>
                  <a:t>yanlılığı</a:t>
                </a:r>
                <a:r>
                  <a:rPr lang="tr-TR" dirty="0" smtClean="0"/>
                  <a:t> denir.</a:t>
                </a: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1218883" y="1803400"/>
                <a:ext cx="9751060" cy="4505920"/>
              </a:xfrm>
              <a:blipFill rotWithShape="0">
                <a:blip r:embed="rId2"/>
                <a:stretch>
                  <a:fillRect l="-563" t="-1488" r="-1125"/>
                </a:stretch>
              </a:blipFill>
            </p:spPr>
            <p:txBody>
              <a:bodyPr/>
              <a:lstStyle/>
              <a:p>
                <a:r>
                  <a:rPr lang="tr-TR">
                    <a:noFill/>
                  </a:rPr>
                  <a:t> </a:t>
                </a:r>
              </a:p>
            </p:txBody>
          </p:sp>
        </mc:Fallback>
      </mc:AlternateContent>
    </p:spTree>
    <p:extLst>
      <p:ext uri="{BB962C8B-B14F-4D97-AF65-F5344CB8AC3E}">
        <p14:creationId xmlns:p14="http://schemas.microsoft.com/office/powerpoint/2010/main" val="951133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NOKTA TAHMİNİ </a:t>
            </a:r>
          </a:p>
        </p:txBody>
      </p:sp>
      <p:sp>
        <p:nvSpPr>
          <p:cNvPr id="3" name="İçerik Yer Tutucusu 2"/>
          <p:cNvSpPr>
            <a:spLocks noGrp="1"/>
          </p:cNvSpPr>
          <p:nvPr>
            <p:ph idx="1"/>
          </p:nvPr>
        </p:nvSpPr>
        <p:spPr/>
        <p:txBody>
          <a:bodyPr>
            <a:normAutofit/>
          </a:bodyPr>
          <a:lstStyle/>
          <a:p>
            <a:pPr marL="0" indent="0">
              <a:buNone/>
            </a:pPr>
            <a:r>
              <a:rPr lang="tr-TR" dirty="0"/>
              <a:t>Minimum </a:t>
            </a:r>
            <a:r>
              <a:rPr lang="tr-TR" dirty="0" err="1"/>
              <a:t>Varyans</a:t>
            </a:r>
            <a:r>
              <a:rPr lang="tr-TR" dirty="0"/>
              <a:t> Yansız Tahminci </a:t>
            </a:r>
          </a:p>
          <a:p>
            <a:r>
              <a:rPr lang="tr-TR" dirty="0" err="1" smtClean="0"/>
              <a:t>Tahminlemede</a:t>
            </a:r>
            <a:r>
              <a:rPr lang="tr-TR" dirty="0" smtClean="0"/>
              <a:t> </a:t>
            </a:r>
            <a:r>
              <a:rPr lang="tr-TR" dirty="0"/>
              <a:t>birkaç tahminci arasından seçim yaparken prensip, </a:t>
            </a:r>
            <a:r>
              <a:rPr lang="tr-TR" dirty="0" smtClean="0"/>
              <a:t>en az </a:t>
            </a:r>
            <a:r>
              <a:rPr lang="tr-TR" dirty="0" err="1"/>
              <a:t>varyansa</a:t>
            </a:r>
            <a:r>
              <a:rPr lang="tr-TR" dirty="0"/>
              <a:t> sahip olanı seçmektir. </a:t>
            </a:r>
          </a:p>
          <a:p>
            <a:r>
              <a:rPr lang="tr-TR" dirty="0"/>
              <a:t>0 parametresinin bütün yansız tahmincilerini dikkate alırsak, en küçük </a:t>
            </a:r>
            <a:r>
              <a:rPr lang="tr-TR" dirty="0" err="1"/>
              <a:t>varyansa</a:t>
            </a:r>
            <a:r>
              <a:rPr lang="tr-TR" dirty="0"/>
              <a:t> sahip olanı minimum </a:t>
            </a:r>
            <a:r>
              <a:rPr lang="tr-TR" dirty="0" err="1"/>
              <a:t>varyans</a:t>
            </a:r>
            <a:r>
              <a:rPr lang="tr-TR" dirty="0"/>
              <a:t> </a:t>
            </a:r>
            <a:r>
              <a:rPr lang="tr-TR" b="1" dirty="0"/>
              <a:t>yansız </a:t>
            </a:r>
            <a:r>
              <a:rPr lang="tr-TR" b="1" dirty="0" smtClean="0"/>
              <a:t>tahminci </a:t>
            </a:r>
            <a:r>
              <a:rPr lang="tr-TR" dirty="0"/>
              <a:t>olarak </a:t>
            </a:r>
            <a:r>
              <a:rPr lang="tr-TR" dirty="0" smtClean="0"/>
              <a:t>adlandırılır</a:t>
            </a:r>
            <a:r>
              <a:rPr lang="tr-TR" dirty="0"/>
              <a:t>. </a:t>
            </a:r>
          </a:p>
          <a:p>
            <a:r>
              <a:rPr lang="tr-TR" dirty="0"/>
              <a:t>Yansız tahminci ve </a:t>
            </a:r>
            <a:r>
              <a:rPr lang="tr-TR" dirty="0" smtClean="0"/>
              <a:t>en az </a:t>
            </a:r>
            <a:r>
              <a:rPr lang="tr-TR" dirty="0" err="1"/>
              <a:t>varyansa</a:t>
            </a:r>
            <a:r>
              <a:rPr lang="tr-TR" dirty="0"/>
              <a:t> sahip tahminci kavramları son derece önemlidir. Bir olasılık dağılımında parametre tahminini matematiksel olarak yapabilmek için yöntemler bulunmaktadır. Bunlardan biri olan maksimum olabilirlik yöntemi, </a:t>
            </a:r>
            <a:r>
              <a:rPr lang="tr-TR" dirty="0" err="1"/>
              <a:t>mimimum</a:t>
            </a:r>
            <a:r>
              <a:rPr lang="tr-TR" dirty="0"/>
              <a:t> </a:t>
            </a:r>
            <a:r>
              <a:rPr lang="tr-TR" dirty="0" err="1"/>
              <a:t>varyanslı</a:t>
            </a:r>
            <a:r>
              <a:rPr lang="tr-TR" dirty="0"/>
              <a:t> </a:t>
            </a:r>
            <a:r>
              <a:rPr lang="tr-TR" dirty="0" smtClean="0"/>
              <a:t>tahminciye </a:t>
            </a:r>
            <a:r>
              <a:rPr lang="tr-TR" dirty="0"/>
              <a:t>en yakın olan ve neredeyse yansız olan nokta tahmincileri bulmaktadır. </a:t>
            </a:r>
          </a:p>
        </p:txBody>
      </p:sp>
    </p:spTree>
    <p:extLst>
      <p:ext uri="{BB962C8B-B14F-4D97-AF65-F5344CB8AC3E}">
        <p14:creationId xmlns:p14="http://schemas.microsoft.com/office/powerpoint/2010/main" val="8098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NOKTA TAHMİNİ </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Pratikte </a:t>
                </a:r>
                <a:r>
                  <a:rPr lang="tr-TR" dirty="0"/>
                  <a:t>bazen yanlı tahminciler kullanmak gerekebilir (örneğin S için s). Bu gibi </a:t>
                </a:r>
                <a:r>
                  <a:rPr lang="tr-TR" dirty="0" smtClean="0"/>
                  <a:t>durumlarda</a:t>
                </a:r>
                <a:r>
                  <a:rPr lang="tr-TR" dirty="0"/>
                  <a:t>, tahmincinin ortalama </a:t>
                </a:r>
                <a:r>
                  <a:rPr lang="tr-TR" dirty="0" err="1"/>
                  <a:t>karesel</a:t>
                </a:r>
                <a:r>
                  <a:rPr lang="tr-TR" dirty="0"/>
                  <a:t> hatası önemli olabilir. Bir tahmincinin ortalama </a:t>
                </a:r>
                <a:r>
                  <a:rPr lang="tr-TR" dirty="0" err="1"/>
                  <a:t>karesel</a:t>
                </a:r>
                <a:r>
                  <a:rPr lang="tr-TR" dirty="0"/>
                  <a:t> hatası </a:t>
                </a:r>
                <a14:m>
                  <m:oMath xmlns:m="http://schemas.openxmlformats.org/officeDocument/2006/math">
                    <m:acc>
                      <m:accPr>
                        <m:chr m:val="̂"/>
                        <m:ctrlPr>
                          <a:rPr lang="tr-TR" b="0" i="1" dirty="0" smtClean="0">
                            <a:latin typeface="Cambria Math" panose="02040503050406030204" pitchFamily="18" charset="0"/>
                          </a:rPr>
                        </m:ctrlPr>
                      </m:accPr>
                      <m:e>
                        <m:r>
                          <m:rPr>
                            <m:sty m:val="p"/>
                          </m:rPr>
                          <a:rPr lang="tr-TR" b="0" i="0" dirty="0" smtClean="0">
                            <a:latin typeface="Cambria Math" panose="02040503050406030204" pitchFamily="18" charset="0"/>
                          </a:rPr>
                          <m:t>Θ</m:t>
                        </m:r>
                      </m:e>
                    </m:acc>
                  </m:oMath>
                </a14:m>
                <a:r>
                  <a:rPr lang="tr-TR" dirty="0"/>
                  <a:t> ile </a:t>
                </a:r>
                <a14:m>
                  <m:oMath xmlns:m="http://schemas.openxmlformats.org/officeDocument/2006/math">
                    <m:r>
                      <a:rPr lang="tr-TR" b="0" i="1" dirty="0" smtClean="0">
                        <a:latin typeface="Cambria Math" panose="02040503050406030204" pitchFamily="18" charset="0"/>
                      </a:rPr>
                      <m:t>𝜃</m:t>
                    </m:r>
                  </m:oMath>
                </a14:m>
                <a:r>
                  <a:rPr lang="tr-TR" dirty="0"/>
                  <a:t> arasındaki farkın karesinin beklenen değeridir. </a:t>
                </a:r>
                <a:endParaRPr lang="tr-TR" dirty="0" smtClean="0"/>
              </a:p>
              <a:p>
                <a14:m>
                  <m:oMath xmlns:m="http://schemas.openxmlformats.org/officeDocument/2006/math">
                    <m:r>
                      <a:rPr lang="tr-TR" i="1" dirty="0">
                        <a:latin typeface="Cambria Math" panose="02040503050406030204" pitchFamily="18" charset="0"/>
                      </a:rPr>
                      <m:t>𝜃</m:t>
                    </m:r>
                  </m:oMath>
                </a14:m>
                <a:r>
                  <a:rPr lang="tr-TR" dirty="0"/>
                  <a:t> </a:t>
                </a:r>
                <a:r>
                  <a:rPr lang="tr-TR" dirty="0" smtClean="0"/>
                  <a:t>parametresi </a:t>
                </a:r>
                <a14:m>
                  <m:oMath xmlns:m="http://schemas.openxmlformats.org/officeDocument/2006/math">
                    <m:acc>
                      <m:accPr>
                        <m:chr m:val="̂"/>
                        <m:ctrlPr>
                          <a:rPr lang="tr-TR" i="1" dirty="0">
                            <a:latin typeface="Cambria Math" panose="02040503050406030204" pitchFamily="18" charset="0"/>
                          </a:rPr>
                        </m:ctrlPr>
                      </m:accPr>
                      <m:e>
                        <m:r>
                          <m:rPr>
                            <m:sty m:val="p"/>
                          </m:rPr>
                          <a:rPr lang="tr-TR" dirty="0">
                            <a:latin typeface="Cambria Math" panose="02040503050406030204" pitchFamily="18" charset="0"/>
                          </a:rPr>
                          <m:t>Θ</m:t>
                        </m:r>
                      </m:e>
                    </m:acc>
                  </m:oMath>
                </a14:m>
                <a:r>
                  <a:rPr lang="tr-TR" dirty="0" smtClean="0"/>
                  <a:t> tahmincisinin </a:t>
                </a:r>
                <a14:m>
                  <m:oMath xmlns:m="http://schemas.openxmlformats.org/officeDocument/2006/math">
                    <m:r>
                      <a:rPr lang="tr-TR" b="1" i="1" dirty="0" smtClean="0">
                        <a:latin typeface="Cambria Math" panose="02040503050406030204" pitchFamily="18" charset="0"/>
                      </a:rPr>
                      <m:t>𝒐𝒓𝒕𝒂𝒍𝒂𝒎𝒂</m:t>
                    </m:r>
                    <m:r>
                      <a:rPr lang="tr-TR" b="1" i="1" dirty="0" smtClean="0">
                        <a:latin typeface="Cambria Math" panose="02040503050406030204" pitchFamily="18" charset="0"/>
                      </a:rPr>
                      <m:t> </m:t>
                    </m:r>
                    <m:r>
                      <a:rPr lang="tr-TR" b="1" i="1" dirty="0" err="1">
                        <a:latin typeface="Cambria Math" panose="02040503050406030204" pitchFamily="18" charset="0"/>
                      </a:rPr>
                      <m:t>𝒌𝒂𝒓𝒆𝒔𝒆𝒍</m:t>
                    </m:r>
                    <m:r>
                      <a:rPr lang="tr-TR" b="1" i="1" dirty="0">
                        <a:latin typeface="Cambria Math" panose="02040503050406030204" pitchFamily="18" charset="0"/>
                      </a:rPr>
                      <m:t> </m:t>
                    </m:r>
                    <m:r>
                      <a:rPr lang="tr-TR" b="1" i="1" dirty="0">
                        <a:latin typeface="Cambria Math" panose="02040503050406030204" pitchFamily="18" charset="0"/>
                      </a:rPr>
                      <m:t>𝒉𝒂𝒕𝒂𝒔</m:t>
                    </m:r>
                    <m:r>
                      <a:rPr lang="tr-TR" b="1" i="1" dirty="0">
                        <a:latin typeface="Cambria Math" panose="02040503050406030204" pitchFamily="18" charset="0"/>
                      </a:rPr>
                      <m:t>𝚤</m:t>
                    </m:r>
                    <m:r>
                      <a:rPr lang="tr-TR" b="1" i="1" dirty="0">
                        <a:latin typeface="Cambria Math" panose="02040503050406030204" pitchFamily="18" charset="0"/>
                      </a:rPr>
                      <m:t> (</m:t>
                    </m:r>
                    <m:r>
                      <a:rPr lang="tr-TR" b="1" i="1" dirty="0" smtClean="0">
                        <a:latin typeface="Cambria Math" panose="02040503050406030204" pitchFamily="18" charset="0"/>
                      </a:rPr>
                      <m:t>𝑶𝑲𝑯</m:t>
                    </m:r>
                    <m:r>
                      <a:rPr lang="tr-TR" b="1" i="1" dirty="0" smtClean="0">
                        <a:latin typeface="Cambria Math" panose="02040503050406030204" pitchFamily="18" charset="0"/>
                      </a:rPr>
                      <m:t>)</m:t>
                    </m:r>
                  </m:oMath>
                </a14:m>
                <a:endParaRPr lang="tr-TR" b="1" dirty="0"/>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𝑂𝐾𝐻</m:t>
                      </m:r>
                      <m:d>
                        <m:dPr>
                          <m:ctrlPr>
                            <a:rPr lang="tr-TR" b="0" i="1" smtClean="0">
                              <a:latin typeface="Cambria Math" panose="02040503050406030204" pitchFamily="18" charset="0"/>
                            </a:rPr>
                          </m:ctrlPr>
                        </m:dPr>
                        <m:e>
                          <m:acc>
                            <m:accPr>
                              <m:chr m:val="̂"/>
                              <m:ctrlPr>
                                <a:rPr lang="tr-TR" b="0" i="1" smtClean="0">
                                  <a:latin typeface="Cambria Math" panose="02040503050406030204" pitchFamily="18" charset="0"/>
                                </a:rPr>
                              </m:ctrlPr>
                            </m:accPr>
                            <m:e>
                              <m:r>
                                <m:rPr>
                                  <m:sty m:val="p"/>
                                </m:rPr>
                                <a:rPr lang="tr-TR" b="0" i="0" smtClean="0">
                                  <a:latin typeface="Cambria Math" panose="02040503050406030204" pitchFamily="18" charset="0"/>
                                </a:rPr>
                                <m:t>Θ</m:t>
                              </m:r>
                            </m:e>
                          </m:acc>
                        </m:e>
                      </m:d>
                      <m:r>
                        <a:rPr lang="tr-TR" b="0" i="1" smtClean="0">
                          <a:latin typeface="Cambria Math" panose="02040503050406030204" pitchFamily="18" charset="0"/>
                        </a:rPr>
                        <m:t>=</m:t>
                      </m:r>
                      <m:r>
                        <a:rPr lang="tr-TR" b="0" i="1" smtClean="0">
                          <a:latin typeface="Cambria Math" panose="02040503050406030204" pitchFamily="18" charset="0"/>
                        </a:rPr>
                        <m:t>𝐸</m:t>
                      </m:r>
                      <m:sSup>
                        <m:sSupPr>
                          <m:ctrlPr>
                            <a:rPr lang="tr-TR" b="0" i="1" smtClean="0">
                              <a:latin typeface="Cambria Math" panose="02040503050406030204" pitchFamily="18" charset="0"/>
                            </a:rPr>
                          </m:ctrlPr>
                        </m:sSupPr>
                        <m:e>
                          <m:d>
                            <m:dPr>
                              <m:ctrlPr>
                                <a:rPr lang="tr-TR" b="0" i="1" smtClean="0">
                                  <a:latin typeface="Cambria Math" panose="02040503050406030204" pitchFamily="18" charset="0"/>
                                </a:rPr>
                              </m:ctrlPr>
                            </m:dPr>
                            <m:e>
                              <m:acc>
                                <m:accPr>
                                  <m:chr m:val="̂"/>
                                  <m:ctrlPr>
                                    <a:rPr lang="tr-TR" b="0" i="1" smtClean="0">
                                      <a:latin typeface="Cambria Math" panose="02040503050406030204" pitchFamily="18" charset="0"/>
                                    </a:rPr>
                                  </m:ctrlPr>
                                </m:accPr>
                                <m:e>
                                  <m:r>
                                    <m:rPr>
                                      <m:sty m:val="p"/>
                                    </m:rPr>
                                    <a:rPr lang="tr-TR" b="0" i="0" smtClean="0">
                                      <a:latin typeface="Cambria Math" panose="02040503050406030204" pitchFamily="18" charset="0"/>
                                    </a:rPr>
                                    <m:t>Θ</m:t>
                                  </m:r>
                                </m:e>
                              </m:acc>
                              <m:r>
                                <a:rPr lang="tr-TR" b="0" i="1" dirty="0" smtClean="0">
                                  <a:latin typeface="Cambria Math" panose="02040503050406030204" pitchFamily="18" charset="0"/>
                                </a:rPr>
                                <m:t>−</m:t>
                              </m:r>
                              <m:r>
                                <a:rPr lang="tr-TR" b="0" i="1" dirty="0" smtClean="0">
                                  <a:latin typeface="Cambria Math" panose="02040503050406030204" pitchFamily="18" charset="0"/>
                                </a:rPr>
                                <m:t>𝜃</m:t>
                              </m:r>
                            </m:e>
                          </m:d>
                        </m:e>
                        <m:sup>
                          <m:r>
                            <a:rPr lang="tr-TR" b="0" i="1" smtClean="0">
                              <a:latin typeface="Cambria Math" panose="02040503050406030204" pitchFamily="18" charset="0"/>
                            </a:rPr>
                            <m:t>2</m:t>
                          </m:r>
                        </m:sup>
                      </m:sSup>
                    </m:oMath>
                  </m:oMathPara>
                </a14:m>
                <a:endParaRPr lang="tr-TR" dirty="0" smtClean="0"/>
              </a:p>
              <a:p>
                <a:pPr marL="0" indent="0">
                  <a:buNone/>
                </a:pPr>
                <a:r>
                  <a:rPr lang="tr-TR" dirty="0" smtClean="0"/>
                  <a:t>Olarak tanımlanır.</a:t>
                </a:r>
              </a:p>
              <a:p>
                <a:pPr marL="0" indent="0">
                  <a:buNone/>
                </a:pPr>
                <a:r>
                  <a:rPr lang="tr-TR" dirty="0" smtClean="0"/>
                  <a:t>Aynı </a:t>
                </a:r>
                <a:r>
                  <a:rPr lang="tr-TR" dirty="0" err="1" smtClean="0"/>
                  <a:t>rassal</a:t>
                </a:r>
                <a:r>
                  <a:rPr lang="tr-TR" dirty="0" smtClean="0"/>
                  <a:t> değişkenin iki tahmincisinin OKH oranları </a:t>
                </a:r>
                <a:r>
                  <a:rPr lang="tr-TR" b="1" dirty="0" smtClean="0"/>
                  <a:t>görece etkinlik </a:t>
                </a:r>
                <a:r>
                  <a:rPr lang="tr-TR" dirty="0" smtClean="0"/>
                  <a:t>olarak isimlendirilir.</a:t>
                </a: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3422240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NOKTA TAHMİNİ </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Standart Hata </a:t>
                </a:r>
              </a:p>
              <a:p>
                <a:r>
                  <a:rPr lang="tr-TR" dirty="0"/>
                  <a:t>Bir </a:t>
                </a:r>
                <a:r>
                  <a:rPr lang="tr-TR" dirty="0" err="1"/>
                  <a:t>istatistigin</a:t>
                </a:r>
                <a:r>
                  <a:rPr lang="tr-TR" dirty="0"/>
                  <a:t> örnek dağılımının standart sapmasına </a:t>
                </a:r>
                <a:r>
                  <a:rPr lang="tr-TR" b="1" dirty="0"/>
                  <a:t>standart hata </a:t>
                </a:r>
                <a:r>
                  <a:rPr lang="tr-TR" dirty="0"/>
                  <a:t>denir. Bir </a:t>
                </a:r>
                <a:r>
                  <a:rPr lang="tr-TR" dirty="0" err="1"/>
                  <a:t>stan</a:t>
                </a:r>
                <a:r>
                  <a:rPr lang="tr-TR" dirty="0"/>
                  <a:t>-dart hata bilinmeyen ama değerleri tahmin edilebilen parametreler </a:t>
                </a:r>
                <a:r>
                  <a:rPr lang="tr-TR" dirty="0" smtClean="0"/>
                  <a:t>içeriyorsa</a:t>
                </a:r>
                <a:r>
                  <a:rPr lang="tr-TR" dirty="0"/>
                  <a:t>, bu tahminler standart hatada yerine konarak </a:t>
                </a:r>
                <a:r>
                  <a:rPr lang="tr-TR" b="1" dirty="0"/>
                  <a:t>tahmini standart hata </a:t>
                </a:r>
                <a:r>
                  <a:rPr lang="tr-TR" dirty="0"/>
                  <a:t>elde edilir. </a:t>
                </a:r>
              </a:p>
              <a:p>
                <a:r>
                  <a:rPr lang="tr-TR" dirty="0"/>
                  <a:t>Standart hata </a:t>
                </a:r>
                <a:r>
                  <a:rPr lang="tr-TR" b="1" dirty="0"/>
                  <a:t>tahminin hassasiyeti </a:t>
                </a:r>
                <a:r>
                  <a:rPr lang="tr-TR" dirty="0"/>
                  <a:t>hakkında bir fikir verir. Örneğin, örneklem </a:t>
                </a:r>
                <a:r>
                  <a:rPr lang="tr-TR" dirty="0" smtClean="0"/>
                  <a:t>ortalaması </a:t>
                </a:r>
                <a14:m>
                  <m:oMath xmlns:m="http://schemas.openxmlformats.org/officeDocument/2006/math">
                    <m:acc>
                      <m:accPr>
                        <m:chr m:val="̅"/>
                        <m:ctrlPr>
                          <a:rPr lang="tr-TR" b="0" i="1" dirty="0" smtClean="0">
                            <a:latin typeface="Cambria Math" panose="02040503050406030204" pitchFamily="18" charset="0"/>
                          </a:rPr>
                        </m:ctrlPr>
                      </m:accPr>
                      <m:e>
                        <m:r>
                          <a:rPr lang="tr-TR" i="1" dirty="0" smtClean="0">
                            <a:latin typeface="Cambria Math" panose="02040503050406030204" pitchFamily="18" charset="0"/>
                          </a:rPr>
                          <m:t>𝑋</m:t>
                        </m:r>
                      </m:e>
                    </m:acc>
                  </m:oMath>
                </a14:m>
                <a:r>
                  <a:rPr lang="tr-TR" dirty="0"/>
                  <a:t> </a:t>
                </a:r>
                <a:r>
                  <a:rPr lang="tr-TR" dirty="0" smtClean="0"/>
                  <a:t>popülasyon </a:t>
                </a:r>
                <a:r>
                  <a:rPr lang="tr-TR" dirty="0"/>
                  <a:t>ortalaması </a:t>
                </a:r>
                <a14:m>
                  <m:oMath xmlns:m="http://schemas.openxmlformats.org/officeDocument/2006/math">
                    <m:r>
                      <a:rPr lang="tr-TR" b="0" i="1" dirty="0" smtClean="0">
                        <a:latin typeface="Cambria Math" panose="02040503050406030204" pitchFamily="18" charset="0"/>
                      </a:rPr>
                      <m:t>𝜇</m:t>
                    </m:r>
                  </m:oMath>
                </a14:m>
                <a:r>
                  <a:rPr lang="tr-TR" dirty="0"/>
                  <a:t> için bir nokta tahminci olarak kullanılırsa, </a:t>
                </a:r>
                <a14:m>
                  <m:oMath xmlns:m="http://schemas.openxmlformats.org/officeDocument/2006/math">
                    <m:acc>
                      <m:accPr>
                        <m:chr m:val="̅"/>
                        <m:ctrlPr>
                          <a:rPr lang="tr-TR" b="0" i="1" dirty="0" smtClean="0">
                            <a:latin typeface="Cambria Math" panose="02040503050406030204" pitchFamily="18" charset="0"/>
                          </a:rPr>
                        </m:ctrlPr>
                      </m:accPr>
                      <m:e>
                        <m:r>
                          <a:rPr lang="tr-TR" i="1" dirty="0" smtClean="0">
                            <a:latin typeface="Cambria Math" panose="02040503050406030204" pitchFamily="18" charset="0"/>
                          </a:rPr>
                          <m:t>𝑋</m:t>
                        </m:r>
                      </m:e>
                    </m:acc>
                  </m:oMath>
                </a14:m>
                <a:r>
                  <a:rPr lang="tr-TR" dirty="0"/>
                  <a:t> </a:t>
                </a:r>
                <a:r>
                  <a:rPr lang="tr-TR" dirty="0" smtClean="0"/>
                  <a:t>ölçüsünün </a:t>
                </a:r>
                <a:r>
                  <a:rPr lang="tr-TR" dirty="0"/>
                  <a:t>standart hatası </a:t>
                </a:r>
                <a14:m>
                  <m:oMath xmlns:m="http://schemas.openxmlformats.org/officeDocument/2006/math">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𝑋</m:t>
                        </m:r>
                      </m:e>
                    </m:acc>
                    <m:r>
                      <a:rPr lang="tr-TR" b="0" i="1" dirty="0" smtClean="0">
                        <a:latin typeface="Cambria Math" panose="02040503050406030204" pitchFamily="18" charset="0"/>
                      </a:rPr>
                      <m:t>′</m:t>
                    </m:r>
                  </m:oMath>
                </a14:m>
                <a:r>
                  <a:rPr lang="tr-TR" dirty="0"/>
                  <a:t>ın </a:t>
                </a:r>
                <a14:m>
                  <m:oMath xmlns:m="http://schemas.openxmlformats.org/officeDocument/2006/math">
                    <m:r>
                      <a:rPr lang="tr-TR" b="0" i="1" dirty="0" smtClean="0">
                        <a:latin typeface="Cambria Math" panose="02040503050406030204" pitchFamily="18" charset="0"/>
                      </a:rPr>
                      <m:t>𝜇</m:t>
                    </m:r>
                    <m:r>
                      <a:rPr lang="tr-TR" b="0" i="1" dirty="0" smtClean="0">
                        <a:latin typeface="Cambria Math" panose="02040503050406030204" pitchFamily="18" charset="0"/>
                      </a:rPr>
                      <m:t>′</m:t>
                    </m:r>
                  </m:oMath>
                </a14:m>
                <a:r>
                  <a:rPr lang="tr-TR" dirty="0" err="1"/>
                  <a:t>yü</a:t>
                </a:r>
                <a:r>
                  <a:rPr lang="tr-TR" dirty="0"/>
                  <a:t> ne hassasiyetle </a:t>
                </a:r>
                <a:r>
                  <a:rPr lang="tr-TR" dirty="0" err="1" smtClean="0"/>
                  <a:t>ölçtügünü</a:t>
                </a:r>
                <a:r>
                  <a:rPr lang="tr-TR" dirty="0" smtClean="0"/>
                  <a:t> </a:t>
                </a:r>
                <a:r>
                  <a:rPr lang="tr-TR" dirty="0"/>
                  <a:t>gösterir. </a:t>
                </a:r>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14922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HİPOTEZ TESTİ </a:t>
            </a:r>
            <a:endParaRPr lang="tr-TR" dirty="0"/>
          </a:p>
        </p:txBody>
      </p:sp>
      <p:sp>
        <p:nvSpPr>
          <p:cNvPr id="3" name="Content Placeholder 2"/>
          <p:cNvSpPr>
            <a:spLocks noGrp="1"/>
          </p:cNvSpPr>
          <p:nvPr>
            <p:ph idx="1"/>
          </p:nvPr>
        </p:nvSpPr>
        <p:spPr/>
        <p:txBody>
          <a:bodyPr/>
          <a:lstStyle/>
          <a:p>
            <a:pPr marL="644652" lvl="1" indent="-342900">
              <a:lnSpc>
                <a:spcPct val="120000"/>
              </a:lnSpc>
              <a:spcBef>
                <a:spcPts val="0"/>
              </a:spcBef>
              <a:buFont typeface="+mj-lt"/>
              <a:buAutoNum type="arabicPeriod"/>
            </a:pPr>
            <a:r>
              <a:rPr lang="tr-TR" dirty="0"/>
              <a:t>İstatistiksel Hipotez</a:t>
            </a:r>
          </a:p>
          <a:p>
            <a:pPr marL="644652" lvl="1" indent="-342900">
              <a:lnSpc>
                <a:spcPct val="120000"/>
              </a:lnSpc>
              <a:spcBef>
                <a:spcPts val="0"/>
              </a:spcBef>
              <a:buFont typeface="+mj-lt"/>
              <a:buAutoNum type="arabicPeriod"/>
            </a:pPr>
            <a:r>
              <a:rPr lang="tr-TR" dirty="0"/>
              <a:t>İstatistiksel Hipotez Testi </a:t>
            </a:r>
          </a:p>
          <a:p>
            <a:pPr marL="644652" lvl="1" indent="-342900">
              <a:lnSpc>
                <a:spcPct val="120000"/>
              </a:lnSpc>
              <a:spcBef>
                <a:spcPts val="0"/>
              </a:spcBef>
              <a:buFont typeface="+mj-lt"/>
              <a:buAutoNum type="arabicPeriod"/>
            </a:pPr>
            <a:r>
              <a:rPr lang="tr-TR" dirty="0"/>
              <a:t>Hipotez Testinde P-Değerleri </a:t>
            </a:r>
          </a:p>
          <a:p>
            <a:pPr marL="644652" lvl="1" indent="-342900">
              <a:lnSpc>
                <a:spcPct val="120000"/>
              </a:lnSpc>
              <a:spcBef>
                <a:spcPts val="0"/>
              </a:spcBef>
              <a:buFont typeface="+mj-lt"/>
              <a:buAutoNum type="arabicPeriod"/>
            </a:pPr>
            <a:r>
              <a:rPr lang="tr-TR" dirty="0"/>
              <a:t>Tek-Taraflı ve </a:t>
            </a:r>
            <a:r>
              <a:rPr lang="tr-TR" dirty="0" smtClean="0"/>
              <a:t>İki-Taraflı </a:t>
            </a:r>
            <a:r>
              <a:rPr lang="tr-TR" dirty="0"/>
              <a:t>Hipotezler </a:t>
            </a:r>
          </a:p>
          <a:p>
            <a:pPr marL="644652" lvl="1" indent="-342900">
              <a:lnSpc>
                <a:spcPct val="120000"/>
              </a:lnSpc>
              <a:spcBef>
                <a:spcPts val="0"/>
              </a:spcBef>
              <a:buFont typeface="+mj-lt"/>
              <a:buAutoNum type="arabicPeriod"/>
            </a:pPr>
            <a:r>
              <a:rPr lang="tr-TR" dirty="0"/>
              <a:t>Hipotez Testi için Genel Prosedür </a:t>
            </a:r>
          </a:p>
          <a:p>
            <a:endParaRPr lang="tr-TR" dirty="0"/>
          </a:p>
        </p:txBody>
      </p:sp>
    </p:spTree>
    <p:extLst>
      <p:ext uri="{BB962C8B-B14F-4D97-AF65-F5344CB8AC3E}">
        <p14:creationId xmlns:p14="http://schemas.microsoft.com/office/powerpoint/2010/main" val="423452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a:t>
            </a:r>
            <a:r>
              <a:rPr lang="tr-TR" dirty="0" smtClean="0"/>
              <a:t>TESTİ: İstatistiksel Hipotez</a:t>
            </a:r>
            <a:endParaRPr lang="tr-TR" dirty="0"/>
          </a:p>
        </p:txBody>
      </p:sp>
      <p:sp>
        <p:nvSpPr>
          <p:cNvPr id="3" name="İçerik Yer Tutucusu 2"/>
          <p:cNvSpPr>
            <a:spLocks noGrp="1"/>
          </p:cNvSpPr>
          <p:nvPr>
            <p:ph idx="1"/>
          </p:nvPr>
        </p:nvSpPr>
        <p:spPr/>
        <p:txBody>
          <a:bodyPr>
            <a:normAutofit lnSpcReduction="10000"/>
          </a:bodyPr>
          <a:lstStyle/>
          <a:p>
            <a:r>
              <a:rPr lang="tr-TR" dirty="0"/>
              <a:t>Önceki bölümde, bir parametrenin örnek verisinden nasıl tahmin edileceğini açıkladık. Ancak' mühendislikteki </a:t>
            </a:r>
            <a:r>
              <a:rPr lang="tr-TR" dirty="0" err="1"/>
              <a:t>pekçok</a:t>
            </a:r>
            <a:r>
              <a:rPr lang="tr-TR" dirty="0"/>
              <a:t> problem, bazı parametrelere ilişkin ifadeler hakkında </a:t>
            </a:r>
            <a:r>
              <a:rPr lang="tr-TR" b="1" dirty="0"/>
              <a:t>kabul veya ret kararı </a:t>
            </a:r>
            <a:r>
              <a:rPr lang="tr-TR" dirty="0"/>
              <a:t>almayı gerektirir. Bu ifadeler </a:t>
            </a:r>
            <a:r>
              <a:rPr lang="tr-TR" b="1" dirty="0"/>
              <a:t>hipotez</a:t>
            </a:r>
            <a:r>
              <a:rPr lang="tr-TR" dirty="0"/>
              <a:t> olarak adlandırılırken, hipotez hakkındaki karar verme prosedürü ise </a:t>
            </a:r>
            <a:r>
              <a:rPr lang="tr-TR" b="1" dirty="0"/>
              <a:t>hipotez testi </a:t>
            </a:r>
            <a:r>
              <a:rPr lang="tr-TR" dirty="0"/>
              <a:t>olarak adlandırılır. </a:t>
            </a:r>
            <a:endParaRPr lang="tr-TR" dirty="0" smtClean="0"/>
          </a:p>
          <a:p>
            <a:r>
              <a:rPr lang="tr-TR" dirty="0" smtClean="0"/>
              <a:t>Mühendislik </a:t>
            </a:r>
            <a:r>
              <a:rPr lang="tr-TR" dirty="0"/>
              <a:t>dünyasındaki bazı testler, karar verme problemleri veya deneyler hipotez testi problemleri olarak formüle edilebildiği için bu test, istatiksel çıkarımın en fazla kullanılan araçlarından biridir. </a:t>
            </a:r>
            <a:endParaRPr lang="tr-TR" dirty="0" smtClean="0"/>
          </a:p>
          <a:p>
            <a:r>
              <a:rPr lang="tr-TR" dirty="0" smtClean="0"/>
              <a:t>Bir </a:t>
            </a:r>
            <a:r>
              <a:rPr lang="tr-TR" dirty="0"/>
              <a:t>istatiksel hipotez fizik yasalarından, teorik bilgi, geçmiş tecrübe veya mühendislik gereksinimleri gibi harici unsurlar ile ortaya çıkabilir. </a:t>
            </a:r>
            <a:r>
              <a:rPr lang="tr-TR" dirty="0" smtClean="0"/>
              <a:t>İstatistiksel </a:t>
            </a:r>
            <a:r>
              <a:rPr lang="tr-TR" dirty="0"/>
              <a:t>hipotez bir veya daha fazla popülasyon parametresi hakkında bir </a:t>
            </a:r>
            <a:r>
              <a:rPr lang="tr-TR" dirty="0" smtClean="0"/>
              <a:t>ifadedir</a:t>
            </a:r>
            <a:r>
              <a:rPr lang="tr-TR" dirty="0"/>
              <a:t>. </a:t>
            </a:r>
            <a:r>
              <a:rPr lang="tr-TR" dirty="0" smtClean="0"/>
              <a:t>Olasılık </a:t>
            </a:r>
            <a:r>
              <a:rPr lang="tr-TR" dirty="0"/>
              <a:t>dağılımlarını </a:t>
            </a:r>
            <a:r>
              <a:rPr lang="tr-TR" dirty="0" smtClean="0"/>
              <a:t>ana kütleyi </a:t>
            </a:r>
            <a:r>
              <a:rPr lang="tr-TR" dirty="0"/>
              <a:t>temsil etmek için kullandığımızdan, bir istatiksel </a:t>
            </a:r>
            <a:r>
              <a:rPr lang="tr-TR" dirty="0" smtClean="0"/>
              <a:t>hipotez</a:t>
            </a:r>
            <a:r>
              <a:rPr lang="tr-TR" dirty="0"/>
              <a:t>, bir </a:t>
            </a:r>
            <a:r>
              <a:rPr lang="tr-TR" dirty="0" err="1"/>
              <a:t>rassal</a:t>
            </a:r>
            <a:r>
              <a:rPr lang="tr-TR" dirty="0"/>
              <a:t> değişkenin olasılık dağılımı ile ilgili bir ifade olarak da düşünülebilir. </a:t>
            </a:r>
            <a:r>
              <a:rPr lang="tr-TR" dirty="0" smtClean="0"/>
              <a:t>Hipotez </a:t>
            </a:r>
            <a:r>
              <a:rPr lang="tr-TR" dirty="0"/>
              <a:t>genellikle bu </a:t>
            </a:r>
            <a:r>
              <a:rPr lang="tr-TR" dirty="0" smtClean="0"/>
              <a:t>dağılımın </a:t>
            </a:r>
            <a:r>
              <a:rPr lang="tr-TR" dirty="0"/>
              <a:t>bir veya daha fazla parametresini içerecektir. </a:t>
            </a:r>
          </a:p>
          <a:p>
            <a:endParaRPr lang="tr-TR" dirty="0"/>
          </a:p>
        </p:txBody>
      </p:sp>
    </p:spTree>
    <p:extLst>
      <p:ext uri="{BB962C8B-B14F-4D97-AF65-F5344CB8AC3E}">
        <p14:creationId xmlns:p14="http://schemas.microsoft.com/office/powerpoint/2010/main" val="1122949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fontScale="92500" lnSpcReduction="10000"/>
              </a:bodyPr>
              <a:lstStyle/>
              <a:p>
                <a:r>
                  <a:rPr lang="tr-TR" dirty="0" smtClean="0"/>
                  <a:t>Örneğin, Bir sistemde ortalama </a:t>
                </a:r>
                <a:r>
                  <a:rPr lang="tr-TR" dirty="0"/>
                  <a:t>yanma hızı ile </a:t>
                </a:r>
                <a:r>
                  <a:rPr lang="tr-TR" dirty="0" smtClean="0"/>
                  <a:t>ilgilendiğimizi varsayalım. </a:t>
                </a:r>
                <a:r>
                  <a:rPr lang="tr-TR" dirty="0"/>
                  <a:t>Tam olarak, ortalama yanma hızının 50 cm/s eşit olup olmadığına karar vermek istediğimizi </a:t>
                </a:r>
                <a:r>
                  <a:rPr lang="tr-TR" dirty="0" smtClean="0"/>
                  <a:t>düşünelim. </a:t>
                </a:r>
                <a:r>
                  <a:rPr lang="tr-TR" dirty="0"/>
                  <a:t>Bunu şu şekilde ifade edebiliriz: </a:t>
                </a:r>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r>
                        <a:rPr lang="tr-TR" i="1" dirty="0">
                          <a:latin typeface="Cambria Math" panose="02040503050406030204" pitchFamily="18" charset="0"/>
                        </a:rPr>
                        <m:t>: µ =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r>
                        <a:rPr lang="tr-TR" b="0" i="1" dirty="0" smtClean="0">
                          <a:latin typeface="Cambria Math" panose="02040503050406030204" pitchFamily="18" charset="0"/>
                        </a:rPr>
                        <m:t>       </m:t>
                      </m:r>
                      <m:r>
                        <a:rPr lang="tr-TR" b="0" i="1" dirty="0" smtClean="0">
                          <a:latin typeface="Cambria Math" panose="02040503050406030204" pitchFamily="18" charset="0"/>
                        </a:rPr>
                        <m:t>𝑆𝚤𝑓𝚤𝑟</m:t>
                      </m:r>
                      <m:r>
                        <a:rPr lang="tr-TR" b="0" i="1" dirty="0" smtClean="0">
                          <a:latin typeface="Cambria Math" panose="02040503050406030204" pitchFamily="18" charset="0"/>
                        </a:rPr>
                        <m:t> </m:t>
                      </m:r>
                      <m:r>
                        <a:rPr lang="tr-TR" b="0" i="1" dirty="0" smtClean="0">
                          <a:latin typeface="Cambria Math" panose="02040503050406030204" pitchFamily="18" charset="0"/>
                        </a:rPr>
                        <m:t>𝐻𝑖𝑝𝑜𝑡𝑒𝑧𝑖</m:t>
                      </m:r>
                    </m:oMath>
                  </m:oMathPara>
                </a14:m>
                <a:endParaRPr lang="tr-TR" dirty="0" smtClean="0"/>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b="0" i="1" dirty="0" smtClean="0">
                              <a:latin typeface="Cambria Math" panose="02040503050406030204" pitchFamily="18" charset="0"/>
                            </a:rPr>
                            <m:t>1</m:t>
                          </m:r>
                        </m:sub>
                      </m:sSub>
                      <m:r>
                        <a:rPr lang="tr-TR" i="1" dirty="0">
                          <a:latin typeface="Cambria Math" panose="02040503050406030204" pitchFamily="18" charset="0"/>
                        </a:rPr>
                        <m:t>: µ </m:t>
                      </m:r>
                      <m:r>
                        <a:rPr lang="tr-TR" i="1" dirty="0" smtClean="0">
                          <a:latin typeface="Cambria Math" panose="02040503050406030204" pitchFamily="18" charset="0"/>
                          <a:ea typeface="Cambria Math" panose="02040503050406030204" pitchFamily="18" charset="0"/>
                        </a:rPr>
                        <m:t>≠</m:t>
                      </m:r>
                      <m:r>
                        <a:rPr lang="tr-TR" i="1" dirty="0">
                          <a:latin typeface="Cambria Math" panose="02040503050406030204" pitchFamily="18" charset="0"/>
                        </a:rPr>
                        <m:t>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r>
                        <a:rPr lang="tr-TR" b="0" i="1" dirty="0" smtClean="0">
                          <a:latin typeface="Cambria Math" panose="02040503050406030204" pitchFamily="18" charset="0"/>
                        </a:rPr>
                        <m:t>   </m:t>
                      </m:r>
                      <m:r>
                        <a:rPr lang="tr-TR" b="0" i="1" dirty="0" smtClean="0">
                          <a:latin typeface="Cambria Math" panose="02040503050406030204" pitchFamily="18" charset="0"/>
                        </a:rPr>
                        <m:t>𝐴𝑙𝑡𝑒𝑟𝑛𝑎𝑡𝑖𝑓𝐻𝑖𝑝𝑜𝑡𝑒𝑧</m:t>
                      </m:r>
                    </m:oMath>
                  </m:oMathPara>
                </a14:m>
                <a:endParaRPr lang="tr-TR" dirty="0" smtClean="0"/>
              </a:p>
              <a:p>
                <a:pPr marL="0" indent="0">
                  <a:buNone/>
                </a:pPr>
                <a:r>
                  <a:rPr lang="tr-TR" dirty="0" smtClean="0"/>
                  <a:t>Alternatif </a:t>
                </a:r>
                <a:r>
                  <a:rPr lang="tr-TR" dirty="0"/>
                  <a:t>hipotez </a:t>
                </a:r>
                <a14:m>
                  <m:oMath xmlns:m="http://schemas.openxmlformats.org/officeDocument/2006/math">
                    <m:r>
                      <a:rPr lang="tr-TR" i="1" dirty="0">
                        <a:latin typeface="Cambria Math" panose="02040503050406030204" pitchFamily="18" charset="0"/>
                      </a:rPr>
                      <m:t>µ</m:t>
                    </m:r>
                  </m:oMath>
                </a14:m>
                <a:r>
                  <a:rPr lang="tr-TR" dirty="0"/>
                  <a:t>, değerini </a:t>
                </a:r>
                <a14:m>
                  <m:oMath xmlns:m="http://schemas.openxmlformats.org/officeDocument/2006/math">
                    <m:r>
                      <a:rPr lang="tr-TR" i="1" dirty="0" smtClean="0">
                        <a:latin typeface="Cambria Math" panose="02040503050406030204" pitchFamily="18" charset="0"/>
                      </a:rPr>
                      <m:t>50 </m:t>
                    </m:r>
                    <m:r>
                      <a:rPr lang="tr-TR" i="1" dirty="0" smtClean="0">
                        <a:latin typeface="Cambria Math" panose="02040503050406030204" pitchFamily="18" charset="0"/>
                      </a:rPr>
                      <m:t>𝑐𝑚</m:t>
                    </m:r>
                    <m:r>
                      <a:rPr lang="tr-TR" i="1" dirty="0" smtClean="0">
                        <a:latin typeface="Cambria Math" panose="02040503050406030204" pitchFamily="18" charset="0"/>
                      </a:rPr>
                      <m:t>/</m:t>
                    </m:r>
                    <m:r>
                      <a:rPr lang="tr-TR" i="1" dirty="0" smtClean="0">
                        <a:latin typeface="Cambria Math" panose="02040503050406030204" pitchFamily="18" charset="0"/>
                      </a:rPr>
                      <m:t>𝑠</m:t>
                    </m:r>
                    <m:r>
                      <a:rPr lang="tr-TR" i="1" dirty="0" smtClean="0">
                        <a:latin typeface="Cambria Math" panose="02040503050406030204" pitchFamily="18" charset="0"/>
                      </a:rPr>
                      <m:t> </m:t>
                    </m:r>
                  </m:oMath>
                </a14:m>
                <a:r>
                  <a:rPr lang="tr-TR" dirty="0"/>
                  <a:t>büyük ya da küçük şeklinde tanımladığı için, </a:t>
                </a:r>
                <a:r>
                  <a:rPr lang="tr-TR" b="1" dirty="0" smtClean="0"/>
                  <a:t>iki-taraflı </a:t>
                </a:r>
                <a:r>
                  <a:rPr lang="tr-TR" b="1" dirty="0"/>
                  <a:t>alternatif hipotez </a:t>
                </a:r>
                <a:r>
                  <a:rPr lang="tr-TR" dirty="0"/>
                  <a:t>olarak </a:t>
                </a:r>
                <a:r>
                  <a:rPr lang="tr-TR" dirty="0" smtClean="0"/>
                  <a:t>adlandırılır</a:t>
                </a:r>
                <a:r>
                  <a:rPr lang="tr-TR" dirty="0"/>
                  <a:t>. Bazı durumlarda, </a:t>
                </a:r>
                <a:r>
                  <a:rPr lang="tr-TR" b="1" dirty="0"/>
                  <a:t>tek-taraflı alternatif </a:t>
                </a:r>
                <a:r>
                  <a:rPr lang="tr-TR" b="1" dirty="0" smtClean="0"/>
                  <a:t>hipotez</a:t>
                </a:r>
                <a:r>
                  <a:rPr lang="tr-TR" dirty="0" smtClean="0"/>
                  <a:t> </a:t>
                </a:r>
                <a:r>
                  <a:rPr lang="tr-TR" dirty="0"/>
                  <a:t>olarak aşağıdaki gibi ifade etmek </a:t>
                </a:r>
                <a:r>
                  <a:rPr lang="tr-TR" dirty="0" smtClean="0"/>
                  <a:t>isteyebiliriz</a:t>
                </a:r>
                <a:r>
                  <a:rPr lang="tr-TR" dirty="0"/>
                  <a:t>: </a:t>
                </a:r>
                <a:endParaRPr lang="tr-TR" dirty="0" smtClean="0"/>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r>
                        <a:rPr lang="tr-TR" i="1" dirty="0">
                          <a:latin typeface="Cambria Math" panose="02040503050406030204" pitchFamily="18" charset="0"/>
                        </a:rPr>
                        <m:t>: µ =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r>
                        <a:rPr lang="tr-TR" i="1" dirty="0">
                          <a:latin typeface="Cambria Math" panose="02040503050406030204" pitchFamily="18" charset="0"/>
                        </a:rPr>
                        <m:t>       </m:t>
                      </m:r>
                      <m:r>
                        <a:rPr lang="tr-TR" i="1" dirty="0">
                          <a:latin typeface="Cambria Math" panose="02040503050406030204" pitchFamily="18" charset="0"/>
                        </a:rPr>
                        <m:t>𝑆𝚤𝑓𝚤𝑟</m:t>
                      </m:r>
                      <m:r>
                        <a:rPr lang="tr-TR" i="1" dirty="0">
                          <a:latin typeface="Cambria Math" panose="02040503050406030204" pitchFamily="18" charset="0"/>
                        </a:rPr>
                        <m:t> </m:t>
                      </m:r>
                      <m:r>
                        <a:rPr lang="tr-TR" i="1" dirty="0">
                          <a:latin typeface="Cambria Math" panose="02040503050406030204" pitchFamily="18" charset="0"/>
                        </a:rPr>
                        <m:t>𝐻𝑖𝑝𝑜𝑡𝑒𝑧𝑖</m:t>
                      </m:r>
                    </m:oMath>
                  </m:oMathPara>
                </a14:m>
                <a:endParaRPr lang="tr-TR" dirty="0"/>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 µ</m:t>
                      </m:r>
                      <m:r>
                        <a:rPr lang="tr-TR" b="0" i="1" dirty="0" smtClean="0">
                          <a:latin typeface="Cambria Math" panose="02040503050406030204" pitchFamily="18" charset="0"/>
                          <a:ea typeface="Cambria Math" panose="02040503050406030204" pitchFamily="18" charset="0"/>
                        </a:rPr>
                        <m:t>&lt;</m:t>
                      </m:r>
                      <m:r>
                        <a:rPr lang="tr-TR" i="1" dirty="0">
                          <a:latin typeface="Cambria Math" panose="02040503050406030204" pitchFamily="18" charset="0"/>
                        </a:rPr>
                        <m:t>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r>
                        <a:rPr lang="tr-TR" i="1" dirty="0">
                          <a:latin typeface="Cambria Math" panose="02040503050406030204" pitchFamily="18" charset="0"/>
                        </a:rPr>
                        <m:t>   </m:t>
                      </m:r>
                      <m:r>
                        <a:rPr lang="tr-TR" b="0" i="1" dirty="0" smtClean="0">
                          <a:latin typeface="Cambria Math" panose="02040503050406030204" pitchFamily="18" charset="0"/>
                        </a:rPr>
                        <m:t>𝑇𝑒𝑘</m:t>
                      </m:r>
                      <m:r>
                        <a:rPr lang="tr-TR" b="0" i="1" dirty="0" smtClean="0">
                          <a:latin typeface="Cambria Math" panose="02040503050406030204" pitchFamily="18" charset="0"/>
                        </a:rPr>
                        <m:t> </m:t>
                      </m:r>
                      <m:r>
                        <a:rPr lang="tr-TR" b="0" i="1" dirty="0" smtClean="0">
                          <a:latin typeface="Cambria Math" panose="02040503050406030204" pitchFamily="18" charset="0"/>
                        </a:rPr>
                        <m:t>𝑡𝑎𝑟𝑎𝑓𝑙𝚤</m:t>
                      </m:r>
                      <m:r>
                        <a:rPr lang="tr-TR" b="0" i="1" dirty="0" smtClean="0">
                          <a:latin typeface="Cambria Math" panose="02040503050406030204" pitchFamily="18" charset="0"/>
                        </a:rPr>
                        <m:t> </m:t>
                      </m:r>
                      <m:r>
                        <a:rPr lang="tr-TR" i="1" dirty="0">
                          <a:latin typeface="Cambria Math" panose="02040503050406030204" pitchFamily="18" charset="0"/>
                        </a:rPr>
                        <m:t>𝐴𝑙𝑡𝑒𝑟𝑛𝑎𝑡𝑖𝑓𝐻𝑖𝑝𝑜𝑡𝑒𝑧</m:t>
                      </m:r>
                      <m:r>
                        <a:rPr lang="tr-TR" b="0" i="1" dirty="0" smtClean="0">
                          <a:latin typeface="Cambria Math" panose="02040503050406030204" pitchFamily="18" charset="0"/>
                        </a:rPr>
                        <m:t> </m:t>
                      </m:r>
                      <m:r>
                        <a:rPr lang="tr-TR" b="0" i="1" dirty="0" smtClean="0">
                          <a:latin typeface="Cambria Math" panose="02040503050406030204" pitchFamily="18" charset="0"/>
                        </a:rPr>
                        <m:t>𝑣𝑒𝑦𝑎</m:t>
                      </m:r>
                    </m:oMath>
                  </m:oMathPara>
                </a14:m>
                <a:endParaRPr lang="tr-TR" dirty="0" smtClean="0"/>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 µ</m:t>
                      </m:r>
                      <m:r>
                        <a:rPr lang="tr-TR" b="0" i="1" dirty="0" smtClean="0">
                          <a:latin typeface="Cambria Math" panose="02040503050406030204" pitchFamily="18" charset="0"/>
                        </a:rPr>
                        <m:t>&gt;</m:t>
                      </m:r>
                      <m:r>
                        <a:rPr lang="tr-TR" i="1" dirty="0">
                          <a:latin typeface="Cambria Math" panose="02040503050406030204" pitchFamily="18" charset="0"/>
                        </a:rPr>
                        <m:t>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r>
                        <a:rPr lang="tr-TR" i="1" dirty="0">
                          <a:latin typeface="Cambria Math" panose="02040503050406030204" pitchFamily="18" charset="0"/>
                        </a:rPr>
                        <m:t>   </m:t>
                      </m:r>
                      <m:r>
                        <a:rPr lang="tr-TR" i="1" dirty="0">
                          <a:latin typeface="Cambria Math" panose="02040503050406030204" pitchFamily="18" charset="0"/>
                        </a:rPr>
                        <m:t>𝑇𝑒𝑘</m:t>
                      </m:r>
                      <m:r>
                        <a:rPr lang="tr-TR" i="1" dirty="0">
                          <a:latin typeface="Cambria Math" panose="02040503050406030204" pitchFamily="18" charset="0"/>
                        </a:rPr>
                        <m:t> </m:t>
                      </m:r>
                      <m:r>
                        <a:rPr lang="tr-TR" i="1" dirty="0">
                          <a:latin typeface="Cambria Math" panose="02040503050406030204" pitchFamily="18" charset="0"/>
                        </a:rPr>
                        <m:t>𝑡𝑎𝑟𝑎𝑓𝑙𝚤</m:t>
                      </m:r>
                      <m:r>
                        <a:rPr lang="tr-TR" i="1" dirty="0">
                          <a:latin typeface="Cambria Math" panose="02040503050406030204" pitchFamily="18" charset="0"/>
                        </a:rPr>
                        <m:t> </m:t>
                      </m:r>
                      <m:r>
                        <a:rPr lang="tr-TR" i="1" dirty="0">
                          <a:latin typeface="Cambria Math" panose="02040503050406030204" pitchFamily="18" charset="0"/>
                        </a:rPr>
                        <m:t>𝐴𝑙𝑡𝑒𝑟𝑛𝑎𝑡𝑖𝑓𝐻𝑖𝑝𝑜𝑡𝑒𝑧</m:t>
                      </m:r>
                    </m:oMath>
                  </m:oMathPara>
                </a14:m>
                <a:endParaRPr lang="tr-TR" dirty="0"/>
              </a:p>
              <a:p>
                <a:pPr marL="0" indent="0">
                  <a:lnSpc>
                    <a:spcPct val="100000"/>
                  </a:lnSpc>
                  <a:spcBef>
                    <a:spcPts val="0"/>
                  </a:spcBef>
                  <a:buNone/>
                </a:pPr>
                <a:endParaRPr lang="tr-TR" dirty="0"/>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25" t="-1857"/>
                </a:stretch>
              </a:blipFill>
            </p:spPr>
            <p:txBody>
              <a:bodyPr/>
              <a:lstStyle/>
              <a:p>
                <a:r>
                  <a:rPr lang="tr-TR">
                    <a:noFill/>
                  </a:rPr>
                  <a:t> </a:t>
                </a:r>
              </a:p>
            </p:txBody>
          </p:sp>
        </mc:Fallback>
      </mc:AlternateContent>
    </p:spTree>
    <p:extLst>
      <p:ext uri="{BB962C8B-B14F-4D97-AF65-F5344CB8AC3E}">
        <p14:creationId xmlns:p14="http://schemas.microsoft.com/office/powerpoint/2010/main" val="2114978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a:t>
            </a:r>
          </a:p>
        </p:txBody>
      </p:sp>
      <p:sp>
        <p:nvSpPr>
          <p:cNvPr id="3" name="İçerik Yer Tutucusu 2"/>
          <p:cNvSpPr>
            <a:spLocks noGrp="1"/>
          </p:cNvSpPr>
          <p:nvPr>
            <p:ph idx="1"/>
          </p:nvPr>
        </p:nvSpPr>
        <p:spPr/>
        <p:txBody>
          <a:bodyPr>
            <a:normAutofit/>
          </a:bodyPr>
          <a:lstStyle/>
          <a:p>
            <a:r>
              <a:rPr lang="tr-TR" b="1" dirty="0"/>
              <a:t>Hipotezler</a:t>
            </a:r>
            <a:r>
              <a:rPr lang="tr-TR" dirty="0"/>
              <a:t> her zaman çalıştığımız bir popülasyon veya çalışılan dağılıma ilişkin ifadelerdir, ifadelerin örneklem ile ilgili olmadığı unutulmamalıdır. Sıfır hipotezinde belirtilen </a:t>
            </a:r>
            <a:r>
              <a:rPr lang="tr-TR" b="1" dirty="0"/>
              <a:t>popülasyon parametresinin değeri </a:t>
            </a:r>
            <a:r>
              <a:rPr lang="tr-TR" dirty="0"/>
              <a:t>(üstteki </a:t>
            </a:r>
            <a:r>
              <a:rPr lang="tr-TR" dirty="0" smtClean="0"/>
              <a:t>örnekte </a:t>
            </a:r>
            <a:r>
              <a:rPr lang="tr-TR" dirty="0"/>
              <a:t>50 cm/s) genellikle üç yoldan bir tanesi ile belirlenir. </a:t>
            </a:r>
            <a:endParaRPr lang="tr-TR" dirty="0" smtClean="0"/>
          </a:p>
          <a:p>
            <a:pPr lvl="1"/>
            <a:r>
              <a:rPr lang="tr-TR" i="1" dirty="0" smtClean="0"/>
              <a:t>Geçmiş </a:t>
            </a:r>
            <a:r>
              <a:rPr lang="tr-TR" i="1" dirty="0"/>
              <a:t>deney sonuçlarından, süreç bilgisinden veyahut önceki test ve deney sonuçlarından elde edilmiş olabilir. </a:t>
            </a:r>
            <a:r>
              <a:rPr lang="tr-TR" dirty="0" smtClean="0"/>
              <a:t>Bu durumda </a:t>
            </a:r>
            <a:r>
              <a:rPr lang="tr-TR" b="1" dirty="0" smtClean="0"/>
              <a:t>Hipotez </a:t>
            </a:r>
            <a:r>
              <a:rPr lang="tr-TR" b="1" dirty="0"/>
              <a:t>testinin </a:t>
            </a:r>
            <a:r>
              <a:rPr lang="tr-TR" b="1" dirty="0" smtClean="0"/>
              <a:t>amacı:</a:t>
            </a:r>
            <a:r>
              <a:rPr lang="tr-TR" dirty="0" smtClean="0"/>
              <a:t> parametre </a:t>
            </a:r>
            <a:r>
              <a:rPr lang="tr-TR" dirty="0"/>
              <a:t>değerinin değişip değişmediğini belirlemektir. </a:t>
            </a:r>
            <a:endParaRPr lang="tr-TR" dirty="0" smtClean="0"/>
          </a:p>
          <a:p>
            <a:pPr lvl="1"/>
            <a:r>
              <a:rPr lang="tr-TR" i="1" dirty="0" smtClean="0"/>
              <a:t>Bu </a:t>
            </a:r>
            <a:r>
              <a:rPr lang="tr-TR" i="1" dirty="0"/>
              <a:t>değer bazı teorilerden veya süreci çalışan modellerden elde edilebilir. </a:t>
            </a:r>
            <a:r>
              <a:rPr lang="tr-TR" dirty="0"/>
              <a:t>Burada ise </a:t>
            </a:r>
            <a:r>
              <a:rPr lang="tr-TR" b="1" dirty="0"/>
              <a:t>hipotez testinin amacı </a:t>
            </a:r>
            <a:r>
              <a:rPr lang="tr-TR" dirty="0"/>
              <a:t>teoriyi </a:t>
            </a:r>
            <a:r>
              <a:rPr lang="tr-TR" dirty="0" smtClean="0"/>
              <a:t>veya </a:t>
            </a:r>
            <a:r>
              <a:rPr lang="tr-TR" dirty="0"/>
              <a:t>modeli doğrulamaktır. </a:t>
            </a:r>
            <a:endParaRPr lang="tr-TR" dirty="0" smtClean="0"/>
          </a:p>
          <a:p>
            <a:pPr lvl="1"/>
            <a:r>
              <a:rPr lang="tr-TR" i="1" dirty="0" smtClean="0"/>
              <a:t>Popülasyon </a:t>
            </a:r>
            <a:r>
              <a:rPr lang="tr-TR" i="1" dirty="0"/>
              <a:t>parametresi </a:t>
            </a:r>
            <a:r>
              <a:rPr lang="tr-TR" i="1" dirty="0" smtClean="0"/>
              <a:t>değeri bazen de, tasarım</a:t>
            </a:r>
            <a:r>
              <a:rPr lang="tr-TR" i="1" dirty="0"/>
              <a:t>, </a:t>
            </a:r>
            <a:r>
              <a:rPr lang="tr-TR" i="1" dirty="0" smtClean="0"/>
              <a:t>mühendislik </a:t>
            </a:r>
            <a:r>
              <a:rPr lang="tr-TR" i="1" dirty="0"/>
              <a:t>özellikleri ya da sözleşmeden doğan yükümlülükler gibi harici unsurlar ile </a:t>
            </a:r>
            <a:r>
              <a:rPr lang="tr-TR" i="1" dirty="0" smtClean="0"/>
              <a:t>belirlenebilmektedir. </a:t>
            </a:r>
            <a:r>
              <a:rPr lang="tr-TR" dirty="0" smtClean="0"/>
              <a:t>Bu </a:t>
            </a:r>
            <a:r>
              <a:rPr lang="tr-TR" dirty="0"/>
              <a:t>durumda ise </a:t>
            </a:r>
            <a:r>
              <a:rPr lang="tr-TR" b="1" dirty="0"/>
              <a:t>hipotez testinin amacı </a:t>
            </a:r>
            <a:r>
              <a:rPr lang="tr-TR" dirty="0"/>
              <a:t>uygunluk testini yapmaktır. </a:t>
            </a:r>
          </a:p>
        </p:txBody>
      </p:sp>
    </p:spTree>
    <p:extLst>
      <p:ext uri="{BB962C8B-B14F-4D97-AF65-F5344CB8AC3E}">
        <p14:creationId xmlns:p14="http://schemas.microsoft.com/office/powerpoint/2010/main" val="15904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fontScale="85000" lnSpcReduction="10000"/>
              </a:bodyPr>
              <a:lstStyle/>
              <a:p>
                <a:r>
                  <a:rPr lang="tr-TR" b="1" dirty="0"/>
                  <a:t>Belirli bir hipotez hakkında bir karara yol açan prosedüre hipotez testi denir</a:t>
                </a:r>
                <a:r>
                  <a:rPr lang="tr-TR" dirty="0"/>
                  <a:t>. </a:t>
                </a:r>
                <a:endParaRPr lang="tr-TR" dirty="0" smtClean="0"/>
              </a:p>
              <a:p>
                <a:r>
                  <a:rPr lang="tr-TR" dirty="0" smtClean="0"/>
                  <a:t>Hipotez </a:t>
                </a:r>
                <a:r>
                  <a:rPr lang="tr-TR" dirty="0"/>
                  <a:t>test prosedürleri, ilgili popülasyondan alınan </a:t>
                </a:r>
                <a:r>
                  <a:rPr lang="tr-TR" dirty="0" err="1"/>
                  <a:t>rassal</a:t>
                </a:r>
                <a:r>
                  <a:rPr lang="tr-TR" dirty="0"/>
                  <a:t> örneklemin bilgilerine dayanır. Eğer bu bilgiler hipotez ile uyumlu ise </a:t>
                </a:r>
                <a:r>
                  <a:rPr lang="tr-TR" b="1" dirty="0"/>
                  <a:t>hipotez doğru</a:t>
                </a:r>
                <a:r>
                  <a:rPr lang="tr-TR" dirty="0"/>
                  <a:t>; bilgiler hipotez ile uyumlu değil ise </a:t>
                </a:r>
                <a:r>
                  <a:rPr lang="tr-TR" b="1" dirty="0"/>
                  <a:t>hipotezin yanlış </a:t>
                </a:r>
                <a:r>
                  <a:rPr lang="tr-TR" dirty="0"/>
                  <a:t>olduğu sonucuna </a:t>
                </a:r>
                <a:r>
                  <a:rPr lang="tr-TR" dirty="0" smtClean="0"/>
                  <a:t>ulaşılır. </a:t>
                </a:r>
              </a:p>
              <a:p>
                <a:r>
                  <a:rPr lang="tr-TR" dirty="0" smtClean="0"/>
                  <a:t>Ancak</a:t>
                </a:r>
                <a:r>
                  <a:rPr lang="tr-TR" dirty="0"/>
                  <a:t>, popülasyonunun tümü incelenmeden, söz konusu hipotezin kesinlikle doğru veya kesinlikle yanlış olduğu asla bilinmez. </a:t>
                </a:r>
                <a:r>
                  <a:rPr lang="tr-TR" dirty="0" err="1" smtClean="0"/>
                  <a:t>Topyekün</a:t>
                </a:r>
                <a:r>
                  <a:rPr lang="tr-TR" dirty="0" smtClean="0"/>
                  <a:t> </a:t>
                </a:r>
                <a:r>
                  <a:rPr lang="tr-TR" dirty="0"/>
                  <a:t>inceleme uygulamada çoğu zaman imkansızdır. Bundan dolayı bir hipotez test </a:t>
                </a:r>
                <a:r>
                  <a:rPr lang="tr-TR" dirty="0" smtClean="0"/>
                  <a:t>prosedürü </a:t>
                </a:r>
                <a:r>
                  <a:rPr lang="tr-TR" dirty="0"/>
                  <a:t>yürütülürken, yanlış bir karara ulaşma olasılığı akılda tutulmalıdır. </a:t>
                </a:r>
                <a:endParaRPr lang="tr-TR" dirty="0" smtClean="0"/>
              </a:p>
              <a:p>
                <a:r>
                  <a:rPr lang="tr-TR" dirty="0" smtClean="0"/>
                  <a:t>Karşılaşacağımız </a:t>
                </a:r>
                <a:r>
                  <a:rPr lang="tr-TR" dirty="0"/>
                  <a:t>tüm uygulamalarda hipotez testi problemlerinin yapısı aynıdır. Sıfır </a:t>
                </a:r>
                <a:r>
                  <a:rPr lang="tr-TR" dirty="0" smtClean="0"/>
                  <a:t>hipotezi </a:t>
                </a:r>
                <a:r>
                  <a:rPr lang="tr-TR" dirty="0"/>
                  <a:t>test etmek istediğimiz hipotezdir. Sıfır hipotezinin reddi, bizi daima alternatif </a:t>
                </a:r>
                <a:r>
                  <a:rPr lang="tr-TR" dirty="0" smtClean="0"/>
                  <a:t>hipotezin </a:t>
                </a:r>
                <a:r>
                  <a:rPr lang="tr-TR" dirty="0"/>
                  <a:t>kabulüne </a:t>
                </a:r>
                <a:r>
                  <a:rPr lang="tr-TR" dirty="0" smtClean="0"/>
                  <a:t>götürür. </a:t>
                </a:r>
                <a:r>
                  <a:rPr lang="tr-TR" dirty="0"/>
                  <a:t>Hipotez testini uygularken </a:t>
                </a:r>
                <a:r>
                  <a:rPr lang="tr-TR" dirty="0" smtClean="0"/>
                  <a:t>sıfır </a:t>
                </a:r>
                <a:r>
                  <a:rPr lang="tr-TR" dirty="0"/>
                  <a:t>hipotezi, daima parametrenin bir kesin değeri ile ifade edilecektir </a:t>
                </a:r>
                <a:r>
                  <a:rPr lang="tr-TR" dirty="0" smtClean="0"/>
                  <a:t>(</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r>
                      <a:rPr lang="tr-TR" i="1" dirty="0">
                        <a:latin typeface="Cambria Math" panose="02040503050406030204" pitchFamily="18" charset="0"/>
                      </a:rPr>
                      <m:t>: µ =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oMath>
                </a14:m>
                <a:r>
                  <a:rPr lang="tr-TR" dirty="0"/>
                  <a:t>ifadesi gibi). Alternatif hipotez, parametrenin çeşitli değerler almasına izin verecektir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 µ </m:t>
                    </m:r>
                    <m:r>
                      <a:rPr lang="tr-TR" i="1" dirty="0">
                        <a:latin typeface="Cambria Math" panose="02040503050406030204" pitchFamily="18" charset="0"/>
                        <a:ea typeface="Cambria Math" panose="02040503050406030204" pitchFamily="18" charset="0"/>
                      </a:rPr>
                      <m:t>≠</m:t>
                    </m:r>
                    <m:r>
                      <a:rPr lang="tr-TR" i="1" dirty="0">
                        <a:latin typeface="Cambria Math" panose="02040503050406030204" pitchFamily="18" charset="0"/>
                      </a:rPr>
                      <m:t>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oMath>
                </a14:m>
                <a:r>
                  <a:rPr lang="tr-TR" dirty="0" smtClean="0"/>
                  <a:t> ifadesi </a:t>
                </a:r>
                <a:r>
                  <a:rPr lang="tr-TR" dirty="0"/>
                  <a:t>gibi) </a:t>
                </a:r>
                <a:endParaRPr lang="tr-TR" dirty="0" smtClean="0"/>
              </a:p>
              <a:p>
                <a:r>
                  <a:rPr lang="tr-TR" b="1" dirty="0" smtClean="0"/>
                  <a:t>Hipotez </a:t>
                </a:r>
                <a:r>
                  <a:rPr lang="tr-TR" b="1" dirty="0"/>
                  <a:t>testi </a:t>
                </a:r>
                <a:r>
                  <a:rPr lang="tr-TR" dirty="0" err="1"/>
                  <a:t>rassal</a:t>
                </a:r>
                <a:r>
                  <a:rPr lang="tr-TR" dirty="0"/>
                  <a:t> bir örneklem almayı, alınan örneklem verisinden bir test istatistiği </a:t>
                </a:r>
                <a:r>
                  <a:rPr lang="tr-TR" dirty="0" smtClean="0"/>
                  <a:t>hesaplamayı ve bu test istatistiğini kullanarak sıfır hipotez hakkında karar vermeyi içermektedir.</a:t>
                </a:r>
                <a:endParaRPr lang="tr-TR" dirty="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313" t="-1571" r="-437"/>
                </a:stretch>
              </a:blipFill>
            </p:spPr>
            <p:txBody>
              <a:bodyPr/>
              <a:lstStyle/>
              <a:p>
                <a:r>
                  <a:rPr lang="tr-TR">
                    <a:noFill/>
                  </a:rPr>
                  <a:t> </a:t>
                </a:r>
              </a:p>
            </p:txBody>
          </p:sp>
        </mc:Fallback>
      </mc:AlternateContent>
    </p:spTree>
    <p:extLst>
      <p:ext uri="{BB962C8B-B14F-4D97-AF65-F5344CB8AC3E}">
        <p14:creationId xmlns:p14="http://schemas.microsoft.com/office/powerpoint/2010/main" val="2522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a:t>HİPOTEZ TESTİ: </a:t>
            </a:r>
            <a:r>
              <a:rPr lang="tr-TR" dirty="0" smtClean="0"/>
              <a:t>İstatistiksel </a:t>
            </a:r>
            <a:r>
              <a:rPr lang="tr-TR" dirty="0"/>
              <a:t>Hipotez Testi </a:t>
            </a:r>
          </a:p>
        </p:txBody>
      </p:sp>
      <mc:AlternateContent xmlns:mc="http://schemas.openxmlformats.org/markup-compatibility/2006" xmlns:a14="http://schemas.microsoft.com/office/drawing/2010/main">
        <mc:Choice Requires="a14">
          <p:sp>
            <p:nvSpPr>
              <p:cNvPr id="5" name="İçerik Yer Tutucusu 4"/>
              <p:cNvSpPr>
                <a:spLocks noGrp="1"/>
              </p:cNvSpPr>
              <p:nvPr>
                <p:ph sz="half" idx="1"/>
              </p:nvPr>
            </p:nvSpPr>
            <p:spPr/>
            <p:txBody>
              <a:bodyPr>
                <a:noAutofit/>
              </a:bodyPr>
              <a:lstStyle/>
              <a:p>
                <a:pPr>
                  <a:lnSpc>
                    <a:spcPct val="120000"/>
                  </a:lnSpc>
                  <a:spcBef>
                    <a:spcPts val="0"/>
                  </a:spcBef>
                </a:pPr>
                <a:r>
                  <a:rPr lang="tr-TR" sz="1200" dirty="0" smtClean="0"/>
                  <a:t>Yanma </a:t>
                </a:r>
                <a:r>
                  <a:rPr lang="tr-TR" sz="1200" dirty="0"/>
                  <a:t>hızı </a:t>
                </a:r>
                <a:r>
                  <a:rPr lang="tr-TR" sz="1200" dirty="0" smtClean="0"/>
                  <a:t>problemini hatırlayalım, </a:t>
                </a:r>
              </a:p>
              <a:p>
                <a:pPr lvl="1">
                  <a:lnSpc>
                    <a:spcPct val="120000"/>
                  </a:lnSpc>
                  <a:spcBef>
                    <a:spcPts val="0"/>
                  </a:spcBef>
                </a:pPr>
                <a:r>
                  <a:rPr lang="tr-TR" sz="1000" dirty="0" smtClean="0"/>
                  <a:t>Sıfır </a:t>
                </a:r>
                <a:r>
                  <a:rPr lang="tr-TR" sz="1000" dirty="0"/>
                  <a:t>hipotezi ortalama yanma hızı 50 cm/s ye eşit ve </a:t>
                </a:r>
                <a:endParaRPr lang="tr-TR" sz="1000" dirty="0" smtClean="0"/>
              </a:p>
              <a:p>
                <a:pPr lvl="1">
                  <a:lnSpc>
                    <a:spcPct val="120000"/>
                  </a:lnSpc>
                  <a:spcBef>
                    <a:spcPts val="0"/>
                  </a:spcBef>
                </a:pPr>
                <a:r>
                  <a:rPr lang="tr-TR" sz="1000" dirty="0" smtClean="0"/>
                  <a:t>alternatif </a:t>
                </a:r>
                <a:r>
                  <a:rPr lang="tr-TR" sz="1000" dirty="0"/>
                  <a:t>hipotez 50 cm/s ye eşit değil </a:t>
                </a:r>
                <a:r>
                  <a:rPr lang="tr-TR" sz="1000" dirty="0" smtClean="0"/>
                  <a:t>şeklinde idi. </a:t>
                </a:r>
              </a:p>
              <a:p>
                <a:pPr>
                  <a:lnSpc>
                    <a:spcPct val="120000"/>
                  </a:lnSpc>
                  <a:spcBef>
                    <a:spcPts val="0"/>
                  </a:spcBef>
                </a:pPr>
                <a:r>
                  <a:rPr lang="tr-TR" sz="1200" dirty="0" smtClean="0"/>
                  <a:t>n </a:t>
                </a:r>
                <a:r>
                  <a:rPr lang="tr-TR" sz="1200" dirty="0"/>
                  <a:t>= 10 </a:t>
                </a:r>
                <a:r>
                  <a:rPr lang="tr-TR" sz="1200" dirty="0" smtClean="0"/>
                  <a:t>numunelik </a:t>
                </a:r>
                <a:r>
                  <a:rPr lang="tr-TR" sz="1200" dirty="0"/>
                  <a:t>bir </a:t>
                </a:r>
                <a:r>
                  <a:rPr lang="tr-TR" sz="1200" dirty="0" smtClean="0"/>
                  <a:t>örneklem </a:t>
                </a:r>
                <a:r>
                  <a:rPr lang="tr-TR" sz="1200" dirty="0"/>
                  <a:t>test edilerek ortalama </a:t>
                </a:r>
                <a:r>
                  <a:rPr lang="tr-TR" sz="1200" dirty="0" smtClean="0"/>
                  <a:t>yanma </a:t>
                </a:r>
                <a:r>
                  <a:rPr lang="tr-TR" sz="1200" dirty="0"/>
                  <a:t>hızı </a:t>
                </a:r>
                <a14:m>
                  <m:oMath xmlns:m="http://schemas.openxmlformats.org/officeDocument/2006/math">
                    <m:acc>
                      <m:accPr>
                        <m:chr m:val="̅"/>
                        <m:ctrlPr>
                          <a:rPr lang="tr-TR" sz="1200" b="0" i="1" dirty="0" smtClean="0">
                            <a:latin typeface="Cambria Math" panose="02040503050406030204" pitchFamily="18" charset="0"/>
                          </a:rPr>
                        </m:ctrlPr>
                      </m:accPr>
                      <m:e>
                        <m:r>
                          <a:rPr lang="tr-TR" sz="1200" b="0" i="1" dirty="0" smtClean="0">
                            <a:latin typeface="Cambria Math" panose="02040503050406030204" pitchFamily="18" charset="0"/>
                          </a:rPr>
                          <m:t>𝑥</m:t>
                        </m:r>
                      </m:e>
                    </m:acc>
                  </m:oMath>
                </a14:m>
                <a:r>
                  <a:rPr lang="tr-TR" sz="1200" dirty="0"/>
                  <a:t> olarak </a:t>
                </a:r>
                <a:r>
                  <a:rPr lang="tr-TR" sz="1200" dirty="0" smtClean="0"/>
                  <a:t>gözlenmiştir. Örneklem </a:t>
                </a:r>
                <a:r>
                  <a:rPr lang="tr-TR" sz="1200" dirty="0"/>
                  <a:t>ortalaması gerçek popülasyon ortalaması </a:t>
                </a:r>
                <a14:m>
                  <m:oMath xmlns:m="http://schemas.openxmlformats.org/officeDocument/2006/math">
                    <m:r>
                      <a:rPr lang="tr-TR" sz="1200" b="0" i="1" dirty="0" smtClean="0">
                        <a:latin typeface="Cambria Math" panose="02040503050406030204" pitchFamily="18" charset="0"/>
                      </a:rPr>
                      <m:t>𝜇</m:t>
                    </m:r>
                  </m:oMath>
                </a14:m>
                <a:r>
                  <a:rPr lang="tr-TR" sz="1200" dirty="0"/>
                  <a:t>'nün bir tahminidir. </a:t>
                </a:r>
                <a:endParaRPr lang="tr-TR" sz="1200" dirty="0" smtClean="0"/>
              </a:p>
              <a:p>
                <a:pPr>
                  <a:lnSpc>
                    <a:spcPct val="120000"/>
                  </a:lnSpc>
                  <a:spcBef>
                    <a:spcPts val="0"/>
                  </a:spcBef>
                </a:pPr>
                <a:r>
                  <a:rPr lang="tr-TR" sz="1200" dirty="0" smtClean="0"/>
                  <a:t>Örneklem ortalaması </a:t>
                </a:r>
                <a:r>
                  <a:rPr lang="tr-TR" sz="1200" dirty="0"/>
                  <a:t>değeri hipoteze konu olan µ = 50 cm/s değerine yakın çıkarsa gerçek ortalamanın 50 cm/s olduğu hakkında, yani </a:t>
                </a:r>
                <a:r>
                  <a:rPr lang="tr-TR" sz="1200" b="1" dirty="0"/>
                  <a:t>sıfır hipotezini destekleyen kanıt oluşur</a:t>
                </a:r>
                <a:r>
                  <a:rPr lang="tr-TR" sz="1200" dirty="0"/>
                  <a:t>. Diğer yandan, örneklem ortalaması 50 </a:t>
                </a:r>
                <a:r>
                  <a:rPr lang="tr-TR" sz="1200" dirty="0" smtClean="0"/>
                  <a:t>cm/s </a:t>
                </a:r>
                <a:r>
                  <a:rPr lang="tr-TR" sz="1200" dirty="0"/>
                  <a:t>den kayda değer farklılık gösteriyorsa </a:t>
                </a:r>
                <a14:m>
                  <m:oMath xmlns:m="http://schemas.openxmlformats.org/officeDocument/2006/math">
                    <m:sSub>
                      <m:sSubPr>
                        <m:ctrlPr>
                          <a:rPr lang="tr-TR" sz="1200" i="1" dirty="0" smtClean="0">
                            <a:latin typeface="Cambria Math" panose="02040503050406030204" pitchFamily="18" charset="0"/>
                          </a:rPr>
                        </m:ctrlPr>
                      </m:sSubPr>
                      <m:e>
                        <m:r>
                          <a:rPr lang="tr-TR" sz="1200" i="1" dirty="0" smtClean="0">
                            <a:latin typeface="Cambria Math" panose="02040503050406030204" pitchFamily="18" charset="0"/>
                          </a:rPr>
                          <m:t>𝐻</m:t>
                        </m:r>
                      </m:e>
                      <m:sub>
                        <m:r>
                          <a:rPr lang="tr-TR" sz="1200" i="1" dirty="0" smtClean="0">
                            <a:latin typeface="Cambria Math" panose="02040503050406030204" pitchFamily="18" charset="0"/>
                          </a:rPr>
                          <m:t>1</m:t>
                        </m:r>
                      </m:sub>
                    </m:sSub>
                  </m:oMath>
                </a14:m>
                <a:r>
                  <a:rPr lang="tr-TR" sz="1200" dirty="0" smtClean="0"/>
                  <a:t> </a:t>
                </a:r>
                <a:r>
                  <a:rPr lang="tr-TR" sz="1200" dirty="0"/>
                  <a:t>hipotezi hakkında kanıt oluşur. Bu nedenle, </a:t>
                </a:r>
                <a:r>
                  <a:rPr lang="tr-TR" sz="1200" dirty="0" smtClean="0"/>
                  <a:t>örneklem </a:t>
                </a:r>
                <a:r>
                  <a:rPr lang="tr-TR" sz="1200" dirty="0"/>
                  <a:t>ortalaması bu durumdaki test istatistiğidir. </a:t>
                </a:r>
                <a:endParaRPr lang="tr-TR" sz="1200" dirty="0" smtClean="0"/>
              </a:p>
              <a:p>
                <a:pPr>
                  <a:lnSpc>
                    <a:spcPct val="120000"/>
                  </a:lnSpc>
                  <a:spcBef>
                    <a:spcPts val="0"/>
                  </a:spcBef>
                </a:pPr>
                <a:r>
                  <a:rPr lang="tr-TR" sz="1200" dirty="0" smtClean="0"/>
                  <a:t>Örneklem </a:t>
                </a:r>
                <a:r>
                  <a:rPr lang="tr-TR" sz="1200" dirty="0"/>
                  <a:t>ortalaması farklı değerler alabilir. Biz (biraz keyfi) karar kuralı </a:t>
                </a:r>
                <a:r>
                  <a:rPr lang="tr-TR" sz="1200" dirty="0" smtClean="0"/>
                  <a:t>oluşturalım, </a:t>
                </a:r>
                <a:r>
                  <a:rPr lang="tr-TR" sz="1200" dirty="0"/>
                  <a:t>Eğer </a:t>
                </a:r>
                <a14:m>
                  <m:oMath xmlns:m="http://schemas.openxmlformats.org/officeDocument/2006/math">
                    <m:r>
                      <a:rPr lang="tr-TR" sz="1200" i="1" dirty="0" smtClean="0">
                        <a:latin typeface="Cambria Math" panose="02040503050406030204" pitchFamily="18" charset="0"/>
                      </a:rPr>
                      <m:t>48.5</m:t>
                    </m:r>
                    <m:r>
                      <a:rPr lang="tr-TR" sz="1200" b="0" i="1" dirty="0" smtClean="0">
                        <a:latin typeface="Cambria Math" panose="02040503050406030204" pitchFamily="18" charset="0"/>
                      </a:rPr>
                      <m:t>&lt;</m:t>
                    </m:r>
                    <m:r>
                      <a:rPr lang="tr-TR" sz="1200" i="1" dirty="0" smtClean="0">
                        <a:latin typeface="Cambria Math" panose="02040503050406030204" pitchFamily="18" charset="0"/>
                      </a:rPr>
                      <m:t> </m:t>
                    </m:r>
                    <m:acc>
                      <m:accPr>
                        <m:chr m:val="̅"/>
                        <m:ctrlPr>
                          <a:rPr lang="tr-TR" sz="1200" b="0" i="1" dirty="0" smtClean="0">
                            <a:latin typeface="Cambria Math" panose="02040503050406030204" pitchFamily="18" charset="0"/>
                          </a:rPr>
                        </m:ctrlPr>
                      </m:accPr>
                      <m:e>
                        <m:r>
                          <a:rPr lang="tr-TR" sz="1200" i="1" dirty="0" smtClean="0">
                            <a:latin typeface="Cambria Math" panose="02040503050406030204" pitchFamily="18" charset="0"/>
                          </a:rPr>
                          <m:t>𝑥</m:t>
                        </m:r>
                      </m:e>
                    </m:acc>
                    <m:r>
                      <a:rPr lang="tr-TR" sz="1200" b="0" i="1" dirty="0" smtClean="0">
                        <a:latin typeface="Cambria Math" panose="02040503050406030204" pitchFamily="18" charset="0"/>
                      </a:rPr>
                      <m:t>&lt;</m:t>
                    </m:r>
                    <m:r>
                      <a:rPr lang="tr-TR" sz="1200" i="1" dirty="0" smtClean="0">
                        <a:latin typeface="Cambria Math" panose="02040503050406030204" pitchFamily="18" charset="0"/>
                      </a:rPr>
                      <m:t> 51.5 </m:t>
                    </m:r>
                    <m:sSub>
                      <m:sSubPr>
                        <m:ctrlPr>
                          <a:rPr lang="tr-TR" sz="1200" b="0" i="1" dirty="0" smtClean="0">
                            <a:latin typeface="Cambria Math" panose="02040503050406030204" pitchFamily="18" charset="0"/>
                          </a:rPr>
                        </m:ctrlPr>
                      </m:sSubPr>
                      <m:e>
                        <m:r>
                          <a:rPr lang="tr-TR" sz="1200" i="1" dirty="0" err="1">
                            <a:latin typeface="Cambria Math" panose="02040503050406030204" pitchFamily="18" charset="0"/>
                          </a:rPr>
                          <m:t>𝐻</m:t>
                        </m:r>
                      </m:e>
                      <m:sub>
                        <m:r>
                          <a:rPr lang="tr-TR" sz="1200" b="0" i="1" dirty="0" smtClean="0">
                            <a:latin typeface="Cambria Math" panose="02040503050406030204" pitchFamily="18" charset="0"/>
                          </a:rPr>
                          <m:t>0</m:t>
                        </m:r>
                      </m:sub>
                    </m:sSub>
                    <m:r>
                      <a:rPr lang="tr-TR" sz="1200" i="1" dirty="0">
                        <a:latin typeface="Cambria Math" panose="02040503050406030204" pitchFamily="18" charset="0"/>
                      </a:rPr>
                      <m:t>: µ = 50 </m:t>
                    </m:r>
                  </m:oMath>
                </a14:m>
                <a:r>
                  <a:rPr lang="tr-TR" sz="1200" dirty="0" smtClean="0"/>
                  <a:t>sıfır </a:t>
                </a:r>
                <a:r>
                  <a:rPr lang="tr-TR" sz="1200" dirty="0"/>
                  <a:t>hipotezini </a:t>
                </a:r>
                <a:r>
                  <a:rPr lang="tr-TR" sz="1200" b="1" dirty="0"/>
                  <a:t>reddetmeyeceğiz</a:t>
                </a:r>
                <a:r>
                  <a:rPr lang="tr-TR" sz="1200" dirty="0"/>
                  <a:t> ve eğer </a:t>
                </a:r>
                <a14:m>
                  <m:oMath xmlns:m="http://schemas.openxmlformats.org/officeDocument/2006/math">
                    <m:acc>
                      <m:accPr>
                        <m:chr m:val="̅"/>
                        <m:ctrlPr>
                          <a:rPr lang="tr-TR" sz="1200" b="0" i="1" dirty="0" smtClean="0">
                            <a:latin typeface="Cambria Math" panose="02040503050406030204" pitchFamily="18" charset="0"/>
                          </a:rPr>
                        </m:ctrlPr>
                      </m:accPr>
                      <m:e>
                        <m:r>
                          <m:rPr>
                            <m:sty m:val="p"/>
                          </m:rPr>
                          <a:rPr lang="tr-TR" sz="1200" b="0" i="0" dirty="0" smtClean="0">
                            <a:latin typeface="Cambria Math" panose="02040503050406030204" pitchFamily="18" charset="0"/>
                          </a:rPr>
                          <m:t>x</m:t>
                        </m:r>
                      </m:e>
                    </m:acc>
                    <m:r>
                      <a:rPr lang="tr-TR" sz="1200" i="1" dirty="0" smtClean="0">
                        <a:latin typeface="Cambria Math" panose="02040503050406030204" pitchFamily="18" charset="0"/>
                      </a:rPr>
                      <m:t> &lt; 48.5 </m:t>
                    </m:r>
                    <m:r>
                      <a:rPr lang="tr-TR" sz="1200" i="1" dirty="0" smtClean="0">
                        <a:latin typeface="Cambria Math" panose="02040503050406030204" pitchFamily="18" charset="0"/>
                      </a:rPr>
                      <m:t>𝑣𝑒𝑦𝑎</m:t>
                    </m:r>
                    <m:r>
                      <a:rPr lang="tr-TR" sz="1200" b="0" i="1" dirty="0" smtClean="0">
                        <a:latin typeface="Cambria Math" panose="02040503050406030204" pitchFamily="18" charset="0"/>
                      </a:rPr>
                      <m:t> </m:t>
                    </m:r>
                    <m:acc>
                      <m:accPr>
                        <m:chr m:val="̅"/>
                        <m:ctrlPr>
                          <a:rPr lang="tr-TR" sz="1200" i="1" dirty="0">
                            <a:latin typeface="Cambria Math" panose="02040503050406030204" pitchFamily="18" charset="0"/>
                          </a:rPr>
                        </m:ctrlPr>
                      </m:accPr>
                      <m:e>
                        <m:r>
                          <m:rPr>
                            <m:sty m:val="p"/>
                          </m:rPr>
                          <a:rPr lang="tr-TR" sz="1200" dirty="0">
                            <a:latin typeface="Cambria Math" panose="02040503050406030204" pitchFamily="18" charset="0"/>
                          </a:rPr>
                          <m:t>x</m:t>
                        </m:r>
                      </m:e>
                    </m:acc>
                    <m:r>
                      <a:rPr lang="tr-TR" sz="1200" i="1" dirty="0" smtClean="0">
                        <a:latin typeface="Cambria Math" panose="02040503050406030204" pitchFamily="18" charset="0"/>
                      </a:rPr>
                      <m:t>&gt; 51.5</m:t>
                    </m:r>
                  </m:oMath>
                </a14:m>
                <a:r>
                  <a:rPr lang="tr-TR" sz="1200" dirty="0"/>
                  <a:t> ise sıfır hipotezi reddederek alternatif hipotezi </a:t>
                </a:r>
                <a:r>
                  <a:rPr lang="tr-TR" sz="1200" dirty="0" smtClean="0"/>
                  <a:t>kabul </a:t>
                </a:r>
                <a:r>
                  <a:rPr lang="tr-TR" sz="1200" dirty="0"/>
                  <a:t>edeceğiz. Bu durum Şekil 4. 3'de gösterilmiştir. </a:t>
                </a:r>
              </a:p>
            </p:txBody>
          </p:sp>
        </mc:Choice>
        <mc:Fallback xmlns="">
          <p:sp>
            <p:nvSpPr>
              <p:cNvPr id="5" name="İçerik Yer Tutucusu 4"/>
              <p:cNvSpPr>
                <a:spLocks noGrp="1" noRot="1" noChangeAspect="1" noMove="1" noResize="1" noEditPoints="1" noAdjustHandles="1" noChangeArrowheads="1" noChangeShapeType="1" noTextEdit="1"/>
              </p:cNvSpPr>
              <p:nvPr>
                <p:ph sz="half" idx="1"/>
              </p:nvPr>
            </p:nvSpPr>
            <p:spPr>
              <a:blipFill rotWithShape="0">
                <a:blip r:embed="rId2"/>
                <a:stretch>
                  <a:fillRect r="-383"/>
                </a:stretch>
              </a:blipFill>
            </p:spPr>
            <p:txBody>
              <a:bodyPr/>
              <a:lstStyle/>
              <a:p>
                <a:r>
                  <a:rPr lang="tr-TR">
                    <a:noFill/>
                  </a:rPr>
                  <a:t> </a:t>
                </a:r>
              </a:p>
            </p:txBody>
          </p:sp>
        </mc:Fallback>
      </mc:AlternateContent>
      <p:pic>
        <p:nvPicPr>
          <p:cNvPr id="7" name="İçerik Yer Tutucusu 6"/>
          <p:cNvPicPr>
            <a:picLocks noGrp="1" noChangeAspect="1"/>
          </p:cNvPicPr>
          <p:nvPr>
            <p:ph sz="half" idx="2"/>
          </p:nvPr>
        </p:nvPicPr>
        <p:blipFill>
          <a:blip r:embed="rId3"/>
          <a:stretch>
            <a:fillRect/>
          </a:stretch>
        </p:blipFill>
        <p:spPr>
          <a:xfrm>
            <a:off x="6196013" y="2901707"/>
            <a:ext cx="4773612" cy="2070586"/>
          </a:xfrm>
          <a:prstGeom prst="rect">
            <a:avLst/>
          </a:prstGeom>
        </p:spPr>
      </p:pic>
    </p:spTree>
    <p:extLst>
      <p:ext uri="{BB962C8B-B14F-4D97-AF65-F5344CB8AC3E}">
        <p14:creationId xmlns:p14="http://schemas.microsoft.com/office/powerpoint/2010/main" val="147707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a:t>HİPOTEZ TESTİ: </a:t>
            </a:r>
            <a:r>
              <a:rPr lang="tr-TR" dirty="0" smtClean="0"/>
              <a:t>İstatistiksel </a:t>
            </a:r>
            <a:r>
              <a:rPr lang="tr-TR" dirty="0"/>
              <a:t>Hipotez Testi </a:t>
            </a:r>
          </a:p>
        </p:txBody>
      </p:sp>
      <mc:AlternateContent xmlns:mc="http://schemas.openxmlformats.org/markup-compatibility/2006" xmlns:a14="http://schemas.microsoft.com/office/drawing/2010/main">
        <mc:Choice Requires="a14">
          <p:sp>
            <p:nvSpPr>
              <p:cNvPr id="5" name="İçerik Yer Tutucusu 4"/>
              <p:cNvSpPr>
                <a:spLocks noGrp="1"/>
              </p:cNvSpPr>
              <p:nvPr>
                <p:ph sz="half" idx="1"/>
              </p:nvPr>
            </p:nvSpPr>
            <p:spPr/>
            <p:txBody>
              <a:bodyPr>
                <a:noAutofit/>
              </a:bodyPr>
              <a:lstStyle/>
              <a:p>
                <a:pPr>
                  <a:lnSpc>
                    <a:spcPct val="120000"/>
                  </a:lnSpc>
                  <a:spcBef>
                    <a:spcPts val="0"/>
                  </a:spcBef>
                </a:pPr>
                <a14:m>
                  <m:oMath xmlns:m="http://schemas.openxmlformats.org/officeDocument/2006/math">
                    <m:acc>
                      <m:accPr>
                        <m:chr m:val="̅"/>
                        <m:ctrlPr>
                          <a:rPr lang="tr-TR" sz="1200" b="0" i="1" dirty="0" smtClean="0">
                            <a:latin typeface="Cambria Math" panose="02040503050406030204" pitchFamily="18" charset="0"/>
                          </a:rPr>
                        </m:ctrlPr>
                      </m:accPr>
                      <m:e>
                        <m:r>
                          <a:rPr lang="tr-TR" sz="1200" b="0" i="1" dirty="0" smtClean="0">
                            <a:latin typeface="Cambria Math" panose="02040503050406030204" pitchFamily="18" charset="0"/>
                          </a:rPr>
                          <m:t>𝑥</m:t>
                        </m:r>
                      </m:e>
                    </m:acc>
                  </m:oMath>
                </a14:m>
                <a:r>
                  <a:rPr lang="tr-TR" sz="1200" dirty="0" smtClean="0"/>
                  <a:t> </a:t>
                </a:r>
                <a:r>
                  <a:rPr lang="tr-TR" sz="1200" dirty="0"/>
                  <a:t>değerlerinin </a:t>
                </a:r>
                <a14:m>
                  <m:oMath xmlns:m="http://schemas.openxmlformats.org/officeDocument/2006/math">
                    <m:r>
                      <a:rPr lang="tr-TR" sz="1200" i="1" dirty="0" smtClean="0">
                        <a:latin typeface="Cambria Math" panose="02040503050406030204" pitchFamily="18" charset="0"/>
                      </a:rPr>
                      <m:t>48.5</m:t>
                    </m:r>
                  </m:oMath>
                </a14:m>
                <a:r>
                  <a:rPr lang="tr-TR" sz="1200" dirty="0"/>
                  <a:t>'dan az olduğu veya </a:t>
                </a:r>
                <a14:m>
                  <m:oMath xmlns:m="http://schemas.openxmlformats.org/officeDocument/2006/math">
                    <m:r>
                      <a:rPr lang="tr-TR" sz="1200" i="1" dirty="0" smtClean="0">
                        <a:latin typeface="Cambria Math" panose="02040503050406030204" pitchFamily="18" charset="0"/>
                      </a:rPr>
                      <m:t>51.5</m:t>
                    </m:r>
                  </m:oMath>
                </a14:m>
                <a:r>
                  <a:rPr lang="tr-TR" sz="1200" dirty="0"/>
                  <a:t>'dan yüksek olduğu değerler testte kritik bölgeyi oluşturur, burada </a:t>
                </a:r>
                <a14:m>
                  <m:oMath xmlns:m="http://schemas.openxmlformats.org/officeDocument/2006/math">
                    <m:r>
                      <a:rPr lang="tr-TR" sz="1200" i="1" dirty="0" smtClean="0">
                        <a:latin typeface="Cambria Math" panose="02040503050406030204" pitchFamily="18" charset="0"/>
                      </a:rPr>
                      <m:t>48.5</m:t>
                    </m:r>
                    <m:r>
                      <a:rPr lang="tr-TR" sz="1200" b="0" i="1" dirty="0" smtClean="0">
                        <a:latin typeface="Cambria Math" panose="02040503050406030204" pitchFamily="18" charset="0"/>
                      </a:rPr>
                      <m:t>&lt;</m:t>
                    </m:r>
                    <m:acc>
                      <m:accPr>
                        <m:chr m:val="̅"/>
                        <m:ctrlPr>
                          <a:rPr lang="tr-TR" sz="1200" b="0" i="1" dirty="0" smtClean="0">
                            <a:latin typeface="Cambria Math" panose="02040503050406030204" pitchFamily="18" charset="0"/>
                          </a:rPr>
                        </m:ctrlPr>
                      </m:accPr>
                      <m:e>
                        <m:r>
                          <a:rPr lang="tr-TR" sz="1200" b="0" i="1" dirty="0" smtClean="0">
                            <a:latin typeface="Cambria Math" panose="02040503050406030204" pitchFamily="18" charset="0"/>
                          </a:rPr>
                          <m:t>𝑥</m:t>
                        </m:r>
                      </m:e>
                    </m:acc>
                    <m:r>
                      <a:rPr lang="tr-TR" sz="1200" b="0" i="1" dirty="0" smtClean="0">
                        <a:latin typeface="Cambria Math" panose="02040503050406030204" pitchFamily="18" charset="0"/>
                      </a:rPr>
                      <m:t>&lt;</m:t>
                    </m:r>
                    <m:r>
                      <a:rPr lang="tr-TR" sz="1200" i="1" dirty="0" smtClean="0">
                        <a:latin typeface="Cambria Math" panose="02040503050406030204" pitchFamily="18" charset="0"/>
                      </a:rPr>
                      <m:t>51.5 </m:t>
                    </m:r>
                  </m:oMath>
                </a14:m>
                <a:r>
                  <a:rPr lang="tr-TR" sz="1200" dirty="0"/>
                  <a:t>aralığının </a:t>
                </a:r>
                <a:r>
                  <a:rPr lang="tr-TR" sz="1200" dirty="0" smtClean="0"/>
                  <a:t>tanımladığı </a:t>
                </a:r>
                <a:r>
                  <a:rPr lang="tr-TR" sz="1200" dirty="0"/>
                  <a:t>bölge sıfır hipotezini </a:t>
                </a:r>
                <a:r>
                  <a:rPr lang="tr-TR" sz="1200" dirty="0" smtClean="0"/>
                  <a:t>reddedersek </a:t>
                </a:r>
                <a:r>
                  <a:rPr lang="tr-TR" sz="1200" dirty="0"/>
                  <a:t>hataya düşeceğimiz alanı tanımlar. </a:t>
                </a:r>
                <a:endParaRPr lang="tr-TR" sz="1200" dirty="0" smtClean="0"/>
              </a:p>
              <a:p>
                <a:pPr>
                  <a:lnSpc>
                    <a:spcPct val="120000"/>
                  </a:lnSpc>
                  <a:spcBef>
                    <a:spcPts val="0"/>
                  </a:spcBef>
                </a:pPr>
                <a:r>
                  <a:rPr lang="tr-TR" sz="1200" dirty="0" smtClean="0"/>
                  <a:t>Kritik </a:t>
                </a:r>
                <a:r>
                  <a:rPr lang="tr-TR" sz="1200" dirty="0"/>
                  <a:t>bölgenin </a:t>
                </a:r>
                <a:r>
                  <a:rPr lang="tr-TR" sz="1200" dirty="0" smtClean="0"/>
                  <a:t>sınırlarını </a:t>
                </a:r>
                <a:r>
                  <a:rPr lang="tr-TR" sz="1200" dirty="0"/>
                  <a:t>oluşturan değerler kritik değerler olarak </a:t>
                </a:r>
                <a:r>
                  <a:rPr lang="tr-TR" sz="1200" dirty="0" smtClean="0"/>
                  <a:t>adlandırılır</a:t>
                </a:r>
                <a:r>
                  <a:rPr lang="tr-TR" sz="1200" dirty="0"/>
                  <a:t>. </a:t>
                </a:r>
                <a:endParaRPr lang="tr-TR" sz="1200" dirty="0" smtClean="0"/>
              </a:p>
              <a:p>
                <a:pPr>
                  <a:lnSpc>
                    <a:spcPct val="120000"/>
                  </a:lnSpc>
                  <a:spcBef>
                    <a:spcPts val="0"/>
                  </a:spcBef>
                </a:pPr>
                <a:r>
                  <a:rPr lang="tr-TR" sz="1200" dirty="0" smtClean="0"/>
                  <a:t>Örnek </a:t>
                </a:r>
                <a:r>
                  <a:rPr lang="tr-TR" sz="1200" dirty="0"/>
                  <a:t>problemimizde kritik değerler </a:t>
                </a:r>
                <a14:m>
                  <m:oMath xmlns:m="http://schemas.openxmlformats.org/officeDocument/2006/math">
                    <m:r>
                      <a:rPr lang="tr-TR" sz="1200" i="1" dirty="0" smtClean="0">
                        <a:latin typeface="Cambria Math" panose="02040503050406030204" pitchFamily="18" charset="0"/>
                      </a:rPr>
                      <m:t>48.5 </m:t>
                    </m:r>
                    <m:r>
                      <a:rPr lang="tr-TR" sz="1200" i="1" dirty="0" smtClean="0">
                        <a:latin typeface="Cambria Math" panose="02040503050406030204" pitchFamily="18" charset="0"/>
                      </a:rPr>
                      <m:t>𝑣𝑒</m:t>
                    </m:r>
                    <m:r>
                      <a:rPr lang="tr-TR" sz="1200" i="1" dirty="0" smtClean="0">
                        <a:latin typeface="Cambria Math" panose="02040503050406030204" pitchFamily="18" charset="0"/>
                      </a:rPr>
                      <m:t> 51.5 </m:t>
                    </m:r>
                  </m:oMath>
                </a14:m>
                <a:r>
                  <a:rPr lang="tr-TR" sz="1200" dirty="0"/>
                  <a:t>dur. </a:t>
                </a:r>
                <a:endParaRPr lang="tr-TR" sz="1200" dirty="0" smtClean="0"/>
              </a:p>
              <a:p>
                <a:pPr>
                  <a:lnSpc>
                    <a:spcPct val="120000"/>
                  </a:lnSpc>
                  <a:spcBef>
                    <a:spcPts val="0"/>
                  </a:spcBef>
                </a:pPr>
                <a:r>
                  <a:rPr lang="tr-TR" sz="1200" dirty="0" smtClean="0"/>
                  <a:t>Genellikle </a:t>
                </a:r>
                <a:r>
                  <a:rPr lang="tr-TR" sz="1200" dirty="0"/>
                  <a:t>sonuçlar sıfır hipotezine göre ifade edilir. Test istatistiği kritik bölgeye düşerse sıfır hipotezini reddederiz, aksi durumda iken sıfır hipotezini </a:t>
                </a:r>
                <a:r>
                  <a:rPr lang="tr-TR" sz="1200" dirty="0" smtClean="0"/>
                  <a:t>reddetmek </a:t>
                </a:r>
                <a:r>
                  <a:rPr lang="tr-TR" sz="1200" dirty="0"/>
                  <a:t>ise hatadır. </a:t>
                </a:r>
                <a:endParaRPr lang="tr-TR" sz="1200" dirty="0" smtClean="0"/>
              </a:p>
              <a:p>
                <a:pPr marL="0" indent="0">
                  <a:lnSpc>
                    <a:spcPct val="120000"/>
                  </a:lnSpc>
                  <a:spcBef>
                    <a:spcPts val="0"/>
                  </a:spcBef>
                  <a:buNone/>
                </a:pPr>
                <a:endParaRPr lang="tr-TR" sz="1200" dirty="0" smtClean="0"/>
              </a:p>
              <a:p>
                <a:pPr>
                  <a:lnSpc>
                    <a:spcPct val="120000"/>
                  </a:lnSpc>
                  <a:spcBef>
                    <a:spcPts val="0"/>
                  </a:spcBef>
                </a:pPr>
                <a:r>
                  <a:rPr lang="tr-TR" sz="1200" dirty="0" smtClean="0"/>
                  <a:t>Bu </a:t>
                </a:r>
                <a:r>
                  <a:rPr lang="tr-TR" sz="1200" dirty="0"/>
                  <a:t>karar prosedürü iki yanlış sonuçtan birine yol açabilir. </a:t>
                </a:r>
              </a:p>
              <a:p>
                <a:pPr>
                  <a:lnSpc>
                    <a:spcPct val="120000"/>
                  </a:lnSpc>
                  <a:spcBef>
                    <a:spcPts val="0"/>
                  </a:spcBef>
                </a:pPr>
                <a:r>
                  <a:rPr lang="tr-TR" sz="1200" i="1" dirty="0"/>
                  <a:t>Doğru olduğu halde </a:t>
                </a:r>
                <a14:m>
                  <m:oMath xmlns:m="http://schemas.openxmlformats.org/officeDocument/2006/math">
                    <m:sSub>
                      <m:sSubPr>
                        <m:ctrlPr>
                          <a:rPr lang="tr-TR" sz="1200" b="0" i="1" dirty="0" smtClean="0">
                            <a:latin typeface="Cambria Math" panose="02040503050406030204" pitchFamily="18" charset="0"/>
                          </a:rPr>
                        </m:ctrlPr>
                      </m:sSubPr>
                      <m:e>
                        <m:r>
                          <a:rPr lang="tr-TR" sz="1200" i="1" dirty="0" smtClean="0">
                            <a:latin typeface="Cambria Math" panose="02040503050406030204" pitchFamily="18" charset="0"/>
                          </a:rPr>
                          <m:t>𝐻</m:t>
                        </m:r>
                      </m:e>
                      <m:sub>
                        <m:r>
                          <a:rPr lang="tr-TR" sz="1200" b="0" i="1" dirty="0" smtClean="0">
                            <a:latin typeface="Cambria Math" panose="02040503050406030204" pitchFamily="18" charset="0"/>
                          </a:rPr>
                          <m:t>0</m:t>
                        </m:r>
                      </m:sub>
                    </m:sSub>
                  </m:oMath>
                </a14:m>
                <a:r>
                  <a:rPr lang="tr-TR" sz="1200" i="1" dirty="0" smtClean="0"/>
                  <a:t>   sıfır </a:t>
                </a:r>
                <a:r>
                  <a:rPr lang="tr-TR" sz="1200" i="1" dirty="0"/>
                  <a:t>hipotezini </a:t>
                </a:r>
                <a:r>
                  <a:rPr lang="tr-TR" sz="1200" b="1" i="1" dirty="0"/>
                  <a:t>reddetmek</a:t>
                </a:r>
                <a:r>
                  <a:rPr lang="tr-TR" sz="1200" i="1" dirty="0"/>
                  <a:t> </a:t>
                </a:r>
                <a:r>
                  <a:rPr lang="tr-TR" sz="1200" b="1" i="1" dirty="0" smtClean="0"/>
                  <a:t>Tip </a:t>
                </a:r>
                <a:r>
                  <a:rPr lang="tr-TR" sz="1200" b="1" i="1" dirty="0"/>
                  <a:t>I</a:t>
                </a:r>
                <a:r>
                  <a:rPr lang="tr-TR" sz="1200" i="1" dirty="0"/>
                  <a:t> hata olarak </a:t>
                </a:r>
                <a:r>
                  <a:rPr lang="tr-TR" sz="1200" i="1" dirty="0" smtClean="0"/>
                  <a:t>tanımlanır.</a:t>
                </a:r>
              </a:p>
              <a:p>
                <a:pPr>
                  <a:lnSpc>
                    <a:spcPct val="120000"/>
                  </a:lnSpc>
                  <a:spcBef>
                    <a:spcPts val="0"/>
                  </a:spcBef>
                </a:pPr>
                <a:r>
                  <a:rPr lang="tr-TR" sz="1200" i="1" dirty="0" smtClean="0"/>
                  <a:t>Yanlış olduğu </a:t>
                </a:r>
                <a:r>
                  <a:rPr lang="tr-TR" sz="1200" i="1" dirty="0"/>
                  <a:t>halde </a:t>
                </a:r>
                <a14:m>
                  <m:oMath xmlns:m="http://schemas.openxmlformats.org/officeDocument/2006/math">
                    <m:sSub>
                      <m:sSubPr>
                        <m:ctrlPr>
                          <a:rPr lang="tr-TR" sz="1200" i="1" dirty="0">
                            <a:latin typeface="Cambria Math" panose="02040503050406030204" pitchFamily="18" charset="0"/>
                          </a:rPr>
                        </m:ctrlPr>
                      </m:sSubPr>
                      <m:e>
                        <m:r>
                          <a:rPr lang="tr-TR" sz="1200" i="1" dirty="0">
                            <a:latin typeface="Cambria Math" panose="02040503050406030204" pitchFamily="18" charset="0"/>
                          </a:rPr>
                          <m:t>𝐻</m:t>
                        </m:r>
                      </m:e>
                      <m:sub>
                        <m:r>
                          <a:rPr lang="tr-TR" sz="1200" i="1" dirty="0">
                            <a:latin typeface="Cambria Math" panose="02040503050406030204" pitchFamily="18" charset="0"/>
                          </a:rPr>
                          <m:t>0</m:t>
                        </m:r>
                      </m:sub>
                    </m:sSub>
                  </m:oMath>
                </a14:m>
                <a:r>
                  <a:rPr lang="tr-TR" sz="1200" i="1" dirty="0"/>
                  <a:t>   </a:t>
                </a:r>
                <a:r>
                  <a:rPr lang="tr-TR" sz="1200" i="1" dirty="0" smtClean="0"/>
                  <a:t>sıfır </a:t>
                </a:r>
                <a:r>
                  <a:rPr lang="tr-TR" sz="1200" i="1" dirty="0"/>
                  <a:t>hipotezini </a:t>
                </a:r>
                <a:r>
                  <a:rPr lang="tr-TR" sz="1200" b="1" i="1" dirty="0" smtClean="0"/>
                  <a:t>reddedememek</a:t>
                </a:r>
                <a:r>
                  <a:rPr lang="tr-TR" sz="1200" i="1" dirty="0" smtClean="0"/>
                  <a:t> </a:t>
                </a:r>
                <a:r>
                  <a:rPr lang="tr-TR" sz="1200" b="1" i="1" dirty="0"/>
                  <a:t>Tip </a:t>
                </a:r>
                <a:r>
                  <a:rPr lang="tr-TR" sz="1200" b="1" i="1" dirty="0" smtClean="0"/>
                  <a:t>II</a:t>
                </a:r>
                <a:r>
                  <a:rPr lang="tr-TR" sz="1200" i="1" dirty="0" smtClean="0"/>
                  <a:t> </a:t>
                </a:r>
                <a:r>
                  <a:rPr lang="tr-TR" sz="1200" i="1" dirty="0"/>
                  <a:t>hata olarak tanımlanır</a:t>
                </a:r>
                <a:r>
                  <a:rPr lang="tr-TR" sz="1200" i="1" dirty="0" smtClean="0"/>
                  <a:t>.</a:t>
                </a:r>
                <a:endParaRPr lang="tr-TR" sz="1200" i="1" dirty="0"/>
              </a:p>
            </p:txBody>
          </p:sp>
        </mc:Choice>
        <mc:Fallback xmlns="">
          <p:sp>
            <p:nvSpPr>
              <p:cNvPr id="5" name="İçerik Yer Tutucusu 4"/>
              <p:cNvSpPr>
                <a:spLocks noGrp="1" noRot="1" noChangeAspect="1" noMove="1" noResize="1" noEditPoints="1" noAdjustHandles="1" noChangeArrowheads="1" noChangeShapeType="1" noTextEdit="1"/>
              </p:cNvSpPr>
              <p:nvPr>
                <p:ph sz="half" idx="1"/>
              </p:nvPr>
            </p:nvSpPr>
            <p:spPr>
              <a:blipFill rotWithShape="0">
                <a:blip r:embed="rId2"/>
                <a:stretch>
                  <a:fillRect r="-128"/>
                </a:stretch>
              </a:blipFill>
            </p:spPr>
            <p:txBody>
              <a:bodyPr/>
              <a:lstStyle/>
              <a:p>
                <a:r>
                  <a:rPr lang="tr-TR">
                    <a:noFill/>
                  </a:rPr>
                  <a:t> </a:t>
                </a:r>
              </a:p>
            </p:txBody>
          </p:sp>
        </mc:Fallback>
      </mc:AlternateContent>
      <p:pic>
        <p:nvPicPr>
          <p:cNvPr id="7" name="İçerik Yer Tutucusu 6"/>
          <p:cNvPicPr>
            <a:picLocks noGrp="1" noChangeAspect="1"/>
          </p:cNvPicPr>
          <p:nvPr>
            <p:ph sz="half" idx="2"/>
          </p:nvPr>
        </p:nvPicPr>
        <p:blipFill>
          <a:blip r:embed="rId3"/>
          <a:stretch>
            <a:fillRect/>
          </a:stretch>
        </p:blipFill>
        <p:spPr>
          <a:xfrm>
            <a:off x="6196013" y="2901707"/>
            <a:ext cx="4773612" cy="2070586"/>
          </a:xfrm>
          <a:prstGeom prst="rect">
            <a:avLst/>
          </a:prstGeom>
        </p:spPr>
      </p:pic>
    </p:spTree>
    <p:extLst>
      <p:ext uri="{BB962C8B-B14F-4D97-AF65-F5344CB8AC3E}">
        <p14:creationId xmlns:p14="http://schemas.microsoft.com/office/powerpoint/2010/main" val="317350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 Testi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lnSpcReduction="10000"/>
              </a:bodyPr>
              <a:lstStyle/>
              <a:p>
                <a:r>
                  <a:rPr lang="tr-TR" dirty="0" smtClean="0"/>
                  <a:t>Eğer ortalama 48.5 ile 51.5 arasında ise ve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oMath>
                </a14:m>
                <a:r>
                  <a:rPr lang="tr-TR" dirty="0" smtClean="0"/>
                  <a:t> sıfır hipotezini reddetmiyorsak </a:t>
                </a:r>
                <a:r>
                  <a:rPr lang="tr-TR" b="1" dirty="0" smtClean="0"/>
                  <a:t>doğru karar </a:t>
                </a:r>
                <a:r>
                  <a:rPr lang="tr-TR" dirty="0" smtClean="0"/>
                  <a:t>hata yok.</a:t>
                </a:r>
              </a:p>
              <a:p>
                <a:r>
                  <a:rPr lang="tr-TR" dirty="0"/>
                  <a:t>Eğer ortalama 48.5 ile 51.5 arasında </a:t>
                </a:r>
                <a:r>
                  <a:rPr lang="tr-TR" b="1" dirty="0" smtClean="0"/>
                  <a:t>değil</a:t>
                </a:r>
                <a:r>
                  <a:rPr lang="tr-TR" dirty="0" smtClean="0"/>
                  <a:t> ise </a:t>
                </a:r>
                <a:r>
                  <a:rPr lang="tr-TR" dirty="0"/>
                  <a:t>ve </a:t>
                </a:r>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𝐻</m:t>
                        </m:r>
                      </m:e>
                      <m:sub>
                        <m:r>
                          <a:rPr lang="tr-TR" i="1">
                            <a:latin typeface="Cambria Math" panose="02040503050406030204" pitchFamily="18" charset="0"/>
                          </a:rPr>
                          <m:t>0</m:t>
                        </m:r>
                      </m:sub>
                    </m:sSub>
                  </m:oMath>
                </a14:m>
                <a:r>
                  <a:rPr lang="tr-TR" dirty="0"/>
                  <a:t> sıfır hipotezini reddetmiyorsak </a:t>
                </a:r>
                <a:r>
                  <a:rPr lang="tr-TR" b="1" dirty="0" smtClean="0"/>
                  <a:t>karar </a:t>
                </a:r>
                <a:r>
                  <a:rPr lang="tr-TR" b="1" dirty="0"/>
                  <a:t>doğru </a:t>
                </a:r>
                <a:r>
                  <a:rPr lang="tr-TR" b="1" dirty="0" smtClean="0"/>
                  <a:t>değil yani Tip II </a:t>
                </a:r>
                <a:r>
                  <a:rPr lang="tr-TR" dirty="0" smtClean="0"/>
                  <a:t>hata</a:t>
                </a:r>
              </a:p>
              <a:p>
                <a:r>
                  <a:rPr lang="tr-TR" dirty="0"/>
                  <a:t>Eğer ortalama 48.5 ile 51.5 arasında </a:t>
                </a:r>
                <a:r>
                  <a:rPr lang="tr-TR" dirty="0" smtClean="0"/>
                  <a:t>ise </a:t>
                </a:r>
                <a:r>
                  <a:rPr lang="tr-TR" dirty="0"/>
                  <a:t>ve </a:t>
                </a:r>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𝐻</m:t>
                        </m:r>
                      </m:e>
                      <m:sub>
                        <m:r>
                          <a:rPr lang="tr-TR" i="1">
                            <a:latin typeface="Cambria Math" panose="02040503050406030204" pitchFamily="18" charset="0"/>
                          </a:rPr>
                          <m:t>0</m:t>
                        </m:r>
                      </m:sub>
                    </m:sSub>
                  </m:oMath>
                </a14:m>
                <a:r>
                  <a:rPr lang="tr-TR" dirty="0"/>
                  <a:t> sıfır hipotezini </a:t>
                </a:r>
                <a:r>
                  <a:rPr lang="tr-TR" dirty="0" smtClean="0"/>
                  <a:t>reddediyorsak </a:t>
                </a:r>
                <a:r>
                  <a:rPr lang="tr-TR" b="1" dirty="0"/>
                  <a:t>karar </a:t>
                </a:r>
                <a:r>
                  <a:rPr lang="tr-TR" b="1" dirty="0" smtClean="0"/>
                  <a:t>yanlış </a:t>
                </a:r>
                <a:r>
                  <a:rPr lang="tr-TR" dirty="0" smtClean="0"/>
                  <a:t>yani</a:t>
                </a:r>
                <a:r>
                  <a:rPr lang="tr-TR" b="1" dirty="0" smtClean="0"/>
                  <a:t> </a:t>
                </a:r>
                <a:r>
                  <a:rPr lang="tr-TR" b="1" dirty="0"/>
                  <a:t>Tip </a:t>
                </a:r>
                <a:r>
                  <a:rPr lang="tr-TR" b="1" dirty="0" smtClean="0"/>
                  <a:t>I </a:t>
                </a:r>
                <a:r>
                  <a:rPr lang="tr-TR" dirty="0" smtClean="0"/>
                  <a:t>hata</a:t>
                </a:r>
              </a:p>
              <a:p>
                <a:r>
                  <a:rPr lang="tr-TR" dirty="0"/>
                  <a:t>Eğer ortalama 48.5 ile 51.5 arasında </a:t>
                </a:r>
                <a:r>
                  <a:rPr lang="tr-TR" dirty="0" smtClean="0"/>
                  <a:t>değil ise </a:t>
                </a:r>
                <a:r>
                  <a:rPr lang="tr-TR" dirty="0"/>
                  <a:t>ve </a:t>
                </a:r>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𝐻</m:t>
                        </m:r>
                      </m:e>
                      <m:sub>
                        <m:r>
                          <a:rPr lang="tr-TR" i="1">
                            <a:latin typeface="Cambria Math" panose="02040503050406030204" pitchFamily="18" charset="0"/>
                          </a:rPr>
                          <m:t>0</m:t>
                        </m:r>
                      </m:sub>
                    </m:sSub>
                  </m:oMath>
                </a14:m>
                <a:r>
                  <a:rPr lang="tr-TR" dirty="0"/>
                  <a:t> sıfır hipotezini reddediyorsak </a:t>
                </a:r>
                <a:r>
                  <a:rPr lang="tr-TR" b="1" dirty="0"/>
                  <a:t>karar </a:t>
                </a:r>
                <a:r>
                  <a:rPr lang="tr-TR" b="1" dirty="0" smtClean="0"/>
                  <a:t>doğru, hata yok</a:t>
                </a:r>
                <a:endParaRPr lang="tr-TR" dirty="0"/>
              </a:p>
              <a:p>
                <a:endParaRPr lang="tr-TR" dirty="0"/>
              </a:p>
              <a:p>
                <a:endParaRPr lang="tr-TR" dirty="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149" t="-2143"/>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226836" y="4072513"/>
            <a:ext cx="4773612" cy="1568438"/>
          </a:xfrm>
          <a:prstGeom prst="rect">
            <a:avLst/>
          </a:prstGeom>
        </p:spPr>
      </p:pic>
      <p:pic>
        <p:nvPicPr>
          <p:cNvPr id="6" name="İçerik Yer Tutucusu 6"/>
          <p:cNvPicPr>
            <a:picLocks noChangeAspect="1"/>
          </p:cNvPicPr>
          <p:nvPr/>
        </p:nvPicPr>
        <p:blipFill>
          <a:blip r:embed="rId4"/>
          <a:stretch>
            <a:fillRect/>
          </a:stretch>
        </p:blipFill>
        <p:spPr>
          <a:xfrm>
            <a:off x="6105664" y="1803400"/>
            <a:ext cx="4773612" cy="2070586"/>
          </a:xfrm>
          <a:prstGeom prst="rect">
            <a:avLst/>
          </a:prstGeom>
        </p:spPr>
      </p:pic>
    </p:spTree>
    <p:extLst>
      <p:ext uri="{BB962C8B-B14F-4D97-AF65-F5344CB8AC3E}">
        <p14:creationId xmlns:p14="http://schemas.microsoft.com/office/powerpoint/2010/main" val="133767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 Testi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a:xfrm>
                <a:off x="1218882" y="1803400"/>
                <a:ext cx="6531713" cy="4267200"/>
              </a:xfrm>
            </p:spPr>
            <p:txBody>
              <a:bodyPr>
                <a:normAutofit/>
              </a:bodyPr>
              <a:lstStyle/>
              <a:p>
                <a:r>
                  <a:rPr lang="tr-TR" dirty="0" smtClean="0"/>
                  <a:t>Kararımız </a:t>
                </a:r>
                <a:r>
                  <a:rPr lang="tr-TR" dirty="0" err="1"/>
                  <a:t>rassal</a:t>
                </a:r>
                <a:r>
                  <a:rPr lang="tr-TR" dirty="0"/>
                  <a:t> değişkenlere bağlı olduğu için Tablo 4-1'deki </a:t>
                </a:r>
                <a:r>
                  <a:rPr lang="tr-TR" dirty="0" smtClean="0"/>
                  <a:t>Tip l </a:t>
                </a:r>
                <a:r>
                  <a:rPr lang="tr-TR" dirty="0"/>
                  <a:t>hata ve Tip </a:t>
                </a:r>
                <a:r>
                  <a:rPr lang="tr-TR" dirty="0" err="1"/>
                  <a:t>Il</a:t>
                </a:r>
                <a:r>
                  <a:rPr lang="tr-TR" dirty="0"/>
                  <a:t> hata ile ilgili olasılıklar belirlenebilir. Tip I hata yapmanın olasılığı a (alfa) ile gösterilir. Bu durumda, </a:t>
                </a:r>
              </a:p>
              <a:p>
                <a:pPr marL="0" indent="0">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𝛼</m:t>
                      </m:r>
                      <m:r>
                        <a:rPr lang="tr-TR" i="1" dirty="0" smtClean="0">
                          <a:latin typeface="Cambria Math" panose="02040503050406030204" pitchFamily="18" charset="0"/>
                        </a:rPr>
                        <m:t> = </m:t>
                      </m:r>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𝑇𝑖𝑝</m:t>
                      </m:r>
                      <m:r>
                        <a:rPr lang="tr-TR" i="1" dirty="0" smtClean="0">
                          <a:latin typeface="Cambria Math" panose="02040503050406030204" pitchFamily="18" charset="0"/>
                        </a:rPr>
                        <m:t> 1 </m:t>
                      </m:r>
                      <m:r>
                        <a:rPr lang="tr-TR" i="1" dirty="0" smtClean="0">
                          <a:latin typeface="Cambria Math" panose="02040503050406030204" pitchFamily="18" charset="0"/>
                        </a:rPr>
                        <m:t>𝐻𝑎𝑡𝑎</m:t>
                      </m:r>
                      <m:r>
                        <a:rPr lang="tr-TR" i="1" dirty="0" smtClean="0">
                          <a:latin typeface="Cambria Math" panose="02040503050406030204" pitchFamily="18" charset="0"/>
                        </a:rPr>
                        <m:t>) = </m:t>
                      </m:r>
                      <m:r>
                        <a:rPr lang="tr-TR" i="1" dirty="0" smtClean="0">
                          <a:latin typeface="Cambria Math" panose="02040503050406030204" pitchFamily="18" charset="0"/>
                        </a:rPr>
                        <m:t>𝑃</m:t>
                      </m:r>
                      <m:r>
                        <a:rPr lang="tr-TR" i="1" dirty="0" smtClean="0">
                          <a:latin typeface="Cambria Math" panose="02040503050406030204" pitchFamily="18" charset="0"/>
                        </a:rPr>
                        <m:t> (</m:t>
                      </m:r>
                      <m:r>
                        <a:rPr lang="tr-TR" i="1" dirty="0" err="1">
                          <a:latin typeface="Cambria Math" panose="02040503050406030204" pitchFamily="18" charset="0"/>
                        </a:rPr>
                        <m:t>𝐻𝑜</m:t>
                      </m:r>
                      <m:r>
                        <a:rPr lang="tr-TR" i="1" dirty="0">
                          <a:latin typeface="Cambria Math" panose="02040503050406030204" pitchFamily="18" charset="0"/>
                        </a:rPr>
                        <m:t> </m:t>
                      </m:r>
                      <m:r>
                        <a:rPr lang="tr-TR" i="1" dirty="0">
                          <a:latin typeface="Cambria Math" panose="02040503050406030204" pitchFamily="18" charset="0"/>
                        </a:rPr>
                        <m:t>𝑑𝑜</m:t>
                      </m:r>
                      <m:r>
                        <a:rPr lang="tr-TR" i="1" dirty="0">
                          <a:latin typeface="Cambria Math" panose="02040503050406030204" pitchFamily="18" charset="0"/>
                        </a:rPr>
                        <m:t>ğ</m:t>
                      </m:r>
                      <m:r>
                        <a:rPr lang="tr-TR" i="1" dirty="0">
                          <a:latin typeface="Cambria Math" panose="02040503050406030204" pitchFamily="18" charset="0"/>
                        </a:rPr>
                        <m:t>𝑟𝑢</m:t>
                      </m:r>
                      <m:r>
                        <a:rPr lang="tr-TR" i="1" dirty="0">
                          <a:latin typeface="Cambria Math" panose="02040503050406030204" pitchFamily="18" charset="0"/>
                        </a:rPr>
                        <m:t> </m:t>
                      </m:r>
                      <m:r>
                        <a:rPr lang="tr-TR" i="1" dirty="0">
                          <a:latin typeface="Cambria Math" panose="02040503050406030204" pitchFamily="18" charset="0"/>
                        </a:rPr>
                        <m:t>𝑖𝑘𝑒𝑛</m:t>
                      </m:r>
                      <m:r>
                        <a:rPr lang="tr-TR" i="1" dirty="0">
                          <a:latin typeface="Cambria Math" panose="02040503050406030204" pitchFamily="18" charset="0"/>
                        </a:rPr>
                        <m:t> </m:t>
                      </m:r>
                      <m:r>
                        <a:rPr lang="tr-TR" i="1" dirty="0" err="1">
                          <a:latin typeface="Cambria Math" panose="02040503050406030204" pitchFamily="18" charset="0"/>
                        </a:rPr>
                        <m:t>𝑟𝑒𝑑</m:t>
                      </m:r>
                      <m:r>
                        <a:rPr lang="tr-TR" i="1" dirty="0">
                          <a:latin typeface="Cambria Math" panose="02040503050406030204" pitchFamily="18" charset="0"/>
                        </a:rPr>
                        <m:t> </m:t>
                      </m:r>
                      <m:r>
                        <a:rPr lang="tr-TR" i="1" dirty="0">
                          <a:latin typeface="Cambria Math" panose="02040503050406030204" pitchFamily="18" charset="0"/>
                        </a:rPr>
                        <m:t>𝑒𝑡𝑚𝑒𝑘</m:t>
                      </m:r>
                      <m:r>
                        <a:rPr lang="tr-TR" i="1" dirty="0">
                          <a:latin typeface="Cambria Math" panose="02040503050406030204" pitchFamily="18" charset="0"/>
                        </a:rPr>
                        <m:t>) </m:t>
                      </m:r>
                    </m:oMath>
                  </m:oMathPara>
                </a14:m>
                <a:endParaRPr lang="tr-TR" dirty="0"/>
              </a:p>
              <a:p>
                <a:r>
                  <a:rPr lang="tr-TR" dirty="0"/>
                  <a:t>Bazen Tip I hata olasılığı </a:t>
                </a:r>
                <a:r>
                  <a:rPr lang="tr-TR" b="1" dirty="0"/>
                  <a:t>testin anlamlılık seviyesi </a:t>
                </a:r>
                <a:r>
                  <a:rPr lang="tr-TR" dirty="0"/>
                  <a:t>veya </a:t>
                </a:r>
                <a:r>
                  <a:rPr lang="tr-TR" b="1" dirty="0"/>
                  <a:t>testin büyüklüğü </a:t>
                </a:r>
                <a:r>
                  <a:rPr lang="tr-TR" dirty="0"/>
                  <a:t>olarak da </a:t>
                </a:r>
                <a:r>
                  <a:rPr lang="tr-TR" dirty="0" smtClean="0"/>
                  <a:t>adlandırabilir</a:t>
                </a:r>
                <a:r>
                  <a:rPr lang="tr-TR" dirty="0"/>
                  <a:t>. </a:t>
                </a:r>
                <a:endParaRPr lang="tr-TR" dirty="0" smtClean="0"/>
              </a:p>
              <a:p>
                <a:r>
                  <a:rPr lang="tr-TR" dirty="0" smtClean="0"/>
                  <a:t>Yanma </a:t>
                </a:r>
                <a:r>
                  <a:rPr lang="tr-TR" dirty="0"/>
                  <a:t>hızı örneğinde, eğer gerçek ortalama yanma hızı </a:t>
                </a:r>
                <a14:m>
                  <m:oMath xmlns:m="http://schemas.openxmlformats.org/officeDocument/2006/math">
                    <m:r>
                      <a:rPr lang="tr-TR" b="0" i="1" dirty="0" smtClean="0">
                        <a:latin typeface="Cambria Math" panose="02040503050406030204" pitchFamily="18" charset="0"/>
                      </a:rPr>
                      <m:t>𝜇</m:t>
                    </m:r>
                    <m:r>
                      <a:rPr lang="tr-TR" i="1" dirty="0" smtClean="0">
                        <a:latin typeface="Cambria Math" panose="02040503050406030204" pitchFamily="18" charset="0"/>
                      </a:rPr>
                      <m:t>= 50 </m:t>
                    </m:r>
                    <m:r>
                      <a:rPr lang="tr-TR" i="1" dirty="0" err="1">
                        <a:latin typeface="Cambria Math" panose="02040503050406030204" pitchFamily="18" charset="0"/>
                      </a:rPr>
                      <m:t>𝑐</m:t>
                    </m:r>
                    <m:r>
                      <a:rPr lang="tr-TR" b="0" i="1" dirty="0" smtClean="0">
                        <a:latin typeface="Cambria Math" panose="02040503050406030204" pitchFamily="18" charset="0"/>
                      </a:rPr>
                      <m:t>𝑚</m:t>
                    </m:r>
                    <m:r>
                      <a:rPr lang="tr-TR" b="0" i="1" dirty="0" smtClean="0">
                        <a:latin typeface="Cambria Math" panose="02040503050406030204" pitchFamily="18" charset="0"/>
                      </a:rPr>
                      <m:t>/</m:t>
                    </m:r>
                    <m:r>
                      <a:rPr lang="tr-TR" i="1" dirty="0" err="1">
                        <a:latin typeface="Cambria Math" panose="02040503050406030204" pitchFamily="18" charset="0"/>
                      </a:rPr>
                      <m:t>𝑠</m:t>
                    </m:r>
                    <m:r>
                      <a:rPr lang="tr-TR" i="1" dirty="0">
                        <a:latin typeface="Cambria Math" panose="02040503050406030204" pitchFamily="18" charset="0"/>
                      </a:rPr>
                      <m:t> </m:t>
                    </m:r>
                  </m:oMath>
                </a14:m>
                <a:r>
                  <a:rPr lang="tr-TR" dirty="0"/>
                  <a:t>iken </a:t>
                </a:r>
                <a14:m>
                  <m:oMath xmlns:m="http://schemas.openxmlformats.org/officeDocument/2006/math">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𝑥</m:t>
                        </m:r>
                      </m:e>
                    </m:acc>
                    <m:r>
                      <a:rPr lang="tr-TR" i="1" dirty="0">
                        <a:latin typeface="Cambria Math" panose="02040503050406030204" pitchFamily="18" charset="0"/>
                      </a:rPr>
                      <m:t> &gt; 51.5 </m:t>
                    </m:r>
                  </m:oMath>
                </a14:m>
                <a:r>
                  <a:rPr lang="tr-TR" dirty="0"/>
                  <a:t>veya </a:t>
                </a:r>
                <a14:m>
                  <m:oMath xmlns:m="http://schemas.openxmlformats.org/officeDocument/2006/math">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𝑥</m:t>
                        </m:r>
                      </m:e>
                    </m:acc>
                    <m:r>
                      <a:rPr lang="tr-TR" i="1" dirty="0" smtClean="0">
                        <a:latin typeface="Cambria Math" panose="02040503050406030204" pitchFamily="18" charset="0"/>
                      </a:rPr>
                      <m:t> &lt; 48.5 </m:t>
                    </m:r>
                  </m:oMath>
                </a14:m>
                <a:r>
                  <a:rPr lang="tr-TR" dirty="0"/>
                  <a:t>olursa Tip </a:t>
                </a:r>
                <a:r>
                  <a:rPr lang="tr-TR" dirty="0" smtClean="0"/>
                  <a:t>1 </a:t>
                </a:r>
                <a:r>
                  <a:rPr lang="tr-TR" dirty="0"/>
                  <a:t>hata oluşur. </a:t>
                </a: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xfrm>
                <a:off x="1218882" y="1803400"/>
                <a:ext cx="6531713" cy="4267200"/>
              </a:xfrm>
              <a:blipFill rotWithShape="0">
                <a:blip r:embed="rId2"/>
                <a:stretch>
                  <a:fillRect l="-840" t="-1571" r="-1027"/>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7678588" y="1556792"/>
            <a:ext cx="3648584" cy="3315163"/>
          </a:xfrm>
          <a:prstGeom prst="rect">
            <a:avLst/>
          </a:prstGeom>
        </p:spPr>
      </p:pic>
    </p:spTree>
    <p:extLst>
      <p:ext uri="{BB962C8B-B14F-4D97-AF65-F5344CB8AC3E}">
        <p14:creationId xmlns:p14="http://schemas.microsoft.com/office/powerpoint/2010/main" val="2700854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 Testi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a:xfrm>
                <a:off x="1218881" y="1803400"/>
                <a:ext cx="8403921" cy="4267200"/>
              </a:xfrm>
            </p:spPr>
            <p:txBody>
              <a:bodyPr>
                <a:normAutofit/>
              </a:bodyPr>
              <a:lstStyle/>
              <a:p>
                <a:r>
                  <a:rPr lang="tr-TR" dirty="0" smtClean="0"/>
                  <a:t>Yanma </a:t>
                </a:r>
                <a:r>
                  <a:rPr lang="tr-TR" dirty="0"/>
                  <a:t>hızı standart sapmasının </a:t>
                </a:r>
                <a14:m>
                  <m:oMath xmlns:m="http://schemas.openxmlformats.org/officeDocument/2006/math">
                    <m:r>
                      <a:rPr lang="tr-TR" b="0" i="1" dirty="0" smtClean="0">
                        <a:latin typeface="Cambria Math" panose="02040503050406030204" pitchFamily="18" charset="0"/>
                      </a:rPr>
                      <m:t>𝜎</m:t>
                    </m:r>
                    <m:r>
                      <a:rPr lang="tr-TR" i="1" dirty="0">
                        <a:latin typeface="Cambria Math" panose="02040503050406030204" pitchFamily="18" charset="0"/>
                      </a:rPr>
                      <m:t> = 2.5 </m:t>
                    </m:r>
                    <m:r>
                      <a:rPr lang="tr-TR" b="0" i="1" dirty="0" smtClean="0">
                        <a:latin typeface="Cambria Math" panose="02040503050406030204" pitchFamily="18" charset="0"/>
                      </a:rPr>
                      <m:t>𝑐</m:t>
                    </m:r>
                    <m:r>
                      <a:rPr lang="tr-TR" i="1" dirty="0">
                        <a:latin typeface="Cambria Math" panose="02040503050406030204" pitchFamily="18" charset="0"/>
                      </a:rPr>
                      <m:t>𝑚</m:t>
                    </m:r>
                    <m:r>
                      <a:rPr lang="tr-TR" i="1" dirty="0">
                        <a:latin typeface="Cambria Math" panose="02040503050406030204" pitchFamily="18" charset="0"/>
                      </a:rPr>
                      <m:t>/</m:t>
                    </m:r>
                    <m:r>
                      <a:rPr lang="tr-TR" i="1" dirty="0">
                        <a:latin typeface="Cambria Math" panose="02040503050406030204" pitchFamily="18" charset="0"/>
                      </a:rPr>
                      <m:t>𝑠</m:t>
                    </m:r>
                    <m:r>
                      <a:rPr lang="tr-TR" i="1" dirty="0">
                        <a:latin typeface="Cambria Math" panose="02040503050406030204" pitchFamily="18" charset="0"/>
                      </a:rPr>
                      <m:t> </m:t>
                    </m:r>
                  </m:oMath>
                </a14:m>
                <a:r>
                  <a:rPr lang="tr-TR" dirty="0"/>
                  <a:t>olduğu ve yanma hızı dağılımına merkezi limit teoreminin uygulandığını varsayalım. Bu durumda sıfır hipotezi doğru ve örneklem ortalaması dağılımı ortalaması </a:t>
                </a:r>
                <a14:m>
                  <m:oMath xmlns:m="http://schemas.openxmlformats.org/officeDocument/2006/math">
                    <m:r>
                      <a:rPr lang="tr-TR" b="0" i="1" dirty="0" smtClean="0">
                        <a:latin typeface="Cambria Math" panose="02040503050406030204" pitchFamily="18" charset="0"/>
                      </a:rPr>
                      <m:t>𝜇</m:t>
                    </m:r>
                    <m:r>
                      <a:rPr lang="tr-TR" i="1" dirty="0" smtClean="0">
                        <a:latin typeface="Cambria Math" panose="02040503050406030204" pitchFamily="18" charset="0"/>
                      </a:rPr>
                      <m:t> = 50</m:t>
                    </m:r>
                  </m:oMath>
                </a14:m>
                <a:r>
                  <a:rPr lang="tr-TR" dirty="0"/>
                  <a:t> ve standart sapması </a:t>
                </a:r>
                <a14:m>
                  <m:oMath xmlns:m="http://schemas.openxmlformats.org/officeDocument/2006/math">
                    <m:r>
                      <a:rPr lang="tr-TR" b="0" i="1" dirty="0" smtClean="0">
                        <a:latin typeface="Cambria Math" panose="02040503050406030204" pitchFamily="18" charset="0"/>
                      </a:rPr>
                      <m:t>𝜎</m:t>
                    </m:r>
                    <m:r>
                      <a:rPr lang="tr-TR" i="1" dirty="0">
                        <a:latin typeface="Cambria Math" panose="02040503050406030204" pitchFamily="18" charset="0"/>
                      </a:rPr>
                      <m:t>/</m:t>
                    </m:r>
                    <m:rad>
                      <m:radPr>
                        <m:degHide m:val="on"/>
                        <m:ctrlPr>
                          <a:rPr lang="tr-TR" b="0" i="1" dirty="0" smtClean="0">
                            <a:latin typeface="Cambria Math" panose="02040503050406030204" pitchFamily="18" charset="0"/>
                          </a:rPr>
                        </m:ctrlPr>
                      </m:radPr>
                      <m:deg/>
                      <m:e>
                        <m:r>
                          <a:rPr lang="tr-TR" b="0" i="1" dirty="0" smtClean="0">
                            <a:latin typeface="Cambria Math" panose="02040503050406030204" pitchFamily="18" charset="0"/>
                          </a:rPr>
                          <m:t>𝑛</m:t>
                        </m:r>
                      </m:e>
                    </m:rad>
                    <m:r>
                      <a:rPr lang="tr-TR" i="1" dirty="0">
                        <a:latin typeface="Cambria Math" panose="02040503050406030204" pitchFamily="18" charset="0"/>
                      </a:rPr>
                      <m:t> = 2.5/</m:t>
                    </m:r>
                    <m:rad>
                      <m:radPr>
                        <m:degHide m:val="on"/>
                        <m:ctrlPr>
                          <a:rPr lang="tr-TR" i="1" dirty="0">
                            <a:latin typeface="Cambria Math" panose="02040503050406030204" pitchFamily="18" charset="0"/>
                          </a:rPr>
                        </m:ctrlPr>
                      </m:radPr>
                      <m:deg/>
                      <m:e>
                        <m:r>
                          <a:rPr lang="tr-TR" b="0" i="1" dirty="0" smtClean="0">
                            <a:latin typeface="Cambria Math" panose="02040503050406030204" pitchFamily="18" charset="0"/>
                          </a:rPr>
                          <m:t>10</m:t>
                        </m:r>
                      </m:e>
                    </m:rad>
                    <m:r>
                      <a:rPr lang="tr-TR" i="1" dirty="0">
                        <a:latin typeface="Cambria Math" panose="02040503050406030204" pitchFamily="18" charset="0"/>
                      </a:rPr>
                      <m:t>= 0.79 </m:t>
                    </m:r>
                  </m:oMath>
                </a14:m>
                <a:r>
                  <a:rPr lang="tr-TR" dirty="0"/>
                  <a:t>olan bir yaklaşık normal dağılım olsun. Tip 1 hata (ya da testin anlamlılık seviyesi) yapma olasılığı Şekil 4-4'deki normal dağılım grafiğinde taralı </a:t>
                </a:r>
                <a:r>
                  <a:rPr lang="tr-TR" dirty="0" smtClean="0"/>
                  <a:t>alanların </a:t>
                </a:r>
                <a:r>
                  <a:rPr lang="tr-TR" dirty="0"/>
                  <a:t>toplamı kadardır. Bu olasılığı şu şekilde bulabiliriz: </a:t>
                </a:r>
              </a:p>
              <a:p>
                <a:pPr marL="0" indent="0">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𝛼</m:t>
                      </m:r>
                      <m:r>
                        <a:rPr lang="tr-TR" i="1" dirty="0" smtClean="0">
                          <a:latin typeface="Cambria Math" panose="02040503050406030204" pitchFamily="18" charset="0"/>
                        </a:rPr>
                        <m:t> = </m:t>
                      </m:r>
                      <m:r>
                        <a:rPr lang="tr-TR" i="1" dirty="0" smtClean="0">
                          <a:latin typeface="Cambria Math" panose="02040503050406030204" pitchFamily="18" charset="0"/>
                        </a:rPr>
                        <m:t>𝑃</m:t>
                      </m:r>
                      <m:r>
                        <a:rPr lang="tr-TR" i="1" dirty="0" smtClean="0">
                          <a:latin typeface="Cambria Math" panose="02040503050406030204" pitchFamily="18" charset="0"/>
                        </a:rPr>
                        <m:t> (</m:t>
                      </m:r>
                      <m:acc>
                        <m:accPr>
                          <m:chr m:val="̅"/>
                          <m:ctrlPr>
                            <a:rPr lang="tr-TR" b="0" i="1" dirty="0" smtClean="0">
                              <a:latin typeface="Cambria Math" panose="02040503050406030204" pitchFamily="18" charset="0"/>
                            </a:rPr>
                          </m:ctrlPr>
                        </m:accPr>
                        <m:e>
                          <m:r>
                            <a:rPr lang="tr-TR" i="1" dirty="0" smtClean="0">
                              <a:latin typeface="Cambria Math" panose="02040503050406030204" pitchFamily="18" charset="0"/>
                            </a:rPr>
                            <m:t>𝑋</m:t>
                          </m:r>
                        </m:e>
                      </m:acc>
                      <m:r>
                        <a:rPr lang="tr-TR" i="1" dirty="0" smtClean="0">
                          <a:latin typeface="Cambria Math" panose="02040503050406030204" pitchFamily="18" charset="0"/>
                        </a:rPr>
                        <m:t> &lt; 48.5 </m:t>
                      </m:r>
                      <m:r>
                        <a:rPr lang="tr-TR" i="1" dirty="0" smtClean="0">
                          <a:latin typeface="Cambria Math" panose="02040503050406030204" pitchFamily="18" charset="0"/>
                        </a:rPr>
                        <m:t>𝑣𝑒</m:t>
                      </m:r>
                      <m:r>
                        <a:rPr lang="tr-TR" i="1" dirty="0" smtClean="0">
                          <a:latin typeface="Cambria Math" panose="02040503050406030204" pitchFamily="18" charset="0"/>
                        </a:rPr>
                        <m:t> </m:t>
                      </m:r>
                      <m:r>
                        <a:rPr lang="tr-TR" b="0" i="1" dirty="0" smtClean="0">
                          <a:latin typeface="Cambria Math" panose="02040503050406030204" pitchFamily="18" charset="0"/>
                        </a:rPr>
                        <m:t>𝜇</m:t>
                      </m:r>
                      <m:r>
                        <a:rPr lang="tr-TR" i="1" dirty="0" smtClean="0">
                          <a:latin typeface="Cambria Math" panose="02040503050406030204" pitchFamily="18" charset="0"/>
                        </a:rPr>
                        <m:t>= 50) + </m:t>
                      </m:r>
                      <m:r>
                        <a:rPr lang="tr-TR" i="1" dirty="0" smtClean="0">
                          <a:latin typeface="Cambria Math" panose="02040503050406030204" pitchFamily="18" charset="0"/>
                        </a:rPr>
                        <m:t>𝑃</m:t>
                      </m:r>
                      <m:r>
                        <a:rPr lang="tr-TR" i="1" dirty="0" smtClean="0">
                          <a:latin typeface="Cambria Math" panose="02040503050406030204" pitchFamily="18" charset="0"/>
                        </a:rPr>
                        <m:t>(</m:t>
                      </m:r>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𝑋</m:t>
                          </m:r>
                        </m:e>
                      </m:acc>
                      <m:r>
                        <a:rPr lang="tr-TR" i="1" dirty="0" smtClean="0">
                          <a:latin typeface="Cambria Math" panose="02040503050406030204" pitchFamily="18" charset="0"/>
                        </a:rPr>
                        <m:t> &gt; 51.5 </m:t>
                      </m:r>
                      <m:r>
                        <a:rPr lang="tr-TR" b="0" i="1" dirty="0" smtClean="0">
                          <a:latin typeface="Cambria Math" panose="02040503050406030204" pitchFamily="18" charset="0"/>
                        </a:rPr>
                        <m:t>𝑣𝑒</m:t>
                      </m:r>
                      <m:r>
                        <a:rPr lang="tr-TR" i="1" dirty="0" smtClean="0">
                          <a:latin typeface="Cambria Math" panose="02040503050406030204" pitchFamily="18" charset="0"/>
                        </a:rPr>
                        <m:t> </m:t>
                      </m:r>
                      <m:r>
                        <a:rPr lang="tr-TR" b="0" i="1" dirty="0" smtClean="0">
                          <a:latin typeface="Cambria Math" panose="02040503050406030204" pitchFamily="18" charset="0"/>
                        </a:rPr>
                        <m:t>𝜇</m:t>
                      </m:r>
                      <m:r>
                        <a:rPr lang="tr-TR" i="1" dirty="0" smtClean="0">
                          <a:latin typeface="Cambria Math" panose="02040503050406030204" pitchFamily="18" charset="0"/>
                        </a:rPr>
                        <m:t>= 50) </m:t>
                      </m:r>
                    </m:oMath>
                  </m:oMathPara>
                </a14:m>
                <a:endParaRPr lang="tr-TR" dirty="0"/>
              </a:p>
              <a:p>
                <a:r>
                  <a:rPr lang="tr-TR" dirty="0"/>
                  <a:t>48.5 ve 51.5 kritik değerlerine </a:t>
                </a:r>
                <a:r>
                  <a:rPr lang="tr-TR" dirty="0" smtClean="0"/>
                  <a:t>ait: z değerleri </a:t>
                </a:r>
                <a:r>
                  <a:rPr lang="tr-TR" dirty="0"/>
                  <a:t>şu şekilde bulunur: </a:t>
                </a:r>
              </a:p>
              <a:p>
                <a:pPr marL="0" indent="0">
                  <a:buNone/>
                </a:pPr>
                <a14:m>
                  <m:oMathPara xmlns:m="http://schemas.openxmlformats.org/officeDocument/2006/math">
                    <m:oMathParaPr>
                      <m:jc m:val="centerGroup"/>
                    </m:oMathParaPr>
                    <m:oMath xmlns:m="http://schemas.openxmlformats.org/officeDocument/2006/math">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𝑧</m:t>
                          </m:r>
                        </m:e>
                        <m:sub>
                          <m:r>
                            <a:rPr lang="tr-TR" b="0" i="1" dirty="0" smtClean="0">
                              <a:latin typeface="Cambria Math" panose="02040503050406030204" pitchFamily="18" charset="0"/>
                            </a:rPr>
                            <m:t>1</m:t>
                          </m:r>
                        </m:sub>
                      </m:sSub>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i="1" dirty="0" smtClean="0">
                              <a:latin typeface="Cambria Math" panose="02040503050406030204" pitchFamily="18" charset="0"/>
                            </a:rPr>
                            <m:t>48.5 −50</m:t>
                          </m:r>
                        </m:num>
                        <m:den>
                          <m:r>
                            <a:rPr lang="tr-TR" i="1" dirty="0">
                              <a:latin typeface="Cambria Math" panose="02040503050406030204" pitchFamily="18" charset="0"/>
                            </a:rPr>
                            <m:t>0.79</m:t>
                          </m:r>
                        </m:den>
                      </m:f>
                      <m:r>
                        <a:rPr lang="tr-TR" i="1" dirty="0">
                          <a:latin typeface="Cambria Math" panose="02040503050406030204" pitchFamily="18" charset="0"/>
                        </a:rPr>
                        <m:t> =</m:t>
                      </m:r>
                      <m:r>
                        <a:rPr lang="tr-TR" b="0" i="1" dirty="0" smtClean="0">
                          <a:latin typeface="Cambria Math" panose="02040503050406030204" pitchFamily="18" charset="0"/>
                        </a:rPr>
                        <m:t>−</m:t>
                      </m:r>
                      <m:r>
                        <a:rPr lang="tr-TR" i="1" dirty="0">
                          <a:latin typeface="Cambria Math" panose="02040503050406030204" pitchFamily="18" charset="0"/>
                        </a:rPr>
                        <m:t>1.90 </m:t>
                      </m:r>
                      <m:r>
                        <a:rPr lang="tr-TR" i="1" dirty="0">
                          <a:latin typeface="Cambria Math" panose="02040503050406030204" pitchFamily="18" charset="0"/>
                        </a:rPr>
                        <m:t>𝑣𝑒</m:t>
                      </m:r>
                      <m:r>
                        <a:rPr lang="tr-TR" b="0" i="1" dirty="0" smtClean="0">
                          <a:latin typeface="Cambria Math" panose="02040503050406030204" pitchFamily="18" charset="0"/>
                        </a:rPr>
                        <m:t> </m:t>
                      </m:r>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r>
                            <a:rPr lang="tr-TR" b="0" i="1" dirty="0" smtClean="0">
                              <a:latin typeface="Cambria Math" panose="02040503050406030204" pitchFamily="18" charset="0"/>
                            </a:rPr>
                            <m:t>2</m:t>
                          </m:r>
                        </m:sub>
                      </m:sSub>
                      <m:r>
                        <a:rPr lang="tr-TR" i="1" dirty="0">
                          <a:latin typeface="Cambria Math" panose="02040503050406030204" pitchFamily="18" charset="0"/>
                        </a:rPr>
                        <m:t>=</m:t>
                      </m:r>
                      <m:f>
                        <m:fPr>
                          <m:ctrlPr>
                            <a:rPr lang="tr-TR" i="1" dirty="0">
                              <a:latin typeface="Cambria Math" panose="02040503050406030204" pitchFamily="18" charset="0"/>
                            </a:rPr>
                          </m:ctrlPr>
                        </m:fPr>
                        <m:num>
                          <m:r>
                            <a:rPr lang="tr-TR" b="0" i="1" dirty="0" smtClean="0">
                              <a:latin typeface="Cambria Math" panose="02040503050406030204" pitchFamily="18" charset="0"/>
                            </a:rPr>
                            <m:t>51</m:t>
                          </m:r>
                          <m:r>
                            <a:rPr lang="tr-TR" i="1" dirty="0">
                              <a:latin typeface="Cambria Math" panose="02040503050406030204" pitchFamily="18" charset="0"/>
                            </a:rPr>
                            <m:t>.5 −50</m:t>
                          </m:r>
                        </m:num>
                        <m:den>
                          <m:r>
                            <a:rPr lang="tr-TR" i="1" dirty="0">
                              <a:latin typeface="Cambria Math" panose="02040503050406030204" pitchFamily="18" charset="0"/>
                            </a:rPr>
                            <m:t>0.79</m:t>
                          </m:r>
                        </m:den>
                      </m:f>
                      <m:r>
                        <a:rPr lang="tr-TR" i="1" dirty="0">
                          <a:latin typeface="Cambria Math" panose="02040503050406030204" pitchFamily="18" charset="0"/>
                        </a:rPr>
                        <m:t> =1.90</m:t>
                      </m:r>
                    </m:oMath>
                  </m:oMathPara>
                </a14:m>
                <a:endParaRPr lang="tr-TR" dirty="0" smtClean="0"/>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𝛼</m:t>
                      </m:r>
                      <m:r>
                        <a:rPr lang="tr-TR" i="1" dirty="0">
                          <a:latin typeface="Cambria Math" panose="02040503050406030204" pitchFamily="18" charset="0"/>
                        </a:rPr>
                        <m:t> = </m:t>
                      </m:r>
                      <m:r>
                        <a:rPr lang="tr-TR" i="1" dirty="0">
                          <a:latin typeface="Cambria Math" panose="02040503050406030204" pitchFamily="18" charset="0"/>
                        </a:rPr>
                        <m:t>𝑃</m:t>
                      </m:r>
                      <m:r>
                        <a:rPr lang="tr-TR" i="1" dirty="0">
                          <a:latin typeface="Cambria Math" panose="02040503050406030204" pitchFamily="18" charset="0"/>
                        </a:rPr>
                        <m:t> </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𝑍</m:t>
                          </m:r>
                          <m:r>
                            <a:rPr lang="tr-TR" i="1" dirty="0">
                              <a:latin typeface="Cambria Math" panose="02040503050406030204" pitchFamily="18" charset="0"/>
                            </a:rPr>
                            <m:t>&lt;</m:t>
                          </m:r>
                          <m:r>
                            <a:rPr lang="tr-TR" b="0" i="1" dirty="0" smtClean="0">
                              <a:latin typeface="Cambria Math" panose="02040503050406030204" pitchFamily="18" charset="0"/>
                            </a:rPr>
                            <m:t>−1.9</m:t>
                          </m:r>
                        </m:e>
                      </m:d>
                      <m:r>
                        <a:rPr lang="tr-TR" i="1" dirty="0">
                          <a:latin typeface="Cambria Math" panose="02040503050406030204" pitchFamily="18" charset="0"/>
                        </a:rPr>
                        <m:t>+ </m:t>
                      </m:r>
                      <m:r>
                        <a:rPr lang="tr-TR" i="1" dirty="0">
                          <a:latin typeface="Cambria Math" panose="02040503050406030204" pitchFamily="18" charset="0"/>
                        </a:rPr>
                        <m:t>𝑃</m:t>
                      </m:r>
                      <m:d>
                        <m:dPr>
                          <m:ctrlPr>
                            <a:rPr lang="tr-TR" i="1" dirty="0">
                              <a:latin typeface="Cambria Math" panose="02040503050406030204" pitchFamily="18" charset="0"/>
                            </a:rPr>
                          </m:ctrlPr>
                        </m:dPr>
                        <m:e>
                          <m:r>
                            <a:rPr lang="tr-TR" b="0" i="1" dirty="0" smtClean="0">
                              <a:latin typeface="Cambria Math" panose="02040503050406030204" pitchFamily="18" charset="0"/>
                            </a:rPr>
                            <m:t>𝑍</m:t>
                          </m:r>
                          <m:r>
                            <a:rPr lang="tr-TR" i="1" dirty="0">
                              <a:latin typeface="Cambria Math" panose="02040503050406030204" pitchFamily="18" charset="0"/>
                            </a:rPr>
                            <m:t>&gt;</m:t>
                          </m:r>
                          <m:r>
                            <a:rPr lang="tr-TR" b="0" i="1" dirty="0" smtClean="0">
                              <a:latin typeface="Cambria Math" panose="02040503050406030204" pitchFamily="18" charset="0"/>
                            </a:rPr>
                            <m:t>1.9</m:t>
                          </m:r>
                        </m:e>
                      </m:d>
                      <m:r>
                        <a:rPr lang="tr-TR" b="0" i="1" dirty="0" smtClean="0">
                          <a:latin typeface="Cambria Math" panose="02040503050406030204" pitchFamily="18" charset="0"/>
                        </a:rPr>
                        <m:t>=0.0287+0.0287=0.0574</m:t>
                      </m:r>
                      <m:r>
                        <a:rPr lang="tr-TR" i="1" dirty="0">
                          <a:latin typeface="Cambria Math" panose="02040503050406030204" pitchFamily="18" charset="0"/>
                        </a:rPr>
                        <m:t> </m:t>
                      </m:r>
                    </m:oMath>
                  </m:oMathPara>
                </a14:m>
                <a:endParaRPr lang="tr-TR" dirty="0"/>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xfrm>
                <a:off x="1218881" y="1803400"/>
                <a:ext cx="8403921" cy="4267200"/>
              </a:xfrm>
              <a:blipFill rotWithShape="0">
                <a:blip r:embed="rId2"/>
                <a:stretch>
                  <a:fillRect l="-653" t="-1571" r="-1015"/>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l="6900" r="8286"/>
          <a:stretch/>
        </p:blipFill>
        <p:spPr>
          <a:xfrm>
            <a:off x="9622803" y="2132856"/>
            <a:ext cx="2016225" cy="2160000"/>
          </a:xfrm>
          <a:prstGeom prst="rect">
            <a:avLst/>
          </a:prstGeom>
        </p:spPr>
      </p:pic>
    </p:spTree>
    <p:extLst>
      <p:ext uri="{BB962C8B-B14F-4D97-AF65-F5344CB8AC3E}">
        <p14:creationId xmlns:p14="http://schemas.microsoft.com/office/powerpoint/2010/main" val="108998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a:t>HİPOTEZ TESTİ: İstatistiksel Hipotez Testi </a:t>
            </a:r>
          </a:p>
        </p:txBody>
      </p:sp>
      <mc:AlternateContent xmlns:mc="http://schemas.openxmlformats.org/markup-compatibility/2006" xmlns:a14="http://schemas.microsoft.com/office/drawing/2010/main">
        <mc:Choice Requires="a14">
          <p:sp>
            <p:nvSpPr>
              <p:cNvPr id="2" name="İçerik Yer Tutucusu 1"/>
              <p:cNvSpPr>
                <a:spLocks noGrp="1"/>
              </p:cNvSpPr>
              <p:nvPr>
                <p:ph sz="half" idx="1"/>
              </p:nvPr>
            </p:nvSpPr>
            <p:spPr/>
            <p:txBody>
              <a:bodyPr>
                <a:normAutofit fontScale="62500" lnSpcReduction="20000"/>
              </a:bodyPr>
              <a:lstStyle/>
              <a:p>
                <a:r>
                  <a:rPr lang="tr-TR" dirty="0" smtClean="0"/>
                  <a:t>Hipotez testi yürütürken, </a:t>
                </a:r>
                <a14:m>
                  <m:oMath xmlns:m="http://schemas.openxmlformats.org/officeDocument/2006/math">
                    <m:r>
                      <a:rPr lang="tr-TR" b="0" i="1" dirty="0" smtClean="0">
                        <a:latin typeface="Cambria Math" panose="02040503050406030204" pitchFamily="18" charset="0"/>
                      </a:rPr>
                      <m:t>𝛽</m:t>
                    </m:r>
                  </m:oMath>
                </a14:m>
                <a:r>
                  <a:rPr lang="tr-TR" dirty="0"/>
                  <a:t> (beta) ile gösterilen Tip II hata olasılığını araştırmak da </a:t>
                </a:r>
                <a:r>
                  <a:rPr lang="tr-TR" dirty="0" smtClean="0"/>
                  <a:t>önemlidir</a:t>
                </a:r>
                <a:r>
                  <a:rPr lang="tr-TR" dirty="0"/>
                  <a:t>. Yani, </a:t>
                </a:r>
              </a:p>
              <a:p>
                <a:pPr marL="0" indent="0">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𝛽</m:t>
                      </m:r>
                      <m:r>
                        <a:rPr lang="tr-TR" i="1" dirty="0" smtClean="0">
                          <a:latin typeface="Cambria Math" panose="02040503050406030204" pitchFamily="18" charset="0"/>
                        </a:rPr>
                        <m:t> = </m:t>
                      </m:r>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𝑡𝑖𝑝</m:t>
                      </m:r>
                      <m:r>
                        <a:rPr lang="tr-TR" i="1" dirty="0" smtClean="0">
                          <a:latin typeface="Cambria Math" panose="02040503050406030204" pitchFamily="18" charset="0"/>
                        </a:rPr>
                        <m:t> </m:t>
                      </m:r>
                      <m:r>
                        <a:rPr lang="tr-TR" i="1" dirty="0" smtClean="0">
                          <a:latin typeface="Cambria Math" panose="02040503050406030204" pitchFamily="18" charset="0"/>
                        </a:rPr>
                        <m:t>𝐼𝐼</m:t>
                      </m:r>
                      <m:r>
                        <a:rPr lang="tr-TR" i="1" dirty="0" smtClean="0">
                          <a:latin typeface="Cambria Math" panose="02040503050406030204" pitchFamily="18" charset="0"/>
                        </a:rPr>
                        <m:t> </m:t>
                      </m:r>
                      <m:r>
                        <a:rPr lang="tr-TR" i="1" dirty="0" smtClean="0">
                          <a:latin typeface="Cambria Math" panose="02040503050406030204" pitchFamily="18" charset="0"/>
                        </a:rPr>
                        <m:t>h𝑎𝑡𝑎</m:t>
                      </m:r>
                      <m:r>
                        <a:rPr lang="tr-TR" i="1" dirty="0" smtClean="0">
                          <a:latin typeface="Cambria Math" panose="02040503050406030204" pitchFamily="18" charset="0"/>
                        </a:rPr>
                        <m:t>) = </m:t>
                      </m:r>
                      <m:r>
                        <a:rPr lang="tr-TR" i="1" dirty="0" smtClean="0">
                          <a:latin typeface="Cambria Math" panose="02040503050406030204" pitchFamily="18" charset="0"/>
                        </a:rPr>
                        <m:t>𝑃</m:t>
                      </m:r>
                      <m:r>
                        <a:rPr lang="tr-TR"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i="1" dirty="0" err="1">
                              <a:latin typeface="Cambria Math" panose="02040503050406030204" pitchFamily="18" charset="0"/>
                            </a:rPr>
                            <m:t>𝐻</m:t>
                          </m:r>
                        </m:e>
                        <m:sub>
                          <m:r>
                            <a:rPr lang="tr-TR" b="0" i="1" dirty="0" smtClean="0">
                              <a:latin typeface="Cambria Math" panose="02040503050406030204" pitchFamily="18" charset="0"/>
                            </a:rPr>
                            <m:t>0</m:t>
                          </m:r>
                        </m:sub>
                      </m:sSub>
                      <m:r>
                        <a:rPr lang="tr-TR" i="1" dirty="0">
                          <a:latin typeface="Cambria Math" panose="02040503050406030204" pitchFamily="18" charset="0"/>
                        </a:rPr>
                        <m:t> </m:t>
                      </m:r>
                      <m:r>
                        <a:rPr lang="tr-TR" i="1" dirty="0">
                          <a:latin typeface="Cambria Math" panose="02040503050406030204" pitchFamily="18" charset="0"/>
                        </a:rPr>
                        <m:t>𝑦𝑎𝑛𝑙𝚤</m:t>
                      </m:r>
                      <m:r>
                        <a:rPr lang="tr-TR" i="1" dirty="0">
                          <a:latin typeface="Cambria Math" panose="02040503050406030204" pitchFamily="18" charset="0"/>
                        </a:rPr>
                        <m:t>ş</m:t>
                      </m:r>
                      <m:r>
                        <a:rPr lang="tr-TR" i="1" dirty="0">
                          <a:latin typeface="Cambria Math" panose="02040503050406030204" pitchFamily="18" charset="0"/>
                        </a:rPr>
                        <m:t>𝑘𝑒𝑛</m:t>
                      </m:r>
                      <m:r>
                        <a:rPr lang="tr-TR" i="1" dirty="0">
                          <a:latin typeface="Cambria Math" panose="02040503050406030204" pitchFamily="18" charset="0"/>
                        </a:rPr>
                        <m:t> </m:t>
                      </m:r>
                      <m:r>
                        <a:rPr lang="tr-TR" i="1" dirty="0" err="1">
                          <a:latin typeface="Cambria Math" panose="02040503050406030204" pitchFamily="18" charset="0"/>
                        </a:rPr>
                        <m:t>𝑟𝑒𝑑</m:t>
                      </m:r>
                      <m:r>
                        <a:rPr lang="tr-TR" i="1" dirty="0">
                          <a:latin typeface="Cambria Math" panose="02040503050406030204" pitchFamily="18" charset="0"/>
                        </a:rPr>
                        <m:t> </m:t>
                      </m:r>
                      <m:r>
                        <a:rPr lang="tr-TR" i="1" dirty="0">
                          <a:latin typeface="Cambria Math" panose="02040503050406030204" pitchFamily="18" charset="0"/>
                        </a:rPr>
                        <m:t>𝑒𝑑𝑒𝑚𝑒𝑚𝑒𝑘</m:t>
                      </m:r>
                      <m:r>
                        <a:rPr lang="tr-TR" i="1" dirty="0">
                          <a:latin typeface="Cambria Math" panose="02040503050406030204" pitchFamily="18" charset="0"/>
                        </a:rPr>
                        <m:t>) </m:t>
                      </m:r>
                    </m:oMath>
                  </m:oMathPara>
                </a14:m>
                <a:endParaRPr lang="tr-TR" dirty="0" smtClean="0"/>
              </a:p>
              <a:p>
                <a14:m>
                  <m:oMath xmlns:m="http://schemas.openxmlformats.org/officeDocument/2006/math">
                    <m:r>
                      <a:rPr lang="tr-TR" b="0" i="1" dirty="0" smtClean="0">
                        <a:latin typeface="Cambria Math" panose="02040503050406030204" pitchFamily="18" charset="0"/>
                      </a:rPr>
                      <m:t>𝛽</m:t>
                    </m:r>
                  </m:oMath>
                </a14:m>
                <a:r>
                  <a:rPr lang="tr-TR" dirty="0" smtClean="0"/>
                  <a:t>’</a:t>
                </a:r>
                <a:r>
                  <a:rPr lang="tr-TR" dirty="0" err="1" smtClean="0"/>
                  <a:t>yı</a:t>
                </a:r>
                <a:r>
                  <a:rPr lang="tr-TR" dirty="0" smtClean="0"/>
                  <a:t> hesaplayabilmek </a:t>
                </a:r>
                <a:r>
                  <a:rPr lang="tr-TR" dirty="0"/>
                  <a:t>için belirli bir alternatif hipotez, yani belirli bir </a:t>
                </a:r>
                <a14:m>
                  <m:oMath xmlns:m="http://schemas.openxmlformats.org/officeDocument/2006/math">
                    <m:r>
                      <a:rPr lang="tr-TR" i="1" dirty="0" smtClean="0">
                        <a:latin typeface="Cambria Math" panose="02040503050406030204" pitchFamily="18" charset="0"/>
                      </a:rPr>
                      <m:t>𝜇</m:t>
                    </m:r>
                  </m:oMath>
                </a14:m>
                <a:r>
                  <a:rPr lang="tr-TR" dirty="0" smtClean="0"/>
                  <a:t> </a:t>
                </a:r>
                <a:r>
                  <a:rPr lang="tr-TR" dirty="0"/>
                  <a:t>değeri gereklidir. Örneğin, ortalama yanma hızının 52 cm/s'den büyük veya 48 cm/s'den küçük olması halinde </a:t>
                </a:r>
                <a:r>
                  <a:rPr lang="tr-TR" dirty="0" err="1"/>
                  <a:t>Ho</a:t>
                </a:r>
                <a:r>
                  <a:rPr lang="tr-TR" dirty="0"/>
                  <a:t>: µ = 50 sıfır hipotezi reddetmenin önemli olduğunu varsayalım. µ = 52 veµ = 48 </a:t>
                </a:r>
                <a:r>
                  <a:rPr lang="tr-TR" dirty="0" smtClean="0"/>
                  <a:t>değerleri </a:t>
                </a:r>
                <a:r>
                  <a:rPr lang="tr-TR" dirty="0"/>
                  <a:t>için Tip </a:t>
                </a:r>
                <a:r>
                  <a:rPr lang="tr-TR" dirty="0" smtClean="0"/>
                  <a:t>II hata olasılığını </a:t>
                </a:r>
                <a:r>
                  <a:rPr lang="tr-TR" dirty="0"/>
                  <a:t>hesaplayabiliriz ve bu sonucu kullanarak test prosedürünün nasıl gerçekleştirileceği hakkında </a:t>
                </a:r>
                <a:r>
                  <a:rPr lang="tr-TR" dirty="0" smtClean="0"/>
                  <a:t>bir şeyler </a:t>
                </a:r>
                <a:r>
                  <a:rPr lang="tr-TR" dirty="0"/>
                  <a:t>öğrenebiliriz. Eğer ortalama değeri µ = 52 veya = 48 iken </a:t>
                </a:r>
                <a:r>
                  <a:rPr lang="tr-TR" dirty="0" err="1"/>
                  <a:t>Ho</a:t>
                </a:r>
                <a:r>
                  <a:rPr lang="tr-TR" dirty="0"/>
                  <a:t> </a:t>
                </a:r>
                <a:r>
                  <a:rPr lang="tr-TR" dirty="0" err="1"/>
                  <a:t>red</a:t>
                </a:r>
                <a:r>
                  <a:rPr lang="tr-TR" dirty="0"/>
                  <a:t>, durumunu tespit edebilmek için bu test prosedürünü nasıl </a:t>
                </a:r>
                <a:r>
                  <a:rPr lang="tr-TR" dirty="0" smtClean="0"/>
                  <a:t>uygulamalıyız</a:t>
                </a:r>
                <a:r>
                  <a:rPr lang="tr-TR" dirty="0"/>
                  <a:t>? Simetriden dolayı, iki durumdan sadece birini, örneğin gerçek ortalama </a:t>
                </a:r>
                <a14:m>
                  <m:oMath xmlns:m="http://schemas.openxmlformats.org/officeDocument/2006/math">
                    <m:r>
                      <a:rPr lang="tr-TR" b="0" i="1" dirty="0" smtClean="0">
                        <a:latin typeface="Cambria Math" panose="02040503050406030204" pitchFamily="18" charset="0"/>
                      </a:rPr>
                      <m:t>𝜇</m:t>
                    </m:r>
                    <m:r>
                      <a:rPr lang="tr-TR" i="1" dirty="0" smtClean="0">
                        <a:latin typeface="Cambria Math" panose="02040503050406030204" pitchFamily="18" charset="0"/>
                      </a:rPr>
                      <m:t> = 52 </m:t>
                    </m:r>
                    <m:r>
                      <a:rPr lang="tr-TR" i="1" dirty="0" smtClean="0">
                        <a:latin typeface="Cambria Math" panose="02040503050406030204" pitchFamily="18" charset="0"/>
                      </a:rPr>
                      <m:t>𝑐𝑚</m:t>
                    </m:r>
                    <m:r>
                      <a:rPr lang="tr-TR" i="1" dirty="0" smtClean="0">
                        <a:latin typeface="Cambria Math" panose="02040503050406030204" pitchFamily="18" charset="0"/>
                      </a:rPr>
                      <m:t>/</m:t>
                    </m:r>
                    <m:r>
                      <a:rPr lang="tr-TR" i="1" dirty="0" smtClean="0">
                        <a:latin typeface="Cambria Math" panose="02040503050406030204" pitchFamily="18" charset="0"/>
                      </a:rPr>
                      <m:t>𝑠</m:t>
                    </m:r>
                    <m:r>
                      <a:rPr lang="tr-TR" i="1" dirty="0" smtClean="0">
                        <a:latin typeface="Cambria Math" panose="02040503050406030204" pitchFamily="18" charset="0"/>
                      </a:rPr>
                      <m:t> </m:t>
                    </m:r>
                  </m:oMath>
                </a14:m>
                <a:r>
                  <a:rPr lang="tr-TR" dirty="0"/>
                  <a:t>iken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𝐻</m:t>
                        </m:r>
                      </m:e>
                      <m:sub>
                        <m:r>
                          <a:rPr lang="tr-TR" i="1" dirty="0" smtClean="0">
                            <a:latin typeface="Cambria Math" panose="02040503050406030204" pitchFamily="18" charset="0"/>
                          </a:rPr>
                          <m:t>𝑜</m:t>
                        </m:r>
                      </m:sub>
                    </m:sSub>
                    <m:r>
                      <a:rPr lang="tr-TR" i="1" dirty="0">
                        <a:latin typeface="Cambria Math" panose="02040503050406030204" pitchFamily="18" charset="0"/>
                      </a:rPr>
                      <m:t>: = 50 </m:t>
                    </m:r>
                    <m:r>
                      <a:rPr lang="tr-TR" i="1" dirty="0" err="1">
                        <a:latin typeface="Cambria Math" panose="02040503050406030204" pitchFamily="18" charset="0"/>
                      </a:rPr>
                      <m:t>𝑐</m:t>
                    </m:r>
                    <m:r>
                      <a:rPr lang="tr-TR" b="0" i="1" dirty="0" smtClean="0">
                        <a:latin typeface="Cambria Math" panose="02040503050406030204" pitchFamily="18" charset="0"/>
                      </a:rPr>
                      <m:t>𝑚</m:t>
                    </m:r>
                    <m:r>
                      <a:rPr lang="tr-TR" i="1" dirty="0">
                        <a:latin typeface="Cambria Math" panose="02040503050406030204" pitchFamily="18" charset="0"/>
                      </a:rPr>
                      <m:t>/</m:t>
                    </m:r>
                    <m:r>
                      <a:rPr lang="tr-TR" i="1" dirty="0">
                        <a:latin typeface="Cambria Math" panose="02040503050406030204" pitchFamily="18" charset="0"/>
                      </a:rPr>
                      <m:t>𝑠</m:t>
                    </m:r>
                  </m:oMath>
                </a14:m>
                <a:r>
                  <a:rPr lang="tr-TR" dirty="0"/>
                  <a:t> hipotezini reddetme olasılığını, bulmak yeterlidir. Şekil 4-5 Tip </a:t>
                </a:r>
                <a:r>
                  <a:rPr lang="tr-TR" dirty="0" smtClean="0"/>
                  <a:t>II </a:t>
                </a:r>
                <a:r>
                  <a:rPr lang="tr-TR" dirty="0"/>
                  <a:t>hata B olasılığının hesaplanmasında yardımcı olacaktır. Şekil 4-5'de </a:t>
                </a:r>
                <a:r>
                  <a:rPr lang="tr-TR" dirty="0" smtClean="0"/>
                  <a:t>soldaki </a:t>
                </a:r>
                <a:r>
                  <a:rPr lang="tr-TR" dirty="0"/>
                  <a:t>normal dağılım, </a:t>
                </a:r>
                <a:r>
                  <a:rPr lang="tr-TR" dirty="0" err="1"/>
                  <a:t>Ho</a:t>
                </a:r>
                <a:r>
                  <a:rPr lang="tr-TR" dirty="0"/>
                  <a:t>: µ = 50 sıfır hipotezi doğru iken X test </a:t>
                </a:r>
                <a:r>
                  <a:rPr lang="tr-TR" dirty="0" smtClean="0"/>
                  <a:t>istatistiğine </a:t>
                </a:r>
                <a:r>
                  <a:rPr lang="tr-TR" dirty="0"/>
                  <a:t>ait dağılımdır; sağ taraftaki normal dağılım ise, alternatif hipotez doğru ve ortalama değeri 52 (veya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𝐻</m:t>
                        </m:r>
                      </m:e>
                      <m:sub>
                        <m:r>
                          <a:rPr lang="tr-TR" b="0" i="1" dirty="0" smtClean="0">
                            <a:latin typeface="Cambria Math" panose="02040503050406030204" pitchFamily="18" charset="0"/>
                          </a:rPr>
                          <m:t>1</m:t>
                        </m:r>
                      </m:sub>
                    </m:sSub>
                    <m:r>
                      <a:rPr lang="tr-TR" i="1" dirty="0" smtClean="0">
                        <a:latin typeface="Cambria Math" panose="02040503050406030204" pitchFamily="18" charset="0"/>
                      </a:rPr>
                      <m:t>, </m:t>
                    </m:r>
                    <m:r>
                      <a:rPr lang="tr-TR" i="1" dirty="0" smtClean="0">
                        <a:latin typeface="Cambria Math" panose="02040503050406030204" pitchFamily="18" charset="0"/>
                      </a:rPr>
                      <m:t>𝑎𝑙𝑡𝚤𝑛𝑑𝑎</m:t>
                    </m:r>
                    <m:r>
                      <a:rPr lang="tr-TR" i="1" dirty="0" smtClean="0">
                        <a:latin typeface="Cambria Math" panose="02040503050406030204" pitchFamily="18" charset="0"/>
                      </a:rPr>
                      <m:t>:</m:t>
                    </m:r>
                    <m:r>
                      <a:rPr lang="tr-TR" b="0" i="1" dirty="0" smtClean="0">
                        <a:latin typeface="Cambria Math" panose="02040503050406030204" pitchFamily="18" charset="0"/>
                      </a:rPr>
                      <m:t>𝜇</m:t>
                    </m:r>
                    <m:r>
                      <a:rPr lang="tr-TR" i="1" dirty="0" smtClean="0">
                        <a:latin typeface="Cambria Math" panose="02040503050406030204" pitchFamily="18" charset="0"/>
                      </a:rPr>
                      <m:t>= 52</m:t>
                    </m:r>
                  </m:oMath>
                </a14:m>
                <a:r>
                  <a:rPr lang="tr-TR" dirty="0"/>
                  <a:t>") iken, dağılımıdır. Eğer örneklem ortalaması µ = 52 iken </a:t>
                </a:r>
                <a14:m>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𝑥</m:t>
                        </m:r>
                      </m:e>
                    </m:acc>
                  </m:oMath>
                </a14:m>
                <a:r>
                  <a:rPr lang="tr-TR" dirty="0" smtClean="0"/>
                  <a:t> 48.5 </a:t>
                </a:r>
                <a:r>
                  <a:rPr lang="tr-TR" dirty="0"/>
                  <a:t>ve 51.5 (kritik bölge sınırları) değerleri arasına düşerse Tip II hata gözlenir. Şekil 4-5'de görüldüğü gibi bu, </a:t>
                </a:r>
                <a14:m>
                  <m:oMath xmlns:m="http://schemas.openxmlformats.org/officeDocument/2006/math">
                    <m:r>
                      <a:rPr lang="tr-TR" b="0" i="1" dirty="0" smtClean="0">
                        <a:latin typeface="Cambria Math" panose="02040503050406030204" pitchFamily="18" charset="0"/>
                      </a:rPr>
                      <m:t>𝜇</m:t>
                    </m:r>
                    <m:r>
                      <a:rPr lang="tr-TR" i="1" dirty="0" smtClean="0">
                        <a:latin typeface="Cambria Math" panose="02040503050406030204" pitchFamily="18" charset="0"/>
                      </a:rPr>
                      <m:t>= 52</m:t>
                    </m:r>
                  </m:oMath>
                </a14:m>
                <a:r>
                  <a:rPr lang="tr-TR" dirty="0"/>
                  <a:t> doğru iken </a:t>
                </a:r>
                <a14:m>
                  <m:oMath xmlns:m="http://schemas.openxmlformats.org/officeDocument/2006/math">
                    <m:r>
                      <a:rPr lang="tr-TR" i="1" dirty="0" smtClean="0">
                        <a:latin typeface="Cambria Math" panose="02040503050406030204" pitchFamily="18" charset="0"/>
                      </a:rPr>
                      <m:t>48.5≤</m:t>
                    </m:r>
                    <m:acc>
                      <m:accPr>
                        <m:chr m:val="̅"/>
                        <m:ctrlPr>
                          <a:rPr lang="tr-TR" b="0" i="1" dirty="0" smtClean="0">
                            <a:latin typeface="Cambria Math" panose="02040503050406030204" pitchFamily="18" charset="0"/>
                          </a:rPr>
                        </m:ctrlPr>
                      </m:accPr>
                      <m:e>
                        <m:r>
                          <a:rPr lang="tr-TR" i="1" dirty="0" smtClean="0">
                            <a:latin typeface="Cambria Math" panose="02040503050406030204" pitchFamily="18" charset="0"/>
                          </a:rPr>
                          <m:t>𝑋</m:t>
                        </m:r>
                      </m:e>
                    </m:acc>
                    <m:r>
                      <a:rPr lang="tr-TR" b="0" i="1" dirty="0" smtClean="0">
                        <a:latin typeface="Cambria Math" panose="02040503050406030204" pitchFamily="18" charset="0"/>
                      </a:rPr>
                      <m:t>≤ </m:t>
                    </m:r>
                    <m:r>
                      <a:rPr lang="tr-TR" i="1" dirty="0">
                        <a:latin typeface="Cambria Math" panose="02040503050406030204" pitchFamily="18" charset="0"/>
                      </a:rPr>
                      <m:t>51.5 </m:t>
                    </m:r>
                  </m:oMath>
                </a14:m>
                <a:r>
                  <a:rPr lang="tr-TR" dirty="0"/>
                  <a:t>olasılığıdır, veya normal dağılımın sağında kalan taralı bölgenin </a:t>
                </a:r>
                <a:r>
                  <a:rPr lang="tr-TR" dirty="0" smtClean="0"/>
                  <a:t>alanıdır</a:t>
                </a:r>
                <a:r>
                  <a:rPr lang="tr-TR" dirty="0"/>
                  <a:t>. Böylece, </a:t>
                </a:r>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𝛽</m:t>
                      </m:r>
                      <m:r>
                        <a:rPr lang="tr-TR" i="1" dirty="0" smtClean="0">
                          <a:latin typeface="Cambria Math" panose="02040503050406030204" pitchFamily="18" charset="0"/>
                        </a:rPr>
                        <m:t>= </m:t>
                      </m:r>
                      <m:r>
                        <a:rPr lang="tr-TR" i="1" dirty="0">
                          <a:latin typeface="Cambria Math" panose="02040503050406030204" pitchFamily="18" charset="0"/>
                        </a:rPr>
                        <m:t>𝑃</m:t>
                      </m:r>
                      <m:r>
                        <a:rPr lang="tr-TR" i="1" dirty="0">
                          <a:latin typeface="Cambria Math" panose="02040503050406030204" pitchFamily="18" charset="0"/>
                        </a:rPr>
                        <m:t>(48.5≤</m:t>
                      </m:r>
                      <m:acc>
                        <m:accPr>
                          <m:chr m:val="̅"/>
                          <m:ctrlPr>
                            <a:rPr lang="tr-TR" i="1" dirty="0">
                              <a:latin typeface="Cambria Math" panose="02040503050406030204" pitchFamily="18" charset="0"/>
                            </a:rPr>
                          </m:ctrlPr>
                        </m:accPr>
                        <m:e>
                          <m:r>
                            <a:rPr lang="tr-TR" i="1" dirty="0">
                              <a:latin typeface="Cambria Math" panose="02040503050406030204" pitchFamily="18" charset="0"/>
                            </a:rPr>
                            <m:t>𝑋</m:t>
                          </m:r>
                        </m:e>
                      </m:acc>
                      <m:r>
                        <a:rPr lang="tr-TR" i="1" dirty="0">
                          <a:latin typeface="Cambria Math" panose="02040503050406030204" pitchFamily="18" charset="0"/>
                        </a:rPr>
                        <m:t>≤ 51.5</m:t>
                      </m:r>
                      <m:r>
                        <a:rPr lang="tr-TR" b="0" i="1" dirty="0" smtClean="0">
                          <a:latin typeface="Cambria Math" panose="02040503050406030204" pitchFamily="18" charset="0"/>
                        </a:rPr>
                        <m:t> </m:t>
                      </m:r>
                      <m:r>
                        <a:rPr lang="tr-TR" i="1" dirty="0">
                          <a:latin typeface="Cambria Math" panose="02040503050406030204" pitchFamily="18" charset="0"/>
                        </a:rPr>
                        <m:t>𝑣𝑒</m:t>
                      </m:r>
                      <m:r>
                        <a:rPr lang="tr-TR" b="0" i="1" dirty="0" smtClean="0">
                          <a:latin typeface="Cambria Math" panose="02040503050406030204" pitchFamily="18" charset="0"/>
                        </a:rPr>
                        <m:t> </m:t>
                      </m:r>
                      <m:r>
                        <a:rPr lang="tr-TR" i="1" dirty="0">
                          <a:latin typeface="Cambria Math" panose="02040503050406030204" pitchFamily="18" charset="0"/>
                        </a:rPr>
                        <m:t>µ = 52) </m:t>
                      </m:r>
                      <m:r>
                        <a:rPr lang="tr-TR" i="1" dirty="0">
                          <a:latin typeface="Cambria Math" panose="02040503050406030204" pitchFamily="18" charset="0"/>
                        </a:rPr>
                        <m:t>𝑏𝑢𝑙𝑢𝑟𝑢𝑧</m:t>
                      </m:r>
                      <m:r>
                        <a:rPr lang="tr-TR" i="1" dirty="0">
                          <a:latin typeface="Cambria Math" panose="02040503050406030204" pitchFamily="18" charset="0"/>
                        </a:rPr>
                        <m:t> </m:t>
                      </m:r>
                    </m:oMath>
                  </m:oMathPara>
                </a14:m>
                <a:endParaRPr lang="tr-TR" dirty="0"/>
              </a:p>
              <a:p>
                <a:endParaRPr lang="tr-TR" dirty="0"/>
              </a:p>
            </p:txBody>
          </p:sp>
        </mc:Choice>
        <mc:Fallback xmlns="">
          <p:sp>
            <p:nvSpPr>
              <p:cNvPr id="2" name="İçerik Yer Tutucusu 1"/>
              <p:cNvSpPr>
                <a:spLocks noGrp="1" noRot="1" noChangeAspect="1" noMove="1" noResize="1" noEditPoints="1" noAdjustHandles="1" noChangeArrowheads="1" noChangeShapeType="1" noTextEdit="1"/>
              </p:cNvSpPr>
              <p:nvPr>
                <p:ph sz="half" idx="1"/>
              </p:nvPr>
            </p:nvSpPr>
            <p:spPr>
              <a:blipFill rotWithShape="0">
                <a:blip r:embed="rId2"/>
                <a:stretch>
                  <a:fillRect l="-128" t="-1286" r="-383"/>
                </a:stretch>
              </a:blipFill>
            </p:spPr>
            <p:txBody>
              <a:bodyPr/>
              <a:lstStyle/>
              <a:p>
                <a:r>
                  <a:rPr lang="tr-TR">
                    <a:noFill/>
                  </a:rPr>
                  <a:t> </a:t>
                </a:r>
              </a:p>
            </p:txBody>
          </p:sp>
        </mc:Fallback>
      </mc:AlternateContent>
      <p:pic>
        <p:nvPicPr>
          <p:cNvPr id="4" name="İçerik Yer Tutucusu 3"/>
          <p:cNvPicPr>
            <a:picLocks noGrp="1" noChangeAspect="1"/>
          </p:cNvPicPr>
          <p:nvPr>
            <p:ph sz="half" idx="2"/>
          </p:nvPr>
        </p:nvPicPr>
        <p:blipFill>
          <a:blip r:embed="rId3"/>
          <a:stretch>
            <a:fillRect/>
          </a:stretch>
        </p:blipFill>
        <p:spPr>
          <a:xfrm>
            <a:off x="6196013" y="1829038"/>
            <a:ext cx="4773612" cy="4215923"/>
          </a:xfrm>
          <a:prstGeom prst="rect">
            <a:avLst/>
          </a:prstGeom>
        </p:spPr>
      </p:pic>
    </p:spTree>
    <p:extLst>
      <p:ext uri="{BB962C8B-B14F-4D97-AF65-F5344CB8AC3E}">
        <p14:creationId xmlns:p14="http://schemas.microsoft.com/office/powerpoint/2010/main" val="302816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a:t>HİPOTEZ TESTİ: İstatistiksel Hipotez Testi </a:t>
            </a:r>
          </a:p>
        </p:txBody>
      </p:sp>
      <mc:AlternateContent xmlns:mc="http://schemas.openxmlformats.org/markup-compatibility/2006" xmlns:a14="http://schemas.microsoft.com/office/drawing/2010/main">
        <mc:Choice Requires="a14">
          <p:sp>
            <p:nvSpPr>
              <p:cNvPr id="2" name="İçerik Yer Tutucusu 1"/>
              <p:cNvSpPr>
                <a:spLocks noGrp="1"/>
              </p:cNvSpPr>
              <p:nvPr>
                <p:ph sz="half" idx="1"/>
              </p:nvPr>
            </p:nvSpPr>
            <p:spPr/>
            <p:txBody>
              <a:bodyPr>
                <a:normAutofit/>
              </a:bodyPr>
              <a:lstStyle/>
              <a:p>
                <a14:m>
                  <m:oMath xmlns:m="http://schemas.openxmlformats.org/officeDocument/2006/math">
                    <m:r>
                      <a:rPr lang="tr-TR" b="0" i="1" dirty="0" smtClean="0">
                        <a:latin typeface="Cambria Math" panose="02040503050406030204" pitchFamily="18" charset="0"/>
                      </a:rPr>
                      <m:t>𝜇</m:t>
                    </m:r>
                    <m:r>
                      <a:rPr lang="tr-TR" b="0" i="1" dirty="0" smtClean="0">
                        <a:latin typeface="Cambria Math" panose="02040503050406030204" pitchFamily="18" charset="0"/>
                      </a:rPr>
                      <m:t>=52 </m:t>
                    </m:r>
                    <m:r>
                      <a:rPr lang="tr-TR" b="0" i="1" dirty="0" smtClean="0">
                        <a:latin typeface="Cambria Math" panose="02040503050406030204" pitchFamily="18" charset="0"/>
                      </a:rPr>
                      <m:t>𝑖𝑘𝑒𝑛</m:t>
                    </m:r>
                    <m:r>
                      <a:rPr lang="tr-TR" b="0" i="1" dirty="0" smtClean="0">
                        <a:latin typeface="Cambria Math" panose="02040503050406030204" pitchFamily="18" charset="0"/>
                      </a:rPr>
                      <m:t> 48.5 </m:t>
                    </m:r>
                    <m:r>
                      <a:rPr lang="tr-TR" i="1" dirty="0">
                        <a:latin typeface="Cambria Math" panose="02040503050406030204" pitchFamily="18" charset="0"/>
                      </a:rPr>
                      <m:t>𝑣𝑒</m:t>
                    </m:r>
                    <m:r>
                      <a:rPr lang="tr-TR" i="1" dirty="0">
                        <a:latin typeface="Cambria Math" panose="02040503050406030204" pitchFamily="18" charset="0"/>
                      </a:rPr>
                      <m:t> 51.5 </m:t>
                    </m:r>
                  </m:oMath>
                </a14:m>
                <a:r>
                  <a:rPr lang="tr-TR" dirty="0"/>
                  <a:t>kritik değerlerine ait: z değerleri şu şekilde bulunur: </a:t>
                </a:r>
              </a:p>
              <a:p>
                <a:pPr marL="0" indent="0">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r>
                            <a:rPr lang="tr-TR" i="1" dirty="0">
                              <a:latin typeface="Cambria Math" panose="02040503050406030204" pitchFamily="18" charset="0"/>
                            </a:rPr>
                            <m:t>1</m:t>
                          </m:r>
                        </m:sub>
                      </m:sSub>
                      <m:r>
                        <a:rPr lang="tr-TR" i="1" dirty="0">
                          <a:latin typeface="Cambria Math" panose="02040503050406030204" pitchFamily="18" charset="0"/>
                        </a:rPr>
                        <m:t>=</m:t>
                      </m:r>
                      <m:f>
                        <m:fPr>
                          <m:ctrlPr>
                            <a:rPr lang="tr-TR" i="1" dirty="0">
                              <a:latin typeface="Cambria Math" panose="02040503050406030204" pitchFamily="18" charset="0"/>
                            </a:rPr>
                          </m:ctrlPr>
                        </m:fPr>
                        <m:num>
                          <m:r>
                            <a:rPr lang="tr-TR" i="1" dirty="0">
                              <a:latin typeface="Cambria Math" panose="02040503050406030204" pitchFamily="18" charset="0"/>
                            </a:rPr>
                            <m:t>48.5 −5</m:t>
                          </m:r>
                          <m:r>
                            <a:rPr lang="tr-TR" b="0" i="1" dirty="0" smtClean="0">
                              <a:latin typeface="Cambria Math" panose="02040503050406030204" pitchFamily="18" charset="0"/>
                            </a:rPr>
                            <m:t>2</m:t>
                          </m:r>
                        </m:num>
                        <m:den>
                          <m:r>
                            <a:rPr lang="tr-TR" i="1" dirty="0">
                              <a:latin typeface="Cambria Math" panose="02040503050406030204" pitchFamily="18" charset="0"/>
                            </a:rPr>
                            <m:t>0.79</m:t>
                          </m:r>
                        </m:den>
                      </m:f>
                      <m:r>
                        <a:rPr lang="tr-TR" i="1" dirty="0">
                          <a:latin typeface="Cambria Math" panose="02040503050406030204" pitchFamily="18" charset="0"/>
                        </a:rPr>
                        <m:t> =−</m:t>
                      </m:r>
                      <m:r>
                        <a:rPr lang="tr-TR" b="0" i="1" dirty="0" smtClean="0">
                          <a:latin typeface="Cambria Math" panose="02040503050406030204" pitchFamily="18" charset="0"/>
                        </a:rPr>
                        <m:t>4.43</m:t>
                      </m:r>
                      <m:r>
                        <a:rPr lang="tr-TR" i="1" dirty="0">
                          <a:latin typeface="Cambria Math" panose="02040503050406030204" pitchFamily="18" charset="0"/>
                        </a:rPr>
                        <m:t> </m:t>
                      </m:r>
                      <m:r>
                        <a:rPr lang="tr-TR" i="1" dirty="0">
                          <a:latin typeface="Cambria Math" panose="02040503050406030204" pitchFamily="18" charset="0"/>
                        </a:rPr>
                        <m:t>𝑣𝑒</m:t>
                      </m:r>
                      <m:r>
                        <a:rPr lang="tr-TR" i="1" dirty="0">
                          <a:latin typeface="Cambria Math" panose="02040503050406030204" pitchFamily="18" charset="0"/>
                        </a:rPr>
                        <m:t> </m:t>
                      </m:r>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r>
                            <a:rPr lang="tr-TR" i="1" dirty="0">
                              <a:latin typeface="Cambria Math" panose="02040503050406030204" pitchFamily="18" charset="0"/>
                            </a:rPr>
                            <m:t>2</m:t>
                          </m:r>
                        </m:sub>
                      </m:sSub>
                      <m:r>
                        <a:rPr lang="tr-TR" i="1" dirty="0">
                          <a:latin typeface="Cambria Math" panose="02040503050406030204" pitchFamily="18" charset="0"/>
                        </a:rPr>
                        <m:t>=</m:t>
                      </m:r>
                      <m:f>
                        <m:fPr>
                          <m:ctrlPr>
                            <a:rPr lang="tr-TR" i="1" dirty="0">
                              <a:latin typeface="Cambria Math" panose="02040503050406030204" pitchFamily="18" charset="0"/>
                            </a:rPr>
                          </m:ctrlPr>
                        </m:fPr>
                        <m:num>
                          <m:r>
                            <a:rPr lang="tr-TR" i="1" dirty="0">
                              <a:latin typeface="Cambria Math" panose="02040503050406030204" pitchFamily="18" charset="0"/>
                            </a:rPr>
                            <m:t>51.5 −5</m:t>
                          </m:r>
                          <m:r>
                            <a:rPr lang="tr-TR" b="0" i="1" dirty="0" smtClean="0">
                              <a:latin typeface="Cambria Math" panose="02040503050406030204" pitchFamily="18" charset="0"/>
                            </a:rPr>
                            <m:t>2</m:t>
                          </m:r>
                        </m:num>
                        <m:den>
                          <m:r>
                            <a:rPr lang="tr-TR" i="1" dirty="0">
                              <a:latin typeface="Cambria Math" panose="02040503050406030204" pitchFamily="18" charset="0"/>
                            </a:rPr>
                            <m:t>0.79</m:t>
                          </m:r>
                        </m:den>
                      </m:f>
                      <m:r>
                        <a:rPr lang="tr-TR" i="1" dirty="0">
                          <a:latin typeface="Cambria Math" panose="02040503050406030204" pitchFamily="18" charset="0"/>
                        </a:rPr>
                        <m:t> =</m:t>
                      </m:r>
                      <m:r>
                        <a:rPr lang="tr-TR" b="0" i="1" dirty="0" smtClean="0">
                          <a:latin typeface="Cambria Math" panose="02040503050406030204" pitchFamily="18" charset="0"/>
                        </a:rPr>
                        <m:t>−0.63</m:t>
                      </m:r>
                    </m:oMath>
                  </m:oMathPara>
                </a14:m>
                <a:endParaRPr lang="tr-TR" b="0"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𝛽</m:t>
                      </m:r>
                      <m:r>
                        <a:rPr lang="tr-TR" i="1" dirty="0">
                          <a:latin typeface="Cambria Math" panose="02040503050406030204" pitchFamily="18" charset="0"/>
                        </a:rPr>
                        <m:t> = </m:t>
                      </m:r>
                      <m:r>
                        <a:rPr lang="tr-TR" i="1" dirty="0">
                          <a:latin typeface="Cambria Math" panose="02040503050406030204" pitchFamily="18" charset="0"/>
                        </a:rPr>
                        <m:t>𝑃</m:t>
                      </m:r>
                      <m:r>
                        <a:rPr lang="tr-TR" i="1" dirty="0">
                          <a:latin typeface="Cambria Math" panose="02040503050406030204" pitchFamily="18" charset="0"/>
                        </a:rPr>
                        <m:t> </m:t>
                      </m:r>
                      <m:d>
                        <m:dPr>
                          <m:ctrlPr>
                            <a:rPr lang="tr-TR" i="1" dirty="0">
                              <a:latin typeface="Cambria Math" panose="02040503050406030204" pitchFamily="18" charset="0"/>
                            </a:rPr>
                          </m:ctrlPr>
                        </m:dPr>
                        <m:e>
                          <m:r>
                            <a:rPr lang="tr-TR" i="1" dirty="0">
                              <a:latin typeface="Cambria Math" panose="02040503050406030204" pitchFamily="18" charset="0"/>
                            </a:rPr>
                            <m:t>−4.43≤</m:t>
                          </m:r>
                          <m:r>
                            <a:rPr lang="tr-TR" b="0" i="1" dirty="0" smtClean="0">
                              <a:latin typeface="Cambria Math" panose="02040503050406030204" pitchFamily="18" charset="0"/>
                            </a:rPr>
                            <m:t>𝑍</m:t>
                          </m:r>
                          <m:r>
                            <a:rPr lang="tr-TR" i="1" dirty="0">
                              <a:latin typeface="Cambria Math" panose="02040503050406030204" pitchFamily="18" charset="0"/>
                            </a:rPr>
                            <m:t>≤−0.6</m:t>
                          </m:r>
                          <m:r>
                            <a:rPr lang="tr-TR" b="0" i="1" dirty="0" smtClean="0">
                              <a:latin typeface="Cambria Math" panose="02040503050406030204" pitchFamily="18" charset="0"/>
                            </a:rPr>
                            <m:t>3</m:t>
                          </m:r>
                        </m:e>
                      </m:d>
                    </m:oMath>
                  </m:oMathPara>
                </a14:m>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𝛽</m:t>
                      </m:r>
                      <m:r>
                        <a:rPr lang="tr-TR" i="1" dirty="0">
                          <a:latin typeface="Cambria Math" panose="02040503050406030204" pitchFamily="18" charset="0"/>
                        </a:rPr>
                        <m:t> =</m:t>
                      </m:r>
                      <m:r>
                        <a:rPr lang="tr-TR" i="1" dirty="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𝑍</m:t>
                          </m:r>
                          <m:r>
                            <a:rPr lang="tr-TR" i="1" dirty="0">
                              <a:latin typeface="Cambria Math" panose="02040503050406030204" pitchFamily="18" charset="0"/>
                            </a:rPr>
                            <m:t>≤−0.63</m:t>
                          </m:r>
                        </m:e>
                      </m:d>
                      <m:r>
                        <a:rPr lang="tr-TR" b="0" i="1" dirty="0" smtClean="0">
                          <a:latin typeface="Cambria Math" panose="02040503050406030204" pitchFamily="18" charset="0"/>
                        </a:rPr>
                        <m:t>−</m:t>
                      </m:r>
                      <m:r>
                        <a:rPr lang="tr-TR" i="1" dirty="0">
                          <a:latin typeface="Cambria Math" panose="02040503050406030204" pitchFamily="18" charset="0"/>
                        </a:rPr>
                        <m:t>𝑃</m:t>
                      </m:r>
                      <m:r>
                        <a:rPr lang="tr-TR" i="1" dirty="0">
                          <a:latin typeface="Cambria Math" panose="02040503050406030204" pitchFamily="18" charset="0"/>
                        </a:rPr>
                        <m:t> </m:t>
                      </m:r>
                      <m:d>
                        <m:dPr>
                          <m:ctrlPr>
                            <a:rPr lang="tr-TR" i="1" dirty="0">
                              <a:latin typeface="Cambria Math" panose="02040503050406030204" pitchFamily="18" charset="0"/>
                            </a:rPr>
                          </m:ctrlPr>
                        </m:dPr>
                        <m:e>
                          <m:r>
                            <a:rPr lang="tr-TR" i="1" dirty="0">
                              <a:latin typeface="Cambria Math" panose="02040503050406030204" pitchFamily="18" charset="0"/>
                            </a:rPr>
                            <m:t>𝑍</m:t>
                          </m:r>
                          <m:r>
                            <a:rPr lang="tr-TR" i="1" dirty="0">
                              <a:latin typeface="Cambria Math" panose="02040503050406030204" pitchFamily="18" charset="0"/>
                            </a:rPr>
                            <m:t>≤−4.43</m:t>
                          </m:r>
                        </m:e>
                      </m:d>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𝛽</m:t>
                      </m:r>
                      <m:r>
                        <a:rPr lang="tr-TR" i="1" dirty="0">
                          <a:latin typeface="Cambria Math" panose="02040503050406030204" pitchFamily="18" charset="0"/>
                        </a:rPr>
                        <m:t> =0.2643−0.000=0.2643</m:t>
                      </m:r>
                    </m:oMath>
                  </m:oMathPara>
                </a14:m>
                <a:endParaRPr lang="tr-TR" dirty="0"/>
              </a:p>
            </p:txBody>
          </p:sp>
        </mc:Choice>
        <mc:Fallback xmlns="">
          <p:sp>
            <p:nvSpPr>
              <p:cNvPr id="2" name="İçerik Yer Tutucusu 1"/>
              <p:cNvSpPr>
                <a:spLocks noGrp="1" noRot="1" noChangeAspect="1" noMove="1" noResize="1" noEditPoints="1" noAdjustHandles="1" noChangeArrowheads="1" noChangeShapeType="1" noTextEdit="1"/>
              </p:cNvSpPr>
              <p:nvPr>
                <p:ph sz="half" idx="1"/>
              </p:nvPr>
            </p:nvSpPr>
            <p:spPr>
              <a:blipFill rotWithShape="0">
                <a:blip r:embed="rId2"/>
                <a:stretch>
                  <a:fillRect l="-1149" t="-1571"/>
                </a:stretch>
              </a:blipFill>
            </p:spPr>
            <p:txBody>
              <a:bodyPr/>
              <a:lstStyle/>
              <a:p>
                <a:r>
                  <a:rPr lang="tr-TR">
                    <a:noFill/>
                  </a:rPr>
                  <a:t> </a:t>
                </a:r>
              </a:p>
            </p:txBody>
          </p:sp>
        </mc:Fallback>
      </mc:AlternateContent>
      <p:pic>
        <p:nvPicPr>
          <p:cNvPr id="4" name="İçerik Yer Tutucusu 3"/>
          <p:cNvPicPr>
            <a:picLocks noGrp="1" noChangeAspect="1"/>
          </p:cNvPicPr>
          <p:nvPr>
            <p:ph sz="half" idx="2"/>
          </p:nvPr>
        </p:nvPicPr>
        <p:blipFill>
          <a:blip r:embed="rId3"/>
          <a:stretch>
            <a:fillRect/>
          </a:stretch>
        </p:blipFill>
        <p:spPr>
          <a:xfrm>
            <a:off x="6196013" y="1829038"/>
            <a:ext cx="4773612" cy="4215923"/>
          </a:xfrm>
          <a:prstGeom prst="rect">
            <a:avLst/>
          </a:prstGeom>
        </p:spPr>
      </p:pic>
    </p:spTree>
    <p:extLst>
      <p:ext uri="{BB962C8B-B14F-4D97-AF65-F5344CB8AC3E}">
        <p14:creationId xmlns:p14="http://schemas.microsoft.com/office/powerpoint/2010/main" val="3863992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 Testi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fontScale="92500" lnSpcReduction="20000"/>
              </a:bodyPr>
              <a:lstStyle/>
              <a:p>
                <a:r>
                  <a:rPr lang="tr-TR" dirty="0" smtClean="0"/>
                  <a:t>Yandaki tablodaki sadece ilk </a:t>
                </a:r>
                <a:r>
                  <a:rPr lang="tr-TR" dirty="0" err="1" smtClean="0"/>
                  <a:t>hesaokamalar</a:t>
                </a:r>
                <a:r>
                  <a:rPr lang="tr-TR" dirty="0" smtClean="0"/>
                  <a:t> yapılmıştır. İstenirse diğerleri de yapılabilir. Tablo </a:t>
                </a:r>
                <a:r>
                  <a:rPr lang="tr-TR" dirty="0"/>
                  <a:t>dört önemli noktayı ortaya çıkarmaktadır: </a:t>
                </a:r>
              </a:p>
              <a:p>
                <a:pPr lvl="1"/>
                <a:r>
                  <a:rPr lang="tr-TR" dirty="0"/>
                  <a:t>Kritik bölgenin boyutu ve dolayısıyla Tip I hata </a:t>
                </a:r>
                <a14:m>
                  <m:oMath xmlns:m="http://schemas.openxmlformats.org/officeDocument/2006/math">
                    <m:r>
                      <a:rPr lang="tr-TR" b="0" i="1" dirty="0" smtClean="0">
                        <a:latin typeface="Cambria Math" panose="02040503050406030204" pitchFamily="18" charset="0"/>
                      </a:rPr>
                      <m:t>𝛼</m:t>
                    </m:r>
                  </m:oMath>
                </a14:m>
                <a:r>
                  <a:rPr lang="tr-TR" dirty="0"/>
                  <a:t> olasılığı kritik değerlerin uygun seçimi ile azaltılabilir. </a:t>
                </a:r>
              </a:p>
              <a:p>
                <a:pPr lvl="1"/>
                <a:r>
                  <a:rPr lang="tr-TR" dirty="0" smtClean="0"/>
                  <a:t>Tip I </a:t>
                </a:r>
                <a:r>
                  <a:rPr lang="tr-TR" dirty="0"/>
                  <a:t>ve Tip II hataları birbiri ile ilişkilidir. Eğer örneklem büyüklüğü n değişmezse; bir tip hata olasılığındaki düşüş diğer tip hata olasılığını arttırmaktadır. </a:t>
                </a:r>
              </a:p>
              <a:p>
                <a:pPr lvl="1"/>
                <a:r>
                  <a:rPr lang="tr-TR" dirty="0"/>
                  <a:t>Kritik değerler sabit kalırsa; örneklem büyüklüğünün artması </a:t>
                </a:r>
                <a14:m>
                  <m:oMath xmlns:m="http://schemas.openxmlformats.org/officeDocument/2006/math">
                    <m:r>
                      <a:rPr lang="tr-TR" b="0" i="1" dirty="0" smtClean="0">
                        <a:latin typeface="Cambria Math" panose="02040503050406030204" pitchFamily="18" charset="0"/>
                      </a:rPr>
                      <m:t>𝛼</m:t>
                    </m:r>
                  </m:oMath>
                </a14:m>
                <a:r>
                  <a:rPr lang="tr-TR" dirty="0"/>
                  <a:t> ve </a:t>
                </a:r>
                <a14:m>
                  <m:oMath xmlns:m="http://schemas.openxmlformats.org/officeDocument/2006/math">
                    <m:r>
                      <a:rPr lang="tr-TR" b="0" i="1" dirty="0" smtClean="0">
                        <a:latin typeface="Cambria Math" panose="02040503050406030204" pitchFamily="18" charset="0"/>
                      </a:rPr>
                      <m:t>𝛽</m:t>
                    </m:r>
                    <m:r>
                      <a:rPr lang="tr-TR" i="1" dirty="0" smtClean="0">
                        <a:latin typeface="Cambria Math" panose="02040503050406030204" pitchFamily="18" charset="0"/>
                      </a:rPr>
                      <m:t> </m:t>
                    </m:r>
                  </m:oMath>
                </a14:m>
                <a:r>
                  <a:rPr lang="tr-TR" dirty="0" err="1"/>
                  <a:t>olasılıklannı</a:t>
                </a:r>
                <a:r>
                  <a:rPr lang="tr-TR" dirty="0"/>
                  <a:t> genellikle birlikte düşürmektedir. </a:t>
                </a:r>
              </a:p>
              <a:p>
                <a:pPr lvl="1"/>
                <a:r>
                  <a:rPr lang="tr-TR" dirty="0"/>
                  <a:t>Eğer sıfır hipotez yanlışsa; parametrenin gerçek değeri sıfır hipotezi değerine yaklaştıkça </a:t>
                </a:r>
                <a14:m>
                  <m:oMath xmlns:m="http://schemas.openxmlformats.org/officeDocument/2006/math">
                    <m:r>
                      <a:rPr lang="tr-TR" i="1" dirty="0">
                        <a:latin typeface="Cambria Math" panose="02040503050406030204" pitchFamily="18" charset="0"/>
                      </a:rPr>
                      <m:t>𝛽</m:t>
                    </m:r>
                    <m:r>
                      <a:rPr lang="tr-TR" i="1" dirty="0">
                        <a:latin typeface="Cambria Math" panose="02040503050406030204" pitchFamily="18" charset="0"/>
                      </a:rPr>
                      <m:t> </m:t>
                    </m:r>
                  </m:oMath>
                </a14:m>
                <a:r>
                  <a:rPr lang="tr-TR" dirty="0"/>
                  <a:t>değeri artar. Gerçek değer ile hipotez değeri arasındaki fark arttıkça </a:t>
                </a:r>
                <a14:m>
                  <m:oMath xmlns:m="http://schemas.openxmlformats.org/officeDocument/2006/math">
                    <m:r>
                      <a:rPr lang="tr-TR" i="1" dirty="0">
                        <a:latin typeface="Cambria Math" panose="02040503050406030204" pitchFamily="18" charset="0"/>
                      </a:rPr>
                      <m:t>𝛽</m:t>
                    </m:r>
                  </m:oMath>
                </a14:m>
                <a:r>
                  <a:rPr lang="tr-TR" dirty="0"/>
                  <a:t> değeri düşer. </a:t>
                </a: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022" t="-2429"/>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094413" y="1803400"/>
            <a:ext cx="4773612" cy="1372015"/>
          </a:xfrm>
          <a:prstGeom prst="rect">
            <a:avLst/>
          </a:prstGeom>
        </p:spPr>
      </p:pic>
      <mc:AlternateContent xmlns:mc="http://schemas.openxmlformats.org/markup-compatibility/2006" xmlns:a14="http://schemas.microsoft.com/office/drawing/2010/main">
        <mc:Choice Requires="a14">
          <p:sp>
            <p:nvSpPr>
              <p:cNvPr id="6" name="Dikdörtgen 5"/>
              <p:cNvSpPr/>
              <p:nvPr/>
            </p:nvSpPr>
            <p:spPr>
              <a:xfrm>
                <a:off x="6080730" y="3347229"/>
                <a:ext cx="4439805"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400" i="1" dirty="0">
                          <a:latin typeface="Cambria Math" panose="02040503050406030204" pitchFamily="18" charset="0"/>
                        </a:rPr>
                        <m:t>𝛼</m:t>
                      </m:r>
                      <m:r>
                        <a:rPr lang="tr-TR" sz="1400" i="1" dirty="0">
                          <a:latin typeface="Cambria Math" panose="02040503050406030204" pitchFamily="18" charset="0"/>
                        </a:rPr>
                        <m:t> = </m:t>
                      </m:r>
                      <m:r>
                        <a:rPr lang="tr-TR" sz="1400" i="1" dirty="0">
                          <a:latin typeface="Cambria Math" panose="02040503050406030204" pitchFamily="18" charset="0"/>
                        </a:rPr>
                        <m:t>𝑃</m:t>
                      </m:r>
                      <m:r>
                        <a:rPr lang="tr-TR" sz="1400" i="1" dirty="0">
                          <a:latin typeface="Cambria Math" panose="02040503050406030204" pitchFamily="18" charset="0"/>
                        </a:rPr>
                        <m:t>(</m:t>
                      </m:r>
                      <m:r>
                        <a:rPr lang="tr-TR" sz="1400" i="1" dirty="0">
                          <a:latin typeface="Cambria Math" panose="02040503050406030204" pitchFamily="18" charset="0"/>
                        </a:rPr>
                        <m:t>𝑇𝑖𝑝</m:t>
                      </m:r>
                      <m:r>
                        <a:rPr lang="tr-TR" sz="1400" i="1" dirty="0">
                          <a:latin typeface="Cambria Math" panose="02040503050406030204" pitchFamily="18" charset="0"/>
                        </a:rPr>
                        <m:t> 1 </m:t>
                      </m:r>
                      <m:r>
                        <a:rPr lang="tr-TR" sz="1400" i="1" dirty="0">
                          <a:latin typeface="Cambria Math" panose="02040503050406030204" pitchFamily="18" charset="0"/>
                        </a:rPr>
                        <m:t>𝐻𝑎𝑡𝑎</m:t>
                      </m:r>
                      <m:r>
                        <a:rPr lang="tr-TR" sz="1400" i="1" dirty="0">
                          <a:latin typeface="Cambria Math" panose="02040503050406030204" pitchFamily="18" charset="0"/>
                        </a:rPr>
                        <m:t>) = </m:t>
                      </m:r>
                      <m:r>
                        <a:rPr lang="tr-TR" sz="1400" i="1" dirty="0">
                          <a:latin typeface="Cambria Math" panose="02040503050406030204" pitchFamily="18" charset="0"/>
                        </a:rPr>
                        <m:t>𝑃</m:t>
                      </m:r>
                      <m:r>
                        <a:rPr lang="tr-TR" sz="1400" i="1" dirty="0">
                          <a:latin typeface="Cambria Math" panose="02040503050406030204" pitchFamily="18" charset="0"/>
                        </a:rPr>
                        <m:t> (</m:t>
                      </m:r>
                      <m:r>
                        <a:rPr lang="tr-TR" sz="1400" i="1" dirty="0" err="1">
                          <a:latin typeface="Cambria Math" panose="02040503050406030204" pitchFamily="18" charset="0"/>
                        </a:rPr>
                        <m:t>𝐻𝑜</m:t>
                      </m:r>
                      <m:r>
                        <a:rPr lang="tr-TR" sz="1400" i="1" dirty="0">
                          <a:latin typeface="Cambria Math" panose="02040503050406030204" pitchFamily="18" charset="0"/>
                        </a:rPr>
                        <m:t> </m:t>
                      </m:r>
                      <m:r>
                        <a:rPr lang="tr-TR" sz="1400" i="1" dirty="0">
                          <a:latin typeface="Cambria Math" panose="02040503050406030204" pitchFamily="18" charset="0"/>
                        </a:rPr>
                        <m:t>𝑑𝑜</m:t>
                      </m:r>
                      <m:r>
                        <a:rPr lang="tr-TR" sz="1400" i="1" dirty="0">
                          <a:latin typeface="Cambria Math" panose="02040503050406030204" pitchFamily="18" charset="0"/>
                        </a:rPr>
                        <m:t>ğ</m:t>
                      </m:r>
                      <m:r>
                        <a:rPr lang="tr-TR" sz="1400" i="1" dirty="0">
                          <a:latin typeface="Cambria Math" panose="02040503050406030204" pitchFamily="18" charset="0"/>
                        </a:rPr>
                        <m:t>𝑟𝑢</m:t>
                      </m:r>
                      <m:r>
                        <a:rPr lang="tr-TR" sz="1400" i="1" dirty="0">
                          <a:latin typeface="Cambria Math" panose="02040503050406030204" pitchFamily="18" charset="0"/>
                        </a:rPr>
                        <m:t> </m:t>
                      </m:r>
                      <m:r>
                        <a:rPr lang="tr-TR" sz="1400" i="1" dirty="0">
                          <a:latin typeface="Cambria Math" panose="02040503050406030204" pitchFamily="18" charset="0"/>
                        </a:rPr>
                        <m:t>𝑖𝑘𝑒𝑛</m:t>
                      </m:r>
                      <m:r>
                        <a:rPr lang="tr-TR" sz="1400" i="1" dirty="0">
                          <a:latin typeface="Cambria Math" panose="02040503050406030204" pitchFamily="18" charset="0"/>
                        </a:rPr>
                        <m:t> </m:t>
                      </m:r>
                      <m:r>
                        <a:rPr lang="tr-TR" sz="1400" i="1" dirty="0" err="1">
                          <a:latin typeface="Cambria Math" panose="02040503050406030204" pitchFamily="18" charset="0"/>
                        </a:rPr>
                        <m:t>𝑟𝑒𝑑</m:t>
                      </m:r>
                      <m:r>
                        <a:rPr lang="tr-TR" sz="1400" i="1" dirty="0">
                          <a:latin typeface="Cambria Math" panose="02040503050406030204" pitchFamily="18" charset="0"/>
                        </a:rPr>
                        <m:t> </m:t>
                      </m:r>
                      <m:r>
                        <a:rPr lang="tr-TR" sz="1400" i="1" dirty="0">
                          <a:latin typeface="Cambria Math" panose="02040503050406030204" pitchFamily="18" charset="0"/>
                        </a:rPr>
                        <m:t>𝑒𝑡𝑚𝑒𝑘</m:t>
                      </m:r>
                      <m:r>
                        <a:rPr lang="tr-TR" sz="1400" i="1" dirty="0">
                          <a:latin typeface="Cambria Math" panose="02040503050406030204" pitchFamily="18" charset="0"/>
                        </a:rPr>
                        <m:t>) </m:t>
                      </m:r>
                    </m:oMath>
                  </m:oMathPara>
                </a14:m>
                <a:endParaRPr lang="tr-TR" sz="1400" dirty="0"/>
              </a:p>
            </p:txBody>
          </p:sp>
        </mc:Choice>
        <mc:Fallback xmlns="">
          <p:sp>
            <p:nvSpPr>
              <p:cNvPr id="6" name="Dikdörtgen 5"/>
              <p:cNvSpPr>
                <a:spLocks noRot="1" noChangeAspect="1" noMove="1" noResize="1" noEditPoints="1" noAdjustHandles="1" noChangeArrowheads="1" noChangeShapeType="1" noTextEdit="1"/>
              </p:cNvSpPr>
              <p:nvPr/>
            </p:nvSpPr>
            <p:spPr>
              <a:xfrm>
                <a:off x="6080730" y="3347229"/>
                <a:ext cx="4439805" cy="307777"/>
              </a:xfrm>
              <a:prstGeom prst="rect">
                <a:avLst/>
              </a:prstGeom>
              <a:blipFill rotWithShape="0">
                <a:blip r:embed="rId4"/>
                <a:stretch>
                  <a:fillRect b="-5882"/>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7" name="Dikdörtgen 6"/>
              <p:cNvSpPr/>
              <p:nvPr/>
            </p:nvSpPr>
            <p:spPr>
              <a:xfrm>
                <a:off x="6093642" y="3655006"/>
                <a:ext cx="4624664"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400" i="1" dirty="0">
                          <a:latin typeface="Cambria Math" panose="02040503050406030204" pitchFamily="18" charset="0"/>
                        </a:rPr>
                        <m:t>𝛽</m:t>
                      </m:r>
                      <m:r>
                        <a:rPr lang="tr-TR" sz="1400" i="1" dirty="0">
                          <a:latin typeface="Cambria Math" panose="02040503050406030204" pitchFamily="18" charset="0"/>
                        </a:rPr>
                        <m:t> = </m:t>
                      </m:r>
                      <m:r>
                        <a:rPr lang="tr-TR" sz="1400" i="1" dirty="0">
                          <a:latin typeface="Cambria Math" panose="02040503050406030204" pitchFamily="18" charset="0"/>
                        </a:rPr>
                        <m:t>𝑃</m:t>
                      </m:r>
                      <m:r>
                        <a:rPr lang="tr-TR" sz="1400" i="1" dirty="0">
                          <a:latin typeface="Cambria Math" panose="02040503050406030204" pitchFamily="18" charset="0"/>
                        </a:rPr>
                        <m:t>(</m:t>
                      </m:r>
                      <m:r>
                        <a:rPr lang="tr-TR" sz="1400" i="1" dirty="0">
                          <a:latin typeface="Cambria Math" panose="02040503050406030204" pitchFamily="18" charset="0"/>
                        </a:rPr>
                        <m:t>𝑡𝑖𝑝</m:t>
                      </m:r>
                      <m:r>
                        <a:rPr lang="tr-TR" sz="1400" i="1" dirty="0">
                          <a:latin typeface="Cambria Math" panose="02040503050406030204" pitchFamily="18" charset="0"/>
                        </a:rPr>
                        <m:t> </m:t>
                      </m:r>
                      <m:r>
                        <a:rPr lang="tr-TR" sz="1400" i="1" dirty="0">
                          <a:latin typeface="Cambria Math" panose="02040503050406030204" pitchFamily="18" charset="0"/>
                        </a:rPr>
                        <m:t>𝐼𝐼</m:t>
                      </m:r>
                      <m:r>
                        <a:rPr lang="tr-TR" sz="1400" i="1" dirty="0">
                          <a:latin typeface="Cambria Math" panose="02040503050406030204" pitchFamily="18" charset="0"/>
                        </a:rPr>
                        <m:t> </m:t>
                      </m:r>
                      <m:r>
                        <a:rPr lang="tr-TR" sz="1400" i="1" dirty="0">
                          <a:latin typeface="Cambria Math" panose="02040503050406030204" pitchFamily="18" charset="0"/>
                        </a:rPr>
                        <m:t>h𝑎𝑡𝑎</m:t>
                      </m:r>
                      <m:r>
                        <a:rPr lang="tr-TR" sz="1400" i="1" dirty="0">
                          <a:latin typeface="Cambria Math" panose="02040503050406030204" pitchFamily="18" charset="0"/>
                        </a:rPr>
                        <m:t>) = </m:t>
                      </m:r>
                      <m:r>
                        <a:rPr lang="tr-TR" sz="1400" i="1" dirty="0">
                          <a:latin typeface="Cambria Math" panose="02040503050406030204" pitchFamily="18" charset="0"/>
                        </a:rPr>
                        <m:t>𝑃</m:t>
                      </m:r>
                      <m:r>
                        <a:rPr lang="tr-TR" sz="1400" i="1" dirty="0">
                          <a:latin typeface="Cambria Math" panose="02040503050406030204" pitchFamily="18" charset="0"/>
                        </a:rPr>
                        <m:t>(</m:t>
                      </m:r>
                      <m:sSub>
                        <m:sSubPr>
                          <m:ctrlPr>
                            <a:rPr lang="tr-TR" sz="1400" i="1" dirty="0">
                              <a:latin typeface="Cambria Math" panose="02040503050406030204" pitchFamily="18" charset="0"/>
                            </a:rPr>
                          </m:ctrlPr>
                        </m:sSubPr>
                        <m:e>
                          <m:r>
                            <a:rPr lang="tr-TR" sz="1400" i="1" dirty="0" err="1">
                              <a:latin typeface="Cambria Math" panose="02040503050406030204" pitchFamily="18" charset="0"/>
                            </a:rPr>
                            <m:t>𝐻</m:t>
                          </m:r>
                        </m:e>
                        <m:sub>
                          <m:r>
                            <a:rPr lang="tr-TR" sz="1400" i="1" dirty="0">
                              <a:latin typeface="Cambria Math" panose="02040503050406030204" pitchFamily="18" charset="0"/>
                            </a:rPr>
                            <m:t>0</m:t>
                          </m:r>
                        </m:sub>
                      </m:sSub>
                      <m:r>
                        <a:rPr lang="tr-TR" sz="1400" i="1" dirty="0">
                          <a:latin typeface="Cambria Math" panose="02040503050406030204" pitchFamily="18" charset="0"/>
                        </a:rPr>
                        <m:t> </m:t>
                      </m:r>
                      <m:r>
                        <a:rPr lang="tr-TR" sz="1400" i="1" dirty="0">
                          <a:latin typeface="Cambria Math" panose="02040503050406030204" pitchFamily="18" charset="0"/>
                        </a:rPr>
                        <m:t>𝑦𝑎𝑛𝑙𝚤</m:t>
                      </m:r>
                      <m:r>
                        <a:rPr lang="tr-TR" sz="1400" i="1" dirty="0">
                          <a:latin typeface="Cambria Math" panose="02040503050406030204" pitchFamily="18" charset="0"/>
                        </a:rPr>
                        <m:t>ş</m:t>
                      </m:r>
                      <m:r>
                        <a:rPr lang="tr-TR" sz="1400" i="1" dirty="0">
                          <a:latin typeface="Cambria Math" panose="02040503050406030204" pitchFamily="18" charset="0"/>
                        </a:rPr>
                        <m:t>𝑘𝑒𝑛</m:t>
                      </m:r>
                      <m:r>
                        <a:rPr lang="tr-TR" sz="1400" i="1" dirty="0">
                          <a:latin typeface="Cambria Math" panose="02040503050406030204" pitchFamily="18" charset="0"/>
                        </a:rPr>
                        <m:t> </m:t>
                      </m:r>
                      <m:r>
                        <a:rPr lang="tr-TR" sz="1400" i="1" dirty="0" err="1">
                          <a:latin typeface="Cambria Math" panose="02040503050406030204" pitchFamily="18" charset="0"/>
                        </a:rPr>
                        <m:t>𝑟𝑒𝑑</m:t>
                      </m:r>
                      <m:r>
                        <a:rPr lang="tr-TR" sz="1400" i="1" dirty="0">
                          <a:latin typeface="Cambria Math" panose="02040503050406030204" pitchFamily="18" charset="0"/>
                        </a:rPr>
                        <m:t> </m:t>
                      </m:r>
                      <m:r>
                        <a:rPr lang="tr-TR" sz="1400" i="1" dirty="0">
                          <a:latin typeface="Cambria Math" panose="02040503050406030204" pitchFamily="18" charset="0"/>
                        </a:rPr>
                        <m:t>𝑒𝑑𝑒𝑚𝑒𝑚𝑒𝑘</m:t>
                      </m:r>
                      <m:r>
                        <a:rPr lang="tr-TR" sz="1400" i="1" dirty="0">
                          <a:latin typeface="Cambria Math" panose="02040503050406030204" pitchFamily="18" charset="0"/>
                        </a:rPr>
                        <m:t>) </m:t>
                      </m:r>
                    </m:oMath>
                  </m:oMathPara>
                </a14:m>
                <a:endParaRPr lang="tr-TR" sz="1400" dirty="0"/>
              </a:p>
            </p:txBody>
          </p:sp>
        </mc:Choice>
        <mc:Fallback xmlns="">
          <p:sp>
            <p:nvSpPr>
              <p:cNvPr id="7" name="Dikdörtgen 6"/>
              <p:cNvSpPr>
                <a:spLocks noRot="1" noChangeAspect="1" noMove="1" noResize="1" noEditPoints="1" noAdjustHandles="1" noChangeArrowheads="1" noChangeShapeType="1" noTextEdit="1"/>
              </p:cNvSpPr>
              <p:nvPr/>
            </p:nvSpPr>
            <p:spPr>
              <a:xfrm>
                <a:off x="6093642" y="3655006"/>
                <a:ext cx="4624664" cy="307777"/>
              </a:xfrm>
              <a:prstGeom prst="rect">
                <a:avLst/>
              </a:prstGeom>
              <a:blipFill rotWithShape="0">
                <a:blip r:embed="rId5"/>
                <a:stretch>
                  <a:fillRect b="-8000"/>
                </a:stretch>
              </a:blipFill>
            </p:spPr>
            <p:txBody>
              <a:bodyPr/>
              <a:lstStyle/>
              <a:p>
                <a:r>
                  <a:rPr lang="tr-TR">
                    <a:noFill/>
                  </a:rPr>
                  <a:t> </a:t>
                </a:r>
              </a:p>
            </p:txBody>
          </p:sp>
        </mc:Fallback>
      </mc:AlternateContent>
      <p:pic>
        <p:nvPicPr>
          <p:cNvPr id="8" name="İçerik Yer Tutucusu 3"/>
          <p:cNvPicPr>
            <a:picLocks noChangeAspect="1"/>
          </p:cNvPicPr>
          <p:nvPr/>
        </p:nvPicPr>
        <p:blipFill>
          <a:blip r:embed="rId6"/>
          <a:stretch>
            <a:fillRect/>
          </a:stretch>
        </p:blipFill>
        <p:spPr>
          <a:xfrm>
            <a:off x="6382444" y="4202444"/>
            <a:ext cx="1630485" cy="1440000"/>
          </a:xfrm>
          <a:prstGeom prst="rect">
            <a:avLst/>
          </a:prstGeom>
        </p:spPr>
      </p:pic>
      <p:pic>
        <p:nvPicPr>
          <p:cNvPr id="10" name="Resim 9"/>
          <p:cNvPicPr>
            <a:picLocks noChangeAspect="1"/>
          </p:cNvPicPr>
          <p:nvPr/>
        </p:nvPicPr>
        <p:blipFill>
          <a:blip r:embed="rId7"/>
          <a:stretch>
            <a:fillRect/>
          </a:stretch>
        </p:blipFill>
        <p:spPr>
          <a:xfrm>
            <a:off x="8300632" y="4270560"/>
            <a:ext cx="1637915" cy="1440000"/>
          </a:xfrm>
          <a:prstGeom prst="rect">
            <a:avLst/>
          </a:prstGeom>
        </p:spPr>
      </p:pic>
    </p:spTree>
    <p:extLst>
      <p:ext uri="{BB962C8B-B14F-4D97-AF65-F5344CB8AC3E}">
        <p14:creationId xmlns:p14="http://schemas.microsoft.com/office/powerpoint/2010/main" val="3681030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İstatistiksel Hipotez Testi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a:xfrm>
                <a:off x="1218882" y="1803400"/>
                <a:ext cx="8907977" cy="833512"/>
              </a:xfrm>
              <a:solidFill>
                <a:schemeClr val="tx1">
                  <a:lumMod val="20000"/>
                  <a:lumOff val="80000"/>
                </a:schemeClr>
              </a:solidFill>
              <a:ln w="38100">
                <a:solidFill>
                  <a:schemeClr val="tx1"/>
                </a:solidFill>
              </a:ln>
            </p:spPr>
            <p:txBody>
              <a:bodyPr>
                <a:normAutofit lnSpcReduction="10000"/>
              </a:bodyPr>
              <a:lstStyle/>
              <a:p>
                <a:pPr marL="0" indent="0">
                  <a:buNone/>
                </a:pPr>
                <a:r>
                  <a:rPr lang="tr-TR" dirty="0" smtClean="0"/>
                  <a:t>Hipotez testlerinde yaygın olarak kullanılan bir prosedür tip I </a:t>
                </a:r>
                <a:r>
                  <a:rPr lang="tr-TR" dirty="0"/>
                  <a:t>hata veya anlamlılık düzeyi için </a:t>
                </a:r>
                <a14:m>
                  <m:oMath xmlns:m="http://schemas.openxmlformats.org/officeDocument/2006/math">
                    <m:r>
                      <a:rPr lang="tr-TR" b="0" i="1" dirty="0" smtClean="0">
                        <a:latin typeface="Cambria Math" panose="02040503050406030204" pitchFamily="18" charset="0"/>
                      </a:rPr>
                      <m:t>𝛼</m:t>
                    </m:r>
                    <m:r>
                      <a:rPr lang="tr-TR" i="1" dirty="0" smtClean="0">
                        <a:latin typeface="Cambria Math" panose="02040503050406030204" pitchFamily="18" charset="0"/>
                      </a:rPr>
                      <m:t> =</m:t>
                    </m:r>
                    <m:r>
                      <a:rPr lang="tr-TR" b="0" i="1" dirty="0" smtClean="0">
                        <a:latin typeface="Cambria Math" panose="02040503050406030204" pitchFamily="18" charset="0"/>
                      </a:rPr>
                      <m:t>0</m:t>
                    </m:r>
                    <m:r>
                      <a:rPr lang="tr-TR" i="1" dirty="0" smtClean="0">
                        <a:latin typeface="Cambria Math" panose="02040503050406030204" pitchFamily="18" charset="0"/>
                      </a:rPr>
                      <m:t>.05 </m:t>
                    </m:r>
                  </m:oMath>
                </a14:m>
                <a:r>
                  <a:rPr lang="tr-TR" dirty="0"/>
                  <a:t>kullanmaktır. Bu değer deneyim yoluyla belirlenmiştir ve tüm durumlar için uygun olmayabilir.</a:t>
                </a: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xfrm>
                <a:off x="1218882" y="1803400"/>
                <a:ext cx="8907977" cy="833512"/>
              </a:xfrm>
              <a:blipFill rotWithShape="0">
                <a:blip r:embed="rId2"/>
                <a:stretch>
                  <a:fillRect l="-545" t="-8392" b="-9790"/>
                </a:stretch>
              </a:blipFill>
              <a:ln w="38100">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 name="İçerik Yer Tutucusu 3"/>
              <p:cNvSpPr>
                <a:spLocks noGrp="1"/>
              </p:cNvSpPr>
              <p:nvPr>
                <p:ph sz="half" idx="2"/>
              </p:nvPr>
            </p:nvSpPr>
            <p:spPr>
              <a:xfrm>
                <a:off x="1231577" y="2996952"/>
                <a:ext cx="8907976" cy="1083175"/>
              </a:xfrm>
              <a:solidFill>
                <a:schemeClr val="tx1">
                  <a:lumMod val="20000"/>
                  <a:lumOff val="80000"/>
                </a:schemeClr>
              </a:solidFill>
              <a:ln w="38100">
                <a:solidFill>
                  <a:schemeClr val="tx1"/>
                </a:solidFill>
              </a:ln>
            </p:spPr>
            <p:txBody>
              <a:bodyPr vert="horz" lIns="91440" tIns="45720" rIns="91440" bIns="45720" rtlCol="0">
                <a:normAutofit lnSpcReduction="10000"/>
              </a:bodyPr>
              <a:lstStyle/>
              <a:p>
                <a:pPr marL="0" indent="0">
                  <a:buNone/>
                </a:pPr>
                <a:r>
                  <a:rPr lang="tr-TR" dirty="0"/>
                  <a:t>Bir istatistiksel testin gücü, alternatif hipotez doğru iken sık hipotezini reddetme olasılığıdır. Güç </a:t>
                </a:r>
                <a14:m>
                  <m:oMath xmlns:m="http://schemas.openxmlformats.org/officeDocument/2006/math">
                    <m:r>
                      <a:rPr lang="tr-TR" dirty="0">
                        <a:latin typeface="Cambria Math" panose="02040503050406030204" pitchFamily="18" charset="0"/>
                      </a:rPr>
                      <m:t>1 —</m:t>
                    </m:r>
                    <m:r>
                      <a:rPr lang="tr-TR" dirty="0">
                        <a:latin typeface="Cambria Math" panose="02040503050406030204" pitchFamily="18" charset="0"/>
                      </a:rPr>
                      <m:t>𝛽</m:t>
                    </m:r>
                    <m:r>
                      <a:rPr lang="tr-TR" dirty="0">
                        <a:latin typeface="Cambria Math" panose="02040503050406030204" pitchFamily="18" charset="0"/>
                      </a:rPr>
                      <m:t> </m:t>
                    </m:r>
                  </m:oMath>
                </a14:m>
                <a:r>
                  <a:rPr lang="tr-TR" dirty="0"/>
                  <a:t>olarak hesaplanır ve yanlış bir sıfır  hipotezinin doğru bir kararla reddedilme olasılığını belirtir. istatiksel testleri güç özelliklerini kullanarak kıyaslayabiliriz.</a:t>
                </a:r>
              </a:p>
            </p:txBody>
          </p:sp>
        </mc:Choice>
        <mc:Fallback xmlns="">
          <p:sp>
            <p:nvSpPr>
              <p:cNvPr id="4" name="İçerik Yer Tutucusu 3"/>
              <p:cNvSpPr>
                <a:spLocks noGrp="1" noRot="1" noChangeAspect="1" noMove="1" noResize="1" noEditPoints="1" noAdjustHandles="1" noChangeArrowheads="1" noChangeShapeType="1" noTextEdit="1"/>
              </p:cNvSpPr>
              <p:nvPr>
                <p:ph sz="half" idx="2"/>
              </p:nvPr>
            </p:nvSpPr>
            <p:spPr>
              <a:xfrm>
                <a:off x="1231577" y="2996952"/>
                <a:ext cx="8907976" cy="1083175"/>
              </a:xfrm>
              <a:blipFill rotWithShape="0">
                <a:blip r:embed="rId3"/>
                <a:stretch>
                  <a:fillRect l="-477" t="-6557" r="-477" b="-7650"/>
                </a:stretch>
              </a:blipFill>
              <a:ln w="38100">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46231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a:t>
            </a:r>
            <a:r>
              <a:rPr lang="tr-TR" dirty="0" smtClean="0"/>
              <a:t>Hipotez </a:t>
            </a:r>
            <a:r>
              <a:rPr lang="tr-TR" dirty="0"/>
              <a:t>Testinde </a:t>
            </a:r>
            <a:r>
              <a:rPr lang="tr-TR" dirty="0" smtClean="0"/>
              <a:t>P-Değerleri</a:t>
            </a:r>
            <a:endParaRPr lang="tr-TR" dirty="0"/>
          </a:p>
        </p:txBody>
      </p:sp>
      <mc:AlternateContent xmlns:mc="http://schemas.openxmlformats.org/markup-compatibility/2006" xmlns:a14="http://schemas.microsoft.com/office/drawing/2010/main">
        <mc:Choice Requires="a14">
          <p:sp>
            <p:nvSpPr>
              <p:cNvPr id="5" name="İçerik Yer Tutucusu 4"/>
              <p:cNvSpPr>
                <a:spLocks noGrp="1"/>
              </p:cNvSpPr>
              <p:nvPr>
                <p:ph idx="1"/>
              </p:nvPr>
            </p:nvSpPr>
            <p:spPr/>
            <p:txBody>
              <a:bodyPr>
                <a:normAutofit fontScale="92500" lnSpcReduction="10000"/>
              </a:bodyPr>
              <a:lstStyle/>
              <a:p>
                <a:r>
                  <a:rPr lang="tr-TR" dirty="0"/>
                  <a:t>Daha önceki </a:t>
                </a:r>
                <a:r>
                  <a:rPr lang="tr-TR" dirty="0" err="1"/>
                  <a:t>bölünılerde</a:t>
                </a:r>
                <a:r>
                  <a:rPr lang="tr-TR" dirty="0"/>
                  <a:t> paylaşılan hipotez testlerinde </a:t>
                </a:r>
                <a14:m>
                  <m:oMath xmlns:m="http://schemas.openxmlformats.org/officeDocument/2006/math">
                    <m:r>
                      <a:rPr lang="tr-TR" i="1" dirty="0">
                        <a:latin typeface="Cambria Math" panose="02040503050406030204" pitchFamily="18" charset="0"/>
                      </a:rPr>
                      <m:t>𝛼</m:t>
                    </m:r>
                    <m:r>
                      <a:rPr lang="tr-TR" i="1" dirty="0">
                        <a:latin typeface="Cambria Math" panose="02040503050406030204" pitchFamily="18" charset="0"/>
                      </a:rPr>
                      <m:t> </m:t>
                    </m:r>
                  </m:oMath>
                </a14:m>
                <a:r>
                  <a:rPr lang="tr-TR" dirty="0"/>
                  <a:t>sabit anlamlılık seviyeli hipotez testleri ifade edildi ve genellikle </a:t>
                </a:r>
                <a14:m>
                  <m:oMath xmlns:m="http://schemas.openxmlformats.org/officeDocument/2006/math">
                    <m:r>
                      <a:rPr lang="tr-TR" i="1" dirty="0">
                        <a:latin typeface="Cambria Math" panose="02040503050406030204" pitchFamily="18" charset="0"/>
                      </a:rPr>
                      <m:t>𝛼</m:t>
                    </m:r>
                    <m:r>
                      <a:rPr lang="tr-TR" i="1" dirty="0">
                        <a:latin typeface="Cambria Math" panose="02040503050406030204" pitchFamily="18" charset="0"/>
                      </a:rPr>
                      <m:t> = 0.05 </m:t>
                    </m:r>
                  </m:oMath>
                </a14:m>
                <a:r>
                  <a:rPr lang="tr-TR" dirty="0"/>
                  <a:t>değeri alındı. Hipotez testlerinde sabit anlamlılık seviyesi veya sabit Tip I hata oranı yaklaşımı kullanmak, gerek Tip II hatası gerekse testin gücü ile alakalı sonuçlar vermesi nedeniyle çok uygundur ve uygun örneklem büyüklüğünü belirlemek için de fayda sağlar. Sabit önem seviyeli testlerin bazı dezavantajlar' da vardır. Örneğin, </a:t>
                </a:r>
                <a:r>
                  <a:rPr lang="tr-TR" dirty="0" smtClean="0"/>
                  <a:t>örneklemin </a:t>
                </a:r>
                <a:r>
                  <a:rPr lang="tr-TR" dirty="0"/>
                  <a:t>ortalama yanma hızı değerlerinin kritik bölgenin uzağında mı yoksa çok yakınında mı olduğu hakkında bir bilgi içermemektedir.</a:t>
                </a:r>
              </a:p>
              <a:p>
                <a:r>
                  <a:rPr lang="tr-TR" dirty="0"/>
                  <a:t>Uygulamalarda bu potansiyel zorluklardan kaçınmak için, hipotez testlerinde P-değeri yaklaşımı yaygın bir şekilde kullanılmaktadır. Sıfır hipotez </a:t>
                </a:r>
                <a:r>
                  <a:rPr lang="tr-TR" dirty="0" err="1"/>
                  <a:t>Ho</a:t>
                </a:r>
                <a:r>
                  <a:rPr lang="tr-TR" dirty="0"/>
                  <a:t> doğru olduğunda örneklem ortalamasının en az gözlenen değerler kadar aşırı değer alması olasılığına P-değeri denilir. Bir diğer ifadeyle, P-değeri </a:t>
                </a:r>
                <a:r>
                  <a:rPr lang="tr-TR" dirty="0" err="1"/>
                  <a:t>Ho</a:t>
                </a:r>
                <a:r>
                  <a:rPr lang="tr-TR" dirty="0"/>
                  <a:t> hipotezine karşı olan kanıtların ağırlığıyla ilgili bilgi verir. Daha küçük P-değeri, </a:t>
                </a:r>
                <a:r>
                  <a:rPr lang="tr-TR" dirty="0" err="1"/>
                  <a:t>Ho</a:t>
                </a:r>
                <a:r>
                  <a:rPr lang="tr-TR" dirty="0"/>
                  <a:t> hipotezine karşı daha fazla kanıttır. P-değeri yeteri kadar küçük olduğunda sıfır hipotezi reddeder, alternatif hipotezi destekleriz. P-değeri yaklaşımı karar vericiye istediği uygun anlamlılık seviyesini kullanarak çıkarım elde etmesini sağlar. </a:t>
                </a:r>
              </a:p>
              <a:p>
                <a:r>
                  <a:rPr lang="tr-TR" dirty="0"/>
                  <a:t>Şimdi P-değerinin tanımını verelim: P-değeri </a:t>
                </a:r>
                <a:r>
                  <a:rPr lang="tr-TR" dirty="0" err="1"/>
                  <a:t>Ho</a:t>
                </a:r>
                <a:r>
                  <a:rPr lang="tr-TR" dirty="0"/>
                  <a:t> sıfır Hipotezinin reddine </a:t>
                </a:r>
                <a:r>
                  <a:rPr lang="tr-TR" dirty="0" err="1"/>
                  <a:t>yolaçan</a:t>
                </a:r>
                <a:r>
                  <a:rPr lang="tr-TR" dirty="0"/>
                  <a:t> en küçük anlamlılık seviyesidir. </a:t>
                </a:r>
              </a:p>
              <a:p>
                <a:endParaRPr lang="tr-TR" dirty="0"/>
              </a:p>
              <a:p>
                <a:endParaRPr lang="tr-TR" dirty="0"/>
              </a:p>
            </p:txBody>
          </p:sp>
        </mc:Choice>
        <mc:Fallback xmlns="">
          <p:sp>
            <p:nvSpPr>
              <p:cNvPr id="5" name="İçerik Yer Tutucusu 4"/>
              <p:cNvSpPr>
                <a:spLocks noGrp="1" noRot="1" noChangeAspect="1" noMove="1" noResize="1" noEditPoints="1" noAdjustHandles="1" noChangeArrowheads="1" noChangeShapeType="1" noTextEdit="1"/>
              </p:cNvSpPr>
              <p:nvPr>
                <p:ph idx="1"/>
              </p:nvPr>
            </p:nvSpPr>
            <p:spPr>
              <a:blipFill rotWithShape="0">
                <a:blip r:embed="rId2"/>
                <a:stretch>
                  <a:fillRect l="-500" t="-1857" r="-688" b="-2429"/>
                </a:stretch>
              </a:blipFill>
            </p:spPr>
            <p:txBody>
              <a:bodyPr/>
              <a:lstStyle/>
              <a:p>
                <a:r>
                  <a:rPr lang="tr-TR">
                    <a:noFill/>
                  </a:rPr>
                  <a:t> </a:t>
                </a:r>
              </a:p>
            </p:txBody>
          </p:sp>
        </mc:Fallback>
      </mc:AlternateContent>
    </p:spTree>
    <p:extLst>
      <p:ext uri="{BB962C8B-B14F-4D97-AF65-F5344CB8AC3E}">
        <p14:creationId xmlns:p14="http://schemas.microsoft.com/office/powerpoint/2010/main" val="281217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a:t>
            </a:r>
            <a:r>
              <a:rPr lang="tr-TR" dirty="0" smtClean="0"/>
              <a:t>Hipotez </a:t>
            </a:r>
            <a:r>
              <a:rPr lang="tr-TR" dirty="0"/>
              <a:t>Testinde </a:t>
            </a:r>
            <a:r>
              <a:rPr lang="tr-TR" dirty="0" smtClean="0"/>
              <a:t>P-Değerleri</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a:bodyPr>
              <a:lstStyle/>
              <a:p>
                <a:r>
                  <a:rPr lang="tr-TR" dirty="0" smtClean="0"/>
                  <a:t>P-değeri kavramını anlatmak </a:t>
                </a:r>
                <a:r>
                  <a:rPr lang="tr-TR" dirty="0"/>
                  <a:t>için yanma hızı örneğini düşünelim. Söz konusu örnek için hipotez </a:t>
                </a: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𝐻𝑜</m:t>
                      </m:r>
                      <m:r>
                        <a:rPr lang="tr-TR" i="1" dirty="0">
                          <a:latin typeface="Cambria Math" panose="02040503050406030204" pitchFamily="18" charset="0"/>
                        </a:rPr>
                        <m:t>: </m:t>
                      </m:r>
                      <m:r>
                        <a:rPr lang="tr-TR" i="1" dirty="0" smtClean="0">
                          <a:latin typeface="Cambria Math" panose="02040503050406030204" pitchFamily="18" charset="0"/>
                        </a:rPr>
                        <m:t>𝑝</m:t>
                      </m:r>
                      <m:r>
                        <a:rPr lang="tr-TR" i="1" dirty="0" smtClean="0">
                          <a:latin typeface="Cambria Math" panose="02040503050406030204" pitchFamily="18" charset="0"/>
                        </a:rPr>
                        <m:t> = 50</m:t>
                      </m:r>
                      <m:f>
                        <m:fPr>
                          <m:ctrlPr>
                            <a:rPr lang="tr-TR" i="1" dirty="0" smtClean="0">
                              <a:latin typeface="Cambria Math" panose="02040503050406030204" pitchFamily="18" charset="0"/>
                            </a:rPr>
                          </m:ctrlPr>
                        </m:fPr>
                        <m:num>
                          <m:r>
                            <a:rPr lang="tr-TR" i="1" dirty="0">
                              <a:latin typeface="Cambria Math" panose="02040503050406030204" pitchFamily="18" charset="0"/>
                            </a:rPr>
                            <m:t>𝑐</m:t>
                          </m:r>
                          <m:r>
                            <a:rPr lang="tr-TR" i="1" dirty="0" smtClean="0">
                              <a:latin typeface="Cambria Math" panose="02040503050406030204" pitchFamily="18" charset="0"/>
                            </a:rPr>
                            <m:t>𝑚</m:t>
                          </m:r>
                        </m:num>
                        <m:den>
                          <m:r>
                            <a:rPr lang="tr-TR" i="1" dirty="0" smtClean="0">
                              <a:latin typeface="Cambria Math" panose="02040503050406030204" pitchFamily="18" charset="0"/>
                            </a:rPr>
                            <m:t>𝑠</m:t>
                          </m:r>
                        </m:den>
                      </m:f>
                    </m:oMath>
                  </m:oMathPara>
                </a14:m>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tr-TR" b="0" i="1" dirty="0" smtClean="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 </m:t>
                      </m:r>
                      <m:r>
                        <a:rPr lang="tr-TR" i="1" dirty="0" smtClean="0">
                          <a:latin typeface="Cambria Math" panose="02040503050406030204" pitchFamily="18" charset="0"/>
                        </a:rPr>
                        <m:t>𝑝</m:t>
                      </m:r>
                      <m:r>
                        <a:rPr lang="tr-TR" i="1" dirty="0" smtClean="0">
                          <a:latin typeface="Cambria Math" panose="02040503050406030204" pitchFamily="18" charset="0"/>
                          <a:ea typeface="Cambria Math" panose="02040503050406030204" pitchFamily="18" charset="0"/>
                        </a:rPr>
                        <m:t>≠</m:t>
                      </m:r>
                      <m:r>
                        <a:rPr lang="tr-TR" i="1" dirty="0" smtClean="0">
                          <a:latin typeface="Cambria Math" panose="02040503050406030204" pitchFamily="18" charset="0"/>
                        </a:rPr>
                        <m:t>50 </m:t>
                      </m:r>
                      <m:r>
                        <a:rPr lang="tr-TR" i="1" dirty="0">
                          <a:latin typeface="Cambria Math" panose="02040503050406030204" pitchFamily="18" charset="0"/>
                        </a:rPr>
                        <m:t>𝑐𝑚</m:t>
                      </m:r>
                      <m:r>
                        <a:rPr lang="tr-TR" i="1" dirty="0">
                          <a:latin typeface="Cambria Math" panose="02040503050406030204" pitchFamily="18" charset="0"/>
                        </a:rPr>
                        <m:t>/</m:t>
                      </m:r>
                      <m:r>
                        <a:rPr lang="tr-TR" i="1" dirty="0">
                          <a:latin typeface="Cambria Math" panose="02040503050406030204" pitchFamily="18" charset="0"/>
                        </a:rPr>
                        <m:t>𝑠</m:t>
                      </m:r>
                      <m:r>
                        <a:rPr lang="tr-TR" i="1" dirty="0">
                          <a:latin typeface="Cambria Math" panose="02040503050406030204" pitchFamily="18" charset="0"/>
                        </a:rPr>
                        <m:t> </m:t>
                      </m:r>
                    </m:oMath>
                  </m:oMathPara>
                </a14:m>
                <a:endParaRPr lang="tr-TR" dirty="0"/>
              </a:p>
              <a:p>
                <a14:m>
                  <m:oMath xmlns:m="http://schemas.openxmlformats.org/officeDocument/2006/math">
                    <m:r>
                      <a:rPr lang="tr-TR" b="0" i="1" dirty="0" smtClean="0">
                        <a:latin typeface="Cambria Math" panose="02040503050406030204" pitchFamily="18" charset="0"/>
                      </a:rPr>
                      <m:t>𝜎</m:t>
                    </m:r>
                    <m:r>
                      <a:rPr lang="tr-TR" i="1" dirty="0" smtClean="0">
                        <a:latin typeface="Cambria Math" panose="02040503050406030204" pitchFamily="18" charset="0"/>
                      </a:rPr>
                      <m:t> = 2.5 </m:t>
                    </m:r>
                  </m:oMath>
                </a14:m>
                <a:r>
                  <a:rPr lang="tr-TR" dirty="0" smtClean="0"/>
                  <a:t>,</a:t>
                </a:r>
                <a14:m>
                  <m:oMath xmlns:m="http://schemas.openxmlformats.org/officeDocument/2006/math">
                    <m:r>
                      <a:rPr lang="tr-TR" i="1" dirty="0" smtClean="0">
                        <a:latin typeface="Cambria Math" panose="02040503050406030204" pitchFamily="18" charset="0"/>
                      </a:rPr>
                      <m:t>𝑛</m:t>
                    </m:r>
                    <m:r>
                      <a:rPr lang="tr-TR" i="1" dirty="0" smtClean="0">
                        <a:latin typeface="Cambria Math" panose="02040503050406030204" pitchFamily="18" charset="0"/>
                      </a:rPr>
                      <m:t> = 10,</m:t>
                    </m:r>
                  </m:oMath>
                </a14:m>
                <a:r>
                  <a:rPr lang="tr-TR" dirty="0" smtClean="0"/>
                  <a:t> örneklem </a:t>
                </a:r>
                <a:r>
                  <a:rPr lang="tr-TR" dirty="0"/>
                  <a:t>ortalaması </a:t>
                </a:r>
                <a14:m>
                  <m:oMath xmlns:m="http://schemas.openxmlformats.org/officeDocument/2006/math">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𝑥</m:t>
                        </m:r>
                      </m:e>
                    </m:acc>
                    <m:r>
                      <a:rPr lang="tr-TR" i="1" dirty="0">
                        <a:latin typeface="Cambria Math" panose="02040503050406030204" pitchFamily="18" charset="0"/>
                      </a:rPr>
                      <m:t>= 51.8 </m:t>
                    </m:r>
                    <m:r>
                      <a:rPr lang="tr-TR" i="1" dirty="0">
                        <a:latin typeface="Cambria Math" panose="02040503050406030204" pitchFamily="18" charset="0"/>
                      </a:rPr>
                      <m:t>𝑐𝑚</m:t>
                    </m:r>
                    <m:r>
                      <a:rPr lang="tr-TR" i="1" dirty="0">
                        <a:latin typeface="Cambria Math" panose="02040503050406030204" pitchFamily="18" charset="0"/>
                      </a:rPr>
                      <m:t>/</m:t>
                    </m:r>
                    <m:r>
                      <a:rPr lang="tr-TR" i="1" dirty="0">
                        <a:latin typeface="Cambria Math" panose="02040503050406030204" pitchFamily="18" charset="0"/>
                      </a:rPr>
                      <m:t>𝑠</m:t>
                    </m:r>
                    <m:r>
                      <a:rPr lang="tr-TR" i="1" dirty="0">
                        <a:latin typeface="Cambria Math" panose="02040503050406030204" pitchFamily="18" charset="0"/>
                      </a:rPr>
                      <m:t> </m:t>
                    </m:r>
                  </m:oMath>
                </a14:m>
                <a:r>
                  <a:rPr lang="tr-TR" dirty="0"/>
                  <a:t>olsun. </a:t>
                </a:r>
                <a:endParaRPr lang="tr-TR" dirty="0" smtClean="0"/>
              </a:p>
              <a:p>
                <a:r>
                  <a:rPr lang="tr-TR" dirty="0" smtClean="0"/>
                  <a:t>Şekildeki </a:t>
                </a:r>
                <a:r>
                  <a:rPr lang="tr-TR" dirty="0"/>
                  <a:t>normal eğri sıfır hipotez altında örneklem ortalaması dağılımı (ortalaması </a:t>
                </a:r>
                <a14:m>
                  <m:oMath xmlns:m="http://schemas.openxmlformats.org/officeDocument/2006/math">
                    <m:r>
                      <a:rPr lang="tr-TR" b="0" i="1" dirty="0" smtClean="0">
                        <a:latin typeface="Cambria Math" panose="02040503050406030204" pitchFamily="18" charset="0"/>
                      </a:rPr>
                      <m:t>𝜇</m:t>
                    </m:r>
                    <m:r>
                      <a:rPr lang="tr-TR" i="1" dirty="0" smtClean="0">
                        <a:latin typeface="Cambria Math" panose="02040503050406030204" pitchFamily="18" charset="0"/>
                      </a:rPr>
                      <m:t> = 50 </m:t>
                    </m:r>
                  </m:oMath>
                </a14:m>
                <a:r>
                  <a:rPr lang="tr-TR" dirty="0"/>
                  <a:t>ve standart sapması </a:t>
                </a:r>
                <a14:m>
                  <m:oMath xmlns:m="http://schemas.openxmlformats.org/officeDocument/2006/math">
                    <m:r>
                      <a:rPr lang="tr-TR" b="0" i="1" dirty="0" smtClean="0">
                        <a:latin typeface="Cambria Math" panose="02040503050406030204" pitchFamily="18" charset="0"/>
                      </a:rPr>
                      <m:t>𝜎</m:t>
                    </m:r>
                    <m:r>
                      <a:rPr lang="tr-TR" b="0" i="1" dirty="0" smtClean="0">
                        <a:latin typeface="Cambria Math" panose="02040503050406030204" pitchFamily="18" charset="0"/>
                      </a:rPr>
                      <m:t>/</m:t>
                    </m:r>
                    <m:rad>
                      <m:radPr>
                        <m:degHide m:val="on"/>
                        <m:ctrlPr>
                          <a:rPr lang="tr-TR" b="0" i="1" dirty="0" smtClean="0">
                            <a:latin typeface="Cambria Math" panose="02040503050406030204" pitchFamily="18" charset="0"/>
                          </a:rPr>
                        </m:ctrlPr>
                      </m:radPr>
                      <m:deg/>
                      <m:e>
                        <m:r>
                          <a:rPr lang="tr-TR" b="0" i="1" dirty="0" smtClean="0">
                            <a:latin typeface="Cambria Math" panose="02040503050406030204" pitchFamily="18" charset="0"/>
                          </a:rPr>
                          <m:t>𝑛</m:t>
                        </m:r>
                      </m:e>
                    </m:rad>
                    <m:r>
                      <a:rPr lang="tr-TR" i="1" dirty="0" smtClean="0">
                        <a:latin typeface="Cambria Math" panose="02040503050406030204" pitchFamily="18" charset="0"/>
                      </a:rPr>
                      <m:t>= 2.5/</m:t>
                    </m:r>
                    <m:rad>
                      <m:radPr>
                        <m:degHide m:val="on"/>
                        <m:ctrlPr>
                          <a:rPr lang="tr-TR" b="0" i="1" dirty="0" smtClean="0">
                            <a:latin typeface="Cambria Math" panose="02040503050406030204" pitchFamily="18" charset="0"/>
                          </a:rPr>
                        </m:ctrlPr>
                      </m:radPr>
                      <m:deg/>
                      <m:e>
                        <m:r>
                          <a:rPr lang="tr-TR" i="1" dirty="0" smtClean="0">
                            <a:latin typeface="Cambria Math" panose="02040503050406030204" pitchFamily="18" charset="0"/>
                          </a:rPr>
                          <m:t>10</m:t>
                        </m:r>
                      </m:e>
                    </m:rad>
                    <m:r>
                      <a:rPr lang="tr-TR" i="1" dirty="0" smtClean="0">
                        <a:latin typeface="Cambria Math" panose="02040503050406030204" pitchFamily="18" charset="0"/>
                      </a:rPr>
                      <m:t> = 0.79 </m:t>
                    </m:r>
                  </m:oMath>
                </a14:m>
                <a:r>
                  <a:rPr lang="tr-TR" dirty="0"/>
                  <a:t>olan bir normal dağılım) </a:t>
                </a: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149" t="-1571" r="-1788"/>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109003" y="1600200"/>
            <a:ext cx="4773612" cy="1923448"/>
          </a:xfrm>
          <a:prstGeom prst="rect">
            <a:avLst/>
          </a:prstGeom>
        </p:spPr>
      </p:pic>
      <mc:AlternateContent xmlns:mc="http://schemas.openxmlformats.org/markup-compatibility/2006" xmlns:a14="http://schemas.microsoft.com/office/drawing/2010/main">
        <mc:Choice Requires="a14">
          <p:sp>
            <p:nvSpPr>
              <p:cNvPr id="4" name="Metin kutusu 3"/>
              <p:cNvSpPr txBox="1"/>
              <p:nvPr/>
            </p:nvSpPr>
            <p:spPr>
              <a:xfrm>
                <a:off x="6742484" y="3798500"/>
                <a:ext cx="4259243" cy="13569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𝑧</m:t>
                      </m:r>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51.8−50</m:t>
                          </m:r>
                        </m:num>
                        <m:den>
                          <m:r>
                            <a:rPr lang="tr-TR" b="0" i="1" smtClean="0">
                              <a:latin typeface="Cambria Math" panose="02040503050406030204" pitchFamily="18" charset="0"/>
                            </a:rPr>
                            <m:t>0.79</m:t>
                          </m:r>
                        </m:den>
                      </m:f>
                      <m:r>
                        <a:rPr lang="tr-TR" b="0" i="1" smtClean="0">
                          <a:latin typeface="Cambria Math" panose="02040503050406030204" pitchFamily="18" charset="0"/>
                        </a:rPr>
                        <m:t>=2.28</m:t>
                      </m:r>
                    </m:oMath>
                  </m:oMathPara>
                </a14:m>
                <a:endParaRPr lang="tr-TR" b="0" dirty="0" smtClean="0"/>
              </a:p>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𝑍</m:t>
                          </m:r>
                          <m:r>
                            <a:rPr lang="tr-TR" b="0" i="1" smtClean="0">
                              <a:latin typeface="Cambria Math" panose="02040503050406030204" pitchFamily="18" charset="0"/>
                            </a:rPr>
                            <m:t>≥2.28</m:t>
                          </m:r>
                        </m:e>
                      </m:d>
                      <m:r>
                        <a:rPr lang="tr-TR" b="0" i="1" smtClean="0">
                          <a:latin typeface="Cambria Math" panose="02040503050406030204" pitchFamily="18" charset="0"/>
                        </a:rPr>
                        <m:t>=1−</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𝑍</m:t>
                          </m:r>
                          <m:r>
                            <a:rPr lang="tr-TR" b="0" i="1" smtClean="0">
                              <a:latin typeface="Cambria Math" panose="02040503050406030204" pitchFamily="18" charset="0"/>
                            </a:rPr>
                            <m:t>&lt;2.28</m:t>
                          </m:r>
                        </m:e>
                      </m:d>
                      <m:r>
                        <a:rPr lang="tr-TR" b="0" i="1" smtClean="0">
                          <a:latin typeface="Cambria Math" panose="02040503050406030204" pitchFamily="18" charset="0"/>
                        </a:rPr>
                        <m:t>=0.0113</m:t>
                      </m:r>
                    </m:oMath>
                  </m:oMathPara>
                </a14:m>
                <a:endParaRPr lang="tr-TR" b="0" dirty="0" smtClean="0"/>
              </a:p>
              <a:p>
                <a:r>
                  <a:rPr lang="tr-TR" dirty="0" smtClean="0"/>
                  <a:t>Normal eğri simetrik olduğu için </a:t>
                </a:r>
              </a:p>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 </m:t>
                      </m:r>
                      <m:r>
                        <a:rPr lang="tr-TR" b="0" i="1" smtClean="0">
                          <a:latin typeface="Cambria Math" panose="02040503050406030204" pitchFamily="18" charset="0"/>
                        </a:rPr>
                        <m:t>𝑑𝑒</m:t>
                      </m:r>
                      <m:r>
                        <a:rPr lang="tr-TR" b="0" i="1" smtClean="0">
                          <a:latin typeface="Cambria Math" panose="02040503050406030204" pitchFamily="18" charset="0"/>
                        </a:rPr>
                        <m:t>ğ</m:t>
                      </m:r>
                      <m:r>
                        <a:rPr lang="tr-TR" b="0" i="1" smtClean="0">
                          <a:latin typeface="Cambria Math" panose="02040503050406030204" pitchFamily="18" charset="0"/>
                        </a:rPr>
                        <m:t>𝑒𝑟𝑖</m:t>
                      </m:r>
                      <m:r>
                        <a:rPr lang="tr-TR" b="0" i="1" smtClean="0">
                          <a:latin typeface="Cambria Math" panose="02040503050406030204" pitchFamily="18" charset="0"/>
                        </a:rPr>
                        <m:t>=0.0113+0.0113=0.0226</m:t>
                      </m:r>
                    </m:oMath>
                  </m:oMathPara>
                </a14:m>
                <a:endParaRPr lang="tr-TR" dirty="0"/>
              </a:p>
            </p:txBody>
          </p:sp>
        </mc:Choice>
        <mc:Fallback xmlns="">
          <p:sp>
            <p:nvSpPr>
              <p:cNvPr id="4" name="Metin kutusu 3"/>
              <p:cNvSpPr txBox="1">
                <a:spLocks noRot="1" noChangeAspect="1" noMove="1" noResize="1" noEditPoints="1" noAdjustHandles="1" noChangeArrowheads="1" noChangeShapeType="1" noTextEdit="1"/>
              </p:cNvSpPr>
              <p:nvPr/>
            </p:nvSpPr>
            <p:spPr>
              <a:xfrm>
                <a:off x="6742484" y="3798500"/>
                <a:ext cx="4259243" cy="1356975"/>
              </a:xfrm>
              <a:prstGeom prst="rect">
                <a:avLst/>
              </a:prstGeom>
              <a:blipFill rotWithShape="0">
                <a:blip r:embed="rId4"/>
                <a:stretch>
                  <a:fillRect l="-3290" r="-143" b="-6278"/>
                </a:stretch>
              </a:blipFill>
            </p:spPr>
            <p:txBody>
              <a:bodyPr/>
              <a:lstStyle/>
              <a:p>
                <a:r>
                  <a:rPr lang="tr-TR">
                    <a:noFill/>
                  </a:rPr>
                  <a:t> </a:t>
                </a:r>
              </a:p>
            </p:txBody>
          </p:sp>
        </mc:Fallback>
      </mc:AlternateContent>
    </p:spTree>
    <p:extLst>
      <p:ext uri="{BB962C8B-B14F-4D97-AF65-F5344CB8AC3E}">
        <p14:creationId xmlns:p14="http://schemas.microsoft.com/office/powerpoint/2010/main" val="653032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a:t>
            </a:r>
            <a:r>
              <a:rPr lang="tr-TR" dirty="0" smtClean="0"/>
              <a:t>Hipotez </a:t>
            </a:r>
            <a:r>
              <a:rPr lang="tr-TR" dirty="0"/>
              <a:t>Testinde </a:t>
            </a:r>
            <a:r>
              <a:rPr lang="tr-TR" dirty="0" smtClean="0"/>
              <a:t>P-Değerleri</a:t>
            </a:r>
            <a:endParaRPr lang="tr-TR" dirty="0"/>
          </a:p>
        </p:txBody>
      </p:sp>
      <mc:AlternateContent xmlns:mc="http://schemas.openxmlformats.org/markup-compatibility/2006" xmlns:a14="http://schemas.microsoft.com/office/drawing/2010/main">
        <mc:Choice Requires="a14">
          <p:sp>
            <p:nvSpPr>
              <p:cNvPr id="5" name="İçerik Yer Tutucusu 4"/>
              <p:cNvSpPr>
                <a:spLocks noGrp="1"/>
              </p:cNvSpPr>
              <p:nvPr>
                <p:ph idx="1"/>
              </p:nvPr>
            </p:nvSpPr>
            <p:spPr/>
            <p:txBody>
              <a:bodyPr>
                <a:normAutofit fontScale="85000" lnSpcReduction="10000"/>
              </a:bodyPr>
              <a:lstStyle/>
              <a:p>
                <a:r>
                  <a:rPr lang="tr-TR" dirty="0"/>
                  <a:t>P-değeri bize, eğer </a:t>
                </a:r>
                <a:r>
                  <a:rPr lang="tr-TR" dirty="0" err="1"/>
                  <a:t>Ho</a:t>
                </a:r>
                <a:r>
                  <a:rPr lang="tr-TR" dirty="0"/>
                  <a:t> sıfır hipotezi doğru ise, alınan bir </a:t>
                </a:r>
                <a:r>
                  <a:rPr lang="tr-TR" dirty="0" err="1"/>
                  <a:t>rassal</a:t>
                </a:r>
                <a:r>
                  <a:rPr lang="tr-TR" dirty="0"/>
                  <a:t> örneklem ortalamasının 50'den </a:t>
                </a:r>
                <a:r>
                  <a:rPr lang="tr-TR" dirty="0" err="1"/>
                  <a:t>enaz</a:t>
                </a:r>
                <a:r>
                  <a:rPr lang="tr-TR" dirty="0"/>
                  <a:t> 51.8 (veya 48.2) kadar uzakta çıkması olasılığının 0.0226 olduğunu ifade eder. Bu nedenle, eğer sıfır hipotez gerçekten doğru ise gözlenen örneklem ortalamasının 51.8 olması çok nadir görülecek bir durumdur. "Standart" anlamlılık seviyesi 0.05 ile </a:t>
                </a:r>
                <a:r>
                  <a:rPr lang="tr-TR" dirty="0" smtClean="0"/>
                  <a:t>kıyaslandığında </a:t>
                </a:r>
                <a:r>
                  <a:rPr lang="tr-TR" dirty="0"/>
                  <a:t>gözlenen P-değeri daha küçüktür ve eğer 0.05 olan sabit anlamlılık seviyesini </a:t>
                </a:r>
                <a:r>
                  <a:rPr lang="tr-TR" dirty="0" smtClean="0"/>
                  <a:t>kullansaydık</a:t>
                </a:r>
                <a:r>
                  <a:rPr lang="tr-TR" dirty="0"/>
                  <a:t>, sıfır hipotezi reddedilecekti. </a:t>
                </a:r>
                <a:endParaRPr lang="tr-TR" dirty="0" smtClean="0"/>
              </a:p>
              <a:p>
                <a:r>
                  <a:rPr lang="tr-TR" dirty="0" err="1" smtClean="0"/>
                  <a:t>Açıkcası</a:t>
                </a:r>
                <a:r>
                  <a:rPr lang="tr-TR" dirty="0"/>
                  <a:t>, önem seviyesi 0.0226'ya eşit veya daha büyük her anlamlılık seviyesinde </a:t>
                </a:r>
                <a:r>
                  <a:rPr lang="tr-TR" dirty="0" err="1"/>
                  <a:t>Ho</a:t>
                </a:r>
                <a:r>
                  <a:rPr lang="tr-TR" dirty="0"/>
                  <a:t> reddedilecekti. </a:t>
                </a:r>
                <a:endParaRPr lang="tr-TR" dirty="0" smtClean="0"/>
              </a:p>
              <a:p>
                <a:r>
                  <a:rPr lang="tr-TR" dirty="0" smtClean="0"/>
                  <a:t>P-değeri </a:t>
                </a:r>
                <a:r>
                  <a:rPr lang="tr-TR" dirty="0" err="1"/>
                  <a:t>Ho</a:t>
                </a:r>
                <a:r>
                  <a:rPr lang="tr-TR" dirty="0"/>
                  <a:t> hipotezinin reddedilmesine yol açan en küçük anlamlılık seviyesidir. </a:t>
                </a:r>
                <a:endParaRPr lang="tr-TR" dirty="0" smtClean="0"/>
              </a:p>
              <a:p>
                <a:r>
                  <a:rPr lang="tr-TR" dirty="0" smtClean="0"/>
                  <a:t>İşlevsel </a:t>
                </a:r>
                <a:r>
                  <a:rPr lang="tr-TR" dirty="0"/>
                  <a:t>olarak, P-değerini hesaplara ve ardından bulduğumuz sonucu önceden </a:t>
                </a:r>
                <a:r>
                  <a:rPr lang="tr-TR" dirty="0" smtClean="0"/>
                  <a:t>belirlenen </a:t>
                </a:r>
                <a:r>
                  <a:rPr lang="tr-TR" dirty="0"/>
                  <a:t>anlamlılık seviyesi ile kıyaslayarak karar vermeye çalışırız. </a:t>
                </a:r>
                <a:endParaRPr lang="tr-TR" dirty="0" smtClean="0"/>
              </a:p>
              <a:p>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𝑑𝑒</m:t>
                    </m:r>
                    <m:r>
                      <a:rPr lang="tr-TR" i="1" dirty="0" smtClean="0">
                        <a:latin typeface="Cambria Math" panose="02040503050406030204" pitchFamily="18" charset="0"/>
                      </a:rPr>
                      <m:t>ğ</m:t>
                    </m:r>
                    <m:r>
                      <a:rPr lang="tr-TR" i="1" dirty="0" smtClean="0">
                        <a:latin typeface="Cambria Math" panose="02040503050406030204" pitchFamily="18" charset="0"/>
                      </a:rPr>
                      <m:t>𝑒𝑟𝑖</m:t>
                    </m:r>
                  </m:oMath>
                </a14:m>
                <a:r>
                  <a:rPr lang="tr-TR" dirty="0" smtClean="0"/>
                  <a:t> </a:t>
                </a:r>
                <a:r>
                  <a:rPr lang="tr-TR" dirty="0"/>
                  <a:t>sıfır hipotezinin yanlış olma olasılığı değildir, </a:t>
                </a:r>
                <a14:m>
                  <m:oMath xmlns:m="http://schemas.openxmlformats.org/officeDocument/2006/math">
                    <m:r>
                      <a:rPr lang="tr-TR" i="1" dirty="0" smtClean="0">
                        <a:latin typeface="Cambria Math" panose="02040503050406030204" pitchFamily="18" charset="0"/>
                      </a:rPr>
                      <m:t>1 — </m:t>
                    </m:r>
                    <m:r>
                      <a:rPr lang="tr-TR" i="1" dirty="0" smtClean="0">
                        <a:latin typeface="Cambria Math" panose="02040503050406030204" pitchFamily="18" charset="0"/>
                      </a:rPr>
                      <m:t>𝑃</m:t>
                    </m:r>
                    <m:r>
                      <a:rPr lang="tr-TR" i="1" dirty="0" smtClean="0">
                        <a:latin typeface="Cambria Math" panose="02040503050406030204" pitchFamily="18" charset="0"/>
                      </a:rPr>
                      <m:t> </m:t>
                    </m:r>
                    <m:r>
                      <a:rPr lang="tr-TR" i="1" dirty="0" smtClean="0">
                        <a:latin typeface="Cambria Math" panose="02040503050406030204" pitchFamily="18" charset="0"/>
                      </a:rPr>
                      <m:t>𝑑𝑒</m:t>
                    </m:r>
                    <m:r>
                      <a:rPr lang="tr-TR" i="1" dirty="0" smtClean="0">
                        <a:latin typeface="Cambria Math" panose="02040503050406030204" pitchFamily="18" charset="0"/>
                      </a:rPr>
                      <m:t>ğ</m:t>
                    </m:r>
                    <m:r>
                      <a:rPr lang="tr-TR" i="1" dirty="0" smtClean="0">
                        <a:latin typeface="Cambria Math" panose="02040503050406030204" pitchFamily="18" charset="0"/>
                      </a:rPr>
                      <m:t>𝑒𝑟𝑖</m:t>
                    </m:r>
                    <m:r>
                      <a:rPr lang="tr-TR" i="1" dirty="0" smtClean="0">
                        <a:latin typeface="Cambria Math" panose="02040503050406030204" pitchFamily="18" charset="0"/>
                      </a:rPr>
                      <m:t> </m:t>
                    </m:r>
                  </m:oMath>
                </a14:m>
                <a:r>
                  <a:rPr lang="tr-TR" dirty="0"/>
                  <a:t>de sıfır </a:t>
                </a:r>
                <a:r>
                  <a:rPr lang="tr-TR" dirty="0" smtClean="0"/>
                  <a:t>hipotezinin </a:t>
                </a:r>
                <a:r>
                  <a:rPr lang="tr-TR" dirty="0"/>
                  <a:t>doğru olma olasılığı değildir. Sıfır hipotezi doğru veya yanlış olabilir (bununla ilgili bir olasılık yoktur). </a:t>
                </a:r>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𝑑𝑒</m:t>
                    </m:r>
                    <m:r>
                      <a:rPr lang="tr-TR" i="1" dirty="0" smtClean="0">
                        <a:latin typeface="Cambria Math" panose="02040503050406030204" pitchFamily="18" charset="0"/>
                      </a:rPr>
                      <m:t>ğ</m:t>
                    </m:r>
                    <m:r>
                      <a:rPr lang="tr-TR" i="1" dirty="0" smtClean="0">
                        <a:latin typeface="Cambria Math" panose="02040503050406030204" pitchFamily="18" charset="0"/>
                      </a:rPr>
                      <m:t>𝑒𝑟𝑖𝑛𝑖𝑛</m:t>
                    </m:r>
                    <m:r>
                      <a:rPr lang="tr-TR" i="1" dirty="0" smtClean="0">
                        <a:latin typeface="Cambria Math" panose="02040503050406030204" pitchFamily="18" charset="0"/>
                      </a:rPr>
                      <m:t> </m:t>
                    </m:r>
                    <m:r>
                      <a:rPr lang="tr-TR" i="1" dirty="0" smtClean="0">
                        <a:latin typeface="Cambria Math" panose="02040503050406030204" pitchFamily="18" charset="0"/>
                      </a:rPr>
                      <m:t>𝑦𝑜𝑟𝑢𝑚𝑢</m:t>
                    </m:r>
                    <m:r>
                      <a:rPr lang="tr-TR" i="1" dirty="0" smtClean="0">
                        <a:latin typeface="Cambria Math" panose="02040503050406030204" pitchFamily="18" charset="0"/>
                      </a:rPr>
                      <m:t> </m:t>
                    </m:r>
                  </m:oMath>
                </a14:m>
                <a:r>
                  <a:rPr lang="tr-TR" dirty="0" err="1"/>
                  <a:t>Ho</a:t>
                </a:r>
                <a:r>
                  <a:rPr lang="tr-TR" dirty="0"/>
                  <a:t> hipotezini yanlışlıkla </a:t>
                </a:r>
                <a:r>
                  <a:rPr lang="tr-TR" dirty="0" err="1"/>
                  <a:t>red</a:t>
                </a:r>
                <a:r>
                  <a:rPr lang="tr-TR" dirty="0"/>
                  <a:t> riski ile ilgilidir. </a:t>
                </a:r>
              </a:p>
              <a:p>
                <a:r>
                  <a:rPr lang="tr-TR" dirty="0"/>
                  <a:t>P-değeri yaklaşımını kapsamlı bir şekilde </a:t>
                </a:r>
                <a:r>
                  <a:rPr lang="tr-TR" dirty="0" smtClean="0"/>
                  <a:t>ilerde kullanacağız. </a:t>
                </a:r>
                <a:r>
                  <a:rPr lang="tr-TR" dirty="0"/>
                  <a:t>Modern istatistik yazılım </a:t>
                </a:r>
                <a:r>
                  <a:rPr lang="tr-TR" dirty="0" smtClean="0"/>
                  <a:t>paketleri</a:t>
                </a:r>
                <a:r>
                  <a:rPr lang="tr-TR" dirty="0"/>
                  <a:t>, hipotez test sonuçlarını neredeyse tamamen P-değerleri ile raporlamaktadır. </a:t>
                </a:r>
              </a:p>
            </p:txBody>
          </p:sp>
        </mc:Choice>
        <mc:Fallback xmlns="">
          <p:sp>
            <p:nvSpPr>
              <p:cNvPr id="5" name="İçerik Yer Tutucusu 4"/>
              <p:cNvSpPr>
                <a:spLocks noGrp="1" noRot="1" noChangeAspect="1" noMove="1" noResize="1" noEditPoints="1" noAdjustHandles="1" noChangeArrowheads="1" noChangeShapeType="1" noTextEdit="1"/>
              </p:cNvSpPr>
              <p:nvPr>
                <p:ph idx="1"/>
              </p:nvPr>
            </p:nvSpPr>
            <p:spPr>
              <a:blipFill rotWithShape="0">
                <a:blip r:embed="rId2"/>
                <a:stretch>
                  <a:fillRect l="-313" t="-1571" r="-62"/>
                </a:stretch>
              </a:blipFill>
            </p:spPr>
            <p:txBody>
              <a:bodyPr/>
              <a:lstStyle/>
              <a:p>
                <a:r>
                  <a:rPr lang="tr-TR">
                    <a:noFill/>
                  </a:rPr>
                  <a:t> </a:t>
                </a:r>
              </a:p>
            </p:txBody>
          </p:sp>
        </mc:Fallback>
      </mc:AlternateContent>
    </p:spTree>
    <p:extLst>
      <p:ext uri="{BB962C8B-B14F-4D97-AF65-F5344CB8AC3E}">
        <p14:creationId xmlns:p14="http://schemas.microsoft.com/office/powerpoint/2010/main" val="10577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Tek-Taraflı ve İki-Taraflı Hipotezler </a:t>
            </a:r>
          </a:p>
        </p:txBody>
      </p:sp>
      <mc:AlternateContent xmlns:mc="http://schemas.openxmlformats.org/markup-compatibility/2006" xmlns:a14="http://schemas.microsoft.com/office/drawing/2010/main">
        <mc:Choice Requires="a14">
          <p:sp>
            <p:nvSpPr>
              <p:cNvPr id="6" name="İçerik Yer Tutucusu 5"/>
              <p:cNvSpPr>
                <a:spLocks noGrp="1"/>
              </p:cNvSpPr>
              <p:nvPr>
                <p:ph idx="1"/>
              </p:nvPr>
            </p:nvSpPr>
            <p:spPr/>
            <p:txBody>
              <a:bodyPr/>
              <a:lstStyle/>
              <a:p>
                <a:pPr marL="246888" lvl="1">
                  <a:lnSpc>
                    <a:spcPct val="80000"/>
                  </a:lnSpc>
                  <a:spcBef>
                    <a:spcPts val="1800"/>
                  </a:spcBef>
                </a:pPr>
                <a:r>
                  <a:rPr lang="tr-TR" sz="1700" dirty="0" smtClean="0"/>
                  <a:t>Hipotez oluşturma aşamasında, sıfır hipotezi daima eşitlik olarak tanımlarız, bu şekilde Tip I hata olasılığı </a:t>
                </a:r>
                <a14:m>
                  <m:oMath xmlns:m="http://schemas.openxmlformats.org/officeDocument/2006/math">
                    <m:r>
                      <a:rPr lang="tr-TR" sz="1700">
                        <a:latin typeface="Cambria Math" panose="02040503050406030204" pitchFamily="18" charset="0"/>
                      </a:rPr>
                      <m:t>𝛼</m:t>
                    </m:r>
                  </m:oMath>
                </a14:m>
                <a:r>
                  <a:rPr lang="tr-TR" sz="1700" dirty="0"/>
                  <a:t> belirli bir değerde kontrol edilebilir. </a:t>
                </a:r>
                <a14:m>
                  <m:oMath xmlns:m="http://schemas.openxmlformats.org/officeDocument/2006/math">
                    <m:sSub>
                      <m:sSubPr>
                        <m:ctrlPr>
                          <a:rPr lang="tr-TR" sz="1700" i="1" dirty="0">
                            <a:latin typeface="Cambria Math" panose="02040503050406030204" pitchFamily="18" charset="0"/>
                          </a:rPr>
                        </m:ctrlPr>
                      </m:sSubPr>
                      <m:e>
                        <m:r>
                          <a:rPr lang="tr-TR" sz="1700" dirty="0">
                            <a:latin typeface="Cambria Math" panose="02040503050406030204" pitchFamily="18" charset="0"/>
                          </a:rPr>
                          <m:t>𝐻</m:t>
                        </m:r>
                      </m:e>
                      <m:sub>
                        <m:r>
                          <a:rPr lang="tr-TR" sz="1700" dirty="0">
                            <a:latin typeface="Cambria Math" panose="02040503050406030204" pitchFamily="18" charset="0"/>
                          </a:rPr>
                          <m:t>0</m:t>
                        </m:r>
                      </m:sub>
                    </m:sSub>
                  </m:oMath>
                </a14:m>
                <a:r>
                  <a:rPr lang="tr-TR" sz="1700" dirty="0"/>
                  <a:t> reddedildiğinde çıkarılacak sonuca bağlı olarak, alternatif hipotez tek ya da çift taraflı olabilir. </a:t>
                </a:r>
              </a:p>
              <a:p>
                <a:pPr marL="246888" lvl="1">
                  <a:lnSpc>
                    <a:spcPct val="80000"/>
                  </a:lnSpc>
                  <a:spcBef>
                    <a:spcPts val="1800"/>
                  </a:spcBef>
                </a:pPr>
                <a:r>
                  <a:rPr lang="tr-TR" sz="1700" dirty="0"/>
                  <a:t>Eğer amacımız "büyüktür", "küçüktür", "yüksektir", "aşar", "en azından" gibi ifadelerle açıklanıyorsa, tek taraflı alternatif test uygundur. </a:t>
                </a:r>
              </a:p>
              <a:p>
                <a:pPr marL="246888" lvl="1">
                  <a:lnSpc>
                    <a:spcPct val="80000"/>
                  </a:lnSpc>
                  <a:spcBef>
                    <a:spcPts val="1800"/>
                  </a:spcBef>
                </a:pPr>
                <a:r>
                  <a:rPr lang="tr-TR" sz="1700" dirty="0"/>
                  <a:t>Eğer iddiada herhangi bir yön belirtilmiyorsa veya "eşit değildir" ifadesi ile açıklama yapılıyorsa, iki taraflı alternatif test kullanılmalıdır, </a:t>
                </a:r>
              </a:p>
              <a:p>
                <a:pPr marL="246888" lvl="1">
                  <a:lnSpc>
                    <a:spcPct val="80000"/>
                  </a:lnSpc>
                  <a:spcBef>
                    <a:spcPts val="1800"/>
                  </a:spcBef>
                </a:pPr>
                <a:r>
                  <a:rPr lang="tr-TR" sz="1700" dirty="0"/>
                  <a:t>Tek-yanlı alternatif hipotezi formüle ederken, </a:t>
                </a:r>
                <a14:m>
                  <m:oMath xmlns:m="http://schemas.openxmlformats.org/officeDocument/2006/math">
                    <m:sSub>
                      <m:sSubPr>
                        <m:ctrlPr>
                          <a:rPr lang="tr-TR" sz="1700" b="0" i="1" dirty="0" smtClean="0">
                            <a:latin typeface="Cambria Math" panose="02040503050406030204" pitchFamily="18" charset="0"/>
                          </a:rPr>
                        </m:ctrlPr>
                      </m:sSubPr>
                      <m:e>
                        <m:r>
                          <a:rPr lang="tr-TR" sz="1700" i="1" dirty="0" smtClean="0">
                            <a:latin typeface="Cambria Math" panose="02040503050406030204" pitchFamily="18" charset="0"/>
                          </a:rPr>
                          <m:t>𝐻</m:t>
                        </m:r>
                      </m:e>
                      <m:sub>
                        <m:r>
                          <a:rPr lang="tr-TR" sz="1700" i="1" dirty="0" smtClean="0">
                            <a:latin typeface="Cambria Math" panose="02040503050406030204" pitchFamily="18" charset="0"/>
                          </a:rPr>
                          <m:t>𝑜</m:t>
                        </m:r>
                      </m:sub>
                    </m:sSub>
                  </m:oMath>
                </a14:m>
                <a:r>
                  <a:rPr lang="tr-TR" sz="1700" dirty="0"/>
                  <a:t> hipotezini reddetmenin daima güçlü bir çıkarım olduğunu hatırlamalıyız. Dolayısıyla, hakkında güçlü çıkarımda bulunmanın önemli olduğu ifadeyi alternatif hipoteze koymalıyız. Gerçek hayat problemlerinde bu durum, bakış açımıza ve konuyla ilgili tecrübemize bağlı olacaktır. </a:t>
                </a:r>
              </a:p>
            </p:txBody>
          </p:sp>
        </mc:Choice>
        <mc:Fallback xmlns="">
          <p:sp>
            <p:nvSpPr>
              <p:cNvPr id="6" name="İçerik Yer Tutucusu 5"/>
              <p:cNvSpPr>
                <a:spLocks noGrp="1" noRot="1" noChangeAspect="1" noMove="1" noResize="1" noEditPoints="1" noAdjustHandles="1" noChangeArrowheads="1" noChangeShapeType="1" noTextEdit="1"/>
              </p:cNvSpPr>
              <p:nvPr>
                <p:ph idx="1"/>
              </p:nvPr>
            </p:nvSpPr>
            <p:spPr>
              <a:blipFill rotWithShape="0">
                <a:blip r:embed="rId2"/>
                <a:stretch>
                  <a:fillRect l="-313" t="-1571" r="-250"/>
                </a:stretch>
              </a:blipFill>
            </p:spPr>
            <p:txBody>
              <a:bodyPr/>
              <a:lstStyle/>
              <a:p>
                <a:r>
                  <a:rPr lang="tr-TR">
                    <a:noFill/>
                  </a:rPr>
                  <a:t> </a:t>
                </a:r>
              </a:p>
            </p:txBody>
          </p:sp>
        </mc:Fallback>
      </mc:AlternateContent>
    </p:spTree>
    <p:extLst>
      <p:ext uri="{BB962C8B-B14F-4D97-AF65-F5344CB8AC3E}">
        <p14:creationId xmlns:p14="http://schemas.microsoft.com/office/powerpoint/2010/main" val="209978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HİPOTEZ TESTİ: Hipotez Testi için Genel Prosedür </a:t>
            </a:r>
          </a:p>
        </p:txBody>
      </p:sp>
      <mc:AlternateContent xmlns:mc="http://schemas.openxmlformats.org/markup-compatibility/2006" xmlns:a14="http://schemas.microsoft.com/office/drawing/2010/main">
        <mc:Choice Requires="a14">
          <p:sp>
            <p:nvSpPr>
              <p:cNvPr id="6" name="İçerik Yer Tutucusu 5"/>
              <p:cNvSpPr>
                <a:spLocks noGrp="1"/>
              </p:cNvSpPr>
              <p:nvPr>
                <p:ph idx="1"/>
              </p:nvPr>
            </p:nvSpPr>
            <p:spPr/>
            <p:txBody>
              <a:bodyPr>
                <a:normAutofit lnSpcReduction="10000"/>
              </a:bodyPr>
              <a:lstStyle/>
              <a:p>
                <a:r>
                  <a:rPr lang="tr-TR" dirty="0" smtClean="0"/>
                  <a:t>Bu bölüm çoğu pratik problem için geçerli hipotez testi prosedürünü izah etmektedir. Hipotez test metodolojisini uygularken izlenmesi tavsiye edilen aşamalar şu şekildedir: </a:t>
                </a:r>
              </a:p>
              <a:p>
                <a:pPr marL="644652" lvl="1" indent="-342900">
                  <a:buFont typeface="+mj-lt"/>
                  <a:buAutoNum type="arabicPeriod"/>
                </a:pPr>
                <a:r>
                  <a:rPr lang="tr-TR" b="1" dirty="0" smtClean="0"/>
                  <a:t>İlgilenilen </a:t>
                </a:r>
                <a:r>
                  <a:rPr lang="tr-TR" b="1" dirty="0"/>
                  <a:t>parametre: </a:t>
                </a:r>
                <a:r>
                  <a:rPr lang="tr-TR" dirty="0"/>
                  <a:t>Problem içeriğine göre problemin ilgilendiği parametreyi tanımla. </a:t>
                </a:r>
              </a:p>
              <a:p>
                <a:pPr marL="644652" lvl="1" indent="-342900">
                  <a:buFont typeface="+mj-lt"/>
                  <a:buAutoNum type="arabicPeriod"/>
                </a:pPr>
                <a:r>
                  <a:rPr lang="tr-TR" b="1" dirty="0" smtClean="0"/>
                  <a:t>Sıfır </a:t>
                </a:r>
                <a:r>
                  <a:rPr lang="tr-TR" b="1" dirty="0"/>
                  <a:t>hipotezi, </a:t>
                </a:r>
                <a14:m>
                  <m:oMath xmlns:m="http://schemas.openxmlformats.org/officeDocument/2006/math">
                    <m:sSub>
                      <m:sSubPr>
                        <m:ctrlPr>
                          <a:rPr lang="tr-TR" b="1" i="1" dirty="0" smtClean="0">
                            <a:latin typeface="Cambria Math" panose="02040503050406030204" pitchFamily="18" charset="0"/>
                          </a:rPr>
                        </m:ctrlPr>
                      </m:sSubPr>
                      <m:e>
                        <m:r>
                          <a:rPr lang="tr-TR" b="1" i="1" dirty="0" smtClean="0">
                            <a:latin typeface="Cambria Math" panose="02040503050406030204" pitchFamily="18" charset="0"/>
                          </a:rPr>
                          <m:t>𝑯</m:t>
                        </m:r>
                      </m:e>
                      <m:sub>
                        <m:r>
                          <a:rPr lang="tr-TR" b="1" i="1" dirty="0" smtClean="0">
                            <a:latin typeface="Cambria Math" panose="02040503050406030204" pitchFamily="18" charset="0"/>
                          </a:rPr>
                          <m:t>𝟎</m:t>
                        </m:r>
                      </m:sub>
                    </m:sSub>
                  </m:oMath>
                </a14:m>
                <a:r>
                  <a:rPr lang="tr-TR" b="1" dirty="0" smtClean="0"/>
                  <a:t>: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oMath>
                </a14:m>
                <a:r>
                  <a:rPr lang="tr-TR" dirty="0" smtClean="0"/>
                  <a:t> sıfır </a:t>
                </a:r>
                <a:r>
                  <a:rPr lang="tr-TR" dirty="0"/>
                  <a:t>hipotezini ifade et. </a:t>
                </a:r>
                <a:endParaRPr lang="tr-TR" dirty="0" smtClean="0"/>
              </a:p>
              <a:p>
                <a:pPr marL="644652" lvl="1" indent="-342900">
                  <a:buFont typeface="+mj-lt"/>
                  <a:buAutoNum type="arabicPeriod"/>
                </a:pPr>
                <a:r>
                  <a:rPr lang="tr-TR" b="1" dirty="0" smtClean="0"/>
                  <a:t>Alternatif hipotez</a:t>
                </a:r>
                <a:r>
                  <a:rPr lang="tr-TR" b="1" dirty="0"/>
                  <a:t>, </a:t>
                </a:r>
                <a14:m>
                  <m:oMath xmlns:m="http://schemas.openxmlformats.org/officeDocument/2006/math">
                    <m:sSub>
                      <m:sSubPr>
                        <m:ctrlPr>
                          <a:rPr lang="tr-TR" b="1" i="1" dirty="0">
                            <a:latin typeface="Cambria Math" panose="02040503050406030204" pitchFamily="18" charset="0"/>
                          </a:rPr>
                        </m:ctrlPr>
                      </m:sSubPr>
                      <m:e>
                        <m:r>
                          <a:rPr lang="tr-TR" b="1" i="1" dirty="0">
                            <a:latin typeface="Cambria Math" panose="02040503050406030204" pitchFamily="18" charset="0"/>
                          </a:rPr>
                          <m:t>𝑯</m:t>
                        </m:r>
                      </m:e>
                      <m:sub>
                        <m:r>
                          <a:rPr lang="tr-TR" b="1" i="1" dirty="0" smtClean="0">
                            <a:latin typeface="Cambria Math" panose="02040503050406030204" pitchFamily="18" charset="0"/>
                          </a:rPr>
                          <m:t>𝟏</m:t>
                        </m:r>
                      </m:sub>
                    </m:sSub>
                  </m:oMath>
                </a14:m>
                <a:r>
                  <a:rPr lang="tr-TR" b="1" dirty="0"/>
                  <a:t>: </a:t>
                </a:r>
                <a:r>
                  <a:rPr lang="tr-TR" dirty="0"/>
                  <a:t>Uygun bir alternatif hipotez belirle, </a:t>
                </a:r>
                <a:endParaRPr lang="tr-TR" dirty="0" smtClean="0"/>
              </a:p>
              <a:p>
                <a:pPr marL="644652" lvl="1" indent="-342900">
                  <a:buFont typeface="+mj-lt"/>
                  <a:buAutoNum type="arabicPeriod"/>
                </a:pPr>
                <a:r>
                  <a:rPr lang="tr-TR" b="1" dirty="0" smtClean="0"/>
                  <a:t>Test </a:t>
                </a:r>
                <a:r>
                  <a:rPr lang="tr-TR" b="1" dirty="0"/>
                  <a:t>istatistiği: </a:t>
                </a:r>
                <a:r>
                  <a:rPr lang="tr-TR" dirty="0"/>
                  <a:t>Uygun bir test istatistiği </a:t>
                </a:r>
                <a:r>
                  <a:rPr lang="tr-TR" dirty="0" smtClean="0"/>
                  <a:t>tanımla</a:t>
                </a:r>
              </a:p>
              <a:p>
                <a:pPr marL="644652" lvl="1" indent="-342900">
                  <a:buFont typeface="+mj-lt"/>
                  <a:buAutoNum type="arabicPeriod"/>
                </a:pPr>
                <a14:m>
                  <m:oMath xmlns:m="http://schemas.openxmlformats.org/officeDocument/2006/math">
                    <m:sSub>
                      <m:sSubPr>
                        <m:ctrlPr>
                          <a:rPr lang="tr-TR" b="1" i="1" dirty="0">
                            <a:latin typeface="Cambria Math" panose="02040503050406030204" pitchFamily="18" charset="0"/>
                          </a:rPr>
                        </m:ctrlPr>
                      </m:sSubPr>
                      <m:e>
                        <m:r>
                          <a:rPr lang="tr-TR" b="1" i="1" dirty="0">
                            <a:latin typeface="Cambria Math" panose="02040503050406030204" pitchFamily="18" charset="0"/>
                          </a:rPr>
                          <m:t>𝑯</m:t>
                        </m:r>
                      </m:e>
                      <m:sub>
                        <m:r>
                          <a:rPr lang="tr-TR" b="1" i="1" dirty="0">
                            <a:latin typeface="Cambria Math" panose="02040503050406030204" pitchFamily="18" charset="0"/>
                          </a:rPr>
                          <m:t>𝟎</m:t>
                        </m:r>
                      </m:sub>
                    </m:sSub>
                  </m:oMath>
                </a14:m>
                <a:r>
                  <a:rPr lang="tr-TR" b="1" dirty="0" smtClean="0"/>
                  <a:t> </a:t>
                </a:r>
                <a:r>
                  <a:rPr lang="tr-TR" b="1" dirty="0" err="1"/>
                  <a:t>Red</a:t>
                </a:r>
                <a:r>
                  <a:rPr lang="tr-TR" b="1" dirty="0"/>
                  <a:t>, eğer: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oMath>
                </a14:m>
                <a:r>
                  <a:rPr lang="tr-TR" dirty="0" smtClean="0"/>
                  <a:t> reddetmeye </a:t>
                </a:r>
                <a:r>
                  <a:rPr lang="tr-TR" dirty="0"/>
                  <a:t>yol açacak kriteri </a:t>
                </a:r>
                <a:r>
                  <a:rPr lang="tr-TR" dirty="0" smtClean="0"/>
                  <a:t>tanımla</a:t>
                </a:r>
              </a:p>
              <a:p>
                <a:pPr marL="644652" lvl="1" indent="-342900">
                  <a:buFont typeface="+mj-lt"/>
                  <a:buAutoNum type="arabicPeriod"/>
                </a:pPr>
                <a:r>
                  <a:rPr lang="tr-TR" b="1" dirty="0" smtClean="0"/>
                  <a:t>Hesaplamalar</a:t>
                </a:r>
                <a:r>
                  <a:rPr lang="tr-TR" b="1" dirty="0"/>
                  <a:t>: </a:t>
                </a:r>
                <a:r>
                  <a:rPr lang="tr-TR" dirty="0"/>
                  <a:t>Gerekli </a:t>
                </a:r>
                <a:r>
                  <a:rPr lang="tr-TR" dirty="0" smtClean="0"/>
                  <a:t>örneklem </a:t>
                </a:r>
                <a:r>
                  <a:rPr lang="tr-TR" dirty="0"/>
                  <a:t>değerlerini hesapla, bu değerleri test istatistiği eşitliğinde yerine koy ve bu değeri hesapla. </a:t>
                </a:r>
                <a:endParaRPr lang="tr-TR" dirty="0" smtClean="0"/>
              </a:p>
              <a:p>
                <a:pPr marL="644652" lvl="1" indent="-342900">
                  <a:buFont typeface="+mj-lt"/>
                  <a:buAutoNum type="arabicPeriod"/>
                </a:pPr>
                <a:r>
                  <a:rPr lang="tr-TR" b="1" dirty="0" smtClean="0"/>
                  <a:t>Çıkarımlar</a:t>
                </a:r>
                <a:r>
                  <a:rPr lang="tr-TR" b="1" dirty="0"/>
                  <a:t>: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oMath>
                </a14:m>
                <a:r>
                  <a:rPr lang="tr-TR" dirty="0"/>
                  <a:t> </a:t>
                </a:r>
                <a:r>
                  <a:rPr lang="tr-TR" dirty="0" smtClean="0"/>
                  <a:t>ın </a:t>
                </a:r>
                <a:r>
                  <a:rPr lang="tr-TR" dirty="0" err="1"/>
                  <a:t>red</a:t>
                </a:r>
                <a:r>
                  <a:rPr lang="tr-TR" dirty="0"/>
                  <a:t> edilip edilmeyeceğine karar ver ve raporla. Bu </a:t>
                </a:r>
                <a:r>
                  <a:rPr lang="tr-TR" dirty="0" smtClean="0"/>
                  <a:t>P değerinin </a:t>
                </a:r>
                <a:r>
                  <a:rPr lang="tr-TR" dirty="0" err="1" smtClean="0"/>
                  <a:t>hesaplanmasım</a:t>
                </a:r>
                <a:r>
                  <a:rPr lang="tr-TR" dirty="0" smtClean="0"/>
                  <a:t> </a:t>
                </a:r>
                <a:r>
                  <a:rPr lang="tr-TR" dirty="0"/>
                  <a:t>veya test </a:t>
                </a:r>
                <a:r>
                  <a:rPr lang="tr-TR" dirty="0" smtClean="0"/>
                  <a:t>istatistiğinin </a:t>
                </a:r>
                <a:r>
                  <a:rPr lang="tr-TR" dirty="0"/>
                  <a:t>kritik değerler ile kıyaslanmasını </a:t>
                </a:r>
                <a:r>
                  <a:rPr lang="tr-TR" dirty="0" smtClean="0"/>
                  <a:t>içerebilir, </a:t>
                </a:r>
              </a:p>
              <a:p>
                <a:r>
                  <a:rPr lang="tr-TR" dirty="0" smtClean="0"/>
                  <a:t>1-4 aşamaları örneklem verisi incelemeye alınmadan önce tanımlanmalıdır. Bu aşamalar ilerleyen bölümlerde örneklendirilecektir. </a:t>
                </a:r>
                <a:endParaRPr lang="tr-TR" dirty="0"/>
              </a:p>
            </p:txBody>
          </p:sp>
        </mc:Choice>
        <mc:Fallback xmlns="">
          <p:sp>
            <p:nvSpPr>
              <p:cNvPr id="6" name="İçerik Yer Tutucusu 5"/>
              <p:cNvSpPr>
                <a:spLocks noGrp="1" noRot="1" noChangeAspect="1" noMove="1" noResize="1" noEditPoints="1" noAdjustHandles="1" noChangeArrowheads="1" noChangeShapeType="1" noTextEdit="1"/>
              </p:cNvSpPr>
              <p:nvPr>
                <p:ph idx="1"/>
              </p:nvPr>
            </p:nvSpPr>
            <p:spPr>
              <a:blipFill rotWithShape="0">
                <a:blip r:embed="rId2"/>
                <a:stretch>
                  <a:fillRect l="-563" t="-2143" r="-1188" b="-1714"/>
                </a:stretch>
              </a:blipFill>
            </p:spPr>
            <p:txBody>
              <a:bodyPr/>
              <a:lstStyle/>
              <a:p>
                <a:r>
                  <a:rPr lang="tr-TR">
                    <a:noFill/>
                  </a:rPr>
                  <a:t> </a:t>
                </a:r>
              </a:p>
            </p:txBody>
          </p:sp>
        </mc:Fallback>
      </mc:AlternateContent>
    </p:spTree>
    <p:extLst>
      <p:ext uri="{BB962C8B-B14F-4D97-AF65-F5344CB8AC3E}">
        <p14:creationId xmlns:p14="http://schemas.microsoft.com/office/powerpoint/2010/main" val="41826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POPÜLASYON ORTALAMASI HAKKINDA ÇIKARIM, VARYANS BİLİNİYOR </a:t>
            </a:r>
          </a:p>
        </p:txBody>
      </p:sp>
      <p:sp>
        <p:nvSpPr>
          <p:cNvPr id="3" name="Content Placeholder 2"/>
          <p:cNvSpPr>
            <a:spLocks noGrp="1"/>
          </p:cNvSpPr>
          <p:nvPr>
            <p:ph idx="1"/>
          </p:nvPr>
        </p:nvSpPr>
        <p:spPr/>
        <p:txBody>
          <a:bodyPr/>
          <a:lstStyle/>
          <a:p>
            <a:pPr marL="758952" lvl="1" indent="-457200">
              <a:lnSpc>
                <a:spcPct val="100000"/>
              </a:lnSpc>
              <a:spcBef>
                <a:spcPts val="0"/>
              </a:spcBef>
              <a:buFont typeface="+mj-lt"/>
              <a:buAutoNum type="arabicPeriod"/>
            </a:pPr>
            <a:r>
              <a:rPr lang="tr-TR" dirty="0" smtClean="0"/>
              <a:t>Ortalama </a:t>
            </a:r>
            <a:r>
              <a:rPr lang="tr-TR" dirty="0"/>
              <a:t>Hakkında Hipotez Testi </a:t>
            </a:r>
          </a:p>
          <a:p>
            <a:pPr marL="758952" lvl="1" indent="-457200">
              <a:lnSpc>
                <a:spcPct val="100000"/>
              </a:lnSpc>
              <a:spcBef>
                <a:spcPts val="0"/>
              </a:spcBef>
              <a:buFont typeface="+mj-lt"/>
              <a:buAutoNum type="arabicPeriod"/>
            </a:pPr>
            <a:r>
              <a:rPr lang="tr-TR" dirty="0"/>
              <a:t>Tip II Hata ve Örneklem Büyüklüğü Seçimi</a:t>
            </a:r>
          </a:p>
          <a:p>
            <a:pPr marL="758952" lvl="1" indent="-457200">
              <a:lnSpc>
                <a:spcPct val="100000"/>
              </a:lnSpc>
              <a:spcBef>
                <a:spcPts val="0"/>
              </a:spcBef>
              <a:buFont typeface="+mj-lt"/>
              <a:buAutoNum type="arabicPeriod"/>
            </a:pPr>
            <a:r>
              <a:rPr lang="tr-TR" dirty="0"/>
              <a:t>Büyük-Örneklem Testi </a:t>
            </a:r>
          </a:p>
          <a:p>
            <a:pPr marL="758952" lvl="1" indent="-457200">
              <a:lnSpc>
                <a:spcPct val="100000"/>
              </a:lnSpc>
              <a:spcBef>
                <a:spcPts val="0"/>
              </a:spcBef>
              <a:buFont typeface="+mj-lt"/>
              <a:buAutoNum type="arabicPeriod"/>
            </a:pPr>
            <a:r>
              <a:rPr lang="tr-TR" dirty="0"/>
              <a:t>Hipotez Testi Hakkında Bazı Faydalı Yorumlar Ortalama Hakkında Güven Aralığı </a:t>
            </a:r>
          </a:p>
          <a:p>
            <a:pPr marL="758952" lvl="1" indent="-457200">
              <a:lnSpc>
                <a:spcPct val="100000"/>
              </a:lnSpc>
              <a:spcBef>
                <a:spcPts val="0"/>
              </a:spcBef>
              <a:buFont typeface="+mj-lt"/>
              <a:buAutoNum type="arabicPeriod"/>
            </a:pPr>
            <a:r>
              <a:rPr lang="tr-TR" dirty="0"/>
              <a:t>Güven Aralığı Bulmak i</a:t>
            </a:r>
            <a:r>
              <a:rPr lang="tr-TR" dirty="0" smtClean="0"/>
              <a:t>çin </a:t>
            </a:r>
            <a:r>
              <a:rPr lang="tr-TR" dirty="0"/>
              <a:t>Genel Yöntem</a:t>
            </a:r>
          </a:p>
          <a:p>
            <a:endParaRPr lang="tr-TR" dirty="0"/>
          </a:p>
        </p:txBody>
      </p:sp>
    </p:spTree>
    <p:extLst>
      <p:ext uri="{BB962C8B-B14F-4D97-AF65-F5344CB8AC3E}">
        <p14:creationId xmlns:p14="http://schemas.microsoft.com/office/powerpoint/2010/main" val="228744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POPÜLASYON ORTALAMASI HAKKINDA ÇIKARIM, VARYANS BİLİNİYOR </a:t>
            </a:r>
          </a:p>
        </p:txBody>
      </p:sp>
      <p:sp>
        <p:nvSpPr>
          <p:cNvPr id="3" name="İçerik Yer Tutucusu 2"/>
          <p:cNvSpPr>
            <a:spLocks noGrp="1"/>
          </p:cNvSpPr>
          <p:nvPr>
            <p:ph idx="1"/>
          </p:nvPr>
        </p:nvSpPr>
        <p:spPr>
          <a:xfrm>
            <a:off x="1218883" y="1803400"/>
            <a:ext cx="9751060" cy="329456"/>
          </a:xfrm>
        </p:spPr>
        <p:txBody>
          <a:bodyPr>
            <a:normAutofit fontScale="92500" lnSpcReduction="10000"/>
          </a:bodyPr>
          <a:lstStyle/>
          <a:p>
            <a:r>
              <a:rPr lang="tr-TR" dirty="0"/>
              <a:t>Ortalama Hakkında Hipotez Testi </a:t>
            </a:r>
          </a:p>
          <a:p>
            <a:pPr marL="0" indent="0">
              <a:buNone/>
            </a:pPr>
            <a:endParaRPr lang="tr-TR" dirty="0"/>
          </a:p>
        </p:txBody>
      </p:sp>
      <mc:AlternateContent xmlns:mc="http://schemas.openxmlformats.org/markup-compatibility/2006" xmlns:a14="http://schemas.microsoft.com/office/drawing/2010/main">
        <mc:Choice Requires="a14">
          <p:graphicFrame>
            <p:nvGraphicFramePr>
              <p:cNvPr id="5" name="Tablo 4"/>
              <p:cNvGraphicFramePr>
                <a:graphicFrameLocks noGrp="1"/>
              </p:cNvGraphicFramePr>
              <p:nvPr>
                <p:extLst>
                  <p:ext uri="{D42A27DB-BD31-4B8C-83A1-F6EECF244321}">
                    <p14:modId xmlns:p14="http://schemas.microsoft.com/office/powerpoint/2010/main" val="2329847835"/>
                  </p:ext>
                </p:extLst>
              </p:nvPr>
            </p:nvGraphicFramePr>
            <p:xfrm>
              <a:off x="1218883" y="2132856"/>
              <a:ext cx="9663748" cy="4001008"/>
            </p:xfrm>
            <a:graphic>
              <a:graphicData uri="http://schemas.openxmlformats.org/drawingml/2006/table">
                <a:tbl>
                  <a:tblPr firstRow="1" bandRow="1">
                    <a:tableStyleId>{5C22544A-7EE6-4342-B048-85BDC9FD1C3A}</a:tableStyleId>
                  </a:tblPr>
                  <a:tblGrid>
                    <a:gridCol w="2050225">
                      <a:extLst>
                        <a:ext uri="{9D8B030D-6E8A-4147-A177-3AD203B41FA5}">
                          <a16:colId xmlns:a16="http://schemas.microsoft.com/office/drawing/2014/main" xmlns="" val="20000"/>
                        </a:ext>
                      </a:extLst>
                    </a:gridCol>
                    <a:gridCol w="4738878">
                      <a:extLst>
                        <a:ext uri="{9D8B030D-6E8A-4147-A177-3AD203B41FA5}">
                          <a16:colId xmlns:a16="http://schemas.microsoft.com/office/drawing/2014/main" xmlns="" val="20001"/>
                        </a:ext>
                      </a:extLst>
                    </a:gridCol>
                    <a:gridCol w="2874645">
                      <a:extLst>
                        <a:ext uri="{9D8B030D-6E8A-4147-A177-3AD203B41FA5}">
                          <a16:colId xmlns:a16="http://schemas.microsoft.com/office/drawing/2014/main" xmlns="" val="20002"/>
                        </a:ext>
                      </a:extLst>
                    </a:gridCol>
                  </a:tblGrid>
                  <a:tr h="370840">
                    <a:tc gridSpan="3">
                      <a:txBody>
                        <a:bodyPr/>
                        <a:lstStyle/>
                        <a:p>
                          <a:pPr algn="ctr"/>
                          <a:r>
                            <a:rPr lang="tr-TR" dirty="0" smtClean="0"/>
                            <a:t>Ortalama Hakkında Hipotez Testi, </a:t>
                          </a:r>
                          <a:r>
                            <a:rPr lang="tr-TR" dirty="0" err="1" smtClean="0"/>
                            <a:t>Varyans</a:t>
                          </a:r>
                          <a:r>
                            <a:rPr lang="tr-TR" dirty="0" smtClean="0"/>
                            <a:t> Biliniyor (z-Testi)</a:t>
                          </a:r>
                          <a:endParaRPr lang="tr-TR" dirty="0"/>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xmlns="" val="10000"/>
                      </a:ext>
                    </a:extLst>
                  </a:tr>
                  <a:tr h="370840">
                    <a:tc>
                      <a:txBody>
                        <a:bodyPr/>
                        <a:lstStyle/>
                        <a:p>
                          <a:r>
                            <a:rPr lang="tr-TR" dirty="0" smtClean="0"/>
                            <a:t>Sıfır Hipotezi</a:t>
                          </a:r>
                          <a:endParaRPr lang="tr-TR" dirty="0"/>
                        </a:p>
                      </a:txBody>
                      <a:tcPr>
                        <a:solidFill>
                          <a:schemeClr val="accent6">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𝜇</m:t>
                                    </m:r>
                                  </m:e>
                                  <m:sub>
                                    <m:r>
                                      <a:rPr lang="tr-TR" b="0" i="1" smtClean="0">
                                        <a:latin typeface="Cambria Math" panose="02040503050406030204" pitchFamily="18" charset="0"/>
                                      </a:rPr>
                                      <m:t>0</m:t>
                                    </m:r>
                                  </m:sub>
                                </m:sSub>
                              </m:oMath>
                            </m:oMathPara>
                          </a14:m>
                          <a:endParaRPr lang="tr-TR" dirty="0"/>
                        </a:p>
                      </a:txBody>
                      <a:tcPr>
                        <a:solidFill>
                          <a:schemeClr val="accent6">
                            <a:lumMod val="40000"/>
                            <a:lumOff val="60000"/>
                          </a:schemeClr>
                        </a:solidFill>
                      </a:tcPr>
                    </a:tc>
                    <a:tc>
                      <a:txBody>
                        <a:bodyPr/>
                        <a:lstStyle/>
                        <a:p>
                          <a:endParaRPr lang="tr-TR" dirty="0"/>
                        </a:p>
                      </a:txBody>
                      <a:tcPr>
                        <a:solidFill>
                          <a:schemeClr val="accent6">
                            <a:lumMod val="40000"/>
                            <a:lumOff val="60000"/>
                          </a:schemeClr>
                        </a:solidFill>
                      </a:tcPr>
                    </a:tc>
                    <a:extLst>
                      <a:ext uri="{0D108BD9-81ED-4DB2-BD59-A6C34878D82A}">
                        <a16:rowId xmlns:a16="http://schemas.microsoft.com/office/drawing/2014/main" xmlns="" val="10001"/>
                      </a:ext>
                    </a:extLst>
                  </a:tr>
                  <a:tr h="370840">
                    <a:tc>
                      <a:txBody>
                        <a:bodyPr/>
                        <a:lstStyle/>
                        <a:p>
                          <a:r>
                            <a:rPr lang="tr-TR" dirty="0" smtClean="0"/>
                            <a:t>Test İstatistiği</a:t>
                          </a:r>
                          <a:endParaRPr lang="tr-TR" dirty="0"/>
                        </a:p>
                      </a:txBody>
                      <a:tcPr>
                        <a:solidFill>
                          <a:schemeClr val="accent6">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𝑍</m:t>
                                    </m:r>
                                  </m:e>
                                  <m:sub>
                                    <m:r>
                                      <a:rPr lang="tr-TR" b="0" i="1" smtClean="0">
                                        <a:latin typeface="Cambria Math" panose="02040503050406030204" pitchFamily="18" charset="0"/>
                                      </a:rPr>
                                      <m:t>0</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𝜇</m:t>
                                        </m:r>
                                      </m:e>
                                      <m:sub>
                                        <m:r>
                                          <a:rPr lang="tr-TR" b="0" i="1" smtClean="0">
                                            <a:latin typeface="Cambria Math" panose="02040503050406030204" pitchFamily="18" charset="0"/>
                                          </a:rPr>
                                          <m:t>0</m:t>
                                        </m:r>
                                      </m:sub>
                                    </m:sSub>
                                  </m:num>
                                  <m:den>
                                    <m:r>
                                      <a:rPr lang="tr-TR" b="0" i="1" smtClean="0">
                                        <a:latin typeface="Cambria Math" panose="02040503050406030204" pitchFamily="18" charset="0"/>
                                      </a:rPr>
                                      <m:t>𝜎</m:t>
                                    </m:r>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r>
                                          <a:rPr lang="tr-TR" b="0" i="1" smtClean="0">
                                            <a:latin typeface="Cambria Math" panose="02040503050406030204" pitchFamily="18" charset="0"/>
                                          </a:rPr>
                                          <m:t>𝑛</m:t>
                                        </m:r>
                                      </m:e>
                                    </m:rad>
                                  </m:den>
                                </m:f>
                              </m:oMath>
                            </m:oMathPara>
                          </a14:m>
                          <a:endParaRPr lang="tr-TR" dirty="0"/>
                        </a:p>
                      </a:txBody>
                      <a:tcPr>
                        <a:solidFill>
                          <a:schemeClr val="accent6">
                            <a:lumMod val="40000"/>
                            <a:lumOff val="60000"/>
                          </a:schemeClr>
                        </a:solidFill>
                      </a:tcPr>
                    </a:tc>
                    <a:tc>
                      <a:txBody>
                        <a:bodyPr/>
                        <a:lstStyle/>
                        <a:p>
                          <a:endParaRPr lang="tr-TR" dirty="0"/>
                        </a:p>
                      </a:txBody>
                      <a:tcPr>
                        <a:solidFill>
                          <a:schemeClr val="accent6">
                            <a:lumMod val="40000"/>
                            <a:lumOff val="60000"/>
                          </a:schemeClr>
                        </a:solidFill>
                      </a:tcPr>
                    </a:tc>
                    <a:extLst>
                      <a:ext uri="{0D108BD9-81ED-4DB2-BD59-A6C34878D82A}">
                        <a16:rowId xmlns:a16="http://schemas.microsoft.com/office/drawing/2014/main" xmlns="" val="10002"/>
                      </a:ext>
                    </a:extLst>
                  </a:tr>
                  <a:tr h="370840">
                    <a:tc>
                      <a:txBody>
                        <a:bodyPr/>
                        <a:lstStyle/>
                        <a:p>
                          <a:r>
                            <a:rPr lang="tr-TR" dirty="0" smtClean="0">
                              <a:solidFill>
                                <a:schemeClr val="bg1"/>
                              </a:solidFill>
                            </a:rPr>
                            <a:t>Alternatif Hipotez</a:t>
                          </a:r>
                          <a:endParaRPr lang="tr-TR" dirty="0">
                            <a:solidFill>
                              <a:schemeClr val="bg1"/>
                            </a:solidFill>
                          </a:endParaRPr>
                        </a:p>
                      </a:txBody>
                      <a:tcPr>
                        <a:solidFill>
                          <a:schemeClr val="accent1"/>
                        </a:solidFill>
                      </a:tcPr>
                    </a:tc>
                    <a:tc>
                      <a:txBody>
                        <a:bodyPr/>
                        <a:lstStyle/>
                        <a:p>
                          <a:r>
                            <a:rPr lang="tr-TR" dirty="0" smtClean="0">
                              <a:solidFill>
                                <a:schemeClr val="bg1"/>
                              </a:solidFill>
                            </a:rPr>
                            <a:t>P-Değeri</a:t>
                          </a:r>
                          <a:endParaRPr lang="tr-TR" dirty="0">
                            <a:solidFill>
                              <a:schemeClr val="bg1"/>
                            </a:solidFill>
                          </a:endParaRPr>
                        </a:p>
                      </a:txBody>
                      <a:tcPr>
                        <a:solidFill>
                          <a:schemeClr val="accent1"/>
                        </a:solidFill>
                      </a:tcPr>
                    </a:tc>
                    <a:tc>
                      <a:txBody>
                        <a:bodyPr/>
                        <a:lstStyle/>
                        <a:p>
                          <a:r>
                            <a:rPr lang="tr-TR" dirty="0" err="1" smtClean="0">
                              <a:solidFill>
                                <a:schemeClr val="bg1"/>
                              </a:solidFill>
                            </a:rPr>
                            <a:t>Red</a:t>
                          </a:r>
                          <a:r>
                            <a:rPr lang="tr-TR" dirty="0" smtClean="0">
                              <a:solidFill>
                                <a:schemeClr val="bg1"/>
                              </a:solidFill>
                            </a:rPr>
                            <a:t> Kriteri</a:t>
                          </a:r>
                        </a:p>
                        <a:p>
                          <a:r>
                            <a:rPr lang="tr-TR" dirty="0" smtClean="0">
                              <a:solidFill>
                                <a:schemeClr val="bg1"/>
                              </a:solidFill>
                            </a:rPr>
                            <a:t>Sabit</a:t>
                          </a:r>
                          <a:r>
                            <a:rPr lang="tr-TR" baseline="0" dirty="0" smtClean="0">
                              <a:solidFill>
                                <a:schemeClr val="bg1"/>
                              </a:solidFill>
                            </a:rPr>
                            <a:t>-Seviye Testleri için</a:t>
                          </a:r>
                          <a:endParaRPr lang="tr-TR" dirty="0">
                            <a:solidFill>
                              <a:schemeClr val="bg1"/>
                            </a:solidFill>
                          </a:endParaRPr>
                        </a:p>
                      </a:txBody>
                      <a:tcPr>
                        <a:solidFill>
                          <a:schemeClr val="accent1"/>
                        </a:solidFill>
                      </a:tcPr>
                    </a:tc>
                    <a:extLst>
                      <a:ext uri="{0D108BD9-81ED-4DB2-BD59-A6C34878D82A}">
                        <a16:rowId xmlns:a16="http://schemas.microsoft.com/office/drawing/2014/main" xmlns="" val="10003"/>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1</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𝜇</m:t>
                                    </m:r>
                                  </m:e>
                                  <m:sub>
                                    <m:r>
                                      <a:rPr lang="tr-TR" b="0" i="1" smtClean="0">
                                        <a:latin typeface="Cambria Math" panose="02040503050406030204" pitchFamily="18" charset="0"/>
                                        <a:ea typeface="Cambria Math" panose="02040503050406030204" pitchFamily="18" charset="0"/>
                                      </a:rPr>
                                      <m:t>0</m:t>
                                    </m:r>
                                  </m:sub>
                                </m:sSub>
                              </m:oMath>
                            </m:oMathPara>
                          </a14:m>
                          <a:endParaRPr lang="tr-TR" dirty="0"/>
                        </a:p>
                      </a:txBody>
                      <a:tcPr/>
                    </a:tc>
                    <a:tc>
                      <a:txBody>
                        <a:bodyPr/>
                        <a:lstStyle/>
                        <a:p>
                          <a:r>
                            <a:rPr lang="tr-TR" dirty="0" smtClean="0"/>
                            <a:t>Olasılık </a:t>
                          </a:r>
                          <a14:m>
                            <m:oMath xmlns:m="http://schemas.openxmlformats.org/officeDocument/2006/math">
                              <m:d>
                                <m:dPr>
                                  <m:begChr m:val="|"/>
                                  <m:endChr m:val="|"/>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e>
                              </m:d>
                            </m:oMath>
                          </a14:m>
                          <a:r>
                            <a:rPr lang="tr-TR" dirty="0" smtClean="0"/>
                            <a:t> üstünde ve Olasılık </a:t>
                          </a:r>
                          <a14:m>
                            <m:oMath xmlns:m="http://schemas.openxmlformats.org/officeDocument/2006/math">
                              <m:r>
                                <a:rPr lang="tr-TR" b="0" i="0" smtClean="0">
                                  <a:latin typeface="Cambria Math" panose="02040503050406030204" pitchFamily="18" charset="0"/>
                                </a:rPr>
                                <m:t>−</m:t>
                              </m:r>
                              <m:d>
                                <m:dPr>
                                  <m:begChr m:val="|"/>
                                  <m:endChr m:val="|"/>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e>
                              </m:d>
                            </m:oMath>
                          </a14:m>
                          <a:r>
                            <a:rPr lang="tr-TR" dirty="0" smtClean="0"/>
                            <a:t> altında,</a:t>
                          </a:r>
                        </a:p>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=2[1−</m:t>
                                </m:r>
                                <m:r>
                                  <m:rPr>
                                    <m:sty m:val="p"/>
                                  </m:rPr>
                                  <a:rPr lang="tr-TR" b="0" i="0" smtClean="0">
                                    <a:latin typeface="Cambria Math" panose="02040503050406030204" pitchFamily="18" charset="0"/>
                                  </a:rPr>
                                  <m:t>Φ</m:t>
                                </m:r>
                                <m:r>
                                  <a:rPr lang="tr-TR" b="0" i="1" smtClean="0">
                                    <a:latin typeface="Cambria Math" panose="02040503050406030204" pitchFamily="18" charset="0"/>
                                  </a:rPr>
                                  <m:t>(</m:t>
                                </m:r>
                                <m:d>
                                  <m:dPr>
                                    <m:begChr m:val="|"/>
                                    <m:endChr m:val="|"/>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e>
                                </m:d>
                                <m:r>
                                  <a:rPr lang="tr-TR" b="0" i="1" smtClean="0">
                                    <a:latin typeface="Cambria Math" panose="02040503050406030204" pitchFamily="18" charset="0"/>
                                  </a:rPr>
                                  <m:t>)]</m:t>
                                </m:r>
                              </m:oMath>
                            </m:oMathPara>
                          </a14:m>
                          <a:endParaRPr lang="tr-TR"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r>
                                  <a:rPr lang="tr-TR" b="0" i="1" smtClean="0">
                                    <a:latin typeface="Cambria Math" panose="02040503050406030204" pitchFamily="18" charset="0"/>
                                  </a:rPr>
                                  <m:t>&gt;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𝛼</m:t>
                                    </m:r>
                                    <m:r>
                                      <a:rPr lang="tr-TR" b="0" i="1" smtClean="0">
                                        <a:latin typeface="Cambria Math" panose="02040503050406030204" pitchFamily="18" charset="0"/>
                                      </a:rPr>
                                      <m:t>/2</m:t>
                                    </m:r>
                                  </m:sub>
                                </m:sSub>
                                <m:r>
                                  <a:rPr lang="tr-TR" b="0" i="1" smtClean="0">
                                    <a:latin typeface="Cambria Math" panose="02040503050406030204" pitchFamily="18" charset="0"/>
                                  </a:rPr>
                                  <m:t> </m:t>
                                </m:r>
                                <m:r>
                                  <a:rPr lang="tr-TR" b="0" i="1" smtClean="0">
                                    <a:latin typeface="Cambria Math" panose="02040503050406030204" pitchFamily="18" charset="0"/>
                                  </a:rPr>
                                  <m:t>𝑦𝑎𝑑𝑎</m:t>
                                </m:r>
                                <m:r>
                                  <a:rPr lang="tr-TR" b="0" i="1" smtClean="0">
                                    <a:latin typeface="Cambria Math" panose="02040503050406030204" pitchFamily="18" charset="0"/>
                                  </a:rPr>
                                  <m:t> </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r>
                                  <a:rPr lang="tr-TR" b="0" i="1" smtClean="0">
                                    <a:latin typeface="Cambria Math" panose="02040503050406030204" pitchFamily="18" charset="0"/>
                                  </a:rPr>
                                  <m:t>&lt;−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𝛼</m:t>
                                    </m:r>
                                    <m:r>
                                      <a:rPr lang="tr-TR" b="0" i="1" smtClean="0">
                                        <a:latin typeface="Cambria Math" panose="02040503050406030204" pitchFamily="18" charset="0"/>
                                      </a:rPr>
                                      <m:t>/2</m:t>
                                    </m:r>
                                  </m:sub>
                                </m:sSub>
                              </m:oMath>
                            </m:oMathPara>
                          </a14:m>
                          <a:endParaRPr lang="tr-TR" dirty="0"/>
                        </a:p>
                      </a:txBody>
                      <a:tcPr/>
                    </a:tc>
                    <a:extLst>
                      <a:ext uri="{0D108BD9-81ED-4DB2-BD59-A6C34878D82A}">
                        <a16:rowId xmlns:a16="http://schemas.microsoft.com/office/drawing/2014/main" xmlns="" val="10004"/>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1</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ea typeface="Cambria Math" panose="02040503050406030204" pitchFamily="18" charset="0"/>
                                  </a:rPr>
                                  <m:t>&gt;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𝜇</m:t>
                                    </m:r>
                                  </m:e>
                                  <m:sub>
                                    <m:r>
                                      <a:rPr lang="tr-TR" b="0" i="1" smtClean="0">
                                        <a:latin typeface="Cambria Math" panose="02040503050406030204" pitchFamily="18" charset="0"/>
                                        <a:ea typeface="Cambria Math" panose="02040503050406030204" pitchFamily="18" charset="0"/>
                                      </a:rPr>
                                      <m:t>0</m:t>
                                    </m:r>
                                  </m:sub>
                                </m:sSub>
                              </m:oMath>
                            </m:oMathPara>
                          </a14:m>
                          <a:endParaRPr lang="tr-TR" dirty="0"/>
                        </a:p>
                      </a:txBody>
                      <a:tcPr/>
                    </a:tc>
                    <a:tc>
                      <a:txBody>
                        <a:bodyPr/>
                        <a:lstStyle/>
                        <a:p>
                          <a:r>
                            <a:rPr lang="tr-TR" dirty="0" smtClean="0"/>
                            <a:t>Olasılık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oMath>
                          </a14:m>
                          <a:r>
                            <a:rPr lang="tr-TR" dirty="0" smtClean="0"/>
                            <a:t> üstünde,</a:t>
                          </a: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=1−</m:t>
                                </m:r>
                                <m:r>
                                  <m:rPr>
                                    <m:sty m:val="p"/>
                                  </m:rPr>
                                  <a:rPr lang="tr-TR" b="0" i="0" smtClean="0">
                                    <a:latin typeface="Cambria Math" panose="02040503050406030204" pitchFamily="18" charset="0"/>
                                  </a:rPr>
                                  <m:t>Φ</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r>
                                  <a:rPr lang="tr-TR" b="0" i="1" smtClean="0">
                                    <a:latin typeface="Cambria Math" panose="02040503050406030204" pitchFamily="18" charset="0"/>
                                  </a:rPr>
                                  <m:t>)</m:t>
                                </m:r>
                              </m:oMath>
                            </m:oMathPara>
                          </a14:m>
                          <a:endParaRPr lang="tr-TR"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r>
                                  <a:rPr lang="tr-TR" b="0" i="1" smtClean="0">
                                    <a:latin typeface="Cambria Math" panose="02040503050406030204" pitchFamily="18" charset="0"/>
                                  </a:rPr>
                                  <m:t>&gt;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𝛼</m:t>
                                    </m:r>
                                  </m:sub>
                                </m:sSub>
                              </m:oMath>
                            </m:oMathPara>
                          </a14:m>
                          <a:endParaRPr lang="tr-TR" dirty="0"/>
                        </a:p>
                      </a:txBody>
                      <a:tcPr/>
                    </a:tc>
                    <a:extLst>
                      <a:ext uri="{0D108BD9-81ED-4DB2-BD59-A6C34878D82A}">
                        <a16:rowId xmlns:a16="http://schemas.microsoft.com/office/drawing/2014/main" xmlns="" val="10005"/>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1</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ea typeface="Cambria Math" panose="02040503050406030204" pitchFamily="18" charset="0"/>
                                  </a:rPr>
                                  <m:t>&lt;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𝜇</m:t>
                                    </m:r>
                                  </m:e>
                                  <m:sub>
                                    <m:r>
                                      <a:rPr lang="tr-TR" b="0" i="1" smtClean="0">
                                        <a:latin typeface="Cambria Math" panose="02040503050406030204" pitchFamily="18" charset="0"/>
                                        <a:ea typeface="Cambria Math" panose="02040503050406030204" pitchFamily="18" charset="0"/>
                                      </a:rPr>
                                      <m:t>0</m:t>
                                    </m:r>
                                  </m:sub>
                                </m:sSub>
                              </m:oMath>
                            </m:oMathPara>
                          </a14:m>
                          <a:endParaRPr lang="tr-TR" dirty="0"/>
                        </a:p>
                      </a:txBody>
                      <a:tcPr/>
                    </a:tc>
                    <a:tc>
                      <a:txBody>
                        <a:bodyPr/>
                        <a:lstStyle/>
                        <a:p>
                          <a:r>
                            <a:rPr lang="tr-TR" dirty="0" smtClean="0"/>
                            <a:t>Olasılık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oMath>
                          </a14:m>
                          <a:r>
                            <a:rPr lang="tr-TR" dirty="0" smtClean="0"/>
                            <a:t> altında</a:t>
                          </a: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m:t>
                                </m:r>
                                <m:r>
                                  <m:rPr>
                                    <m:sty m:val="p"/>
                                  </m:rPr>
                                  <a:rPr lang="tr-TR" b="0" i="0" smtClean="0">
                                    <a:latin typeface="Cambria Math" panose="02040503050406030204" pitchFamily="18" charset="0"/>
                                  </a:rPr>
                                  <m:t>Φ</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r>
                                  <a:rPr lang="tr-TR" b="0" i="1" smtClean="0">
                                    <a:latin typeface="Cambria Math" panose="02040503050406030204" pitchFamily="18" charset="0"/>
                                  </a:rPr>
                                  <m:t>)</m:t>
                                </m:r>
                              </m:oMath>
                            </m:oMathPara>
                          </a14:m>
                          <a:endParaRPr lang="tr-TR"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r>
                                  <a:rPr lang="tr-TR" b="0" i="1" smtClean="0">
                                    <a:latin typeface="Cambria Math" panose="02040503050406030204" pitchFamily="18" charset="0"/>
                                  </a:rPr>
                                  <m:t>&lt;−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𝛼</m:t>
                                    </m:r>
                                  </m:sub>
                                </m:sSub>
                              </m:oMath>
                            </m:oMathPara>
                          </a14:m>
                          <a:endParaRPr lang="tr-TR" dirty="0"/>
                        </a:p>
                      </a:txBody>
                      <a:tcPr/>
                    </a:tc>
                    <a:extLst>
                      <a:ext uri="{0D108BD9-81ED-4DB2-BD59-A6C34878D82A}">
                        <a16:rowId xmlns:a16="http://schemas.microsoft.com/office/drawing/2014/main" xmlns="" val="10006"/>
                      </a:ext>
                    </a:extLst>
                  </a:tr>
                </a:tbl>
              </a:graphicData>
            </a:graphic>
          </p:graphicFrame>
        </mc:Choice>
        <mc:Fallback xmlns="">
          <p:graphicFrame>
            <p:nvGraphicFramePr>
              <p:cNvPr id="5" name="Tablo 4"/>
              <p:cNvGraphicFramePr>
                <a:graphicFrameLocks noGrp="1"/>
              </p:cNvGraphicFramePr>
              <p:nvPr>
                <p:extLst>
                  <p:ext uri="{D42A27DB-BD31-4B8C-83A1-F6EECF244321}">
                    <p14:modId xmlns:p14="http://schemas.microsoft.com/office/powerpoint/2010/main" val="2329847835"/>
                  </p:ext>
                </p:extLst>
              </p:nvPr>
            </p:nvGraphicFramePr>
            <p:xfrm>
              <a:off x="1218883" y="2132856"/>
              <a:ext cx="9663748" cy="4001008"/>
            </p:xfrm>
            <a:graphic>
              <a:graphicData uri="http://schemas.openxmlformats.org/drawingml/2006/table">
                <a:tbl>
                  <a:tblPr firstRow="1" bandRow="1">
                    <a:tableStyleId>{5C22544A-7EE6-4342-B048-85BDC9FD1C3A}</a:tableStyleId>
                  </a:tblPr>
                  <a:tblGrid>
                    <a:gridCol w="2050225"/>
                    <a:gridCol w="4738878"/>
                    <a:gridCol w="2874645"/>
                  </a:tblGrid>
                  <a:tr h="370840">
                    <a:tc gridSpan="3">
                      <a:txBody>
                        <a:bodyPr/>
                        <a:lstStyle/>
                        <a:p>
                          <a:pPr algn="ctr"/>
                          <a:r>
                            <a:rPr lang="tr-TR" dirty="0" smtClean="0"/>
                            <a:t>Ortalama Hakkında Hipotez Testi, </a:t>
                          </a:r>
                          <a:r>
                            <a:rPr lang="tr-TR" dirty="0" err="1" smtClean="0"/>
                            <a:t>Varyans</a:t>
                          </a:r>
                          <a:r>
                            <a:rPr lang="tr-TR" dirty="0" smtClean="0"/>
                            <a:t> Biliniyor (z-Testi)</a:t>
                          </a:r>
                          <a:endParaRPr lang="tr-TR" dirty="0"/>
                        </a:p>
                      </a:txBody>
                      <a:tcPr/>
                    </a:tc>
                    <a:tc hMerge="1">
                      <a:txBody>
                        <a:bodyPr/>
                        <a:lstStyle/>
                        <a:p>
                          <a:endParaRPr lang="tr-TR" dirty="0"/>
                        </a:p>
                      </a:txBody>
                      <a:tcPr/>
                    </a:tc>
                    <a:tc hMerge="1">
                      <a:txBody>
                        <a:bodyPr/>
                        <a:lstStyle/>
                        <a:p>
                          <a:endParaRPr lang="tr-TR" dirty="0"/>
                        </a:p>
                      </a:txBody>
                      <a:tcPr/>
                    </a:tc>
                  </a:tr>
                  <a:tr h="370840">
                    <a:tc>
                      <a:txBody>
                        <a:bodyPr/>
                        <a:lstStyle/>
                        <a:p>
                          <a:r>
                            <a:rPr lang="tr-TR" dirty="0" smtClean="0"/>
                            <a:t>Sıfır Hipotezi</a:t>
                          </a:r>
                          <a:endParaRPr lang="tr-TR" dirty="0"/>
                        </a:p>
                      </a:txBody>
                      <a:tcPr>
                        <a:solidFill>
                          <a:schemeClr val="accent6">
                            <a:lumMod val="40000"/>
                            <a:lumOff val="60000"/>
                          </a:schemeClr>
                        </a:solidFill>
                      </a:tcPr>
                    </a:tc>
                    <a:tc>
                      <a:txBody>
                        <a:bodyPr/>
                        <a:lstStyle/>
                        <a:p>
                          <a:endParaRPr lang="tr-TR"/>
                        </a:p>
                      </a:txBody>
                      <a:tcPr>
                        <a:blipFill rotWithShape="0">
                          <a:blip r:embed="rId2"/>
                          <a:stretch>
                            <a:fillRect l="-43445" t="-108197" r="-61183" b="-891803"/>
                          </a:stretch>
                        </a:blipFill>
                      </a:tcPr>
                    </a:tc>
                    <a:tc>
                      <a:txBody>
                        <a:bodyPr/>
                        <a:lstStyle/>
                        <a:p>
                          <a:endParaRPr lang="tr-TR" dirty="0"/>
                        </a:p>
                      </a:txBody>
                      <a:tcPr>
                        <a:solidFill>
                          <a:schemeClr val="accent6">
                            <a:lumMod val="40000"/>
                            <a:lumOff val="60000"/>
                          </a:schemeClr>
                        </a:solidFill>
                      </a:tcPr>
                    </a:tc>
                  </a:tr>
                  <a:tr h="699008">
                    <a:tc>
                      <a:txBody>
                        <a:bodyPr/>
                        <a:lstStyle/>
                        <a:p>
                          <a:r>
                            <a:rPr lang="tr-TR" dirty="0" smtClean="0"/>
                            <a:t>Test İstatistiği</a:t>
                          </a:r>
                          <a:endParaRPr lang="tr-TR" dirty="0"/>
                        </a:p>
                      </a:txBody>
                      <a:tcPr>
                        <a:solidFill>
                          <a:schemeClr val="accent6">
                            <a:lumMod val="40000"/>
                            <a:lumOff val="60000"/>
                          </a:schemeClr>
                        </a:solidFill>
                      </a:tcPr>
                    </a:tc>
                    <a:tc>
                      <a:txBody>
                        <a:bodyPr/>
                        <a:lstStyle/>
                        <a:p>
                          <a:endParaRPr lang="tr-TR"/>
                        </a:p>
                      </a:txBody>
                      <a:tcPr>
                        <a:blipFill rotWithShape="0">
                          <a:blip r:embed="rId2"/>
                          <a:stretch>
                            <a:fillRect l="-43445" t="-110435" r="-61183" b="-373043"/>
                          </a:stretch>
                        </a:blipFill>
                      </a:tcPr>
                    </a:tc>
                    <a:tc>
                      <a:txBody>
                        <a:bodyPr/>
                        <a:lstStyle/>
                        <a:p>
                          <a:endParaRPr lang="tr-TR" dirty="0"/>
                        </a:p>
                      </a:txBody>
                      <a:tcPr>
                        <a:solidFill>
                          <a:schemeClr val="accent6">
                            <a:lumMod val="40000"/>
                            <a:lumOff val="60000"/>
                          </a:schemeClr>
                        </a:solidFill>
                      </a:tcPr>
                    </a:tc>
                  </a:tr>
                  <a:tr h="640080">
                    <a:tc>
                      <a:txBody>
                        <a:bodyPr/>
                        <a:lstStyle/>
                        <a:p>
                          <a:r>
                            <a:rPr lang="tr-TR" dirty="0" smtClean="0">
                              <a:solidFill>
                                <a:schemeClr val="bg1"/>
                              </a:solidFill>
                            </a:rPr>
                            <a:t>Alternatif Hipotez</a:t>
                          </a:r>
                          <a:endParaRPr lang="tr-TR" dirty="0">
                            <a:solidFill>
                              <a:schemeClr val="bg1"/>
                            </a:solidFill>
                          </a:endParaRPr>
                        </a:p>
                      </a:txBody>
                      <a:tcPr>
                        <a:solidFill>
                          <a:schemeClr val="accent1"/>
                        </a:solidFill>
                      </a:tcPr>
                    </a:tc>
                    <a:tc>
                      <a:txBody>
                        <a:bodyPr/>
                        <a:lstStyle/>
                        <a:p>
                          <a:r>
                            <a:rPr lang="tr-TR" dirty="0" smtClean="0">
                              <a:solidFill>
                                <a:schemeClr val="bg1"/>
                              </a:solidFill>
                            </a:rPr>
                            <a:t>P-Değeri</a:t>
                          </a:r>
                          <a:endParaRPr lang="tr-TR" dirty="0">
                            <a:solidFill>
                              <a:schemeClr val="bg1"/>
                            </a:solidFill>
                          </a:endParaRPr>
                        </a:p>
                      </a:txBody>
                      <a:tcPr>
                        <a:solidFill>
                          <a:schemeClr val="accent1"/>
                        </a:solidFill>
                      </a:tcPr>
                    </a:tc>
                    <a:tc>
                      <a:txBody>
                        <a:bodyPr/>
                        <a:lstStyle/>
                        <a:p>
                          <a:r>
                            <a:rPr lang="tr-TR" dirty="0" err="1" smtClean="0">
                              <a:solidFill>
                                <a:schemeClr val="bg1"/>
                              </a:solidFill>
                            </a:rPr>
                            <a:t>Red</a:t>
                          </a:r>
                          <a:r>
                            <a:rPr lang="tr-TR" dirty="0" smtClean="0">
                              <a:solidFill>
                                <a:schemeClr val="bg1"/>
                              </a:solidFill>
                            </a:rPr>
                            <a:t> Kriteri</a:t>
                          </a:r>
                        </a:p>
                        <a:p>
                          <a:r>
                            <a:rPr lang="tr-TR" dirty="0" smtClean="0">
                              <a:solidFill>
                                <a:schemeClr val="bg1"/>
                              </a:solidFill>
                            </a:rPr>
                            <a:t>Sabit</a:t>
                          </a:r>
                          <a:r>
                            <a:rPr lang="tr-TR" baseline="0" dirty="0" smtClean="0">
                              <a:solidFill>
                                <a:schemeClr val="bg1"/>
                              </a:solidFill>
                            </a:rPr>
                            <a:t>-Seviye Testleri için</a:t>
                          </a:r>
                          <a:endParaRPr lang="tr-TR" dirty="0">
                            <a:solidFill>
                              <a:schemeClr val="bg1"/>
                            </a:solidFill>
                          </a:endParaRPr>
                        </a:p>
                      </a:txBody>
                      <a:tcPr>
                        <a:solidFill>
                          <a:schemeClr val="accent1"/>
                        </a:solidFill>
                      </a:tcPr>
                    </a:tc>
                  </a:tr>
                  <a:tr h="640080">
                    <a:tc>
                      <a:txBody>
                        <a:bodyPr/>
                        <a:lstStyle/>
                        <a:p>
                          <a:endParaRPr lang="tr-TR"/>
                        </a:p>
                      </a:txBody>
                      <a:tcPr>
                        <a:blipFill rotWithShape="0">
                          <a:blip r:embed="rId2"/>
                          <a:stretch>
                            <a:fillRect l="-297" t="-330476" r="-372107" b="-208571"/>
                          </a:stretch>
                        </a:blipFill>
                      </a:tcPr>
                    </a:tc>
                    <a:tc>
                      <a:txBody>
                        <a:bodyPr/>
                        <a:lstStyle/>
                        <a:p>
                          <a:endParaRPr lang="tr-TR"/>
                        </a:p>
                      </a:txBody>
                      <a:tcPr>
                        <a:blipFill rotWithShape="0">
                          <a:blip r:embed="rId2"/>
                          <a:stretch>
                            <a:fillRect l="-43445" t="-330476" r="-61183" b="-208571"/>
                          </a:stretch>
                        </a:blipFill>
                      </a:tcPr>
                    </a:tc>
                    <a:tc>
                      <a:txBody>
                        <a:bodyPr/>
                        <a:lstStyle/>
                        <a:p>
                          <a:endParaRPr lang="tr-TR"/>
                        </a:p>
                      </a:txBody>
                      <a:tcPr>
                        <a:blipFill rotWithShape="0">
                          <a:blip r:embed="rId2"/>
                          <a:stretch>
                            <a:fillRect l="-236441" t="-330476" r="-847" b="-208571"/>
                          </a:stretch>
                        </a:blipFill>
                      </a:tcPr>
                    </a:tc>
                  </a:tr>
                  <a:tr h="640080">
                    <a:tc>
                      <a:txBody>
                        <a:bodyPr/>
                        <a:lstStyle/>
                        <a:p>
                          <a:endParaRPr lang="tr-TR"/>
                        </a:p>
                      </a:txBody>
                      <a:tcPr>
                        <a:blipFill rotWithShape="0">
                          <a:blip r:embed="rId2"/>
                          <a:stretch>
                            <a:fillRect l="-297" t="-426415" r="-372107" b="-106604"/>
                          </a:stretch>
                        </a:blipFill>
                      </a:tcPr>
                    </a:tc>
                    <a:tc>
                      <a:txBody>
                        <a:bodyPr/>
                        <a:lstStyle/>
                        <a:p>
                          <a:endParaRPr lang="tr-TR"/>
                        </a:p>
                      </a:txBody>
                      <a:tcPr>
                        <a:blipFill rotWithShape="0">
                          <a:blip r:embed="rId2"/>
                          <a:stretch>
                            <a:fillRect l="-43445" t="-426415" r="-61183" b="-106604"/>
                          </a:stretch>
                        </a:blipFill>
                      </a:tcPr>
                    </a:tc>
                    <a:tc>
                      <a:txBody>
                        <a:bodyPr/>
                        <a:lstStyle/>
                        <a:p>
                          <a:endParaRPr lang="tr-TR"/>
                        </a:p>
                      </a:txBody>
                      <a:tcPr>
                        <a:blipFill rotWithShape="0">
                          <a:blip r:embed="rId2"/>
                          <a:stretch>
                            <a:fillRect l="-236441" t="-426415" r="-847" b="-106604"/>
                          </a:stretch>
                        </a:blipFill>
                      </a:tcPr>
                    </a:tc>
                  </a:tr>
                  <a:tr h="640080">
                    <a:tc>
                      <a:txBody>
                        <a:bodyPr/>
                        <a:lstStyle/>
                        <a:p>
                          <a:endParaRPr lang="tr-TR"/>
                        </a:p>
                      </a:txBody>
                      <a:tcPr>
                        <a:blipFill rotWithShape="0">
                          <a:blip r:embed="rId2"/>
                          <a:stretch>
                            <a:fillRect l="-297" t="-531429" r="-372107" b="-7619"/>
                          </a:stretch>
                        </a:blipFill>
                      </a:tcPr>
                    </a:tc>
                    <a:tc>
                      <a:txBody>
                        <a:bodyPr/>
                        <a:lstStyle/>
                        <a:p>
                          <a:endParaRPr lang="tr-TR"/>
                        </a:p>
                      </a:txBody>
                      <a:tcPr>
                        <a:blipFill rotWithShape="0">
                          <a:blip r:embed="rId2"/>
                          <a:stretch>
                            <a:fillRect l="-43445" t="-531429" r="-61183" b="-7619"/>
                          </a:stretch>
                        </a:blipFill>
                      </a:tcPr>
                    </a:tc>
                    <a:tc>
                      <a:txBody>
                        <a:bodyPr/>
                        <a:lstStyle/>
                        <a:p>
                          <a:endParaRPr lang="tr-TR"/>
                        </a:p>
                      </a:txBody>
                      <a:tcPr>
                        <a:blipFill rotWithShape="0">
                          <a:blip r:embed="rId2"/>
                          <a:stretch>
                            <a:fillRect l="-236441" t="-531429" r="-847" b="-7619"/>
                          </a:stretch>
                        </a:blipFill>
                      </a:tcPr>
                    </a:tc>
                  </a:tr>
                </a:tbl>
              </a:graphicData>
            </a:graphic>
          </p:graphicFrame>
        </mc:Fallback>
      </mc:AlternateContent>
    </p:spTree>
    <p:extLst>
      <p:ext uri="{BB962C8B-B14F-4D97-AF65-F5344CB8AC3E}">
        <p14:creationId xmlns:p14="http://schemas.microsoft.com/office/powerpoint/2010/main" val="142506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cstate="email">
            <a:extLst>
              <a:ext uri="{28A0092B-C50C-407E-A947-70E740481C1C}">
                <a14:useLocalDpi xmlns:a14="http://schemas.microsoft.com/office/drawing/2010/main"/>
              </a:ext>
            </a:extLst>
          </a:blip>
          <a:srcRect l="2738"/>
          <a:stretch/>
        </p:blipFill>
        <p:spPr>
          <a:xfrm>
            <a:off x="333772" y="332656"/>
            <a:ext cx="11513969" cy="2520000"/>
          </a:xfrm>
          <a:prstGeom prst="rect">
            <a:avLst/>
          </a:prstGeom>
          <a:ln>
            <a:noFill/>
          </a:ln>
          <a:effectLst>
            <a:softEdge rad="112500"/>
          </a:effectLst>
        </p:spPr>
      </p:pic>
      <p:pic>
        <p:nvPicPr>
          <p:cNvPr id="6" name="Resim 5"/>
          <p:cNvPicPr>
            <a:picLocks noChangeAspect="1"/>
          </p:cNvPicPr>
          <p:nvPr/>
        </p:nvPicPr>
        <p:blipFill>
          <a:blip r:embed="rId3"/>
          <a:stretch>
            <a:fillRect/>
          </a:stretch>
        </p:blipFill>
        <p:spPr>
          <a:xfrm>
            <a:off x="333772" y="3356992"/>
            <a:ext cx="11358564" cy="2626400"/>
          </a:xfrm>
          <a:prstGeom prst="rect">
            <a:avLst/>
          </a:prstGeom>
          <a:ln>
            <a:noFill/>
          </a:ln>
          <a:effectLst>
            <a:softEdge rad="112500"/>
          </a:effectLst>
        </p:spPr>
      </p:pic>
      <mc:AlternateContent xmlns:mc="http://schemas.openxmlformats.org/markup-compatibility/2006" xmlns:a14="http://schemas.microsoft.com/office/drawing/2010/main">
        <mc:Choice Requires="a14">
          <p:sp>
            <p:nvSpPr>
              <p:cNvPr id="7" name="Dikdörtgen 6"/>
              <p:cNvSpPr/>
              <p:nvPr/>
            </p:nvSpPr>
            <p:spPr>
              <a:xfrm>
                <a:off x="562934" y="2692296"/>
                <a:ext cx="11142540" cy="646331"/>
              </a:xfrm>
              <a:prstGeom prst="rect">
                <a:avLst/>
              </a:prstGeom>
            </p:spPr>
            <p:txBody>
              <a:bodyPr wrap="square">
                <a:spAutoFit/>
              </a:bodyPr>
              <a:lstStyle/>
              <a:p>
                <a:r>
                  <a:rPr lang="tr-TR" dirty="0"/>
                  <a:t>Z-testi için P-değeri. </a:t>
                </a:r>
                <a:r>
                  <a:rPr lang="tr-TR" dirty="0" smtClean="0"/>
                  <a:t>(a) </a:t>
                </a:r>
                <a:r>
                  <a:rPr lang="tr-TR" dirty="0"/>
                  <a:t>iki-taraflı alternatif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ea typeface="Cambria Math" panose="02040503050406030204" pitchFamily="18" charset="0"/>
                      </a:rPr>
                      <m:t>≠</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0</m:t>
                        </m:r>
                      </m:sub>
                    </m:sSub>
                    <m:r>
                      <a:rPr lang="tr-TR" i="1" dirty="0">
                        <a:latin typeface="Cambria Math" panose="02040503050406030204" pitchFamily="18" charset="0"/>
                      </a:rPr>
                      <m:t> </m:t>
                    </m:r>
                  </m:oMath>
                </a14:m>
                <a:endParaRPr lang="tr-TR" dirty="0" smtClean="0"/>
              </a:p>
              <a:p>
                <a:r>
                  <a:rPr lang="tr-TR" dirty="0" smtClean="0"/>
                  <a:t>(</a:t>
                </a:r>
                <a:r>
                  <a:rPr lang="tr-TR" dirty="0"/>
                  <a:t>b) tek-taraflı alternatif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&gt;</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0</m:t>
                        </m:r>
                      </m:sub>
                    </m:sSub>
                    <m:r>
                      <a:rPr lang="tr-TR" i="1" dirty="0">
                        <a:latin typeface="Cambria Math" panose="02040503050406030204" pitchFamily="18" charset="0"/>
                      </a:rPr>
                      <m:t> </m:t>
                    </m:r>
                  </m:oMath>
                </a14:m>
                <a:r>
                  <a:rPr lang="tr-TR" dirty="0"/>
                  <a:t>(c) tek-taraflı </a:t>
                </a:r>
                <a:r>
                  <a:rPr lang="tr-TR" dirty="0" smtClean="0"/>
                  <a:t>alternatif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&lt;</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0</m:t>
                        </m:r>
                      </m:sub>
                    </m:sSub>
                  </m:oMath>
                </a14:m>
                <a:r>
                  <a:rPr lang="tr-TR" dirty="0"/>
                  <a:t>. </a:t>
                </a:r>
              </a:p>
            </p:txBody>
          </p:sp>
        </mc:Choice>
        <mc:Fallback xmlns="">
          <p:sp>
            <p:nvSpPr>
              <p:cNvPr id="7" name="Dikdörtgen 6"/>
              <p:cNvSpPr>
                <a:spLocks noRot="1" noChangeAspect="1" noMove="1" noResize="1" noEditPoints="1" noAdjustHandles="1" noChangeArrowheads="1" noChangeShapeType="1" noTextEdit="1"/>
              </p:cNvSpPr>
              <p:nvPr/>
            </p:nvSpPr>
            <p:spPr>
              <a:xfrm>
                <a:off x="562934" y="2692296"/>
                <a:ext cx="11142540" cy="646331"/>
              </a:xfrm>
              <a:prstGeom prst="rect">
                <a:avLst/>
              </a:prstGeom>
              <a:blipFill rotWithShape="0">
                <a:blip r:embed="rId4"/>
                <a:stretch>
                  <a:fillRect l="-438" t="-5660" b="-1415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549797" y="5733256"/>
                <a:ext cx="11142540" cy="646331"/>
              </a:xfrm>
              <a:prstGeom prst="rect">
                <a:avLst/>
              </a:prstGeom>
            </p:spPr>
            <p:txBody>
              <a:bodyPr wrap="square">
                <a:spAutoFit/>
              </a:bodyPr>
              <a:lstStyle/>
              <a:p>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𝑍</m:t>
                        </m:r>
                      </m:e>
                      <m:sub>
                        <m:r>
                          <a:rPr lang="tr-TR" b="0" i="1" dirty="0" smtClean="0">
                            <a:latin typeface="Cambria Math" panose="02040503050406030204" pitchFamily="18" charset="0"/>
                          </a:rPr>
                          <m:t>0</m:t>
                        </m:r>
                      </m:sub>
                    </m:sSub>
                    <m:sSub>
                      <m:sSubPr>
                        <m:ctrlPr>
                          <a:rPr lang="tr-TR" b="0" i="1" dirty="0" smtClean="0">
                            <a:latin typeface="Cambria Math" panose="02040503050406030204" pitchFamily="18" charset="0"/>
                          </a:rPr>
                        </m:ctrlPr>
                      </m:sSubPr>
                      <m:e>
                        <m:r>
                          <a:rPr lang="tr-TR" i="1" dirty="0" err="1">
                            <a:latin typeface="Cambria Math" panose="02040503050406030204" pitchFamily="18" charset="0"/>
                          </a:rPr>
                          <m:t>𝐻</m:t>
                        </m:r>
                      </m:e>
                      <m:sub>
                        <m:r>
                          <a:rPr lang="tr-TR" b="0" i="1" dirty="0" smtClean="0">
                            <a:latin typeface="Cambria Math" panose="02040503050406030204" pitchFamily="18" charset="0"/>
                          </a:rPr>
                          <m:t>0</m:t>
                        </m:r>
                      </m:sub>
                    </m:sSub>
                    <m:r>
                      <a:rPr lang="tr-TR" i="1" dirty="0">
                        <a:latin typeface="Cambria Math" panose="02040503050406030204" pitchFamily="18" charset="0"/>
                      </a:rPr>
                      <m:t>:</m:t>
                    </m:r>
                    <m:r>
                      <a:rPr lang="tr-TR" b="0" i="1" dirty="0" smtClean="0">
                        <a:latin typeface="Cambria Math" panose="02040503050406030204" pitchFamily="18" charset="0"/>
                      </a:rPr>
                      <m:t>𝜇</m:t>
                    </m:r>
                    <m:r>
                      <a:rPr lang="tr-TR" i="1" dirty="0">
                        <a:latin typeface="Cambria Math" panose="02040503050406030204" pitchFamily="18" charset="0"/>
                      </a:rPr>
                      <m:t>=</m:t>
                    </m:r>
                    <m:sSub>
                      <m:sSubPr>
                        <m:ctrlPr>
                          <a:rPr lang="tr-TR" b="0" i="1" dirty="0" smtClean="0">
                            <a:latin typeface="Cambria Math" panose="02040503050406030204" pitchFamily="18" charset="0"/>
                          </a:rPr>
                        </m:ctrlPr>
                      </m:sSubPr>
                      <m:e>
                        <m:r>
                          <a:rPr lang="tr-TR" i="1" dirty="0">
                            <a:latin typeface="Cambria Math" panose="02040503050406030204" pitchFamily="18" charset="0"/>
                          </a:rPr>
                          <m:t>µ</m:t>
                        </m:r>
                      </m:e>
                      <m:sub>
                        <m:r>
                          <a:rPr lang="tr-TR" b="0" i="1" dirty="0" smtClean="0">
                            <a:latin typeface="Cambria Math" panose="02040503050406030204" pitchFamily="18" charset="0"/>
                          </a:rPr>
                          <m:t>0</m:t>
                        </m:r>
                      </m:sub>
                    </m:sSub>
                    <m:r>
                      <a:rPr lang="tr-TR" i="1" dirty="0">
                        <a:latin typeface="Cambria Math" panose="02040503050406030204" pitchFamily="18" charset="0"/>
                      </a:rPr>
                      <m:t> </m:t>
                    </m:r>
                  </m:oMath>
                </a14:m>
                <a:r>
                  <a:rPr lang="tr-TR" dirty="0"/>
                  <a:t>doğru iken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𝑍</m:t>
                        </m:r>
                      </m:e>
                      <m:sub>
                        <m:r>
                          <a:rPr lang="tr-TR" b="0" i="1" dirty="0" smtClean="0">
                            <a:latin typeface="Cambria Math" panose="02040503050406030204" pitchFamily="18" charset="0"/>
                          </a:rPr>
                          <m:t>0</m:t>
                        </m:r>
                      </m:sub>
                    </m:sSub>
                  </m:oMath>
                </a14:m>
                <a:r>
                  <a:rPr lang="tr-TR" dirty="0"/>
                  <a:t> dağılımı, kritik bölgeler (a) İki-taraflı alternatif</a:t>
                </a:r>
                <a14:m>
                  <m:oMath xmlns:m="http://schemas.openxmlformats.org/officeDocument/2006/math">
                    <m:r>
                      <a:rPr lang="tr-TR" b="0" i="0" dirty="0" smtClean="0">
                        <a:latin typeface="Cambria Math" panose="02040503050406030204" pitchFamily="18" charset="0"/>
                      </a:rPr>
                      <m:t> </m:t>
                    </m:r>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m:t>
                    </m:r>
                    <m:r>
                      <a:rPr lang="tr-TR" i="1" dirty="0">
                        <a:latin typeface="Cambria Math" panose="02040503050406030204" pitchFamily="18" charset="0"/>
                      </a:rPr>
                      <m:t>𝜇</m:t>
                    </m:r>
                    <m:r>
                      <a:rPr lang="tr-TR" i="1" dirty="0" smtClean="0">
                        <a:latin typeface="Cambria Math" panose="02040503050406030204" pitchFamily="18" charset="0"/>
                        <a:ea typeface="Cambria Math" panose="02040503050406030204" pitchFamily="18" charset="0"/>
                      </a:rPr>
                      <m:t>≠</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0</m:t>
                        </m:r>
                      </m:sub>
                    </m:sSub>
                  </m:oMath>
                </a14:m>
                <a:r>
                  <a:rPr lang="tr-TR" dirty="0" smtClean="0"/>
                  <a:t> </a:t>
                </a:r>
              </a:p>
              <a:p>
                <a:r>
                  <a:rPr lang="tr-TR" dirty="0" smtClean="0"/>
                  <a:t>(b) </a:t>
                </a:r>
                <a:r>
                  <a:rPr lang="tr-TR" dirty="0"/>
                  <a:t>Tek taraflı </a:t>
                </a:r>
                <a:r>
                  <a:rPr lang="tr-TR" dirty="0" smtClean="0"/>
                  <a:t>alternatif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1</m:t>
                        </m:r>
                      </m:sub>
                    </m:sSub>
                    <m:r>
                      <a:rPr lang="tr-TR" i="1" dirty="0">
                        <a:latin typeface="Cambria Math" panose="02040503050406030204" pitchFamily="18" charset="0"/>
                      </a:rPr>
                      <m:t>:</m:t>
                    </m:r>
                    <m:r>
                      <a:rPr lang="tr-TR" i="1" dirty="0">
                        <a:latin typeface="Cambria Math" panose="02040503050406030204" pitchFamily="18" charset="0"/>
                      </a:rPr>
                      <m:t>𝜇</m:t>
                    </m:r>
                    <m:r>
                      <a:rPr lang="tr-TR" b="0" i="1" dirty="0" smtClean="0">
                        <a:latin typeface="Cambria Math" panose="02040503050406030204" pitchFamily="18" charset="0"/>
                      </a:rPr>
                      <m:t>&gt;</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0</m:t>
                        </m:r>
                      </m:sub>
                    </m:sSub>
                  </m:oMath>
                </a14:m>
                <a:r>
                  <a:rPr lang="tr-TR" dirty="0"/>
                  <a:t>. (c) Tek taraflı alternatif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𝐻</m:t>
                        </m:r>
                      </m:e>
                      <m:sub>
                        <m:r>
                          <a:rPr lang="tr-TR" i="1" dirty="0" smtClean="0">
                            <a:latin typeface="Cambria Math" panose="02040503050406030204" pitchFamily="18" charset="0"/>
                          </a:rPr>
                          <m:t>1</m:t>
                        </m:r>
                      </m:sub>
                    </m:sSub>
                    <m:r>
                      <a:rPr lang="tr-TR" i="1" dirty="0" smtClean="0">
                        <a:latin typeface="Cambria Math" panose="02040503050406030204" pitchFamily="18" charset="0"/>
                      </a:rPr>
                      <m:t>:</m:t>
                    </m:r>
                    <m:r>
                      <a:rPr lang="tr-TR" b="0" i="1" dirty="0" smtClean="0">
                        <a:latin typeface="Cambria Math" panose="02040503050406030204" pitchFamily="18" charset="0"/>
                      </a:rPr>
                      <m:t>𝜇</m:t>
                    </m:r>
                    <m:r>
                      <a:rPr lang="tr-TR" i="1" dirty="0" smtClean="0">
                        <a:latin typeface="Cambria Math" panose="02040503050406030204" pitchFamily="18" charset="0"/>
                      </a:rPr>
                      <m:t>&lt;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𝜇</m:t>
                        </m:r>
                      </m:e>
                      <m:sub>
                        <m:r>
                          <a:rPr lang="tr-TR" b="0" i="1" dirty="0" smtClean="0">
                            <a:latin typeface="Cambria Math" panose="02040503050406030204" pitchFamily="18" charset="0"/>
                          </a:rPr>
                          <m:t>0</m:t>
                        </m:r>
                      </m:sub>
                    </m:sSub>
                    <m:r>
                      <a:rPr lang="tr-TR" i="1" dirty="0" smtClean="0">
                        <a:latin typeface="Cambria Math" panose="02040503050406030204" pitchFamily="18" charset="0"/>
                      </a:rPr>
                      <m:t> </m:t>
                    </m:r>
                  </m:oMath>
                </a14:m>
                <a:endParaRPr lang="tr-TR" dirty="0"/>
              </a:p>
            </p:txBody>
          </p:sp>
        </mc:Choice>
        <mc:Fallback xmlns="">
          <p:sp>
            <p:nvSpPr>
              <p:cNvPr id="8" name="Dikdörtgen 7"/>
              <p:cNvSpPr>
                <a:spLocks noRot="1" noChangeAspect="1" noMove="1" noResize="1" noEditPoints="1" noAdjustHandles="1" noChangeArrowheads="1" noChangeShapeType="1" noTextEdit="1"/>
              </p:cNvSpPr>
              <p:nvPr/>
            </p:nvSpPr>
            <p:spPr>
              <a:xfrm>
                <a:off x="549797" y="5733256"/>
                <a:ext cx="11142540" cy="646331"/>
              </a:xfrm>
              <a:prstGeom prst="rect">
                <a:avLst/>
              </a:prstGeom>
              <a:blipFill rotWithShape="0">
                <a:blip r:embed="rId5"/>
                <a:stretch>
                  <a:fillRect l="-438" t="-4673" b="-13084"/>
                </a:stretch>
              </a:blipFill>
            </p:spPr>
            <p:txBody>
              <a:bodyPr/>
              <a:lstStyle/>
              <a:p>
                <a:r>
                  <a:rPr lang="tr-TR">
                    <a:noFill/>
                  </a:rPr>
                  <a:t> </a:t>
                </a:r>
              </a:p>
            </p:txBody>
          </p:sp>
        </mc:Fallback>
      </mc:AlternateContent>
    </p:spTree>
    <p:extLst>
      <p:ext uri="{BB962C8B-B14F-4D97-AF65-F5344CB8AC3E}">
        <p14:creationId xmlns:p14="http://schemas.microsoft.com/office/powerpoint/2010/main" val="51275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Örnek Problem 4.3</a:t>
            </a:r>
            <a:endParaRPr lang="tr-T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tr-TR" b="1" dirty="0" smtClean="0"/>
                  <a:t>Problem: </a:t>
                </a:r>
                <a:r>
                  <a:rPr lang="tr-TR" dirty="0" smtClean="0"/>
                  <a:t>Uçuş ekibi kaçış sistemleri katı yakıt ile çalışır. Bu yakıtın yanma hızı önemli bir ürün karakteristiğidir. </a:t>
                </a:r>
                <a:r>
                  <a:rPr lang="tr-TR" dirty="0"/>
                  <a:t>Spesifikasyonlar </a:t>
                </a:r>
                <a:r>
                  <a:rPr lang="tr-TR" dirty="0" smtClean="0"/>
                  <a:t>ortalama </a:t>
                </a:r>
                <a:r>
                  <a:rPr lang="tr-TR" dirty="0"/>
                  <a:t>yanma hızının </a:t>
                </a:r>
                <a14:m>
                  <m:oMath xmlns:m="http://schemas.openxmlformats.org/officeDocument/2006/math">
                    <m:r>
                      <a:rPr lang="tr-TR" i="1" dirty="0" smtClean="0">
                        <a:latin typeface="Cambria Math" panose="02040503050406030204" pitchFamily="18" charset="0"/>
                      </a:rPr>
                      <m:t>50 </m:t>
                    </m:r>
                    <m:r>
                      <a:rPr lang="tr-TR" b="0" i="1" dirty="0" smtClean="0">
                        <a:latin typeface="Cambria Math" panose="02040503050406030204" pitchFamily="18" charset="0"/>
                      </a:rPr>
                      <m:t>𝑐𝑚</m:t>
                    </m:r>
                    <m:r>
                      <a:rPr lang="tr-TR" b="0" i="1" dirty="0" smtClean="0">
                        <a:latin typeface="Cambria Math" panose="02040503050406030204" pitchFamily="18" charset="0"/>
                      </a:rPr>
                      <m:t>/</m:t>
                    </m:r>
                    <m:r>
                      <a:rPr lang="tr-TR" b="0" i="1" dirty="0" smtClean="0">
                        <a:latin typeface="Cambria Math" panose="02040503050406030204" pitchFamily="18" charset="0"/>
                      </a:rPr>
                      <m:t>𝑠</m:t>
                    </m:r>
                    <m:r>
                      <a:rPr lang="tr-TR" i="1" dirty="0" smtClean="0">
                        <a:latin typeface="Cambria Math" panose="02040503050406030204" pitchFamily="18" charset="0"/>
                      </a:rPr>
                      <m:t> </m:t>
                    </m:r>
                  </m:oMath>
                </a14:m>
                <a:r>
                  <a:rPr lang="tr-TR" dirty="0"/>
                  <a:t>olmasını gerektirmektedir. Standart </a:t>
                </a:r>
                <a:r>
                  <a:rPr lang="tr-TR" dirty="0" smtClean="0"/>
                  <a:t>sapmanın </a:t>
                </a:r>
                <a14:m>
                  <m:oMath xmlns:m="http://schemas.openxmlformats.org/officeDocument/2006/math">
                    <m:r>
                      <a:rPr lang="tr-TR" b="0" i="1" dirty="0" smtClean="0">
                        <a:latin typeface="Cambria Math" panose="02040503050406030204" pitchFamily="18" charset="0"/>
                      </a:rPr>
                      <m:t>𝜇</m:t>
                    </m:r>
                    <m:r>
                      <a:rPr lang="tr-TR" i="1" dirty="0" smtClean="0">
                        <a:latin typeface="Cambria Math" panose="02040503050406030204" pitchFamily="18" charset="0"/>
                      </a:rPr>
                      <m:t> </m:t>
                    </m:r>
                    <m:r>
                      <a:rPr lang="tr-TR" i="1" dirty="0">
                        <a:latin typeface="Cambria Math" panose="02040503050406030204" pitchFamily="18" charset="0"/>
                      </a:rPr>
                      <m:t>=2 </m:t>
                    </m:r>
                    <m:r>
                      <a:rPr lang="tr-TR" b="0" i="1" dirty="0" smtClean="0">
                        <a:latin typeface="Cambria Math" panose="02040503050406030204" pitchFamily="18" charset="0"/>
                      </a:rPr>
                      <m:t>𝑐𝑚</m:t>
                    </m:r>
                    <m:r>
                      <a:rPr lang="tr-TR" b="0" i="1" dirty="0" smtClean="0">
                        <a:latin typeface="Cambria Math" panose="02040503050406030204" pitchFamily="18" charset="0"/>
                      </a:rPr>
                      <m:t>/</m:t>
                    </m:r>
                    <m:r>
                      <a:rPr lang="tr-TR" b="0" i="1" dirty="0" smtClean="0">
                        <a:latin typeface="Cambria Math" panose="02040503050406030204" pitchFamily="18" charset="0"/>
                      </a:rPr>
                      <m:t>𝑠</m:t>
                    </m:r>
                    <m:r>
                      <a:rPr lang="tr-TR" i="1" dirty="0">
                        <a:latin typeface="Cambria Math" panose="02040503050406030204" pitchFamily="18" charset="0"/>
                      </a:rPr>
                      <m:t> </m:t>
                    </m:r>
                  </m:oMath>
                </a14:m>
                <a:r>
                  <a:rPr lang="tr-TR" dirty="0"/>
                  <a:t>olduğu biliniyor. </a:t>
                </a:r>
                <a:r>
                  <a:rPr lang="tr-TR" dirty="0" smtClean="0"/>
                  <a:t>Deneyi </a:t>
                </a:r>
                <a:r>
                  <a:rPr lang="tr-TR" dirty="0"/>
                  <a:t>düzenleyen kişi </a:t>
                </a:r>
                <a14:m>
                  <m:oMath xmlns:m="http://schemas.openxmlformats.org/officeDocument/2006/math">
                    <m:r>
                      <a:rPr lang="tr-TR" b="0" i="1" dirty="0" smtClean="0">
                        <a:latin typeface="Cambria Math" panose="02040503050406030204" pitchFamily="18" charset="0"/>
                      </a:rPr>
                      <m:t>𝛼</m:t>
                    </m:r>
                    <m:r>
                      <a:rPr lang="tr-TR" i="1" dirty="0" smtClean="0">
                        <a:latin typeface="Cambria Math" panose="02040503050406030204" pitchFamily="18" charset="0"/>
                      </a:rPr>
                      <m:t> = 0.05 </m:t>
                    </m:r>
                  </m:oMath>
                </a14:m>
                <a:r>
                  <a:rPr lang="tr-TR" dirty="0" smtClean="0"/>
                  <a:t> olmak </a:t>
                </a:r>
                <a:r>
                  <a:rPr lang="tr-TR" dirty="0"/>
                  <a:t>üzere tip I hata olasılığını veya bir diğer deyişle anlamlılık düzeyini belirliyor. </a:t>
                </a:r>
                <a14:m>
                  <m:oMath xmlns:m="http://schemas.openxmlformats.org/officeDocument/2006/math">
                    <m:r>
                      <a:rPr lang="tr-TR" i="1" dirty="0" smtClean="0">
                        <a:latin typeface="Cambria Math" panose="02040503050406030204" pitchFamily="18" charset="0"/>
                      </a:rPr>
                      <m:t>𝚤</m:t>
                    </m:r>
                    <m:r>
                      <a:rPr lang="tr-TR" b="0" i="1" dirty="0" smtClean="0">
                        <a:latin typeface="Cambria Math" panose="02040503050406030204" pitchFamily="18" charset="0"/>
                      </a:rPr>
                      <m:t>𝑛</m:t>
                    </m:r>
                    <m:r>
                      <a:rPr lang="tr-TR" i="1" dirty="0" smtClean="0">
                        <a:latin typeface="Cambria Math" panose="02040503050406030204" pitchFamily="18" charset="0"/>
                      </a:rPr>
                      <m:t> = 25 </m:t>
                    </m:r>
                  </m:oMath>
                </a14:m>
                <a:r>
                  <a:rPr lang="tr-TR" dirty="0"/>
                  <a:t>kadar bir rassal </a:t>
                </a:r>
                <a:r>
                  <a:rPr lang="tr-TR" dirty="0" smtClean="0"/>
                  <a:t>ömeklem </a:t>
                </a:r>
                <a:r>
                  <a:rPr lang="tr-TR" dirty="0"/>
                  <a:t>seçiyor ve yanma hızı </a:t>
                </a:r>
                <a:r>
                  <a:rPr lang="tr-TR" dirty="0" smtClean="0"/>
                  <a:t>ortalama </a:t>
                </a:r>
                <a:r>
                  <a:rPr lang="tr-TR" dirty="0"/>
                  <a:t>sını </a:t>
                </a:r>
                <a14:m>
                  <m:oMath xmlns:m="http://schemas.openxmlformats.org/officeDocument/2006/math">
                    <m:r>
                      <a:rPr lang="tr-TR" i="1" dirty="0" smtClean="0">
                        <a:latin typeface="Cambria Math" panose="02040503050406030204" pitchFamily="18" charset="0"/>
                      </a:rPr>
                      <m:t>𝑥</m:t>
                    </m:r>
                    <m:r>
                      <a:rPr lang="tr-TR" i="1" dirty="0" smtClean="0">
                        <a:latin typeface="Cambria Math" panose="02040503050406030204" pitchFamily="18" charset="0"/>
                      </a:rPr>
                      <m:t> = 51.3 </m:t>
                    </m:r>
                    <m:r>
                      <a:rPr lang="tr-TR" i="1" dirty="0" smtClean="0">
                        <a:latin typeface="Cambria Math" panose="02040503050406030204" pitchFamily="18" charset="0"/>
                      </a:rPr>
                      <m:t>𝑐𝑚</m:t>
                    </m:r>
                    <m:r>
                      <a:rPr lang="tr-TR" i="1" dirty="0" smtClean="0">
                        <a:latin typeface="Cambria Math" panose="02040503050406030204" pitchFamily="18" charset="0"/>
                      </a:rPr>
                      <m:t>/</m:t>
                    </m:r>
                    <m:r>
                      <a:rPr lang="tr-TR" i="1" dirty="0" smtClean="0">
                        <a:latin typeface="Cambria Math" panose="02040503050406030204" pitchFamily="18" charset="0"/>
                      </a:rPr>
                      <m:t>𝑠</m:t>
                    </m:r>
                    <m:r>
                      <a:rPr lang="tr-TR" i="1" dirty="0" smtClean="0">
                        <a:latin typeface="Cambria Math" panose="02040503050406030204" pitchFamily="18" charset="0"/>
                      </a:rPr>
                      <m:t> </m:t>
                    </m:r>
                  </m:oMath>
                </a14:m>
                <a:r>
                  <a:rPr lang="tr-TR" dirty="0"/>
                  <a:t>buluyor. Deney düzenleyen hangi çıkarımlara varmalıdır? </a:t>
                </a:r>
              </a:p>
              <a:p>
                <a:pPr marL="0" indent="0">
                  <a:buNone/>
                </a:pPr>
                <a:r>
                  <a:rPr lang="tr-TR" b="1" dirty="0" smtClean="0"/>
                  <a:t>Çözüm: </a:t>
                </a:r>
                <a:r>
                  <a:rPr lang="tr-TR" dirty="0"/>
                  <a:t>Bu problemi </a:t>
                </a:r>
                <a:r>
                  <a:rPr lang="tr-TR" dirty="0" smtClean="0"/>
                  <a:t>daha önce verilen, bir sonraki slaytda hatırlatılan </a:t>
                </a:r>
                <a:r>
                  <a:rPr lang="tr-TR" dirty="0"/>
                  <a:t>yedi-adım prosedürünü </a:t>
                </a:r>
                <a:r>
                  <a:rPr lang="tr-TR" dirty="0" smtClean="0"/>
                  <a:t>kullanarak çözeceğiz. Konuyu yeni öğrendiğimiz için hata yapmmak amacıyla prosedürü izleyerek problemi çözmemiz yararlı olacaktır.</a:t>
                </a:r>
                <a:endParaRPr lang="tr-TR"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688" t="-1571" r="-62"/>
                </a:stretch>
              </a:blipFill>
            </p:spPr>
            <p:txBody>
              <a:bodyPr/>
              <a:lstStyle/>
              <a:p>
                <a:r>
                  <a:rPr lang="tr-TR">
                    <a:noFill/>
                  </a:rPr>
                  <a:t> </a:t>
                </a:r>
              </a:p>
            </p:txBody>
          </p:sp>
        </mc:Fallback>
      </mc:AlternateContent>
    </p:spTree>
    <p:extLst>
      <p:ext uri="{BB962C8B-B14F-4D97-AF65-F5344CB8AC3E}">
        <p14:creationId xmlns:p14="http://schemas.microsoft.com/office/powerpoint/2010/main" val="73039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Hatırlatma: </a:t>
            </a:r>
            <a:r>
              <a:rPr lang="tr-TR" dirty="0"/>
              <a:t>Hipotez Testi için Genel Prosedür </a:t>
            </a:r>
          </a:p>
        </p:txBody>
      </p:sp>
      <mc:AlternateContent xmlns:mc="http://schemas.openxmlformats.org/markup-compatibility/2006" xmlns:a14="http://schemas.microsoft.com/office/drawing/2010/main">
        <mc:Choice Requires="a14">
          <p:sp>
            <p:nvSpPr>
              <p:cNvPr id="6" name="İçerik Yer Tutucusu 5"/>
              <p:cNvSpPr>
                <a:spLocks noGrp="1"/>
              </p:cNvSpPr>
              <p:nvPr>
                <p:ph idx="1"/>
              </p:nvPr>
            </p:nvSpPr>
            <p:spPr>
              <a:xfrm>
                <a:off x="1218883" y="1803400"/>
                <a:ext cx="9751060" cy="3641824"/>
              </a:xfrm>
              <a:solidFill>
                <a:schemeClr val="bg2"/>
              </a:solidFill>
              <a:ln w="38100">
                <a:solidFill>
                  <a:schemeClr val="tx1"/>
                </a:solidFill>
              </a:ln>
            </p:spPr>
            <p:txBody>
              <a:bodyPr>
                <a:noAutofit/>
              </a:bodyPr>
              <a:lstStyle/>
              <a:p>
                <a:pPr marL="644652" lvl="1" indent="-342900">
                  <a:buFont typeface="+mj-lt"/>
                  <a:buAutoNum type="arabicPeriod"/>
                </a:pPr>
                <a:r>
                  <a:rPr lang="tr-TR" sz="2000" b="1" dirty="0" smtClean="0"/>
                  <a:t>İlgilenilen </a:t>
                </a:r>
                <a:r>
                  <a:rPr lang="tr-TR" sz="2000" b="1" dirty="0"/>
                  <a:t>parametre: </a:t>
                </a:r>
                <a:r>
                  <a:rPr lang="tr-TR" sz="2000" dirty="0"/>
                  <a:t>Problem içeriğine göre problemin ilgilendiği parametreyi tanımla. </a:t>
                </a:r>
              </a:p>
              <a:p>
                <a:pPr marL="644652" lvl="1" indent="-342900">
                  <a:buFont typeface="+mj-lt"/>
                  <a:buAutoNum type="arabicPeriod"/>
                </a:pPr>
                <a:r>
                  <a:rPr lang="tr-TR" sz="2000" b="1" dirty="0" smtClean="0"/>
                  <a:t>Sıfır </a:t>
                </a:r>
                <a:r>
                  <a:rPr lang="tr-TR" sz="2000" b="1" dirty="0"/>
                  <a:t>hipotezi, </a:t>
                </a:r>
                <a14:m>
                  <m:oMath xmlns:m="http://schemas.openxmlformats.org/officeDocument/2006/math">
                    <m:sSub>
                      <m:sSubPr>
                        <m:ctrlPr>
                          <a:rPr lang="tr-TR" sz="2000" b="1" i="1" dirty="0" smtClean="0">
                            <a:latin typeface="Cambria Math" panose="02040503050406030204" pitchFamily="18" charset="0"/>
                          </a:rPr>
                        </m:ctrlPr>
                      </m:sSubPr>
                      <m:e>
                        <m:r>
                          <a:rPr lang="tr-TR" sz="2000" b="1" i="1" dirty="0" smtClean="0">
                            <a:latin typeface="Cambria Math" panose="02040503050406030204" pitchFamily="18" charset="0"/>
                          </a:rPr>
                          <m:t>𝑯</m:t>
                        </m:r>
                      </m:e>
                      <m:sub>
                        <m:r>
                          <a:rPr lang="tr-TR" sz="2000" b="1" i="1" dirty="0" smtClean="0">
                            <a:latin typeface="Cambria Math" panose="02040503050406030204" pitchFamily="18" charset="0"/>
                          </a:rPr>
                          <m:t>𝟎</m:t>
                        </m:r>
                      </m:sub>
                    </m:sSub>
                  </m:oMath>
                </a14:m>
                <a:r>
                  <a:rPr lang="tr-TR" sz="2000" b="1" dirty="0" smtClean="0"/>
                  <a:t>: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panose="02040503050406030204" pitchFamily="18" charset="0"/>
                          </a:rPr>
                          <m:t>𝐻</m:t>
                        </m:r>
                      </m:e>
                      <m:sub>
                        <m:r>
                          <a:rPr lang="tr-TR" sz="2000" i="1" dirty="0">
                            <a:latin typeface="Cambria Math" panose="02040503050406030204" pitchFamily="18" charset="0"/>
                          </a:rPr>
                          <m:t>0</m:t>
                        </m:r>
                      </m:sub>
                    </m:sSub>
                  </m:oMath>
                </a14:m>
                <a:r>
                  <a:rPr lang="tr-TR" sz="2000" dirty="0" smtClean="0"/>
                  <a:t> sıfır </a:t>
                </a:r>
                <a:r>
                  <a:rPr lang="tr-TR" sz="2000" dirty="0"/>
                  <a:t>hipotezini ifade et. </a:t>
                </a:r>
                <a:endParaRPr lang="tr-TR" sz="2000" dirty="0" smtClean="0"/>
              </a:p>
              <a:p>
                <a:pPr marL="644652" lvl="1" indent="-342900">
                  <a:buFont typeface="+mj-lt"/>
                  <a:buAutoNum type="arabicPeriod"/>
                </a:pPr>
                <a:r>
                  <a:rPr lang="tr-TR" sz="2000" b="1" dirty="0" smtClean="0"/>
                  <a:t>Alternatif hipotez</a:t>
                </a:r>
                <a:r>
                  <a:rPr lang="tr-TR" sz="2000" b="1" dirty="0"/>
                  <a:t>, </a:t>
                </a:r>
                <a14:m>
                  <m:oMath xmlns:m="http://schemas.openxmlformats.org/officeDocument/2006/math">
                    <m:sSub>
                      <m:sSubPr>
                        <m:ctrlPr>
                          <a:rPr lang="tr-TR" sz="2000" b="1" i="1" dirty="0">
                            <a:latin typeface="Cambria Math" panose="02040503050406030204" pitchFamily="18" charset="0"/>
                          </a:rPr>
                        </m:ctrlPr>
                      </m:sSubPr>
                      <m:e>
                        <m:r>
                          <a:rPr lang="tr-TR" sz="2000" b="1" i="1" dirty="0">
                            <a:latin typeface="Cambria Math" panose="02040503050406030204" pitchFamily="18" charset="0"/>
                          </a:rPr>
                          <m:t>𝑯</m:t>
                        </m:r>
                      </m:e>
                      <m:sub>
                        <m:r>
                          <a:rPr lang="tr-TR" sz="2000" b="1" i="1" dirty="0" smtClean="0">
                            <a:latin typeface="Cambria Math" panose="02040503050406030204" pitchFamily="18" charset="0"/>
                          </a:rPr>
                          <m:t>𝟏</m:t>
                        </m:r>
                      </m:sub>
                    </m:sSub>
                  </m:oMath>
                </a14:m>
                <a:r>
                  <a:rPr lang="tr-TR" sz="2000" b="1" dirty="0"/>
                  <a:t>: </a:t>
                </a:r>
                <a:r>
                  <a:rPr lang="tr-TR" sz="2000" dirty="0"/>
                  <a:t>Uygun bir alternatif hipotez belirle, </a:t>
                </a:r>
                <a:endParaRPr lang="tr-TR" sz="2000" dirty="0" smtClean="0"/>
              </a:p>
              <a:p>
                <a:pPr marL="644652" lvl="1" indent="-342900">
                  <a:buFont typeface="+mj-lt"/>
                  <a:buAutoNum type="arabicPeriod"/>
                </a:pPr>
                <a:r>
                  <a:rPr lang="tr-TR" sz="2000" b="1" dirty="0" smtClean="0"/>
                  <a:t>Test </a:t>
                </a:r>
                <a:r>
                  <a:rPr lang="tr-TR" sz="2000" b="1" dirty="0"/>
                  <a:t>istatistiği: </a:t>
                </a:r>
                <a:r>
                  <a:rPr lang="tr-TR" sz="2000" dirty="0"/>
                  <a:t>Uygun bir test istatistiği </a:t>
                </a:r>
                <a:r>
                  <a:rPr lang="tr-TR" sz="2000" dirty="0" smtClean="0"/>
                  <a:t>tanımla</a:t>
                </a:r>
              </a:p>
              <a:p>
                <a:pPr marL="644652" lvl="1" indent="-342900">
                  <a:buFont typeface="+mj-lt"/>
                  <a:buAutoNum type="arabicPeriod"/>
                </a:pPr>
                <a14:m>
                  <m:oMath xmlns:m="http://schemas.openxmlformats.org/officeDocument/2006/math">
                    <m:sSub>
                      <m:sSubPr>
                        <m:ctrlPr>
                          <a:rPr lang="tr-TR" sz="2000" b="1" i="1" dirty="0">
                            <a:latin typeface="Cambria Math" panose="02040503050406030204" pitchFamily="18" charset="0"/>
                          </a:rPr>
                        </m:ctrlPr>
                      </m:sSubPr>
                      <m:e>
                        <m:r>
                          <a:rPr lang="tr-TR" sz="2000" b="1" i="1" dirty="0">
                            <a:latin typeface="Cambria Math" panose="02040503050406030204" pitchFamily="18" charset="0"/>
                          </a:rPr>
                          <m:t>𝑯</m:t>
                        </m:r>
                      </m:e>
                      <m:sub>
                        <m:r>
                          <a:rPr lang="tr-TR" sz="2000" b="1" i="1" dirty="0">
                            <a:latin typeface="Cambria Math" panose="02040503050406030204" pitchFamily="18" charset="0"/>
                          </a:rPr>
                          <m:t>𝟎</m:t>
                        </m:r>
                      </m:sub>
                    </m:sSub>
                  </m:oMath>
                </a14:m>
                <a:r>
                  <a:rPr lang="tr-TR" sz="2000" b="1" dirty="0" smtClean="0"/>
                  <a:t> </a:t>
                </a:r>
                <a:r>
                  <a:rPr lang="tr-TR" sz="2000" b="1" dirty="0" err="1"/>
                  <a:t>Red</a:t>
                </a:r>
                <a:r>
                  <a:rPr lang="tr-TR" sz="2000" b="1" dirty="0"/>
                  <a:t>, eğer: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panose="02040503050406030204" pitchFamily="18" charset="0"/>
                          </a:rPr>
                          <m:t>𝐻</m:t>
                        </m:r>
                      </m:e>
                      <m:sub>
                        <m:r>
                          <a:rPr lang="tr-TR" sz="2000" i="1" dirty="0">
                            <a:latin typeface="Cambria Math" panose="02040503050406030204" pitchFamily="18" charset="0"/>
                          </a:rPr>
                          <m:t>0</m:t>
                        </m:r>
                      </m:sub>
                    </m:sSub>
                  </m:oMath>
                </a14:m>
                <a:r>
                  <a:rPr lang="tr-TR" sz="2000" dirty="0" smtClean="0"/>
                  <a:t> reddetmeye </a:t>
                </a:r>
                <a:r>
                  <a:rPr lang="tr-TR" sz="2000" dirty="0"/>
                  <a:t>yol açacak kriteri </a:t>
                </a:r>
                <a:r>
                  <a:rPr lang="tr-TR" sz="2000" dirty="0" smtClean="0"/>
                  <a:t>tanımla</a:t>
                </a:r>
              </a:p>
              <a:p>
                <a:pPr marL="644652" lvl="1" indent="-342900">
                  <a:buFont typeface="+mj-lt"/>
                  <a:buAutoNum type="arabicPeriod"/>
                </a:pPr>
                <a:r>
                  <a:rPr lang="tr-TR" sz="2000" b="1" dirty="0" smtClean="0"/>
                  <a:t>Hesaplamalar</a:t>
                </a:r>
                <a:r>
                  <a:rPr lang="tr-TR" sz="2000" b="1" dirty="0"/>
                  <a:t>: </a:t>
                </a:r>
                <a:r>
                  <a:rPr lang="tr-TR" sz="2000" dirty="0"/>
                  <a:t>Gerekli </a:t>
                </a:r>
                <a:r>
                  <a:rPr lang="tr-TR" sz="2000" dirty="0" smtClean="0"/>
                  <a:t>örneklem </a:t>
                </a:r>
                <a:r>
                  <a:rPr lang="tr-TR" sz="2000" dirty="0"/>
                  <a:t>değerlerini hesapla, bu değerleri test istatistiği eşitliğinde yerine koy ve bu değeri hesapla. </a:t>
                </a:r>
                <a:endParaRPr lang="tr-TR" sz="2000" dirty="0" smtClean="0"/>
              </a:p>
              <a:p>
                <a:pPr marL="644652" lvl="1" indent="-342900">
                  <a:buFont typeface="+mj-lt"/>
                  <a:buAutoNum type="arabicPeriod"/>
                </a:pPr>
                <a:r>
                  <a:rPr lang="tr-TR" sz="2000" b="1" dirty="0" smtClean="0"/>
                  <a:t>Çıkarımlar</a:t>
                </a:r>
                <a:r>
                  <a:rPr lang="tr-TR" sz="2000" b="1" dirty="0"/>
                  <a:t>: </a:t>
                </a:r>
                <a14:m>
                  <m:oMath xmlns:m="http://schemas.openxmlformats.org/officeDocument/2006/math">
                    <m:sSub>
                      <m:sSubPr>
                        <m:ctrlPr>
                          <a:rPr lang="tr-TR" sz="2000" i="1" dirty="0">
                            <a:latin typeface="Cambria Math" panose="02040503050406030204" pitchFamily="18" charset="0"/>
                          </a:rPr>
                        </m:ctrlPr>
                      </m:sSubPr>
                      <m:e>
                        <m:r>
                          <a:rPr lang="tr-TR" sz="2000" i="1" dirty="0">
                            <a:latin typeface="Cambria Math" panose="02040503050406030204" pitchFamily="18" charset="0"/>
                          </a:rPr>
                          <m:t>𝐻</m:t>
                        </m:r>
                      </m:e>
                      <m:sub>
                        <m:r>
                          <a:rPr lang="tr-TR" sz="2000" i="1" dirty="0">
                            <a:latin typeface="Cambria Math" panose="02040503050406030204" pitchFamily="18" charset="0"/>
                          </a:rPr>
                          <m:t>0</m:t>
                        </m:r>
                      </m:sub>
                    </m:sSub>
                  </m:oMath>
                </a14:m>
                <a:r>
                  <a:rPr lang="tr-TR" sz="2000" dirty="0"/>
                  <a:t> </a:t>
                </a:r>
                <a:r>
                  <a:rPr lang="tr-TR" sz="2000" dirty="0" smtClean="0"/>
                  <a:t>ın </a:t>
                </a:r>
                <a:r>
                  <a:rPr lang="tr-TR" sz="2000" dirty="0" err="1"/>
                  <a:t>red</a:t>
                </a:r>
                <a:r>
                  <a:rPr lang="tr-TR" sz="2000" dirty="0"/>
                  <a:t> edilip edilmeyeceğine karar ver ve raporla. Bu </a:t>
                </a:r>
                <a:r>
                  <a:rPr lang="tr-TR" sz="2000" dirty="0" smtClean="0"/>
                  <a:t>P değerinin hesaplanmasım </a:t>
                </a:r>
                <a:r>
                  <a:rPr lang="tr-TR" sz="2000" dirty="0"/>
                  <a:t>veya test </a:t>
                </a:r>
                <a:r>
                  <a:rPr lang="tr-TR" sz="2000" dirty="0" smtClean="0"/>
                  <a:t>istatistiğinin </a:t>
                </a:r>
                <a:r>
                  <a:rPr lang="tr-TR" sz="2000" dirty="0"/>
                  <a:t>kritik değerler ile kıyaslanmasını </a:t>
                </a:r>
                <a:r>
                  <a:rPr lang="tr-TR" sz="2000" dirty="0" smtClean="0"/>
                  <a:t>içerebilir, </a:t>
                </a:r>
              </a:p>
            </p:txBody>
          </p:sp>
        </mc:Choice>
        <mc:Fallback xmlns="">
          <p:sp>
            <p:nvSpPr>
              <p:cNvPr id="6" name="İçerik Yer Tutucusu 5"/>
              <p:cNvSpPr>
                <a:spLocks noGrp="1" noRot="1" noChangeAspect="1" noMove="1" noResize="1" noEditPoints="1" noAdjustHandles="1" noChangeArrowheads="1" noChangeShapeType="1" noTextEdit="1"/>
              </p:cNvSpPr>
              <p:nvPr>
                <p:ph idx="1"/>
              </p:nvPr>
            </p:nvSpPr>
            <p:spPr>
              <a:xfrm>
                <a:off x="1218883" y="1803400"/>
                <a:ext cx="9751060" cy="3641824"/>
              </a:xfrm>
              <a:blipFill>
                <a:blip r:embed="rId3"/>
                <a:stretch>
                  <a:fillRect t="-1493" r="-747"/>
                </a:stretch>
              </a:blipFill>
              <a:ln w="38100">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28657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Örnek Problem 4.3</a:t>
            </a:r>
            <a:endParaRPr lang="tr-T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pPr marL="0" indent="0">
                  <a:buNone/>
                </a:pPr>
                <a:r>
                  <a:rPr lang="tr-TR" dirty="0" smtClean="0"/>
                  <a:t>Çözüm: </a:t>
                </a:r>
              </a:p>
              <a:p>
                <a:pPr marL="457200" indent="-457200">
                  <a:lnSpc>
                    <a:spcPct val="100000"/>
                  </a:lnSpc>
                  <a:spcBef>
                    <a:spcPts val="0"/>
                  </a:spcBef>
                  <a:buAutoNum type="arabicPeriod"/>
                </a:pPr>
                <a:r>
                  <a:rPr lang="tr-TR" dirty="0"/>
                  <a:t>İ</a:t>
                </a:r>
                <a:r>
                  <a:rPr lang="tr-TR" dirty="0" smtClean="0"/>
                  <a:t>lgilenilen </a:t>
                </a:r>
                <a:r>
                  <a:rPr lang="tr-TR" dirty="0"/>
                  <a:t>parametre: ilgilenilen parametre </a:t>
                </a:r>
                <a14:m>
                  <m:oMath xmlns:m="http://schemas.openxmlformats.org/officeDocument/2006/math">
                    <m:r>
                      <a:rPr lang="tr-TR" b="0" i="1" dirty="0" smtClean="0">
                        <a:latin typeface="Cambria Math" panose="02040503050406030204" pitchFamily="18" charset="0"/>
                      </a:rPr>
                      <m:t>𝜇</m:t>
                    </m:r>
                  </m:oMath>
                </a14:m>
                <a:r>
                  <a:rPr lang="tr-TR" dirty="0"/>
                  <a:t>, </a:t>
                </a:r>
                <a:r>
                  <a:rPr lang="tr-TR" dirty="0" smtClean="0"/>
                  <a:t>ortalama </a:t>
                </a:r>
                <a:r>
                  <a:rPr lang="tr-TR" dirty="0"/>
                  <a:t>yanına hızıdır. </a:t>
                </a:r>
                <a:endParaRPr lang="tr-TR" dirty="0" smtClean="0"/>
              </a:p>
              <a:p>
                <a:pPr marL="457200" indent="-457200">
                  <a:lnSpc>
                    <a:spcPct val="100000"/>
                  </a:lnSpc>
                  <a:spcBef>
                    <a:spcPts val="0"/>
                  </a:spcBef>
                  <a:buAutoNum type="arabicPeriod"/>
                </a:pPr>
                <a:r>
                  <a:rPr lang="tr-TR" dirty="0" smtClean="0"/>
                  <a:t>Sıfır </a:t>
                </a:r>
                <a:r>
                  <a:rPr lang="tr-TR" dirty="0"/>
                  <a:t>hipotezi, </a:t>
                </a:r>
                <a14:m>
                  <m:oMath xmlns:m="http://schemas.openxmlformats.org/officeDocument/2006/math">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𝐻</m:t>
                        </m:r>
                      </m:e>
                      <m:sub>
                        <m:r>
                          <a:rPr lang="tr-TR" b="0" i="1" dirty="0" smtClean="0">
                            <a:latin typeface="Cambria Math" panose="02040503050406030204" pitchFamily="18" charset="0"/>
                          </a:rPr>
                          <m:t>0</m:t>
                        </m:r>
                      </m:sub>
                    </m:sSub>
                    <m:r>
                      <a:rPr lang="tr-TR" i="1" dirty="0" smtClean="0">
                        <a:latin typeface="Cambria Math" panose="02040503050406030204" pitchFamily="18" charset="0"/>
                      </a:rPr>
                      <m:t>:µ = 50</m:t>
                    </m:r>
                    <m:f>
                      <m:fPr>
                        <m:ctrlPr>
                          <a:rPr lang="tr-TR" b="0" i="1" dirty="0" smtClean="0">
                            <a:latin typeface="Cambria Math" panose="02040503050406030204" pitchFamily="18" charset="0"/>
                          </a:rPr>
                        </m:ctrlPr>
                      </m:fPr>
                      <m:num>
                        <m:r>
                          <a:rPr lang="tr-TR" i="1" dirty="0" smtClean="0">
                            <a:latin typeface="Cambria Math" panose="02040503050406030204" pitchFamily="18" charset="0"/>
                          </a:rPr>
                          <m:t>𝑐𝑚</m:t>
                        </m:r>
                      </m:num>
                      <m:den>
                        <m:r>
                          <a:rPr lang="tr-TR" i="1" dirty="0" smtClean="0">
                            <a:latin typeface="Cambria Math" panose="02040503050406030204" pitchFamily="18" charset="0"/>
                          </a:rPr>
                          <m:t>𝑠</m:t>
                        </m:r>
                      </m:den>
                    </m:f>
                  </m:oMath>
                </a14:m>
                <a:endParaRPr lang="tr-TR" dirty="0" smtClean="0"/>
              </a:p>
              <a:p>
                <a:pPr marL="457200" indent="-457200">
                  <a:lnSpc>
                    <a:spcPct val="100000"/>
                  </a:lnSpc>
                  <a:spcBef>
                    <a:spcPts val="0"/>
                  </a:spcBef>
                  <a:buAutoNum type="arabicPeriod"/>
                </a:pPr>
                <a:r>
                  <a:rPr lang="tr-TR" dirty="0" smtClean="0"/>
                  <a:t>Alternatif hipotez,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b="0" i="1" dirty="0" smtClean="0">
                            <a:latin typeface="Cambria Math" panose="02040503050406030204" pitchFamily="18" charset="0"/>
                          </a:rPr>
                          <m:t>1</m:t>
                        </m:r>
                      </m:sub>
                    </m:sSub>
                    <m:r>
                      <a:rPr lang="tr-TR" i="1" dirty="0">
                        <a:latin typeface="Cambria Math" panose="02040503050406030204" pitchFamily="18" charset="0"/>
                      </a:rPr>
                      <m:t>:µ </m:t>
                    </m:r>
                    <m:r>
                      <a:rPr lang="tr-TR" i="1" dirty="0" smtClean="0">
                        <a:latin typeface="Cambria Math" panose="02040503050406030204" pitchFamily="18" charset="0"/>
                        <a:ea typeface="Cambria Math" panose="02040503050406030204" pitchFamily="18" charset="0"/>
                      </a:rPr>
                      <m:t>≠</m:t>
                    </m:r>
                    <m:r>
                      <a:rPr lang="tr-TR" i="1" dirty="0">
                        <a:latin typeface="Cambria Math" panose="02040503050406030204" pitchFamily="18" charset="0"/>
                      </a:rPr>
                      <m:t>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oMath>
                </a14:m>
                <a:endParaRPr lang="tr-TR" dirty="0" smtClean="0"/>
              </a:p>
              <a:p>
                <a:pPr marL="457200" indent="-457200">
                  <a:lnSpc>
                    <a:spcPct val="100000"/>
                  </a:lnSpc>
                  <a:spcBef>
                    <a:spcPts val="0"/>
                  </a:spcBef>
                  <a:buAutoNum type="arabicPeriod"/>
                </a:pPr>
                <a:r>
                  <a:rPr lang="tr-TR" dirty="0" smtClean="0"/>
                  <a:t>Test İstatistiği:</a:t>
                </a:r>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𝑧</m:t>
                          </m:r>
                        </m:e>
                        <m:sub>
                          <m:r>
                            <a:rPr lang="tr-TR" b="0" i="1" dirty="0" smtClean="0">
                              <a:latin typeface="Cambria Math" panose="02040503050406030204" pitchFamily="18" charset="0"/>
                            </a:rPr>
                            <m:t>0</m:t>
                          </m:r>
                        </m:sub>
                      </m:sSub>
                      <m:r>
                        <a:rPr lang="tr-TR" b="0" i="0" dirty="0" smtClean="0">
                          <a:latin typeface="Cambria Math" panose="02040503050406030204" pitchFamily="18" charset="0"/>
                        </a:rPr>
                        <m:t>=</m:t>
                      </m:r>
                      <m:f>
                        <m:fPr>
                          <m:ctrlPr>
                            <a:rPr lang="tr-TR" b="0" i="1" dirty="0" smtClean="0">
                              <a:latin typeface="Cambria Math" panose="02040503050406030204" pitchFamily="18" charset="0"/>
                            </a:rPr>
                          </m:ctrlPr>
                        </m:fPr>
                        <m:num>
                          <m:acc>
                            <m:accPr>
                              <m:chr m:val="̅"/>
                              <m:ctrlPr>
                                <a:rPr lang="tr-TR" b="0" i="1" dirty="0" smtClean="0">
                                  <a:latin typeface="Cambria Math" panose="02040503050406030204" pitchFamily="18" charset="0"/>
                                </a:rPr>
                              </m:ctrlPr>
                            </m:accPr>
                            <m:e>
                              <m:r>
                                <m:rPr>
                                  <m:sty m:val="p"/>
                                </m:rPr>
                                <a:rPr lang="tr-TR" b="0" i="0" dirty="0" smtClean="0">
                                  <a:latin typeface="Cambria Math" panose="02040503050406030204" pitchFamily="18" charset="0"/>
                                </a:rPr>
                                <m:t>x</m:t>
                              </m:r>
                            </m:e>
                          </m:acc>
                          <m:r>
                            <a:rPr lang="tr-TR" b="0"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𝜇</m:t>
                              </m:r>
                            </m:e>
                            <m:sub>
                              <m:r>
                                <a:rPr lang="tr-TR" b="0" i="1" dirty="0" smtClean="0">
                                  <a:latin typeface="Cambria Math" panose="02040503050406030204" pitchFamily="18" charset="0"/>
                                </a:rPr>
                                <m:t>0</m:t>
                              </m:r>
                            </m:sub>
                          </m:sSub>
                        </m:num>
                        <m:den>
                          <m:r>
                            <a:rPr lang="tr-TR" b="0" i="1" dirty="0" smtClean="0">
                              <a:latin typeface="Cambria Math" panose="02040503050406030204" pitchFamily="18" charset="0"/>
                            </a:rPr>
                            <m:t>𝜎</m:t>
                          </m:r>
                          <m:r>
                            <a:rPr lang="tr-TR" b="0" i="1" dirty="0" smtClean="0">
                              <a:latin typeface="Cambria Math" panose="02040503050406030204" pitchFamily="18" charset="0"/>
                            </a:rPr>
                            <m:t>/</m:t>
                          </m:r>
                          <m:rad>
                            <m:radPr>
                              <m:degHide m:val="on"/>
                              <m:ctrlPr>
                                <a:rPr lang="tr-TR" b="0" i="1" dirty="0" smtClean="0">
                                  <a:latin typeface="Cambria Math" panose="02040503050406030204" pitchFamily="18" charset="0"/>
                                </a:rPr>
                              </m:ctrlPr>
                            </m:radPr>
                            <m:deg/>
                            <m:e>
                              <m:r>
                                <a:rPr lang="tr-TR" b="0" i="1" dirty="0" smtClean="0">
                                  <a:latin typeface="Cambria Math" panose="02040503050406030204" pitchFamily="18" charset="0"/>
                                </a:rPr>
                                <m:t>𝑛</m:t>
                              </m:r>
                            </m:e>
                          </m:rad>
                        </m:den>
                      </m:f>
                    </m:oMath>
                  </m:oMathPara>
                </a14:m>
                <a:endParaRPr lang="tr-TR" dirty="0" smtClean="0"/>
              </a:p>
              <a:p>
                <a:pPr marL="457200" indent="-457200">
                  <a:lnSpc>
                    <a:spcPct val="100000"/>
                  </a:lnSpc>
                  <a:spcBef>
                    <a:spcPts val="0"/>
                  </a:spcBef>
                  <a:buFont typeface="+mj-lt"/>
                  <a:buAutoNum type="arabicPeriod" startAt="5"/>
                </a:pP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oMath>
                </a14:m>
                <a:r>
                  <a:rPr lang="tr-TR" b="0" dirty="0" smtClean="0"/>
                  <a:t> Red, eğer: P-değeri </a:t>
                </a:r>
                <a14:m>
                  <m:oMath xmlns:m="http://schemas.openxmlformats.org/officeDocument/2006/math">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0.05</m:t>
                        </m:r>
                      </m:e>
                      <m:sup>
                        <m:r>
                          <a:rPr lang="tr-TR" b="0" i="1" dirty="0" smtClean="0">
                            <a:latin typeface="Cambria Math" panose="02040503050406030204" pitchFamily="18" charset="0"/>
                          </a:rPr>
                          <m:t>′</m:t>
                        </m:r>
                      </m:sup>
                    </m:sSup>
                    <m:r>
                      <a:rPr lang="tr-TR" b="0" i="1" dirty="0" smtClean="0">
                        <a:latin typeface="Cambria Math" panose="02040503050406030204" pitchFamily="18" charset="0"/>
                      </a:rPr>
                      <m:t>𝑡𝑒𝑛</m:t>
                    </m:r>
                  </m:oMath>
                </a14:m>
                <a:r>
                  <a:rPr lang="tr-TR" b="0" dirty="0" smtClean="0"/>
                  <a:t> küçükse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oMath>
                </a14:m>
                <a:r>
                  <a:rPr lang="tr-TR" b="0" dirty="0" smtClean="0"/>
                  <a:t> reddedilir. Not: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0.025</m:t>
                        </m:r>
                      </m:sub>
                    </m:sSub>
                    <m:r>
                      <a:rPr lang="tr-TR" b="0" i="1" smtClean="0">
                        <a:latin typeface="Cambria Math" panose="02040503050406030204" pitchFamily="18" charset="0"/>
                      </a:rPr>
                      <m:t>=1.96</m:t>
                    </m:r>
                  </m:oMath>
                </a14:m>
                <a:endParaRPr lang="tr-TR" b="0" dirty="0" smtClean="0"/>
              </a:p>
              <a:p>
                <a:pPr marL="457200" indent="-457200">
                  <a:lnSpc>
                    <a:spcPct val="100000"/>
                  </a:lnSpc>
                  <a:spcBef>
                    <a:spcPts val="0"/>
                  </a:spcBef>
                  <a:buFont typeface="+mj-lt"/>
                  <a:buAutoNum type="arabicPeriod" startAt="5"/>
                </a:pPr>
                <a:r>
                  <a:rPr lang="tr-TR" dirty="0" smtClean="0"/>
                  <a:t>Hesaplamalar:</a:t>
                </a:r>
              </a:p>
              <a:p>
                <a:pPr marL="0" indent="0">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r>
                            <a:rPr lang="tr-TR" i="1" dirty="0">
                              <a:latin typeface="Cambria Math" panose="02040503050406030204" pitchFamily="18" charset="0"/>
                            </a:rPr>
                            <m:t>0</m:t>
                          </m:r>
                        </m:sub>
                      </m:sSub>
                      <m:r>
                        <a:rPr lang="tr-TR" dirty="0">
                          <a:latin typeface="Cambria Math" panose="02040503050406030204" pitchFamily="18" charset="0"/>
                        </a:rPr>
                        <m:t>=</m:t>
                      </m:r>
                      <m:f>
                        <m:fPr>
                          <m:ctrlPr>
                            <a:rPr lang="tr-TR" i="1" dirty="0">
                              <a:latin typeface="Cambria Math" panose="02040503050406030204" pitchFamily="18" charset="0"/>
                            </a:rPr>
                          </m:ctrlPr>
                        </m:fPr>
                        <m:num>
                          <m:r>
                            <a:rPr lang="tr-TR" b="0" i="1" dirty="0" smtClean="0">
                              <a:latin typeface="Cambria Math" panose="02040503050406030204" pitchFamily="18" charset="0"/>
                            </a:rPr>
                            <m:t>51.3</m:t>
                          </m:r>
                          <m:r>
                            <a:rPr lang="tr-TR" i="1" dirty="0">
                              <a:latin typeface="Cambria Math" panose="02040503050406030204" pitchFamily="18" charset="0"/>
                            </a:rPr>
                            <m:t>−</m:t>
                          </m:r>
                          <m:r>
                            <a:rPr lang="tr-TR" i="1" dirty="0" smtClean="0">
                              <a:latin typeface="Cambria Math" panose="02040503050406030204" pitchFamily="18" charset="0"/>
                            </a:rPr>
                            <m:t>5</m:t>
                          </m:r>
                          <m:r>
                            <a:rPr lang="tr-TR" b="0" i="1" dirty="0" smtClean="0">
                              <a:latin typeface="Cambria Math" panose="02040503050406030204" pitchFamily="18" charset="0"/>
                            </a:rPr>
                            <m:t>0</m:t>
                          </m:r>
                        </m:num>
                        <m:den>
                          <m:r>
                            <a:rPr lang="tr-TR" b="0" i="1" dirty="0" smtClean="0">
                              <a:latin typeface="Cambria Math" panose="02040503050406030204" pitchFamily="18" charset="0"/>
                            </a:rPr>
                            <m:t>2</m:t>
                          </m:r>
                          <m:r>
                            <a:rPr lang="tr-TR" i="1" dirty="0">
                              <a:latin typeface="Cambria Math" panose="02040503050406030204" pitchFamily="18" charset="0"/>
                            </a:rPr>
                            <m:t>/</m:t>
                          </m:r>
                          <m:rad>
                            <m:radPr>
                              <m:degHide m:val="on"/>
                              <m:ctrlPr>
                                <a:rPr lang="tr-TR" i="1" dirty="0">
                                  <a:latin typeface="Cambria Math" panose="02040503050406030204" pitchFamily="18" charset="0"/>
                                </a:rPr>
                              </m:ctrlPr>
                            </m:radPr>
                            <m:deg/>
                            <m:e>
                              <m:r>
                                <a:rPr lang="tr-TR" b="0" i="1" dirty="0" smtClean="0">
                                  <a:latin typeface="Cambria Math" panose="02040503050406030204" pitchFamily="18" charset="0"/>
                                </a:rPr>
                                <m:t>25</m:t>
                              </m:r>
                            </m:e>
                          </m:rad>
                        </m:den>
                      </m:f>
                      <m:r>
                        <a:rPr lang="tr-TR" b="0" i="1" dirty="0" smtClean="0">
                          <a:latin typeface="Cambria Math" panose="02040503050406030204" pitchFamily="18" charset="0"/>
                        </a:rPr>
                        <m:t>=3.25</m:t>
                      </m:r>
                    </m:oMath>
                  </m:oMathPara>
                </a14:m>
                <a:endParaRPr lang="tr-TR" dirty="0" smtClean="0"/>
              </a:p>
              <a:p>
                <a:pPr marL="457200" indent="-457200">
                  <a:lnSpc>
                    <a:spcPct val="100000"/>
                  </a:lnSpc>
                  <a:spcBef>
                    <a:spcPts val="0"/>
                  </a:spcBef>
                  <a:buFont typeface="+mj-lt"/>
                  <a:buAutoNum type="arabicPeriod" startAt="7"/>
                </a:pPr>
                <a:r>
                  <a:rPr lang="tr-TR" dirty="0" smtClean="0"/>
                  <a:t>Çıkarımlar: </a:t>
                </a:r>
                <a:r>
                  <a:rPr lang="tr-TR" dirty="0"/>
                  <a:t>P-değeri </a:t>
                </a:r>
                <a14:m>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=2</m:t>
                    </m:r>
                    <m:d>
                      <m:dPr>
                        <m:begChr m:val="["/>
                        <m:endChr m:val="]"/>
                        <m:ctrlPr>
                          <a:rPr lang="tr-TR" b="0" i="1" smtClean="0">
                            <a:latin typeface="Cambria Math" panose="02040503050406030204" pitchFamily="18" charset="0"/>
                          </a:rPr>
                        </m:ctrlPr>
                      </m:dPr>
                      <m:e>
                        <m:r>
                          <a:rPr lang="tr-TR" b="0" i="1" smtClean="0">
                            <a:latin typeface="Cambria Math" panose="02040503050406030204" pitchFamily="18" charset="0"/>
                          </a:rPr>
                          <m:t>1−</m:t>
                        </m:r>
                        <m:r>
                          <m:rPr>
                            <m:sty m:val="p"/>
                          </m:rPr>
                          <a:rPr lang="tr-TR" b="0" i="0" smtClean="0">
                            <a:latin typeface="Cambria Math" panose="02040503050406030204" pitchFamily="18" charset="0"/>
                          </a:rPr>
                          <m:t>Φ</m:t>
                        </m:r>
                        <m:d>
                          <m:dPr>
                            <m:ctrlPr>
                              <a:rPr lang="tr-TR" b="0" i="1" smtClean="0">
                                <a:latin typeface="Cambria Math" panose="02040503050406030204" pitchFamily="18" charset="0"/>
                              </a:rPr>
                            </m:ctrlPr>
                          </m:dPr>
                          <m:e>
                            <m:r>
                              <a:rPr lang="tr-TR" b="0" i="1" smtClean="0">
                                <a:latin typeface="Cambria Math" panose="02040503050406030204" pitchFamily="18" charset="0"/>
                              </a:rPr>
                              <m:t>3.25</m:t>
                            </m:r>
                          </m:e>
                        </m:d>
                      </m:e>
                    </m:d>
                    <m:r>
                      <a:rPr lang="tr-TR" b="0" i="1" smtClean="0">
                        <a:latin typeface="Cambria Math" panose="02040503050406030204" pitchFamily="18" charset="0"/>
                      </a:rPr>
                      <m:t>=0.0012</m:t>
                    </m:r>
                  </m:oMath>
                </a14:m>
                <a:r>
                  <a:rPr lang="tr-TR" dirty="0" smtClean="0"/>
                  <a:t> bulunur. </a:t>
                </a:r>
                <a14:m>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=0.0012&lt;0.05</m:t>
                    </m:r>
                  </m:oMath>
                </a14:m>
                <a:r>
                  <a:rPr lang="tr-TR" dirty="0" smtClean="0"/>
                  <a:t> olduğu için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r>
                      <a:rPr lang="tr-TR" i="1" dirty="0">
                        <a:latin typeface="Cambria Math" panose="02040503050406030204" pitchFamily="18" charset="0"/>
                      </a:rPr>
                      <m:t>:µ = 50</m:t>
                    </m:r>
                    <m:f>
                      <m:fPr>
                        <m:ctrlPr>
                          <a:rPr lang="tr-TR" i="1" dirty="0">
                            <a:latin typeface="Cambria Math" panose="02040503050406030204" pitchFamily="18" charset="0"/>
                          </a:rPr>
                        </m:ctrlPr>
                      </m:fPr>
                      <m:num>
                        <m:r>
                          <a:rPr lang="tr-TR" i="1" dirty="0">
                            <a:latin typeface="Cambria Math" panose="02040503050406030204" pitchFamily="18" charset="0"/>
                          </a:rPr>
                          <m:t>𝑐𝑚</m:t>
                        </m:r>
                      </m:num>
                      <m:den>
                        <m:r>
                          <a:rPr lang="tr-TR" i="1" dirty="0">
                            <a:latin typeface="Cambria Math" panose="02040503050406030204" pitchFamily="18" charset="0"/>
                          </a:rPr>
                          <m:t>𝑠</m:t>
                        </m:r>
                      </m:den>
                    </m:f>
                  </m:oMath>
                </a14:m>
                <a:r>
                  <a:rPr lang="tr-TR" dirty="0" smtClean="0"/>
                  <a:t> hipotezini reddediyoruz.</a:t>
                </a:r>
              </a:p>
              <a:p>
                <a:pPr marL="0" indent="0">
                  <a:lnSpc>
                    <a:spcPct val="100000"/>
                  </a:lnSpc>
                  <a:spcBef>
                    <a:spcPts val="0"/>
                  </a:spcBef>
                  <a:buNone/>
                </a:pPr>
                <a:endParaRPr lang="tr-TR" dirty="0" smtClean="0"/>
              </a:p>
              <a:p>
                <a:pPr marL="457200" indent="-457200">
                  <a:lnSpc>
                    <a:spcPct val="100000"/>
                  </a:lnSpc>
                  <a:spcBef>
                    <a:spcPts val="0"/>
                  </a:spcBef>
                  <a:buAutoNum type="arabicPeriod" startAt="5"/>
                </a:pPr>
                <a:endParaRPr lang="tr-TR"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688" t="-2143"/>
                </a:stretch>
              </a:blipFill>
            </p:spPr>
            <p:txBody>
              <a:bodyPr/>
              <a:lstStyle/>
              <a:p>
                <a:r>
                  <a:rPr lang="tr-TR">
                    <a:noFill/>
                  </a:rPr>
                  <a:t> </a:t>
                </a:r>
              </a:p>
            </p:txBody>
          </p:sp>
        </mc:Fallback>
      </mc:AlternateContent>
    </p:spTree>
    <p:extLst>
      <p:ext uri="{BB962C8B-B14F-4D97-AF65-F5344CB8AC3E}">
        <p14:creationId xmlns:p14="http://schemas.microsoft.com/office/powerpoint/2010/main" val="63363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Tip II Hata ve Örneklem Büyüklüğü </a:t>
            </a:r>
            <a:r>
              <a:rPr lang="tr-TR" smtClean="0"/>
              <a:t>Seçimi</a:t>
            </a:r>
            <a:endParaRPr lang="tr-T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18883" y="1803400"/>
                <a:ext cx="9751060" cy="4267200"/>
              </a:xfrm>
            </p:spPr>
            <p:txBody>
              <a:bodyPr/>
              <a:lstStyle/>
              <a:p>
                <a:r>
                  <a:rPr lang="tr-TR" dirty="0" smtClean="0"/>
                  <a:t>Hipotez test ederken, ilk olarak </a:t>
                </a:r>
                <a:r>
                  <a:rPr lang="tr-TR" dirty="0"/>
                  <a:t>tip I hata </a:t>
                </a:r>
                <a:r>
                  <a:rPr lang="tr-TR" dirty="0" smtClean="0"/>
                  <a:t>olasılığı belirlenir</a:t>
                </a:r>
                <a:r>
                  <a:rPr lang="tr-TR" dirty="0"/>
                  <a:t>. </a:t>
                </a:r>
                <a:r>
                  <a:rPr lang="tr-TR" dirty="0" smtClean="0"/>
                  <a:t>Ancak örneklem büyüklüğüne bağlı olduğundan tip </a:t>
                </a:r>
                <a:r>
                  <a:rPr lang="tr-TR" dirty="0"/>
                  <a:t>II </a:t>
                </a:r>
                <a:r>
                  <a:rPr lang="tr-TR" dirty="0" smtClean="0"/>
                  <a:t>hataya da bakılması gerekir. </a:t>
                </a:r>
              </a:p>
              <a:p>
                <a:r>
                  <a:rPr lang="tr-TR" i="1" dirty="0" smtClean="0"/>
                  <a:t>Hatırlatma: Yanlış </a:t>
                </a:r>
                <a:r>
                  <a:rPr lang="tr-TR" i="1" dirty="0"/>
                  <a:t>olduğu halde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oMath>
                </a14:m>
                <a:r>
                  <a:rPr lang="tr-TR" i="1" dirty="0"/>
                  <a:t>   sıfır hipotezini </a:t>
                </a:r>
                <a:r>
                  <a:rPr lang="tr-TR" b="1" i="1" dirty="0"/>
                  <a:t>reddedememek</a:t>
                </a:r>
                <a:r>
                  <a:rPr lang="tr-TR" i="1" dirty="0"/>
                  <a:t> </a:t>
                </a:r>
                <a:r>
                  <a:rPr lang="tr-TR" b="1" i="1" dirty="0"/>
                  <a:t>Tip II</a:t>
                </a:r>
                <a:r>
                  <a:rPr lang="tr-TR" i="1" dirty="0"/>
                  <a:t> hata olarak tanımlanır.</a:t>
                </a:r>
              </a:p>
              <a:p>
                <a:r>
                  <a:rPr lang="tr-TR" dirty="0" smtClean="0"/>
                  <a:t>Bu </a:t>
                </a:r>
                <a:r>
                  <a:rPr lang="tr-TR" dirty="0"/>
                  <a:t>bölümde tip </a:t>
                </a:r>
                <a:r>
                  <a:rPr lang="tr-TR" dirty="0" smtClean="0"/>
                  <a:t>II </a:t>
                </a:r>
                <a:r>
                  <a:rPr lang="tr-TR" dirty="0"/>
                  <a:t>hata </a:t>
                </a:r>
                <a14:m>
                  <m:oMath xmlns:m="http://schemas.openxmlformats.org/officeDocument/2006/math">
                    <m:r>
                      <a:rPr lang="tr-TR" b="0" i="1" dirty="0" smtClean="0">
                        <a:latin typeface="Cambria Math" panose="02040503050406030204" pitchFamily="18" charset="0"/>
                      </a:rPr>
                      <m:t>𝛽</m:t>
                    </m:r>
                  </m:oMath>
                </a14:m>
                <a:r>
                  <a:rPr lang="tr-TR" dirty="0"/>
                  <a:t> olasılığının nasıl </a:t>
                </a:r>
                <a:r>
                  <a:rPr lang="tr-TR" dirty="0" smtClean="0"/>
                  <a:t>hesaplandığını ve örneklem büyüklüğünün nasıl seçilmesi gerektiğini </a:t>
                </a:r>
                <a:r>
                  <a:rPr lang="tr-TR" dirty="0"/>
                  <a:t>göstereceğiz.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18883" y="1803400"/>
                <a:ext cx="9751060" cy="4267200"/>
              </a:xfrm>
              <a:blipFill rotWithShape="0">
                <a:blip r:embed="rId2"/>
                <a:stretch>
                  <a:fillRect l="-563" t="-1571" r="-938"/>
                </a:stretch>
              </a:blipFill>
            </p:spPr>
            <p:txBody>
              <a:bodyPr/>
              <a:lstStyle/>
              <a:p>
                <a:r>
                  <a:rPr lang="tr-TR">
                    <a:noFill/>
                  </a:rPr>
                  <a:t> </a:t>
                </a:r>
              </a:p>
            </p:txBody>
          </p:sp>
        </mc:Fallback>
      </mc:AlternateContent>
    </p:spTree>
    <p:extLst>
      <p:ext uri="{BB962C8B-B14F-4D97-AF65-F5344CB8AC3E}">
        <p14:creationId xmlns:p14="http://schemas.microsoft.com/office/powerpoint/2010/main" val="293906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Tip II Hata ve Örneklem Büyüklüğü </a:t>
            </a:r>
            <a:r>
              <a:rPr lang="tr-TR" dirty="0" smtClean="0"/>
              <a:t>Seçimi</a:t>
            </a:r>
            <a:endParaRPr lang="tr-T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18883" y="1803400"/>
                <a:ext cx="5595609" cy="4267200"/>
              </a:xfrm>
            </p:spPr>
            <p:txBody>
              <a:bodyPr/>
              <a:lstStyle/>
              <a:p>
                <a:r>
                  <a:rPr lang="tr-TR" dirty="0" smtClean="0"/>
                  <a:t>Tip II </a:t>
                </a:r>
                <a:r>
                  <a:rPr lang="tr-TR" dirty="0"/>
                  <a:t>hata </a:t>
                </a:r>
                <a14:m>
                  <m:oMath xmlns:m="http://schemas.openxmlformats.org/officeDocument/2006/math">
                    <m:r>
                      <a:rPr lang="tr-TR" b="0" i="1" dirty="0" smtClean="0">
                        <a:latin typeface="Cambria Math" panose="02040503050406030204" pitchFamily="18" charset="0"/>
                      </a:rPr>
                      <m:t>𝛽</m:t>
                    </m:r>
                  </m:oMath>
                </a14:m>
                <a:r>
                  <a:rPr lang="tr-TR" dirty="0"/>
                  <a:t> </a:t>
                </a:r>
                <a:r>
                  <a:rPr lang="tr-TR" dirty="0" smtClean="0"/>
                  <a:t>olasılığı, iki taraflı alternatif hipotez için aşağıdaki gibi hesaplanır. Şekildeki taralı alan olasılığı ifade etmektedir. Bu hesap </a:t>
                </a:r>
                <a:r>
                  <a:rPr lang="tr-TR" dirty="0" err="1" smtClean="0"/>
                  <a:t>varyansın</a:t>
                </a:r>
                <a:r>
                  <a:rPr lang="tr-TR" dirty="0" smtClean="0"/>
                  <a:t> bilindiği durumlar için geçerlidir.</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𝛽</m:t>
                      </m:r>
                      <m:r>
                        <a:rPr lang="tr-TR" b="0" i="1" smtClean="0">
                          <a:latin typeface="Cambria Math" panose="02040503050406030204" pitchFamily="18" charset="0"/>
                        </a:rPr>
                        <m:t>=</m:t>
                      </m:r>
                      <m:r>
                        <m:rPr>
                          <m:sty m:val="p"/>
                        </m:rPr>
                        <a:rPr lang="tr-TR" b="0" i="0" smtClean="0">
                          <a:latin typeface="Cambria Math" panose="02040503050406030204" pitchFamily="18" charset="0"/>
                        </a:rPr>
                        <m:t>Φ</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f>
                                <m:fPr>
                                  <m:type m:val="lin"/>
                                  <m:ctrlPr>
                                    <a:rPr lang="tr-TR" b="0" i="1" smtClean="0">
                                      <a:latin typeface="Cambria Math" panose="02040503050406030204" pitchFamily="18" charset="0"/>
                                    </a:rPr>
                                  </m:ctrlPr>
                                </m:fPr>
                                <m:num>
                                  <m:r>
                                    <a:rPr lang="tr-TR" i="1">
                                      <a:latin typeface="Cambria Math" panose="02040503050406030204" pitchFamily="18" charset="0"/>
                                    </a:rPr>
                                    <m:t>𝛼</m:t>
                                  </m:r>
                                </m:num>
                                <m:den>
                                  <m:r>
                                    <a:rPr lang="tr-TR" b="0" i="1" smtClean="0">
                                      <a:latin typeface="Cambria Math" panose="02040503050406030204" pitchFamily="18" charset="0"/>
                                    </a:rPr>
                                    <m:t>2</m:t>
                                  </m:r>
                                </m:den>
                              </m:f>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𝛿</m:t>
                              </m:r>
                              <m:rad>
                                <m:radPr>
                                  <m:degHide m:val="on"/>
                                  <m:ctrlPr>
                                    <a:rPr lang="tr-TR" b="0" i="1" smtClean="0">
                                      <a:latin typeface="Cambria Math" panose="02040503050406030204" pitchFamily="18" charset="0"/>
                                    </a:rPr>
                                  </m:ctrlPr>
                                </m:radPr>
                                <m:deg/>
                                <m:e>
                                  <m:r>
                                    <a:rPr lang="tr-TR" b="0" i="1" smtClean="0">
                                      <a:latin typeface="Cambria Math" panose="02040503050406030204" pitchFamily="18" charset="0"/>
                                    </a:rPr>
                                    <m:t>𝑛</m:t>
                                  </m:r>
                                </m:e>
                              </m:rad>
                            </m:num>
                            <m:den>
                              <m:r>
                                <a:rPr lang="tr-TR" b="0" i="1" smtClean="0">
                                  <a:latin typeface="Cambria Math" panose="02040503050406030204" pitchFamily="18" charset="0"/>
                                </a:rPr>
                                <m:t>𝜎</m:t>
                              </m:r>
                            </m:den>
                          </m:f>
                        </m:e>
                      </m:d>
                      <m:r>
                        <a:rPr lang="tr-TR" b="0" i="1" smtClean="0">
                          <a:latin typeface="Cambria Math" panose="02040503050406030204" pitchFamily="18" charset="0"/>
                        </a:rPr>
                        <m:t>−</m:t>
                      </m:r>
                      <m:r>
                        <m:rPr>
                          <m:sty m:val="p"/>
                        </m:rPr>
                        <a:rPr lang="tr-TR">
                          <a:latin typeface="Cambria Math" panose="02040503050406030204" pitchFamily="18" charset="0"/>
                        </a:rPr>
                        <m:t>Φ</m:t>
                      </m:r>
                      <m:d>
                        <m:dPr>
                          <m:ctrlPr>
                            <a:rPr lang="tr-TR" i="1">
                              <a:latin typeface="Cambria Math" panose="02040503050406030204" pitchFamily="18" charset="0"/>
                            </a:rPr>
                          </m:ctrlPr>
                        </m:dPr>
                        <m:e>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𝑧</m:t>
                              </m:r>
                            </m:e>
                            <m:sub>
                              <m:f>
                                <m:fPr>
                                  <m:type m:val="lin"/>
                                  <m:ctrlPr>
                                    <a:rPr lang="tr-TR" i="1">
                                      <a:latin typeface="Cambria Math" panose="02040503050406030204" pitchFamily="18" charset="0"/>
                                    </a:rPr>
                                  </m:ctrlPr>
                                </m:fPr>
                                <m:num>
                                  <m:r>
                                    <a:rPr lang="tr-TR" i="1">
                                      <a:latin typeface="Cambria Math" panose="02040503050406030204" pitchFamily="18" charset="0"/>
                                    </a:rPr>
                                    <m:t>𝛼</m:t>
                                  </m:r>
                                </m:num>
                                <m:den>
                                  <m:r>
                                    <a:rPr lang="tr-TR" i="1">
                                      <a:latin typeface="Cambria Math" panose="02040503050406030204" pitchFamily="18" charset="0"/>
                                    </a:rPr>
                                    <m:t>2</m:t>
                                  </m:r>
                                </m:den>
                              </m:f>
                            </m:sub>
                          </m:sSub>
                          <m:r>
                            <a:rPr lang="tr-TR" i="1">
                              <a:latin typeface="Cambria Math" panose="02040503050406030204" pitchFamily="18" charset="0"/>
                            </a:rPr>
                            <m:t>−</m:t>
                          </m:r>
                          <m:f>
                            <m:fPr>
                              <m:ctrlPr>
                                <a:rPr lang="tr-TR" i="1">
                                  <a:latin typeface="Cambria Math" panose="02040503050406030204" pitchFamily="18" charset="0"/>
                                </a:rPr>
                              </m:ctrlPr>
                            </m:fPr>
                            <m:num>
                              <m:r>
                                <a:rPr lang="tr-TR" i="1">
                                  <a:latin typeface="Cambria Math" panose="02040503050406030204" pitchFamily="18" charset="0"/>
                                </a:rPr>
                                <m:t>𝛿</m:t>
                              </m:r>
                              <m:rad>
                                <m:radPr>
                                  <m:degHide m:val="on"/>
                                  <m:ctrlPr>
                                    <a:rPr lang="tr-TR" i="1">
                                      <a:latin typeface="Cambria Math" panose="02040503050406030204" pitchFamily="18" charset="0"/>
                                    </a:rPr>
                                  </m:ctrlPr>
                                </m:radPr>
                                <m:deg/>
                                <m:e>
                                  <m:r>
                                    <a:rPr lang="tr-TR" i="1">
                                      <a:latin typeface="Cambria Math" panose="02040503050406030204" pitchFamily="18" charset="0"/>
                                    </a:rPr>
                                    <m:t>𝑛</m:t>
                                  </m:r>
                                </m:e>
                              </m:rad>
                            </m:num>
                            <m:den>
                              <m:r>
                                <a:rPr lang="tr-TR" i="1">
                                  <a:latin typeface="Cambria Math" panose="02040503050406030204" pitchFamily="18" charset="0"/>
                                </a:rPr>
                                <m:t>𝜎</m:t>
                              </m:r>
                            </m:den>
                          </m:f>
                        </m:e>
                      </m:d>
                    </m:oMath>
                  </m:oMathPara>
                </a14:m>
                <a:endParaRPr lang="tr-TR"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18883" y="1803400"/>
                <a:ext cx="5595609" cy="4267200"/>
              </a:xfrm>
              <a:blipFill rotWithShape="0">
                <a:blip r:embed="rId2"/>
                <a:stretch>
                  <a:fillRect l="-980" t="-1571"/>
                </a:stretch>
              </a:blipFill>
            </p:spPr>
            <p:txBody>
              <a:bodyPr/>
              <a:lstStyle/>
              <a:p>
                <a:r>
                  <a:rPr lang="tr-TR">
                    <a:noFill/>
                  </a:rPr>
                  <a:t> </a:t>
                </a:r>
              </a:p>
            </p:txBody>
          </p:sp>
        </mc:Fallback>
      </mc:AlternateContent>
      <p:pic>
        <p:nvPicPr>
          <p:cNvPr id="4" name="Resim 3"/>
          <p:cNvPicPr>
            <a:picLocks noChangeAspect="1"/>
          </p:cNvPicPr>
          <p:nvPr/>
        </p:nvPicPr>
        <p:blipFill>
          <a:blip r:embed="rId3"/>
          <a:stretch>
            <a:fillRect/>
          </a:stretch>
        </p:blipFill>
        <p:spPr>
          <a:xfrm>
            <a:off x="7102524" y="2420888"/>
            <a:ext cx="4249258" cy="2160000"/>
          </a:xfrm>
          <a:prstGeom prst="rect">
            <a:avLst/>
          </a:prstGeom>
        </p:spPr>
      </p:pic>
    </p:spTree>
    <p:extLst>
      <p:ext uri="{BB962C8B-B14F-4D97-AF65-F5344CB8AC3E}">
        <p14:creationId xmlns:p14="http://schemas.microsoft.com/office/powerpoint/2010/main" val="381362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Ortalama hakkında İki-Taraflı Alternatif Hipotez için örneklem Büyüklüğü, </a:t>
            </a:r>
            <a:r>
              <a:rPr lang="tr-TR" dirty="0" err="1"/>
              <a:t>Varyans</a:t>
            </a:r>
            <a:r>
              <a:rPr lang="tr-TR" dirty="0"/>
              <a:t> Biliniyor </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1218883" y="1803400"/>
                <a:ext cx="9751060" cy="2129656"/>
              </a:xfrm>
              <a:solidFill>
                <a:schemeClr val="tx1">
                  <a:lumMod val="20000"/>
                  <a:lumOff val="80000"/>
                </a:schemeClr>
              </a:solidFill>
              <a:ln>
                <a:solidFill>
                  <a:schemeClr val="tx1"/>
                </a:solidFill>
              </a:ln>
            </p:spPr>
            <p:txBody>
              <a:bodyPr>
                <a:normAutofit/>
              </a:bodyPr>
              <a:lstStyle/>
              <a:p>
                <a:pPr marL="0" indent="0">
                  <a:buNone/>
                </a:pPr>
                <a:r>
                  <a:rPr lang="tr-TR" dirty="0" smtClean="0"/>
                  <a:t>Varyans </a:t>
                </a:r>
                <a:r>
                  <a:rPr lang="tr-TR" dirty="0"/>
                  <a:t>biliniyor ve anlamlılık düzeyi a ise, b gerçek ve hipotezle iddia edilen </a:t>
                </a:r>
                <a:r>
                  <a:rPr lang="tr-TR" dirty="0" smtClean="0"/>
                  <a:t>ortalama </a:t>
                </a:r>
                <a:r>
                  <a:rPr lang="tr-TR" dirty="0"/>
                  <a:t>farkını </a:t>
                </a:r>
                <a:r>
                  <a:rPr lang="tr-TR" dirty="0" smtClean="0"/>
                  <a:t>en az </a:t>
                </a:r>
                <a14:m>
                  <m:oMath xmlns:m="http://schemas.openxmlformats.org/officeDocument/2006/math">
                    <m:r>
                      <a:rPr lang="tr-TR" i="1" dirty="0" smtClean="0">
                        <a:latin typeface="Cambria Math" panose="02040503050406030204" pitchFamily="18" charset="0"/>
                      </a:rPr>
                      <m:t>1 —</m:t>
                    </m:r>
                    <m:r>
                      <a:rPr lang="tr-TR" b="0" i="1" dirty="0" smtClean="0">
                        <a:latin typeface="Cambria Math" panose="02040503050406030204" pitchFamily="18" charset="0"/>
                      </a:rPr>
                      <m:t>𝛽</m:t>
                    </m:r>
                  </m:oMath>
                </a14:m>
                <a:r>
                  <a:rPr lang="tr-TR" dirty="0"/>
                  <a:t> güçle tespit edebilmek üzere iki-taraflı alternatif hipotez için gerekli örneklem büyüklüğü </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𝑛</m:t>
                      </m:r>
                      <m:r>
                        <a:rPr lang="tr-TR" b="0" i="1" smtClean="0">
                          <a:latin typeface="Cambria Math" panose="02040503050406030204" pitchFamily="18" charset="0"/>
                          <a:ea typeface="Cambria Math" panose="02040503050406030204" pitchFamily="18" charset="0"/>
                        </a:rPr>
                        <m:t>≅</m:t>
                      </m:r>
                      <m:f>
                        <m:fPr>
                          <m:ctrlPr>
                            <a:rPr lang="tr-TR" b="0" i="1" smtClean="0">
                              <a:latin typeface="Cambria Math" panose="02040503050406030204" pitchFamily="18" charset="0"/>
                              <a:ea typeface="Cambria Math" panose="02040503050406030204" pitchFamily="18" charset="0"/>
                            </a:rPr>
                          </m:ctrlPr>
                        </m:fPr>
                        <m:num>
                          <m:sSup>
                            <m:sSupPr>
                              <m:ctrlPr>
                                <a:rPr lang="tr-TR" b="0" i="1" smtClean="0">
                                  <a:latin typeface="Cambria Math" panose="02040503050406030204" pitchFamily="18" charset="0"/>
                                  <a:ea typeface="Cambria Math" panose="02040503050406030204" pitchFamily="18" charset="0"/>
                                </a:rPr>
                              </m:ctrlPr>
                            </m:sSupPr>
                            <m:e>
                              <m:d>
                                <m:dPr>
                                  <m:ctrlPr>
                                    <a:rPr lang="tr-TR" b="0" i="1" smtClean="0">
                                      <a:latin typeface="Cambria Math" panose="02040503050406030204" pitchFamily="18" charset="0"/>
                                      <a:ea typeface="Cambria Math" panose="02040503050406030204" pitchFamily="18" charset="0"/>
                                    </a:rPr>
                                  </m:ctrlPr>
                                </m:dPr>
                                <m:e>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𝑧</m:t>
                                      </m:r>
                                    </m:e>
                                    <m:sub>
                                      <m:f>
                                        <m:fPr>
                                          <m:ctrlPr>
                                            <a:rPr lang="tr-TR" b="0" i="1" smtClean="0">
                                              <a:latin typeface="Cambria Math" panose="02040503050406030204" pitchFamily="18" charset="0"/>
                                              <a:ea typeface="Cambria Math" panose="02040503050406030204" pitchFamily="18" charset="0"/>
                                            </a:rPr>
                                          </m:ctrlPr>
                                        </m:fPr>
                                        <m:num>
                                          <m:r>
                                            <a:rPr lang="tr-TR" b="0" i="1" smtClean="0">
                                              <a:latin typeface="Cambria Math" panose="02040503050406030204" pitchFamily="18" charset="0"/>
                                              <a:ea typeface="Cambria Math" panose="02040503050406030204" pitchFamily="18" charset="0"/>
                                            </a:rPr>
                                            <m:t>𝛼</m:t>
                                          </m:r>
                                        </m:num>
                                        <m:den>
                                          <m:r>
                                            <a:rPr lang="tr-TR" b="0" i="1" smtClean="0">
                                              <a:latin typeface="Cambria Math" panose="02040503050406030204" pitchFamily="18" charset="0"/>
                                              <a:ea typeface="Cambria Math" panose="02040503050406030204" pitchFamily="18" charset="0"/>
                                            </a:rPr>
                                            <m:t>2</m:t>
                                          </m:r>
                                        </m:den>
                                      </m:f>
                                    </m:sub>
                                  </m:sSub>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𝑧</m:t>
                                      </m:r>
                                    </m:e>
                                    <m:sub>
                                      <m:r>
                                        <a:rPr lang="tr-TR" b="0" i="1" smtClean="0">
                                          <a:latin typeface="Cambria Math" panose="02040503050406030204" pitchFamily="18" charset="0"/>
                                          <a:ea typeface="Cambria Math" panose="02040503050406030204" pitchFamily="18" charset="0"/>
                                        </a:rPr>
                                        <m:t>𝛽</m:t>
                                      </m:r>
                                    </m:sub>
                                  </m:sSub>
                                </m:e>
                              </m:d>
                            </m:e>
                            <m:sup>
                              <m:r>
                                <a:rPr lang="tr-TR" b="0" i="1" smtClean="0">
                                  <a:latin typeface="Cambria Math" panose="02040503050406030204" pitchFamily="18" charset="0"/>
                                  <a:ea typeface="Cambria Math" panose="02040503050406030204" pitchFamily="18" charset="0"/>
                                </a:rPr>
                                <m:t>2</m:t>
                              </m:r>
                            </m:sup>
                          </m:sSup>
                          <m:sSup>
                            <m:sSupPr>
                              <m:ctrlPr>
                                <a:rPr lang="tr-TR" b="0" i="1" smtClean="0">
                                  <a:latin typeface="Cambria Math" panose="02040503050406030204" pitchFamily="18" charset="0"/>
                                  <a:ea typeface="Cambria Math" panose="02040503050406030204" pitchFamily="18" charset="0"/>
                                </a:rPr>
                              </m:ctrlPr>
                            </m:sSupPr>
                            <m:e>
                              <m:r>
                                <a:rPr lang="tr-TR" b="0" i="1" smtClean="0">
                                  <a:latin typeface="Cambria Math" panose="02040503050406030204" pitchFamily="18" charset="0"/>
                                  <a:ea typeface="Cambria Math" panose="02040503050406030204" pitchFamily="18" charset="0"/>
                                </a:rPr>
                                <m:t>𝜎</m:t>
                              </m:r>
                            </m:e>
                            <m:sup>
                              <m:r>
                                <a:rPr lang="tr-TR" b="0" i="1" smtClean="0">
                                  <a:latin typeface="Cambria Math" panose="02040503050406030204" pitchFamily="18" charset="0"/>
                                  <a:ea typeface="Cambria Math" panose="02040503050406030204" pitchFamily="18" charset="0"/>
                                </a:rPr>
                                <m:t>2</m:t>
                              </m:r>
                            </m:sup>
                          </m:sSup>
                        </m:num>
                        <m:den>
                          <m:sSup>
                            <m:sSupPr>
                              <m:ctrlPr>
                                <a:rPr lang="tr-TR" b="0" i="1" smtClean="0">
                                  <a:latin typeface="Cambria Math" panose="02040503050406030204" pitchFamily="18" charset="0"/>
                                  <a:ea typeface="Cambria Math" panose="02040503050406030204" pitchFamily="18" charset="0"/>
                                </a:rPr>
                              </m:ctrlPr>
                            </m:sSupPr>
                            <m:e>
                              <m:r>
                                <a:rPr lang="tr-TR" b="0" i="1" smtClean="0">
                                  <a:latin typeface="Cambria Math" panose="02040503050406030204" pitchFamily="18" charset="0"/>
                                  <a:ea typeface="Cambria Math" panose="02040503050406030204" pitchFamily="18" charset="0"/>
                                </a:rPr>
                                <m:t>𝛿</m:t>
                              </m:r>
                            </m:e>
                            <m:sup>
                              <m:r>
                                <a:rPr lang="tr-TR" b="0" i="1" smtClean="0">
                                  <a:latin typeface="Cambria Math" panose="02040503050406030204" pitchFamily="18" charset="0"/>
                                  <a:ea typeface="Cambria Math" panose="02040503050406030204" pitchFamily="18" charset="0"/>
                                </a:rPr>
                                <m:t>2</m:t>
                              </m:r>
                            </m:sup>
                          </m:sSup>
                        </m:den>
                      </m:f>
                      <m:r>
                        <a:rPr lang="tr-TR" b="0" i="0" smtClean="0">
                          <a:latin typeface="Cambria Math" panose="02040503050406030204" pitchFamily="18" charset="0"/>
                          <a:ea typeface="Cambria Math" panose="02040503050406030204" pitchFamily="18" charset="0"/>
                        </a:rPr>
                        <m:t>,  </m:t>
                      </m:r>
                      <m:r>
                        <a:rPr lang="tr-TR" b="0" i="1" smtClean="0">
                          <a:latin typeface="Cambria Math" panose="02040503050406030204" pitchFamily="18" charset="0"/>
                          <a:ea typeface="Cambria Math" panose="02040503050406030204" pitchFamily="18" charset="0"/>
                        </a:rPr>
                        <m:t>𝛿</m:t>
                      </m:r>
                      <m:r>
                        <a:rPr lang="tr-TR" b="0"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𝜇</m:t>
                      </m:r>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𝜇</m:t>
                          </m:r>
                        </m:e>
                        <m:sub>
                          <m:r>
                            <a:rPr lang="tr-TR" b="0" i="1" smtClean="0">
                              <a:latin typeface="Cambria Math" panose="02040503050406030204" pitchFamily="18" charset="0"/>
                              <a:ea typeface="Cambria Math" panose="02040503050406030204" pitchFamily="18" charset="0"/>
                            </a:rPr>
                            <m:t>0</m:t>
                          </m:r>
                        </m:sub>
                      </m:sSub>
                    </m:oMath>
                  </m:oMathPara>
                </a14:m>
                <a:endParaRPr lang="tr-TR" dirty="0" smtClean="0"/>
              </a:p>
              <a:p>
                <a:pPr marL="0" indent="0">
                  <a:buNone/>
                </a:pPr>
                <a:r>
                  <a:rPr lang="tr-TR" dirty="0" smtClean="0"/>
                  <a:t>Eğer </a:t>
                </a:r>
                <a:r>
                  <a:rPr lang="tr-TR" dirty="0"/>
                  <a:t>n tamsayı değilse, bir üst tamsayıya </a:t>
                </a:r>
                <a:r>
                  <a:rPr lang="tr-TR" dirty="0" smtClean="0"/>
                  <a:t>yuvarlanmalıdır</a:t>
                </a:r>
                <a:r>
                  <a:rPr lang="tr-TR" dirty="0"/>
                  <a:t>. </a:t>
                </a:r>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1218883" y="1803400"/>
                <a:ext cx="9751060" cy="2129656"/>
              </a:xfrm>
              <a:blipFill rotWithShape="0">
                <a:blip r:embed="rId2"/>
                <a:stretch>
                  <a:fillRect l="-624" t="-2849" r="-1061" b="-2564"/>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3446405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Ortalama hakkında Tek-Taraflı Alternatif Hipotez için Örneklem Büyüklüğü, </a:t>
            </a:r>
            <a:r>
              <a:rPr lang="tr-TR" dirty="0" err="1"/>
              <a:t>Varyans</a:t>
            </a:r>
            <a:r>
              <a:rPr lang="tr-TR" dirty="0"/>
              <a:t> Biliniyor </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1218883" y="1803400"/>
                <a:ext cx="9751060" cy="2129656"/>
              </a:xfrm>
              <a:solidFill>
                <a:schemeClr val="tx1">
                  <a:lumMod val="20000"/>
                  <a:lumOff val="80000"/>
                </a:schemeClr>
              </a:solidFill>
              <a:ln>
                <a:solidFill>
                  <a:schemeClr val="tx1"/>
                </a:solidFill>
              </a:ln>
            </p:spPr>
            <p:txBody>
              <a:bodyPr/>
              <a:lstStyle/>
              <a:p>
                <a:pPr marL="0" indent="0">
                  <a:buNone/>
                </a:pPr>
                <a:r>
                  <a:rPr lang="tr-TR" dirty="0" smtClean="0"/>
                  <a:t>Varyans </a:t>
                </a:r>
                <a:r>
                  <a:rPr lang="tr-TR" dirty="0"/>
                  <a:t>biliniyor ve anlamlılık düzeyi </a:t>
                </a:r>
                <a14:m>
                  <m:oMath xmlns:m="http://schemas.openxmlformats.org/officeDocument/2006/math">
                    <m:r>
                      <a:rPr lang="tr-TR" b="0" i="1" dirty="0" smtClean="0">
                        <a:latin typeface="Cambria Math" panose="02040503050406030204" pitchFamily="18" charset="0"/>
                      </a:rPr>
                      <m:t>𝛼</m:t>
                    </m:r>
                  </m:oMath>
                </a14:m>
                <a:r>
                  <a:rPr lang="tr-TR" dirty="0"/>
                  <a:t> ise, </a:t>
                </a:r>
                <a14:m>
                  <m:oMath xmlns:m="http://schemas.openxmlformats.org/officeDocument/2006/math">
                    <m:r>
                      <a:rPr lang="tr-TR" b="0" i="1" dirty="0" smtClean="0">
                        <a:latin typeface="Cambria Math" panose="02040503050406030204" pitchFamily="18" charset="0"/>
                      </a:rPr>
                      <m:t>𝛿</m:t>
                    </m:r>
                  </m:oMath>
                </a14:m>
                <a:r>
                  <a:rPr lang="tr-TR" dirty="0"/>
                  <a:t> gerçek ve hipotezle iddia edilen </a:t>
                </a:r>
                <a:r>
                  <a:rPr lang="tr-TR" dirty="0" smtClean="0"/>
                  <a:t>ortalama </a:t>
                </a:r>
                <a:r>
                  <a:rPr lang="tr-TR" dirty="0"/>
                  <a:t>farkını </a:t>
                </a:r>
                <a:r>
                  <a:rPr lang="tr-TR" dirty="0" smtClean="0"/>
                  <a:t>en az </a:t>
                </a:r>
                <a14:m>
                  <m:oMath xmlns:m="http://schemas.openxmlformats.org/officeDocument/2006/math">
                    <m:r>
                      <a:rPr lang="tr-TR" i="1" dirty="0" smtClean="0">
                        <a:latin typeface="Cambria Math" panose="02040503050406030204" pitchFamily="18" charset="0"/>
                      </a:rPr>
                      <m:t>1 </m:t>
                    </m:r>
                    <m:r>
                      <a:rPr lang="tr-TR" b="0" i="1" dirty="0" smtClean="0">
                        <a:latin typeface="Cambria Math" panose="02040503050406030204" pitchFamily="18" charset="0"/>
                      </a:rPr>
                      <m:t>−</m:t>
                    </m:r>
                    <m:r>
                      <a:rPr lang="tr-TR" b="0" i="1" dirty="0" smtClean="0">
                        <a:latin typeface="Cambria Math" panose="02040503050406030204" pitchFamily="18" charset="0"/>
                      </a:rPr>
                      <m:t>𝛽</m:t>
                    </m:r>
                    <m:r>
                      <a:rPr lang="tr-TR" i="1" dirty="0" smtClean="0">
                        <a:latin typeface="Cambria Math" panose="02040503050406030204" pitchFamily="18" charset="0"/>
                      </a:rPr>
                      <m:t> </m:t>
                    </m:r>
                  </m:oMath>
                </a14:m>
                <a:r>
                  <a:rPr lang="tr-TR" dirty="0"/>
                  <a:t>güçle tespit edebilmek üzere tek-taraflı alternatif </a:t>
                </a:r>
                <a:r>
                  <a:rPr lang="tr-TR" dirty="0" smtClean="0"/>
                  <a:t>hipotez </a:t>
                </a:r>
                <a:r>
                  <a:rPr lang="tr-TR" dirty="0"/>
                  <a:t>için gerekli örneklem büyüklüğü </a:t>
                </a:r>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𝑛</m:t>
                      </m:r>
                      <m:r>
                        <a:rPr lang="tr-TR" i="1">
                          <a:latin typeface="Cambria Math" panose="02040503050406030204" pitchFamily="18" charset="0"/>
                          <a:ea typeface="Cambria Math" panose="02040503050406030204" pitchFamily="18" charset="0"/>
                        </a:rPr>
                        <m:t>≅</m:t>
                      </m:r>
                      <m:f>
                        <m:fPr>
                          <m:ctrlPr>
                            <a:rPr lang="tr-TR" i="1">
                              <a:latin typeface="Cambria Math" panose="02040503050406030204" pitchFamily="18" charset="0"/>
                              <a:ea typeface="Cambria Math" panose="02040503050406030204" pitchFamily="18" charset="0"/>
                            </a:rPr>
                          </m:ctrlPr>
                        </m:fPr>
                        <m:num>
                          <m:sSup>
                            <m:sSupPr>
                              <m:ctrlPr>
                                <a:rPr lang="tr-TR" i="1">
                                  <a:latin typeface="Cambria Math" panose="02040503050406030204" pitchFamily="18" charset="0"/>
                                  <a:ea typeface="Cambria Math" panose="02040503050406030204" pitchFamily="18" charset="0"/>
                                </a:rPr>
                              </m:ctrlPr>
                            </m:sSupPr>
                            <m:e>
                              <m:d>
                                <m:dPr>
                                  <m:ctrlPr>
                                    <a:rPr lang="tr-TR" i="1">
                                      <a:latin typeface="Cambria Math" panose="02040503050406030204" pitchFamily="18" charset="0"/>
                                      <a:ea typeface="Cambria Math" panose="02040503050406030204" pitchFamily="18" charset="0"/>
                                    </a:rPr>
                                  </m:ctrlPr>
                                </m:dPr>
                                <m:e>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𝑧</m:t>
                                      </m:r>
                                    </m:e>
                                    <m:sub>
                                      <m:r>
                                        <a:rPr lang="tr-TR" b="0" i="1" smtClean="0">
                                          <a:latin typeface="Cambria Math" panose="02040503050406030204" pitchFamily="18" charset="0"/>
                                          <a:ea typeface="Cambria Math" panose="02040503050406030204" pitchFamily="18" charset="0"/>
                                        </a:rPr>
                                        <m:t>𝛼</m:t>
                                      </m:r>
                                    </m:sub>
                                  </m:sSub>
                                  <m:r>
                                    <a:rPr lang="tr-TR" i="1">
                                      <a:latin typeface="Cambria Math" panose="02040503050406030204" pitchFamily="18" charset="0"/>
                                      <a:ea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𝑧</m:t>
                                      </m:r>
                                    </m:e>
                                    <m:sub>
                                      <m:r>
                                        <a:rPr lang="tr-TR" i="1">
                                          <a:latin typeface="Cambria Math" panose="02040503050406030204" pitchFamily="18" charset="0"/>
                                          <a:ea typeface="Cambria Math" panose="02040503050406030204" pitchFamily="18" charset="0"/>
                                        </a:rPr>
                                        <m:t>𝛽</m:t>
                                      </m:r>
                                    </m:sub>
                                  </m:sSub>
                                </m:e>
                              </m:d>
                            </m:e>
                            <m:sup>
                              <m:r>
                                <a:rPr lang="tr-TR" i="1">
                                  <a:latin typeface="Cambria Math" panose="02040503050406030204" pitchFamily="18" charset="0"/>
                                  <a:ea typeface="Cambria Math" panose="02040503050406030204" pitchFamily="18" charset="0"/>
                                </a:rPr>
                                <m:t>2</m:t>
                              </m:r>
                            </m:sup>
                          </m:sSup>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𝜎</m:t>
                              </m:r>
                            </m:e>
                            <m:sup>
                              <m:r>
                                <a:rPr lang="tr-TR" i="1">
                                  <a:latin typeface="Cambria Math" panose="02040503050406030204" pitchFamily="18" charset="0"/>
                                  <a:ea typeface="Cambria Math" panose="02040503050406030204" pitchFamily="18" charset="0"/>
                                </a:rPr>
                                <m:t>2</m:t>
                              </m:r>
                            </m:sup>
                          </m:sSup>
                        </m:num>
                        <m:den>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𝛿</m:t>
                              </m:r>
                            </m:e>
                            <m:sup>
                              <m:r>
                                <a:rPr lang="tr-TR" i="1">
                                  <a:latin typeface="Cambria Math" panose="02040503050406030204" pitchFamily="18" charset="0"/>
                                  <a:ea typeface="Cambria Math" panose="02040503050406030204" pitchFamily="18" charset="0"/>
                                </a:rPr>
                                <m:t>2</m:t>
                              </m:r>
                            </m:sup>
                          </m:sSup>
                        </m:den>
                      </m:f>
                      <m:r>
                        <a:rPr lang="tr-TR">
                          <a:latin typeface="Cambria Math" panose="02040503050406030204" pitchFamily="18" charset="0"/>
                          <a:ea typeface="Cambria Math" panose="02040503050406030204" pitchFamily="18" charset="0"/>
                        </a:rPr>
                        <m:t>,  </m:t>
                      </m:r>
                      <m:r>
                        <a:rPr lang="tr-TR" i="1">
                          <a:latin typeface="Cambria Math" panose="02040503050406030204" pitchFamily="18" charset="0"/>
                          <a:ea typeface="Cambria Math" panose="02040503050406030204" pitchFamily="18" charset="0"/>
                        </a:rPr>
                        <m:t>𝛿</m:t>
                      </m:r>
                      <m:r>
                        <a:rPr lang="tr-TR" i="1">
                          <a:latin typeface="Cambria Math" panose="02040503050406030204" pitchFamily="18" charset="0"/>
                          <a:ea typeface="Cambria Math" panose="02040503050406030204" pitchFamily="18" charset="0"/>
                        </a:rPr>
                        <m:t>=</m:t>
                      </m:r>
                      <m:r>
                        <a:rPr lang="tr-TR" i="1">
                          <a:latin typeface="Cambria Math" panose="02040503050406030204" pitchFamily="18" charset="0"/>
                          <a:ea typeface="Cambria Math" panose="02040503050406030204" pitchFamily="18" charset="0"/>
                        </a:rPr>
                        <m:t>𝜇</m:t>
                      </m:r>
                      <m:r>
                        <a:rPr lang="tr-TR" i="1">
                          <a:latin typeface="Cambria Math" panose="02040503050406030204" pitchFamily="18" charset="0"/>
                          <a:ea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𝜇</m:t>
                          </m:r>
                        </m:e>
                        <m:sub>
                          <m:r>
                            <a:rPr lang="tr-TR" i="1">
                              <a:latin typeface="Cambria Math" panose="02040503050406030204" pitchFamily="18" charset="0"/>
                              <a:ea typeface="Cambria Math" panose="02040503050406030204" pitchFamily="18" charset="0"/>
                            </a:rPr>
                            <m:t>0</m:t>
                          </m:r>
                        </m:sub>
                      </m:sSub>
                    </m:oMath>
                  </m:oMathPara>
                </a14:m>
                <a:endParaRPr lang="tr-TR" dirty="0" smtClean="0"/>
              </a:p>
              <a:p>
                <a:pPr marL="0" indent="0">
                  <a:buNone/>
                </a:pPr>
                <a:r>
                  <a:rPr lang="tr-TR" dirty="0" smtClean="0"/>
                  <a:t>Eğer </a:t>
                </a:r>
                <a:r>
                  <a:rPr lang="tr-TR" dirty="0"/>
                  <a:t>n tamsayı değilse, bir üst tamsayıya yuvarlanmalıdır. </a:t>
                </a:r>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1218883" y="1803400"/>
                <a:ext cx="9751060" cy="2129656"/>
              </a:xfrm>
              <a:blipFill rotWithShape="0">
                <a:blip r:embed="rId2"/>
                <a:stretch>
                  <a:fillRect l="-624" t="-2849" b="-1140"/>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390651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 4.4</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1218883" y="1803400"/>
                <a:ext cx="9751060" cy="4258733"/>
              </a:xfrm>
            </p:spPr>
            <p:txBody>
              <a:bodyPr>
                <a:normAutofit/>
              </a:bodyPr>
              <a:lstStyle/>
              <a:p>
                <a:pPr marL="0" indent="0">
                  <a:buNone/>
                </a:pPr>
                <a:r>
                  <a:rPr lang="tr-TR" dirty="0" smtClean="0"/>
                  <a:t>Örnek 4-3'teki yakıt yanma </a:t>
                </a:r>
                <a:r>
                  <a:rPr lang="tr-TR" dirty="0"/>
                  <a:t>hızı </a:t>
                </a:r>
                <a:r>
                  <a:rPr lang="tr-TR" dirty="0" smtClean="0"/>
                  <a:t>problemini ele </a:t>
                </a:r>
                <a:r>
                  <a:rPr lang="tr-TR" dirty="0" err="1" smtClean="0"/>
                  <a:t>alalim</a:t>
                </a:r>
                <a:r>
                  <a:rPr lang="tr-TR" dirty="0"/>
                  <a:t>. Analist testi tekrar tasarlıyor; ve eğer gerçek </a:t>
                </a:r>
                <a:r>
                  <a:rPr lang="tr-TR" dirty="0" smtClean="0"/>
                  <a:t>ortalama </a:t>
                </a:r>
                <a:r>
                  <a:rPr lang="tr-TR" dirty="0"/>
                  <a:t>yanma hızı </a:t>
                </a:r>
                <a14:m>
                  <m:oMath xmlns:m="http://schemas.openxmlformats.org/officeDocument/2006/math">
                    <m:r>
                      <a:rPr lang="tr-TR" i="1" dirty="0" smtClean="0">
                        <a:latin typeface="Cambria Math" panose="02040503050406030204" pitchFamily="18" charset="0"/>
                      </a:rPr>
                      <m:t>50</m:t>
                    </m:r>
                    <m:r>
                      <a:rPr lang="tr-TR" i="1" dirty="0" smtClean="0">
                        <a:latin typeface="Cambria Math" panose="02040503050406030204" pitchFamily="18" charset="0"/>
                      </a:rPr>
                      <m:t>𝑐𝑚</m:t>
                    </m:r>
                    <m:r>
                      <a:rPr lang="tr-TR" i="1" dirty="0" smtClean="0">
                        <a:latin typeface="Cambria Math" panose="02040503050406030204" pitchFamily="18" charset="0"/>
                      </a:rPr>
                      <m:t>/</m:t>
                    </m:r>
                    <m:r>
                      <a:rPr lang="tr-TR" i="1" dirty="0" smtClean="0">
                        <a:latin typeface="Cambria Math" panose="02040503050406030204" pitchFamily="18" charset="0"/>
                      </a:rPr>
                      <m:t>𝑠</m:t>
                    </m:r>
                  </m:oMath>
                </a14:m>
                <a:r>
                  <a:rPr lang="tr-TR" dirty="0" smtClean="0"/>
                  <a:t>’den </a:t>
                </a:r>
                <a14:m>
                  <m:oMath xmlns:m="http://schemas.openxmlformats.org/officeDocument/2006/math">
                    <m:r>
                      <a:rPr lang="tr-TR" i="1" dirty="0" smtClean="0">
                        <a:latin typeface="Cambria Math" panose="02040503050406030204" pitchFamily="18" charset="0"/>
                      </a:rPr>
                      <m:t>1 </m:t>
                    </m:r>
                    <m:r>
                      <a:rPr lang="tr-TR" i="1" dirty="0" smtClean="0">
                        <a:latin typeface="Cambria Math" panose="02040503050406030204" pitchFamily="18" charset="0"/>
                      </a:rPr>
                      <m:t>𝑐𝑚</m:t>
                    </m:r>
                    <m:r>
                      <a:rPr lang="tr-TR" i="1" dirty="0" smtClean="0">
                        <a:latin typeface="Cambria Math" panose="02040503050406030204" pitchFamily="18" charset="0"/>
                      </a:rPr>
                      <m:t>/</m:t>
                    </m:r>
                    <m:r>
                      <a:rPr lang="tr-TR" i="1" dirty="0" smtClean="0">
                        <a:latin typeface="Cambria Math" panose="02040503050406030204" pitchFamily="18" charset="0"/>
                      </a:rPr>
                      <m:t>𝑠</m:t>
                    </m:r>
                    <m:r>
                      <a:rPr lang="tr-TR" i="1" dirty="0" smtClean="0">
                        <a:latin typeface="Cambria Math" panose="02040503050406030204" pitchFamily="18" charset="0"/>
                      </a:rPr>
                      <m:t> </m:t>
                    </m:r>
                  </m:oMath>
                </a14:m>
                <a:r>
                  <a:rPr lang="tr-TR" dirty="0"/>
                  <a:t>farklılaşırsa, testin bunu </a:t>
                </a:r>
                <a14:m>
                  <m:oMath xmlns:m="http://schemas.openxmlformats.org/officeDocument/2006/math">
                    <m:r>
                      <a:rPr lang="tr-TR" i="1" dirty="0" smtClean="0">
                        <a:latin typeface="Cambria Math" panose="02040503050406030204" pitchFamily="18" charset="0"/>
                      </a:rPr>
                      <m:t>0,90</m:t>
                    </m:r>
                  </m:oMath>
                </a14:m>
                <a:r>
                  <a:rPr lang="tr-TR" dirty="0"/>
                  <a:t> gibi yüksek bir olasılıkla tespit </a:t>
                </a:r>
                <a:r>
                  <a:rPr lang="tr-TR" dirty="0" smtClean="0"/>
                  <a:t>edebilmesini </a:t>
                </a:r>
                <a:r>
                  <a:rPr lang="tr-TR" dirty="0"/>
                  <a:t>(örneğin </a:t>
                </a:r>
                <a14:m>
                  <m:oMath xmlns:m="http://schemas.openxmlformats.org/officeDocument/2006/math">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𝐻</m:t>
                        </m:r>
                      </m:e>
                      <m:sub>
                        <m:r>
                          <a:rPr lang="tr-TR" b="0" i="1" dirty="0" smtClean="0">
                            <a:latin typeface="Cambria Math" panose="02040503050406030204" pitchFamily="18" charset="0"/>
                          </a:rPr>
                          <m:t>0</m:t>
                        </m:r>
                      </m:sub>
                    </m:sSub>
                    <m:r>
                      <a:rPr lang="tr-TR" b="0" i="1" dirty="0" smtClean="0">
                        <a:latin typeface="Cambria Math" panose="02040503050406030204" pitchFamily="18" charset="0"/>
                      </a:rPr>
                      <m:t>:</m:t>
                    </m:r>
                    <m:r>
                      <a:rPr lang="tr-TR" b="0" i="1" dirty="0" smtClean="0">
                        <a:latin typeface="Cambria Math" panose="02040503050406030204" pitchFamily="18" charset="0"/>
                      </a:rPr>
                      <m:t>𝜇</m:t>
                    </m:r>
                    <m:r>
                      <a:rPr lang="tr-TR" i="1" dirty="0" smtClean="0">
                        <a:latin typeface="Cambria Math" panose="02040503050406030204" pitchFamily="18" charset="0"/>
                      </a:rPr>
                      <m:t> = 50 </m:t>
                    </m:r>
                  </m:oMath>
                </a14:m>
                <a:r>
                  <a:rPr lang="tr-TR" dirty="0" smtClean="0"/>
                  <a:t>hipotezini reddet</a:t>
                </a:r>
                <a:r>
                  <a:rPr lang="tr-TR" dirty="0"/>
                  <a:t>) istiyor. </a:t>
                </a:r>
              </a:p>
              <a:p>
                <a:pPr marL="0" indent="0">
                  <a:buNone/>
                </a:pPr>
                <a:r>
                  <a:rPr lang="tr-TR" dirty="0" smtClean="0"/>
                  <a:t>Çözüm:</a:t>
                </a:r>
                <a:endParaRPr lang="tr-TR" dirty="0"/>
              </a:p>
              <a:p>
                <a:pPr marL="0" indent="0">
                  <a:buNone/>
                </a:pPr>
                <a14:m>
                  <m:oMath xmlns:m="http://schemas.openxmlformats.org/officeDocument/2006/math">
                    <m:r>
                      <a:rPr lang="tr-TR" b="0" i="1" dirty="0" smtClean="0">
                        <a:latin typeface="Cambria Math" panose="02040503050406030204" pitchFamily="18" charset="0"/>
                      </a:rPr>
                      <m:t>𝜎</m:t>
                    </m:r>
                    <m:r>
                      <a:rPr lang="tr-TR" b="0" i="1" dirty="0" smtClean="0">
                        <a:latin typeface="Cambria Math" panose="02040503050406030204" pitchFamily="18" charset="0"/>
                      </a:rPr>
                      <m:t>=2,  </m:t>
                    </m:r>
                    <m:r>
                      <a:rPr lang="tr-TR" b="0" i="1" dirty="0" smtClean="0">
                        <a:latin typeface="Cambria Math" panose="02040503050406030204" pitchFamily="18" charset="0"/>
                      </a:rPr>
                      <m:t>𝛿</m:t>
                    </m:r>
                    <m:r>
                      <a:rPr lang="tr-TR" b="0" i="1" dirty="0" smtClean="0">
                        <a:latin typeface="Cambria Math" panose="02040503050406030204" pitchFamily="18" charset="0"/>
                      </a:rPr>
                      <m:t>=51−50=1, </m:t>
                    </m:r>
                    <m:r>
                      <a:rPr lang="tr-TR" b="0" i="1" dirty="0" smtClean="0">
                        <a:latin typeface="Cambria Math" panose="02040503050406030204" pitchFamily="18" charset="0"/>
                      </a:rPr>
                      <m:t>𝛼</m:t>
                    </m:r>
                    <m:r>
                      <a:rPr lang="tr-TR" b="0" i="1" dirty="0" smtClean="0">
                        <a:latin typeface="Cambria Math" panose="02040503050406030204" pitchFamily="18" charset="0"/>
                      </a:rPr>
                      <m:t>=0.05, </m:t>
                    </m:r>
                    <m:r>
                      <a:rPr lang="tr-TR" b="0" i="1" dirty="0" smtClean="0">
                        <a:latin typeface="Cambria Math" panose="02040503050406030204" pitchFamily="18" charset="0"/>
                      </a:rPr>
                      <m:t>𝑣𝑒</m:t>
                    </m:r>
                    <m:r>
                      <a:rPr lang="en-US" i="1" dirty="0" smtClean="0">
                        <a:latin typeface="Cambria Math" panose="02040503050406030204" pitchFamily="18" charset="0"/>
                      </a:rPr>
                      <m:t> </m:t>
                    </m:r>
                    <m:r>
                      <a:rPr lang="tr-TR" b="0" i="1" dirty="0" smtClean="0">
                        <a:latin typeface="Cambria Math" panose="02040503050406030204" pitchFamily="18" charset="0"/>
                      </a:rPr>
                      <m:t>𝛽</m:t>
                    </m:r>
                    <m:r>
                      <a:rPr lang="tr-TR" b="0" i="1" dirty="0" smtClean="0">
                        <a:latin typeface="Cambria Math" panose="02040503050406030204" pitchFamily="18" charset="0"/>
                      </a:rPr>
                      <m:t>=0.10</m:t>
                    </m:r>
                  </m:oMath>
                </a14:m>
                <a:r>
                  <a:rPr lang="tr-TR" dirty="0" smtClean="0"/>
                  <a:t>  </a:t>
                </a:r>
                <a:r>
                  <a:rPr lang="tr-TR" dirty="0"/>
                  <a:t>olduğunu hatırlayınız.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𝑧</m:t>
                        </m:r>
                      </m:e>
                      <m:sub>
                        <m:r>
                          <a:rPr lang="tr-TR" b="0" i="1" dirty="0" smtClean="0">
                            <a:latin typeface="Cambria Math" panose="02040503050406030204" pitchFamily="18" charset="0"/>
                          </a:rPr>
                          <m:t>𝛼</m:t>
                        </m:r>
                        <m:r>
                          <a:rPr lang="tr-TR" b="0" i="1" dirty="0" smtClean="0">
                            <a:latin typeface="Cambria Math" panose="02040503050406030204" pitchFamily="18" charset="0"/>
                          </a:rPr>
                          <m:t>/2</m:t>
                        </m:r>
                      </m:sub>
                    </m:sSub>
                    <m:r>
                      <a:rPr lang="tr-TR"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𝑧</m:t>
                        </m:r>
                      </m:e>
                      <m:sub>
                        <m:r>
                          <a:rPr lang="tr-TR" b="0" i="1" dirty="0" smtClean="0">
                            <a:latin typeface="Cambria Math" panose="02040503050406030204" pitchFamily="18" charset="0"/>
                          </a:rPr>
                          <m:t>0.025</m:t>
                        </m:r>
                      </m:sub>
                    </m:sSub>
                    <m:r>
                      <a:rPr lang="tr-TR" b="0" i="1" dirty="0" smtClean="0">
                        <a:latin typeface="Cambria Math" panose="02040503050406030204" pitchFamily="18" charset="0"/>
                      </a:rPr>
                      <m:t>=</m:t>
                    </m:r>
                    <m:r>
                      <a:rPr lang="tr-TR" i="1" dirty="0" smtClean="0">
                        <a:latin typeface="Cambria Math" panose="02040503050406030204" pitchFamily="18" charset="0"/>
                      </a:rPr>
                      <m:t>1.96 </m:t>
                    </m:r>
                    <m:r>
                      <a:rPr lang="tr-TR" i="1" dirty="0" smtClean="0">
                        <a:latin typeface="Cambria Math" panose="02040503050406030204" pitchFamily="18" charset="0"/>
                      </a:rPr>
                      <m:t>𝑣𝑒</m:t>
                    </m:r>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i="1" dirty="0" err="1">
                            <a:latin typeface="Cambria Math" panose="02040503050406030204" pitchFamily="18" charset="0"/>
                          </a:rPr>
                          <m:t>𝑧</m:t>
                        </m:r>
                      </m:e>
                      <m:sub>
                        <m:r>
                          <a:rPr lang="tr-TR" b="0" i="1" dirty="0" smtClean="0">
                            <a:latin typeface="Cambria Math" panose="02040503050406030204" pitchFamily="18" charset="0"/>
                          </a:rPr>
                          <m:t>𝛽</m:t>
                        </m:r>
                      </m:sub>
                    </m:sSub>
                    <m:r>
                      <a:rPr lang="tr-TR" b="0"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𝑧</m:t>
                        </m:r>
                      </m:e>
                      <m:sub>
                        <m:r>
                          <a:rPr lang="tr-TR" b="0" i="1" dirty="0" smtClean="0">
                            <a:latin typeface="Cambria Math" panose="02040503050406030204" pitchFamily="18" charset="0"/>
                          </a:rPr>
                          <m:t>0.10</m:t>
                        </m:r>
                      </m:sub>
                    </m:sSub>
                    <m:r>
                      <a:rPr lang="tr-TR" i="1" dirty="0">
                        <a:latin typeface="Cambria Math" panose="02040503050406030204" pitchFamily="18" charset="0"/>
                      </a:rPr>
                      <m:t> = 1.28</m:t>
                    </m:r>
                  </m:oMath>
                </a14:m>
                <a:r>
                  <a:rPr lang="tr-TR" dirty="0"/>
                  <a:t> olduğundan,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𝐻</m:t>
                        </m:r>
                      </m:e>
                      <m:sub>
                        <m:r>
                          <a:rPr lang="tr-TR" i="1" dirty="0">
                            <a:latin typeface="Cambria Math" panose="02040503050406030204" pitchFamily="18" charset="0"/>
                          </a:rPr>
                          <m:t>0</m:t>
                        </m:r>
                      </m:sub>
                    </m:sSub>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 = 50</m:t>
                    </m:r>
                  </m:oMath>
                </a14:m>
                <a:r>
                  <a:rPr lang="tr-TR" dirty="0" smtClean="0"/>
                  <a:t> hipotezinden sapmayı </a:t>
                </a:r>
                <a:r>
                  <a:rPr lang="tr-TR" dirty="0"/>
                  <a:t>tespit edecek örneklem büyüklüğü </a:t>
                </a:r>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𝑛</m:t>
                      </m:r>
                      <m:r>
                        <a:rPr lang="tr-TR" i="1">
                          <a:latin typeface="Cambria Math" panose="02040503050406030204" pitchFamily="18" charset="0"/>
                          <a:ea typeface="Cambria Math" panose="02040503050406030204" pitchFamily="18" charset="0"/>
                        </a:rPr>
                        <m:t>≅</m:t>
                      </m:r>
                      <m:f>
                        <m:fPr>
                          <m:ctrlPr>
                            <a:rPr lang="tr-TR" i="1">
                              <a:latin typeface="Cambria Math" panose="02040503050406030204" pitchFamily="18" charset="0"/>
                              <a:ea typeface="Cambria Math" panose="02040503050406030204" pitchFamily="18" charset="0"/>
                            </a:rPr>
                          </m:ctrlPr>
                        </m:fPr>
                        <m:num>
                          <m:sSup>
                            <m:sSupPr>
                              <m:ctrlPr>
                                <a:rPr lang="tr-TR" i="1">
                                  <a:latin typeface="Cambria Math" panose="02040503050406030204" pitchFamily="18" charset="0"/>
                                  <a:ea typeface="Cambria Math" panose="02040503050406030204" pitchFamily="18" charset="0"/>
                                </a:rPr>
                              </m:ctrlPr>
                            </m:sSupPr>
                            <m:e>
                              <m:d>
                                <m:dPr>
                                  <m:ctrlPr>
                                    <a:rPr lang="tr-TR" i="1">
                                      <a:latin typeface="Cambria Math" panose="02040503050406030204" pitchFamily="18" charset="0"/>
                                      <a:ea typeface="Cambria Math" panose="02040503050406030204" pitchFamily="18" charset="0"/>
                                    </a:rPr>
                                  </m:ctrlPr>
                                </m:dPr>
                                <m:e>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𝑧</m:t>
                                      </m:r>
                                    </m:e>
                                    <m:sub>
                                      <m:f>
                                        <m:fPr>
                                          <m:ctrlPr>
                                            <a:rPr lang="tr-TR" i="1">
                                              <a:latin typeface="Cambria Math" panose="02040503050406030204" pitchFamily="18" charset="0"/>
                                              <a:ea typeface="Cambria Math" panose="02040503050406030204" pitchFamily="18" charset="0"/>
                                            </a:rPr>
                                          </m:ctrlPr>
                                        </m:fPr>
                                        <m:num>
                                          <m:r>
                                            <a:rPr lang="tr-TR" i="1">
                                              <a:latin typeface="Cambria Math" panose="02040503050406030204" pitchFamily="18" charset="0"/>
                                              <a:ea typeface="Cambria Math" panose="02040503050406030204" pitchFamily="18" charset="0"/>
                                            </a:rPr>
                                            <m:t>𝛼</m:t>
                                          </m:r>
                                        </m:num>
                                        <m:den>
                                          <m:r>
                                            <a:rPr lang="tr-TR" i="1">
                                              <a:latin typeface="Cambria Math" panose="02040503050406030204" pitchFamily="18" charset="0"/>
                                              <a:ea typeface="Cambria Math" panose="02040503050406030204" pitchFamily="18" charset="0"/>
                                            </a:rPr>
                                            <m:t>2</m:t>
                                          </m:r>
                                        </m:den>
                                      </m:f>
                                    </m:sub>
                                  </m:sSub>
                                  <m:r>
                                    <a:rPr lang="tr-TR" i="1">
                                      <a:latin typeface="Cambria Math" panose="02040503050406030204" pitchFamily="18" charset="0"/>
                                      <a:ea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𝑧</m:t>
                                      </m:r>
                                    </m:e>
                                    <m:sub>
                                      <m:r>
                                        <a:rPr lang="tr-TR" i="1">
                                          <a:latin typeface="Cambria Math" panose="02040503050406030204" pitchFamily="18" charset="0"/>
                                          <a:ea typeface="Cambria Math" panose="02040503050406030204" pitchFamily="18" charset="0"/>
                                        </a:rPr>
                                        <m:t>𝛽</m:t>
                                      </m:r>
                                    </m:sub>
                                  </m:sSub>
                                </m:e>
                              </m:d>
                            </m:e>
                            <m:sup>
                              <m:r>
                                <a:rPr lang="tr-TR" i="1">
                                  <a:latin typeface="Cambria Math" panose="02040503050406030204" pitchFamily="18" charset="0"/>
                                  <a:ea typeface="Cambria Math" panose="02040503050406030204" pitchFamily="18" charset="0"/>
                                </a:rPr>
                                <m:t>2</m:t>
                              </m:r>
                            </m:sup>
                          </m:sSup>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𝜎</m:t>
                              </m:r>
                            </m:e>
                            <m:sup>
                              <m:r>
                                <a:rPr lang="tr-TR" i="1">
                                  <a:latin typeface="Cambria Math" panose="02040503050406030204" pitchFamily="18" charset="0"/>
                                  <a:ea typeface="Cambria Math" panose="02040503050406030204" pitchFamily="18" charset="0"/>
                                </a:rPr>
                                <m:t>2</m:t>
                              </m:r>
                            </m:sup>
                          </m:sSup>
                        </m:num>
                        <m:den>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𝛿</m:t>
                              </m:r>
                            </m:e>
                            <m:sup>
                              <m:r>
                                <a:rPr lang="tr-TR" i="1">
                                  <a:latin typeface="Cambria Math" panose="02040503050406030204" pitchFamily="18" charset="0"/>
                                  <a:ea typeface="Cambria Math" panose="02040503050406030204" pitchFamily="18" charset="0"/>
                                </a:rPr>
                                <m:t>2</m:t>
                              </m:r>
                            </m:sup>
                          </m:sSup>
                        </m:den>
                      </m:f>
                      <m:r>
                        <a:rPr lang="tr-TR" b="0" i="1" smtClean="0">
                          <a:latin typeface="Cambria Math" panose="02040503050406030204" pitchFamily="18" charset="0"/>
                          <a:ea typeface="Cambria Math" panose="02040503050406030204" pitchFamily="18" charset="0"/>
                        </a:rPr>
                        <m:t>=</m:t>
                      </m:r>
                      <m:f>
                        <m:fPr>
                          <m:ctrlPr>
                            <a:rPr lang="tr-TR" b="0" i="1" smtClean="0">
                              <a:latin typeface="Cambria Math" panose="02040503050406030204" pitchFamily="18" charset="0"/>
                              <a:ea typeface="Cambria Math" panose="02040503050406030204" pitchFamily="18" charset="0"/>
                            </a:rPr>
                          </m:ctrlPr>
                        </m:fPr>
                        <m:num>
                          <m:sSup>
                            <m:sSupPr>
                              <m:ctrlPr>
                                <a:rPr lang="tr-TR" b="0" i="1" smtClean="0">
                                  <a:latin typeface="Cambria Math" panose="02040503050406030204" pitchFamily="18" charset="0"/>
                                  <a:ea typeface="Cambria Math" panose="02040503050406030204" pitchFamily="18" charset="0"/>
                                </a:rPr>
                              </m:ctrlPr>
                            </m:sSupPr>
                            <m:e>
                              <m:d>
                                <m:dPr>
                                  <m:ctrlPr>
                                    <a:rPr lang="tr-TR" b="0" i="1" smtClean="0">
                                      <a:latin typeface="Cambria Math" panose="02040503050406030204" pitchFamily="18" charset="0"/>
                                      <a:ea typeface="Cambria Math" panose="02040503050406030204" pitchFamily="18" charset="0"/>
                                    </a:rPr>
                                  </m:ctrlPr>
                                </m:dPr>
                                <m:e>
                                  <m:r>
                                    <a:rPr lang="tr-TR" b="0" i="1" smtClean="0">
                                      <a:latin typeface="Cambria Math" panose="02040503050406030204" pitchFamily="18" charset="0"/>
                                      <a:ea typeface="Cambria Math" panose="02040503050406030204" pitchFamily="18" charset="0"/>
                                    </a:rPr>
                                    <m:t>1.96+1.28</m:t>
                                  </m:r>
                                </m:e>
                              </m:d>
                            </m:e>
                            <m:sup>
                              <m:r>
                                <a:rPr lang="tr-TR" b="0" i="1" smtClean="0">
                                  <a:latin typeface="Cambria Math" panose="02040503050406030204" pitchFamily="18" charset="0"/>
                                  <a:ea typeface="Cambria Math" panose="02040503050406030204" pitchFamily="18" charset="0"/>
                                </a:rPr>
                                <m:t>2</m:t>
                              </m:r>
                            </m:sup>
                          </m:sSup>
                          <m:sSup>
                            <m:sSupPr>
                              <m:ctrlPr>
                                <a:rPr lang="tr-TR" b="0" i="1" smtClean="0">
                                  <a:latin typeface="Cambria Math" panose="02040503050406030204" pitchFamily="18" charset="0"/>
                                  <a:ea typeface="Cambria Math" panose="02040503050406030204" pitchFamily="18" charset="0"/>
                                </a:rPr>
                              </m:ctrlPr>
                            </m:sSupPr>
                            <m:e>
                              <m:r>
                                <a:rPr lang="tr-TR" b="0" i="1" smtClean="0">
                                  <a:latin typeface="Cambria Math" panose="02040503050406030204" pitchFamily="18" charset="0"/>
                                  <a:ea typeface="Cambria Math" panose="02040503050406030204" pitchFamily="18" charset="0"/>
                                </a:rPr>
                                <m:t>2</m:t>
                              </m:r>
                            </m:e>
                            <m:sup>
                              <m:r>
                                <a:rPr lang="tr-TR" b="0" i="1" smtClean="0">
                                  <a:latin typeface="Cambria Math" panose="02040503050406030204" pitchFamily="18" charset="0"/>
                                  <a:ea typeface="Cambria Math" panose="02040503050406030204" pitchFamily="18" charset="0"/>
                                </a:rPr>
                                <m:t>2</m:t>
                              </m:r>
                            </m:sup>
                          </m:sSup>
                        </m:num>
                        <m:den>
                          <m:sSup>
                            <m:sSupPr>
                              <m:ctrlPr>
                                <a:rPr lang="tr-TR" b="0" i="1" smtClean="0">
                                  <a:latin typeface="Cambria Math" panose="02040503050406030204" pitchFamily="18" charset="0"/>
                                  <a:ea typeface="Cambria Math" panose="02040503050406030204" pitchFamily="18" charset="0"/>
                                </a:rPr>
                              </m:ctrlPr>
                            </m:sSupPr>
                            <m:e>
                              <m:d>
                                <m:dPr>
                                  <m:ctrlPr>
                                    <a:rPr lang="tr-TR" b="0" i="1" smtClean="0">
                                      <a:latin typeface="Cambria Math" panose="02040503050406030204" pitchFamily="18" charset="0"/>
                                      <a:ea typeface="Cambria Math" panose="02040503050406030204" pitchFamily="18" charset="0"/>
                                    </a:rPr>
                                  </m:ctrlPr>
                                </m:dPr>
                                <m:e>
                                  <m:r>
                                    <a:rPr lang="tr-TR" b="0" i="1" smtClean="0">
                                      <a:latin typeface="Cambria Math" panose="02040503050406030204" pitchFamily="18" charset="0"/>
                                      <a:ea typeface="Cambria Math" panose="02040503050406030204" pitchFamily="18" charset="0"/>
                                    </a:rPr>
                                    <m:t>1</m:t>
                                  </m:r>
                                </m:e>
                              </m:d>
                            </m:e>
                            <m:sup>
                              <m:r>
                                <a:rPr lang="tr-TR" b="0" i="1" smtClean="0">
                                  <a:latin typeface="Cambria Math" panose="02040503050406030204" pitchFamily="18" charset="0"/>
                                  <a:ea typeface="Cambria Math" panose="02040503050406030204" pitchFamily="18" charset="0"/>
                                </a:rPr>
                                <m:t>2</m:t>
                              </m:r>
                            </m:sup>
                          </m:sSup>
                        </m:den>
                      </m:f>
                      <m:r>
                        <a:rPr lang="tr-TR" b="0" i="1" smtClean="0">
                          <a:latin typeface="Cambria Math" panose="02040503050406030204" pitchFamily="18" charset="0"/>
                          <a:ea typeface="Cambria Math" panose="02040503050406030204" pitchFamily="18" charset="0"/>
                        </a:rPr>
                        <m:t>=42</m:t>
                      </m:r>
                    </m:oMath>
                  </m:oMathPara>
                </a14:m>
                <a:endParaRPr lang="tr-TR" dirty="0" smtClean="0"/>
              </a:p>
              <a:p>
                <a:pPr marL="0" indent="0">
                  <a:buNone/>
                </a:pPr>
                <a:r>
                  <a:rPr lang="tr-TR" dirty="0" smtClean="0"/>
                  <a:t>bulunur</a:t>
                </a:r>
                <a:r>
                  <a:rPr lang="tr-TR" dirty="0"/>
                  <a:t>. </a:t>
                </a:r>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1218883" y="1803400"/>
                <a:ext cx="9751060" cy="4258733"/>
              </a:xfrm>
              <a:blipFill rotWithShape="0">
                <a:blip r:embed="rId2"/>
                <a:stretch>
                  <a:fillRect l="-688" t="-1576" r="-125"/>
                </a:stretch>
              </a:blipFill>
            </p:spPr>
            <p:txBody>
              <a:bodyPr/>
              <a:lstStyle/>
              <a:p>
                <a:r>
                  <a:rPr lang="tr-TR">
                    <a:noFill/>
                  </a:rPr>
                  <a:t> </a:t>
                </a:r>
              </a:p>
            </p:txBody>
          </p:sp>
        </mc:Fallback>
      </mc:AlternateContent>
    </p:spTree>
    <p:extLst>
      <p:ext uri="{BB962C8B-B14F-4D97-AF65-F5344CB8AC3E}">
        <p14:creationId xmlns:p14="http://schemas.microsoft.com/office/powerpoint/2010/main" val="167059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Ortalama Hakkında Güven Aralığı</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a:bodyPr>
              <a:lstStyle/>
              <a:p>
                <a:pPr marL="0" indent="0">
                  <a:buNone/>
                </a:pPr>
                <a:r>
                  <a:rPr lang="tr-TR" dirty="0" smtClean="0"/>
                  <a:t>Birçok </a:t>
                </a:r>
                <a:r>
                  <a:rPr lang="tr-TR" dirty="0"/>
                  <a:t>durumda, nokta tahmincisi bir parametre hakkında yeterli bilgi sağlamaz. </a:t>
                </a:r>
                <a:r>
                  <a:rPr lang="tr-TR" dirty="0" smtClean="0"/>
                  <a:t>Bir nokta yerine </a:t>
                </a:r>
                <a:r>
                  <a:rPr lang="tr-TR" dirty="0"/>
                  <a:t>bir aralık bulmayı tercih </a:t>
                </a:r>
                <a:r>
                  <a:rPr lang="tr-TR" dirty="0" smtClean="0"/>
                  <a:t>ederiz. Bunu </a:t>
                </a:r>
                <a:r>
                  <a:rPr lang="tr-TR" dirty="0"/>
                  <a:t>sağlamanın bir yolu güven aralığı (GA) adı verilen bir aralık oluşturmaktır. </a:t>
                </a:r>
                <a:endParaRPr lang="tr-TR" dirty="0" smtClean="0"/>
              </a:p>
              <a:p>
                <a:pPr marL="0" indent="0">
                  <a:buNone/>
                </a:pPr>
                <a:r>
                  <a:rPr lang="tr-TR" dirty="0" smtClean="0"/>
                  <a:t>Bilinmeyen </a:t>
                </a:r>
                <a:r>
                  <a:rPr lang="tr-TR" dirty="0"/>
                  <a:t>bir parametre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𝜇</m:t>
                        </m:r>
                      </m:e>
                      <m:sup>
                        <m:r>
                          <a:rPr lang="tr-TR" b="0" i="1" smtClean="0">
                            <a:latin typeface="Cambria Math" panose="02040503050406030204" pitchFamily="18" charset="0"/>
                          </a:rPr>
                          <m:t>′</m:t>
                        </m:r>
                      </m:sup>
                    </m:sSup>
                    <m:r>
                      <a:rPr lang="tr-TR" b="0" i="1" smtClean="0">
                        <a:latin typeface="Cambria Math" panose="02040503050406030204" pitchFamily="18" charset="0"/>
                      </a:rPr>
                      <m:t>𝑛</m:t>
                    </m:r>
                    <m:r>
                      <a:rPr lang="tr-TR" b="0" i="1" smtClean="0">
                        <a:latin typeface="Cambria Math" panose="02040503050406030204" pitchFamily="18" charset="0"/>
                      </a:rPr>
                      <m:t>ü</m:t>
                    </m:r>
                    <m:r>
                      <a:rPr lang="tr-TR" b="0" i="1" smtClean="0">
                        <a:latin typeface="Cambria Math" panose="02040503050406030204" pitchFamily="18" charset="0"/>
                      </a:rPr>
                      <m:t>𝑛</m:t>
                    </m:r>
                  </m:oMath>
                </a14:m>
                <a:r>
                  <a:rPr lang="tr-TR" dirty="0" smtClean="0"/>
                  <a:t> </a:t>
                </a:r>
                <a:r>
                  <a:rPr lang="tr-TR" dirty="0"/>
                  <a:t>aralık tahmini şeklindedir. Burada aralık sınırları </a:t>
                </a:r>
                <a14:m>
                  <m:oMath xmlns:m="http://schemas.openxmlformats.org/officeDocument/2006/math">
                    <m:r>
                      <a:rPr lang="tr-TR" b="0" i="1" dirty="0" smtClean="0">
                        <a:latin typeface="Cambria Math" panose="02040503050406030204" pitchFamily="18" charset="0"/>
                      </a:rPr>
                      <m:t>𝑙</m:t>
                    </m:r>
                  </m:oMath>
                </a14:m>
                <a:r>
                  <a:rPr lang="tr-TR" dirty="0"/>
                  <a:t> ve </a:t>
                </a:r>
                <a14:m>
                  <m:oMath xmlns:m="http://schemas.openxmlformats.org/officeDocument/2006/math">
                    <m:r>
                      <a:rPr lang="tr-TR" b="0" i="1" dirty="0" smtClean="0">
                        <a:latin typeface="Cambria Math" panose="02040503050406030204" pitchFamily="18" charset="0"/>
                      </a:rPr>
                      <m:t>𝑢</m:t>
                    </m:r>
                  </m:oMath>
                </a14:m>
                <a:r>
                  <a:rPr lang="tr-TR" dirty="0"/>
                  <a:t>, </a:t>
                </a:r>
                <a:r>
                  <a:rPr lang="tr-TR" dirty="0" smtClean="0"/>
                  <a:t>örneklem </a:t>
                </a:r>
                <a:r>
                  <a:rPr lang="tr-TR" dirty="0"/>
                  <a:t>ortalamasının sayısal değerine bağlıdır. Farklı örneklemler farklı </a:t>
                </a:r>
                <a14:m>
                  <m:oMath xmlns:m="http://schemas.openxmlformats.org/officeDocument/2006/math">
                    <m:acc>
                      <m:accPr>
                        <m:chr m:val="̅"/>
                        <m:ctrlPr>
                          <a:rPr lang="tr-TR" b="0" i="1" dirty="0" smtClean="0">
                            <a:latin typeface="Cambria Math" panose="02040503050406030204" pitchFamily="18" charset="0"/>
                          </a:rPr>
                        </m:ctrlPr>
                      </m:accPr>
                      <m:e>
                        <m:r>
                          <a:rPr lang="tr-TR" b="0" i="1" dirty="0" smtClean="0">
                            <a:latin typeface="Cambria Math" panose="02040503050406030204" pitchFamily="18" charset="0"/>
                          </a:rPr>
                          <m:t>𝑋</m:t>
                        </m:r>
                      </m:e>
                    </m:acc>
                  </m:oMath>
                </a14:m>
                <a:r>
                  <a:rPr lang="tr-TR" dirty="0"/>
                  <a:t>değerleri ve sonuç olarak farklı </a:t>
                </a:r>
                <a14:m>
                  <m:oMath xmlns:m="http://schemas.openxmlformats.org/officeDocument/2006/math">
                    <m:r>
                      <a:rPr lang="tr-TR" b="0" i="1" smtClean="0">
                        <a:latin typeface="Cambria Math" panose="02040503050406030204" pitchFamily="18" charset="0"/>
                      </a:rPr>
                      <m:t>𝑙</m:t>
                    </m:r>
                  </m:oMath>
                </a14:m>
                <a:r>
                  <a:rPr lang="tr-TR" dirty="0" smtClean="0"/>
                  <a:t> </a:t>
                </a:r>
                <a:r>
                  <a:rPr lang="tr-TR" dirty="0"/>
                  <a:t>ve </a:t>
                </a:r>
                <a14:m>
                  <m:oMath xmlns:m="http://schemas.openxmlformats.org/officeDocument/2006/math">
                    <m:r>
                      <a:rPr lang="tr-TR" b="0" i="1" dirty="0" smtClean="0">
                        <a:latin typeface="Cambria Math" panose="02040503050406030204" pitchFamily="18" charset="0"/>
                      </a:rPr>
                      <m:t>𝑢</m:t>
                    </m:r>
                  </m:oMath>
                </a14:m>
                <a:r>
                  <a:rPr lang="tr-TR" dirty="0"/>
                  <a:t> değerleri üreteceği için, bu sınır noktalar </a:t>
                </a:r>
                <a14:m>
                  <m:oMath xmlns:m="http://schemas.openxmlformats.org/officeDocument/2006/math">
                    <m:r>
                      <a:rPr lang="tr-TR" i="1" dirty="0" smtClean="0">
                        <a:latin typeface="Cambria Math" panose="02040503050406030204" pitchFamily="18" charset="0"/>
                      </a:rPr>
                      <m:t>𝐿</m:t>
                    </m:r>
                  </m:oMath>
                </a14:m>
                <a:r>
                  <a:rPr lang="tr-TR" dirty="0"/>
                  <a:t> ve </a:t>
                </a:r>
                <a14:m>
                  <m:oMath xmlns:m="http://schemas.openxmlformats.org/officeDocument/2006/math">
                    <m:r>
                      <a:rPr lang="tr-TR" i="1" dirty="0" smtClean="0">
                        <a:latin typeface="Cambria Math" panose="02040503050406030204" pitchFamily="18" charset="0"/>
                      </a:rPr>
                      <m:t>𝑈</m:t>
                    </m:r>
                  </m:oMath>
                </a14:m>
                <a:r>
                  <a:rPr lang="tr-TR" dirty="0"/>
                  <a:t> </a:t>
                </a:r>
                <a:r>
                  <a:rPr lang="tr-TR" dirty="0" err="1"/>
                  <a:t>rassal</a:t>
                </a:r>
                <a:r>
                  <a:rPr lang="tr-TR" dirty="0"/>
                  <a:t> </a:t>
                </a:r>
                <a:r>
                  <a:rPr lang="tr-TR" dirty="0" smtClean="0"/>
                  <a:t>değişkenlerinin </a:t>
                </a:r>
                <a:r>
                  <a:rPr lang="tr-TR" dirty="0"/>
                  <a:t>değerleridir. Örneklem ortalaması </a:t>
                </a:r>
                <a14:m>
                  <m:oMath xmlns:m="http://schemas.openxmlformats.org/officeDocument/2006/math">
                    <m:acc>
                      <m:accPr>
                        <m:chr m:val="̅"/>
                        <m:ctrlPr>
                          <a:rPr lang="tr-TR" b="0" i="1" dirty="0" smtClean="0">
                            <a:latin typeface="Cambria Math" panose="02040503050406030204" pitchFamily="18" charset="0"/>
                          </a:rPr>
                        </m:ctrlPr>
                      </m:accPr>
                      <m:e>
                        <m:r>
                          <a:rPr lang="tr-TR" i="1" dirty="0" smtClean="0">
                            <a:latin typeface="Cambria Math" panose="02040503050406030204" pitchFamily="18" charset="0"/>
                          </a:rPr>
                          <m:t>𝑋</m:t>
                        </m:r>
                      </m:e>
                    </m:acc>
                  </m:oMath>
                </a14:m>
                <a:r>
                  <a:rPr lang="tr-TR" dirty="0"/>
                  <a:t> dağılımından </a:t>
                </a:r>
                <a14:m>
                  <m:oMath xmlns:m="http://schemas.openxmlformats.org/officeDocument/2006/math">
                    <m:r>
                      <a:rPr lang="tr-TR" i="1" dirty="0" smtClean="0">
                        <a:latin typeface="Cambria Math" panose="02040503050406030204" pitchFamily="18" charset="0"/>
                      </a:rPr>
                      <m:t>𝐿</m:t>
                    </m:r>
                  </m:oMath>
                </a14:m>
                <a:r>
                  <a:rPr lang="tr-TR" dirty="0"/>
                  <a:t> ve </a:t>
                </a:r>
                <a14:m>
                  <m:oMath xmlns:m="http://schemas.openxmlformats.org/officeDocument/2006/math">
                    <m:r>
                      <a:rPr lang="tr-TR" i="1" dirty="0" smtClean="0">
                        <a:latin typeface="Cambria Math" panose="02040503050406030204" pitchFamily="18" charset="0"/>
                      </a:rPr>
                      <m:t>𝑈</m:t>
                    </m:r>
                  </m:oMath>
                </a14:m>
                <a:r>
                  <a:rPr lang="tr-TR" dirty="0"/>
                  <a:t> değerlerini aşağıdaki şekilde belirleyebiliriz: </a:t>
                </a: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r>
                            <a:rPr lang="tr-TR" i="1" dirty="0" smtClean="0">
                              <a:latin typeface="Cambria Math" panose="02040503050406030204" pitchFamily="18" charset="0"/>
                            </a:rPr>
                            <m:t>𝐿</m:t>
                          </m:r>
                          <m:r>
                            <a:rPr lang="tr-TR" b="0" i="1" dirty="0" smtClean="0">
                              <a:latin typeface="Cambria Math" panose="02040503050406030204" pitchFamily="18" charset="0"/>
                            </a:rPr>
                            <m:t>≤</m:t>
                          </m:r>
                          <m:r>
                            <a:rPr lang="tr-TR" b="0" i="1" dirty="0" smtClean="0">
                              <a:latin typeface="Cambria Math" panose="02040503050406030204" pitchFamily="18" charset="0"/>
                            </a:rPr>
                            <m:t>𝜇</m:t>
                          </m:r>
                          <m:r>
                            <a:rPr lang="tr-TR" b="0" i="1" dirty="0" smtClean="0">
                              <a:latin typeface="Cambria Math" panose="02040503050406030204" pitchFamily="18" charset="0"/>
                            </a:rPr>
                            <m:t>≤</m:t>
                          </m:r>
                          <m:r>
                            <a:rPr lang="tr-TR" i="1" dirty="0" smtClean="0">
                              <a:latin typeface="Cambria Math" panose="02040503050406030204" pitchFamily="18" charset="0"/>
                            </a:rPr>
                            <m:t>𝑈</m:t>
                          </m:r>
                        </m:e>
                      </m:d>
                      <m:r>
                        <a:rPr lang="tr-TR" i="1" dirty="0" smtClean="0">
                          <a:latin typeface="Cambria Math" panose="02040503050406030204" pitchFamily="18" charset="0"/>
                        </a:rPr>
                        <m:t>=</m:t>
                      </m:r>
                      <m:r>
                        <a:rPr lang="tr-TR" b="0" i="1" dirty="0" smtClean="0">
                          <a:latin typeface="Cambria Math" panose="02040503050406030204" pitchFamily="18" charset="0"/>
                        </a:rPr>
                        <m:t>1−</m:t>
                      </m:r>
                      <m:r>
                        <a:rPr lang="tr-TR" b="0" i="1" dirty="0" smtClean="0">
                          <a:latin typeface="Cambria Math" panose="02040503050406030204" pitchFamily="18" charset="0"/>
                        </a:rPr>
                        <m:t>𝛼</m:t>
                      </m:r>
                      <m:r>
                        <a:rPr lang="tr-TR" i="1" dirty="0" smtClean="0">
                          <a:latin typeface="Cambria Math" panose="02040503050406030204" pitchFamily="18" charset="0"/>
                        </a:rPr>
                        <m:t> </m:t>
                      </m:r>
                    </m:oMath>
                  </m:oMathPara>
                </a14:m>
                <a:endParaRPr lang="tr-TR" dirty="0"/>
              </a:p>
              <a:p>
                <a:pPr marL="0" indent="0">
                  <a:buNone/>
                </a:pPr>
                <a14:m>
                  <m:oMath xmlns:m="http://schemas.openxmlformats.org/officeDocument/2006/math">
                    <m:r>
                      <a:rPr lang="tr-TR" b="0" i="1" dirty="0" smtClean="0">
                        <a:latin typeface="Cambria Math" panose="02040503050406030204" pitchFamily="18" charset="0"/>
                      </a:rPr>
                      <m:t>0</m:t>
                    </m:r>
                    <m:r>
                      <a:rPr lang="tr-TR" i="1" dirty="0" smtClean="0">
                        <a:latin typeface="Cambria Math" panose="02040503050406030204" pitchFamily="18" charset="0"/>
                      </a:rPr>
                      <m:t>&lt;</m:t>
                    </m:r>
                    <m:r>
                      <a:rPr lang="tr-TR" b="0" i="1" dirty="0" smtClean="0">
                        <a:latin typeface="Cambria Math" panose="02040503050406030204" pitchFamily="18" charset="0"/>
                      </a:rPr>
                      <m:t>𝛼</m:t>
                    </m:r>
                    <m:r>
                      <a:rPr lang="tr-TR" i="1" dirty="0">
                        <a:latin typeface="Cambria Math" panose="02040503050406030204" pitchFamily="18" charset="0"/>
                      </a:rPr>
                      <m:t> &lt; 1 </m:t>
                    </m:r>
                  </m:oMath>
                </a14:m>
                <a:r>
                  <a:rPr lang="tr-TR" dirty="0"/>
                  <a:t>olur. Bu yüzden gerçek </a:t>
                </a:r>
                <a14:m>
                  <m:oMath xmlns:m="http://schemas.openxmlformats.org/officeDocument/2006/math">
                    <m:r>
                      <a:rPr lang="tr-TR" b="0" i="1" dirty="0" smtClean="0">
                        <a:latin typeface="Cambria Math" panose="02040503050406030204" pitchFamily="18" charset="0"/>
                      </a:rPr>
                      <m:t>𝜇</m:t>
                    </m:r>
                  </m:oMath>
                </a14:m>
                <a:r>
                  <a:rPr lang="tr-TR" dirty="0"/>
                  <a:t> değerini içeren aralığı üretecek bir örneklem seçme </a:t>
                </a:r>
                <a:r>
                  <a:rPr lang="tr-TR" dirty="0" smtClean="0"/>
                  <a:t>olasılığımız </a:t>
                </a:r>
                <a14:m>
                  <m:oMath xmlns:m="http://schemas.openxmlformats.org/officeDocument/2006/math">
                    <m:r>
                      <a:rPr lang="tr-TR" i="1" dirty="0" smtClean="0">
                        <a:latin typeface="Cambria Math" panose="02040503050406030204" pitchFamily="18" charset="0"/>
                      </a:rPr>
                      <m:t>1 —</m:t>
                    </m:r>
                    <m:r>
                      <a:rPr lang="tr-TR" b="0" i="1" dirty="0" smtClean="0">
                        <a:latin typeface="Cambria Math" panose="02040503050406030204" pitchFamily="18" charset="0"/>
                      </a:rPr>
                      <m:t>𝛼</m:t>
                    </m:r>
                    <m:r>
                      <a:rPr lang="tr-TR" i="1" dirty="0" smtClean="0">
                        <a:latin typeface="Cambria Math" panose="02040503050406030204" pitchFamily="18" charset="0"/>
                      </a:rPr>
                      <m:t> </m:t>
                    </m:r>
                  </m:oMath>
                </a14:m>
                <a:r>
                  <a:rPr lang="tr-TR" dirty="0" smtClean="0"/>
                  <a:t>olur</a:t>
                </a:r>
                <a:r>
                  <a:rPr lang="tr-TR" dirty="0"/>
                  <a:t>. Sonuçta aralık </a:t>
                </a:r>
                <a:endParaRPr lang="tr-TR" dirty="0" smtClean="0"/>
              </a:p>
              <a:p>
                <a:pPr marL="0" indent="0">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𝑙</m:t>
                      </m:r>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m:t>
                      </m:r>
                      <m:r>
                        <a:rPr lang="tr-TR" b="0" i="1" dirty="0" smtClean="0">
                          <a:latin typeface="Cambria Math" panose="02040503050406030204" pitchFamily="18" charset="0"/>
                        </a:rPr>
                        <m:t>𝑢</m:t>
                      </m:r>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r="-938"/>
                </a:stretch>
              </a:blipFill>
            </p:spPr>
            <p:txBody>
              <a:bodyPr/>
              <a:lstStyle/>
              <a:p>
                <a:r>
                  <a:rPr lang="tr-TR">
                    <a:noFill/>
                  </a:rPr>
                  <a:t> </a:t>
                </a:r>
              </a:p>
            </p:txBody>
          </p:sp>
        </mc:Fallback>
      </mc:AlternateContent>
    </p:spTree>
    <p:extLst>
      <p:ext uri="{BB962C8B-B14F-4D97-AF65-F5344CB8AC3E}">
        <p14:creationId xmlns:p14="http://schemas.microsoft.com/office/powerpoint/2010/main" val="292092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Ortalama Hakkında Güven Aralığı</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a:bodyPr>
              <a:lstStyle/>
              <a:p>
                <a:pPr marL="0" indent="0">
                  <a:buNone/>
                </a:pPr>
                <a14:m>
                  <m:oMath xmlns:m="http://schemas.openxmlformats.org/officeDocument/2006/math">
                    <m:r>
                      <a:rPr lang="tr-TR" i="1" dirty="0" smtClean="0">
                        <a:latin typeface="Cambria Math" panose="02040503050406030204" pitchFamily="18" charset="0"/>
                      </a:rPr>
                      <m:t>𝑙</m:t>
                    </m:r>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m:t>
                    </m:r>
                    <m:r>
                      <a:rPr lang="tr-TR" i="1" dirty="0">
                        <a:latin typeface="Cambria Math" panose="02040503050406030204" pitchFamily="18" charset="0"/>
                      </a:rPr>
                      <m:t>𝑢</m:t>
                    </m:r>
                    <m:r>
                      <a:rPr lang="tr-TR" b="0" i="1" dirty="0" smtClean="0">
                        <a:latin typeface="Cambria Math" panose="02040503050406030204" pitchFamily="18" charset="0"/>
                      </a:rPr>
                      <m:t>: </m:t>
                    </m:r>
                    <m:r>
                      <a:rPr lang="tr-TR" b="0" i="1" dirty="0" smtClean="0">
                        <a:latin typeface="Cambria Math" panose="02040503050406030204" pitchFamily="18" charset="0"/>
                      </a:rPr>
                      <m:t>𝜇</m:t>
                    </m:r>
                    <m:r>
                      <a:rPr lang="tr-TR" b="0" i="1" dirty="0" smtClean="0">
                        <a:latin typeface="Cambria Math" panose="02040503050406030204" pitchFamily="18" charset="0"/>
                      </a:rPr>
                      <m:t>′</m:t>
                    </m:r>
                  </m:oMath>
                </a14:m>
                <a:r>
                  <a:rPr lang="tr-TR" dirty="0"/>
                  <a:t>nün hem alt hem de üst sınırını gösterdiği için iki-taraflı </a:t>
                </a:r>
                <a:r>
                  <a:rPr lang="tr-TR" dirty="0" smtClean="0"/>
                  <a:t>güven aralığı (GA) ismini alır. </a:t>
                </a:r>
              </a:p>
              <a:p>
                <a:pPr marL="0" indent="0">
                  <a:buNone/>
                </a:pPr>
                <a:r>
                  <a:rPr lang="tr-TR" dirty="0" smtClean="0"/>
                  <a:t>Bazen </a:t>
                </a:r>
                <a:r>
                  <a:rPr lang="tr-TR" dirty="0"/>
                  <a:t>tek-taraflı güven aralığı daha uygun olabilir. Tek taraflı </a:t>
                </a:r>
                <a14:m>
                  <m:oMath xmlns:m="http://schemas.openxmlformats.org/officeDocument/2006/math">
                    <m:r>
                      <a:rPr lang="tr-TR" i="1" dirty="0" smtClean="0">
                        <a:latin typeface="Cambria Math" panose="02040503050406030204" pitchFamily="18" charset="0"/>
                      </a:rPr>
                      <m:t>100(1 —</m:t>
                    </m:r>
                    <m:r>
                      <a:rPr lang="tr-TR" b="0" i="1" dirty="0" smtClean="0">
                        <a:latin typeface="Cambria Math" panose="02040503050406030204" pitchFamily="18" charset="0"/>
                      </a:rPr>
                      <m:t>𝛼</m:t>
                    </m:r>
                    <m:r>
                      <a:rPr lang="tr-TR" i="1" dirty="0" smtClean="0">
                        <a:latin typeface="Cambria Math" panose="02040503050406030204" pitchFamily="18" charset="0"/>
                      </a:rPr>
                      <m:t>)% </m:t>
                    </m:r>
                  </m:oMath>
                </a14:m>
                <a:r>
                  <a:rPr lang="tr-TR" dirty="0"/>
                  <a:t>alt-güven sınırı şu formülle </a:t>
                </a:r>
                <a:r>
                  <a:rPr lang="tr-TR" dirty="0" smtClean="0"/>
                  <a:t>verilmektedir. </a:t>
                </a:r>
                <a14:m>
                  <m:oMath xmlns:m="http://schemas.openxmlformats.org/officeDocument/2006/math">
                    <m:r>
                      <a:rPr lang="tr-TR" i="1" dirty="0">
                        <a:latin typeface="Cambria Math" panose="02040503050406030204" pitchFamily="18" charset="0"/>
                      </a:rPr>
                      <m:t>𝑙</m:t>
                    </m:r>
                    <m:r>
                      <a:rPr lang="tr-TR" i="1" dirty="0">
                        <a:latin typeface="Cambria Math" panose="02040503050406030204" pitchFamily="18" charset="0"/>
                      </a:rPr>
                      <m:t>≤</m:t>
                    </m:r>
                    <m:r>
                      <a:rPr lang="tr-TR" i="1" dirty="0">
                        <a:latin typeface="Cambria Math" panose="02040503050406030204" pitchFamily="18" charset="0"/>
                      </a:rPr>
                      <m:t>𝜇</m:t>
                    </m:r>
                  </m:oMath>
                </a14:m>
                <a:r>
                  <a:rPr lang="tr-TR" dirty="0" smtClean="0"/>
                  <a:t>, burada </a:t>
                </a:r>
                <a:r>
                  <a:rPr lang="tr-TR" dirty="0"/>
                  <a:t>alt-güven sınırı </a:t>
                </a:r>
                <a14:m>
                  <m:oMath xmlns:m="http://schemas.openxmlformats.org/officeDocument/2006/math">
                    <m:r>
                      <a:rPr lang="tr-TR" b="0" i="1" dirty="0" smtClean="0">
                        <a:latin typeface="Cambria Math" panose="02040503050406030204" pitchFamily="18" charset="0"/>
                      </a:rPr>
                      <m:t>𝑙</m:t>
                    </m:r>
                  </m:oMath>
                </a14:m>
                <a:r>
                  <a:rPr lang="tr-TR" dirty="0"/>
                  <a:t> aşağıdaki ifade geçerli olacak şekilde </a:t>
                </a:r>
                <a:r>
                  <a:rPr lang="tr-TR" dirty="0" smtClean="0"/>
                  <a:t>seçilir.</a:t>
                </a:r>
              </a:p>
              <a:p>
                <a:pPr marL="0" indent="0">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𝑃</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𝐿</m:t>
                          </m:r>
                          <m:r>
                            <a:rPr lang="tr-TR" b="0" i="1" dirty="0" smtClean="0">
                              <a:latin typeface="Cambria Math" panose="02040503050406030204" pitchFamily="18" charset="0"/>
                            </a:rPr>
                            <m:t>≤</m:t>
                          </m:r>
                          <m:r>
                            <a:rPr lang="tr-TR" b="0" i="1" dirty="0" smtClean="0">
                              <a:latin typeface="Cambria Math" panose="02040503050406030204" pitchFamily="18" charset="0"/>
                            </a:rPr>
                            <m:t>𝜇</m:t>
                          </m:r>
                        </m:e>
                      </m:d>
                      <m:r>
                        <a:rPr lang="tr-TR" b="0" i="1" dirty="0" smtClean="0">
                          <a:latin typeface="Cambria Math" panose="02040503050406030204" pitchFamily="18" charset="0"/>
                        </a:rPr>
                        <m:t>=1−</m:t>
                      </m:r>
                      <m:r>
                        <a:rPr lang="tr-TR" b="0" i="1" dirty="0" smtClean="0">
                          <a:latin typeface="Cambria Math" panose="02040503050406030204" pitchFamily="18" charset="0"/>
                        </a:rPr>
                        <m:t>𝛼</m:t>
                      </m:r>
                    </m:oMath>
                  </m:oMathPara>
                </a14:m>
                <a:endParaRPr lang="tr-TR" b="0" dirty="0" smtClean="0"/>
              </a:p>
              <a:p>
                <a:pPr marL="0" indent="0">
                  <a:buNone/>
                </a:pPr>
                <a:r>
                  <a:rPr lang="tr-TR" dirty="0" smtClean="0"/>
                  <a:t>Benzer </a:t>
                </a:r>
                <a:r>
                  <a:rPr lang="tr-TR" dirty="0"/>
                  <a:t>olarak, </a:t>
                </a:r>
                <a14:m>
                  <m:oMath xmlns:m="http://schemas.openxmlformats.org/officeDocument/2006/math">
                    <m:r>
                      <a:rPr lang="tr-TR" i="1" dirty="0">
                        <a:latin typeface="Cambria Math" panose="02040503050406030204" pitchFamily="18" charset="0"/>
                      </a:rPr>
                      <m:t>𝜇</m:t>
                    </m:r>
                    <m:r>
                      <a:rPr lang="tr-TR" i="1" dirty="0">
                        <a:latin typeface="Cambria Math" panose="02040503050406030204" pitchFamily="18" charset="0"/>
                      </a:rPr>
                      <m:t>′</m:t>
                    </m:r>
                  </m:oMath>
                </a14:m>
                <a:r>
                  <a:rPr lang="tr-TR" dirty="0"/>
                  <a:t>nün tek-taraf </a:t>
                </a:r>
                <a14:m>
                  <m:oMath xmlns:m="http://schemas.openxmlformats.org/officeDocument/2006/math">
                    <m:r>
                      <a:rPr lang="tr-TR" i="1" dirty="0" smtClean="0">
                        <a:latin typeface="Cambria Math" panose="02040503050406030204" pitchFamily="18" charset="0"/>
                      </a:rPr>
                      <m:t>100(1 —</m:t>
                    </m:r>
                    <m:r>
                      <a:rPr lang="tr-TR" b="0" i="1" dirty="0" smtClean="0">
                        <a:latin typeface="Cambria Math" panose="02040503050406030204" pitchFamily="18" charset="0"/>
                      </a:rPr>
                      <m:t>𝛼</m:t>
                    </m:r>
                    <m:r>
                      <a:rPr lang="tr-TR" i="1" dirty="0" smtClean="0">
                        <a:latin typeface="Cambria Math" panose="02040503050406030204" pitchFamily="18" charset="0"/>
                      </a:rPr>
                      <m:t>)% </m:t>
                    </m:r>
                  </m:oMath>
                </a14:m>
                <a:r>
                  <a:rPr lang="tr-TR" dirty="0"/>
                  <a:t>üst- güven sınırı </a:t>
                </a:r>
                <a14:m>
                  <m:oMath xmlns:m="http://schemas.openxmlformats.org/officeDocument/2006/math">
                    <m:r>
                      <a:rPr lang="tr-TR" i="1" dirty="0">
                        <a:latin typeface="Cambria Math" panose="02040503050406030204" pitchFamily="18" charset="0"/>
                      </a:rPr>
                      <m:t>𝜇</m:t>
                    </m:r>
                    <m:r>
                      <a:rPr lang="tr-TR" i="1" dirty="0">
                        <a:latin typeface="Cambria Math" panose="02040503050406030204" pitchFamily="18" charset="0"/>
                      </a:rPr>
                      <m:t>≤</m:t>
                    </m:r>
                    <m:r>
                      <a:rPr lang="tr-TR" i="1" dirty="0">
                        <a:latin typeface="Cambria Math" panose="02040503050406030204" pitchFamily="18" charset="0"/>
                      </a:rPr>
                      <m:t>𝑢</m:t>
                    </m:r>
                  </m:oMath>
                </a14:m>
                <a:r>
                  <a:rPr lang="tr-TR" dirty="0" smtClean="0"/>
                  <a:t> ifadesiyle </a:t>
                </a:r>
                <a:r>
                  <a:rPr lang="tr-TR" dirty="0"/>
                  <a:t>bulunur, burada üst- güven sınırı </a:t>
                </a:r>
                <a14:m>
                  <m:oMath xmlns:m="http://schemas.openxmlformats.org/officeDocument/2006/math">
                    <m:r>
                      <a:rPr lang="tr-TR" i="1" dirty="0" smtClean="0">
                        <a:latin typeface="Cambria Math" panose="02040503050406030204" pitchFamily="18" charset="0"/>
                      </a:rPr>
                      <m:t>𝑢</m:t>
                    </m:r>
                  </m:oMath>
                </a14:m>
                <a:r>
                  <a:rPr lang="tr-TR" dirty="0"/>
                  <a:t> aşağıdaki ifade geçerli olacak şekilde </a:t>
                </a:r>
                <a:r>
                  <a:rPr lang="tr-TR" dirty="0" smtClean="0"/>
                  <a:t>seçilir.</a:t>
                </a:r>
              </a:p>
              <a:p>
                <a:pPr marL="0" indent="0">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𝜇</m:t>
                          </m:r>
                          <m:r>
                            <a:rPr lang="tr-TR" b="0" i="1" dirty="0" smtClean="0">
                              <a:latin typeface="Cambria Math" panose="02040503050406030204" pitchFamily="18" charset="0"/>
                            </a:rPr>
                            <m:t>≤</m:t>
                          </m:r>
                          <m:r>
                            <a:rPr lang="tr-TR" b="0" i="1" dirty="0" smtClean="0">
                              <a:latin typeface="Cambria Math" panose="02040503050406030204" pitchFamily="18" charset="0"/>
                            </a:rPr>
                            <m:t>𝑈</m:t>
                          </m:r>
                        </m:e>
                      </m:d>
                      <m:r>
                        <a:rPr lang="tr-TR" i="1" dirty="0">
                          <a:latin typeface="Cambria Math" panose="02040503050406030204" pitchFamily="18" charset="0"/>
                        </a:rPr>
                        <m:t>=1−</m:t>
                      </m:r>
                      <m:r>
                        <a:rPr lang="tr-TR" i="1" dirty="0">
                          <a:latin typeface="Cambria Math" panose="02040503050406030204" pitchFamily="18" charset="0"/>
                        </a:rPr>
                        <m:t>𝛼</m:t>
                      </m:r>
                    </m:oMath>
                  </m:oMathPara>
                </a14:m>
                <a:endParaRPr lang="tr-TR" dirty="0"/>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3957125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Ortalama Hakkında Güven </a:t>
            </a:r>
            <a:r>
              <a:rPr lang="tr-TR" dirty="0" smtClean="0"/>
              <a:t>Aralığı, </a:t>
            </a:r>
            <a:r>
              <a:rPr lang="tr-TR" dirty="0" err="1" smtClean="0"/>
              <a:t>Varyans</a:t>
            </a:r>
            <a:r>
              <a:rPr lang="tr-TR" dirty="0" smtClean="0"/>
              <a:t> Biliniyor</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1218883" y="1803400"/>
                <a:ext cx="9751060" cy="1409576"/>
              </a:xfrm>
              <a:solidFill>
                <a:schemeClr val="tx1">
                  <a:lumMod val="20000"/>
                  <a:lumOff val="80000"/>
                </a:schemeClr>
              </a:solidFill>
              <a:ln>
                <a:solidFill>
                  <a:schemeClr val="tx1"/>
                </a:solidFill>
              </a:ln>
            </p:spPr>
            <p:txBody>
              <a:bodyPr/>
              <a:lstStyle/>
              <a:p>
                <a:pPr marL="0" indent="0">
                  <a:buNone/>
                </a:pPr>
                <a:r>
                  <a:rPr lang="tr-TR" dirty="0" smtClean="0"/>
                  <a:t>Varyans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oMath>
                </a14:m>
                <a:r>
                  <a:rPr lang="tr-TR" dirty="0" smtClean="0"/>
                  <a:t> bilinen bir popülasyondan alınan n birimlik </a:t>
                </a:r>
                <a:r>
                  <a:rPr lang="tr-TR" dirty="0" err="1" smtClean="0"/>
                  <a:t>rassal</a:t>
                </a:r>
                <a:r>
                  <a:rPr lang="tr-TR" dirty="0" smtClean="0"/>
                  <a:t> örneklem ortalaması </a:t>
                </a:r>
                <a14:m>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𝑥</m:t>
                        </m:r>
                      </m:e>
                    </m:acc>
                    <m:r>
                      <a:rPr lang="tr-TR" b="0" i="1" dirty="0" smtClean="0">
                        <a:latin typeface="Cambria Math" panose="02040503050406030204" pitchFamily="18" charset="0"/>
                      </a:rPr>
                      <m:t> </m:t>
                    </m:r>
                    <m:r>
                      <a:rPr lang="tr-TR" b="0" i="1" dirty="0" smtClean="0">
                        <a:latin typeface="Cambria Math" panose="02040503050406030204" pitchFamily="18" charset="0"/>
                      </a:rPr>
                      <m:t>𝑖𝑠𝑒</m:t>
                    </m:r>
                    <m:r>
                      <a:rPr lang="tr-TR" b="0" i="1" dirty="0" smtClean="0">
                        <a:latin typeface="Cambria Math" panose="02040503050406030204" pitchFamily="18" charset="0"/>
                      </a:rPr>
                      <m:t> </m:t>
                    </m:r>
                    <m:r>
                      <a:rPr lang="tr-TR" b="0" i="1" dirty="0" smtClean="0">
                        <a:latin typeface="Cambria Math" panose="02040503050406030204" pitchFamily="18" charset="0"/>
                      </a:rPr>
                      <m:t>𝜇</m:t>
                    </m:r>
                  </m:oMath>
                </a14:m>
                <a:r>
                  <a:rPr lang="tr-TR" dirty="0" smtClean="0"/>
                  <a:t> için </a:t>
                </a:r>
                <a14:m>
                  <m:oMath xmlns:m="http://schemas.openxmlformats.org/officeDocument/2006/math">
                    <m:r>
                      <a:rPr lang="tr-TR" b="0" i="1" smtClean="0">
                        <a:latin typeface="Cambria Math" panose="02040503050406030204" pitchFamily="18" charset="0"/>
                      </a:rPr>
                      <m:t>100</m:t>
                    </m:r>
                    <m:d>
                      <m:dPr>
                        <m:ctrlPr>
                          <a:rPr lang="tr-TR" b="0" i="1" smtClean="0">
                            <a:latin typeface="Cambria Math" panose="02040503050406030204" pitchFamily="18" charset="0"/>
                          </a:rPr>
                        </m:ctrlPr>
                      </m:dPr>
                      <m:e>
                        <m:r>
                          <a:rPr lang="tr-TR" b="0" i="1" smtClean="0">
                            <a:latin typeface="Cambria Math" panose="02040503050406030204" pitchFamily="18" charset="0"/>
                          </a:rPr>
                          <m:t>1−</m:t>
                        </m:r>
                        <m:r>
                          <a:rPr lang="tr-TR" b="0" i="1" smtClean="0">
                            <a:latin typeface="Cambria Math" panose="02040503050406030204" pitchFamily="18" charset="0"/>
                          </a:rPr>
                          <m:t>𝛼</m:t>
                        </m:r>
                      </m:e>
                    </m:d>
                    <m:r>
                      <a:rPr lang="tr-TR" b="0" i="1" smtClean="0">
                        <a:latin typeface="Cambria Math" panose="02040503050406030204" pitchFamily="18" charset="0"/>
                      </a:rPr>
                      <m:t>%</m:t>
                    </m:r>
                  </m:oMath>
                </a14:m>
                <a:r>
                  <a:rPr lang="tr-TR" dirty="0" smtClean="0"/>
                  <a:t> güven aralığı</a:t>
                </a:r>
              </a:p>
              <a:p>
                <a:pPr marL="0" indent="0">
                  <a:buNone/>
                </a:pPr>
                <a14:m>
                  <m:oMathPara xmlns:m="http://schemas.openxmlformats.org/officeDocument/2006/math">
                    <m:oMathParaPr>
                      <m:jc m:val="centerGroup"/>
                    </m:oMathParaPr>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𝑥</m:t>
                          </m:r>
                        </m:e>
                      </m:acc>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𝑧</m:t>
                              </m:r>
                            </m:e>
                            <m:sub>
                              <m:f>
                                <m:fPr>
                                  <m:type m:val="lin"/>
                                  <m:ctrlPr>
                                    <a:rPr lang="tr-TR" b="0" i="1" dirty="0" smtClean="0">
                                      <a:latin typeface="Cambria Math" panose="02040503050406030204" pitchFamily="18" charset="0"/>
                                    </a:rPr>
                                  </m:ctrlPr>
                                </m:fPr>
                                <m:num>
                                  <m:r>
                                    <a:rPr lang="tr-TR" b="0" i="1" dirty="0" smtClean="0">
                                      <a:latin typeface="Cambria Math" panose="02040503050406030204" pitchFamily="18" charset="0"/>
                                    </a:rPr>
                                    <m:t>𝛼</m:t>
                                  </m:r>
                                </m:num>
                                <m:den>
                                  <m:r>
                                    <a:rPr lang="tr-TR" b="0" i="1" dirty="0" smtClean="0">
                                      <a:latin typeface="Cambria Math" panose="02040503050406030204" pitchFamily="18" charset="0"/>
                                    </a:rPr>
                                    <m:t>2</m:t>
                                  </m:r>
                                </m:den>
                              </m:f>
                            </m:sub>
                          </m:sSub>
                          <m:r>
                            <a:rPr lang="tr-TR" b="0" i="1" dirty="0" smtClean="0">
                              <a:latin typeface="Cambria Math" panose="02040503050406030204" pitchFamily="18" charset="0"/>
                            </a:rPr>
                            <m:t>𝜎</m:t>
                          </m:r>
                        </m:num>
                        <m:den>
                          <m:rad>
                            <m:radPr>
                              <m:degHide m:val="on"/>
                              <m:ctrlPr>
                                <a:rPr lang="tr-TR" b="0" i="1" dirty="0" smtClean="0">
                                  <a:latin typeface="Cambria Math" panose="02040503050406030204" pitchFamily="18" charset="0"/>
                                </a:rPr>
                              </m:ctrlPr>
                            </m:radPr>
                            <m:deg/>
                            <m:e>
                              <m:r>
                                <a:rPr lang="tr-TR" b="0" i="1" dirty="0" smtClean="0">
                                  <a:latin typeface="Cambria Math" panose="02040503050406030204" pitchFamily="18" charset="0"/>
                                </a:rPr>
                                <m:t>𝑛</m:t>
                              </m:r>
                            </m:e>
                          </m:rad>
                        </m:den>
                      </m:f>
                      <m:r>
                        <a:rPr lang="tr-TR" b="0" i="1" dirty="0" smtClean="0">
                          <a:latin typeface="Cambria Math" panose="02040503050406030204" pitchFamily="18" charset="0"/>
                        </a:rPr>
                        <m:t>≤</m:t>
                      </m:r>
                      <m:r>
                        <a:rPr lang="tr-TR" b="0" i="1" dirty="0" smtClean="0">
                          <a:latin typeface="Cambria Math" panose="02040503050406030204" pitchFamily="18" charset="0"/>
                        </a:rPr>
                        <m:t>𝜇</m:t>
                      </m:r>
                      <m:r>
                        <a:rPr lang="tr-TR" b="0" i="1" dirty="0"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𝑥</m:t>
                          </m:r>
                        </m:e>
                      </m:acc>
                      <m:r>
                        <a:rPr lang="tr-TR" b="0" i="1" dirty="0" smtClean="0">
                          <a:latin typeface="Cambria Math" panose="02040503050406030204" pitchFamily="18" charset="0"/>
                        </a:rPr>
                        <m:t>+</m:t>
                      </m:r>
                      <m:f>
                        <m:fPr>
                          <m:ctrlPr>
                            <a:rPr lang="tr-TR" i="1" dirty="0">
                              <a:latin typeface="Cambria Math" panose="02040503050406030204" pitchFamily="18" charset="0"/>
                            </a:rPr>
                          </m:ctrlPr>
                        </m:fPr>
                        <m:num>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f>
                                <m:fPr>
                                  <m:type m:val="lin"/>
                                  <m:ctrlPr>
                                    <a:rPr lang="tr-TR" i="1" dirty="0">
                                      <a:latin typeface="Cambria Math" panose="02040503050406030204" pitchFamily="18" charset="0"/>
                                    </a:rPr>
                                  </m:ctrlPr>
                                </m:fPr>
                                <m:num>
                                  <m:r>
                                    <a:rPr lang="tr-TR" i="1" dirty="0">
                                      <a:latin typeface="Cambria Math" panose="02040503050406030204" pitchFamily="18" charset="0"/>
                                    </a:rPr>
                                    <m:t>𝛼</m:t>
                                  </m:r>
                                </m:num>
                                <m:den>
                                  <m:r>
                                    <a:rPr lang="tr-TR" i="1" dirty="0">
                                      <a:latin typeface="Cambria Math" panose="02040503050406030204" pitchFamily="18" charset="0"/>
                                    </a:rPr>
                                    <m:t>2</m:t>
                                  </m:r>
                                </m:den>
                              </m:f>
                            </m:sub>
                          </m:sSub>
                          <m:r>
                            <a:rPr lang="tr-TR" i="1" dirty="0">
                              <a:latin typeface="Cambria Math" panose="02040503050406030204" pitchFamily="18" charset="0"/>
                            </a:rPr>
                            <m:t>𝜎</m:t>
                          </m:r>
                        </m:num>
                        <m:den>
                          <m:rad>
                            <m:radPr>
                              <m:degHide m:val="on"/>
                              <m:ctrlPr>
                                <a:rPr lang="tr-TR" i="1" dirty="0">
                                  <a:latin typeface="Cambria Math" panose="02040503050406030204" pitchFamily="18" charset="0"/>
                                </a:rPr>
                              </m:ctrlPr>
                            </m:radPr>
                            <m:deg/>
                            <m:e>
                              <m:r>
                                <a:rPr lang="tr-TR" i="1" dirty="0">
                                  <a:latin typeface="Cambria Math" panose="02040503050406030204" pitchFamily="18" charset="0"/>
                                </a:rPr>
                                <m:t>𝑛</m:t>
                              </m:r>
                            </m:e>
                          </m:rad>
                        </m:den>
                      </m:f>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1218883" y="1803400"/>
                <a:ext cx="9751060" cy="1409576"/>
              </a:xfrm>
              <a:blipFill rotWithShape="0">
                <a:blip r:embed="rId2"/>
                <a:stretch>
                  <a:fillRect l="-624" t="-4292"/>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390774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 4.5</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Örnek 4.3’deki roket yakıt problemini hatırlayın. Ortalama yanma hızı için %95’lik bir güven aralığı bulun.</a:t>
                </a:r>
              </a:p>
              <a:p>
                <a:pPr marL="0" indent="0">
                  <a:buNone/>
                </a:pPr>
                <a14:m>
                  <m:oMathPara xmlns:m="http://schemas.openxmlformats.org/officeDocument/2006/math">
                    <m:oMathParaPr>
                      <m:jc m:val="centerGroup"/>
                    </m:oMathParaPr>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𝑥</m:t>
                          </m:r>
                        </m:e>
                      </m:acc>
                      <m:r>
                        <a:rPr lang="tr-TR" i="1" dirty="0">
                          <a:latin typeface="Cambria Math" panose="02040503050406030204" pitchFamily="18" charset="0"/>
                        </a:rPr>
                        <m:t>−</m:t>
                      </m:r>
                      <m:f>
                        <m:fPr>
                          <m:ctrlPr>
                            <a:rPr lang="tr-TR" i="1" dirty="0">
                              <a:latin typeface="Cambria Math" panose="02040503050406030204" pitchFamily="18" charset="0"/>
                            </a:rPr>
                          </m:ctrlPr>
                        </m:fPr>
                        <m:num>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f>
                                <m:fPr>
                                  <m:type m:val="lin"/>
                                  <m:ctrlPr>
                                    <a:rPr lang="tr-TR" i="1" dirty="0">
                                      <a:latin typeface="Cambria Math" panose="02040503050406030204" pitchFamily="18" charset="0"/>
                                    </a:rPr>
                                  </m:ctrlPr>
                                </m:fPr>
                                <m:num>
                                  <m:r>
                                    <a:rPr lang="tr-TR" i="1" dirty="0">
                                      <a:latin typeface="Cambria Math" panose="02040503050406030204" pitchFamily="18" charset="0"/>
                                    </a:rPr>
                                    <m:t>𝛼</m:t>
                                  </m:r>
                                </m:num>
                                <m:den>
                                  <m:r>
                                    <a:rPr lang="tr-TR" i="1" dirty="0">
                                      <a:latin typeface="Cambria Math" panose="02040503050406030204" pitchFamily="18" charset="0"/>
                                    </a:rPr>
                                    <m:t>2</m:t>
                                  </m:r>
                                </m:den>
                              </m:f>
                            </m:sub>
                          </m:sSub>
                          <m:r>
                            <a:rPr lang="tr-TR" i="1" dirty="0">
                              <a:latin typeface="Cambria Math" panose="02040503050406030204" pitchFamily="18" charset="0"/>
                            </a:rPr>
                            <m:t>𝜎</m:t>
                          </m:r>
                        </m:num>
                        <m:den>
                          <m:rad>
                            <m:radPr>
                              <m:degHide m:val="on"/>
                              <m:ctrlPr>
                                <a:rPr lang="tr-TR" i="1" dirty="0">
                                  <a:latin typeface="Cambria Math" panose="02040503050406030204" pitchFamily="18" charset="0"/>
                                </a:rPr>
                              </m:ctrlPr>
                            </m:radPr>
                            <m:deg/>
                            <m:e>
                              <m:r>
                                <a:rPr lang="tr-TR" i="1" dirty="0">
                                  <a:latin typeface="Cambria Math" panose="02040503050406030204" pitchFamily="18" charset="0"/>
                                </a:rPr>
                                <m:t>𝑛</m:t>
                              </m:r>
                            </m:e>
                          </m:rad>
                        </m:den>
                      </m:f>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𝑥</m:t>
                          </m:r>
                        </m:e>
                      </m:acc>
                      <m:r>
                        <a:rPr lang="tr-TR" i="1" dirty="0">
                          <a:latin typeface="Cambria Math" panose="02040503050406030204" pitchFamily="18" charset="0"/>
                        </a:rPr>
                        <m:t>+</m:t>
                      </m:r>
                      <m:f>
                        <m:fPr>
                          <m:ctrlPr>
                            <a:rPr lang="tr-TR" i="1" dirty="0">
                              <a:latin typeface="Cambria Math" panose="02040503050406030204" pitchFamily="18" charset="0"/>
                            </a:rPr>
                          </m:ctrlPr>
                        </m:fPr>
                        <m:num>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f>
                                <m:fPr>
                                  <m:type m:val="lin"/>
                                  <m:ctrlPr>
                                    <a:rPr lang="tr-TR" i="1" dirty="0">
                                      <a:latin typeface="Cambria Math" panose="02040503050406030204" pitchFamily="18" charset="0"/>
                                    </a:rPr>
                                  </m:ctrlPr>
                                </m:fPr>
                                <m:num>
                                  <m:r>
                                    <a:rPr lang="tr-TR" i="1" dirty="0">
                                      <a:latin typeface="Cambria Math" panose="02040503050406030204" pitchFamily="18" charset="0"/>
                                    </a:rPr>
                                    <m:t>𝛼</m:t>
                                  </m:r>
                                </m:num>
                                <m:den>
                                  <m:r>
                                    <a:rPr lang="tr-TR" i="1" dirty="0">
                                      <a:latin typeface="Cambria Math" panose="02040503050406030204" pitchFamily="18" charset="0"/>
                                    </a:rPr>
                                    <m:t>2</m:t>
                                  </m:r>
                                </m:den>
                              </m:f>
                            </m:sub>
                          </m:sSub>
                          <m:r>
                            <a:rPr lang="tr-TR" i="1" dirty="0">
                              <a:latin typeface="Cambria Math" panose="02040503050406030204" pitchFamily="18" charset="0"/>
                            </a:rPr>
                            <m:t>𝜎</m:t>
                          </m:r>
                        </m:num>
                        <m:den>
                          <m:rad>
                            <m:radPr>
                              <m:degHide m:val="on"/>
                              <m:ctrlPr>
                                <a:rPr lang="tr-TR" i="1" dirty="0">
                                  <a:latin typeface="Cambria Math" panose="02040503050406030204" pitchFamily="18" charset="0"/>
                                </a:rPr>
                              </m:ctrlPr>
                            </m:radPr>
                            <m:deg/>
                            <m:e>
                              <m:r>
                                <a:rPr lang="tr-TR" i="1" dirty="0">
                                  <a:latin typeface="Cambria Math" panose="02040503050406030204" pitchFamily="18" charset="0"/>
                                </a:rPr>
                                <m:t>𝑛</m:t>
                              </m:r>
                            </m:e>
                          </m:rad>
                        </m:den>
                      </m:f>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1−</m:t>
                      </m:r>
                      <m:r>
                        <a:rPr lang="tr-TR" b="0" i="1" smtClean="0">
                          <a:latin typeface="Cambria Math" panose="02040503050406030204" pitchFamily="18" charset="0"/>
                        </a:rPr>
                        <m:t>𝛼</m:t>
                      </m:r>
                      <m:r>
                        <a:rPr lang="tr-TR" b="0" i="1" smtClean="0">
                          <a:latin typeface="Cambria Math" panose="02040503050406030204" pitchFamily="18" charset="0"/>
                        </a:rPr>
                        <m:t>=0.95⟹</m:t>
                      </m:r>
                      <m:r>
                        <a:rPr lang="tr-TR" b="0" i="1" smtClean="0">
                          <a:latin typeface="Cambria Math" panose="02040503050406030204" pitchFamily="18" charset="0"/>
                        </a:rPr>
                        <m:t>𝛼</m:t>
                      </m:r>
                      <m:r>
                        <a:rPr lang="tr-TR" b="0" i="1" smtClean="0">
                          <a:latin typeface="Cambria Math" panose="02040503050406030204" pitchFamily="18" charset="0"/>
                        </a:rPr>
                        <m:t>=0.05</m:t>
                      </m:r>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f>
                            <m:fPr>
                              <m:type m:val="lin"/>
                              <m:ctrlPr>
                                <a:rPr lang="tr-TR" i="1" dirty="0">
                                  <a:latin typeface="Cambria Math" panose="02040503050406030204" pitchFamily="18" charset="0"/>
                                </a:rPr>
                              </m:ctrlPr>
                            </m:fPr>
                            <m:num>
                              <m:r>
                                <a:rPr lang="tr-TR" i="1" dirty="0">
                                  <a:latin typeface="Cambria Math" panose="02040503050406030204" pitchFamily="18" charset="0"/>
                                </a:rPr>
                                <m:t>𝛼</m:t>
                              </m:r>
                            </m:num>
                            <m:den>
                              <m:r>
                                <a:rPr lang="tr-TR" i="1" dirty="0">
                                  <a:latin typeface="Cambria Math" panose="02040503050406030204" pitchFamily="18" charset="0"/>
                                </a:rPr>
                                <m:t>2</m:t>
                              </m:r>
                            </m:den>
                          </m:f>
                        </m:sub>
                      </m:sSub>
                      <m:r>
                        <a:rPr lang="tr-TR" b="0" i="0" dirty="0" smtClean="0">
                          <a:latin typeface="Cambria Math" panose="02040503050406030204" pitchFamily="18" charset="0"/>
                        </a:rPr>
                        <m:t>=</m:t>
                      </m:r>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f>
                            <m:fPr>
                              <m:type m:val="lin"/>
                              <m:ctrlPr>
                                <a:rPr lang="tr-TR" i="1" dirty="0">
                                  <a:latin typeface="Cambria Math" panose="02040503050406030204" pitchFamily="18" charset="0"/>
                                </a:rPr>
                              </m:ctrlPr>
                            </m:fPr>
                            <m:num>
                              <m:r>
                                <a:rPr lang="tr-TR" b="0" i="1" dirty="0" smtClean="0">
                                  <a:latin typeface="Cambria Math" panose="02040503050406030204" pitchFamily="18" charset="0"/>
                                </a:rPr>
                                <m:t>0.05</m:t>
                              </m:r>
                            </m:num>
                            <m:den>
                              <m:r>
                                <a:rPr lang="tr-TR" i="1" dirty="0">
                                  <a:latin typeface="Cambria Math" panose="02040503050406030204" pitchFamily="18" charset="0"/>
                                </a:rPr>
                                <m:t>2</m:t>
                              </m:r>
                            </m:den>
                          </m:f>
                        </m:sub>
                      </m:sSub>
                      <m:r>
                        <a:rPr lang="tr-TR" b="0" i="1" dirty="0" smtClean="0">
                          <a:latin typeface="Cambria Math" panose="02040503050406030204" pitchFamily="18" charset="0"/>
                        </a:rPr>
                        <m:t>=</m:t>
                      </m:r>
                      <m:sSub>
                        <m:sSubPr>
                          <m:ctrlPr>
                            <a:rPr lang="tr-TR" i="1" dirty="0">
                              <a:latin typeface="Cambria Math" panose="02040503050406030204" pitchFamily="18" charset="0"/>
                            </a:rPr>
                          </m:ctrlPr>
                        </m:sSubPr>
                        <m:e>
                          <m:r>
                            <a:rPr lang="tr-TR" i="1" dirty="0">
                              <a:latin typeface="Cambria Math" panose="02040503050406030204" pitchFamily="18" charset="0"/>
                            </a:rPr>
                            <m:t>𝑧</m:t>
                          </m:r>
                        </m:e>
                        <m:sub>
                          <m:r>
                            <a:rPr lang="tr-TR" b="0" i="1" dirty="0" smtClean="0">
                              <a:latin typeface="Cambria Math" panose="02040503050406030204" pitchFamily="18" charset="0"/>
                            </a:rPr>
                            <m:t>0.025</m:t>
                          </m:r>
                        </m:sub>
                      </m:sSub>
                      <m:r>
                        <a:rPr lang="tr-TR" b="0" i="1" dirty="0" smtClean="0">
                          <a:latin typeface="Cambria Math" panose="02040503050406030204" pitchFamily="18" charset="0"/>
                        </a:rPr>
                        <m:t>=1.96 (</m:t>
                      </m:r>
                      <m:r>
                        <a:rPr lang="tr-TR" b="0" i="1" dirty="0" smtClean="0">
                          <a:latin typeface="Cambria Math" panose="02040503050406030204" pitchFamily="18" charset="0"/>
                        </a:rPr>
                        <m:t>𝐸𝑥𝑐𝑒𝑙𝑑𝑒𝑛</m:t>
                      </m:r>
                      <m:r>
                        <a:rPr lang="tr-TR" b="0" i="1" dirty="0" smtClean="0">
                          <a:latin typeface="Cambria Math" panose="02040503050406030204" pitchFamily="18" charset="0"/>
                        </a:rPr>
                        <m:t> </m:t>
                      </m:r>
                      <m:r>
                        <a:rPr lang="tr-TR" b="0" i="1" dirty="0" smtClean="0">
                          <a:latin typeface="Cambria Math" panose="02040503050406030204" pitchFamily="18" charset="0"/>
                        </a:rPr>
                        <m:t>𝑦𝑎𝑑𝑎</m:t>
                      </m:r>
                      <m:r>
                        <a:rPr lang="tr-TR" b="0" i="1" dirty="0" smtClean="0">
                          <a:latin typeface="Cambria Math" panose="02040503050406030204" pitchFamily="18" charset="0"/>
                        </a:rPr>
                        <m:t> </m:t>
                      </m:r>
                      <m:r>
                        <a:rPr lang="tr-TR" b="0" i="1" dirty="0" smtClean="0">
                          <a:latin typeface="Cambria Math" panose="02040503050406030204" pitchFamily="18" charset="0"/>
                        </a:rPr>
                        <m:t>𝑡𝑎𝑏𝑙𝑜𝑑𝑎𝑛</m:t>
                      </m:r>
                      <m:r>
                        <a:rPr lang="tr-TR" b="0" i="1" dirty="0" smtClean="0">
                          <a:latin typeface="Cambria Math" panose="02040503050406030204" pitchFamily="18" charset="0"/>
                        </a:rPr>
                        <m:t> </m:t>
                      </m:r>
                      <m:r>
                        <a:rPr lang="tr-TR" b="0" i="1" dirty="0" smtClean="0">
                          <a:latin typeface="Cambria Math" panose="02040503050406030204" pitchFamily="18" charset="0"/>
                        </a:rPr>
                        <m:t>𝑏𝑢𝑙𝑢𝑛𝑢𝑟</m:t>
                      </m:r>
                      <m:r>
                        <a:rPr lang="tr-TR" b="0" i="1" dirty="0" smtClean="0">
                          <a:latin typeface="Cambria Math" panose="02040503050406030204" pitchFamily="18" charset="0"/>
                        </a:rPr>
                        <m:t>)</m:t>
                      </m:r>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51.3−</m:t>
                      </m:r>
                      <m:f>
                        <m:fPr>
                          <m:ctrlPr>
                            <a:rPr lang="tr-TR" i="1" dirty="0">
                              <a:latin typeface="Cambria Math" panose="02040503050406030204" pitchFamily="18" charset="0"/>
                            </a:rPr>
                          </m:ctrlPr>
                        </m:fPr>
                        <m:num>
                          <m:r>
                            <a:rPr lang="tr-TR" b="0" i="1" dirty="0" smtClean="0">
                              <a:latin typeface="Cambria Math" panose="02040503050406030204" pitchFamily="18" charset="0"/>
                            </a:rPr>
                            <m:t>1.96∗2</m:t>
                          </m:r>
                        </m:num>
                        <m:den>
                          <m:rad>
                            <m:radPr>
                              <m:degHide m:val="on"/>
                              <m:ctrlPr>
                                <a:rPr lang="tr-TR" i="1" dirty="0">
                                  <a:latin typeface="Cambria Math" panose="02040503050406030204" pitchFamily="18" charset="0"/>
                                </a:rPr>
                              </m:ctrlPr>
                            </m:radPr>
                            <m:deg/>
                            <m:e>
                              <m:r>
                                <a:rPr lang="tr-TR" b="0" i="1" dirty="0" smtClean="0">
                                  <a:latin typeface="Cambria Math" panose="02040503050406030204" pitchFamily="18" charset="0"/>
                                </a:rPr>
                                <m:t>25</m:t>
                              </m:r>
                            </m:e>
                          </m:rad>
                        </m:den>
                      </m:f>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≤51.3+</m:t>
                      </m:r>
                      <m:f>
                        <m:fPr>
                          <m:ctrlPr>
                            <a:rPr lang="tr-TR" i="1" dirty="0">
                              <a:latin typeface="Cambria Math" panose="02040503050406030204" pitchFamily="18" charset="0"/>
                            </a:rPr>
                          </m:ctrlPr>
                        </m:fPr>
                        <m:num>
                          <m:r>
                            <a:rPr lang="tr-TR" i="1" dirty="0">
                              <a:latin typeface="Cambria Math" panose="02040503050406030204" pitchFamily="18" charset="0"/>
                            </a:rPr>
                            <m:t>1.96∗2</m:t>
                          </m:r>
                        </m:num>
                        <m:den>
                          <m:rad>
                            <m:radPr>
                              <m:degHide m:val="on"/>
                              <m:ctrlPr>
                                <a:rPr lang="tr-TR" i="1" dirty="0">
                                  <a:latin typeface="Cambria Math" panose="02040503050406030204" pitchFamily="18" charset="0"/>
                                </a:rPr>
                              </m:ctrlPr>
                            </m:radPr>
                            <m:deg/>
                            <m:e>
                              <m:r>
                                <a:rPr lang="tr-TR" i="1" dirty="0">
                                  <a:latin typeface="Cambria Math" panose="02040503050406030204" pitchFamily="18" charset="0"/>
                                </a:rPr>
                                <m:t>25</m:t>
                              </m:r>
                            </m:e>
                          </m:rad>
                        </m:den>
                      </m:f>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5</m:t>
                      </m:r>
                      <m:r>
                        <a:rPr lang="tr-TR" b="0" i="1" smtClean="0">
                          <a:latin typeface="Cambria Math" panose="02040503050406030204" pitchFamily="18" charset="0"/>
                        </a:rPr>
                        <m:t>0.2</m:t>
                      </m:r>
                      <m:r>
                        <a:rPr lang="tr-TR" i="1" dirty="0">
                          <a:latin typeface="Cambria Math" panose="02040503050406030204" pitchFamily="18" charset="0"/>
                        </a:rPr>
                        <m:t>≤</m:t>
                      </m:r>
                      <m:r>
                        <a:rPr lang="tr-TR" i="1" dirty="0">
                          <a:latin typeface="Cambria Math" panose="02040503050406030204" pitchFamily="18" charset="0"/>
                        </a:rPr>
                        <m:t>𝜇</m:t>
                      </m:r>
                      <m:r>
                        <a:rPr lang="tr-TR" i="1" dirty="0">
                          <a:latin typeface="Cambria Math" panose="02040503050406030204" pitchFamily="18" charset="0"/>
                        </a:rPr>
                        <m:t>≤52.08</m:t>
                      </m:r>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314752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POPÜLASYON ORTALAMASI HAKKINDA VARYANS </a:t>
            </a:r>
            <a:r>
              <a:rPr lang="tr-TR" dirty="0" smtClean="0"/>
              <a:t>BİLİNMİYOR</a:t>
            </a:r>
            <a:endParaRPr lang="tr-TR" dirty="0"/>
          </a:p>
        </p:txBody>
      </p:sp>
      <p:sp>
        <p:nvSpPr>
          <p:cNvPr id="3" name="Content Placeholder 2"/>
          <p:cNvSpPr>
            <a:spLocks noGrp="1"/>
          </p:cNvSpPr>
          <p:nvPr>
            <p:ph idx="1"/>
          </p:nvPr>
        </p:nvSpPr>
        <p:spPr/>
        <p:txBody>
          <a:bodyPr/>
          <a:lstStyle/>
          <a:p>
            <a:pPr marL="777240" lvl="1" indent="-228600">
              <a:lnSpc>
                <a:spcPct val="120000"/>
              </a:lnSpc>
              <a:spcBef>
                <a:spcPts val="0"/>
              </a:spcBef>
              <a:buFont typeface="+mj-lt"/>
              <a:buAutoNum type="arabicPeriod"/>
            </a:pPr>
            <a:r>
              <a:rPr lang="tr-TR" dirty="0" smtClean="0"/>
              <a:t>Ortalama </a:t>
            </a:r>
            <a:r>
              <a:rPr lang="tr-TR" dirty="0"/>
              <a:t>Hakkında Hipotez Testi </a:t>
            </a:r>
          </a:p>
          <a:p>
            <a:pPr marL="777240" lvl="1" indent="-228600">
              <a:lnSpc>
                <a:spcPct val="120000"/>
              </a:lnSpc>
              <a:spcBef>
                <a:spcPts val="0"/>
              </a:spcBef>
              <a:buFont typeface="+mj-lt"/>
              <a:buAutoNum type="arabicPeriod"/>
            </a:pPr>
            <a:r>
              <a:rPr lang="tr-TR" dirty="0"/>
              <a:t>Tip </a:t>
            </a:r>
            <a:r>
              <a:rPr lang="tr-TR" dirty="0" smtClean="0"/>
              <a:t>II </a:t>
            </a:r>
            <a:r>
              <a:rPr lang="tr-TR" dirty="0"/>
              <a:t>Hata ve Örneklem Büyüklügü Seçimi </a:t>
            </a:r>
          </a:p>
          <a:p>
            <a:pPr marL="777240" lvl="1" indent="-228600">
              <a:lnSpc>
                <a:spcPct val="120000"/>
              </a:lnSpc>
              <a:spcBef>
                <a:spcPts val="0"/>
              </a:spcBef>
              <a:buFont typeface="+mj-lt"/>
              <a:buAutoNum type="arabicPeriod"/>
            </a:pPr>
            <a:r>
              <a:rPr lang="tr-TR" dirty="0"/>
              <a:t>Ortalama Hakkında Güven Aralığı </a:t>
            </a:r>
          </a:p>
          <a:p>
            <a:endParaRPr lang="tr-TR" dirty="0"/>
          </a:p>
        </p:txBody>
      </p:sp>
    </p:spTree>
    <p:extLst>
      <p:ext uri="{BB962C8B-B14F-4D97-AF65-F5344CB8AC3E}">
        <p14:creationId xmlns:p14="http://schemas.microsoft.com/office/powerpoint/2010/main" val="263072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Ortalama Hakkında Hipotez Testi </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lstStyle/>
              <a:p>
                <a:r>
                  <a:rPr lang="tr-TR" dirty="0" smtClean="0"/>
                  <a:t>Varyans</a:t>
                </a:r>
                <a14:m>
                  <m:oMath xmlns:m="http://schemas.openxmlformats.org/officeDocument/2006/math">
                    <m:r>
                      <a:rPr lang="tr-TR" b="0" i="0" smtClean="0">
                        <a:latin typeface="Cambria Math" panose="02040503050406030204" pitchFamily="18" charset="0"/>
                      </a:rPr>
                      <m:t> </m:t>
                    </m:r>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oMath>
                </a14:m>
                <a:r>
                  <a:rPr lang="tr-TR" dirty="0" smtClean="0"/>
                  <a:t> bilinmediği durumda, standart sapma yerine örneklemin standart sapması kullanılırsa, test istatistiği aşağıdaki hale gelir.</a:t>
                </a:r>
              </a:p>
              <a:p>
                <a:pPr marL="0" indent="0">
                  <a:buNone/>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𝑇</m:t>
                          </m:r>
                        </m:e>
                        <m:sub>
                          <m:r>
                            <a:rPr lang="tr-TR" b="0" i="1" smtClean="0">
                              <a:latin typeface="Cambria Math" panose="02040503050406030204" pitchFamily="18" charset="0"/>
                            </a:rPr>
                            <m:t>0</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r>
                            <a:rPr lang="tr-TR" b="0"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𝜇</m:t>
                              </m:r>
                            </m:e>
                            <m:sub>
                              <m:r>
                                <a:rPr lang="tr-TR" b="0" i="1" dirty="0" smtClean="0">
                                  <a:latin typeface="Cambria Math" panose="02040503050406030204" pitchFamily="18" charset="0"/>
                                </a:rPr>
                                <m:t>0</m:t>
                              </m:r>
                            </m:sub>
                          </m:sSub>
                        </m:num>
                        <m:den>
                          <m:r>
                            <a:rPr lang="tr-TR" b="0" i="1" smtClean="0">
                              <a:latin typeface="Cambria Math" panose="02040503050406030204" pitchFamily="18" charset="0"/>
                            </a:rPr>
                            <m:t>𝑆</m:t>
                          </m:r>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r>
                                <a:rPr lang="tr-TR" b="0" i="1" smtClean="0">
                                  <a:latin typeface="Cambria Math" panose="02040503050406030204" pitchFamily="18" charset="0"/>
                                </a:rPr>
                                <m:t>𝑛</m:t>
                              </m:r>
                            </m:e>
                          </m:rad>
                        </m:den>
                      </m:f>
                      <m:r>
                        <a:rPr lang="tr-TR" b="0" i="1" smtClean="0">
                          <a:latin typeface="Cambria Math" panose="02040503050406030204" pitchFamily="18" charset="0"/>
                        </a:rPr>
                        <m:t> </m:t>
                      </m:r>
                      <m:d>
                        <m:dPr>
                          <m:ctrlPr>
                            <a:rPr lang="tr-TR" b="0" i="1" smtClean="0">
                              <a:latin typeface="Cambria Math" panose="02040503050406030204" pitchFamily="18" charset="0"/>
                            </a:rPr>
                          </m:ctrlPr>
                        </m:dPr>
                        <m:e>
                          <m:r>
                            <a:rPr lang="tr-TR" b="0" i="1" smtClean="0">
                              <a:latin typeface="Cambria Math" panose="02040503050406030204" pitchFamily="18" charset="0"/>
                            </a:rPr>
                            <m:t>𝐵</m:t>
                          </m:r>
                          <m:r>
                            <a:rPr lang="tr-TR" b="0" i="1" smtClean="0">
                              <a:latin typeface="Cambria Math" panose="02040503050406030204" pitchFamily="18" charset="0"/>
                            </a:rPr>
                            <m:t>ü</m:t>
                          </m:r>
                          <m:r>
                            <a:rPr lang="tr-TR" b="0" i="1" smtClean="0">
                              <a:latin typeface="Cambria Math" panose="02040503050406030204" pitchFamily="18" charset="0"/>
                            </a:rPr>
                            <m:t>𝑦</m:t>
                          </m:r>
                          <m:r>
                            <a:rPr lang="tr-TR" b="0" i="1" smtClean="0">
                              <a:latin typeface="Cambria Math" panose="02040503050406030204" pitchFamily="18" charset="0"/>
                            </a:rPr>
                            <m:t>ü</m:t>
                          </m:r>
                          <m:r>
                            <a:rPr lang="tr-TR" b="0" i="1" smtClean="0">
                              <a:latin typeface="Cambria Math" panose="02040503050406030204" pitchFamily="18" charset="0"/>
                            </a:rPr>
                            <m:t>𝑘</m:t>
                          </m:r>
                          <m:r>
                            <a:rPr lang="tr-TR" b="0" i="1" smtClean="0">
                              <a:latin typeface="Cambria Math" panose="02040503050406030204" pitchFamily="18" charset="0"/>
                            </a:rPr>
                            <m:t> </m:t>
                          </m:r>
                          <m:r>
                            <a:rPr lang="tr-TR" b="0" i="1" smtClean="0">
                              <a:latin typeface="Cambria Math" panose="02040503050406030204" pitchFamily="18" charset="0"/>
                            </a:rPr>
                            <m:t>𝑛</m:t>
                          </m:r>
                          <m:r>
                            <a:rPr lang="tr-TR" b="0" i="1" smtClean="0">
                              <a:latin typeface="Cambria Math" panose="02040503050406030204" pitchFamily="18" charset="0"/>
                            </a:rPr>
                            <m:t> </m:t>
                          </m:r>
                          <m:r>
                            <a:rPr lang="tr-TR" b="0" i="1" smtClean="0">
                              <a:latin typeface="Cambria Math" panose="02040503050406030204" pitchFamily="18" charset="0"/>
                            </a:rPr>
                            <m:t>𝑑𝑒</m:t>
                          </m:r>
                          <m:r>
                            <a:rPr lang="tr-TR" b="0" i="1" smtClean="0">
                              <a:latin typeface="Cambria Math" panose="02040503050406030204" pitchFamily="18" charset="0"/>
                            </a:rPr>
                            <m:t>ğ</m:t>
                          </m:r>
                          <m:r>
                            <a:rPr lang="tr-TR" b="0" i="1" smtClean="0">
                              <a:latin typeface="Cambria Math" panose="02040503050406030204" pitchFamily="18" charset="0"/>
                            </a:rPr>
                            <m:t>𝑒𝑟𝑙𝑒𝑟𝑖</m:t>
                          </m:r>
                          <m:r>
                            <a:rPr lang="tr-TR" b="0" i="1" smtClean="0">
                              <a:latin typeface="Cambria Math" panose="02040503050406030204" pitchFamily="18" charset="0"/>
                            </a:rPr>
                            <m:t> </m:t>
                          </m:r>
                          <m:r>
                            <a:rPr lang="tr-TR" b="0" i="1" smtClean="0">
                              <a:latin typeface="Cambria Math" panose="02040503050406030204" pitchFamily="18" charset="0"/>
                            </a:rPr>
                            <m:t>𝑖</m:t>
                          </m:r>
                          <m:r>
                            <a:rPr lang="tr-TR" b="0" i="1" smtClean="0">
                              <a:latin typeface="Cambria Math" panose="02040503050406030204" pitchFamily="18" charset="0"/>
                            </a:rPr>
                            <m:t>ç</m:t>
                          </m:r>
                          <m:r>
                            <a:rPr lang="tr-TR" b="0" i="1" smtClean="0">
                              <a:latin typeface="Cambria Math" panose="02040503050406030204" pitchFamily="18" charset="0"/>
                            </a:rPr>
                            <m:t>𝑖𝑛</m:t>
                          </m:r>
                          <m:r>
                            <a:rPr lang="tr-TR" b="0" i="1" smtClean="0">
                              <a:latin typeface="Cambria Math" panose="02040503050406030204" pitchFamily="18" charset="0"/>
                            </a:rPr>
                            <m:t> </m:t>
                          </m:r>
                          <m:r>
                            <a:rPr lang="tr-TR" b="0" i="1" smtClean="0">
                              <a:latin typeface="Cambria Math" panose="02040503050406030204" pitchFamily="18" charset="0"/>
                            </a:rPr>
                            <m:t>𝑛𝑜𝑟𝑚𝑎𝑙</m:t>
                          </m:r>
                          <m:r>
                            <a:rPr lang="tr-TR" b="0" i="1" smtClean="0">
                              <a:latin typeface="Cambria Math" panose="02040503050406030204" pitchFamily="18" charset="0"/>
                            </a:rPr>
                            <m:t> </m:t>
                          </m:r>
                          <m:r>
                            <a:rPr lang="tr-TR" b="0" i="1" smtClean="0">
                              <a:latin typeface="Cambria Math" panose="02040503050406030204" pitchFamily="18" charset="0"/>
                            </a:rPr>
                            <m:t>𝑑𝑎</m:t>
                          </m:r>
                          <m:r>
                            <a:rPr lang="tr-TR" b="0" i="1" smtClean="0">
                              <a:latin typeface="Cambria Math" panose="02040503050406030204" pitchFamily="18" charset="0"/>
                            </a:rPr>
                            <m:t>ğ</m:t>
                          </m:r>
                          <m:r>
                            <a:rPr lang="tr-TR" b="0" i="1" smtClean="0">
                              <a:latin typeface="Cambria Math" panose="02040503050406030204" pitchFamily="18" charset="0"/>
                            </a:rPr>
                            <m:t>𝚤𝑙𝚤𝑚</m:t>
                          </m:r>
                          <m:r>
                            <a:rPr lang="tr-TR" b="0" i="1" smtClean="0">
                              <a:latin typeface="Cambria Math" panose="02040503050406030204" pitchFamily="18" charset="0"/>
                            </a:rPr>
                            <m:t> </m:t>
                          </m:r>
                          <m:r>
                            <a:rPr lang="tr-TR" b="0" i="1" smtClean="0">
                              <a:latin typeface="Cambria Math" panose="02040503050406030204" pitchFamily="18" charset="0"/>
                            </a:rPr>
                            <m:t>𝑘𝑢𝑙𝑙𝑎𝑛𝚤𝑙𝑎𝑏𝑖𝑙𝑖𝑟</m:t>
                          </m:r>
                        </m:e>
                      </m:d>
                    </m:oMath>
                  </m:oMathPara>
                </a14:m>
                <a:endParaRPr lang="tr-TR" b="0" dirty="0" smtClean="0"/>
              </a:p>
              <a:p>
                <a:r>
                  <a:rPr lang="tr-TR" dirty="0" smtClean="0"/>
                  <a:t>Küçük n değerleri için, v</a:t>
                </a:r>
                <a:r>
                  <a:rPr lang="tr-TR" dirty="0"/>
                  <a:t>aryans</a:t>
                </a:r>
                <a14:m>
                  <m:oMath xmlns:m="http://schemas.openxmlformats.org/officeDocument/2006/math">
                    <m:r>
                      <a:rPr lang="tr-TR">
                        <a:latin typeface="Cambria Math" panose="02040503050406030204" pitchFamily="18" charset="0"/>
                      </a:rPr>
                      <m:t> </m:t>
                    </m:r>
                    <m:sSup>
                      <m:sSupPr>
                        <m:ctrlPr>
                          <a:rPr lang="tr-TR" i="1">
                            <a:latin typeface="Cambria Math" panose="02040503050406030204" pitchFamily="18" charset="0"/>
                          </a:rPr>
                        </m:ctrlPr>
                      </m:sSupPr>
                      <m:e>
                        <m:r>
                          <a:rPr lang="tr-TR" i="1">
                            <a:latin typeface="Cambria Math" panose="02040503050406030204" pitchFamily="18" charset="0"/>
                          </a:rPr>
                          <m:t>𝜎</m:t>
                        </m:r>
                      </m:e>
                      <m:sup>
                        <m:r>
                          <a:rPr lang="tr-TR" i="1">
                            <a:latin typeface="Cambria Math" panose="02040503050406030204" pitchFamily="18" charset="0"/>
                          </a:rPr>
                          <m:t>2</m:t>
                        </m:r>
                      </m:sup>
                    </m:sSup>
                  </m:oMath>
                </a14:m>
                <a:r>
                  <a:rPr lang="tr-TR" dirty="0"/>
                  <a:t> bilinmediği durumda, standart sapma yerine örneklemin standart sapması kullanılırsa, </a:t>
                </a:r>
                <a:r>
                  <a:rPr lang="tr-TR" dirty="0" smtClean="0"/>
                  <a:t>normal dağılım yerine </a:t>
                </a:r>
                <a14:m>
                  <m:oMath xmlns:m="http://schemas.openxmlformats.org/officeDocument/2006/math">
                    <m:r>
                      <a:rPr lang="tr-TR" b="1" i="1" smtClean="0">
                        <a:latin typeface="Cambria Math" panose="02040503050406030204" pitchFamily="18" charset="0"/>
                      </a:rPr>
                      <m:t>𝒏</m:t>
                    </m:r>
                    <m:r>
                      <a:rPr lang="tr-TR" b="1" i="1" smtClean="0">
                        <a:latin typeface="Cambria Math" panose="02040503050406030204" pitchFamily="18" charset="0"/>
                      </a:rPr>
                      <m:t>−</m:t>
                    </m:r>
                    <m:r>
                      <a:rPr lang="tr-TR" b="1" i="1" smtClean="0">
                        <a:latin typeface="Cambria Math" panose="02040503050406030204" pitchFamily="18" charset="0"/>
                      </a:rPr>
                      <m:t>𝟏</m:t>
                    </m:r>
                  </m:oMath>
                </a14:m>
                <a:r>
                  <a:rPr lang="tr-TR" b="1" dirty="0" smtClean="0"/>
                  <a:t> serbestlik </a:t>
                </a:r>
                <a:r>
                  <a:rPr lang="tr-TR" dirty="0" smtClean="0"/>
                  <a:t>dereceli </a:t>
                </a:r>
                <a14:m>
                  <m:oMath xmlns:m="http://schemas.openxmlformats.org/officeDocument/2006/math">
                    <m:r>
                      <a:rPr lang="tr-TR" b="1" i="1" dirty="0" smtClean="0">
                        <a:latin typeface="Cambria Math" panose="02040503050406030204" pitchFamily="18" charset="0"/>
                      </a:rPr>
                      <m:t>𝒕</m:t>
                    </m:r>
                  </m:oMath>
                </a14:m>
                <a:r>
                  <a:rPr lang="tr-TR" b="1" dirty="0" smtClean="0"/>
                  <a:t> dağılımı </a:t>
                </a:r>
                <a:r>
                  <a:rPr lang="tr-TR" dirty="0" smtClean="0"/>
                  <a:t>kullanılmalıdır. Test istatistiği aşağıdaki gibi hesaplanır.</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𝑇</m:t>
                      </m:r>
                      <m:r>
                        <a:rPr lang="tr-TR" b="0" i="1" smtClean="0">
                          <a:latin typeface="Cambria Math" panose="02040503050406030204" pitchFamily="18" charset="0"/>
                        </a:rPr>
                        <m:t>=</m:t>
                      </m:r>
                      <m:f>
                        <m:fPr>
                          <m:ctrlPr>
                            <a:rPr lang="tr-TR" b="0" i="1" smtClean="0">
                              <a:latin typeface="Cambria Math" panose="02040503050406030204" pitchFamily="18" charset="0"/>
                            </a:rPr>
                          </m:ctrlPr>
                        </m:fPr>
                        <m:num>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r>
                            <a:rPr lang="tr-TR" b="0" i="1" dirty="0" smtClean="0">
                              <a:latin typeface="Cambria Math" panose="02040503050406030204" pitchFamily="18" charset="0"/>
                            </a:rPr>
                            <m:t>−</m:t>
                          </m:r>
                          <m:r>
                            <a:rPr lang="tr-TR" b="0" i="1" dirty="0" smtClean="0">
                              <a:latin typeface="Cambria Math" panose="02040503050406030204" pitchFamily="18" charset="0"/>
                            </a:rPr>
                            <m:t>𝜇</m:t>
                          </m:r>
                        </m:num>
                        <m:den>
                          <m:r>
                            <a:rPr lang="tr-TR" b="0" i="1" smtClean="0">
                              <a:latin typeface="Cambria Math" panose="02040503050406030204" pitchFamily="18" charset="0"/>
                            </a:rPr>
                            <m:t>𝑆</m:t>
                          </m:r>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r>
                                <a:rPr lang="tr-TR" b="0" i="1" smtClean="0">
                                  <a:latin typeface="Cambria Math" panose="02040503050406030204" pitchFamily="18" charset="0"/>
                                </a:rPr>
                                <m:t>𝑛</m:t>
                              </m:r>
                            </m:e>
                          </m:rad>
                        </m:den>
                      </m:f>
                    </m:oMath>
                  </m:oMathPara>
                </a14:m>
                <a:endParaRPr lang="tr-TR" dirty="0"/>
              </a:p>
              <a:p>
                <a:pPr marL="0" indent="0">
                  <a:buNone/>
                </a:pPr>
                <a:endParaRPr lang="tr-TR" dirty="0"/>
              </a:p>
              <a:p>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137295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6A3A20"/>
                </a:solidFill>
              </a:rPr>
              <a:t>Ortalama Hakkında Hipotez Testi </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lstStyle/>
              <a:p>
                <a14:m>
                  <m:oMath xmlns:m="http://schemas.openxmlformats.org/officeDocument/2006/math">
                    <m:r>
                      <a:rPr lang="tr-TR" b="0" i="1" smtClean="0">
                        <a:latin typeface="Cambria Math" panose="02040503050406030204" pitchFamily="18" charset="0"/>
                      </a:rPr>
                      <m:t>𝑡</m:t>
                    </m:r>
                  </m:oMath>
                </a14:m>
                <a:r>
                  <a:rPr lang="tr-TR" dirty="0" smtClean="0"/>
                  <a:t> olasılık yoğunluk fonksiyonu</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𝑓</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m:t>
                      </m:r>
                      <m:f>
                        <m:fPr>
                          <m:ctrlPr>
                            <a:rPr lang="tr-TR" b="0" i="1" smtClean="0">
                              <a:latin typeface="Cambria Math" panose="02040503050406030204" pitchFamily="18" charset="0"/>
                            </a:rPr>
                          </m:ctrlPr>
                        </m:fPr>
                        <m:num>
                          <m:r>
                            <m:rPr>
                              <m:sty m:val="p"/>
                            </m:rPr>
                            <a:rPr lang="tr-TR" b="0" i="0" smtClean="0">
                              <a:latin typeface="Cambria Math" panose="02040503050406030204" pitchFamily="18" charset="0"/>
                            </a:rPr>
                            <m:t>Γ</m:t>
                          </m:r>
                          <m:d>
                            <m:dPr>
                              <m:begChr m:val="["/>
                              <m:endChr m:val="]"/>
                              <m:ctrlPr>
                                <a:rPr lang="tr-TR" b="0" i="1" smtClean="0">
                                  <a:latin typeface="Cambria Math" panose="02040503050406030204" pitchFamily="18" charset="0"/>
                                </a:rPr>
                              </m:ctrlPr>
                            </m:dPr>
                            <m:e>
                              <m:f>
                                <m:fPr>
                                  <m:ctrlPr>
                                    <a:rPr lang="tr-TR" b="0" i="1" smtClean="0">
                                      <a:latin typeface="Cambria Math" panose="02040503050406030204" pitchFamily="18" charset="0"/>
                                    </a:rPr>
                                  </m:ctrlPr>
                                </m:fPr>
                                <m:num>
                                  <m:r>
                                    <a:rPr lang="tr-TR" b="0" i="1" smtClean="0">
                                      <a:latin typeface="Cambria Math" panose="02040503050406030204" pitchFamily="18" charset="0"/>
                                    </a:rPr>
                                    <m:t>𝑘</m:t>
                                  </m:r>
                                  <m:r>
                                    <a:rPr lang="tr-TR" b="0" i="1" smtClean="0">
                                      <a:latin typeface="Cambria Math" panose="02040503050406030204" pitchFamily="18" charset="0"/>
                                    </a:rPr>
                                    <m:t>+1</m:t>
                                  </m:r>
                                </m:num>
                                <m:den>
                                  <m:r>
                                    <a:rPr lang="tr-TR" b="0" i="1" smtClean="0">
                                      <a:latin typeface="Cambria Math" panose="02040503050406030204" pitchFamily="18" charset="0"/>
                                    </a:rPr>
                                    <m:t>2</m:t>
                                  </m:r>
                                </m:den>
                              </m:f>
                            </m:e>
                          </m:d>
                        </m:num>
                        <m:den>
                          <m:rad>
                            <m:radPr>
                              <m:degHide m:val="on"/>
                              <m:ctrlPr>
                                <a:rPr lang="tr-TR" b="0" i="1" smtClean="0">
                                  <a:latin typeface="Cambria Math" panose="02040503050406030204" pitchFamily="18" charset="0"/>
                                </a:rPr>
                              </m:ctrlPr>
                            </m:radPr>
                            <m:deg/>
                            <m:e>
                              <m:r>
                                <a:rPr lang="tr-TR" b="0" i="1" smtClean="0">
                                  <a:latin typeface="Cambria Math" panose="02040503050406030204" pitchFamily="18" charset="0"/>
                                </a:rPr>
                                <m:t>𝜋</m:t>
                              </m:r>
                              <m:r>
                                <a:rPr lang="tr-TR" b="0" i="1" smtClean="0">
                                  <a:latin typeface="Cambria Math" panose="02040503050406030204" pitchFamily="18" charset="0"/>
                                </a:rPr>
                                <m:t>𝑘</m:t>
                              </m:r>
                            </m:e>
                          </m:rad>
                          <m:r>
                            <m:rPr>
                              <m:sty m:val="p"/>
                            </m:rPr>
                            <a:rPr lang="tr-TR" b="0" i="0" smtClean="0">
                              <a:latin typeface="Cambria Math" panose="02040503050406030204" pitchFamily="18" charset="0"/>
                            </a:rPr>
                            <m:t>Γ</m:t>
                          </m:r>
                          <m:d>
                            <m:dPr>
                              <m:ctrlPr>
                                <a:rPr lang="tr-TR" b="0" i="1" smtClean="0">
                                  <a:latin typeface="Cambria Math" panose="02040503050406030204" pitchFamily="18" charset="0"/>
                                </a:rPr>
                              </m:ctrlPr>
                            </m:dPr>
                            <m:e>
                              <m:f>
                                <m:fPr>
                                  <m:ctrlPr>
                                    <a:rPr lang="tr-TR" b="0" i="1" smtClean="0">
                                      <a:latin typeface="Cambria Math" panose="02040503050406030204" pitchFamily="18" charset="0"/>
                                    </a:rPr>
                                  </m:ctrlPr>
                                </m:fPr>
                                <m:num>
                                  <m:r>
                                    <a:rPr lang="tr-TR" b="0" i="1" smtClean="0">
                                      <a:latin typeface="Cambria Math" panose="02040503050406030204" pitchFamily="18" charset="0"/>
                                    </a:rPr>
                                    <m:t>𝑘</m:t>
                                  </m:r>
                                </m:num>
                                <m:den>
                                  <m:r>
                                    <a:rPr lang="tr-TR" b="0" i="1" smtClean="0">
                                      <a:latin typeface="Cambria Math" panose="02040503050406030204" pitchFamily="18" charset="0"/>
                                    </a:rPr>
                                    <m:t>2</m:t>
                                  </m:r>
                                </m:den>
                              </m:f>
                            </m:e>
                          </m:d>
                          <m:r>
                            <a:rPr lang="tr-TR" b="0" i="1" smtClean="0">
                              <a:latin typeface="Cambria Math" panose="02040503050406030204" pitchFamily="18" charset="0"/>
                            </a:rPr>
                            <m:t> </m:t>
                          </m:r>
                        </m:den>
                      </m:f>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1</m:t>
                          </m:r>
                        </m:num>
                        <m:den>
                          <m:sSup>
                            <m:sSupPr>
                              <m:ctrlPr>
                                <a:rPr lang="tr-TR" b="0" i="1" smtClean="0">
                                  <a:latin typeface="Cambria Math" panose="02040503050406030204" pitchFamily="18" charset="0"/>
                                </a:rPr>
                              </m:ctrlPr>
                            </m:sSupPr>
                            <m:e>
                              <m:d>
                                <m:dPr>
                                  <m:begChr m:val="["/>
                                  <m:endChr m:val="]"/>
                                  <m:ctrlPr>
                                    <a:rPr lang="tr-TR" b="0" i="1" smtClean="0">
                                      <a:latin typeface="Cambria Math" panose="02040503050406030204" pitchFamily="18" charset="0"/>
                                    </a:rPr>
                                  </m:ctrlPr>
                                </m:dPr>
                                <m:e>
                                  <m:f>
                                    <m:fPr>
                                      <m:ctrlPr>
                                        <a:rPr lang="tr-TR" b="0" i="1" smtClean="0">
                                          <a:latin typeface="Cambria Math" panose="02040503050406030204" pitchFamily="18" charset="0"/>
                                        </a:rPr>
                                      </m:ctrlPr>
                                    </m:fPr>
                                    <m:num>
                                      <m:sSup>
                                        <m:sSupPr>
                                          <m:ctrlPr>
                                            <a:rPr lang="tr-TR" b="0" i="1" smtClean="0">
                                              <a:latin typeface="Cambria Math" panose="02040503050406030204" pitchFamily="18" charset="0"/>
                                            </a:rPr>
                                          </m:ctrlPr>
                                        </m:sSupPr>
                                        <m:e>
                                          <m:r>
                                            <a:rPr lang="tr-TR" b="0" i="1" smtClean="0">
                                              <a:latin typeface="Cambria Math" panose="02040503050406030204" pitchFamily="18" charset="0"/>
                                            </a:rPr>
                                            <m:t>𝑥</m:t>
                                          </m:r>
                                        </m:e>
                                        <m:sup>
                                          <m:r>
                                            <a:rPr lang="tr-TR" b="0" i="1" smtClean="0">
                                              <a:latin typeface="Cambria Math" panose="02040503050406030204" pitchFamily="18" charset="0"/>
                                            </a:rPr>
                                            <m:t>2</m:t>
                                          </m:r>
                                        </m:sup>
                                      </m:sSup>
                                    </m:num>
                                    <m:den>
                                      <m:r>
                                        <a:rPr lang="tr-TR" b="0" i="1" smtClean="0">
                                          <a:latin typeface="Cambria Math" panose="02040503050406030204" pitchFamily="18" charset="0"/>
                                        </a:rPr>
                                        <m:t>𝑘</m:t>
                                      </m:r>
                                    </m:den>
                                  </m:f>
                                  <m:r>
                                    <a:rPr lang="tr-TR" b="0" i="1" smtClean="0">
                                      <a:latin typeface="Cambria Math" panose="02040503050406030204" pitchFamily="18" charset="0"/>
                                    </a:rPr>
                                    <m:t>+1</m:t>
                                  </m:r>
                                </m:e>
                              </m:d>
                            </m:e>
                            <m:sup>
                              <m:f>
                                <m:fPr>
                                  <m:ctrlPr>
                                    <a:rPr lang="tr-TR" b="0" i="1" smtClean="0">
                                      <a:latin typeface="Cambria Math" panose="02040503050406030204" pitchFamily="18" charset="0"/>
                                    </a:rPr>
                                  </m:ctrlPr>
                                </m:fPr>
                                <m:num>
                                  <m:r>
                                    <a:rPr lang="tr-TR" b="0" i="1" smtClean="0">
                                      <a:latin typeface="Cambria Math" panose="02040503050406030204" pitchFamily="18" charset="0"/>
                                    </a:rPr>
                                    <m:t>𝑘</m:t>
                                  </m:r>
                                  <m:r>
                                    <a:rPr lang="tr-TR" b="0" i="1" smtClean="0">
                                      <a:latin typeface="Cambria Math" panose="02040503050406030204" pitchFamily="18" charset="0"/>
                                    </a:rPr>
                                    <m:t>+1</m:t>
                                  </m:r>
                                </m:num>
                                <m:den>
                                  <m:r>
                                    <a:rPr lang="tr-TR" b="0" i="1" smtClean="0">
                                      <a:latin typeface="Cambria Math" panose="02040503050406030204" pitchFamily="18" charset="0"/>
                                    </a:rPr>
                                    <m:t>2</m:t>
                                  </m:r>
                                </m:den>
                              </m:f>
                            </m:sup>
                          </m:sSup>
                        </m:den>
                      </m:f>
                      <m:r>
                        <a:rPr lang="tr-TR" b="0" i="1" smtClean="0">
                          <a:latin typeface="Cambria Math" panose="02040503050406030204" pitchFamily="18" charset="0"/>
                        </a:rPr>
                        <m:t>   −∞&lt;</m:t>
                      </m:r>
                      <m:r>
                        <a:rPr lang="tr-TR" b="0" i="1" smtClean="0">
                          <a:latin typeface="Cambria Math" panose="02040503050406030204" pitchFamily="18" charset="0"/>
                        </a:rPr>
                        <m:t>𝑥</m:t>
                      </m:r>
                      <m:r>
                        <a:rPr lang="tr-TR" b="0" i="1" smtClean="0">
                          <a:latin typeface="Cambria Math" panose="02040503050406030204" pitchFamily="18" charset="0"/>
                        </a:rPr>
                        <m:t>&lt;∞</m:t>
                      </m:r>
                    </m:oMath>
                  </m:oMathPara>
                </a14:m>
                <a:endParaRPr lang="tr-TR" dirty="0" smtClean="0"/>
              </a:p>
              <a:p>
                <a:pPr marL="0" indent="0">
                  <a:buNone/>
                </a:pPr>
                <a:r>
                  <a:rPr lang="tr-TR" dirty="0" smtClean="0"/>
                  <a:t>Burada k serbestlik derecesi ismini almaktadır.</a:t>
                </a:r>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2015555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Ortalama Hakkında Hipotez Testi </a:t>
            </a:r>
            <a:endParaRPr lang="tr-TR" dirty="0"/>
          </a:p>
        </p:txBody>
      </p:sp>
      <p:pic>
        <p:nvPicPr>
          <p:cNvPr id="4" name="İçerik Yer Tutucusu 3"/>
          <p:cNvPicPr>
            <a:picLocks noGrp="1" noChangeAspect="1"/>
          </p:cNvPicPr>
          <p:nvPr>
            <p:ph idx="1"/>
          </p:nvPr>
        </p:nvPicPr>
        <p:blipFill>
          <a:blip r:embed="rId2"/>
          <a:stretch>
            <a:fillRect/>
          </a:stretch>
        </p:blipFill>
        <p:spPr>
          <a:xfrm>
            <a:off x="1219200" y="1923047"/>
            <a:ext cx="9750425" cy="4027905"/>
          </a:xfrm>
          <a:prstGeom prst="rect">
            <a:avLst/>
          </a:prstGeom>
        </p:spPr>
      </p:pic>
    </p:spTree>
    <p:extLst>
      <p:ext uri="{BB962C8B-B14F-4D97-AF65-F5344CB8AC3E}">
        <p14:creationId xmlns:p14="http://schemas.microsoft.com/office/powerpoint/2010/main" val="22259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6A3A20"/>
                </a:solidFill>
              </a:rPr>
              <a:t>Ortalama Hakkında Hipotez Testi </a:t>
            </a:r>
            <a:endParaRPr lang="tr-TR" dirty="0"/>
          </a:p>
        </p:txBody>
      </p:sp>
      <p:pic>
        <p:nvPicPr>
          <p:cNvPr id="4" name="İçerik Yer Tutucusu 3"/>
          <p:cNvPicPr>
            <a:picLocks noGrp="1" noChangeAspect="1"/>
          </p:cNvPicPr>
          <p:nvPr>
            <p:ph idx="1"/>
          </p:nvPr>
        </p:nvPicPr>
        <p:blipFill>
          <a:blip r:embed="rId2"/>
          <a:stretch>
            <a:fillRect/>
          </a:stretch>
        </p:blipFill>
        <p:spPr>
          <a:xfrm>
            <a:off x="1219200" y="2624106"/>
            <a:ext cx="9750425" cy="2625787"/>
          </a:xfrm>
          <a:prstGeom prst="rect">
            <a:avLst/>
          </a:prstGeom>
        </p:spPr>
      </p:pic>
    </p:spTree>
    <p:extLst>
      <p:ext uri="{BB962C8B-B14F-4D97-AF65-F5344CB8AC3E}">
        <p14:creationId xmlns:p14="http://schemas.microsoft.com/office/powerpoint/2010/main" val="127311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4294967295"/>
          </p:nvPr>
        </p:nvPicPr>
        <p:blipFill>
          <a:blip r:embed="rId2"/>
          <a:stretch>
            <a:fillRect/>
          </a:stretch>
        </p:blipFill>
        <p:spPr>
          <a:xfrm>
            <a:off x="4078188" y="3501008"/>
            <a:ext cx="7278687" cy="2847975"/>
          </a:xfrm>
          <a:prstGeom prst="rect">
            <a:avLst/>
          </a:prstGeom>
        </p:spPr>
      </p:pic>
      <p:pic>
        <p:nvPicPr>
          <p:cNvPr id="3" name="Resim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5780" y="332656"/>
            <a:ext cx="5695196" cy="3717032"/>
          </a:xfrm>
          <a:prstGeom prst="rect">
            <a:avLst/>
          </a:prstGeom>
        </p:spPr>
      </p:pic>
      <p:sp>
        <p:nvSpPr>
          <p:cNvPr id="5" name="Akış Çizelgesi: Öteki İşlem 4"/>
          <p:cNvSpPr/>
          <p:nvPr/>
        </p:nvSpPr>
        <p:spPr>
          <a:xfrm>
            <a:off x="3574132" y="3789040"/>
            <a:ext cx="288032" cy="144016"/>
          </a:xfrm>
          <a:prstGeom prst="flowChartAlternate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Akış Çizelgesi: Öteki İşlem 5"/>
          <p:cNvSpPr/>
          <p:nvPr/>
        </p:nvSpPr>
        <p:spPr>
          <a:xfrm>
            <a:off x="4078188" y="3789040"/>
            <a:ext cx="288032" cy="144016"/>
          </a:xfrm>
          <a:prstGeom prst="flowChartAlternate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053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Normal Dağılım Ortalaması Hakkında Hipotez Testi, </a:t>
            </a:r>
            <a:r>
              <a:rPr lang="tr-TR" dirty="0" err="1" smtClean="0"/>
              <a:t>Varyans</a:t>
            </a:r>
            <a:r>
              <a:rPr lang="tr-TR" dirty="0" smtClean="0"/>
              <a:t> Bilinmiyor</a:t>
            </a:r>
            <a:endParaRPr lang="tr-TR" dirty="0"/>
          </a:p>
        </p:txBody>
      </p:sp>
      <mc:AlternateContent xmlns:mc="http://schemas.openxmlformats.org/markup-compatibility/2006">
        <mc:Choice xmlns:a14="http://schemas.microsoft.com/office/drawing/2010/main" Requires="a14">
          <p:graphicFrame>
            <p:nvGraphicFramePr>
              <p:cNvPr id="6" name="Tablo 5"/>
              <p:cNvGraphicFramePr>
                <a:graphicFrameLocks noGrp="1"/>
              </p:cNvGraphicFramePr>
              <p:nvPr>
                <p:extLst>
                  <p:ext uri="{D42A27DB-BD31-4B8C-83A1-F6EECF244321}">
                    <p14:modId xmlns:p14="http://schemas.microsoft.com/office/powerpoint/2010/main" val="678653536"/>
                  </p:ext>
                </p:extLst>
              </p:nvPr>
            </p:nvGraphicFramePr>
            <p:xfrm>
              <a:off x="1218883" y="2132856"/>
              <a:ext cx="9663748" cy="3750818"/>
            </p:xfrm>
            <a:graphic>
              <a:graphicData uri="http://schemas.openxmlformats.org/drawingml/2006/table">
                <a:tbl>
                  <a:tblPr firstRow="1" bandRow="1">
                    <a:tableStyleId>{5C22544A-7EE6-4342-B048-85BDC9FD1C3A}</a:tableStyleId>
                  </a:tblPr>
                  <a:tblGrid>
                    <a:gridCol w="2050225">
                      <a:extLst>
                        <a:ext uri="{9D8B030D-6E8A-4147-A177-3AD203B41FA5}">
                          <a16:colId xmlns:a16="http://schemas.microsoft.com/office/drawing/2014/main" xmlns="" val="20000"/>
                        </a:ext>
                      </a:extLst>
                    </a:gridCol>
                    <a:gridCol w="3761408">
                      <a:extLst>
                        <a:ext uri="{9D8B030D-6E8A-4147-A177-3AD203B41FA5}">
                          <a16:colId xmlns:a16="http://schemas.microsoft.com/office/drawing/2014/main" xmlns="" val="20001"/>
                        </a:ext>
                      </a:extLst>
                    </a:gridCol>
                    <a:gridCol w="3852115">
                      <a:extLst>
                        <a:ext uri="{9D8B030D-6E8A-4147-A177-3AD203B41FA5}">
                          <a16:colId xmlns:a16="http://schemas.microsoft.com/office/drawing/2014/main" xmlns="" val="20002"/>
                        </a:ext>
                      </a:extLst>
                    </a:gridCol>
                  </a:tblGrid>
                  <a:tr h="370840">
                    <a:tc gridSpan="3">
                      <a:txBody>
                        <a:bodyPr/>
                        <a:lstStyle/>
                        <a:p>
                          <a:pPr algn="ctr"/>
                          <a:r>
                            <a:rPr lang="tr-TR" dirty="0" smtClean="0"/>
                            <a:t>Ortalama Hakkında Hipotez Testi, </a:t>
                          </a:r>
                          <a:r>
                            <a:rPr lang="tr-TR" dirty="0" err="1" smtClean="0"/>
                            <a:t>Varyans</a:t>
                          </a:r>
                          <a:r>
                            <a:rPr lang="tr-TR" dirty="0" smtClean="0"/>
                            <a:t> Biliniyor (z-Testi)</a:t>
                          </a:r>
                          <a:endParaRPr lang="tr-TR" dirty="0"/>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xmlns="" val="10000"/>
                      </a:ext>
                    </a:extLst>
                  </a:tr>
                  <a:tr h="370840">
                    <a:tc>
                      <a:txBody>
                        <a:bodyPr/>
                        <a:lstStyle/>
                        <a:p>
                          <a:r>
                            <a:rPr lang="tr-TR" dirty="0" smtClean="0"/>
                            <a:t>Sıfır Hipotezi</a:t>
                          </a:r>
                          <a:endParaRPr lang="tr-TR" dirty="0"/>
                        </a:p>
                      </a:txBody>
                      <a:tcPr>
                        <a:solidFill>
                          <a:schemeClr val="accent6">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𝜇</m:t>
                                    </m:r>
                                  </m:e>
                                  <m:sub>
                                    <m:r>
                                      <a:rPr lang="tr-TR" b="0" i="1" smtClean="0">
                                        <a:latin typeface="Cambria Math" panose="02040503050406030204" pitchFamily="18" charset="0"/>
                                      </a:rPr>
                                      <m:t>0</m:t>
                                    </m:r>
                                  </m:sub>
                                </m:sSub>
                              </m:oMath>
                            </m:oMathPara>
                          </a14:m>
                          <a:endParaRPr lang="tr-TR" dirty="0"/>
                        </a:p>
                      </a:txBody>
                      <a:tcPr>
                        <a:solidFill>
                          <a:schemeClr val="accent6">
                            <a:lumMod val="40000"/>
                            <a:lumOff val="60000"/>
                          </a:schemeClr>
                        </a:solidFill>
                      </a:tcPr>
                    </a:tc>
                    <a:tc>
                      <a:txBody>
                        <a:bodyPr/>
                        <a:lstStyle/>
                        <a:p>
                          <a:endParaRPr lang="tr-TR" dirty="0"/>
                        </a:p>
                      </a:txBody>
                      <a:tcPr>
                        <a:solidFill>
                          <a:schemeClr val="accent6">
                            <a:lumMod val="40000"/>
                            <a:lumOff val="60000"/>
                          </a:schemeClr>
                        </a:solidFill>
                      </a:tcPr>
                    </a:tc>
                    <a:extLst>
                      <a:ext uri="{0D108BD9-81ED-4DB2-BD59-A6C34878D82A}">
                        <a16:rowId xmlns:a16="http://schemas.microsoft.com/office/drawing/2014/main" xmlns="" val="10001"/>
                      </a:ext>
                    </a:extLst>
                  </a:tr>
                  <a:tr h="370840">
                    <a:tc>
                      <a:txBody>
                        <a:bodyPr/>
                        <a:lstStyle/>
                        <a:p>
                          <a:r>
                            <a:rPr lang="tr-TR" dirty="0" smtClean="0"/>
                            <a:t>Test İstatistiği</a:t>
                          </a:r>
                          <a:endParaRPr lang="tr-TR" dirty="0"/>
                        </a:p>
                      </a:txBody>
                      <a:tcPr>
                        <a:solidFill>
                          <a:schemeClr val="accent6">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𝑇</m:t>
                                    </m:r>
                                  </m:e>
                                  <m:sub>
                                    <m:r>
                                      <a:rPr lang="tr-TR" b="0" i="1" smtClean="0">
                                        <a:latin typeface="Cambria Math" panose="02040503050406030204" pitchFamily="18" charset="0"/>
                                      </a:rPr>
                                      <m:t>0</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𝑋</m:t>
                                        </m:r>
                                      </m:e>
                                    </m:acc>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𝜇</m:t>
                                        </m:r>
                                      </m:e>
                                      <m:sub>
                                        <m:r>
                                          <a:rPr lang="tr-TR" b="0" i="1" smtClean="0">
                                            <a:latin typeface="Cambria Math" panose="02040503050406030204" pitchFamily="18" charset="0"/>
                                          </a:rPr>
                                          <m:t>0</m:t>
                                        </m:r>
                                      </m:sub>
                                    </m:sSub>
                                  </m:num>
                                  <m:den>
                                    <m:r>
                                      <a:rPr lang="tr-TR" b="0" i="1" smtClean="0">
                                        <a:latin typeface="Cambria Math" panose="02040503050406030204" pitchFamily="18" charset="0"/>
                                      </a:rPr>
                                      <m:t>𝑆</m:t>
                                    </m:r>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r>
                                          <a:rPr lang="tr-TR" b="0" i="1" smtClean="0">
                                            <a:latin typeface="Cambria Math" panose="02040503050406030204" pitchFamily="18" charset="0"/>
                                          </a:rPr>
                                          <m:t>𝑛</m:t>
                                        </m:r>
                                      </m:e>
                                    </m:rad>
                                  </m:den>
                                </m:f>
                              </m:oMath>
                            </m:oMathPara>
                          </a14:m>
                          <a:endParaRPr lang="tr-TR" dirty="0"/>
                        </a:p>
                      </a:txBody>
                      <a:tcPr>
                        <a:solidFill>
                          <a:schemeClr val="accent6">
                            <a:lumMod val="40000"/>
                            <a:lumOff val="60000"/>
                          </a:schemeClr>
                        </a:solidFill>
                      </a:tcPr>
                    </a:tc>
                    <a:tc>
                      <a:txBody>
                        <a:bodyPr/>
                        <a:lstStyle/>
                        <a:p>
                          <a:endParaRPr lang="tr-TR" dirty="0"/>
                        </a:p>
                      </a:txBody>
                      <a:tcPr>
                        <a:solidFill>
                          <a:schemeClr val="accent6">
                            <a:lumMod val="40000"/>
                            <a:lumOff val="60000"/>
                          </a:schemeClr>
                        </a:solidFill>
                      </a:tcPr>
                    </a:tc>
                    <a:extLst>
                      <a:ext uri="{0D108BD9-81ED-4DB2-BD59-A6C34878D82A}">
                        <a16:rowId xmlns:a16="http://schemas.microsoft.com/office/drawing/2014/main" xmlns="" val="10002"/>
                      </a:ext>
                    </a:extLst>
                  </a:tr>
                  <a:tr h="370840">
                    <a:tc>
                      <a:txBody>
                        <a:bodyPr/>
                        <a:lstStyle/>
                        <a:p>
                          <a:r>
                            <a:rPr lang="tr-TR" dirty="0" smtClean="0">
                              <a:solidFill>
                                <a:schemeClr val="bg1"/>
                              </a:solidFill>
                            </a:rPr>
                            <a:t>Alternatif Hipotez</a:t>
                          </a:r>
                          <a:endParaRPr lang="tr-TR" dirty="0">
                            <a:solidFill>
                              <a:schemeClr val="bg1"/>
                            </a:solidFill>
                          </a:endParaRPr>
                        </a:p>
                      </a:txBody>
                      <a:tcPr>
                        <a:solidFill>
                          <a:schemeClr val="accent1"/>
                        </a:solidFill>
                      </a:tcPr>
                    </a:tc>
                    <a:tc>
                      <a:txBody>
                        <a:bodyPr/>
                        <a:lstStyle/>
                        <a:p>
                          <a:r>
                            <a:rPr lang="tr-TR" dirty="0" smtClean="0">
                              <a:solidFill>
                                <a:schemeClr val="bg1"/>
                              </a:solidFill>
                            </a:rPr>
                            <a:t>P-Değeri</a:t>
                          </a:r>
                          <a:endParaRPr lang="tr-TR" dirty="0">
                            <a:solidFill>
                              <a:schemeClr val="bg1"/>
                            </a:solidFill>
                          </a:endParaRPr>
                        </a:p>
                      </a:txBody>
                      <a:tcPr>
                        <a:solidFill>
                          <a:schemeClr val="accent1"/>
                        </a:solidFill>
                      </a:tcPr>
                    </a:tc>
                    <a:tc>
                      <a:txBody>
                        <a:bodyPr/>
                        <a:lstStyle/>
                        <a:p>
                          <a:r>
                            <a:rPr lang="tr-TR" dirty="0" err="1" smtClean="0">
                              <a:solidFill>
                                <a:schemeClr val="bg1"/>
                              </a:solidFill>
                            </a:rPr>
                            <a:t>Red</a:t>
                          </a:r>
                          <a:r>
                            <a:rPr lang="tr-TR" dirty="0" smtClean="0">
                              <a:solidFill>
                                <a:schemeClr val="bg1"/>
                              </a:solidFill>
                            </a:rPr>
                            <a:t> Kriteri</a:t>
                          </a:r>
                        </a:p>
                        <a:p>
                          <a:r>
                            <a:rPr lang="tr-TR" dirty="0" smtClean="0">
                              <a:solidFill>
                                <a:schemeClr val="bg1"/>
                              </a:solidFill>
                            </a:rPr>
                            <a:t>Sabit</a:t>
                          </a:r>
                          <a:r>
                            <a:rPr lang="tr-TR" baseline="0" dirty="0" smtClean="0">
                              <a:solidFill>
                                <a:schemeClr val="bg1"/>
                              </a:solidFill>
                            </a:rPr>
                            <a:t>-Seviye Testleri için</a:t>
                          </a:r>
                          <a:endParaRPr lang="tr-TR" dirty="0">
                            <a:solidFill>
                              <a:schemeClr val="bg1"/>
                            </a:solidFill>
                          </a:endParaRPr>
                        </a:p>
                      </a:txBody>
                      <a:tcPr>
                        <a:solidFill>
                          <a:schemeClr val="accent1"/>
                        </a:solidFill>
                      </a:tcPr>
                    </a:tc>
                    <a:extLst>
                      <a:ext uri="{0D108BD9-81ED-4DB2-BD59-A6C34878D82A}">
                        <a16:rowId xmlns:a16="http://schemas.microsoft.com/office/drawing/2014/main" xmlns="" val="10003"/>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1</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𝜇</m:t>
                                    </m:r>
                                  </m:e>
                                  <m:sub>
                                    <m:r>
                                      <a:rPr lang="tr-TR" b="0" i="1" smtClean="0">
                                        <a:latin typeface="Cambria Math" panose="02040503050406030204" pitchFamily="18" charset="0"/>
                                        <a:ea typeface="Cambria Math" panose="02040503050406030204" pitchFamily="18" charset="0"/>
                                      </a:rPr>
                                      <m:t>0</m:t>
                                    </m:r>
                                  </m:sub>
                                </m:sSub>
                              </m:oMath>
                            </m:oMathPara>
                          </a14:m>
                          <a:endParaRPr lang="tr-TR" dirty="0"/>
                        </a:p>
                      </a:txBody>
                      <a:tcPr/>
                    </a:tc>
                    <a:tc>
                      <a:txBody>
                        <a:bodyPr/>
                        <a:lstStyle/>
                        <a:p>
                          <a:r>
                            <a:rPr lang="tr-TR" dirty="0" smtClean="0"/>
                            <a:t>Olasılıklar toplamı</a:t>
                          </a:r>
                        </a:p>
                        <a:p>
                          <a:r>
                            <a:rPr lang="tr-TR" dirty="0" smtClean="0"/>
                            <a:t>Olasılık </a:t>
                          </a:r>
                          <a14:m>
                            <m:oMath xmlns:m="http://schemas.openxmlformats.org/officeDocument/2006/math">
                              <m:r>
                                <a:rPr lang="tr-TR" b="0" i="0" smtClean="0">
                                  <a:latin typeface="Cambria Math" panose="02040503050406030204" pitchFamily="18" charset="0"/>
                                </a:rPr>
                                <m:t>−</m:t>
                              </m:r>
                              <m:d>
                                <m:dPr>
                                  <m:begChr m:val="|"/>
                                  <m:endChr m:val="|"/>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e>
                              </m:d>
                            </m:oMath>
                          </a14:m>
                          <a:r>
                            <a:rPr lang="tr-TR" dirty="0" smtClean="0"/>
                            <a:t> altında</a:t>
                          </a:r>
                          <a:r>
                            <a:rPr lang="tr-TR"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Olasılık </a:t>
                          </a:r>
                          <a14:m>
                            <m:oMath xmlns:m="http://schemas.openxmlformats.org/officeDocument/2006/math">
                              <m:r>
                                <a:rPr lang="tr-TR" b="0" i="0" smtClean="0">
                                  <a:latin typeface="Cambria Math" panose="02040503050406030204" pitchFamily="18" charset="0"/>
                                </a:rPr>
                                <m:t>−</m:t>
                              </m:r>
                              <m:d>
                                <m:dPr>
                                  <m:begChr m:val="|"/>
                                  <m:endChr m:val="|"/>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e>
                              </m:d>
                            </m:oMath>
                          </a14:m>
                          <a:r>
                            <a:rPr lang="tr-TR" dirty="0" smtClean="0"/>
                            <a:t> </a:t>
                          </a:r>
                          <a:r>
                            <a:rPr lang="tr-TR" dirty="0" smtClean="0"/>
                            <a:t>üstünde,</a:t>
                          </a:r>
                          <a:endParaRPr lang="tr-TR" dirty="0" smtClean="0"/>
                        </a:p>
                      </a:txBody>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r>
                                  <a:rPr lang="tr-TR" b="0" i="1" smtClean="0">
                                    <a:latin typeface="Cambria Math" panose="02040503050406030204" pitchFamily="18" charset="0"/>
                                  </a:rPr>
                                  <m:t>&gt;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f>
                                      <m:fPr>
                                        <m:ctrlPr>
                                          <a:rPr lang="tr-TR" b="0" i="1" smtClean="0">
                                            <a:latin typeface="Cambria Math" panose="02040503050406030204" pitchFamily="18" charset="0"/>
                                          </a:rPr>
                                        </m:ctrlPr>
                                      </m:fPr>
                                      <m:num>
                                        <m:r>
                                          <a:rPr lang="tr-TR" b="0" i="1" smtClean="0">
                                            <a:latin typeface="Cambria Math" panose="02040503050406030204" pitchFamily="18" charset="0"/>
                                          </a:rPr>
                                          <m:t>𝛼</m:t>
                                        </m:r>
                                      </m:num>
                                      <m:den>
                                        <m:r>
                                          <a:rPr lang="tr-TR" b="0" i="1" smtClean="0">
                                            <a:latin typeface="Cambria Math" panose="02040503050406030204" pitchFamily="18" charset="0"/>
                                          </a:rPr>
                                          <m:t>2</m:t>
                                        </m:r>
                                      </m:den>
                                    </m:f>
                                    <m:r>
                                      <a:rPr lang="tr-TR" b="0" i="1" smtClean="0">
                                        <a:latin typeface="Cambria Math" panose="02040503050406030204" pitchFamily="18" charset="0"/>
                                      </a:rPr>
                                      <m:t>,</m:t>
                                    </m:r>
                                    <m:r>
                                      <a:rPr lang="tr-TR" b="0" i="1" smtClean="0">
                                        <a:latin typeface="Cambria Math" panose="02040503050406030204" pitchFamily="18" charset="0"/>
                                      </a:rPr>
                                      <m:t>𝑛</m:t>
                                    </m:r>
                                    <m:r>
                                      <a:rPr lang="tr-TR" b="0" i="1" smtClean="0">
                                        <a:latin typeface="Cambria Math" panose="02040503050406030204" pitchFamily="18" charset="0"/>
                                      </a:rPr>
                                      <m:t>−1</m:t>
                                    </m:r>
                                  </m:sub>
                                </m:sSub>
                                <m:r>
                                  <a:rPr lang="tr-TR" b="0" i="1" smtClean="0">
                                    <a:latin typeface="Cambria Math" panose="02040503050406030204" pitchFamily="18" charset="0"/>
                                  </a:rPr>
                                  <m:t> </m:t>
                                </m:r>
                                <m:r>
                                  <a:rPr lang="tr-TR" b="0" i="1" smtClean="0">
                                    <a:latin typeface="Cambria Math" panose="02040503050406030204" pitchFamily="18" charset="0"/>
                                  </a:rPr>
                                  <m:t>𝑦𝑎𝑑𝑎</m:t>
                                </m:r>
                                <m:r>
                                  <a:rPr lang="tr-TR" b="0" i="1" smtClean="0">
                                    <a:latin typeface="Cambria Math" panose="02040503050406030204" pitchFamily="18" charset="0"/>
                                  </a:rPr>
                                  <m:t> </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0</m:t>
                                    </m:r>
                                  </m:sub>
                                </m:sSub>
                                <m:r>
                                  <a:rPr lang="tr-TR" b="0" i="1" smtClean="0">
                                    <a:latin typeface="Cambria Math" panose="02040503050406030204" pitchFamily="18" charset="0"/>
                                  </a:rPr>
                                  <m:t>&lt;−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f>
                                      <m:fPr>
                                        <m:ctrlPr>
                                          <a:rPr lang="tr-TR" b="0" i="1" smtClean="0">
                                            <a:latin typeface="Cambria Math" panose="02040503050406030204" pitchFamily="18" charset="0"/>
                                          </a:rPr>
                                        </m:ctrlPr>
                                      </m:fPr>
                                      <m:num>
                                        <m:r>
                                          <a:rPr lang="tr-TR" b="0" i="1" smtClean="0">
                                            <a:latin typeface="Cambria Math" panose="02040503050406030204" pitchFamily="18" charset="0"/>
                                          </a:rPr>
                                          <m:t>𝛼</m:t>
                                        </m:r>
                                      </m:num>
                                      <m:den>
                                        <m:r>
                                          <a:rPr lang="tr-TR" b="0" i="1" smtClean="0">
                                            <a:latin typeface="Cambria Math" panose="02040503050406030204" pitchFamily="18" charset="0"/>
                                          </a:rPr>
                                          <m:t>2</m:t>
                                        </m:r>
                                      </m:den>
                                    </m:f>
                                    <m:r>
                                      <a:rPr lang="tr-TR" b="0" i="1" smtClean="0">
                                        <a:latin typeface="Cambria Math" panose="02040503050406030204" pitchFamily="18" charset="0"/>
                                      </a:rPr>
                                      <m:t>,</m:t>
                                    </m:r>
                                    <m:r>
                                      <a:rPr lang="tr-TR" b="0" i="1" smtClean="0">
                                        <a:latin typeface="Cambria Math" panose="02040503050406030204" pitchFamily="18" charset="0"/>
                                      </a:rPr>
                                      <m:t>𝑛</m:t>
                                    </m:r>
                                    <m:r>
                                      <a:rPr lang="tr-TR" b="0" i="1" smtClean="0">
                                        <a:latin typeface="Cambria Math" panose="02040503050406030204" pitchFamily="18" charset="0"/>
                                      </a:rPr>
                                      <m:t>−1</m:t>
                                    </m:r>
                                  </m:sub>
                                </m:sSub>
                              </m:oMath>
                            </m:oMathPara>
                          </a14:m>
                          <a:endParaRPr lang="tr-TR" b="0" dirty="0" smtClean="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=2</m:t>
                                </m:r>
                                <m:r>
                                  <a:rPr lang="tr-TR" b="0" i="1" smtClean="0">
                                    <a:latin typeface="Cambria Math" panose="02040503050406030204" pitchFamily="18" charset="0"/>
                                  </a:rPr>
                                  <m:t>𝑃</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𝑇</m:t>
                                    </m:r>
                                  </m:e>
                                  <m:sub>
                                    <m:r>
                                      <a:rPr lang="tr-TR" b="0" i="1" smtClean="0">
                                        <a:latin typeface="Cambria Math" panose="02040503050406030204" pitchFamily="18" charset="0"/>
                                      </a:rPr>
                                      <m:t>𝑛</m:t>
                                    </m:r>
                                    <m:r>
                                      <a:rPr lang="tr-TR" b="0" i="1" smtClean="0">
                                        <a:latin typeface="Cambria Math" panose="02040503050406030204" pitchFamily="18" charset="0"/>
                                      </a:rPr>
                                      <m:t>−1</m:t>
                                    </m:r>
                                  </m:sub>
                                </m:sSub>
                                <m:r>
                                  <a:rPr lang="tr-TR" b="0" i="1" smtClean="0">
                                    <a:latin typeface="Cambria Math" panose="02040503050406030204" pitchFamily="18" charset="0"/>
                                  </a:rPr>
                                  <m:t>&gt;|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r>
                                  <a:rPr lang="tr-TR" b="0" i="1" smtClean="0">
                                    <a:latin typeface="Cambria Math" panose="02040503050406030204" pitchFamily="18" charset="0"/>
                                  </a:rPr>
                                  <m:t>|)</m:t>
                                </m:r>
                              </m:oMath>
                            </m:oMathPara>
                          </a14:m>
                          <a:endParaRPr lang="tr-TR" dirty="0"/>
                        </a:p>
                      </a:txBody>
                      <a:tcPr/>
                    </a:tc>
                    <a:extLst>
                      <a:ext uri="{0D108BD9-81ED-4DB2-BD59-A6C34878D82A}">
                        <a16:rowId xmlns:a16="http://schemas.microsoft.com/office/drawing/2014/main" xmlns="" val="10004"/>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1</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ea typeface="Cambria Math" panose="02040503050406030204" pitchFamily="18" charset="0"/>
                                  </a:rPr>
                                  <m:t>&gt;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𝜇</m:t>
                                    </m:r>
                                  </m:e>
                                  <m:sub>
                                    <m:r>
                                      <a:rPr lang="tr-TR" b="0" i="1" smtClean="0">
                                        <a:latin typeface="Cambria Math" panose="02040503050406030204" pitchFamily="18" charset="0"/>
                                        <a:ea typeface="Cambria Math" panose="02040503050406030204" pitchFamily="18" charset="0"/>
                                      </a:rPr>
                                      <m:t>0</m:t>
                                    </m:r>
                                  </m:sub>
                                </m:sSub>
                              </m:oMath>
                            </m:oMathPara>
                          </a14:m>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Olasılık </a:t>
                          </a:r>
                          <a14:m>
                            <m:oMath xmlns:m="http://schemas.openxmlformats.org/officeDocument/2006/math">
                              <m:r>
                                <a:rPr lang="tr-TR" b="0" i="0" smtClean="0">
                                  <a:latin typeface="Cambria Math" panose="02040503050406030204" pitchFamily="18" charset="0"/>
                                </a:rPr>
                                <m:t>−</m:t>
                              </m:r>
                              <m:d>
                                <m:dPr>
                                  <m:begChr m:val="|"/>
                                  <m:endChr m:val="|"/>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e>
                              </m:d>
                            </m:oMath>
                          </a14:m>
                          <a:r>
                            <a:rPr lang="tr-TR" dirty="0" smtClean="0"/>
                            <a:t> üstünde,</a:t>
                          </a:r>
                        </a:p>
                      </a:txBody>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r>
                                  <a:rPr lang="tr-TR" b="0" i="1" smtClean="0">
                                    <a:latin typeface="Cambria Math" panose="02040503050406030204" pitchFamily="18" charset="0"/>
                                  </a:rPr>
                                  <m:t>&gt;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𝛼</m:t>
                                    </m:r>
                                    <m:r>
                                      <a:rPr lang="tr-TR" b="0" i="1" smtClean="0">
                                        <a:latin typeface="Cambria Math" panose="02040503050406030204" pitchFamily="18" charset="0"/>
                                      </a:rPr>
                                      <m:t>,</m:t>
                                    </m:r>
                                    <m:r>
                                      <a:rPr lang="tr-TR" b="0" i="1" smtClean="0">
                                        <a:latin typeface="Cambria Math" panose="02040503050406030204" pitchFamily="18" charset="0"/>
                                      </a:rPr>
                                      <m:t>𝑛</m:t>
                                    </m:r>
                                    <m:r>
                                      <a:rPr lang="tr-TR" b="0" i="1" smtClean="0">
                                        <a:latin typeface="Cambria Math" panose="02040503050406030204" pitchFamily="18" charset="0"/>
                                      </a:rPr>
                                      <m:t>−1</m:t>
                                    </m:r>
                                  </m:sub>
                                </m:sSub>
                              </m:oMath>
                            </m:oMathPara>
                          </a14:m>
                          <a:endParaRPr lang="tr-TR" dirty="0"/>
                        </a:p>
                      </a:txBody>
                      <a:tcPr/>
                    </a:tc>
                    <a:extLst>
                      <a:ext uri="{0D108BD9-81ED-4DB2-BD59-A6C34878D82A}">
                        <a16:rowId xmlns:a16="http://schemas.microsoft.com/office/drawing/2014/main" xmlns="" val="10005"/>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1</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ea typeface="Cambria Math" panose="02040503050406030204" pitchFamily="18" charset="0"/>
                                  </a:rPr>
                                  <m:t>&lt;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𝜇</m:t>
                                    </m:r>
                                  </m:e>
                                  <m:sub>
                                    <m:r>
                                      <a:rPr lang="tr-TR" b="0" i="1" smtClean="0">
                                        <a:latin typeface="Cambria Math" panose="02040503050406030204" pitchFamily="18" charset="0"/>
                                        <a:ea typeface="Cambria Math" panose="02040503050406030204" pitchFamily="18" charset="0"/>
                                      </a:rPr>
                                      <m:t>0</m:t>
                                    </m:r>
                                  </m:sub>
                                </m:sSub>
                              </m:oMath>
                            </m:oMathPara>
                          </a14:m>
                          <a:endParaRPr lang="tr-TR" dirty="0"/>
                        </a:p>
                      </a:txBody>
                      <a:tcPr/>
                    </a:tc>
                    <a:tc>
                      <a:txBody>
                        <a:bodyPr/>
                        <a:lstStyle/>
                        <a:p>
                          <a:r>
                            <a:rPr lang="tr-TR" dirty="0" smtClean="0"/>
                            <a:t>Olasılık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oMath>
                          </a14:m>
                          <a:r>
                            <a:rPr lang="tr-TR" dirty="0" smtClean="0"/>
                            <a:t> </a:t>
                          </a:r>
                          <a:r>
                            <a:rPr lang="tr-TR" dirty="0" smtClean="0"/>
                            <a:t>altında</a:t>
                          </a:r>
                          <a:endParaRPr lang="tr-TR" dirty="0" smtClean="0"/>
                        </a:p>
                      </a:txBody>
                      <a:tcPr/>
                    </a:tc>
                    <a:tc>
                      <a:txBody>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r>
                                  <a:rPr lang="tr-TR" b="0" i="1" smtClean="0">
                                    <a:latin typeface="Cambria Math" panose="02040503050406030204" pitchFamily="18" charset="0"/>
                                  </a:rPr>
                                  <m:t>&lt;−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𝛼</m:t>
                                    </m:r>
                                    <m:r>
                                      <a:rPr lang="tr-TR" b="0" i="1" smtClean="0">
                                        <a:latin typeface="Cambria Math" panose="02040503050406030204" pitchFamily="18" charset="0"/>
                                      </a:rPr>
                                      <m:t>,</m:t>
                                    </m:r>
                                    <m:r>
                                      <a:rPr lang="tr-TR" b="0" i="1" smtClean="0">
                                        <a:latin typeface="Cambria Math" panose="02040503050406030204" pitchFamily="18" charset="0"/>
                                      </a:rPr>
                                      <m:t>𝑛</m:t>
                                    </m:r>
                                    <m:r>
                                      <a:rPr lang="tr-TR" b="0" i="1" smtClean="0">
                                        <a:latin typeface="Cambria Math" panose="02040503050406030204" pitchFamily="18" charset="0"/>
                                      </a:rPr>
                                      <m:t>−1</m:t>
                                    </m:r>
                                  </m:sub>
                                </m:sSub>
                              </m:oMath>
                            </m:oMathPara>
                          </a14:m>
                          <a:endParaRPr lang="tr-TR" dirty="0"/>
                        </a:p>
                      </a:txBody>
                      <a:tcPr/>
                    </a:tc>
                    <a:extLst>
                      <a:ext uri="{0D108BD9-81ED-4DB2-BD59-A6C34878D82A}">
                        <a16:rowId xmlns:a16="http://schemas.microsoft.com/office/drawing/2014/main" xmlns="" val="10006"/>
                      </a:ext>
                    </a:extLst>
                  </a:tr>
                </a:tbl>
              </a:graphicData>
            </a:graphic>
          </p:graphicFrame>
        </mc:Choice>
        <mc:Fallback>
          <p:graphicFrame>
            <p:nvGraphicFramePr>
              <p:cNvPr id="6" name="Tablo 5"/>
              <p:cNvGraphicFramePr>
                <a:graphicFrameLocks noGrp="1"/>
              </p:cNvGraphicFramePr>
              <p:nvPr>
                <p:extLst>
                  <p:ext uri="{D42A27DB-BD31-4B8C-83A1-F6EECF244321}">
                    <p14:modId xmlns:p14="http://schemas.microsoft.com/office/powerpoint/2010/main" val="678653536"/>
                  </p:ext>
                </p:extLst>
              </p:nvPr>
            </p:nvGraphicFramePr>
            <p:xfrm>
              <a:off x="1218883" y="2132856"/>
              <a:ext cx="9663748" cy="3750818"/>
            </p:xfrm>
            <a:graphic>
              <a:graphicData uri="http://schemas.openxmlformats.org/drawingml/2006/table">
                <a:tbl>
                  <a:tblPr firstRow="1" bandRow="1">
                    <a:tableStyleId>{5C22544A-7EE6-4342-B048-85BDC9FD1C3A}</a:tableStyleId>
                  </a:tblPr>
                  <a:tblGrid>
                    <a:gridCol w="2050225">
                      <a:extLst>
                        <a:ext uri="{9D8B030D-6E8A-4147-A177-3AD203B41FA5}">
                          <a16:colId xmlns:a16="http://schemas.microsoft.com/office/drawing/2014/main" xmlns:a14="http://schemas.microsoft.com/office/drawing/2010/main" xmlns="" val="20000"/>
                        </a:ext>
                      </a:extLst>
                    </a:gridCol>
                    <a:gridCol w="3761408">
                      <a:extLst>
                        <a:ext uri="{9D8B030D-6E8A-4147-A177-3AD203B41FA5}">
                          <a16:colId xmlns:a16="http://schemas.microsoft.com/office/drawing/2014/main" xmlns:a14="http://schemas.microsoft.com/office/drawing/2010/main" xmlns="" val="20001"/>
                        </a:ext>
                      </a:extLst>
                    </a:gridCol>
                    <a:gridCol w="3852115">
                      <a:extLst>
                        <a:ext uri="{9D8B030D-6E8A-4147-A177-3AD203B41FA5}">
                          <a16:colId xmlns:a16="http://schemas.microsoft.com/office/drawing/2014/main" xmlns:a14="http://schemas.microsoft.com/office/drawing/2010/main" xmlns="" val="20002"/>
                        </a:ext>
                      </a:extLst>
                    </a:gridCol>
                  </a:tblGrid>
                  <a:tr h="370840">
                    <a:tc gridSpan="3">
                      <a:txBody>
                        <a:bodyPr/>
                        <a:lstStyle/>
                        <a:p>
                          <a:pPr algn="ctr"/>
                          <a:r>
                            <a:rPr lang="tr-TR" dirty="0" smtClean="0"/>
                            <a:t>Ortalama Hakkında Hipotez Testi, </a:t>
                          </a:r>
                          <a:r>
                            <a:rPr lang="tr-TR" dirty="0" err="1" smtClean="0"/>
                            <a:t>Varyans</a:t>
                          </a:r>
                          <a:r>
                            <a:rPr lang="tr-TR" dirty="0" smtClean="0"/>
                            <a:t> Biliniyor (z-Testi)</a:t>
                          </a:r>
                          <a:endParaRPr lang="tr-TR" dirty="0"/>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xmlns:a14="http://schemas.microsoft.com/office/drawing/2010/main" xmlns="" val="10000"/>
                      </a:ext>
                    </a:extLst>
                  </a:tr>
                  <a:tr h="370840">
                    <a:tc>
                      <a:txBody>
                        <a:bodyPr/>
                        <a:lstStyle/>
                        <a:p>
                          <a:r>
                            <a:rPr lang="tr-TR" dirty="0" smtClean="0"/>
                            <a:t>Sıfır Hipotezi</a:t>
                          </a:r>
                          <a:endParaRPr lang="tr-TR" dirty="0"/>
                        </a:p>
                      </a:txBody>
                      <a:tcPr>
                        <a:solidFill>
                          <a:schemeClr val="accent6">
                            <a:lumMod val="40000"/>
                            <a:lumOff val="60000"/>
                          </a:schemeClr>
                        </a:solidFill>
                      </a:tcPr>
                    </a:tc>
                    <a:tc>
                      <a:txBody>
                        <a:bodyPr/>
                        <a:lstStyle/>
                        <a:p>
                          <a:endParaRPr lang="tr-TR"/>
                        </a:p>
                      </a:txBody>
                      <a:tcPr>
                        <a:blipFill rotWithShape="0">
                          <a:blip r:embed="rId2"/>
                          <a:stretch>
                            <a:fillRect l="-54781" t="-108197" r="-103241" b="-832787"/>
                          </a:stretch>
                        </a:blipFill>
                      </a:tcPr>
                    </a:tc>
                    <a:tc>
                      <a:txBody>
                        <a:bodyPr/>
                        <a:lstStyle/>
                        <a:p>
                          <a:endParaRPr lang="tr-TR" dirty="0"/>
                        </a:p>
                      </a:txBody>
                      <a:tcPr>
                        <a:solidFill>
                          <a:schemeClr val="accent6">
                            <a:lumMod val="40000"/>
                            <a:lumOff val="60000"/>
                          </a:schemeClr>
                        </a:solidFill>
                      </a:tcPr>
                    </a:tc>
                    <a:extLst>
                      <a:ext uri="{0D108BD9-81ED-4DB2-BD59-A6C34878D82A}">
                        <a16:rowId xmlns:a16="http://schemas.microsoft.com/office/drawing/2014/main" xmlns:a14="http://schemas.microsoft.com/office/drawing/2010/main" xmlns="" val="10001"/>
                      </a:ext>
                    </a:extLst>
                  </a:tr>
                  <a:tr h="699008">
                    <a:tc>
                      <a:txBody>
                        <a:bodyPr/>
                        <a:lstStyle/>
                        <a:p>
                          <a:r>
                            <a:rPr lang="tr-TR" dirty="0" smtClean="0"/>
                            <a:t>Test İstatistiği</a:t>
                          </a:r>
                          <a:endParaRPr lang="tr-TR" dirty="0"/>
                        </a:p>
                      </a:txBody>
                      <a:tcPr>
                        <a:solidFill>
                          <a:schemeClr val="accent6">
                            <a:lumMod val="40000"/>
                            <a:lumOff val="60000"/>
                          </a:schemeClr>
                        </a:solidFill>
                      </a:tcPr>
                    </a:tc>
                    <a:tc>
                      <a:txBody>
                        <a:bodyPr/>
                        <a:lstStyle/>
                        <a:p>
                          <a:endParaRPr lang="tr-TR"/>
                        </a:p>
                      </a:txBody>
                      <a:tcPr>
                        <a:blipFill rotWithShape="0">
                          <a:blip r:embed="rId2"/>
                          <a:stretch>
                            <a:fillRect l="-54781" t="-110435" r="-103241" b="-341739"/>
                          </a:stretch>
                        </a:blipFill>
                      </a:tcPr>
                    </a:tc>
                    <a:tc>
                      <a:txBody>
                        <a:bodyPr/>
                        <a:lstStyle/>
                        <a:p>
                          <a:endParaRPr lang="tr-TR" dirty="0"/>
                        </a:p>
                      </a:txBody>
                      <a:tcPr>
                        <a:solidFill>
                          <a:schemeClr val="accent6">
                            <a:lumMod val="40000"/>
                            <a:lumOff val="60000"/>
                          </a:schemeClr>
                        </a:solidFill>
                      </a:tcPr>
                    </a:tc>
                    <a:extLst>
                      <a:ext uri="{0D108BD9-81ED-4DB2-BD59-A6C34878D82A}">
                        <a16:rowId xmlns:a16="http://schemas.microsoft.com/office/drawing/2014/main" xmlns:a14="http://schemas.microsoft.com/office/drawing/2010/main" xmlns="" val="10002"/>
                      </a:ext>
                    </a:extLst>
                  </a:tr>
                  <a:tr h="640080">
                    <a:tc>
                      <a:txBody>
                        <a:bodyPr/>
                        <a:lstStyle/>
                        <a:p>
                          <a:r>
                            <a:rPr lang="tr-TR" dirty="0" smtClean="0">
                              <a:solidFill>
                                <a:schemeClr val="bg1"/>
                              </a:solidFill>
                            </a:rPr>
                            <a:t>Alternatif Hipotez</a:t>
                          </a:r>
                          <a:endParaRPr lang="tr-TR" dirty="0">
                            <a:solidFill>
                              <a:schemeClr val="bg1"/>
                            </a:solidFill>
                          </a:endParaRPr>
                        </a:p>
                      </a:txBody>
                      <a:tcPr>
                        <a:solidFill>
                          <a:schemeClr val="accent1"/>
                        </a:solidFill>
                      </a:tcPr>
                    </a:tc>
                    <a:tc>
                      <a:txBody>
                        <a:bodyPr/>
                        <a:lstStyle/>
                        <a:p>
                          <a:r>
                            <a:rPr lang="tr-TR" dirty="0" smtClean="0">
                              <a:solidFill>
                                <a:schemeClr val="bg1"/>
                              </a:solidFill>
                            </a:rPr>
                            <a:t>P-Değeri</a:t>
                          </a:r>
                          <a:endParaRPr lang="tr-TR" dirty="0">
                            <a:solidFill>
                              <a:schemeClr val="bg1"/>
                            </a:solidFill>
                          </a:endParaRPr>
                        </a:p>
                      </a:txBody>
                      <a:tcPr>
                        <a:solidFill>
                          <a:schemeClr val="accent1"/>
                        </a:solidFill>
                      </a:tcPr>
                    </a:tc>
                    <a:tc>
                      <a:txBody>
                        <a:bodyPr/>
                        <a:lstStyle/>
                        <a:p>
                          <a:r>
                            <a:rPr lang="tr-TR" dirty="0" err="1" smtClean="0">
                              <a:solidFill>
                                <a:schemeClr val="bg1"/>
                              </a:solidFill>
                            </a:rPr>
                            <a:t>Red</a:t>
                          </a:r>
                          <a:r>
                            <a:rPr lang="tr-TR" dirty="0" smtClean="0">
                              <a:solidFill>
                                <a:schemeClr val="bg1"/>
                              </a:solidFill>
                            </a:rPr>
                            <a:t> Kriteri</a:t>
                          </a:r>
                        </a:p>
                        <a:p>
                          <a:r>
                            <a:rPr lang="tr-TR" dirty="0" smtClean="0">
                              <a:solidFill>
                                <a:schemeClr val="bg1"/>
                              </a:solidFill>
                            </a:rPr>
                            <a:t>Sabit</a:t>
                          </a:r>
                          <a:r>
                            <a:rPr lang="tr-TR" baseline="0" dirty="0" smtClean="0">
                              <a:solidFill>
                                <a:schemeClr val="bg1"/>
                              </a:solidFill>
                            </a:rPr>
                            <a:t>-Seviye Testleri için</a:t>
                          </a:r>
                          <a:endParaRPr lang="tr-TR" dirty="0">
                            <a:solidFill>
                              <a:schemeClr val="bg1"/>
                            </a:solidFill>
                          </a:endParaRPr>
                        </a:p>
                      </a:txBody>
                      <a:tcPr>
                        <a:solidFill>
                          <a:schemeClr val="accent1"/>
                        </a:solidFill>
                      </a:tcPr>
                    </a:tc>
                    <a:extLst>
                      <a:ext uri="{0D108BD9-81ED-4DB2-BD59-A6C34878D82A}">
                        <a16:rowId xmlns:a16="http://schemas.microsoft.com/office/drawing/2014/main" xmlns:a14="http://schemas.microsoft.com/office/drawing/2010/main" xmlns="" val="10003"/>
                      </a:ext>
                    </a:extLst>
                  </a:tr>
                  <a:tr h="914400">
                    <a:tc>
                      <a:txBody>
                        <a:bodyPr/>
                        <a:lstStyle/>
                        <a:p>
                          <a:endParaRPr lang="tr-TR"/>
                        </a:p>
                      </a:txBody>
                      <a:tcPr>
                        <a:blipFill rotWithShape="0">
                          <a:blip r:embed="rId2"/>
                          <a:stretch>
                            <a:fillRect l="-297" t="-229801" r="-372107" b="-90728"/>
                          </a:stretch>
                        </a:blipFill>
                      </a:tcPr>
                    </a:tc>
                    <a:tc>
                      <a:txBody>
                        <a:bodyPr/>
                        <a:lstStyle/>
                        <a:p>
                          <a:endParaRPr lang="tr-TR"/>
                        </a:p>
                      </a:txBody>
                      <a:tcPr>
                        <a:blipFill rotWithShape="0">
                          <a:blip r:embed="rId2"/>
                          <a:stretch>
                            <a:fillRect l="-54781" t="-229801" r="-103241" b="-90728"/>
                          </a:stretch>
                        </a:blipFill>
                      </a:tcPr>
                    </a:tc>
                    <a:tc>
                      <a:txBody>
                        <a:bodyPr/>
                        <a:lstStyle/>
                        <a:p>
                          <a:endParaRPr lang="tr-TR"/>
                        </a:p>
                      </a:txBody>
                      <a:tcPr>
                        <a:blipFill rotWithShape="0">
                          <a:blip r:embed="rId2"/>
                          <a:stretch>
                            <a:fillRect l="-150869" t="-229801" r="-632" b="-90728"/>
                          </a:stretch>
                        </a:blipFill>
                      </a:tcPr>
                    </a:tc>
                    <a:extLst>
                      <a:ext uri="{0D108BD9-81ED-4DB2-BD59-A6C34878D82A}">
                        <a16:rowId xmlns:a16="http://schemas.microsoft.com/office/drawing/2014/main" xmlns:a14="http://schemas.microsoft.com/office/drawing/2010/main" xmlns="" val="10004"/>
                      </a:ext>
                    </a:extLst>
                  </a:tr>
                  <a:tr h="377825">
                    <a:tc>
                      <a:txBody>
                        <a:bodyPr/>
                        <a:lstStyle/>
                        <a:p>
                          <a:endParaRPr lang="tr-TR"/>
                        </a:p>
                      </a:txBody>
                      <a:tcPr>
                        <a:blipFill rotWithShape="0">
                          <a:blip r:embed="rId2"/>
                          <a:stretch>
                            <a:fillRect l="-297" t="-803226" r="-372107" b="-120968"/>
                          </a:stretch>
                        </a:blipFill>
                      </a:tcPr>
                    </a:tc>
                    <a:tc>
                      <a:txBody>
                        <a:bodyPr/>
                        <a:lstStyle/>
                        <a:p>
                          <a:endParaRPr lang="tr-TR"/>
                        </a:p>
                      </a:txBody>
                      <a:tcPr>
                        <a:blipFill rotWithShape="0">
                          <a:blip r:embed="rId2"/>
                          <a:stretch>
                            <a:fillRect l="-54781" t="-803226" r="-103241" b="-120968"/>
                          </a:stretch>
                        </a:blipFill>
                      </a:tcPr>
                    </a:tc>
                    <a:tc>
                      <a:txBody>
                        <a:bodyPr/>
                        <a:lstStyle/>
                        <a:p>
                          <a:endParaRPr lang="tr-TR"/>
                        </a:p>
                      </a:txBody>
                      <a:tcPr>
                        <a:blipFill rotWithShape="0">
                          <a:blip r:embed="rId2"/>
                          <a:stretch>
                            <a:fillRect l="-150869" t="-803226" r="-632" b="-120968"/>
                          </a:stretch>
                        </a:blipFill>
                      </a:tcPr>
                    </a:tc>
                    <a:extLst>
                      <a:ext uri="{0D108BD9-81ED-4DB2-BD59-A6C34878D82A}">
                        <a16:rowId xmlns:a16="http://schemas.microsoft.com/office/drawing/2014/main" xmlns:a14="http://schemas.microsoft.com/office/drawing/2010/main" xmlns="" val="10005"/>
                      </a:ext>
                    </a:extLst>
                  </a:tr>
                  <a:tr h="377825">
                    <a:tc>
                      <a:txBody>
                        <a:bodyPr/>
                        <a:lstStyle/>
                        <a:p>
                          <a:endParaRPr lang="tr-TR"/>
                        </a:p>
                      </a:txBody>
                      <a:tcPr>
                        <a:blipFill rotWithShape="0">
                          <a:blip r:embed="rId2"/>
                          <a:stretch>
                            <a:fillRect l="-297" t="-903226" r="-372107" b="-20968"/>
                          </a:stretch>
                        </a:blipFill>
                      </a:tcPr>
                    </a:tc>
                    <a:tc>
                      <a:txBody>
                        <a:bodyPr/>
                        <a:lstStyle/>
                        <a:p>
                          <a:endParaRPr lang="tr-TR"/>
                        </a:p>
                      </a:txBody>
                      <a:tcPr>
                        <a:blipFill rotWithShape="0">
                          <a:blip r:embed="rId2"/>
                          <a:stretch>
                            <a:fillRect l="-54781" t="-903226" r="-103241" b="-20968"/>
                          </a:stretch>
                        </a:blipFill>
                      </a:tcPr>
                    </a:tc>
                    <a:tc>
                      <a:txBody>
                        <a:bodyPr/>
                        <a:lstStyle/>
                        <a:p>
                          <a:endParaRPr lang="tr-TR"/>
                        </a:p>
                      </a:txBody>
                      <a:tcPr>
                        <a:blipFill rotWithShape="0">
                          <a:blip r:embed="rId2"/>
                          <a:stretch>
                            <a:fillRect l="-150869" t="-903226" r="-632" b="-20968"/>
                          </a:stretch>
                        </a:blipFill>
                      </a:tcPr>
                    </a:tc>
                    <a:extLst>
                      <a:ext uri="{0D108BD9-81ED-4DB2-BD59-A6C34878D82A}">
                        <a16:rowId xmlns:a16="http://schemas.microsoft.com/office/drawing/2014/main" xmlns:a14="http://schemas.microsoft.com/office/drawing/2010/main" xmlns="" val="10006"/>
                      </a:ext>
                    </a:extLst>
                  </a:tr>
                </a:tbl>
              </a:graphicData>
            </a:graphic>
          </p:graphicFrame>
        </mc:Fallback>
      </mc:AlternateContent>
    </p:spTree>
    <p:extLst>
      <p:ext uri="{BB962C8B-B14F-4D97-AF65-F5344CB8AC3E}">
        <p14:creationId xmlns:p14="http://schemas.microsoft.com/office/powerpoint/2010/main" val="235648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485900" y="1988840"/>
            <a:ext cx="8716591" cy="2133898"/>
          </a:xfrm>
          <a:prstGeom prst="rect">
            <a:avLst/>
          </a:prstGeom>
        </p:spPr>
      </p:pic>
    </p:spTree>
    <p:extLst>
      <p:ext uri="{BB962C8B-B14F-4D97-AF65-F5344CB8AC3E}">
        <p14:creationId xmlns:p14="http://schemas.microsoft.com/office/powerpoint/2010/main" val="144094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lstStyle/>
              <a:p>
                <a:r>
                  <a:rPr lang="tr-TR" dirty="0" smtClean="0"/>
                  <a:t>Golf sopalarının «yay etkisi» diye bilinen özelliğinin 15 adetlik örneklem üzerinden 0.82’yi geçtiğine dair (</a:t>
                </a:r>
                <a14:m>
                  <m:oMath xmlns:m="http://schemas.openxmlformats.org/officeDocument/2006/math">
                    <m:r>
                      <a:rPr lang="tr-TR" b="0" i="1" smtClean="0">
                        <a:latin typeface="Cambria Math" panose="02040503050406030204" pitchFamily="18" charset="0"/>
                      </a:rPr>
                      <m:t>𝛼</m:t>
                    </m:r>
                    <m:r>
                      <a:rPr lang="tr-TR" b="0" i="1" smtClean="0">
                        <a:latin typeface="Cambria Math" panose="02040503050406030204" pitchFamily="18" charset="0"/>
                      </a:rPr>
                      <m:t>=0.05 </m:t>
                    </m:r>
                    <m:r>
                      <a:rPr lang="tr-TR" b="0" i="1" smtClean="0">
                        <a:latin typeface="Cambria Math" panose="02040503050406030204" pitchFamily="18" charset="0"/>
                      </a:rPr>
                      <m:t>𝑖</m:t>
                    </m:r>
                    <m:r>
                      <a:rPr lang="tr-TR" b="0" i="1" smtClean="0">
                        <a:latin typeface="Cambria Math" panose="02040503050406030204" pitchFamily="18" charset="0"/>
                      </a:rPr>
                      <m:t>ç</m:t>
                    </m:r>
                    <m:r>
                      <a:rPr lang="tr-TR" b="0" i="1" smtClean="0">
                        <a:latin typeface="Cambria Math" panose="02040503050406030204" pitchFamily="18" charset="0"/>
                      </a:rPr>
                      <m:t>𝑖𝑛</m:t>
                    </m:r>
                  </m:oMath>
                </a14:m>
                <a:r>
                  <a:rPr lang="tr-TR" dirty="0" smtClean="0"/>
                  <a:t>) kanıt olup olmadığı araştırılmaktadır</a:t>
                </a:r>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pic>
        <p:nvPicPr>
          <p:cNvPr id="5" name="Resim 4"/>
          <p:cNvPicPr>
            <a:picLocks noChangeAspect="1"/>
          </p:cNvPicPr>
          <p:nvPr/>
        </p:nvPicPr>
        <p:blipFill>
          <a:blip r:embed="rId3"/>
          <a:stretch>
            <a:fillRect/>
          </a:stretch>
        </p:blipFill>
        <p:spPr>
          <a:xfrm>
            <a:off x="1218883" y="2497000"/>
            <a:ext cx="5417704" cy="2880000"/>
          </a:xfrm>
          <a:prstGeom prst="rect">
            <a:avLst/>
          </a:prstGeom>
        </p:spPr>
      </p:pic>
      <p:pic>
        <p:nvPicPr>
          <p:cNvPr id="6" name="Resim 5"/>
          <p:cNvPicPr>
            <a:picLocks noChangeAspect="1"/>
          </p:cNvPicPr>
          <p:nvPr/>
        </p:nvPicPr>
        <p:blipFill>
          <a:blip r:embed="rId4"/>
          <a:stretch>
            <a:fillRect/>
          </a:stretch>
        </p:blipFill>
        <p:spPr>
          <a:xfrm>
            <a:off x="5950396" y="3356992"/>
            <a:ext cx="5287113" cy="819264"/>
          </a:xfrm>
          <a:prstGeom prst="rect">
            <a:avLst/>
          </a:prstGeom>
        </p:spPr>
      </p:pic>
    </p:spTree>
    <p:extLst>
      <p:ext uri="{BB962C8B-B14F-4D97-AF65-F5344CB8AC3E}">
        <p14:creationId xmlns:p14="http://schemas.microsoft.com/office/powerpoint/2010/main" val="52410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 Devam</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normAutofit fontScale="92500" lnSpcReduction="20000"/>
              </a:bodyPr>
              <a:lstStyle/>
              <a:p>
                <a:pPr marL="0" indent="0">
                  <a:buNone/>
                </a:pPr>
                <a:r>
                  <a:rPr lang="tr-TR" dirty="0" smtClean="0"/>
                  <a:t>Çözüm: örneklem ortalaması ve örneklem standart sapması sırasıyla </a:t>
                </a:r>
                <a14:m>
                  <m:oMath xmlns:m="http://schemas.openxmlformats.org/officeDocument/2006/math">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𝑥</m:t>
                        </m:r>
                      </m:e>
                    </m:acc>
                    <m:r>
                      <a:rPr lang="tr-TR" b="0" i="1" dirty="0" smtClean="0">
                        <a:latin typeface="Cambria Math" panose="02040503050406030204" pitchFamily="18" charset="0"/>
                      </a:rPr>
                      <m:t>=0.83725 </m:t>
                    </m:r>
                    <m:r>
                      <a:rPr lang="tr-TR" b="0" i="1" dirty="0" smtClean="0">
                        <a:latin typeface="Cambria Math" panose="02040503050406030204" pitchFamily="18" charset="0"/>
                      </a:rPr>
                      <m:t>𝑣𝑒</m:t>
                    </m:r>
                    <m:r>
                      <a:rPr lang="tr-TR" b="0" i="1" dirty="0" smtClean="0">
                        <a:latin typeface="Cambria Math" panose="02040503050406030204" pitchFamily="18" charset="0"/>
                      </a:rPr>
                      <m:t> </m:t>
                    </m:r>
                    <m:r>
                      <a:rPr lang="tr-TR" b="0" i="1" dirty="0" smtClean="0">
                        <a:latin typeface="Cambria Math" panose="02040503050406030204" pitchFamily="18" charset="0"/>
                      </a:rPr>
                      <m:t>𝑆</m:t>
                    </m:r>
                    <m:r>
                      <a:rPr lang="tr-TR" b="0" i="1" dirty="0" smtClean="0">
                        <a:latin typeface="Cambria Math" panose="02040503050406030204" pitchFamily="18" charset="0"/>
                      </a:rPr>
                      <m:t>=0.02456</m:t>
                    </m:r>
                  </m:oMath>
                </a14:m>
                <a:r>
                  <a:rPr lang="tr-TR" dirty="0" smtClean="0"/>
                  <a:t> olarak bulunur</a:t>
                </a:r>
              </a:p>
              <a:p>
                <a:pPr marL="457200" indent="-457200">
                  <a:buAutoNum type="arabicPeriod"/>
                </a:pPr>
                <a:r>
                  <a:rPr lang="tr-TR" dirty="0" smtClean="0"/>
                  <a:t>İlgilenilen parametre üretilecek tüm golf sopalarının yay etkisi ortalaması </a:t>
                </a:r>
                <a14:m>
                  <m:oMath xmlns:m="http://schemas.openxmlformats.org/officeDocument/2006/math">
                    <m:r>
                      <a:rPr lang="tr-TR" b="0" i="1" smtClean="0">
                        <a:latin typeface="Cambria Math" panose="02040503050406030204" pitchFamily="18" charset="0"/>
                      </a:rPr>
                      <m:t>𝜇</m:t>
                    </m:r>
                  </m:oMath>
                </a14:m>
                <a:r>
                  <a:rPr lang="tr-TR" dirty="0" smtClean="0"/>
                  <a:t> dür.</a:t>
                </a:r>
              </a:p>
              <a:p>
                <a:pPr marL="457200" indent="-457200">
                  <a:buAutoNum type="arabicPeriod"/>
                </a:pPr>
                <a:r>
                  <a:rPr lang="tr-TR" dirty="0" smtClean="0"/>
                  <a:t>Sıfır hipotezi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rPr>
                      <m:t>=0.82</m:t>
                    </m:r>
                  </m:oMath>
                </a14:m>
                <a:endParaRPr lang="tr-TR" dirty="0" smtClean="0"/>
              </a:p>
              <a:p>
                <a:pPr marL="457200" indent="-457200">
                  <a:buAutoNum type="arabicPeriod"/>
                </a:pPr>
                <a:r>
                  <a:rPr lang="tr-TR" dirty="0" smtClean="0"/>
                  <a:t>Alternatif hipotez,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1</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rPr>
                      <m:t>&gt;0.82</m:t>
                    </m:r>
                  </m:oMath>
                </a14:m>
                <a:r>
                  <a:rPr lang="tr-TR" dirty="0" smtClean="0"/>
                  <a:t>. ortalama yay etkisi katsayısı 0.82’yi geçerse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oMath>
                </a14:m>
                <a:r>
                  <a:rPr lang="tr-TR" dirty="0" smtClean="0"/>
                  <a:t>’ı reddetmek istiyoruz.</a:t>
                </a:r>
              </a:p>
              <a:p>
                <a:pPr marL="457200" indent="-457200">
                  <a:buAutoNum type="arabicPeriod"/>
                </a:pP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𝑡</m:t>
                        </m:r>
                      </m:e>
                      <m:sub>
                        <m:r>
                          <a:rPr lang="tr-TR" b="0" i="1" smtClean="0">
                            <a:latin typeface="Cambria Math" panose="02040503050406030204" pitchFamily="18" charset="0"/>
                          </a:rPr>
                          <m:t>0</m:t>
                        </m:r>
                      </m:sub>
                    </m:sSub>
                    <m:r>
                      <a:rPr lang="tr-TR" i="1">
                        <a:latin typeface="Cambria Math" panose="02040503050406030204" pitchFamily="18" charset="0"/>
                      </a:rPr>
                      <m:t>=</m:t>
                    </m:r>
                    <m:f>
                      <m:fPr>
                        <m:ctrlPr>
                          <a:rPr lang="tr-TR" i="1">
                            <a:latin typeface="Cambria Math" panose="02040503050406030204" pitchFamily="18" charset="0"/>
                          </a:rPr>
                        </m:ctrlPr>
                      </m:fPr>
                      <m:num>
                        <m:acc>
                          <m:accPr>
                            <m:chr m:val="̅"/>
                            <m:ctrlPr>
                              <a:rPr lang="tr-TR" i="1">
                                <a:latin typeface="Cambria Math" panose="02040503050406030204" pitchFamily="18" charset="0"/>
                              </a:rPr>
                            </m:ctrlPr>
                          </m:accPr>
                          <m:e>
                            <m:r>
                              <a:rPr lang="tr-TR" i="1">
                                <a:latin typeface="Cambria Math" panose="02040503050406030204" pitchFamily="18" charset="0"/>
                              </a:rPr>
                              <m:t>𝑋</m:t>
                            </m:r>
                          </m:e>
                        </m:acc>
                        <m:r>
                          <a:rPr lang="tr-TR" i="1" dirty="0">
                            <a:latin typeface="Cambria Math" panose="02040503050406030204" pitchFamily="18" charset="0"/>
                          </a:rPr>
                          <m:t>−</m:t>
                        </m:r>
                        <m:sSub>
                          <m:sSubPr>
                            <m:ctrlPr>
                              <a:rPr lang="tr-TR" b="0" i="1" dirty="0" smtClean="0">
                                <a:latin typeface="Cambria Math" panose="02040503050406030204" pitchFamily="18" charset="0"/>
                              </a:rPr>
                            </m:ctrlPr>
                          </m:sSubPr>
                          <m:e>
                            <m:r>
                              <a:rPr lang="tr-TR" i="1" dirty="0">
                                <a:latin typeface="Cambria Math" panose="02040503050406030204" pitchFamily="18" charset="0"/>
                              </a:rPr>
                              <m:t>𝜇</m:t>
                            </m:r>
                          </m:e>
                          <m:sub>
                            <m:r>
                              <a:rPr lang="tr-TR" b="0" i="1" dirty="0" smtClean="0">
                                <a:latin typeface="Cambria Math" panose="02040503050406030204" pitchFamily="18" charset="0"/>
                              </a:rPr>
                              <m:t>0</m:t>
                            </m:r>
                          </m:sub>
                        </m:sSub>
                      </m:num>
                      <m:den>
                        <m:r>
                          <a:rPr lang="tr-TR" i="1">
                            <a:latin typeface="Cambria Math" panose="02040503050406030204" pitchFamily="18" charset="0"/>
                          </a:rPr>
                          <m:t>𝑆</m:t>
                        </m:r>
                        <m:r>
                          <a:rPr lang="tr-TR" i="1">
                            <a:latin typeface="Cambria Math" panose="02040503050406030204" pitchFamily="18" charset="0"/>
                          </a:rPr>
                          <m:t>/</m:t>
                        </m:r>
                        <m:rad>
                          <m:radPr>
                            <m:degHide m:val="on"/>
                            <m:ctrlPr>
                              <a:rPr lang="tr-TR" i="1">
                                <a:latin typeface="Cambria Math" panose="02040503050406030204" pitchFamily="18" charset="0"/>
                              </a:rPr>
                            </m:ctrlPr>
                          </m:radPr>
                          <m:deg/>
                          <m:e>
                            <m:r>
                              <a:rPr lang="tr-TR" i="1">
                                <a:latin typeface="Cambria Math" panose="02040503050406030204" pitchFamily="18" charset="0"/>
                              </a:rPr>
                              <m:t>𝑛</m:t>
                            </m:r>
                          </m:e>
                        </m:rad>
                      </m:den>
                    </m:f>
                  </m:oMath>
                </a14:m>
                <a:endParaRPr lang="tr-TR" dirty="0" smtClean="0"/>
              </a:p>
              <a:p>
                <a:pPr marL="457200" indent="-457200">
                  <a:buAutoNum type="arabicPeriod"/>
                </a:pPr>
                <a14:m>
                  <m:oMath xmlns:m="http://schemas.openxmlformats.org/officeDocument/2006/math">
                    <m:sSubSup>
                      <m:sSubSupPr>
                        <m:ctrlPr>
                          <a:rPr lang="tr-TR" b="0" i="1" smtClean="0">
                            <a:latin typeface="Cambria Math" panose="02040503050406030204" pitchFamily="18" charset="0"/>
                          </a:rPr>
                        </m:ctrlPr>
                      </m:sSubSupPr>
                      <m:e>
                        <m:r>
                          <a:rPr lang="tr-TR" b="0" i="1" smtClean="0">
                            <a:latin typeface="Cambria Math" panose="02040503050406030204" pitchFamily="18" charset="0"/>
                          </a:rPr>
                          <m:t>𝐻</m:t>
                        </m:r>
                      </m:e>
                      <m:sub>
                        <m:r>
                          <a:rPr lang="tr-TR" b="0" i="1" smtClean="0">
                            <a:latin typeface="Cambria Math" panose="02040503050406030204" pitchFamily="18" charset="0"/>
                          </a:rPr>
                          <m:t>0</m:t>
                        </m:r>
                      </m:sub>
                      <m:sup>
                        <m:r>
                          <a:rPr lang="tr-TR" b="0" i="1" smtClean="0">
                            <a:latin typeface="Cambria Math" panose="02040503050406030204" pitchFamily="18" charset="0"/>
                          </a:rPr>
                          <m:t>′</m:t>
                        </m:r>
                      </m:sup>
                    </m:sSubSup>
                    <m:r>
                      <a:rPr lang="tr-TR" b="0" i="1" smtClean="0">
                        <a:latin typeface="Cambria Math" panose="02040503050406030204" pitchFamily="18" charset="0"/>
                      </a:rPr>
                      <m:t>𝚤</m:t>
                    </m:r>
                    <m:r>
                      <a:rPr lang="tr-TR" b="0" i="1" smtClean="0">
                        <a:latin typeface="Cambria Math" panose="02040503050406030204" pitchFamily="18" charset="0"/>
                      </a:rPr>
                      <m:t> </m:t>
                    </m:r>
                    <m:r>
                      <a:rPr lang="tr-TR" b="0" i="1" smtClean="0">
                        <a:latin typeface="Cambria Math" panose="02040503050406030204" pitchFamily="18" charset="0"/>
                      </a:rPr>
                      <m:t>𝑟𝑒𝑑𝑑𝑒𝑡</m:t>
                    </m:r>
                    <m:r>
                      <a:rPr lang="tr-TR" b="0" i="1" smtClean="0">
                        <a:latin typeface="Cambria Math" panose="02040503050406030204" pitchFamily="18" charset="0"/>
                      </a:rPr>
                      <m:t>, </m:t>
                    </m:r>
                    <m:r>
                      <a:rPr lang="tr-TR" b="0" i="1" smtClean="0">
                        <a:latin typeface="Cambria Math" panose="02040503050406030204" pitchFamily="18" charset="0"/>
                      </a:rPr>
                      <m:t>𝑒</m:t>
                    </m:r>
                    <m:r>
                      <a:rPr lang="tr-TR" b="0" i="1" smtClean="0">
                        <a:latin typeface="Cambria Math" panose="02040503050406030204" pitchFamily="18" charset="0"/>
                      </a:rPr>
                      <m:t>ğ</m:t>
                    </m:r>
                    <m:r>
                      <a:rPr lang="tr-TR" b="0" i="1" smtClean="0">
                        <a:latin typeface="Cambria Math" panose="02040503050406030204" pitchFamily="18" charset="0"/>
                      </a:rPr>
                      <m:t>𝑒𝑟</m:t>
                    </m:r>
                    <m:r>
                      <a:rPr lang="tr-TR" b="0" i="1" smtClean="0">
                        <a:latin typeface="Cambria Math" panose="02040503050406030204" pitchFamily="18" charset="0"/>
                      </a:rPr>
                      <m:t>:</m:t>
                    </m:r>
                  </m:oMath>
                </a14:m>
                <a:r>
                  <a:rPr lang="tr-TR" dirty="0" smtClean="0"/>
                  <a:t> P değeri 0.05’den küçükse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oMath>
                </a14:m>
                <a:r>
                  <a:rPr lang="tr-TR" dirty="0" smtClean="0"/>
                  <a:t>’ı reddet</a:t>
                </a:r>
              </a:p>
              <a:p>
                <a:pPr marL="457200" indent="-457200">
                  <a:buFont typeface="Arial" pitchFamily="34" charset="0"/>
                  <a:buAutoNum type="arabicPeriod"/>
                </a:pPr>
                <a:r>
                  <a:rPr lang="tr-TR" dirty="0" smtClean="0"/>
                  <a:t>Hesaplamalar:</a:t>
                </a:r>
              </a:p>
              <a:p>
                <a:pPr marL="0" indent="0">
                  <a:buNone/>
                </a:pPr>
                <a:r>
                  <a:rPr lang="tr-TR" dirty="0" smtClean="0"/>
                  <a:t> </a:t>
                </a:r>
                <a14:m>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𝑥</m:t>
                        </m:r>
                      </m:e>
                    </m:acc>
                    <m:r>
                      <a:rPr lang="tr-TR" i="1" dirty="0">
                        <a:latin typeface="Cambria Math" panose="02040503050406030204" pitchFamily="18" charset="0"/>
                      </a:rPr>
                      <m:t>=0.83725</m:t>
                    </m:r>
                    <m:r>
                      <a:rPr lang="tr-TR" b="0" i="1" dirty="0" smtClean="0">
                        <a:latin typeface="Cambria Math" panose="02040503050406030204" pitchFamily="18" charset="0"/>
                      </a:rPr>
                      <m:t>,</m:t>
                    </m:r>
                    <m:r>
                      <a:rPr lang="tr-TR" i="1" dirty="0">
                        <a:latin typeface="Cambria Math" panose="02040503050406030204" pitchFamily="18" charset="0"/>
                      </a:rPr>
                      <m:t> </m:t>
                    </m:r>
                    <m:r>
                      <a:rPr lang="tr-TR" b="0" i="1" dirty="0" smtClean="0">
                        <a:latin typeface="Cambria Math" panose="02040503050406030204" pitchFamily="18" charset="0"/>
                      </a:rPr>
                      <m:t>𝑠</m:t>
                    </m:r>
                    <m:r>
                      <a:rPr lang="tr-TR" i="1" dirty="0">
                        <a:latin typeface="Cambria Math" panose="02040503050406030204" pitchFamily="18" charset="0"/>
                      </a:rPr>
                      <m:t>=0.02456</m:t>
                    </m:r>
                    <m:r>
                      <a:rPr lang="tr-TR" b="0"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𝜇</m:t>
                        </m:r>
                      </m:e>
                      <m:sub>
                        <m:r>
                          <a:rPr lang="tr-TR" b="0" i="1" dirty="0" smtClean="0">
                            <a:latin typeface="Cambria Math" panose="02040503050406030204" pitchFamily="18" charset="0"/>
                          </a:rPr>
                          <m:t>0</m:t>
                        </m:r>
                      </m:sub>
                    </m:sSub>
                    <m:r>
                      <a:rPr lang="tr-TR" b="0" i="1" dirty="0" smtClean="0">
                        <a:latin typeface="Cambria Math" panose="02040503050406030204" pitchFamily="18" charset="0"/>
                      </a:rPr>
                      <m:t>=0.82 </m:t>
                    </m:r>
                    <m:r>
                      <a:rPr lang="tr-TR" b="0" i="1" dirty="0" smtClean="0">
                        <a:latin typeface="Cambria Math" panose="02040503050406030204" pitchFamily="18" charset="0"/>
                      </a:rPr>
                      <m:t>𝑣𝑒</m:t>
                    </m:r>
                    <m:r>
                      <a:rPr lang="tr-TR" b="0" i="1" dirty="0" smtClean="0">
                        <a:latin typeface="Cambria Math" panose="02040503050406030204" pitchFamily="18" charset="0"/>
                      </a:rPr>
                      <m:t> </m:t>
                    </m:r>
                    <m:r>
                      <a:rPr lang="tr-TR" b="0" i="1" dirty="0" smtClean="0">
                        <a:latin typeface="Cambria Math" panose="02040503050406030204" pitchFamily="18" charset="0"/>
                      </a:rPr>
                      <m:t>𝑛</m:t>
                    </m:r>
                    <m:r>
                      <a:rPr lang="tr-TR" b="0" i="1" dirty="0" smtClean="0">
                        <a:latin typeface="Cambria Math" panose="02040503050406030204" pitchFamily="18" charset="0"/>
                      </a:rPr>
                      <m:t>=15,</m:t>
                    </m:r>
                    <m:sSub>
                      <m:sSubPr>
                        <m:ctrlPr>
                          <a:rPr lang="tr-TR" i="1">
                            <a:latin typeface="Cambria Math" panose="02040503050406030204" pitchFamily="18" charset="0"/>
                          </a:rPr>
                        </m:ctrlPr>
                      </m:sSubPr>
                      <m:e>
                        <m:r>
                          <a:rPr lang="tr-TR" i="1">
                            <a:latin typeface="Cambria Math" panose="02040503050406030204" pitchFamily="18" charset="0"/>
                          </a:rPr>
                          <m:t>𝑡</m:t>
                        </m:r>
                      </m:e>
                      <m:sub>
                        <m:r>
                          <a:rPr lang="tr-TR" i="1">
                            <a:latin typeface="Cambria Math" panose="02040503050406030204" pitchFamily="18" charset="0"/>
                          </a:rPr>
                          <m:t>0</m:t>
                        </m:r>
                      </m:sub>
                    </m:sSub>
                    <m:r>
                      <a:rPr lang="tr-TR" i="1">
                        <a:latin typeface="Cambria Math" panose="02040503050406030204" pitchFamily="18" charset="0"/>
                      </a:rPr>
                      <m:t>=</m:t>
                    </m:r>
                    <m:f>
                      <m:fPr>
                        <m:ctrlPr>
                          <a:rPr lang="tr-TR" i="1">
                            <a:latin typeface="Cambria Math" panose="02040503050406030204" pitchFamily="18" charset="0"/>
                          </a:rPr>
                        </m:ctrlPr>
                      </m:fPr>
                      <m:num>
                        <m:acc>
                          <m:accPr>
                            <m:chr m:val="̅"/>
                            <m:ctrlPr>
                              <a:rPr lang="tr-TR" i="1">
                                <a:latin typeface="Cambria Math" panose="02040503050406030204" pitchFamily="18" charset="0"/>
                              </a:rPr>
                            </m:ctrlPr>
                          </m:accPr>
                          <m:e>
                            <m:r>
                              <a:rPr lang="tr-TR" i="1">
                                <a:latin typeface="Cambria Math" panose="02040503050406030204" pitchFamily="18" charset="0"/>
                              </a:rPr>
                              <m:t>𝑋</m:t>
                            </m:r>
                          </m:e>
                        </m:acc>
                        <m:r>
                          <a:rPr lang="tr-TR" i="1" dirty="0">
                            <a:latin typeface="Cambria Math" panose="02040503050406030204" pitchFamily="18" charset="0"/>
                          </a:rPr>
                          <m:t>−</m:t>
                        </m:r>
                        <m:sSub>
                          <m:sSubPr>
                            <m:ctrlPr>
                              <a:rPr lang="tr-TR" i="1" dirty="0">
                                <a:latin typeface="Cambria Math" panose="02040503050406030204" pitchFamily="18" charset="0"/>
                              </a:rPr>
                            </m:ctrlPr>
                          </m:sSubPr>
                          <m:e>
                            <m:r>
                              <a:rPr lang="tr-TR" i="1" dirty="0">
                                <a:latin typeface="Cambria Math" panose="02040503050406030204" pitchFamily="18" charset="0"/>
                              </a:rPr>
                              <m:t>𝜇</m:t>
                            </m:r>
                          </m:e>
                          <m:sub>
                            <m:r>
                              <a:rPr lang="tr-TR" i="1" dirty="0">
                                <a:latin typeface="Cambria Math" panose="02040503050406030204" pitchFamily="18" charset="0"/>
                              </a:rPr>
                              <m:t>0</m:t>
                            </m:r>
                          </m:sub>
                        </m:sSub>
                      </m:num>
                      <m:den>
                        <m:r>
                          <a:rPr lang="tr-TR" i="1">
                            <a:latin typeface="Cambria Math" panose="02040503050406030204" pitchFamily="18" charset="0"/>
                          </a:rPr>
                          <m:t>𝑆</m:t>
                        </m:r>
                        <m:r>
                          <a:rPr lang="tr-TR" i="1">
                            <a:latin typeface="Cambria Math" panose="02040503050406030204" pitchFamily="18" charset="0"/>
                          </a:rPr>
                          <m:t>/</m:t>
                        </m:r>
                        <m:rad>
                          <m:radPr>
                            <m:degHide m:val="on"/>
                            <m:ctrlPr>
                              <a:rPr lang="tr-TR" i="1">
                                <a:latin typeface="Cambria Math" panose="02040503050406030204" pitchFamily="18" charset="0"/>
                              </a:rPr>
                            </m:ctrlPr>
                          </m:radPr>
                          <m:deg/>
                          <m:e>
                            <m:r>
                              <a:rPr lang="tr-TR" i="1">
                                <a:latin typeface="Cambria Math" panose="02040503050406030204" pitchFamily="18" charset="0"/>
                              </a:rPr>
                              <m:t>𝑛</m:t>
                            </m:r>
                          </m:e>
                        </m:rad>
                      </m:den>
                    </m:f>
                    <m:r>
                      <a:rPr lang="tr-TR" b="0" i="1" smtClean="0">
                        <a:latin typeface="Cambria Math" panose="02040503050406030204" pitchFamily="18" charset="0"/>
                      </a:rPr>
                      <m:t>=2.72</m:t>
                    </m:r>
                  </m:oMath>
                </a14:m>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25" t="-2429"/>
                </a:stretch>
              </a:blipFill>
            </p:spPr>
            <p:txBody>
              <a:bodyPr/>
              <a:lstStyle/>
              <a:p>
                <a:r>
                  <a:rPr lang="tr-TR">
                    <a:noFill/>
                  </a:rPr>
                  <a:t> </a:t>
                </a:r>
              </a:p>
            </p:txBody>
          </p:sp>
        </mc:Fallback>
      </mc:AlternateContent>
    </p:spTree>
    <p:extLst>
      <p:ext uri="{BB962C8B-B14F-4D97-AF65-F5344CB8AC3E}">
        <p14:creationId xmlns:p14="http://schemas.microsoft.com/office/powerpoint/2010/main" val="346287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 devam</a:t>
            </a:r>
            <a:endParaRPr lang="tr-TR" dirty="0"/>
          </a:p>
        </p:txBody>
      </p:sp>
      <p:pic>
        <p:nvPicPr>
          <p:cNvPr id="5" name="İçerik Yer Tutucusu 4"/>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3255567" y="2060848"/>
            <a:ext cx="5677692" cy="3705742"/>
          </a:xfrm>
          <a:prstGeom prst="rect">
            <a:avLst/>
          </a:prstGeom>
        </p:spPr>
      </p:pic>
      <p:sp>
        <p:nvSpPr>
          <p:cNvPr id="6" name="Akış Çizelgesi: Öteki İşlem 5"/>
          <p:cNvSpPr/>
          <p:nvPr/>
        </p:nvSpPr>
        <p:spPr>
          <a:xfrm>
            <a:off x="6382444" y="5517232"/>
            <a:ext cx="288032" cy="144016"/>
          </a:xfrm>
          <a:prstGeom prst="flowChartAlternate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Akış Çizelgesi: Öteki İşlem 6"/>
          <p:cNvSpPr/>
          <p:nvPr/>
        </p:nvSpPr>
        <p:spPr>
          <a:xfrm>
            <a:off x="6886500" y="5517232"/>
            <a:ext cx="288032" cy="144016"/>
          </a:xfrm>
          <a:prstGeom prst="flowChartAlternate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mc:Choice xmlns:a14="http://schemas.microsoft.com/office/drawing/2010/main" Requires="a14">
          <p:sp>
            <p:nvSpPr>
              <p:cNvPr id="8" name="Metin kutusu 7"/>
              <p:cNvSpPr txBox="1"/>
              <p:nvPr/>
            </p:nvSpPr>
            <p:spPr>
              <a:xfrm>
                <a:off x="1218882" y="1772816"/>
                <a:ext cx="9124001" cy="369332"/>
              </a:xfrm>
              <a:prstGeom prst="rect">
                <a:avLst/>
              </a:prstGeom>
              <a:noFill/>
            </p:spPr>
            <p:txBody>
              <a:bodyPr wrap="square" rtlCol="0">
                <a:spAutoFit/>
              </a:bodyPr>
              <a:lstStyle/>
              <a:p>
                <a:r>
                  <a:rPr lang="tr-TR" dirty="0" smtClean="0"/>
                  <a:t>Serbestlik derecesi: </a:t>
                </a:r>
                <a14:m>
                  <m:oMath xmlns:m="http://schemas.openxmlformats.org/officeDocument/2006/math">
                    <m:r>
                      <a:rPr lang="tr-TR" i="1" dirty="0" smtClean="0">
                        <a:latin typeface="Cambria Math" panose="02040503050406030204" pitchFamily="18" charset="0"/>
                      </a:rPr>
                      <m:t>𝑛</m:t>
                    </m:r>
                    <m:r>
                      <a:rPr lang="tr-TR" i="1" dirty="0" smtClean="0">
                        <a:latin typeface="Cambria Math" panose="02040503050406030204" pitchFamily="18" charset="0"/>
                      </a:rPr>
                      <m:t>−1=14</m:t>
                    </m:r>
                  </m:oMath>
                </a14:m>
                <a:r>
                  <a:rPr lang="tr-TR" dirty="0" smtClean="0"/>
                  <a:t>, Olasılık değeri </a:t>
                </a:r>
                <a14:m>
                  <m:oMath xmlns:m="http://schemas.openxmlformats.org/officeDocument/2006/math">
                    <m:r>
                      <a:rPr lang="tr-TR" i="1" dirty="0" smtClean="0">
                        <a:latin typeface="Cambria Math" panose="02040503050406030204" pitchFamily="18" charset="0"/>
                      </a:rPr>
                      <m:t>0.005&lt;</m:t>
                    </m:r>
                    <m:r>
                      <a:rPr lang="tr-TR" i="1" dirty="0" smtClean="0">
                        <a:latin typeface="Cambria Math" panose="02040503050406030204" pitchFamily="18" charset="0"/>
                      </a:rPr>
                      <m:t>𝑃</m:t>
                    </m:r>
                    <m:r>
                      <a:rPr lang="tr-TR" i="1" dirty="0" smtClean="0">
                        <a:latin typeface="Cambria Math" panose="02040503050406030204" pitchFamily="18" charset="0"/>
                      </a:rPr>
                      <m:t>&lt;0.01</m:t>
                    </m:r>
                  </m:oMath>
                </a14:m>
                <a:endParaRPr lang="tr-TR" dirty="0"/>
              </a:p>
            </p:txBody>
          </p:sp>
        </mc:Choice>
        <mc:Fallback>
          <p:sp>
            <p:nvSpPr>
              <p:cNvPr id="8" name="Metin kutusu 7"/>
              <p:cNvSpPr txBox="1">
                <a:spLocks noRot="1" noChangeAspect="1" noMove="1" noResize="1" noEditPoints="1" noAdjustHandles="1" noChangeArrowheads="1" noChangeShapeType="1" noTextEdit="1"/>
              </p:cNvSpPr>
              <p:nvPr/>
            </p:nvSpPr>
            <p:spPr>
              <a:xfrm>
                <a:off x="1218882" y="1772816"/>
                <a:ext cx="9124001" cy="369332"/>
              </a:xfrm>
              <a:prstGeom prst="rect">
                <a:avLst/>
              </a:prstGeom>
              <a:blipFill rotWithShape="0">
                <a:blip r:embed="rId3"/>
                <a:stretch>
                  <a:fillRect l="-601" t="-10000" b="-26667"/>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9" name="Metin kutusu 8"/>
              <p:cNvSpPr txBox="1"/>
              <p:nvPr/>
            </p:nvSpPr>
            <p:spPr>
              <a:xfrm>
                <a:off x="1218882" y="6045494"/>
                <a:ext cx="9988098" cy="369332"/>
              </a:xfrm>
              <a:prstGeom prst="rect">
                <a:avLst/>
              </a:prstGeom>
              <a:noFill/>
            </p:spPr>
            <p:txBody>
              <a:bodyPr wrap="square" rtlCol="0">
                <a:spAutoFit/>
              </a:bodyPr>
              <a:lstStyle/>
              <a:p>
                <a:r>
                  <a:rPr lang="tr-TR" dirty="0" smtClean="0"/>
                  <a:t>Sonuç: </a:t>
                </a:r>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&lt;0.0</m:t>
                    </m:r>
                    <m:r>
                      <a:rPr lang="tr-TR" b="0" i="0" dirty="0" smtClean="0">
                        <a:latin typeface="Cambria Math" panose="02040503050406030204" pitchFamily="18" charset="0"/>
                      </a:rPr>
                      <m:t>5</m:t>
                    </m:r>
                    <m:r>
                      <a:rPr lang="tr-TR" b="0"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𝐻</m:t>
                        </m:r>
                      </m:e>
                      <m:sub>
                        <m:r>
                          <a:rPr lang="tr-TR" b="0" i="1" dirty="0" smtClean="0">
                            <a:latin typeface="Cambria Math" panose="02040503050406030204" pitchFamily="18" charset="0"/>
                          </a:rPr>
                          <m:t>0</m:t>
                        </m:r>
                      </m:sub>
                    </m:sSub>
                    <m:r>
                      <a:rPr lang="tr-TR" b="0" i="1" dirty="0" smtClean="0">
                        <a:latin typeface="Cambria Math" panose="02040503050406030204" pitchFamily="18" charset="0"/>
                      </a:rPr>
                      <m:t>:</m:t>
                    </m:r>
                    <m:r>
                      <a:rPr lang="tr-TR" b="0" i="1" dirty="0" smtClean="0">
                        <a:latin typeface="Cambria Math" panose="02040503050406030204" pitchFamily="18" charset="0"/>
                      </a:rPr>
                      <m:t>𝑅𝑒𝑑</m:t>
                    </m:r>
                    <m:r>
                      <a:rPr lang="tr-TR" b="0"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𝐻</m:t>
                        </m:r>
                      </m:e>
                      <m:sub>
                        <m:r>
                          <a:rPr lang="tr-TR" b="0" i="1" dirty="0" smtClean="0">
                            <a:latin typeface="Cambria Math" panose="02040503050406030204" pitchFamily="18" charset="0"/>
                          </a:rPr>
                          <m:t>1</m:t>
                        </m:r>
                      </m:sub>
                    </m:sSub>
                    <m:r>
                      <a:rPr lang="tr-TR" b="0" i="1" dirty="0" smtClean="0">
                        <a:latin typeface="Cambria Math" panose="02040503050406030204" pitchFamily="18" charset="0"/>
                      </a:rPr>
                      <m:t>𝐾𝑎𝑏𝑢𝑙</m:t>
                    </m:r>
                  </m:oMath>
                </a14:m>
                <a:r>
                  <a:rPr lang="tr-TR" dirty="0" smtClean="0"/>
                  <a:t> Yani yay etkisi katsayıları ortalaması 0.82’nin üzerindedir.</a:t>
                </a:r>
                <a:endParaRPr lang="tr-TR" dirty="0"/>
              </a:p>
            </p:txBody>
          </p:sp>
        </mc:Choice>
        <mc:Fallback>
          <p:sp>
            <p:nvSpPr>
              <p:cNvPr id="9" name="Metin kutusu 8"/>
              <p:cNvSpPr txBox="1">
                <a:spLocks noRot="1" noChangeAspect="1" noMove="1" noResize="1" noEditPoints="1" noAdjustHandles="1" noChangeArrowheads="1" noChangeShapeType="1" noTextEdit="1"/>
              </p:cNvSpPr>
              <p:nvPr/>
            </p:nvSpPr>
            <p:spPr>
              <a:xfrm>
                <a:off x="1218882" y="6045494"/>
                <a:ext cx="9988098" cy="369332"/>
              </a:xfrm>
              <a:prstGeom prst="rect">
                <a:avLst/>
              </a:prstGeom>
              <a:blipFill rotWithShape="0">
                <a:blip r:embed="rId4"/>
                <a:stretch>
                  <a:fillRect l="-549" t="-10000" b="-26667"/>
                </a:stretch>
              </a:blipFill>
            </p:spPr>
            <p:txBody>
              <a:bodyPr/>
              <a:lstStyle/>
              <a:p>
                <a:r>
                  <a:rPr lang="tr-TR">
                    <a:noFill/>
                  </a:rPr>
                  <a:t> </a:t>
                </a:r>
              </a:p>
            </p:txBody>
          </p:sp>
        </mc:Fallback>
      </mc:AlternateContent>
    </p:spTree>
    <p:extLst>
      <p:ext uri="{BB962C8B-B14F-4D97-AF65-F5344CB8AC3E}">
        <p14:creationId xmlns:p14="http://schemas.microsoft.com/office/powerpoint/2010/main" val="3451804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Tip II hata ve Örneklem Büyüklüğü Seçimi</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lstStyle/>
              <a:p>
                <a:r>
                  <a:rPr lang="tr-TR" dirty="0" smtClean="0"/>
                  <a:t>Eğer ortalama </a:t>
                </a:r>
                <a14:m>
                  <m:oMath xmlns:m="http://schemas.openxmlformats.org/officeDocument/2006/math">
                    <m:r>
                      <a:rPr lang="tr-TR" b="0" i="1" smtClean="0">
                        <a:latin typeface="Cambria Math" panose="02040503050406030204" pitchFamily="18" charset="0"/>
                      </a:rPr>
                      <m:t>𝜇</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𝜇</m:t>
                        </m:r>
                      </m:e>
                      <m:sub>
                        <m:r>
                          <a:rPr lang="tr-TR" b="0" i="1" smtClean="0">
                            <a:latin typeface="Cambria Math" panose="02040503050406030204" pitchFamily="18" charset="0"/>
                          </a:rPr>
                          <m:t>0</m:t>
                        </m:r>
                      </m:sub>
                    </m:sSub>
                    <m:r>
                      <a:rPr lang="tr-TR" b="0" i="1" smtClean="0">
                        <a:latin typeface="Cambria Math" panose="02040503050406030204" pitchFamily="18" charset="0"/>
                      </a:rPr>
                      <m:t>+</m:t>
                    </m:r>
                    <m:r>
                      <a:rPr lang="tr-TR" b="0" i="1" smtClean="0">
                        <a:latin typeface="Cambria Math" panose="02040503050406030204" pitchFamily="18" charset="0"/>
                      </a:rPr>
                      <m:t>𝛿</m:t>
                    </m:r>
                  </m:oMath>
                </a14:m>
                <a:r>
                  <a:rPr lang="tr-TR" dirty="0" smtClean="0"/>
                  <a:t> gibi </a:t>
                </a:r>
                <a:r>
                  <a:rPr lang="tr-TR" dirty="0" err="1" smtClean="0"/>
                  <a:t>rassal</a:t>
                </a:r>
                <a:r>
                  <a:rPr lang="tr-TR" dirty="0" smtClean="0"/>
                  <a:t> hata içeriyorsa bu durumda </a:t>
                </a:r>
                <a14:m>
                  <m:oMath xmlns:m="http://schemas.openxmlformats.org/officeDocument/2006/math">
                    <m:r>
                      <a:rPr lang="tr-TR" i="1" dirty="0" smtClean="0">
                        <a:latin typeface="Cambria Math" panose="02040503050406030204" pitchFamily="18" charset="0"/>
                      </a:rPr>
                      <m:t>𝑡</m:t>
                    </m:r>
                  </m:oMath>
                </a14:m>
                <a:r>
                  <a:rPr lang="tr-TR" dirty="0" smtClean="0"/>
                  <a:t> dağılımı, </a:t>
                </a:r>
                <a14:m>
                  <m:oMath xmlns:m="http://schemas.openxmlformats.org/officeDocument/2006/math">
                    <m:r>
                      <a:rPr lang="tr-TR" b="0" i="1" smtClean="0">
                        <a:latin typeface="Cambria Math" panose="02040503050406030204" pitchFamily="18" charset="0"/>
                      </a:rPr>
                      <m:t>𝑛</m:t>
                    </m:r>
                    <m:r>
                      <a:rPr lang="tr-TR" b="0" i="1" smtClean="0">
                        <a:latin typeface="Cambria Math" panose="02040503050406030204" pitchFamily="18" charset="0"/>
                      </a:rPr>
                      <m:t>−1</m:t>
                    </m:r>
                  </m:oMath>
                </a14:m>
                <a:r>
                  <a:rPr lang="tr-TR" dirty="0" smtClean="0"/>
                  <a:t> serbestlik dereceli merkezi olmayan t dağılımı ismini alır. Merkezi olmama parametresi </a:t>
                </a:r>
                <a14:m>
                  <m:oMath xmlns:m="http://schemas.openxmlformats.org/officeDocument/2006/math">
                    <m:r>
                      <a:rPr lang="tr-TR" b="0" i="1" smtClean="0">
                        <a:latin typeface="Cambria Math" panose="02040503050406030204" pitchFamily="18" charset="0"/>
                      </a:rPr>
                      <m:t>𝛿</m:t>
                    </m:r>
                    <m:rad>
                      <m:radPr>
                        <m:degHide m:val="on"/>
                        <m:ctrlPr>
                          <a:rPr lang="tr-TR" b="0" i="1" smtClean="0">
                            <a:latin typeface="Cambria Math" panose="02040503050406030204" pitchFamily="18" charset="0"/>
                          </a:rPr>
                        </m:ctrlPr>
                      </m:radPr>
                      <m:deg/>
                      <m:e>
                        <m:r>
                          <a:rPr lang="tr-TR" b="0" i="1" smtClean="0">
                            <a:latin typeface="Cambria Math" panose="02040503050406030204" pitchFamily="18" charset="0"/>
                          </a:rPr>
                          <m:t>𝑛</m:t>
                        </m:r>
                      </m:e>
                    </m:rad>
                    <m:r>
                      <a:rPr lang="tr-TR" b="0" i="1" smtClean="0">
                        <a:latin typeface="Cambria Math" panose="02040503050406030204" pitchFamily="18" charset="0"/>
                      </a:rPr>
                      <m:t>/</m:t>
                    </m:r>
                    <m:r>
                      <a:rPr lang="tr-TR" b="0" i="1" smtClean="0">
                        <a:latin typeface="Cambria Math" panose="02040503050406030204" pitchFamily="18" charset="0"/>
                      </a:rPr>
                      <m:t>𝜎</m:t>
                    </m:r>
                  </m:oMath>
                </a14:m>
                <a:endParaRPr lang="tr-TR" dirty="0" smtClean="0"/>
              </a:p>
              <a:p>
                <a14:m>
                  <m:oMath xmlns:m="http://schemas.openxmlformats.org/officeDocument/2006/math">
                    <m:r>
                      <m:rPr>
                        <m:nor/>
                      </m:rPr>
                      <a:rPr lang="tr-TR" b="0" i="0" dirty="0" smtClean="0"/>
                      <m:t>B</m:t>
                    </m:r>
                    <m:r>
                      <m:rPr>
                        <m:nor/>
                      </m:rPr>
                      <a:rPr lang="tr-TR" dirty="0"/>
                      <m:t>u</m:t>
                    </m:r>
                    <m:r>
                      <m:rPr>
                        <m:nor/>
                      </m:rPr>
                      <a:rPr lang="tr-TR" dirty="0"/>
                      <m:t> </m:t>
                    </m:r>
                    <m:r>
                      <m:rPr>
                        <m:nor/>
                      </m:rPr>
                      <a:rPr lang="tr-TR" dirty="0"/>
                      <m:t>durumdaTip</m:t>
                    </m:r>
                    <m:r>
                      <m:rPr>
                        <m:nor/>
                      </m:rPr>
                      <a:rPr lang="tr-TR" dirty="0"/>
                      <m:t> </m:t>
                    </m:r>
                    <m:r>
                      <m:rPr>
                        <m:nor/>
                      </m:rPr>
                      <a:rPr lang="tr-TR" dirty="0"/>
                      <m:t>II</m:t>
                    </m:r>
                    <m:r>
                      <m:rPr>
                        <m:nor/>
                      </m:rPr>
                      <a:rPr lang="tr-TR" dirty="0"/>
                      <m:t> </m:t>
                    </m:r>
                    <m:r>
                      <m:rPr>
                        <m:nor/>
                      </m:rPr>
                      <a:rPr lang="tr-TR" dirty="0"/>
                      <m:t>hata</m:t>
                    </m:r>
                    <m:r>
                      <m:rPr>
                        <m:nor/>
                      </m:rPr>
                      <a:rPr lang="tr-TR" dirty="0"/>
                      <m:t> </m:t>
                    </m:r>
                    <m:r>
                      <a:rPr lang="tr-TR" i="1" dirty="0">
                        <a:latin typeface="Cambria Math" panose="02040503050406030204" pitchFamily="18" charset="0"/>
                      </a:rPr>
                      <m:t>𝛽</m:t>
                    </m:r>
                    <m:r>
                      <m:rPr>
                        <m:nor/>
                      </m:rPr>
                      <a:rPr lang="tr-TR" dirty="0"/>
                      <m:t> </m:t>
                    </m:r>
                    <m:r>
                      <m:rPr>
                        <m:nor/>
                      </m:rPr>
                      <a:rPr lang="tr-TR" dirty="0"/>
                      <m:t>olas</m:t>
                    </m:r>
                    <m:r>
                      <m:rPr>
                        <m:nor/>
                      </m:rPr>
                      <a:rPr lang="tr-TR" dirty="0"/>
                      <m:t>ı</m:t>
                    </m:r>
                    <m:r>
                      <m:rPr>
                        <m:nor/>
                      </m:rPr>
                      <a:rPr lang="tr-TR" dirty="0"/>
                      <m:t>l</m:t>
                    </m:r>
                    <m:r>
                      <m:rPr>
                        <m:nor/>
                      </m:rPr>
                      <a:rPr lang="tr-TR" dirty="0"/>
                      <m:t>ığı, </m:t>
                    </m:r>
                    <m:r>
                      <m:rPr>
                        <m:nor/>
                      </m:rPr>
                      <a:rPr lang="tr-TR" dirty="0"/>
                      <m:t>iki</m:t>
                    </m:r>
                    <m:r>
                      <m:rPr>
                        <m:nor/>
                      </m:rPr>
                      <a:rPr lang="tr-TR" dirty="0"/>
                      <m:t> </m:t>
                    </m:r>
                    <m:r>
                      <m:rPr>
                        <m:nor/>
                      </m:rPr>
                      <a:rPr lang="tr-TR" dirty="0"/>
                      <m:t>tarafl</m:t>
                    </m:r>
                    <m:r>
                      <m:rPr>
                        <m:nor/>
                      </m:rPr>
                      <a:rPr lang="tr-TR" dirty="0"/>
                      <m:t>ı </m:t>
                    </m:r>
                    <m:r>
                      <m:rPr>
                        <m:nor/>
                      </m:rPr>
                      <a:rPr lang="tr-TR" dirty="0"/>
                      <m:t>alternatif</m:t>
                    </m:r>
                    <m:r>
                      <m:rPr>
                        <m:nor/>
                      </m:rPr>
                      <a:rPr lang="tr-TR" dirty="0"/>
                      <m:t> </m:t>
                    </m:r>
                    <m:r>
                      <m:rPr>
                        <m:nor/>
                      </m:rPr>
                      <a:rPr lang="tr-TR" dirty="0"/>
                      <m:t>hipotez</m:t>
                    </m:r>
                    <m:r>
                      <m:rPr>
                        <m:nor/>
                      </m:rPr>
                      <a:rPr lang="tr-TR" dirty="0"/>
                      <m:t> </m:t>
                    </m:r>
                    <m:r>
                      <m:rPr>
                        <m:nor/>
                      </m:rPr>
                      <a:rPr lang="tr-TR" dirty="0"/>
                      <m:t>i</m:t>
                    </m:r>
                    <m:r>
                      <m:rPr>
                        <m:nor/>
                      </m:rPr>
                      <a:rPr lang="tr-TR" dirty="0"/>
                      <m:t>ç</m:t>
                    </m:r>
                    <m:r>
                      <m:rPr>
                        <m:nor/>
                      </m:rPr>
                      <a:rPr lang="tr-TR" dirty="0"/>
                      <m:t>in</m:t>
                    </m:r>
                    <m:r>
                      <m:rPr>
                        <m:nor/>
                      </m:rPr>
                      <a:rPr lang="tr-TR" dirty="0"/>
                      <m:t> </m:t>
                    </m:r>
                    <m:r>
                      <m:rPr>
                        <m:nor/>
                      </m:rPr>
                      <a:rPr lang="tr-TR" dirty="0"/>
                      <m:t>a</m:t>
                    </m:r>
                    <m:r>
                      <m:rPr>
                        <m:nor/>
                      </m:rPr>
                      <a:rPr lang="tr-TR" dirty="0"/>
                      <m:t>ş</m:t>
                    </m:r>
                    <m:r>
                      <m:rPr>
                        <m:nor/>
                      </m:rPr>
                      <a:rPr lang="tr-TR" dirty="0"/>
                      <m:t>a</m:t>
                    </m:r>
                    <m:r>
                      <m:rPr>
                        <m:nor/>
                      </m:rPr>
                      <a:rPr lang="tr-TR" dirty="0"/>
                      <m:t>ğı</m:t>
                    </m:r>
                    <m:r>
                      <m:rPr>
                        <m:nor/>
                      </m:rPr>
                      <a:rPr lang="tr-TR" dirty="0"/>
                      <m:t>daki</m:t>
                    </m:r>
                    <m:r>
                      <m:rPr>
                        <m:nor/>
                      </m:rPr>
                      <a:rPr lang="tr-TR" dirty="0"/>
                      <m:t> </m:t>
                    </m:r>
                    <m:r>
                      <m:rPr>
                        <m:nor/>
                      </m:rPr>
                      <a:rPr lang="tr-TR" dirty="0"/>
                      <m:t>gibi</m:t>
                    </m:r>
                    <m:r>
                      <m:rPr>
                        <m:nor/>
                      </m:rPr>
                      <a:rPr lang="tr-TR" dirty="0"/>
                      <m:t> </m:t>
                    </m:r>
                    <m:r>
                      <m:rPr>
                        <m:nor/>
                      </m:rPr>
                      <a:rPr lang="tr-TR" dirty="0"/>
                      <m:t>hesaplan</m:t>
                    </m:r>
                    <m:r>
                      <m:rPr>
                        <m:nor/>
                      </m:rPr>
                      <a:rPr lang="tr-TR" dirty="0"/>
                      <m:t>ı</m:t>
                    </m:r>
                    <m:r>
                      <m:rPr>
                        <m:nor/>
                      </m:rPr>
                      <a:rPr lang="tr-TR" dirty="0"/>
                      <m:t>r</m:t>
                    </m:r>
                    <m:r>
                      <m:rPr>
                        <m:nor/>
                      </m:rPr>
                      <a:rPr lang="tr-TR" dirty="0"/>
                      <m:t>. </m:t>
                    </m:r>
                  </m:oMath>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𝛽</m:t>
                      </m:r>
                      <m:r>
                        <a:rPr lang="tr-TR" i="1">
                          <a:latin typeface="Cambria Math" panose="02040503050406030204" pitchFamily="18" charset="0"/>
                        </a:rPr>
                        <m:t>=</m:t>
                      </m:r>
                      <m:r>
                        <m:rPr>
                          <m:sty m:val="p"/>
                        </m:rPr>
                        <a:rPr lang="tr-TR" b="0" i="0" smtClean="0">
                          <a:latin typeface="Cambria Math" panose="02040503050406030204" pitchFamily="18" charset="0"/>
                        </a:rPr>
                        <m:t>P</m:t>
                      </m:r>
                      <m:d>
                        <m:dPr>
                          <m:begChr m:val="{"/>
                          <m:endChr m:val="}"/>
                          <m:ctrlPr>
                            <a:rPr lang="tr-TR" b="0" i="1" smtClean="0">
                              <a:latin typeface="Cambria Math" panose="02040503050406030204" pitchFamily="18" charset="0"/>
                            </a:rPr>
                          </m:ctrlPr>
                        </m:dPr>
                        <m:e>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𝑡</m:t>
                              </m:r>
                            </m:e>
                            <m:sub>
                              <m:f>
                                <m:fPr>
                                  <m:type m:val="lin"/>
                                  <m:ctrlPr>
                                    <a:rPr lang="tr-TR" i="1">
                                      <a:latin typeface="Cambria Math" panose="02040503050406030204" pitchFamily="18" charset="0"/>
                                    </a:rPr>
                                  </m:ctrlPr>
                                </m:fPr>
                                <m:num>
                                  <m:r>
                                    <a:rPr lang="tr-TR" i="1">
                                      <a:latin typeface="Cambria Math" panose="02040503050406030204" pitchFamily="18" charset="0"/>
                                    </a:rPr>
                                    <m:t>𝛼</m:t>
                                  </m:r>
                                </m:num>
                                <m:den>
                                  <m:r>
                                    <a:rPr lang="tr-TR" i="1">
                                      <a:latin typeface="Cambria Math" panose="02040503050406030204" pitchFamily="18" charset="0"/>
                                    </a:rPr>
                                    <m:t>2</m:t>
                                  </m:r>
                                </m:den>
                              </m:f>
                              <m:r>
                                <a:rPr lang="tr-TR" i="1">
                                  <a:latin typeface="Cambria Math" panose="02040503050406030204" pitchFamily="18" charset="0"/>
                                </a:rPr>
                                <m:t>, </m:t>
                              </m:r>
                              <m:r>
                                <a:rPr lang="tr-TR" i="1">
                                  <a:latin typeface="Cambria Math" panose="02040503050406030204" pitchFamily="18" charset="0"/>
                                </a:rPr>
                                <m:t>𝑛</m:t>
                              </m:r>
                              <m:r>
                                <a:rPr lang="tr-TR" i="1">
                                  <a:latin typeface="Cambria Math" panose="02040503050406030204" pitchFamily="18" charset="0"/>
                                </a:rPr>
                                <m:t>−1</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𝑇</m:t>
                              </m:r>
                            </m:e>
                            <m:sub>
                              <m:r>
                                <a:rPr lang="tr-TR" b="0" i="1" smtClean="0">
                                  <a:latin typeface="Cambria Math" panose="02040503050406030204" pitchFamily="18" charset="0"/>
                                </a:rPr>
                                <m:t>0</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𝑡</m:t>
                              </m:r>
                            </m:e>
                            <m:sub>
                              <m:f>
                                <m:fPr>
                                  <m:type m:val="lin"/>
                                  <m:ctrlPr>
                                    <a:rPr lang="tr-TR" i="1">
                                      <a:latin typeface="Cambria Math" panose="02040503050406030204" pitchFamily="18" charset="0"/>
                                    </a:rPr>
                                  </m:ctrlPr>
                                </m:fPr>
                                <m:num>
                                  <m:r>
                                    <a:rPr lang="tr-TR" i="1">
                                      <a:latin typeface="Cambria Math" panose="02040503050406030204" pitchFamily="18" charset="0"/>
                                    </a:rPr>
                                    <m:t>𝛼</m:t>
                                  </m:r>
                                </m:num>
                                <m:den>
                                  <m:r>
                                    <a:rPr lang="tr-TR" i="1">
                                      <a:latin typeface="Cambria Math" panose="02040503050406030204" pitchFamily="18" charset="0"/>
                                    </a:rPr>
                                    <m:t>2</m:t>
                                  </m:r>
                                </m:den>
                              </m:f>
                              <m:r>
                                <a:rPr lang="tr-TR" i="1">
                                  <a:latin typeface="Cambria Math" panose="02040503050406030204" pitchFamily="18" charset="0"/>
                                </a:rPr>
                                <m:t>, </m:t>
                              </m:r>
                              <m:r>
                                <a:rPr lang="tr-TR" i="1">
                                  <a:latin typeface="Cambria Math" panose="02040503050406030204" pitchFamily="18" charset="0"/>
                                </a:rPr>
                                <m:t>𝑛</m:t>
                              </m:r>
                              <m:r>
                                <a:rPr lang="tr-TR" i="1">
                                  <a:latin typeface="Cambria Math" panose="02040503050406030204" pitchFamily="18" charset="0"/>
                                </a:rPr>
                                <m:t>−1</m:t>
                              </m:r>
                            </m:sub>
                          </m:sSub>
                        </m:e>
                      </m:d>
                      <m:r>
                        <a:rPr lang="tr-TR" b="0" i="0" smtClean="0">
                          <a:latin typeface="Cambria Math" panose="02040503050406030204" pitchFamily="18" charset="0"/>
                        </a:rPr>
                        <m:t> </m:t>
                      </m:r>
                      <m:d>
                        <m:dPr>
                          <m:ctrlPr>
                            <a:rPr lang="tr-TR" b="0" i="0" smtClean="0">
                              <a:latin typeface="Cambria Math" panose="02040503050406030204" pitchFamily="18" charset="0"/>
                            </a:rPr>
                          </m:ctrlPr>
                        </m:dPr>
                        <m:e>
                          <m:r>
                            <a:rPr lang="tr-TR" i="1">
                              <a:latin typeface="Cambria Math" panose="02040503050406030204" pitchFamily="18" charset="0"/>
                            </a:rPr>
                            <m:t>𝛿</m:t>
                          </m:r>
                          <m:r>
                            <a:rPr lang="tr-TR" b="0" i="1" smtClean="0">
                              <a:latin typeface="Cambria Math" panose="02040503050406030204" pitchFamily="18" charset="0"/>
                            </a:rPr>
                            <m:t>≠0</m:t>
                          </m:r>
                        </m:e>
                      </m:d>
                      <m:r>
                        <a:rPr lang="tr-TR" b="0" i="1" smtClean="0">
                          <a:latin typeface="Cambria Math" panose="02040503050406030204" pitchFamily="18" charset="0"/>
                        </a:rPr>
                        <m:t>=</m:t>
                      </m:r>
                      <m:r>
                        <m:rPr>
                          <m:sty m:val="p"/>
                        </m:rPr>
                        <a:rPr lang="tr-TR">
                          <a:latin typeface="Cambria Math" panose="02040503050406030204" pitchFamily="18" charset="0"/>
                        </a:rPr>
                        <m:t>P</m:t>
                      </m:r>
                      <m:d>
                        <m:dPr>
                          <m:begChr m:val="{"/>
                          <m:endChr m:val="}"/>
                          <m:ctrlPr>
                            <a:rPr lang="tr-TR" i="1">
                              <a:latin typeface="Cambria Math" panose="02040503050406030204" pitchFamily="18" charset="0"/>
                            </a:rPr>
                          </m:ctrlPr>
                        </m:dPr>
                        <m:e>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𝑡</m:t>
                              </m:r>
                            </m:e>
                            <m:sub>
                              <m:f>
                                <m:fPr>
                                  <m:type m:val="lin"/>
                                  <m:ctrlPr>
                                    <a:rPr lang="tr-TR" i="1">
                                      <a:latin typeface="Cambria Math" panose="02040503050406030204" pitchFamily="18" charset="0"/>
                                    </a:rPr>
                                  </m:ctrlPr>
                                </m:fPr>
                                <m:num>
                                  <m:r>
                                    <a:rPr lang="tr-TR" i="1">
                                      <a:latin typeface="Cambria Math" panose="02040503050406030204" pitchFamily="18" charset="0"/>
                                    </a:rPr>
                                    <m:t>𝛼</m:t>
                                  </m:r>
                                </m:num>
                                <m:den>
                                  <m:r>
                                    <a:rPr lang="tr-TR" i="1">
                                      <a:latin typeface="Cambria Math" panose="02040503050406030204" pitchFamily="18" charset="0"/>
                                    </a:rPr>
                                    <m:t>2</m:t>
                                  </m:r>
                                </m:den>
                              </m:f>
                              <m:r>
                                <a:rPr lang="tr-TR" i="1">
                                  <a:latin typeface="Cambria Math" panose="02040503050406030204" pitchFamily="18" charset="0"/>
                                </a:rPr>
                                <m:t>, </m:t>
                              </m:r>
                              <m:r>
                                <a:rPr lang="tr-TR" i="1">
                                  <a:latin typeface="Cambria Math" panose="02040503050406030204" pitchFamily="18" charset="0"/>
                                </a:rPr>
                                <m:t>𝑛</m:t>
                              </m:r>
                              <m:r>
                                <a:rPr lang="tr-TR" i="1">
                                  <a:latin typeface="Cambria Math" panose="02040503050406030204" pitchFamily="18" charset="0"/>
                                </a:rPr>
                                <m:t>−1</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𝑇</m:t>
                              </m:r>
                              <m:r>
                                <a:rPr lang="tr-TR" b="0" i="1" smtClean="0">
                                  <a:latin typeface="Cambria Math" panose="02040503050406030204" pitchFamily="18" charset="0"/>
                                </a:rPr>
                                <m:t>′</m:t>
                              </m:r>
                            </m:e>
                            <m:sub>
                              <m:r>
                                <a:rPr lang="tr-TR" i="1">
                                  <a:latin typeface="Cambria Math" panose="02040503050406030204" pitchFamily="18" charset="0"/>
                                </a:rPr>
                                <m:t>0</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𝑡</m:t>
                              </m:r>
                            </m:e>
                            <m:sub>
                              <m:f>
                                <m:fPr>
                                  <m:type m:val="lin"/>
                                  <m:ctrlPr>
                                    <a:rPr lang="tr-TR" i="1">
                                      <a:latin typeface="Cambria Math" panose="02040503050406030204" pitchFamily="18" charset="0"/>
                                    </a:rPr>
                                  </m:ctrlPr>
                                </m:fPr>
                                <m:num>
                                  <m:r>
                                    <a:rPr lang="tr-TR" i="1">
                                      <a:latin typeface="Cambria Math" panose="02040503050406030204" pitchFamily="18" charset="0"/>
                                    </a:rPr>
                                    <m:t>𝛼</m:t>
                                  </m:r>
                                </m:num>
                                <m:den>
                                  <m:r>
                                    <a:rPr lang="tr-TR" i="1">
                                      <a:latin typeface="Cambria Math" panose="02040503050406030204" pitchFamily="18" charset="0"/>
                                    </a:rPr>
                                    <m:t>2</m:t>
                                  </m:r>
                                </m:den>
                              </m:f>
                              <m:r>
                                <a:rPr lang="tr-TR" i="1">
                                  <a:latin typeface="Cambria Math" panose="02040503050406030204" pitchFamily="18" charset="0"/>
                                </a:rPr>
                                <m:t>, </m:t>
                              </m:r>
                              <m:r>
                                <a:rPr lang="tr-TR" i="1">
                                  <a:latin typeface="Cambria Math" panose="02040503050406030204" pitchFamily="18" charset="0"/>
                                </a:rPr>
                                <m:t>𝑛</m:t>
                              </m:r>
                              <m:r>
                                <a:rPr lang="tr-TR" i="1">
                                  <a:latin typeface="Cambria Math" panose="02040503050406030204" pitchFamily="18" charset="0"/>
                                </a:rPr>
                                <m:t>−1</m:t>
                              </m:r>
                            </m:sub>
                          </m:sSub>
                        </m:e>
                      </m:d>
                    </m:oMath>
                  </m:oMathPara>
                </a14:m>
                <a:endParaRPr lang="tr-TR" dirty="0" smtClean="0"/>
              </a:p>
              <a:p>
                <a:r>
                  <a:rPr lang="tr-TR" dirty="0" smtClean="0"/>
                  <a:t>Bu durumda çalışma karakteristiği eğrilerinden yararlanarak dağılımın olasılığı bulunur.</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𝑑</m:t>
                      </m:r>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𝜇</m:t>
                              </m:r>
                            </m:e>
                            <m:sub>
                              <m:r>
                                <a:rPr lang="tr-TR" b="0" i="1" smtClean="0">
                                  <a:latin typeface="Cambria Math" panose="02040503050406030204" pitchFamily="18" charset="0"/>
                                </a:rPr>
                                <m:t>0</m:t>
                              </m:r>
                            </m:sub>
                          </m:sSub>
                          <m:r>
                            <a:rPr lang="tr-TR" b="0" i="1" smtClean="0">
                              <a:latin typeface="Cambria Math" panose="02040503050406030204" pitchFamily="18" charset="0"/>
                            </a:rPr>
                            <m:t>|</m:t>
                          </m:r>
                        </m:num>
                        <m:den>
                          <m:r>
                            <a:rPr lang="tr-TR" b="0" i="1" smtClean="0">
                              <a:latin typeface="Cambria Math" panose="02040503050406030204" pitchFamily="18" charset="0"/>
                            </a:rPr>
                            <m:t>𝜎</m:t>
                          </m:r>
                        </m:den>
                      </m:f>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m:t>
                          </m:r>
                          <m:r>
                            <a:rPr lang="tr-TR" b="0" i="1" smtClean="0">
                              <a:latin typeface="Cambria Math" panose="02040503050406030204" pitchFamily="18" charset="0"/>
                            </a:rPr>
                            <m:t>𝛿</m:t>
                          </m:r>
                          <m:r>
                            <a:rPr lang="tr-TR" b="0" i="1" smtClean="0">
                              <a:latin typeface="Cambria Math" panose="02040503050406030204" pitchFamily="18" charset="0"/>
                            </a:rPr>
                            <m:t>|</m:t>
                          </m:r>
                        </m:num>
                        <m:den>
                          <m:r>
                            <a:rPr lang="tr-TR" b="0" i="1" smtClean="0">
                              <a:latin typeface="Cambria Math" panose="02040503050406030204" pitchFamily="18" charset="0"/>
                            </a:rPr>
                            <m:t>𝜎</m:t>
                          </m:r>
                        </m:den>
                      </m:f>
                    </m:oMath>
                  </m:oMathPara>
                </a14:m>
                <a:endParaRPr lang="tr-TR" dirty="0" smtClean="0"/>
              </a:p>
              <a:p>
                <a:pPr marL="0" indent="0">
                  <a:buNone/>
                </a:pPr>
                <a:r>
                  <a:rPr lang="tr-TR" dirty="0" smtClean="0"/>
                  <a:t>Burada d x ekseni faktörü adını almaktadır.</a:t>
                </a:r>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271942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693812" y="476672"/>
            <a:ext cx="9599999" cy="5400000"/>
          </a:xfrm>
          <a:prstGeom prst="rect">
            <a:avLst/>
          </a:prstGeom>
        </p:spPr>
      </p:pic>
    </p:spTree>
    <p:extLst>
      <p:ext uri="{BB962C8B-B14F-4D97-AF65-F5344CB8AC3E}">
        <p14:creationId xmlns:p14="http://schemas.microsoft.com/office/powerpoint/2010/main" val="129540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normAutofit lnSpcReduction="10000"/>
              </a:bodyPr>
              <a:lstStyle/>
              <a:p>
                <a:r>
                  <a:rPr lang="tr-TR" dirty="0" smtClean="0"/>
                  <a:t>Golf sopası örneğini tekrar ele alalım. Eğer yay etkisi katsayısı </a:t>
                </a:r>
                <a14:m>
                  <m:oMath xmlns:m="http://schemas.openxmlformats.org/officeDocument/2006/math">
                    <m:r>
                      <a:rPr lang="tr-TR" i="1" dirty="0" smtClean="0">
                        <a:latin typeface="Cambria Math" panose="02040503050406030204" pitchFamily="18" charset="0"/>
                      </a:rPr>
                      <m:t>0.82</m:t>
                    </m:r>
                  </m:oMath>
                </a14:m>
                <a:r>
                  <a:rPr lang="tr-TR" dirty="0" smtClean="0"/>
                  <a:t> değerinden </a:t>
                </a:r>
                <a14:m>
                  <m:oMath xmlns:m="http://schemas.openxmlformats.org/officeDocument/2006/math">
                    <m:r>
                      <a:rPr lang="tr-TR" i="1" dirty="0" smtClean="0">
                        <a:latin typeface="Cambria Math" panose="02040503050406030204" pitchFamily="18" charset="0"/>
                      </a:rPr>
                      <m:t>0.02</m:t>
                    </m:r>
                  </m:oMath>
                </a14:m>
                <a:r>
                  <a:rPr lang="tr-TR" dirty="0" smtClean="0"/>
                  <a:t> kadar farklıysa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𝐻</m:t>
                        </m:r>
                      </m:e>
                      <m:sub>
                        <m:r>
                          <a:rPr lang="tr-TR" b="0" i="1" smtClean="0">
                            <a:latin typeface="Cambria Math" panose="02040503050406030204" pitchFamily="18" charset="0"/>
                          </a:rPr>
                          <m:t>0</m:t>
                        </m:r>
                      </m:sub>
                    </m:sSub>
                    <m:r>
                      <a:rPr lang="tr-TR" b="0" i="1" smtClean="0">
                        <a:latin typeface="Cambria Math" panose="02040503050406030204" pitchFamily="18" charset="0"/>
                      </a:rPr>
                      <m:t>:</m:t>
                    </m:r>
                    <m:r>
                      <a:rPr lang="tr-TR" b="0" i="1" smtClean="0">
                        <a:latin typeface="Cambria Math" panose="02040503050406030204" pitchFamily="18" charset="0"/>
                      </a:rPr>
                      <m:t>𝜇</m:t>
                    </m:r>
                    <m:r>
                      <a:rPr lang="tr-TR" b="0" i="1" smtClean="0">
                        <a:latin typeface="Cambria Math" panose="02040503050406030204" pitchFamily="18" charset="0"/>
                      </a:rPr>
                      <m:t>=0.82</m:t>
                    </m:r>
                  </m:oMath>
                </a14:m>
                <a:r>
                  <a:rPr lang="tr-TR" dirty="0" smtClean="0"/>
                  <a:t> hipotezinin en az </a:t>
                </a:r>
                <a14:m>
                  <m:oMath xmlns:m="http://schemas.openxmlformats.org/officeDocument/2006/math">
                    <m:r>
                      <a:rPr lang="tr-TR" i="1" dirty="0" smtClean="0">
                        <a:latin typeface="Cambria Math" panose="02040503050406030204" pitchFamily="18" charset="0"/>
                      </a:rPr>
                      <m:t>0.8</m:t>
                    </m:r>
                  </m:oMath>
                </a14:m>
                <a:r>
                  <a:rPr lang="tr-TR" dirty="0" smtClean="0"/>
                  <a:t> olasılıkla reddi için </a:t>
                </a:r>
                <a14:m>
                  <m:oMath xmlns:m="http://schemas.openxmlformats.org/officeDocument/2006/math">
                    <m:r>
                      <a:rPr lang="tr-TR" i="1" dirty="0" smtClean="0">
                        <a:latin typeface="Cambria Math" panose="02040503050406030204" pitchFamily="18" charset="0"/>
                      </a:rPr>
                      <m:t>𝑛</m:t>
                    </m:r>
                    <m:r>
                      <a:rPr lang="tr-TR" i="1" dirty="0" smtClean="0">
                        <a:latin typeface="Cambria Math" panose="02040503050406030204" pitchFamily="18" charset="0"/>
                      </a:rPr>
                      <m:t>=15</m:t>
                    </m:r>
                  </m:oMath>
                </a14:m>
                <a:r>
                  <a:rPr lang="tr-TR" dirty="0" smtClean="0"/>
                  <a:t> örneklem hacmi yeterli mi? </a:t>
                </a:r>
              </a:p>
              <a:p>
                <a:pPr marL="0" indent="0">
                  <a:buNone/>
                </a:pPr>
                <a:r>
                  <a:rPr lang="tr-TR" dirty="0" smtClean="0"/>
                  <a:t>Çözüm: </a:t>
                </a:r>
                <a14:m>
                  <m:oMath xmlns:m="http://schemas.openxmlformats.org/officeDocument/2006/math">
                    <m:r>
                      <a:rPr lang="tr-TR" i="1">
                        <a:latin typeface="Cambria Math" panose="02040503050406030204" pitchFamily="18" charset="0"/>
                      </a:rPr>
                      <m:t>𝑑</m:t>
                    </m:r>
                    <m:r>
                      <a:rPr lang="tr-TR" i="1">
                        <a:latin typeface="Cambria Math" panose="02040503050406030204" pitchFamily="18" charset="0"/>
                      </a:rPr>
                      <m:t>=</m:t>
                    </m:r>
                    <m:f>
                      <m:fPr>
                        <m:ctrlPr>
                          <a:rPr lang="tr-TR" i="1">
                            <a:latin typeface="Cambria Math" panose="02040503050406030204" pitchFamily="18" charset="0"/>
                          </a:rPr>
                        </m:ctrlPr>
                      </m:fPr>
                      <m:num>
                        <m:r>
                          <a:rPr lang="tr-TR" i="1">
                            <a:latin typeface="Cambria Math" panose="02040503050406030204" pitchFamily="18" charset="0"/>
                          </a:rPr>
                          <m:t>|</m:t>
                        </m:r>
                        <m:r>
                          <a:rPr lang="tr-TR" i="1">
                            <a:latin typeface="Cambria Math" panose="02040503050406030204" pitchFamily="18" charset="0"/>
                          </a:rPr>
                          <m:t>𝜇</m:t>
                        </m:r>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𝜇</m:t>
                            </m:r>
                          </m:e>
                          <m:sub>
                            <m:r>
                              <a:rPr lang="tr-TR" i="1">
                                <a:latin typeface="Cambria Math" panose="02040503050406030204" pitchFamily="18" charset="0"/>
                              </a:rPr>
                              <m:t>0</m:t>
                            </m:r>
                          </m:sub>
                        </m:sSub>
                        <m:r>
                          <a:rPr lang="tr-TR" i="1">
                            <a:latin typeface="Cambria Math" panose="02040503050406030204" pitchFamily="18" charset="0"/>
                          </a:rPr>
                          <m:t>|</m:t>
                        </m:r>
                      </m:num>
                      <m:den>
                        <m:r>
                          <a:rPr lang="tr-TR" i="1">
                            <a:latin typeface="Cambria Math" panose="02040503050406030204" pitchFamily="18" charset="0"/>
                          </a:rPr>
                          <m:t>𝜎</m:t>
                        </m:r>
                      </m:den>
                    </m:f>
                    <m:r>
                      <a:rPr lang="tr-TR" i="1">
                        <a:latin typeface="Cambria Math" panose="02040503050406030204" pitchFamily="18" charset="0"/>
                      </a:rPr>
                      <m:t>=</m:t>
                    </m:r>
                    <m:f>
                      <m:fPr>
                        <m:ctrlPr>
                          <a:rPr lang="tr-TR" i="1">
                            <a:latin typeface="Cambria Math" panose="02040503050406030204" pitchFamily="18" charset="0"/>
                          </a:rPr>
                        </m:ctrlPr>
                      </m:fPr>
                      <m:num>
                        <m:r>
                          <a:rPr lang="tr-TR" i="1">
                            <a:latin typeface="Cambria Math" panose="02040503050406030204" pitchFamily="18" charset="0"/>
                          </a:rPr>
                          <m:t>|</m:t>
                        </m:r>
                        <m:r>
                          <a:rPr lang="tr-TR" i="1">
                            <a:latin typeface="Cambria Math" panose="02040503050406030204" pitchFamily="18" charset="0"/>
                          </a:rPr>
                          <m:t>𝛿</m:t>
                        </m:r>
                        <m:r>
                          <a:rPr lang="tr-TR" i="1">
                            <a:latin typeface="Cambria Math" panose="02040503050406030204" pitchFamily="18" charset="0"/>
                          </a:rPr>
                          <m:t>|</m:t>
                        </m:r>
                      </m:num>
                      <m:den>
                        <m:r>
                          <a:rPr lang="tr-TR" i="1">
                            <a:latin typeface="Cambria Math" panose="02040503050406030204" pitchFamily="18" charset="0"/>
                          </a:rPr>
                          <m:t>𝜎</m:t>
                        </m:r>
                      </m:den>
                    </m:f>
                    <m:r>
                      <a:rPr lang="tr-TR" b="0" i="1" smtClean="0">
                        <a:latin typeface="Cambria Math" panose="02040503050406030204" pitchFamily="18" charset="0"/>
                      </a:rPr>
                      <m:t>=0.81</m:t>
                    </m:r>
                  </m:oMath>
                </a14:m>
                <a:endParaRPr lang="tr-TR" dirty="0" smtClean="0"/>
              </a:p>
              <a:p>
                <a:pPr marL="0" indent="0">
                  <a:buNone/>
                </a:pPr>
                <a:r>
                  <a:rPr lang="tr-TR" dirty="0" smtClean="0"/>
                  <a:t>H0’ reddetmeme olasılığı 0.1 </a:t>
                </a:r>
              </a:p>
              <a:p>
                <a:pPr marL="0" indent="0">
                  <a:buNone/>
                </a:pPr>
                <a:r>
                  <a:rPr lang="tr-TR" dirty="0" smtClean="0"/>
                  <a:t>olarak bulundu.</a:t>
                </a:r>
              </a:p>
              <a:p>
                <a:pPr marL="0" indent="0">
                  <a:buNone/>
                </a:pPr>
                <a:r>
                  <a:rPr lang="tr-TR" dirty="0" smtClean="0"/>
                  <a:t>Bu durumda</a:t>
                </a:r>
              </a:p>
              <a:p>
                <a:pPr marL="0" indent="0">
                  <a:buNone/>
                </a:pPr>
                <a:r>
                  <a:rPr lang="tr-TR" dirty="0" smtClean="0"/>
                  <a:t>  </a:t>
                </a:r>
                <a14:m>
                  <m:oMath xmlns:m="http://schemas.openxmlformats.org/officeDocument/2006/math">
                    <m:r>
                      <a:rPr lang="tr-TR" b="0" i="0" smtClean="0">
                        <a:latin typeface="Cambria Math" panose="02040503050406030204" pitchFamily="18" charset="0"/>
                      </a:rPr>
                      <m:t>1−</m:t>
                    </m:r>
                    <m:r>
                      <a:rPr lang="tr-TR" b="0" i="1" smtClean="0">
                        <a:latin typeface="Cambria Math" panose="02040503050406030204" pitchFamily="18" charset="0"/>
                      </a:rPr>
                      <m:t>𝛽</m:t>
                    </m:r>
                    <m:r>
                      <a:rPr lang="tr-TR" b="0" i="1" smtClean="0">
                        <a:latin typeface="Cambria Math" panose="02040503050406030204" pitchFamily="18" charset="0"/>
                      </a:rPr>
                      <m:t>=</m:t>
                    </m:r>
                    <m:d>
                      <m:dPr>
                        <m:ctrlPr>
                          <a:rPr lang="tr-TR" b="0" i="1" smtClean="0">
                            <a:latin typeface="Cambria Math" panose="02040503050406030204" pitchFamily="18" charset="0"/>
                          </a:rPr>
                        </m:ctrlPr>
                      </m:dPr>
                      <m:e>
                        <m:r>
                          <a:rPr lang="tr-TR" b="0" i="1" smtClean="0">
                            <a:latin typeface="Cambria Math" panose="02040503050406030204" pitchFamily="18" charset="0"/>
                          </a:rPr>
                          <m:t>1−0.1</m:t>
                        </m:r>
                      </m:e>
                    </m:d>
                    <m:r>
                      <a:rPr lang="tr-TR" b="0" i="1" smtClean="0">
                        <a:latin typeface="Cambria Math" panose="02040503050406030204" pitchFamily="18" charset="0"/>
                      </a:rPr>
                      <m:t>=0.9</m:t>
                    </m:r>
                  </m:oMath>
                </a14:m>
                <a:r>
                  <a:rPr lang="tr-TR" dirty="0" smtClean="0"/>
                  <a:t> olur. </a:t>
                </a:r>
              </a:p>
              <a:p>
                <a:pPr marL="0" indent="0">
                  <a:buNone/>
                </a:pPr>
                <a:r>
                  <a:rPr lang="tr-TR" dirty="0" smtClean="0"/>
                  <a:t>Dolayısıyla n=15 adet örneklem</a:t>
                </a:r>
              </a:p>
              <a:p>
                <a:pPr marL="0" indent="0">
                  <a:buNone/>
                </a:pPr>
                <a:r>
                  <a:rPr lang="tr-TR" dirty="0" smtClean="0"/>
                  <a:t>yeterlidir.</a:t>
                </a:r>
              </a:p>
              <a:p>
                <a:pPr marL="0" indent="0">
                  <a:buNone/>
                </a:pPr>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2143" b="-2143"/>
                </a:stretch>
              </a:blipFill>
            </p:spPr>
            <p:txBody>
              <a:bodyPr/>
              <a:lstStyle/>
              <a:p>
                <a:r>
                  <a:rPr lang="tr-TR">
                    <a:noFill/>
                  </a:rPr>
                  <a:t> </a:t>
                </a:r>
              </a:p>
            </p:txBody>
          </p:sp>
        </mc:Fallback>
      </mc:AlternateContent>
      <p:pic>
        <p:nvPicPr>
          <p:cNvPr id="5" name="Resim 4"/>
          <p:cNvPicPr>
            <a:picLocks noChangeAspect="1"/>
          </p:cNvPicPr>
          <p:nvPr/>
        </p:nvPicPr>
        <p:blipFill>
          <a:blip r:embed="rId3"/>
          <a:stretch>
            <a:fillRect/>
          </a:stretch>
        </p:blipFill>
        <p:spPr>
          <a:xfrm>
            <a:off x="5302324" y="2470600"/>
            <a:ext cx="6400000" cy="3600000"/>
          </a:xfrm>
          <a:prstGeom prst="rect">
            <a:avLst/>
          </a:prstGeom>
        </p:spPr>
      </p:pic>
      <p:cxnSp>
        <p:nvCxnSpPr>
          <p:cNvPr id="7" name="Düz Bağlayıcı 6"/>
          <p:cNvCxnSpPr/>
          <p:nvPr/>
        </p:nvCxnSpPr>
        <p:spPr>
          <a:xfrm flipV="1">
            <a:off x="8254652" y="5157192"/>
            <a:ext cx="0" cy="2880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Düz Bağlayıcı 8"/>
          <p:cNvCxnSpPr/>
          <p:nvPr/>
        </p:nvCxnSpPr>
        <p:spPr>
          <a:xfrm flipH="1">
            <a:off x="6094413" y="5157192"/>
            <a:ext cx="21602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813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Güven Aralığı</a:t>
            </a:r>
            <a:endParaRPr lang="tr-TR" dirty="0"/>
          </a:p>
        </p:txBody>
      </p:sp>
      <p:pic>
        <p:nvPicPr>
          <p:cNvPr id="5" name="İçerik Yer Tutucusu 4"/>
          <p:cNvPicPr>
            <a:picLocks noGrp="1" noChangeAspect="1"/>
          </p:cNvPicPr>
          <p:nvPr>
            <p:ph idx="1"/>
          </p:nvPr>
        </p:nvPicPr>
        <p:blipFill>
          <a:blip r:embed="rId2"/>
          <a:stretch>
            <a:fillRect/>
          </a:stretch>
        </p:blipFill>
        <p:spPr>
          <a:xfrm>
            <a:off x="1820746" y="2263503"/>
            <a:ext cx="8547333" cy="3346994"/>
          </a:xfrm>
          <a:prstGeom prst="rect">
            <a:avLst/>
          </a:prstGeom>
        </p:spPr>
      </p:pic>
    </p:spTree>
    <p:extLst>
      <p:ext uri="{BB962C8B-B14F-4D97-AF65-F5344CB8AC3E}">
        <p14:creationId xmlns:p14="http://schemas.microsoft.com/office/powerpoint/2010/main" val="3670964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lstStyle/>
              <a:p>
                <a:r>
                  <a:rPr lang="tr-TR" dirty="0" smtClean="0"/>
                  <a:t>Golf sopası örneğini yeniden ele alalım. %95’lik güven aralığı için </a:t>
                </a:r>
                <a14:m>
                  <m:oMath xmlns:m="http://schemas.openxmlformats.org/officeDocument/2006/math">
                    <m:r>
                      <a:rPr lang="tr-TR" b="0" i="1" smtClean="0">
                        <a:latin typeface="Cambria Math" panose="02040503050406030204" pitchFamily="18" charset="0"/>
                      </a:rPr>
                      <m:t>𝜇</m:t>
                    </m:r>
                  </m:oMath>
                </a14:m>
                <a:r>
                  <a:rPr lang="tr-TR" dirty="0" smtClean="0"/>
                  <a:t> değerini bulalım.</a:t>
                </a:r>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pic>
        <p:nvPicPr>
          <p:cNvPr id="5" name="Resim 4"/>
          <p:cNvPicPr>
            <a:picLocks noChangeAspect="1"/>
          </p:cNvPicPr>
          <p:nvPr/>
        </p:nvPicPr>
        <p:blipFill>
          <a:blip r:embed="rId3"/>
          <a:stretch>
            <a:fillRect/>
          </a:stretch>
        </p:blipFill>
        <p:spPr>
          <a:xfrm>
            <a:off x="4932201" y="2492896"/>
            <a:ext cx="2324424" cy="333422"/>
          </a:xfrm>
          <a:prstGeom prst="rect">
            <a:avLst/>
          </a:prstGeom>
        </p:spPr>
      </p:pic>
      <p:pic>
        <p:nvPicPr>
          <p:cNvPr id="6" name="Resim 5"/>
          <p:cNvPicPr>
            <a:picLocks noChangeAspect="1"/>
          </p:cNvPicPr>
          <p:nvPr/>
        </p:nvPicPr>
        <p:blipFill>
          <a:blip r:embed="rId4"/>
          <a:stretch>
            <a:fillRect/>
          </a:stretch>
        </p:blipFill>
        <p:spPr>
          <a:xfrm>
            <a:off x="2998068" y="3086193"/>
            <a:ext cx="6392167" cy="1362265"/>
          </a:xfrm>
          <a:prstGeom prst="rect">
            <a:avLst/>
          </a:prstGeom>
        </p:spPr>
      </p:pic>
    </p:spTree>
    <p:extLst>
      <p:ext uri="{BB962C8B-B14F-4D97-AF65-F5344CB8AC3E}">
        <p14:creationId xmlns:p14="http://schemas.microsoft.com/office/powerpoint/2010/main" val="190277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itaplar Klasik 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extraClrSchemeLst/>
  <a:extLst>
    <a:ext uri="{05A4C25C-085E-4340-85A3-A5531E510DB2}">
      <thm15:themeFamily xmlns:thm15="http://schemas.microsoft.com/office/thememl/2012/main" name="TF02801059.potx" id="{C5FD5170-17AC-4815-968A-FDC1AAB6E99D}" vid="{74C691A5-1550-4555-B870-169F3443F41D}"/>
    </a:ext>
  </a:extLst>
</a:theme>
</file>

<file path=ppt/theme/theme2.xml><?xml version="1.0" encoding="utf-8"?>
<a:theme xmlns:a="http://schemas.openxmlformats.org/drawingml/2006/main" name="Office Teması">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eması">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 xsi:nil="true"/>
    <MarketSpecific xmlns="4873beb7-5857-4685-be1f-d57550cc96cc" xsi:nil="true"/>
    <LocComments xmlns="4873beb7-5857-4685-be1f-d57550cc96cc" xsi:nil="true"/>
    <ThumbnailAssetId xmlns="4873beb7-5857-4685-be1f-d57550cc96cc" xsi:nil="true"/>
    <PrimaryImageGen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 xsi:nil="true"/>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Providers xmlns="4873beb7-5857-4685-be1f-d57550cc96cc" xsi:nil="true"/>
    <MachineTranslated xmlns="4873beb7-5857-4685-be1f-d57550cc96cc" xsi:nil="true"/>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 xsi:nil="true"/>
    <TimesCloned xmlns="4873beb7-5857-4685-be1f-d57550cc96cc" xsi:nil="true"/>
    <AssetStart xmlns="4873beb7-5857-4685-be1f-d57550cc96cc" xsi:nil="true"/>
    <Provider xmlns="4873beb7-5857-4685-be1f-d57550cc96cc" xsi:nil="true"/>
    <AcquiredFrom xmlns="4873beb7-5857-4685-be1f-d57550cc96cc" xsi:nil="true"/>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 xsi:nil="true"/>
    <Manager xmlns="4873beb7-5857-4685-be1f-d57550cc96cc" xsi:nil="true"/>
    <ShowIn xmlns="4873beb7-5857-4685-be1f-d57550cc96cc" xsi:nil="true"/>
    <UANotes xmlns="4873beb7-5857-4685-be1f-d57550cc96cc" xsi:nil="true"/>
    <TemplateStatus xmlns="4873beb7-5857-4685-be1f-d57550cc96cc" xsi:nil="true"/>
    <InternalTagsTaxHTField0 xmlns="4873beb7-5857-4685-be1f-d57550cc96cc">
      <Terms xmlns="http://schemas.microsoft.com/office/infopath/2007/PartnerControls"/>
    </InternalTagsTaxHTField0>
    <CSXHash xmlns="4873beb7-5857-4685-be1f-d57550cc96cc" xsi:nil="true"/>
    <Downloads xmlns="4873beb7-5857-4685-be1f-d57550cc96cc" xsi:nil="true"/>
    <VoteCount xmlns="4873beb7-5857-4685-be1f-d57550cc96cc" xsi:nil="true"/>
    <OOCacheId xmlns="4873beb7-5857-4685-be1f-d57550cc96cc" xsi:nil="true"/>
    <IsDeleted xmlns="4873beb7-5857-4685-be1f-d57550cc96cc" xsi:nil="true"/>
    <AssetExpire xmlns="4873beb7-5857-4685-be1f-d57550cc96cc" xsi:nil="tru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 xsi:nil="true"/>
    <BugNumber xmlns="4873beb7-5857-4685-be1f-d57550cc96cc" xsi:nil="true"/>
    <CSXSubmissionDate xmlns="4873beb7-5857-4685-be1f-d57550cc96cc" xsi:nil="true"/>
    <CSXUpdate xmlns="4873beb7-5857-4685-be1f-d57550cc96cc" xsi:nil="tru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 xsi:nil="true"/>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 xsi:nil="true"/>
    <HandoffToMSDN xmlns="4873beb7-5857-4685-be1f-d57550cc96cc" xsi:nil="true"/>
    <PlannedPubDate xmlns="4873beb7-5857-4685-be1f-d57550cc96cc" xsi:nil="true"/>
    <IntlLangReviewer xmlns="4873beb7-5857-4685-be1f-d57550cc96cc" xsi:nil="true"/>
    <TrustLevel xmlns="4873beb7-5857-4685-be1f-d57550cc96cc" xsi:nil="true"/>
    <LocLastLocAttemptVersionLookup xmlns="4873beb7-5857-4685-be1f-d57550cc96cc" xsi:nil="true"/>
    <IsSearchable xmlns="4873beb7-5857-4685-be1f-d57550cc96cc" xsi:nil="true"/>
    <TemplateTemplateType xmlns="4873beb7-5857-4685-be1f-d57550cc96cc" xsi:nil="tru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 xsi:nil="true"/>
    <AverageRating xmlns="4873beb7-5857-4685-be1f-d57550cc96cc" xsi:nil="true"/>
    <APAuthor xmlns="4873beb7-5857-4685-be1f-d57550cc96cc">
      <UserInfo>
        <DisplayName/>
        <AccountId xsi:nil="true"/>
        <AccountType/>
      </UserInfo>
    </APAuthor>
    <LocManualTestRequired xmlns="4873beb7-5857-4685-be1f-d57550cc96cc" xsi:nil="true"/>
    <TPCommandLine xmlns="4873beb7-5857-4685-be1f-d57550cc96cc" xsi:nil="true"/>
    <TPAppVersion xmlns="4873beb7-5857-4685-be1f-d57550cc96cc" xsi:nil="true"/>
    <EditorialStatus xmlns="4873beb7-5857-4685-be1f-d57550cc96cc" xsi:nil="true"/>
    <LastModifiedDateTime xmlns="4873beb7-5857-4685-be1f-d57550cc96cc" xsi:nil="true"/>
    <ScenarioTagsTaxHTField0 xmlns="4873beb7-5857-4685-be1f-d57550cc96cc">
      <Terms xmlns="http://schemas.microsoft.com/office/infopath/2007/PartnerControls"/>
    </ScenarioTagsTaxHTField0>
    <OriginalRelease xmlns="4873beb7-5857-4685-be1f-d57550cc96cc" xsi:nil="true"/>
    <TPLaunchHelpLinkType xmlns="4873beb7-5857-4685-be1f-d57550cc96cc" xsi:nil="tru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003AC8-209A-4321-A17C-1B7A20643390}">
  <ds:schemaRefs>
    <ds:schemaRef ds:uri="http://schemas.microsoft.com/sharepoint/v3/contenttype/forms"/>
  </ds:schemaRefs>
</ds:datastoreItem>
</file>

<file path=customXml/itemProps2.xml><?xml version="1.0" encoding="utf-8"?>
<ds:datastoreItem xmlns:ds="http://schemas.openxmlformats.org/officeDocument/2006/customXml" ds:itemID="{4ED80E12-3BE9-4746-820E-FFB249F467F2}">
  <ds:schemaRefs>
    <ds:schemaRef ds:uri="http://schemas.openxmlformats.org/package/2006/metadata/core-properties"/>
    <ds:schemaRef ds:uri="http://purl.org/dc/terms/"/>
    <ds:schemaRef ds:uri="http://purl.org/dc/elements/1.1/"/>
    <ds:schemaRef ds:uri="http://schemas.microsoft.com/office/2006/documentManagement/types"/>
    <ds:schemaRef ds:uri="http://schemas.microsoft.com/office/infopath/2007/PartnerControls"/>
    <ds:schemaRef ds:uri="http://schemas.microsoft.com/office/2006/metadata/properties"/>
    <ds:schemaRef ds:uri="4873beb7-5857-4685-be1f-d57550cc96cc"/>
    <ds:schemaRef ds:uri="http://purl.org/dc/dcmitype/"/>
    <ds:schemaRef ds:uri="http://www.w3.org/XML/1998/namespace"/>
  </ds:schemaRefs>
</ds:datastoreItem>
</file>

<file path=customXml/itemProps3.xml><?xml version="1.0" encoding="utf-8"?>
<ds:datastoreItem xmlns:ds="http://schemas.openxmlformats.org/officeDocument/2006/customXml" ds:itemID="{83ED4759-CFDD-43F0-817C-11D919719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Klasik kitap eğitim sunusu (geniş ekran)</Template>
  <TotalTime>6987</TotalTime>
  <Words>2870</Words>
  <Application>Microsoft Office PowerPoint</Application>
  <PresentationFormat>Özel</PresentationFormat>
  <Paragraphs>389</Paragraphs>
  <Slides>62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62</vt:i4>
      </vt:variant>
    </vt:vector>
  </HeadingPairs>
  <TitlesOfParts>
    <vt:vector size="66" baseType="lpstr">
      <vt:lpstr>Arial</vt:lpstr>
      <vt:lpstr>Cambria Math</vt:lpstr>
      <vt:lpstr>Constantia</vt:lpstr>
      <vt:lpstr>Kitaplar Klasik 16x9</vt:lpstr>
      <vt:lpstr>Mühendislikte İstatistik Yöntemler </vt:lpstr>
      <vt:lpstr>Bölüm Planı</vt:lpstr>
      <vt:lpstr>Bölüm Planı</vt:lpstr>
      <vt:lpstr>İSTATİSTİKSEL ÇIKARIM </vt:lpstr>
      <vt:lpstr>NOKTA TAHMİNİ </vt:lpstr>
      <vt:lpstr>NOKTA TAHMİNİ </vt:lpstr>
      <vt:lpstr>NOKTA TAHMİNİ </vt:lpstr>
      <vt:lpstr>NOKTA TAHMİNİ </vt:lpstr>
      <vt:lpstr>NOKTA TAHMİNİ </vt:lpstr>
      <vt:lpstr>NOKTA TAHMİNİ </vt:lpstr>
      <vt:lpstr>NOKTA TAHMİNİ </vt:lpstr>
      <vt:lpstr>NOKTA TAHMİNİ </vt:lpstr>
      <vt:lpstr>HİPOTEZ TESTİ </vt:lpstr>
      <vt:lpstr>HİPOTEZ TESTİ: İstatistiksel Hipotez</vt:lpstr>
      <vt:lpstr>HİPOTEZ TESTİ: İstatistiksel Hipotez</vt:lpstr>
      <vt:lpstr>HİPOTEZ TESTİ: İstatistiksel Hipotez</vt:lpstr>
      <vt:lpstr>HİPOTEZ TESTİ: İstatistiksel Hipotez</vt:lpstr>
      <vt:lpstr>HİPOTEZ TESTİ: İstatistiksel Hipotez Testi </vt:lpstr>
      <vt:lpstr>HİPOTEZ TESTİ: İstatistiksel Hipotez Testi </vt:lpstr>
      <vt:lpstr>HİPOTEZ TESTİ: İstatistiksel Hipotez Testi </vt:lpstr>
      <vt:lpstr>HİPOTEZ TESTİ: İstatistiksel Hipotez Testi </vt:lpstr>
      <vt:lpstr>HİPOTEZ TESTİ: İstatistiksel Hipotez Testi </vt:lpstr>
      <vt:lpstr>HİPOTEZ TESTİ: İstatistiksel Hipotez Testi </vt:lpstr>
      <vt:lpstr>HİPOTEZ TESTİ: İstatistiksel Hipotez Testi </vt:lpstr>
      <vt:lpstr>HİPOTEZ TESTİ: İstatistiksel Hipotez Testi </vt:lpstr>
      <vt:lpstr>HİPOTEZ TESTİ: İstatistiksel Hipotez Testi </vt:lpstr>
      <vt:lpstr>HİPOTEZ TESTİ: Hipotez Testinde P-Değerleri</vt:lpstr>
      <vt:lpstr>HİPOTEZ TESTİ: Hipotez Testinde P-Değerleri</vt:lpstr>
      <vt:lpstr>HİPOTEZ TESTİ: Hipotez Testinde P-Değerleri</vt:lpstr>
      <vt:lpstr>HİPOTEZ TESTİ: Tek-Taraflı ve İki-Taraflı Hipotezler </vt:lpstr>
      <vt:lpstr>HİPOTEZ TESTİ: Hipotez Testi için Genel Prosedür </vt:lpstr>
      <vt:lpstr>POPÜLASYON ORTALAMASI HAKKINDA ÇIKARIM, VARYANS BİLİNİYOR </vt:lpstr>
      <vt:lpstr>POPÜLASYON ORTALAMASI HAKKINDA ÇIKARIM, VARYANS BİLİNİYOR </vt:lpstr>
      <vt:lpstr>PowerPoint Sunusu</vt:lpstr>
      <vt:lpstr>Örnek Problem 4.3</vt:lpstr>
      <vt:lpstr>Hatırlatma: Hipotez Testi için Genel Prosedür </vt:lpstr>
      <vt:lpstr>Örnek Problem 4.3</vt:lpstr>
      <vt:lpstr>Tip II Hata ve Örneklem Büyüklüğü Seçimi</vt:lpstr>
      <vt:lpstr>Tip II Hata ve Örneklem Büyüklüğü Seçimi</vt:lpstr>
      <vt:lpstr>Ortalama hakkında İki-Taraflı Alternatif Hipotez için örneklem Büyüklüğü, Varyans Biliniyor </vt:lpstr>
      <vt:lpstr>Ortalama hakkında Tek-Taraflı Alternatif Hipotez için Örneklem Büyüklüğü, Varyans Biliniyor </vt:lpstr>
      <vt:lpstr>Örnek 4.4</vt:lpstr>
      <vt:lpstr>Ortalama Hakkında Güven Aralığı</vt:lpstr>
      <vt:lpstr>Ortalama Hakkında Güven Aralığı</vt:lpstr>
      <vt:lpstr>Ortalama Hakkında Güven Aralığı, Varyans Biliniyor</vt:lpstr>
      <vt:lpstr>Örnek 4.5</vt:lpstr>
      <vt:lpstr>POPÜLASYON ORTALAMASI HAKKINDA VARYANS BİLİNMİYOR</vt:lpstr>
      <vt:lpstr>Ortalama Hakkında Hipotez Testi </vt:lpstr>
      <vt:lpstr>Ortalama Hakkında Hipotez Testi </vt:lpstr>
      <vt:lpstr>Ortalama Hakkında Hipotez Testi </vt:lpstr>
      <vt:lpstr>Ortalama Hakkında Hipotez Testi </vt:lpstr>
      <vt:lpstr>PowerPoint Sunusu</vt:lpstr>
      <vt:lpstr>Normal Dağılım Ortalaması Hakkında Hipotez Testi, Varyans Bilinmiyor</vt:lpstr>
      <vt:lpstr>PowerPoint Sunusu</vt:lpstr>
      <vt:lpstr>Örnek</vt:lpstr>
      <vt:lpstr>Örnek Devam</vt:lpstr>
      <vt:lpstr>Örnek devam</vt:lpstr>
      <vt:lpstr>Tip II hata ve Örneklem Büyüklüğü Seçimi</vt:lpstr>
      <vt:lpstr>PowerPoint Sunusu</vt:lpstr>
      <vt:lpstr>Örnek:</vt:lpstr>
      <vt:lpstr>Güven Aralığı</vt:lpstr>
      <vt:lpstr>Örnek: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Mühendislikte İstatistik Yöntemler</dc:title>
  <dc:creator>Windows Kullanıcısı</dc:creator>
  <cp:lastModifiedBy>Windows Kullanıcısı</cp:lastModifiedBy>
  <cp:revision>493</cp:revision>
  <dcterms:created xsi:type="dcterms:W3CDTF">2022-01-21T10:26:32Z</dcterms:created>
  <dcterms:modified xsi:type="dcterms:W3CDTF">2022-04-12T10:02:49Z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