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9" r:id="rId3"/>
    <p:sldId id="257" r:id="rId4"/>
    <p:sldId id="263" r:id="rId5"/>
    <p:sldId id="264" r:id="rId6"/>
    <p:sldId id="265" r:id="rId7"/>
    <p:sldId id="258" r:id="rId8"/>
    <p:sldId id="260" r:id="rId9"/>
    <p:sldId id="261" r:id="rId10"/>
    <p:sldId id="262" r:id="rId11"/>
    <p:sldId id="266" r:id="rId12"/>
    <p:sldId id="280" r:id="rId13"/>
    <p:sldId id="281" r:id="rId14"/>
    <p:sldId id="282" r:id="rId15"/>
    <p:sldId id="283"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4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tr-TR"/>
              <a:t>Asıl başlık stili için tıklayın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ECB6382F-7470-4CD8-A088-25F980D675C0}" type="datetimeFigureOut">
              <a:rPr lang="tr-TR" smtClean="0"/>
              <a:t>03.03.2022</a:t>
            </a:fld>
            <a:endParaRPr lang="tr-TR"/>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tr-T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57721CA4-956D-42AF-A592-7E0D3ABB9A31}" type="slidenum">
              <a:rPr lang="tr-TR" smtClean="0"/>
              <a:t>‹#›</a:t>
            </a:fld>
            <a:endParaRPr lang="tr-TR"/>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423139275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CB6382F-7470-4CD8-A088-25F980D675C0}" type="datetimeFigureOut">
              <a:rPr lang="tr-TR" smtClean="0"/>
              <a:t>03.03.2022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7721CA4-956D-42AF-A592-7E0D3ABB9A31}" type="slidenum">
              <a:rPr lang="tr-TR" smtClean="0"/>
              <a:t>‹#›</a:t>
            </a:fld>
            <a:endParaRPr lang="tr-TR"/>
          </a:p>
        </p:txBody>
      </p:sp>
    </p:spTree>
    <p:extLst>
      <p:ext uri="{BB962C8B-B14F-4D97-AF65-F5344CB8AC3E}">
        <p14:creationId xmlns:p14="http://schemas.microsoft.com/office/powerpoint/2010/main" val="3037769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tr-TR"/>
              <a:t>Asıl başlık stili için tıklayın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ECB6382F-7470-4CD8-A088-25F980D675C0}" type="datetimeFigureOut">
              <a:rPr lang="tr-TR" smtClean="0"/>
              <a:t>03.03.2022</a:t>
            </a:fld>
            <a:endParaRPr lang="tr-TR"/>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tr-TR"/>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57721CA4-956D-42AF-A592-7E0D3ABB9A31}" type="slidenum">
              <a:rPr lang="tr-TR" smtClean="0"/>
              <a:t>‹#›</a:t>
            </a:fld>
            <a:endParaRPr lang="tr-TR"/>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96208394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tr-TR"/>
              <a:t>Asıl başlık stili için tıklayın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CB6382F-7470-4CD8-A088-25F980D675C0}" type="datetimeFigureOut">
              <a:rPr lang="tr-TR" smtClean="0"/>
              <a:t>03.03.2022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7721CA4-956D-42AF-A592-7E0D3ABB9A31}" type="slidenum">
              <a:rPr lang="tr-TR" smtClean="0"/>
              <a:t>‹#›</a:t>
            </a:fld>
            <a:endParaRPr lang="tr-TR"/>
          </a:p>
        </p:txBody>
      </p:sp>
    </p:spTree>
    <p:extLst>
      <p:ext uri="{BB962C8B-B14F-4D97-AF65-F5344CB8AC3E}">
        <p14:creationId xmlns:p14="http://schemas.microsoft.com/office/powerpoint/2010/main" val="4214022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tr-TR"/>
              <a:t>Asıl başlık stili için tıklayın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ECB6382F-7470-4CD8-A088-25F980D675C0}" type="datetimeFigureOut">
              <a:rPr lang="tr-TR" smtClean="0"/>
              <a:t>03.03.2022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7721CA4-956D-42AF-A592-7E0D3ABB9A31}" type="slidenum">
              <a:rPr lang="tr-TR" smtClean="0"/>
              <a:t>‹#›</a:t>
            </a:fld>
            <a:endParaRPr lang="tr-TR"/>
          </a:p>
        </p:txBody>
      </p:sp>
    </p:spTree>
    <p:extLst>
      <p:ext uri="{BB962C8B-B14F-4D97-AF65-F5344CB8AC3E}">
        <p14:creationId xmlns:p14="http://schemas.microsoft.com/office/powerpoint/2010/main" val="2305713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2"/>
          <p:cNvSpPr>
            <a:spLocks noGrp="1"/>
          </p:cNvSpPr>
          <p:nvPr>
            <p:ph type="dt" sz="half" idx="10"/>
          </p:nvPr>
        </p:nvSpPr>
        <p:spPr/>
        <p:txBody>
          <a:bodyPr/>
          <a:lstStyle/>
          <a:p>
            <a:fld id="{ECB6382F-7470-4CD8-A088-25F980D675C0}" type="datetimeFigureOut">
              <a:rPr lang="tr-TR" smtClean="0"/>
              <a:t>03.03.2022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57721CA4-956D-42AF-A592-7E0D3ABB9A31}" type="slidenum">
              <a:rPr lang="tr-TR" smtClean="0"/>
              <a:t>‹#›</a:t>
            </a:fld>
            <a:endParaRPr lang="tr-TR"/>
          </a:p>
        </p:txBody>
      </p:sp>
    </p:spTree>
    <p:extLst>
      <p:ext uri="{BB962C8B-B14F-4D97-AF65-F5344CB8AC3E}">
        <p14:creationId xmlns:p14="http://schemas.microsoft.com/office/powerpoint/2010/main" val="1201255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B6382F-7470-4CD8-A088-25F980D675C0}" type="datetimeFigureOut">
              <a:rPr lang="tr-TR" smtClean="0"/>
              <a:t>03.03.2022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57721CA4-956D-42AF-A592-7E0D3ABB9A31}" type="slidenum">
              <a:rPr lang="tr-TR" smtClean="0"/>
              <a:t>‹#›</a:t>
            </a:fld>
            <a:endParaRPr lang="tr-TR"/>
          </a:p>
        </p:txBody>
      </p:sp>
    </p:spTree>
    <p:extLst>
      <p:ext uri="{BB962C8B-B14F-4D97-AF65-F5344CB8AC3E}">
        <p14:creationId xmlns:p14="http://schemas.microsoft.com/office/powerpoint/2010/main" val="448837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tr-TR"/>
              <a:t>Asıl başlık stili için tıklayın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CB6382F-7470-4CD8-A088-25F980D675C0}" type="datetimeFigureOut">
              <a:rPr lang="tr-TR" smtClean="0"/>
              <a:t>03.03.2022</a:t>
            </a:fld>
            <a:endParaRPr lang="tr-TR"/>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tr-T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57721CA4-956D-42AF-A592-7E0D3ABB9A31}" type="slidenum">
              <a:rPr lang="tr-TR" smtClean="0"/>
              <a:t>‹#›</a:t>
            </a:fld>
            <a:endParaRPr lang="tr-TR"/>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270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CB6382F-7470-4CD8-A088-25F980D675C0}" type="datetimeFigureOut">
              <a:rPr lang="tr-TR" smtClean="0"/>
              <a:t>03.03.2022</a:t>
            </a:fld>
            <a:endParaRPr lang="tr-TR"/>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tr-T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57721CA4-956D-42AF-A592-7E0D3ABB9A31}" type="slidenum">
              <a:rPr lang="tr-TR" smtClean="0"/>
              <a:t>‹#›</a:t>
            </a:fld>
            <a:endParaRPr lang="tr-TR"/>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9181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CB6382F-7470-4CD8-A088-25F980D675C0}" type="datetimeFigureOut">
              <a:rPr lang="tr-TR" smtClean="0"/>
              <a:t>03.03.2022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7721CA4-956D-42AF-A592-7E0D3ABB9A31}" type="slidenum">
              <a:rPr lang="tr-TR" smtClean="0"/>
              <a:t>‹#›</a:t>
            </a:fld>
            <a:endParaRPr lang="tr-TR"/>
          </a:p>
        </p:txBody>
      </p:sp>
    </p:spTree>
    <p:extLst>
      <p:ext uri="{BB962C8B-B14F-4D97-AF65-F5344CB8AC3E}">
        <p14:creationId xmlns:p14="http://schemas.microsoft.com/office/powerpoint/2010/main" val="2676766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tr-TR"/>
              <a:t>Asıl başlık stili için tıklayın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CB6382F-7470-4CD8-A088-25F980D675C0}" type="datetimeFigureOut">
              <a:rPr lang="tr-TR" smtClean="0"/>
              <a:t>03.03.2022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7721CA4-956D-42AF-A592-7E0D3ABB9A31}" type="slidenum">
              <a:rPr lang="tr-TR" smtClean="0"/>
              <a:t>‹#›</a:t>
            </a:fld>
            <a:endParaRPr lang="tr-TR"/>
          </a:p>
        </p:txBody>
      </p:sp>
    </p:spTree>
    <p:extLst>
      <p:ext uri="{BB962C8B-B14F-4D97-AF65-F5344CB8AC3E}">
        <p14:creationId xmlns:p14="http://schemas.microsoft.com/office/powerpoint/2010/main" val="3134064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tr-TR"/>
              <a:t>Asıl başlık stili için tıklayın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ECB6382F-7470-4CD8-A088-25F980D675C0}" type="datetimeFigureOut">
              <a:rPr lang="tr-TR" smtClean="0"/>
              <a:t>03.03.2022</a:t>
            </a:fld>
            <a:endParaRPr lang="tr-TR"/>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tr-T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57721CA4-956D-42AF-A592-7E0D3ABB9A31}" type="slidenum">
              <a:rPr lang="tr-TR" smtClean="0"/>
              <a:t>‹#›</a:t>
            </a:fld>
            <a:endParaRPr lang="tr-T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97687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endParaRPr lang="tr-TR" dirty="0"/>
          </a:p>
        </p:txBody>
      </p:sp>
      <p:sp>
        <p:nvSpPr>
          <p:cNvPr id="3" name="Alt Başlık 2"/>
          <p:cNvSpPr>
            <a:spLocks noGrp="1"/>
          </p:cNvSpPr>
          <p:nvPr>
            <p:ph type="subTitle" idx="1"/>
          </p:nvPr>
        </p:nvSpPr>
        <p:spPr/>
        <p:txBody>
          <a:bodyPr/>
          <a:lstStyle/>
          <a:p>
            <a:r>
              <a:rPr lang="tr-TR" dirty="0"/>
              <a:t>Dr. Nurdan DOĞRU ÇABUKER</a:t>
            </a:r>
          </a:p>
        </p:txBody>
      </p:sp>
      <p:sp>
        <p:nvSpPr>
          <p:cNvPr id="4" name="Rectangle 6"/>
          <p:cNvSpPr>
            <a:spLocks noChangeArrowheads="1"/>
          </p:cNvSpPr>
          <p:nvPr/>
        </p:nvSpPr>
        <p:spPr bwMode="auto">
          <a:xfrm>
            <a:off x="2049742" y="1718855"/>
            <a:ext cx="8301621" cy="2089150"/>
          </a:xfrm>
          <a:prstGeom prst="rect">
            <a:avLst/>
          </a:prstGeom>
          <a:solidFill>
            <a:sysClr val="window" lastClr="FFFFFF"/>
          </a:solidFill>
          <a:ln w="9525">
            <a:miter lim="800000"/>
            <a:headEnd/>
            <a:tailEnd/>
          </a:ln>
          <a:scene3d>
            <a:camera prst="legacyObliqueBottomLeft"/>
            <a:lightRig rig="legacyFlat3" dir="t"/>
          </a:scene3d>
          <a:sp3d extrusionH="430200" prstMaterial="legacyMatte">
            <a:bevelT w="13500" h="13500" prst="angle"/>
            <a:bevelB w="13500" h="13500" prst="angle"/>
            <a:extrusionClr>
              <a:srgbClr val="ADE9F1"/>
            </a:extrusionClr>
            <a:contourClr>
              <a:srgbClr val="506C70"/>
            </a:contourClr>
          </a:sp3d>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tr-TR" altLang="tr-TR" sz="4400" b="0" i="0" u="none" strike="noStrike" kern="0" cap="none" spc="0" normalizeH="0" baseline="0" noProof="0" smtClean="0">
                <a:ln w="0"/>
                <a:solidFill>
                  <a:srgbClr val="A53010"/>
                </a:solidFill>
                <a:effectLst>
                  <a:outerShdw blurRad="38100" dist="25400" dir="5400000" algn="ctr" rotWithShape="0">
                    <a:srgbClr val="6E747A">
                      <a:alpha val="43000"/>
                    </a:srgbClr>
                  </a:outerShdw>
                </a:effectLst>
                <a:uLnTx/>
                <a:uFillTx/>
                <a:latin typeface="Arial" panose="020B0604020202020204" pitchFamily="34" charset="0"/>
              </a:rPr>
              <a:t>EĞİTİM PSİKOLOJİSİ </a:t>
            </a:r>
            <a:r>
              <a:rPr kumimoji="0" lang="tr-TR" altLang="tr-TR" sz="4400" b="0" i="0" u="none" strike="noStrike" kern="0" cap="none" spc="0" normalizeH="0" baseline="0" noProof="0" dirty="0">
                <a:ln w="0"/>
                <a:solidFill>
                  <a:srgbClr val="A53010"/>
                </a:solidFill>
                <a:effectLst>
                  <a:outerShdw blurRad="38100" dist="25400" dir="5400000" algn="ctr" rotWithShape="0">
                    <a:srgbClr val="6E747A">
                      <a:alpha val="43000"/>
                    </a:srgbClr>
                  </a:outerShdw>
                </a:effectLst>
                <a:uLnTx/>
                <a:uFillTx/>
                <a:latin typeface="Arial" panose="020B0604020202020204" pitchFamily="34" charset="0"/>
              </a:rPr>
              <a:t>İLE İLGİLİ TEMEL KAVRAMLAR</a:t>
            </a:r>
            <a:endParaRPr kumimoji="0" lang="tr-TR" altLang="tr-TR" sz="4400" b="0" i="0" u="none" strike="noStrike" kern="0" cap="none" spc="0" normalizeH="0" baseline="0" noProof="0" dirty="0">
              <a:ln w="0"/>
              <a:solidFill>
                <a:srgbClr val="A53010"/>
              </a:solidFill>
              <a:effectLst>
                <a:outerShdw blurRad="38100" dist="25400" dir="5400000" algn="ctr" rotWithShape="0">
                  <a:srgbClr val="6E747A">
                    <a:alpha val="43000"/>
                  </a:srgbClr>
                </a:outerShdw>
              </a:effectLst>
              <a:uLnTx/>
              <a:uFillTx/>
              <a:latin typeface="Arial Black" panose="020B0A04020102020204" pitchFamily="34" charset="0"/>
            </a:endParaRPr>
          </a:p>
        </p:txBody>
      </p:sp>
    </p:spTree>
    <p:extLst>
      <p:ext uri="{BB962C8B-B14F-4D97-AF65-F5344CB8AC3E}">
        <p14:creationId xmlns:p14="http://schemas.microsoft.com/office/powerpoint/2010/main" val="2115938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chemeClr val="tx2">
                    <a:lumMod val="75000"/>
                    <a:lumOff val="25000"/>
                  </a:schemeClr>
                </a:solidFill>
              </a:rPr>
              <a:t>Eğitim Nedir ?</a:t>
            </a:r>
            <a:r>
              <a:rPr lang="tr-TR" dirty="0"/>
              <a:t/>
            </a:r>
            <a:br>
              <a:rPr lang="tr-TR" dirty="0"/>
            </a:br>
            <a:endParaRPr lang="tr-TR" dirty="0"/>
          </a:p>
        </p:txBody>
      </p:sp>
      <p:sp>
        <p:nvSpPr>
          <p:cNvPr id="3" name="İçerik Yer Tutucusu 2"/>
          <p:cNvSpPr>
            <a:spLocks noGrp="1"/>
          </p:cNvSpPr>
          <p:nvPr>
            <p:ph idx="1"/>
          </p:nvPr>
        </p:nvSpPr>
        <p:spPr/>
        <p:txBody>
          <a:bodyPr/>
          <a:lstStyle/>
          <a:p>
            <a:r>
              <a:rPr lang="tr-TR" dirty="0"/>
              <a:t>Eğitim insanlık tarihi kadar eski bir inceleme alanı olmasına karşılık, bilim olarak gelişmesi oldukça yenidir. Eğitim, belli amaçlara göre insanların davranışlarının planlı olarak değiştirilmesi ve geliştirilmesinin yasa ve ilkelerini bulmaya ve bu amaçla teknikleri geliştirmeye çalışan bir bilim dalıdır.</a:t>
            </a:r>
          </a:p>
        </p:txBody>
      </p:sp>
    </p:spTree>
    <p:extLst>
      <p:ext uri="{BB962C8B-B14F-4D97-AF65-F5344CB8AC3E}">
        <p14:creationId xmlns:p14="http://schemas.microsoft.com/office/powerpoint/2010/main" val="2346012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Psikoloji Nedir?</a:t>
            </a:r>
          </a:p>
        </p:txBody>
      </p:sp>
      <p:sp>
        <p:nvSpPr>
          <p:cNvPr id="3" name="İçerik Yer Tutucusu 2"/>
          <p:cNvSpPr>
            <a:spLocks noGrp="1"/>
          </p:cNvSpPr>
          <p:nvPr>
            <p:ph idx="1"/>
          </p:nvPr>
        </p:nvSpPr>
        <p:spPr/>
        <p:txBody>
          <a:bodyPr/>
          <a:lstStyle/>
          <a:p>
            <a:r>
              <a:rPr lang="tr-TR" dirty="0">
                <a:solidFill>
                  <a:schemeClr val="tx2">
                    <a:lumMod val="75000"/>
                    <a:lumOff val="25000"/>
                  </a:schemeClr>
                </a:solidFill>
              </a:rPr>
              <a:t>Psikoloji: </a:t>
            </a:r>
            <a:r>
              <a:rPr lang="tr-TR" dirty="0"/>
              <a:t>İnsan davranışlarını inceleyen, bireyin davranışlarını ve onun altında yatan sebepleri araştıran bilim dalıdır.</a:t>
            </a:r>
          </a:p>
          <a:p>
            <a:r>
              <a:rPr lang="tr-TR" dirty="0">
                <a:solidFill>
                  <a:schemeClr val="tx2">
                    <a:lumMod val="75000"/>
                    <a:lumOff val="25000"/>
                  </a:schemeClr>
                </a:solidFill>
              </a:rPr>
              <a:t>Psikoloji insan davranışlarının bilimi olarak, bireyin;</a:t>
            </a:r>
          </a:p>
          <a:p>
            <a:pPr>
              <a:buFont typeface="Arial" panose="020B0604020202020204" pitchFamily="34" charset="0"/>
              <a:buChar char="•"/>
            </a:pPr>
            <a:r>
              <a:rPr lang="tr-TR" dirty="0"/>
              <a:t>Kendi davranışlarını daha iyi anlamasına ve davranışlarının nedenleri konusunda daha bilinçli olmasına,</a:t>
            </a:r>
          </a:p>
          <a:p>
            <a:pPr>
              <a:buFont typeface="Arial" panose="020B0604020202020204" pitchFamily="34" charset="0"/>
              <a:buChar char="•"/>
            </a:pPr>
            <a:r>
              <a:rPr lang="tr-TR" dirty="0"/>
              <a:t>Başkalarının davranışları ve nedenleri konularında bilinçlenmesine ve ilişkilerinde daha gerçekçi ve daha yapıcı kararlar almasına,</a:t>
            </a:r>
          </a:p>
          <a:p>
            <a:pPr>
              <a:buFont typeface="Arial" panose="020B0604020202020204" pitchFamily="34" charset="0"/>
              <a:buChar char="•"/>
            </a:pPr>
            <a:r>
              <a:rPr lang="tr-TR" dirty="0"/>
              <a:t>Sürekli değişen çevre koşullarına daha kolay uyum yapabilmesine, insanların aralarındaki ilişkilerini daha ustalıkla düzenleyebilmesine ve karşılaştığı güçlükleri çözümleyebilmesine yardım eder. </a:t>
            </a:r>
          </a:p>
        </p:txBody>
      </p:sp>
    </p:spTree>
    <p:extLst>
      <p:ext uri="{BB962C8B-B14F-4D97-AF65-F5344CB8AC3E}">
        <p14:creationId xmlns:p14="http://schemas.microsoft.com/office/powerpoint/2010/main" val="1898994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Psikolojinin Alt Bilim Dalları</a:t>
            </a:r>
            <a:br>
              <a:rPr lang="tr-TR" dirty="0"/>
            </a:br>
            <a:endParaRPr lang="tr-TR" dirty="0"/>
          </a:p>
        </p:txBody>
      </p:sp>
      <p:sp>
        <p:nvSpPr>
          <p:cNvPr id="3" name="İçerik Yer Tutucusu 2"/>
          <p:cNvSpPr>
            <a:spLocks noGrp="1"/>
          </p:cNvSpPr>
          <p:nvPr>
            <p:ph idx="1"/>
          </p:nvPr>
        </p:nvSpPr>
        <p:spPr/>
        <p:txBody>
          <a:bodyPr/>
          <a:lstStyle/>
          <a:p>
            <a:r>
              <a:rPr lang="tr-TR" dirty="0">
                <a:solidFill>
                  <a:schemeClr val="tx2">
                    <a:lumMod val="75000"/>
                    <a:lumOff val="25000"/>
                  </a:schemeClr>
                </a:solidFill>
              </a:rPr>
              <a:t>Deneysel psikoloji : </a:t>
            </a:r>
            <a:r>
              <a:rPr lang="tr-TR" dirty="0"/>
              <a:t>Deney yöntemleri kullanılarak psikolojik bilgi üretimi ile ilgilenir. Belli başlı konuları arasında; algı, tutum, hatırlama, öğrenme sayılabilir. </a:t>
            </a:r>
          </a:p>
          <a:p>
            <a:r>
              <a:rPr lang="tr-TR" dirty="0"/>
              <a:t>Sosyal psikoloji: Bireylerin grup içindeki davranışları ve insanların birbirlerinin davranışları üzerindeki etkileri ile ilgilenir. Liderlik, yardımseverlik, saldırganlık, tutumlar, iletişim gibi konuları içerir</a:t>
            </a:r>
          </a:p>
          <a:p>
            <a:r>
              <a:rPr lang="tr-TR" dirty="0"/>
              <a:t>Psikometri: Davranışın ölçülmesi ve değerlendirmesi ile psikolojik ölçme araçlarının geliştirilmesiyle ilgilenir. Ölçme aracı geliştirme yolları ve kullanılacak yöntemler onun konuları arasındadır</a:t>
            </a:r>
          </a:p>
          <a:p>
            <a:endParaRPr lang="tr-TR" dirty="0"/>
          </a:p>
          <a:p>
            <a:endParaRPr lang="tr-TR" dirty="0"/>
          </a:p>
        </p:txBody>
      </p:sp>
    </p:spTree>
    <p:extLst>
      <p:ext uri="{BB962C8B-B14F-4D97-AF65-F5344CB8AC3E}">
        <p14:creationId xmlns:p14="http://schemas.microsoft.com/office/powerpoint/2010/main" val="264528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solidFill>
                <a:schemeClr val="tx2">
                  <a:lumMod val="75000"/>
                  <a:lumOff val="25000"/>
                </a:schemeClr>
              </a:solidFill>
            </a:endParaRPr>
          </a:p>
          <a:p>
            <a:r>
              <a:rPr lang="tr-TR" dirty="0">
                <a:solidFill>
                  <a:schemeClr val="tx2">
                    <a:lumMod val="75000"/>
                    <a:lumOff val="25000"/>
                  </a:schemeClr>
                </a:solidFill>
              </a:rPr>
              <a:t>Uygulamalı Psikoloji: </a:t>
            </a:r>
            <a:r>
              <a:rPr lang="tr-TR" dirty="0">
                <a:solidFill>
                  <a:schemeClr val="tx1"/>
                </a:solidFill>
              </a:rPr>
              <a:t>Son dönemlerde gelişmiş olan ve çok geniş bir alanı belirleyen bir daldır. Psikolojinin davranışa ilişkin bulgularının, endüstri, iletişim, eğitim, sağlık gibi toplumsal yaşamın çeşitli alanlarında karşılaşılan problemlerin çözümünde de yararlı olabileceği düşüncesinden kaynaklanmıştır.</a:t>
            </a:r>
          </a:p>
        </p:txBody>
      </p:sp>
    </p:spTree>
    <p:extLst>
      <p:ext uri="{BB962C8B-B14F-4D97-AF65-F5344CB8AC3E}">
        <p14:creationId xmlns:p14="http://schemas.microsoft.com/office/powerpoint/2010/main" val="2578647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a:solidFill>
                  <a:schemeClr val="tx2">
                    <a:lumMod val="75000"/>
                    <a:lumOff val="25000"/>
                  </a:schemeClr>
                </a:solidFill>
              </a:rPr>
              <a:t>Klinik psikoloji: </a:t>
            </a:r>
            <a:r>
              <a:rPr lang="tr-TR" dirty="0">
                <a:solidFill>
                  <a:schemeClr val="tx1"/>
                </a:solidFill>
              </a:rPr>
              <a:t>Psikolojinin psikiyatristlere daha yakın alanıdır ve teşhis ve tedavi amaçlıdır.</a:t>
            </a:r>
          </a:p>
          <a:p>
            <a:r>
              <a:rPr lang="tr-TR" dirty="0">
                <a:solidFill>
                  <a:schemeClr val="tx2">
                    <a:lumMod val="75000"/>
                    <a:lumOff val="25000"/>
                  </a:schemeClr>
                </a:solidFill>
              </a:rPr>
              <a:t>Psikolojik danışma: </a:t>
            </a:r>
            <a:r>
              <a:rPr lang="tr-TR" dirty="0">
                <a:solidFill>
                  <a:schemeClr val="tx1"/>
                </a:solidFill>
              </a:rPr>
              <a:t>Gündelik yaşamlarını sürdürürken zorlanan kişilere yardım etmeyi amaçlar. </a:t>
            </a:r>
          </a:p>
          <a:p>
            <a:r>
              <a:rPr lang="tr-TR" dirty="0">
                <a:solidFill>
                  <a:schemeClr val="tx2">
                    <a:lumMod val="75000"/>
                    <a:lumOff val="25000"/>
                  </a:schemeClr>
                </a:solidFill>
              </a:rPr>
              <a:t>Endüstri ve örgüt psikolojisi :  </a:t>
            </a:r>
            <a:r>
              <a:rPr lang="tr-TR" dirty="0">
                <a:solidFill>
                  <a:schemeClr val="tx1"/>
                </a:solidFill>
              </a:rPr>
              <a:t>Çalışma ortamında kurum ve kuruluşlarda   davranışlarının nasıl bir seyir izlediğini inceler. Verim, yetenek ve beceri ölçümü gibi konularla ilgilenir</a:t>
            </a:r>
          </a:p>
          <a:p>
            <a:r>
              <a:rPr lang="tr-TR" dirty="0">
                <a:solidFill>
                  <a:schemeClr val="tx2">
                    <a:lumMod val="75000"/>
                    <a:lumOff val="25000"/>
                  </a:schemeClr>
                </a:solidFill>
              </a:rPr>
              <a:t>Çevresel psikoloji: </a:t>
            </a:r>
            <a:r>
              <a:rPr lang="tr-TR" dirty="0">
                <a:solidFill>
                  <a:schemeClr val="tx1"/>
                </a:solidFill>
              </a:rPr>
              <a:t>Fiziksel çevrenin insan davranışları üzerindeki etkileri üzerinde çalışmalar yaparlar.</a:t>
            </a:r>
          </a:p>
          <a:p>
            <a:r>
              <a:rPr lang="tr-TR" dirty="0">
                <a:solidFill>
                  <a:schemeClr val="tx2">
                    <a:lumMod val="75000"/>
                    <a:lumOff val="25000"/>
                  </a:schemeClr>
                </a:solidFill>
              </a:rPr>
              <a:t>Eğitim Psikolojisi:</a:t>
            </a:r>
          </a:p>
          <a:p>
            <a:endParaRPr lang="tr-TR" dirty="0">
              <a:solidFill>
                <a:schemeClr val="tx2">
                  <a:lumMod val="75000"/>
                  <a:lumOff val="25000"/>
                </a:schemeClr>
              </a:solidFill>
            </a:endParaRPr>
          </a:p>
        </p:txBody>
      </p:sp>
    </p:spTree>
    <p:extLst>
      <p:ext uri="{BB962C8B-B14F-4D97-AF65-F5344CB8AC3E}">
        <p14:creationId xmlns:p14="http://schemas.microsoft.com/office/powerpoint/2010/main" val="845050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chemeClr val="tx2">
                    <a:lumMod val="75000"/>
                    <a:lumOff val="25000"/>
                  </a:schemeClr>
                </a:solidFill>
              </a:rPr>
              <a:t>Eğitim Psikolojisi</a:t>
            </a:r>
          </a:p>
        </p:txBody>
      </p:sp>
      <p:sp>
        <p:nvSpPr>
          <p:cNvPr id="3" name="İçerik Yer Tutucusu 2"/>
          <p:cNvSpPr>
            <a:spLocks noGrp="1"/>
          </p:cNvSpPr>
          <p:nvPr>
            <p:ph idx="1"/>
          </p:nvPr>
        </p:nvSpPr>
        <p:spPr/>
        <p:txBody>
          <a:bodyPr>
            <a:normAutofit/>
          </a:bodyPr>
          <a:lstStyle/>
          <a:p>
            <a:pPr algn="just"/>
            <a:endParaRPr lang="tr-TR" dirty="0"/>
          </a:p>
          <a:p>
            <a:pPr algn="just"/>
            <a:r>
              <a:rPr lang="tr-TR" dirty="0"/>
              <a:t>Eğitim psikolojisi genel bir tanımla psikoloji biliminin, öğrencileri ve öğrenme ortamlarını anlamlandırma sürecine uygulanmasına odaklanan bir çalışma alanıdır.</a:t>
            </a:r>
          </a:p>
          <a:p>
            <a:pPr algn="just"/>
            <a:r>
              <a:rPr lang="tr-TR" dirty="0"/>
              <a:t>Eğitim psikolojisi, psikoloji biliminden elde edilerek, eğitime uygulanan bilgileri ve psikolojinin yöntemlerinin sınıfa ve okul yaşamına uygulanmasını ifade etmektedir. </a:t>
            </a:r>
          </a:p>
        </p:txBody>
      </p:sp>
    </p:spTree>
    <p:extLst>
      <p:ext uri="{BB962C8B-B14F-4D97-AF65-F5344CB8AC3E}">
        <p14:creationId xmlns:p14="http://schemas.microsoft.com/office/powerpoint/2010/main" val="3446303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chemeClr val="tx2">
                    <a:lumMod val="75000"/>
                    <a:lumOff val="25000"/>
                  </a:schemeClr>
                </a:solidFill>
              </a:rPr>
              <a:t>Eğitim ve Psikoloji İlişkisi</a:t>
            </a:r>
          </a:p>
        </p:txBody>
      </p:sp>
      <p:sp>
        <p:nvSpPr>
          <p:cNvPr id="3" name="İçerik Yer Tutucusu 2"/>
          <p:cNvSpPr>
            <a:spLocks noGrp="1"/>
          </p:cNvSpPr>
          <p:nvPr>
            <p:ph idx="1"/>
          </p:nvPr>
        </p:nvSpPr>
        <p:spPr/>
        <p:txBody>
          <a:bodyPr>
            <a:normAutofit/>
          </a:bodyPr>
          <a:lstStyle/>
          <a:p>
            <a:r>
              <a:rPr lang="tr-TR" dirty="0"/>
              <a:t>Psikoloji bilimi, insan davranışları ve zihinsel süreçlerini inceleyerek; farklı türdeki davranışları tanımlamayı, davranışın nedenlerini açıklamayı, belirli koşullarda hangi davranışların sergilenebileceğini </a:t>
            </a:r>
            <a:r>
              <a:rPr lang="tr-TR" dirty="0" err="1"/>
              <a:t>yordamayı</a:t>
            </a:r>
            <a:r>
              <a:rPr lang="tr-TR" dirty="0"/>
              <a:t> ve davranışı kontrol etmeyi amaçlamaktadır.</a:t>
            </a:r>
          </a:p>
          <a:p>
            <a:r>
              <a:rPr lang="tr-TR" dirty="0"/>
              <a:t>Eğitim ise toplumsal ve bireysel yaşamı iyileştirmeye yönelik olarak bireysel deneyimler yoluyla davranışı değiştirme ve zihinsel becerileri geliştirme süreci olarak tanımlanabilir. </a:t>
            </a:r>
          </a:p>
          <a:p>
            <a:r>
              <a:rPr lang="tr-TR" dirty="0"/>
              <a:t>Eğitim ve psikolojinin genel amaçları bağlamında birbirini tamamlayan çalışma alanları olduğuna işaret etmektedir. Eğitsel süreçlerin davranış ve zihinsel süreçleri tanıması, açıklaması ve değerlendirmesi için psikoloji biliminin katkılarına gereksinim duyduğu söylenebilir</a:t>
            </a:r>
          </a:p>
        </p:txBody>
      </p:sp>
    </p:spTree>
    <p:extLst>
      <p:ext uri="{BB962C8B-B14F-4D97-AF65-F5344CB8AC3E}">
        <p14:creationId xmlns:p14="http://schemas.microsoft.com/office/powerpoint/2010/main" val="2031464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1371600" y="2286000"/>
            <a:ext cx="9601200" cy="4318986"/>
          </a:xfrm>
        </p:spPr>
        <p:txBody>
          <a:bodyPr/>
          <a:lstStyle/>
          <a:p>
            <a:r>
              <a:rPr lang="tr-TR" dirty="0"/>
              <a:t>İlk eğitim psikolojisi çalışmaları </a:t>
            </a:r>
            <a:r>
              <a:rPr lang="tr-TR" dirty="0" err="1"/>
              <a:t>Friedrich</a:t>
            </a:r>
            <a:r>
              <a:rPr lang="tr-TR" dirty="0"/>
              <a:t> </a:t>
            </a:r>
            <a:r>
              <a:rPr lang="tr-TR" dirty="0" err="1"/>
              <a:t>Herbart’ın</a:t>
            </a:r>
            <a:r>
              <a:rPr lang="tr-TR" dirty="0"/>
              <a:t> (1746-1827) eğitimi, psikolojiye dayalı bir alan olarak değerlendirmesiyle birlikte başlamıştır.</a:t>
            </a:r>
          </a:p>
          <a:p>
            <a:r>
              <a:rPr lang="tr-TR" dirty="0" err="1"/>
              <a:t>Thorndike</a:t>
            </a:r>
            <a:r>
              <a:rPr lang="tr-TR" dirty="0"/>
              <a:t> (1910)’a göre psikolojinin; amaçlar, materyaller, araçlar ve yöntem yönünden eğitime olan katkıları şu şekildedir:</a:t>
            </a:r>
          </a:p>
          <a:p>
            <a:r>
              <a:rPr lang="tr-TR" dirty="0"/>
              <a:t> Psikoloji, eğitimin amaçlarını tanımlamaya, açıklamaya, sınırlandırmaya ve hangilerinin ulaşılabilir, hangilerinin ulaşılmaz olduğunu görmeye yardımcı olmaktadır. </a:t>
            </a:r>
          </a:p>
          <a:p>
            <a:r>
              <a:rPr lang="tr-TR" dirty="0"/>
              <a:t>Eğitimin amaçlarının, insan davranışlarında oluşması beklenen eğitsel çıktılar olarak ifade edilmesini sağlayarak bu amaçların anlaşılır hale gelmesine ve ölçülebilmesine yardımcı olmaktadır.</a:t>
            </a:r>
          </a:p>
        </p:txBody>
      </p:sp>
    </p:spTree>
    <p:extLst>
      <p:ext uri="{BB962C8B-B14F-4D97-AF65-F5344CB8AC3E}">
        <p14:creationId xmlns:p14="http://schemas.microsoft.com/office/powerpoint/2010/main" val="379294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Psikolojinin, insanın fiziksel ve zihinsel doğasında meydana gelen değişimlere yönelik getirdiği açıklamalar eğitim süreçlerinde hangi materyallerin kullanılması gerektiği konusunda eğitimcilere katkı sağlamaktadır.</a:t>
            </a:r>
          </a:p>
          <a:p>
            <a:r>
              <a:rPr lang="tr-TR" dirty="0"/>
              <a:t>Bireyin zihinsel gelişimi ve kişilik gelişiminde aile, öğretmen ve arkadaş gibi pek çok aracın etkisi bulunmaktadır. Bireyin zihinsel gelişiminin ve kişilik gelişiminin, eğitsel süreçleri ve bu süreçler sonucunda ortaya çıkacak davranışları etkilemesi, psikolojinin, eğitimin araçları konusundaki katkılarını özetlemektedir.</a:t>
            </a:r>
          </a:p>
          <a:p>
            <a:r>
              <a:rPr lang="tr-TR" dirty="0"/>
              <a:t>Psikoloji, bireyin gelişim özelliklerine, kişilik özelliklerine ve içinde bulunduğu grubun özelliklerine uygun öğretim yöntem ve tekniklerinin kullanılması konusunda eğitimcilere yardımcı olarak katkı sağlamaktadır.</a:t>
            </a:r>
          </a:p>
        </p:txBody>
      </p:sp>
    </p:spTree>
    <p:extLst>
      <p:ext uri="{BB962C8B-B14F-4D97-AF65-F5344CB8AC3E}">
        <p14:creationId xmlns:p14="http://schemas.microsoft.com/office/powerpoint/2010/main" val="430337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Gelişim Psikolojisi: İnsan davranışında, doğumdan ölüme kadar, tüm yaşamı boyunca gözlenen biyolojik ve psikolojik değişiklikleri inceler. Büyüme ve gelişme sonucu, davranış ve bilişsel sistemde ortaya çıkan değişiklikleri inceleyen psikoloji dalıdır. </a:t>
            </a:r>
          </a:p>
          <a:p>
            <a:r>
              <a:rPr lang="tr-TR" dirty="0"/>
              <a:t>Öğrenme Psikolojisi: Öğretimin niteliğini geliştirmek amaçlanmaktadır. Öğrenmenin nasıl gerçekleştiği ve etkili öğrenme yaşantıları sağlamayla ilgilenir. </a:t>
            </a:r>
          </a:p>
        </p:txBody>
      </p:sp>
    </p:spTree>
    <p:extLst>
      <p:ext uri="{BB962C8B-B14F-4D97-AF65-F5344CB8AC3E}">
        <p14:creationId xmlns:p14="http://schemas.microsoft.com/office/powerpoint/2010/main" val="2737177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chemeClr val="tx2">
                    <a:lumMod val="75000"/>
                    <a:lumOff val="25000"/>
                  </a:schemeClr>
                </a:solidFill>
              </a:rPr>
              <a:t>Eğitim Psikolojisinin Öğretmen Eğitimindeki Yeri</a:t>
            </a:r>
          </a:p>
        </p:txBody>
      </p:sp>
      <p:sp>
        <p:nvSpPr>
          <p:cNvPr id="3" name="İçerik Yer Tutucusu 2"/>
          <p:cNvSpPr>
            <a:spLocks noGrp="1"/>
          </p:cNvSpPr>
          <p:nvPr>
            <p:ph idx="1"/>
          </p:nvPr>
        </p:nvSpPr>
        <p:spPr/>
        <p:txBody>
          <a:bodyPr>
            <a:normAutofit/>
          </a:bodyPr>
          <a:lstStyle/>
          <a:p>
            <a:r>
              <a:rPr lang="tr-TR" dirty="0"/>
              <a:t>Eğitim psikolojisi alanı, genellikle üniversitelerin eğitim fakülteleri bünyelerinde öğretmen yetiştirme alanı kapsamında işlev göstermektedir.</a:t>
            </a:r>
          </a:p>
          <a:p>
            <a:r>
              <a:rPr lang="tr-TR" dirty="0"/>
              <a:t>Bu durumun en önemli nedeni; eğitim psikolojisinin varsayım ve yaklaşımlarından en çok yararlanması beklenen, sınıf içinde eğitim-öğretim etkinliklerini yürüten ve bu bağlamda hem insanın gelişim özellikleri, hem öğrenme süreçleri hem de motivasyon, öz-düzenleme, öz yeterlilik gibi konular çerçevesinde eğitim-öğretim etkinliklerini yapılandırması gereken kişilerin öğretmenler olmasıdır.</a:t>
            </a:r>
          </a:p>
        </p:txBody>
      </p:sp>
    </p:spTree>
    <p:extLst>
      <p:ext uri="{BB962C8B-B14F-4D97-AF65-F5344CB8AC3E}">
        <p14:creationId xmlns:p14="http://schemas.microsoft.com/office/powerpoint/2010/main" val="3942381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a:t>Sınıfında şiir yazmaya ilgi duyan ancak birçok kelimenin yazılışında hata yapan bir öğrencisi bulunan bir öğretmenin bu hataları düzeltmesini mi yoksa öğrencinin şiire olan ilgisini kaybetmemesi için yazım yanlışlarını görmezden gelmesini mi önerirsiniz?</a:t>
            </a:r>
          </a:p>
          <a:p>
            <a:pPr algn="just"/>
            <a:endParaRPr lang="tr-TR" dirty="0"/>
          </a:p>
          <a:p>
            <a:pPr algn="just"/>
            <a:r>
              <a:rPr lang="tr-TR" dirty="0"/>
              <a:t>Dersin işlenmesini sürekli engelleyen, arkadaşlarını rahatsız eden ve hiçbir uyarıya kulak asmayan bir öğrencinin, kısa süreliğine sınıf dışına çıkarılması doğru bir uygulama mıdır, yoksa değil midir?</a:t>
            </a:r>
          </a:p>
        </p:txBody>
      </p:sp>
    </p:spTree>
    <p:extLst>
      <p:ext uri="{BB962C8B-B14F-4D97-AF65-F5344CB8AC3E}">
        <p14:creationId xmlns:p14="http://schemas.microsoft.com/office/powerpoint/2010/main" val="1324797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Bir öğretmenin sınıf içi süreçlerde eğitim-öğretim etkinliklerini etkili bir şekilde yürütebilmesi, öğrencilerin bireysel farklılıklarına, ilgi ve gereksinimlerine uygun öğrenme yaşantıları sunabilmesi ve öğrenciler üzerinde etkili olabilmesi için sahip olması gereken bilgi ve beceriler çeşitlilik göstermektedir.</a:t>
            </a:r>
          </a:p>
          <a:p>
            <a:r>
              <a:rPr lang="tr-TR" dirty="0"/>
              <a:t>Öğretmenlerin sahip olması gereken, birbiriyle iç içe geçmiş bir bütün oluşturan üç bilgi türünden söz etmiştir. Bunlar; özel alan bilgisi, pedagojik bilgi ve öğrencilere ve öğrenme sürecine yönelik bilgidir.</a:t>
            </a:r>
          </a:p>
        </p:txBody>
      </p:sp>
    </p:spTree>
    <p:extLst>
      <p:ext uri="{BB962C8B-B14F-4D97-AF65-F5344CB8AC3E}">
        <p14:creationId xmlns:p14="http://schemas.microsoft.com/office/powerpoint/2010/main" val="1641184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a:t>Özel alan bilgisi, öğretmenin matematik, edebiyat, fizik, kimya gibi eğitim verdiği alanın içeriğine yönelik sahip olduğu bilgiyi ifade etmektedir. </a:t>
            </a:r>
          </a:p>
          <a:p>
            <a:r>
              <a:rPr lang="tr-TR" dirty="0"/>
              <a:t>Pedagojik bilgi, eğitim bilimleri alanı kapsamında </a:t>
            </a:r>
            <a:r>
              <a:rPr lang="tr-TR" dirty="0" err="1"/>
              <a:t>öğretimsel</a:t>
            </a:r>
            <a:r>
              <a:rPr lang="tr-TR" dirty="0"/>
              <a:t> süreçler, yöntem ve teknikler ile ilgili bilgileri kapsamaktadır. Öğrencilere ve öğrenme sürecine ilişkin bilgi ise öğrencilerin sahip olduğu bireysel özellikler, gelişimsel özellikler ile öğrenmenin doğasına ilişkin bilgileri ifade etmektedir. Pedagojik bilginin de kaynaklarından biri olarak gösterilebilecek eğitim psikolojisi, özellikle öğrencilere ve öğrenme sürecine ilişkin bilgi sağlayarak öğretmenlerin mesleki gelişimine katkıda bulunmaktadır.</a:t>
            </a:r>
          </a:p>
          <a:p>
            <a:r>
              <a:rPr lang="tr-TR" dirty="0"/>
              <a:t>Bir öğretmenin etkili bir öğretmen olarak nitelendirilebilmesi için konu alanı bilgisi yeterli olmamaktadır. Öğretmenlerin, derslerini ve tüm eğitim etkinliklerini etkili bir şekilde yürütebilmesi için öğrettikleri konu ile birlikte öğrencilerin gelişim düzeylerini ve gereksinimlerini, öğrenme sürecini, zihinsel süreçleri, problem-çözme ve yaratıcılık gibi becerilerin nasıl edinildiğini ve nasıl geliştirilebileceğini anlamaları gerekmektedir. </a:t>
            </a:r>
          </a:p>
        </p:txBody>
      </p:sp>
    </p:spTree>
    <p:extLst>
      <p:ext uri="{BB962C8B-B14F-4D97-AF65-F5344CB8AC3E}">
        <p14:creationId xmlns:p14="http://schemas.microsoft.com/office/powerpoint/2010/main" val="3706826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GELİŞİMİN TEMEL İLKELERİ</a:t>
            </a:r>
          </a:p>
        </p:txBody>
      </p:sp>
      <p:sp>
        <p:nvSpPr>
          <p:cNvPr id="3" name="İçerik Yer Tutucusu 2"/>
          <p:cNvSpPr>
            <a:spLocks noGrp="1"/>
          </p:cNvSpPr>
          <p:nvPr>
            <p:ph idx="1"/>
          </p:nvPr>
        </p:nvSpPr>
        <p:spPr/>
        <p:txBody>
          <a:bodyPr/>
          <a:lstStyle/>
          <a:p>
            <a:pPr marL="0" indent="0">
              <a:buNone/>
            </a:pPr>
            <a:r>
              <a:rPr lang="tr-TR" dirty="0"/>
              <a:t> </a:t>
            </a:r>
            <a:r>
              <a:rPr lang="tr-TR" dirty="0">
                <a:solidFill>
                  <a:schemeClr val="tx2">
                    <a:lumMod val="75000"/>
                    <a:lumOff val="25000"/>
                  </a:schemeClr>
                </a:solidFill>
              </a:rPr>
              <a:t>Gelişim, genetik ve çevresel etkenlerin karşılıklı etkileşiminin ürünüdür. </a:t>
            </a:r>
          </a:p>
          <a:p>
            <a:r>
              <a:rPr lang="tr-TR" dirty="0"/>
              <a:t>Genetik araştırmalar; göz rengi, cinsiyet, beden biçimi, boy, zeka gibi birçok yapısal özelliğin kalıtsal özelliklere bağlı olduğunu göstermektedir.</a:t>
            </a:r>
          </a:p>
          <a:p>
            <a:r>
              <a:rPr lang="tr-TR" dirty="0"/>
              <a:t>Ancak, kalıtım yoluyla getirilen birçok özelliğin çevresel değişkenlere göre biçimlendiği de bir gerçektir.</a:t>
            </a:r>
          </a:p>
          <a:p>
            <a:endParaRPr lang="tr-TR" dirty="0"/>
          </a:p>
        </p:txBody>
      </p:sp>
    </p:spTree>
    <p:extLst>
      <p:ext uri="{BB962C8B-B14F-4D97-AF65-F5344CB8AC3E}">
        <p14:creationId xmlns:p14="http://schemas.microsoft.com/office/powerpoint/2010/main" val="1947140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solidFill>
                  <a:schemeClr val="tx2">
                    <a:lumMod val="75000"/>
                    <a:lumOff val="25000"/>
                  </a:schemeClr>
                </a:solidFill>
              </a:rPr>
              <a:t>Gelişim yaşam boyu sürer </a:t>
            </a:r>
          </a:p>
          <a:p>
            <a:r>
              <a:rPr lang="tr-TR" dirty="0">
                <a:solidFill>
                  <a:schemeClr val="tx1"/>
                </a:solidFill>
              </a:rPr>
              <a:t>Gelişim belli aşamalara bölünmüş ve her biri, önceki aşamaların birikimine dayalı olarak oluşan bir süreç içinde gerçekleşir. </a:t>
            </a:r>
          </a:p>
          <a:p>
            <a:r>
              <a:rPr lang="tr-TR" dirty="0">
                <a:solidFill>
                  <a:schemeClr val="tx1"/>
                </a:solidFill>
              </a:rPr>
              <a:t>Gelişim durmaksızın ilerleyen ve belirli dönemlerde bazen hızlı bazen de yavaş ilerleyen bir süreçtir.</a:t>
            </a:r>
          </a:p>
          <a:p>
            <a:r>
              <a:rPr lang="tr-TR" dirty="0">
                <a:solidFill>
                  <a:schemeClr val="tx1"/>
                </a:solidFill>
              </a:rPr>
              <a:t>0-2 yaşlarında ve ergenlik döneminde çok hızlı bir fiziksel gelişim varken, diğer dönemlerde aynı hızda fiziksel gelişim görünmez.</a:t>
            </a:r>
          </a:p>
          <a:p>
            <a:r>
              <a:rPr lang="tr-TR" dirty="0">
                <a:solidFill>
                  <a:schemeClr val="tx1"/>
                </a:solidFill>
              </a:rPr>
              <a:t>Gelişim doğumdan ölüme kadar öğrenme, yaşantı ve olgunlaşma sonucu devam eder.</a:t>
            </a:r>
          </a:p>
          <a:p>
            <a:endParaRPr lang="tr-TR" dirty="0">
              <a:solidFill>
                <a:schemeClr val="tx2">
                  <a:lumMod val="75000"/>
                  <a:lumOff val="25000"/>
                </a:schemeClr>
              </a:solidFill>
            </a:endParaRPr>
          </a:p>
        </p:txBody>
      </p:sp>
    </p:spTree>
    <p:extLst>
      <p:ext uri="{BB962C8B-B14F-4D97-AF65-F5344CB8AC3E}">
        <p14:creationId xmlns:p14="http://schemas.microsoft.com/office/powerpoint/2010/main" val="4193920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solidFill>
                  <a:schemeClr val="tx2">
                    <a:lumMod val="75000"/>
                    <a:lumOff val="25000"/>
                  </a:schemeClr>
                </a:solidFill>
              </a:rPr>
              <a:t>Gelişimin kritik dönemlere özgü karakteristik özellikleri hem düzenli, hem de sıçramak için bir seyir içinde gerçekleşir. </a:t>
            </a:r>
          </a:p>
          <a:p>
            <a:r>
              <a:rPr lang="tr-TR" dirty="0"/>
              <a:t>Örn. Çocuğun </a:t>
            </a:r>
            <a:r>
              <a:rPr lang="tr-TR" dirty="0" err="1"/>
              <a:t>duyuşsal</a:t>
            </a:r>
            <a:r>
              <a:rPr lang="tr-TR" dirty="0"/>
              <a:t> ve dilsel gelişimi arttıkça, konuşması da gelişirken yürümenin başladığı aşamada konuşma yeterliği bir ölçüde duraksar. Öte yandan algısal ve zihinsel gelişme, ahlaki gelişimin ön koşulunu oluştururken, çocuklar içinde bulundukları sosyal koşullara bağlı olarak ahlaki açıdan farklı gelişim özellikleri gösterirler</a:t>
            </a:r>
          </a:p>
          <a:p>
            <a:endParaRPr lang="tr-TR" dirty="0"/>
          </a:p>
        </p:txBody>
      </p:sp>
    </p:spTree>
    <p:extLst>
      <p:ext uri="{BB962C8B-B14F-4D97-AF65-F5344CB8AC3E}">
        <p14:creationId xmlns:p14="http://schemas.microsoft.com/office/powerpoint/2010/main" val="3962124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solidFill>
                  <a:schemeClr val="tx2">
                    <a:lumMod val="75000"/>
                    <a:lumOff val="25000"/>
                  </a:schemeClr>
                </a:solidFill>
              </a:rPr>
              <a:t>Gelişim içten dışa, baştan ayağa doğrudur</a:t>
            </a:r>
          </a:p>
          <a:p>
            <a:endParaRPr lang="tr-TR" dirty="0"/>
          </a:p>
          <a:p>
            <a:r>
              <a:rPr lang="tr-TR" dirty="0"/>
              <a:t>Doğum öncesi evreden başlayarak, öncelikle başın ve sırasıyla gövde kol ve bacakların geliştiği, aynı şekilde iç organların gelişimini, bedene şekil veren dışsal gelişimin izlediği bilinmektedir.</a:t>
            </a:r>
          </a:p>
          <a:p>
            <a:endParaRPr lang="tr-TR" dirty="0"/>
          </a:p>
        </p:txBody>
      </p:sp>
    </p:spTree>
    <p:extLst>
      <p:ext uri="{BB962C8B-B14F-4D97-AF65-F5344CB8AC3E}">
        <p14:creationId xmlns:p14="http://schemas.microsoft.com/office/powerpoint/2010/main" val="3944816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solidFill>
                  <a:schemeClr val="tx2">
                    <a:lumMod val="75000"/>
                    <a:lumOff val="25000"/>
                  </a:schemeClr>
                </a:solidFill>
              </a:rPr>
              <a:t>Gelişim genelden özele, bütünden parçaya doğrudur</a:t>
            </a:r>
          </a:p>
          <a:p>
            <a:r>
              <a:rPr lang="tr-TR" dirty="0"/>
              <a:t>Gelişim sürecinde önce bedenin ana bölümleri olan baş, gövde, kol ve bacaklar oluşmakta, daha sonra bu organları belli bir etkinlikte kullanmayı sağlayan ince kasların gelişimi başlamaktadır. </a:t>
            </a:r>
          </a:p>
          <a:p>
            <a:r>
              <a:rPr lang="tr-TR" dirty="0"/>
              <a:t>Örn. Çocuklar belli bir gelişim aşamasında , sadece ellerini bir bütün olarak kullanırken ince kasların gelişimi ile parmaklarını kullanmaya başlamaktadırlar</a:t>
            </a:r>
          </a:p>
          <a:p>
            <a:endParaRPr lang="tr-TR" dirty="0"/>
          </a:p>
        </p:txBody>
      </p:sp>
    </p:spTree>
    <p:extLst>
      <p:ext uri="{BB962C8B-B14F-4D97-AF65-F5344CB8AC3E}">
        <p14:creationId xmlns:p14="http://schemas.microsoft.com/office/powerpoint/2010/main" val="2840096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solidFill>
                  <a:schemeClr val="tx2">
                    <a:lumMod val="75000"/>
                    <a:lumOff val="25000"/>
                  </a:schemeClr>
                </a:solidFill>
              </a:rPr>
              <a:t>Gelişim özellikleri ayrılmaz bir bütünlük oluşturur. </a:t>
            </a:r>
          </a:p>
          <a:p>
            <a:endParaRPr lang="tr-TR" dirty="0"/>
          </a:p>
          <a:p>
            <a:r>
              <a:rPr lang="tr-TR" dirty="0"/>
              <a:t>Gelişim alanları karşılıklı olarak birbirini etkilemektedir.</a:t>
            </a:r>
          </a:p>
          <a:p>
            <a:endParaRPr lang="tr-TR" dirty="0"/>
          </a:p>
          <a:p>
            <a:r>
              <a:rPr lang="tr-TR" dirty="0"/>
              <a:t> Örn. Çocuğun zihinsel gelişimi, dil gelişimini hem etkilemekte hem de ondan etkilenmektedir.</a:t>
            </a:r>
          </a:p>
          <a:p>
            <a:endParaRPr lang="tr-TR" dirty="0"/>
          </a:p>
        </p:txBody>
      </p:sp>
    </p:spTree>
    <p:extLst>
      <p:ext uri="{BB962C8B-B14F-4D97-AF65-F5344CB8AC3E}">
        <p14:creationId xmlns:p14="http://schemas.microsoft.com/office/powerpoint/2010/main" val="1700460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solidFill>
                  <a:schemeClr val="tx2">
                    <a:lumMod val="75000"/>
                    <a:lumOff val="25000"/>
                  </a:schemeClr>
                </a:solidFill>
              </a:rPr>
              <a:t>Gelişimin kritik dönemleri vardır.</a:t>
            </a:r>
          </a:p>
          <a:p>
            <a:r>
              <a:rPr lang="tr-TR" dirty="0"/>
              <a:t>Bu dönemlerde birey, belli öğrenme yaşantılarına ve çevresel etkilere daha duyarlı hale gelir. </a:t>
            </a:r>
          </a:p>
          <a:p>
            <a:endParaRPr lang="tr-TR" dirty="0"/>
          </a:p>
          <a:p>
            <a:r>
              <a:rPr lang="tr-TR" dirty="0"/>
              <a:t>Örn. 0-3 yaş grubu içinde çocuğun güven, sevgi ve kabul görme güdülerinin doyurulması, ileri yaşlarda özerk ve bağımsız bir bireyselleşme yetkinliğine ulaşmasına neden olur. </a:t>
            </a:r>
          </a:p>
          <a:p>
            <a:endParaRPr lang="tr-TR" dirty="0"/>
          </a:p>
        </p:txBody>
      </p:sp>
    </p:spTree>
    <p:extLst>
      <p:ext uri="{BB962C8B-B14F-4D97-AF65-F5344CB8AC3E}">
        <p14:creationId xmlns:p14="http://schemas.microsoft.com/office/powerpoint/2010/main" val="656625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solidFill>
                  <a:schemeClr val="tx2">
                    <a:lumMod val="75000"/>
                    <a:lumOff val="25000"/>
                  </a:schemeClr>
                </a:solidFill>
              </a:rPr>
              <a:t>Gelişim bireysel farklılıklar gösterir.</a:t>
            </a:r>
          </a:p>
          <a:p>
            <a:endParaRPr lang="tr-TR" dirty="0"/>
          </a:p>
          <a:p>
            <a:r>
              <a:rPr lang="tr-TR" dirty="0"/>
              <a:t> Her bireyin kalıtsal özellikleri farklı olduğu ve farklı çevrelerde yetiştikleri için bazı ayrılıklar göstermeleri de doğal karşılanmalıdır.</a:t>
            </a:r>
          </a:p>
        </p:txBody>
      </p:sp>
    </p:spTree>
    <p:extLst>
      <p:ext uri="{BB962C8B-B14F-4D97-AF65-F5344CB8AC3E}">
        <p14:creationId xmlns:p14="http://schemas.microsoft.com/office/powerpoint/2010/main" val="1509558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chemeClr val="tx2">
                    <a:lumMod val="75000"/>
                    <a:lumOff val="25000"/>
                  </a:schemeClr>
                </a:solidFill>
              </a:rPr>
              <a:t>Zeka</a:t>
            </a:r>
          </a:p>
        </p:txBody>
      </p:sp>
      <p:sp>
        <p:nvSpPr>
          <p:cNvPr id="3" name="İçerik Yer Tutucusu 2"/>
          <p:cNvSpPr>
            <a:spLocks noGrp="1"/>
          </p:cNvSpPr>
          <p:nvPr>
            <p:ph idx="1"/>
          </p:nvPr>
        </p:nvSpPr>
        <p:spPr/>
        <p:txBody>
          <a:bodyPr/>
          <a:lstStyle/>
          <a:p>
            <a:r>
              <a:rPr lang="tr-TR" dirty="0"/>
              <a:t>Zeka bakımından bireyler oldukça farklı özellikler sergilerler.</a:t>
            </a:r>
          </a:p>
          <a:p>
            <a:r>
              <a:rPr lang="tr-TR" dirty="0"/>
              <a:t>Bilhassa ilköğretim döneminde aynı sınıf içinde çok farklı zeka düzeylerinden çocuğun bulunması söz konusu olabilir.</a:t>
            </a:r>
          </a:p>
          <a:p>
            <a:r>
              <a:rPr lang="tr-TR" dirty="0"/>
              <a:t>Bu sebeple öğretim faaliyetleri düzenlenirken, öğrenciler arasındaki farklılıkların muhakkak göz önünde bulundurulması gerekir.</a:t>
            </a:r>
          </a:p>
          <a:p>
            <a:pPr marL="0" indent="0">
              <a:buNone/>
            </a:pPr>
            <a:endParaRPr lang="tr-TR" dirty="0"/>
          </a:p>
        </p:txBody>
      </p:sp>
    </p:spTree>
    <p:extLst>
      <p:ext uri="{BB962C8B-B14F-4D97-AF65-F5344CB8AC3E}">
        <p14:creationId xmlns:p14="http://schemas.microsoft.com/office/powerpoint/2010/main" val="1424806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solidFill>
                  <a:schemeClr val="tx2">
                    <a:lumMod val="75000"/>
                    <a:lumOff val="25000"/>
                  </a:schemeClr>
                </a:solidFill>
              </a:rPr>
              <a:t>Sosyo</a:t>
            </a:r>
            <a:r>
              <a:rPr lang="tr-TR" dirty="0">
                <a:solidFill>
                  <a:schemeClr val="tx2">
                    <a:lumMod val="75000"/>
                    <a:lumOff val="25000"/>
                  </a:schemeClr>
                </a:solidFill>
              </a:rPr>
              <a:t>-Ekonomik Düzey</a:t>
            </a:r>
          </a:p>
        </p:txBody>
      </p:sp>
      <p:sp>
        <p:nvSpPr>
          <p:cNvPr id="3" name="İçerik Yer Tutucusu 2"/>
          <p:cNvSpPr>
            <a:spLocks noGrp="1"/>
          </p:cNvSpPr>
          <p:nvPr>
            <p:ph idx="1"/>
          </p:nvPr>
        </p:nvSpPr>
        <p:spPr/>
        <p:txBody>
          <a:bodyPr/>
          <a:lstStyle/>
          <a:p>
            <a:r>
              <a:rPr lang="tr-TR" dirty="0"/>
              <a:t>Ailenin mesleği, gelir düzeyi ve eğitim düzeyi sosyoekonomik düzeyi belirleyen etkenlerdir.</a:t>
            </a:r>
          </a:p>
          <a:p>
            <a:r>
              <a:rPr lang="tr-TR" dirty="0"/>
              <a:t>Birçok çocuk temel ihtiyaçları karşılanmamış olarak okula gelmektedir.</a:t>
            </a:r>
          </a:p>
          <a:p>
            <a:endParaRPr lang="tr-TR" dirty="0"/>
          </a:p>
          <a:p>
            <a:r>
              <a:rPr lang="tr-TR" dirty="0"/>
              <a:t>Bu nedenle, sınıflarımızdaki öğrencilerin sosyoekonomik düzeylerinin başarılarını etkileyen bir değişken olduğu unutulmamalıdır.</a:t>
            </a:r>
          </a:p>
          <a:p>
            <a:endParaRPr lang="tr-TR" dirty="0"/>
          </a:p>
        </p:txBody>
      </p:sp>
    </p:spTree>
    <p:extLst>
      <p:ext uri="{BB962C8B-B14F-4D97-AF65-F5344CB8AC3E}">
        <p14:creationId xmlns:p14="http://schemas.microsoft.com/office/powerpoint/2010/main" val="2658178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chemeClr val="tx2">
                    <a:lumMod val="75000"/>
                    <a:lumOff val="25000"/>
                  </a:schemeClr>
                </a:solidFill>
              </a:rPr>
              <a:t>Dil ve Kültür</a:t>
            </a:r>
          </a:p>
        </p:txBody>
      </p:sp>
      <p:sp>
        <p:nvSpPr>
          <p:cNvPr id="3" name="İçerik Yer Tutucusu 2"/>
          <p:cNvSpPr>
            <a:spLocks noGrp="1"/>
          </p:cNvSpPr>
          <p:nvPr>
            <p:ph idx="1"/>
          </p:nvPr>
        </p:nvSpPr>
        <p:spPr/>
        <p:txBody>
          <a:bodyPr/>
          <a:lstStyle/>
          <a:p>
            <a:r>
              <a:rPr lang="tr-TR" dirty="0"/>
              <a:t>Düşüncenin gelişimi büyük ölçüde dile bağlıdır.</a:t>
            </a:r>
          </a:p>
          <a:p>
            <a:endParaRPr lang="tr-TR" dirty="0"/>
          </a:p>
          <a:p>
            <a:r>
              <a:rPr lang="tr-TR" dirty="0"/>
              <a:t> Dilin iyi kazanılmaması düşünce gelişimini de sekteye uğratmaktadır.</a:t>
            </a:r>
          </a:p>
          <a:p>
            <a:endParaRPr lang="tr-TR" dirty="0"/>
          </a:p>
        </p:txBody>
      </p:sp>
    </p:spTree>
    <p:extLst>
      <p:ext uri="{BB962C8B-B14F-4D97-AF65-F5344CB8AC3E}">
        <p14:creationId xmlns:p14="http://schemas.microsoft.com/office/powerpoint/2010/main" val="1173950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chemeClr val="tx2">
                    <a:lumMod val="75000"/>
                    <a:lumOff val="25000"/>
                  </a:schemeClr>
                </a:solidFill>
              </a:rPr>
              <a:t>Cinsiyet</a:t>
            </a:r>
          </a:p>
        </p:txBody>
      </p:sp>
      <p:sp>
        <p:nvSpPr>
          <p:cNvPr id="3" name="İçerik Yer Tutucusu 2"/>
          <p:cNvSpPr>
            <a:spLocks noGrp="1"/>
          </p:cNvSpPr>
          <p:nvPr>
            <p:ph idx="1"/>
          </p:nvPr>
        </p:nvSpPr>
        <p:spPr/>
        <p:txBody>
          <a:bodyPr/>
          <a:lstStyle/>
          <a:p>
            <a:r>
              <a:rPr lang="tr-TR" dirty="0"/>
              <a:t>Aile ve öğretmenlerin çocuklardan beklentileri cinsiyete göre farklılaşmaktadır.</a:t>
            </a:r>
          </a:p>
          <a:p>
            <a:endParaRPr lang="tr-TR" dirty="0"/>
          </a:p>
          <a:p>
            <a:endParaRPr lang="tr-TR" dirty="0"/>
          </a:p>
          <a:p>
            <a:r>
              <a:rPr lang="tr-TR" dirty="0"/>
              <a:t>İddialı ders ve branşlara daha çok erkek çocuklar yönelmektedir.</a:t>
            </a:r>
          </a:p>
          <a:p>
            <a:endParaRPr lang="tr-TR" dirty="0"/>
          </a:p>
        </p:txBody>
      </p:sp>
    </p:spTree>
    <p:extLst>
      <p:ext uri="{BB962C8B-B14F-4D97-AF65-F5344CB8AC3E}">
        <p14:creationId xmlns:p14="http://schemas.microsoft.com/office/powerpoint/2010/main" val="494361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Gelişim ve Öğrenmede Kullanılan </a:t>
            </a:r>
            <a:r>
              <a:rPr lang="tr-TR"/>
              <a:t>Araştırma Teknikleri</a:t>
            </a:r>
            <a:endParaRPr lang="tr-TR" dirty="0"/>
          </a:p>
        </p:txBody>
      </p:sp>
      <p:sp>
        <p:nvSpPr>
          <p:cNvPr id="3" name="İçerik Yer Tutucusu 2"/>
          <p:cNvSpPr>
            <a:spLocks noGrp="1"/>
          </p:cNvSpPr>
          <p:nvPr>
            <p:ph idx="1"/>
          </p:nvPr>
        </p:nvSpPr>
        <p:spPr/>
        <p:txBody>
          <a:bodyPr/>
          <a:lstStyle/>
          <a:p>
            <a:r>
              <a:rPr lang="tr-TR" dirty="0" err="1"/>
              <a:t>Betimsel</a:t>
            </a:r>
            <a:r>
              <a:rPr lang="tr-TR" dirty="0"/>
              <a:t> Araştırma Teknikleri</a:t>
            </a:r>
          </a:p>
          <a:p>
            <a:pPr>
              <a:buFont typeface="Wingdings" panose="05000000000000000000" pitchFamily="2" charset="2"/>
              <a:buChar char="Ø"/>
            </a:pPr>
            <a:r>
              <a:rPr lang="tr-TR" dirty="0"/>
              <a:t>Doğal Gözlem</a:t>
            </a:r>
          </a:p>
          <a:p>
            <a:pPr>
              <a:buFont typeface="Wingdings" panose="05000000000000000000" pitchFamily="2" charset="2"/>
              <a:buChar char="Ø"/>
            </a:pPr>
            <a:r>
              <a:rPr lang="tr-TR" dirty="0"/>
              <a:t>Sistematik Gözlem</a:t>
            </a:r>
          </a:p>
          <a:p>
            <a:pPr>
              <a:buFont typeface="Wingdings" panose="05000000000000000000" pitchFamily="2" charset="2"/>
              <a:buChar char="Ø"/>
            </a:pPr>
            <a:r>
              <a:rPr lang="tr-TR" dirty="0"/>
              <a:t>Testler</a:t>
            </a:r>
          </a:p>
          <a:p>
            <a:pPr>
              <a:buFont typeface="Wingdings" panose="05000000000000000000" pitchFamily="2" charset="2"/>
              <a:buChar char="Ø"/>
            </a:pPr>
            <a:r>
              <a:rPr lang="tr-TR" dirty="0"/>
              <a:t>Anket</a:t>
            </a:r>
          </a:p>
          <a:p>
            <a:pPr>
              <a:buFont typeface="Wingdings" panose="05000000000000000000" pitchFamily="2" charset="2"/>
              <a:buChar char="Ø"/>
            </a:pPr>
            <a:r>
              <a:rPr lang="tr-TR" dirty="0"/>
              <a:t>Olay İncelemesi</a:t>
            </a:r>
          </a:p>
          <a:p>
            <a:r>
              <a:rPr lang="tr-TR" dirty="0"/>
              <a:t>Deneysel Yöntemler (Değişkenler)</a:t>
            </a:r>
          </a:p>
          <a:p>
            <a:r>
              <a:rPr lang="tr-TR" dirty="0"/>
              <a:t>İstatistiksel Yöntemler (Korelasyon)</a:t>
            </a:r>
          </a:p>
        </p:txBody>
      </p:sp>
    </p:spTree>
    <p:extLst>
      <p:ext uri="{BB962C8B-B14F-4D97-AF65-F5344CB8AC3E}">
        <p14:creationId xmlns:p14="http://schemas.microsoft.com/office/powerpoint/2010/main" val="4133825642"/>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TM10001105[[fn=Kırpma]]</Template>
  <TotalTime>301</TotalTime>
  <Words>1576</Words>
  <Application>Microsoft Office PowerPoint</Application>
  <PresentationFormat>Özel</PresentationFormat>
  <Paragraphs>105</Paragraphs>
  <Slides>28</Slides>
  <Notes>0</Notes>
  <HiddenSlides>0</HiddenSlides>
  <MMClips>0</MMClips>
  <ScaleCrop>false</ScaleCrop>
  <HeadingPairs>
    <vt:vector size="4" baseType="variant">
      <vt:variant>
        <vt:lpstr>Tema</vt:lpstr>
      </vt:variant>
      <vt:variant>
        <vt:i4>1</vt:i4>
      </vt:variant>
      <vt:variant>
        <vt:lpstr>Slayt Başlıkları</vt:lpstr>
      </vt:variant>
      <vt:variant>
        <vt:i4>28</vt:i4>
      </vt:variant>
    </vt:vector>
  </HeadingPairs>
  <TitlesOfParts>
    <vt:vector size="29" baseType="lpstr">
      <vt:lpstr>Crop</vt:lpstr>
      <vt:lpstr>PowerPoint Sunusu</vt:lpstr>
      <vt:lpstr>Eğitim Nedir ? </vt:lpstr>
      <vt:lpstr>Psikoloji Nedir?</vt:lpstr>
      <vt:lpstr>Psikolojinin Alt Bilim Dalları </vt:lpstr>
      <vt:lpstr>PowerPoint Sunusu</vt:lpstr>
      <vt:lpstr>PowerPoint Sunusu</vt:lpstr>
      <vt:lpstr>Eğitim Psikolojisi</vt:lpstr>
      <vt:lpstr>Eğitim ve Psikoloji İlişkisi</vt:lpstr>
      <vt:lpstr>PowerPoint Sunusu</vt:lpstr>
      <vt:lpstr>PowerPoint Sunusu</vt:lpstr>
      <vt:lpstr>PowerPoint Sunusu</vt:lpstr>
      <vt:lpstr>Eğitim Psikolojisinin Öğretmen Eğitimindeki Yeri</vt:lpstr>
      <vt:lpstr>PowerPoint Sunusu</vt:lpstr>
      <vt:lpstr>PowerPoint Sunusu</vt:lpstr>
      <vt:lpstr>PowerPoint Sunusu</vt:lpstr>
      <vt:lpstr>GELİŞİMİN TEMEL İLKELERİ</vt:lpstr>
      <vt:lpstr>PowerPoint Sunusu</vt:lpstr>
      <vt:lpstr>PowerPoint Sunusu</vt:lpstr>
      <vt:lpstr>PowerPoint Sunusu</vt:lpstr>
      <vt:lpstr>PowerPoint Sunusu</vt:lpstr>
      <vt:lpstr>PowerPoint Sunusu</vt:lpstr>
      <vt:lpstr>PowerPoint Sunusu</vt:lpstr>
      <vt:lpstr>PowerPoint Sunusu</vt:lpstr>
      <vt:lpstr>Zeka</vt:lpstr>
      <vt:lpstr>Sosyo-Ekonomik Düzey</vt:lpstr>
      <vt:lpstr>Dil ve Kültür</vt:lpstr>
      <vt:lpstr>Cinsiyet</vt:lpstr>
      <vt:lpstr>Gelişim ve Öğrenmede Kullanılan Araştırma Teknikleri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POWER BOOST</dc:creator>
  <cp:lastModifiedBy>windows</cp:lastModifiedBy>
  <cp:revision>17</cp:revision>
  <dcterms:created xsi:type="dcterms:W3CDTF">2022-01-19T12:21:41Z</dcterms:created>
  <dcterms:modified xsi:type="dcterms:W3CDTF">2022-03-03T13:47:46Z</dcterms:modified>
</cp:coreProperties>
</file>