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 için tıklayın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B17030D-A546-4C64-B67D-C18FB9F5BABC}" type="datetimeFigureOut">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61842-6BC6-4829-AB1B-0A773EFBDD9E}"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27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B17030D-A546-4C64-B67D-C18FB9F5BABC}" type="datetimeFigureOut">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702269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B17030D-A546-4C64-B67D-C18FB9F5BABC}" type="datetimeFigureOut">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61842-6BC6-4829-AB1B-0A773EFBDD9E}"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177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B17030D-A546-4C64-B67D-C18FB9F5BABC}" type="datetimeFigureOut">
              <a:rPr lang="tr-TR" smtClean="0"/>
              <a:t>8.11.2021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3476579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B17030D-A546-4C64-B67D-C18FB9F5BABC}" type="datetimeFigureOut">
              <a:rPr lang="tr-TR" smtClean="0"/>
              <a:t>8.11.2021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302733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fld id="{9B17030D-A546-4C64-B67D-C18FB9F5BABC}" type="datetimeFigureOut">
              <a:rPr lang="tr-TR" smtClean="0"/>
              <a:t>8.11.2021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3167212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B17030D-A546-4C64-B67D-C18FB9F5BABC}" type="datetimeFigureOut">
              <a:rPr lang="tr-TR" smtClean="0"/>
              <a:t>8.11.2021</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3606168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B17030D-A546-4C64-B67D-C18FB9F5BABC}" type="datetimeFigureOut">
              <a:rPr lang="tr-TR" smtClean="0"/>
              <a:t>8.11.2021</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3661842-6BC6-4829-AB1B-0A773EFBDD9E}" type="slidenum">
              <a:rPr lang="tr-TR" smtClean="0"/>
              <a:t>‹#›</a:t>
            </a:fld>
            <a:endParaRPr lang="tr-TR"/>
          </a:p>
        </p:txBody>
      </p:sp>
    </p:spTree>
    <p:extLst>
      <p:ext uri="{BB962C8B-B14F-4D97-AF65-F5344CB8AC3E}">
        <p14:creationId xmlns:p14="http://schemas.microsoft.com/office/powerpoint/2010/main" val="960230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B17030D-A546-4C64-B67D-C18FB9F5BABC}" type="datetimeFigureOut">
              <a:rPr lang="tr-TR" smtClean="0"/>
              <a:t>8.11.2021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4011623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B17030D-A546-4C64-B67D-C18FB9F5BABC}" type="datetimeFigureOut">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94812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B17030D-A546-4C64-B67D-C18FB9F5BABC}" type="datetimeFigureOut">
              <a:rPr lang="tr-TR" smtClean="0"/>
              <a:t>8.11.2021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61842-6BC6-4829-AB1B-0A773EFBDD9E}" type="slidenum">
              <a:rPr lang="tr-TR" smtClean="0"/>
              <a:t>‹#›</a:t>
            </a:fld>
            <a:endParaRPr lang="tr-TR"/>
          </a:p>
        </p:txBody>
      </p:sp>
    </p:spTree>
    <p:extLst>
      <p:ext uri="{BB962C8B-B14F-4D97-AF65-F5344CB8AC3E}">
        <p14:creationId xmlns:p14="http://schemas.microsoft.com/office/powerpoint/2010/main" val="66948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B17030D-A546-4C64-B67D-C18FB9F5BABC}" type="datetimeFigureOut">
              <a:rPr lang="tr-TR" smtClean="0"/>
              <a:t>8.11.2021</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3661842-6BC6-4829-AB1B-0A773EFBDD9E}"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207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pPr algn="r"/>
            <a:r>
              <a:rPr lang="tr-TR" dirty="0"/>
              <a:t>Mesleki Rehberlik</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2776113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Mesleki rehberlik</a:t>
            </a: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 Gençlerin çeşitli meslekleri tanımaları ve kendi özelliklerine uygun olan meslekleri seçmeleri, seçtikleri mesleklere hazırlanmaları ve mesleki yönden gelişmeleri amacıyla yapılan yardım hizmetleridir.</a:t>
            </a:r>
          </a:p>
          <a:p>
            <a:pPr>
              <a:buFont typeface="Wingdings" panose="05000000000000000000" pitchFamily="2" charset="2"/>
              <a:buChar char="Ø"/>
            </a:pPr>
            <a:r>
              <a:rPr lang="tr-TR" dirty="0"/>
              <a:t>Mesleki Rehberlik Hizmetleri şu üç aşamada gerçekleştirilir: </a:t>
            </a:r>
          </a:p>
          <a:p>
            <a:r>
              <a:rPr lang="tr-TR" dirty="0"/>
              <a:t>I. Bireyi (öğrenciyi) tanıma </a:t>
            </a:r>
          </a:p>
          <a:p>
            <a:r>
              <a:rPr lang="tr-TR" dirty="0"/>
              <a:t>II. Meslek alanlarını tanıma </a:t>
            </a:r>
          </a:p>
          <a:p>
            <a:r>
              <a:rPr lang="tr-TR" dirty="0"/>
              <a:t>III. Bireyin kişisel nitelikleri ile mesleklerin gerektirdiği özellikler arasında bağlantıyı kurarak kendine uygun bir mesleği seçmesine yardım etme. </a:t>
            </a:r>
          </a:p>
          <a:p>
            <a:pPr>
              <a:buFont typeface="Wingdings" panose="05000000000000000000" pitchFamily="2" charset="2"/>
              <a:buChar char="Ø"/>
            </a:pPr>
            <a:endParaRPr lang="tr-TR" dirty="0"/>
          </a:p>
        </p:txBody>
      </p:sp>
    </p:spTree>
    <p:extLst>
      <p:ext uri="{BB962C8B-B14F-4D97-AF65-F5344CB8AC3E}">
        <p14:creationId xmlns:p14="http://schemas.microsoft.com/office/powerpoint/2010/main" val="178342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Mesleki Rehberliğin Doğuşu</a:t>
            </a: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Eski mesleklerin kaybolması ve yeni mesleklerin ortaya çıkması, </a:t>
            </a:r>
          </a:p>
          <a:p>
            <a:pPr>
              <a:buFont typeface="Wingdings" panose="05000000000000000000" pitchFamily="2" charset="2"/>
              <a:buChar char="Ø"/>
            </a:pPr>
            <a:r>
              <a:rPr lang="tr-TR" dirty="0"/>
              <a:t>İnsanın yerini yavaş yavaş makinelerin alması,</a:t>
            </a:r>
          </a:p>
          <a:p>
            <a:pPr>
              <a:buFont typeface="Wingdings" panose="05000000000000000000" pitchFamily="2" charset="2"/>
              <a:buChar char="Ø"/>
            </a:pPr>
            <a:r>
              <a:rPr lang="tr-TR" dirty="0"/>
              <a:t>Eğitimin zorunlu olması,</a:t>
            </a:r>
          </a:p>
          <a:p>
            <a:pPr>
              <a:buFont typeface="Wingdings" panose="05000000000000000000" pitchFamily="2" charset="2"/>
              <a:buChar char="Ø"/>
            </a:pPr>
            <a:r>
              <a:rPr lang="tr-TR" dirty="0"/>
              <a:t>Çocukların çalışma hayatında (fabrikalarda) ucuz işçi olarak çalıştırılmaları, istismar edilmeleri, </a:t>
            </a:r>
          </a:p>
          <a:p>
            <a:pPr>
              <a:buFont typeface="Wingdings" panose="05000000000000000000" pitchFamily="2" charset="2"/>
              <a:buChar char="Ø"/>
            </a:pPr>
            <a:r>
              <a:rPr lang="tr-TR" dirty="0"/>
              <a:t>Kadınların çalışma hayatına girmesi</a:t>
            </a:r>
          </a:p>
          <a:p>
            <a:pPr>
              <a:buFont typeface="Wingdings" panose="05000000000000000000" pitchFamily="2" charset="2"/>
              <a:buChar char="Ø"/>
            </a:pPr>
            <a:r>
              <a:rPr lang="tr-TR" dirty="0"/>
              <a:t>Mesleklerin </a:t>
            </a:r>
            <a:r>
              <a:rPr lang="tr-TR" dirty="0" err="1"/>
              <a:t>spesifikleşmesi</a:t>
            </a:r>
            <a:r>
              <a:rPr lang="tr-TR" dirty="0"/>
              <a:t> ve belli özelliklere sahip uzman bireyleri talep etmesi</a:t>
            </a:r>
          </a:p>
          <a:p>
            <a:pPr>
              <a:buFont typeface="Wingdings" panose="05000000000000000000" pitchFamily="2" charset="2"/>
              <a:buChar char="Ø"/>
            </a:pPr>
            <a:r>
              <a:rPr lang="tr-TR" dirty="0"/>
              <a:t>Birinci ve İkinci Dünya Savaşı</a:t>
            </a:r>
          </a:p>
        </p:txBody>
      </p:sp>
    </p:spTree>
    <p:extLst>
      <p:ext uri="{BB962C8B-B14F-4D97-AF65-F5344CB8AC3E}">
        <p14:creationId xmlns:p14="http://schemas.microsoft.com/office/powerpoint/2010/main" val="260481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Meslek</a:t>
            </a:r>
          </a:p>
        </p:txBody>
      </p:sp>
      <p:sp>
        <p:nvSpPr>
          <p:cNvPr id="3" name="İçerik Yer Tutucusu 2"/>
          <p:cNvSpPr>
            <a:spLocks noGrp="1"/>
          </p:cNvSpPr>
          <p:nvPr>
            <p:ph idx="1"/>
          </p:nvPr>
        </p:nvSpPr>
        <p:spPr/>
        <p:txBody>
          <a:bodyPr>
            <a:normAutofit fontScale="92500" lnSpcReduction="10000"/>
          </a:bodyPr>
          <a:lstStyle/>
          <a:p>
            <a:r>
              <a:rPr lang="tr-TR" dirty="0"/>
              <a:t>İnsanlara yararlı mal ve hizmetler üretmek ve bunun karşılığında para kazanmak için yapılan, belli bir eğitimle kazanılan sistemli bilgi ve becerilere dayalı, kuralları toplumca belirlenen ve etik değerleri kapsayan etkinlikler bütünüdür.</a:t>
            </a:r>
          </a:p>
          <a:p>
            <a:r>
              <a:rPr lang="tr-TR" dirty="0"/>
              <a:t> Bir mesleği meslek yapan genel özellikleri aşağıdaki gibi ortaya koymak mümkündür:</a:t>
            </a:r>
          </a:p>
          <a:p>
            <a:r>
              <a:rPr lang="tr-TR" dirty="0"/>
              <a:t>1.Bir meslek toplumun kaçınılmaz olan bir gereksinimini karşılar</a:t>
            </a:r>
          </a:p>
          <a:p>
            <a:r>
              <a:rPr lang="tr-TR" dirty="0"/>
              <a:t>2.Meslek kişinin salt kendi doyumu için değil aynı zamanda başkalarının yararı için de yapılan bir uğraştır:</a:t>
            </a:r>
          </a:p>
          <a:p>
            <a:r>
              <a:rPr lang="tr-TR" dirty="0"/>
              <a:t>3.Meslek sistemli bir eğitimle kazanılmış özel bilgi ve becerilere dayalıdır</a:t>
            </a:r>
          </a:p>
          <a:p>
            <a:r>
              <a:rPr lang="tr-TR" dirty="0"/>
              <a:t>4.Meslekler araştırma ve deneylerle geliştirilerek zamanla kendine özgü tekniklere sahip olurlar </a:t>
            </a:r>
          </a:p>
          <a:p>
            <a:r>
              <a:rPr lang="tr-TR" dirty="0"/>
              <a:t>5.Meslekler maddi kazanç elde etmek için yapılan uğraşlardır </a:t>
            </a:r>
          </a:p>
          <a:p>
            <a:r>
              <a:rPr lang="tr-TR" dirty="0"/>
              <a:t>6.Mesleklerin toplumca kabul edilmiş etik değerleri ve ilkeleri olmalıdır.</a:t>
            </a:r>
          </a:p>
          <a:p>
            <a:endParaRPr lang="tr-TR" dirty="0"/>
          </a:p>
        </p:txBody>
      </p:sp>
    </p:spTree>
    <p:extLst>
      <p:ext uri="{BB962C8B-B14F-4D97-AF65-F5344CB8AC3E}">
        <p14:creationId xmlns:p14="http://schemas.microsoft.com/office/powerpoint/2010/main" val="361926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İş</a:t>
            </a:r>
          </a:p>
        </p:txBody>
      </p:sp>
      <p:sp>
        <p:nvSpPr>
          <p:cNvPr id="3" name="İçerik Yer Tutucusu 2"/>
          <p:cNvSpPr>
            <a:spLocks noGrp="1"/>
          </p:cNvSpPr>
          <p:nvPr>
            <p:ph idx="1"/>
          </p:nvPr>
        </p:nvSpPr>
        <p:spPr/>
        <p:txBody>
          <a:bodyPr/>
          <a:lstStyle/>
          <a:p>
            <a:endParaRPr lang="tr-TR" dirty="0"/>
          </a:p>
          <a:p>
            <a:pPr>
              <a:buFont typeface="Wingdings" panose="05000000000000000000" pitchFamily="2" charset="2"/>
              <a:buChar char="Ø"/>
            </a:pPr>
            <a:r>
              <a:rPr lang="tr-TR" dirty="0"/>
              <a:t>Belli bir meslek alanında sürdürülen benzer etkinlikler grubudur. Çalışma alanındaki görevleri tanımlar. İş, mesleki bilgi ve becerilerin uygulamaya konmasıdır. Mesleği icra ederken yapılan görev ve aktivitelerdir. </a:t>
            </a:r>
          </a:p>
          <a:p>
            <a:pPr>
              <a:buFont typeface="Wingdings" panose="05000000000000000000" pitchFamily="2" charset="2"/>
              <a:buChar char="Ø"/>
            </a:pPr>
            <a:r>
              <a:rPr lang="tr-TR" dirty="0"/>
              <a:t>Öğretmenlik, doktorluk vs.</a:t>
            </a:r>
          </a:p>
        </p:txBody>
      </p:sp>
    </p:spTree>
    <p:extLst>
      <p:ext uri="{BB962C8B-B14F-4D97-AF65-F5344CB8AC3E}">
        <p14:creationId xmlns:p14="http://schemas.microsoft.com/office/powerpoint/2010/main" val="254924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Kariyer</a:t>
            </a: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Bir kimsenin yaşamının herhangi bir anında sahi olduğu tüm yaşam rollerinin gerektirdiği etkinliklerin birleşimidir ve bu roller bireyin çalışan olarak üstlendiği rolleri de kapsar.</a:t>
            </a:r>
          </a:p>
          <a:p>
            <a:pPr>
              <a:buFont typeface="Wingdings" panose="05000000000000000000" pitchFamily="2" charset="2"/>
              <a:buChar char="Ø"/>
            </a:pPr>
            <a:endParaRPr lang="tr-TR" dirty="0"/>
          </a:p>
          <a:p>
            <a:pPr marL="0" indent="0">
              <a:buNone/>
            </a:pPr>
            <a:r>
              <a:rPr lang="tr-TR" sz="4000" dirty="0"/>
              <a:t>Kariyer Gelişimi</a:t>
            </a:r>
          </a:p>
          <a:p>
            <a:pPr>
              <a:buFont typeface="Wingdings" panose="05000000000000000000" pitchFamily="2" charset="2"/>
              <a:buChar char="Ø"/>
            </a:pPr>
            <a:r>
              <a:rPr lang="tr-TR" dirty="0"/>
              <a:t>Çocukta bir meslek fikrinin oluşmaya başlamasından itibaren, yetişkinlikte bir meslek sahibi oluncaya kadar geçen gelişim evrelerini kapsar. Günümüzde bir bireyin meslek seçmesinin bir anda verilen bir karar olmadığı, kariyer gelişim süreci içinde biçimlenip ortaya çıktığı görüşü kabul edilmektedir. </a:t>
            </a:r>
          </a:p>
        </p:txBody>
      </p:sp>
    </p:spTree>
    <p:extLst>
      <p:ext uri="{BB962C8B-B14F-4D97-AF65-F5344CB8AC3E}">
        <p14:creationId xmlns:p14="http://schemas.microsoft.com/office/powerpoint/2010/main" val="2040508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Kariyer Gelişim Süreci;</a:t>
            </a:r>
          </a:p>
          <a:p>
            <a:pPr>
              <a:buFont typeface="Wingdings" panose="05000000000000000000" pitchFamily="2" charset="2"/>
              <a:buChar char="Ø"/>
            </a:pPr>
            <a:r>
              <a:rPr lang="es-ES" dirty="0"/>
              <a:t>Uyanış ve Farkında Olma (5-12 Yaş)</a:t>
            </a:r>
            <a:endParaRPr lang="tr-TR" dirty="0"/>
          </a:p>
          <a:p>
            <a:pPr>
              <a:buFont typeface="Wingdings" panose="05000000000000000000" pitchFamily="2" charset="2"/>
              <a:buChar char="Ø"/>
            </a:pPr>
            <a:r>
              <a:rPr lang="da-DK" dirty="0"/>
              <a:t>Meslekleri Keşfetme ve Araştırma (12-15 Yaş)</a:t>
            </a:r>
            <a:endParaRPr lang="tr-TR" dirty="0"/>
          </a:p>
          <a:p>
            <a:pPr>
              <a:buFont typeface="Wingdings" panose="05000000000000000000" pitchFamily="2" charset="2"/>
              <a:buChar char="Ø"/>
            </a:pPr>
            <a:r>
              <a:rPr lang="tr-TR" dirty="0"/>
              <a:t>Karar Verme (15-18 Yaş)</a:t>
            </a:r>
          </a:p>
          <a:p>
            <a:pPr>
              <a:buFont typeface="Wingdings" panose="05000000000000000000" pitchFamily="2" charset="2"/>
              <a:buChar char="Ø"/>
            </a:pPr>
            <a:r>
              <a:rPr lang="tr-TR" dirty="0"/>
              <a:t>Hazırlık Aşaması (18-23 Yaş)</a:t>
            </a:r>
          </a:p>
          <a:p>
            <a:pPr>
              <a:buFont typeface="Wingdings" panose="05000000000000000000" pitchFamily="2" charset="2"/>
              <a:buChar char="Ø"/>
            </a:pPr>
            <a:r>
              <a:rPr lang="tr-TR" dirty="0"/>
              <a:t>İşe Yerleşme (23 Yaş ve Sonrası)</a:t>
            </a:r>
          </a:p>
        </p:txBody>
      </p:sp>
    </p:spTree>
    <p:extLst>
      <p:ext uri="{BB962C8B-B14F-4D97-AF65-F5344CB8AC3E}">
        <p14:creationId xmlns:p14="http://schemas.microsoft.com/office/powerpoint/2010/main" val="265030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İş ve meslek yapısı ve meslek sahibi olma anlayışındaki değişimler</a:t>
            </a:r>
          </a:p>
        </p:txBody>
      </p:sp>
      <p:pic>
        <p:nvPicPr>
          <p:cNvPr id="4" name="İçerik Yer Tutucusu 3" descr="10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69702" y="1846263"/>
            <a:ext cx="4112921" cy="4022725"/>
          </a:xfrm>
          <a:prstGeom prst="rect">
            <a:avLst/>
          </a:prstGeom>
          <a:noFill/>
          <a:ln>
            <a:noFill/>
          </a:ln>
        </p:spPr>
      </p:pic>
    </p:spTree>
    <p:extLst>
      <p:ext uri="{BB962C8B-B14F-4D97-AF65-F5344CB8AC3E}">
        <p14:creationId xmlns:p14="http://schemas.microsoft.com/office/powerpoint/2010/main" val="81494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Mesleki Rehberlik: İlgili Kavramlar</a:t>
            </a: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Meslek</a:t>
            </a:r>
          </a:p>
          <a:p>
            <a:pPr>
              <a:buFont typeface="Wingdings" panose="05000000000000000000" pitchFamily="2" charset="2"/>
              <a:buChar char="Ø"/>
            </a:pPr>
            <a:r>
              <a:rPr lang="tr-TR" dirty="0"/>
              <a:t>Kazanç</a:t>
            </a:r>
          </a:p>
          <a:p>
            <a:pPr>
              <a:buFont typeface="Wingdings" panose="05000000000000000000" pitchFamily="2" charset="2"/>
              <a:buChar char="Ø"/>
            </a:pPr>
            <a:r>
              <a:rPr lang="tr-TR" dirty="0"/>
              <a:t>Gizil güçleri geliştirme</a:t>
            </a:r>
          </a:p>
          <a:p>
            <a:pPr>
              <a:buFont typeface="Wingdings" panose="05000000000000000000" pitchFamily="2" charset="2"/>
              <a:buChar char="Ø"/>
            </a:pPr>
            <a:r>
              <a:rPr lang="tr-TR" dirty="0"/>
              <a:t>Psikolojik Doyum</a:t>
            </a:r>
          </a:p>
          <a:p>
            <a:pPr>
              <a:buFont typeface="Wingdings" panose="05000000000000000000" pitchFamily="2" charset="2"/>
              <a:buChar char="Ø"/>
            </a:pPr>
            <a:r>
              <a:rPr lang="tr-TR" dirty="0"/>
              <a:t>Sosyal gereksinim</a:t>
            </a:r>
          </a:p>
        </p:txBody>
      </p:sp>
    </p:spTree>
    <p:extLst>
      <p:ext uri="{BB962C8B-B14F-4D97-AF65-F5344CB8AC3E}">
        <p14:creationId xmlns:p14="http://schemas.microsoft.com/office/powerpoint/2010/main" val="975345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Meslekî rehberliğin işlevi, gerekçesi ve önemi</a:t>
            </a:r>
          </a:p>
        </p:txBody>
      </p:sp>
      <p:sp>
        <p:nvSpPr>
          <p:cNvPr id="3" name="İçerik Yer Tutucusu 2"/>
          <p:cNvSpPr>
            <a:spLocks noGrp="1"/>
          </p:cNvSpPr>
          <p:nvPr>
            <p:ph idx="1"/>
          </p:nvPr>
        </p:nvSpPr>
        <p:spPr/>
        <p:txBody>
          <a:bodyPr/>
          <a:lstStyle/>
          <a:p>
            <a:endParaRPr lang="tr-TR" dirty="0"/>
          </a:p>
          <a:p>
            <a:r>
              <a:rPr lang="tr-TR" dirty="0"/>
              <a:t>Genelde meslekî rehberliğin başlıca iki temel işlevi vardır. Bunlar;</a:t>
            </a:r>
          </a:p>
          <a:p>
            <a:r>
              <a:rPr lang="tr-TR" dirty="0"/>
              <a:t>(1) Kişisel yönden, bireylere iyi bir meslekî uyum sağlamaları için yardım etmek; </a:t>
            </a:r>
          </a:p>
          <a:p>
            <a:r>
              <a:rPr lang="tr-TR" dirty="0"/>
              <a:t>(2) Toplumsal yönden, insan gücünün yerinde kullanılmasını sağlamak ve ülkenin ekonomik gelişmesine katkıda bulunmaktır. </a:t>
            </a:r>
          </a:p>
          <a:p>
            <a:endParaRPr lang="tr-TR" dirty="0"/>
          </a:p>
          <a:p>
            <a:pPr>
              <a:buFont typeface="Wingdings" panose="05000000000000000000" pitchFamily="2" charset="2"/>
              <a:buChar char="Ø"/>
            </a:pPr>
            <a:r>
              <a:rPr lang="tr-TR" dirty="0"/>
              <a:t>Mesleki rehberliğin önemi kişinin meslek edinmesine ilişkin bir hizmet olmasından ileri gelmektedir. Çünkü meslek insan yaşamının üçte birini kapsayan bir etkinliktir. </a:t>
            </a:r>
          </a:p>
        </p:txBody>
      </p:sp>
    </p:spTree>
    <p:extLst>
      <p:ext uri="{BB962C8B-B14F-4D97-AF65-F5344CB8AC3E}">
        <p14:creationId xmlns:p14="http://schemas.microsoft.com/office/powerpoint/2010/main" val="18670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Birey olma ihtiyacı </a:t>
            </a:r>
          </a:p>
          <a:p>
            <a:pPr>
              <a:buFont typeface="Wingdings" panose="05000000000000000000" pitchFamily="2" charset="2"/>
              <a:buChar char="Ø"/>
            </a:pPr>
            <a:r>
              <a:rPr lang="tr-TR" dirty="0"/>
              <a:t>Kazanç</a:t>
            </a:r>
          </a:p>
          <a:p>
            <a:pPr>
              <a:buFont typeface="Wingdings" panose="05000000000000000000" pitchFamily="2" charset="2"/>
              <a:buChar char="Ø"/>
            </a:pPr>
            <a:r>
              <a:rPr lang="tr-TR" dirty="0"/>
              <a:t>Yaşam doyumu</a:t>
            </a:r>
          </a:p>
          <a:p>
            <a:pPr>
              <a:buFont typeface="Wingdings" panose="05000000000000000000" pitchFamily="2" charset="2"/>
              <a:buChar char="Ø"/>
            </a:pPr>
            <a:r>
              <a:rPr lang="tr-TR" dirty="0"/>
              <a:t>Gizil-güçler</a:t>
            </a:r>
          </a:p>
          <a:p>
            <a:pPr>
              <a:buFont typeface="Wingdings" panose="05000000000000000000" pitchFamily="2" charset="2"/>
              <a:buChar char="Ø"/>
            </a:pPr>
            <a:r>
              <a:rPr lang="tr-TR" dirty="0"/>
              <a:t>Öz-saygı</a:t>
            </a:r>
          </a:p>
          <a:p>
            <a:pPr>
              <a:buFont typeface="Wingdings" panose="05000000000000000000" pitchFamily="2" charset="2"/>
              <a:buChar char="Ø"/>
            </a:pPr>
            <a:r>
              <a:rPr lang="tr-TR" dirty="0"/>
              <a:t>Sosyal gereksinim</a:t>
            </a:r>
          </a:p>
        </p:txBody>
      </p:sp>
    </p:spTree>
    <p:extLst>
      <p:ext uri="{BB962C8B-B14F-4D97-AF65-F5344CB8AC3E}">
        <p14:creationId xmlns:p14="http://schemas.microsoft.com/office/powerpoint/2010/main" val="2436247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68848"/>
            <a:ext cx="10058400" cy="876371"/>
          </a:xfrm>
        </p:spPr>
        <p:txBody>
          <a:bodyPr/>
          <a:lstStyle/>
          <a:p>
            <a:r>
              <a:rPr lang="tr-TR" dirty="0"/>
              <a:t>Meslek ile ilgili bilinmesi gereken bilgiler: </a:t>
            </a:r>
          </a:p>
        </p:txBody>
      </p:sp>
      <p:sp>
        <p:nvSpPr>
          <p:cNvPr id="3" name="İçerik Yer Tutucusu 2"/>
          <p:cNvSpPr>
            <a:spLocks noGrp="1"/>
          </p:cNvSpPr>
          <p:nvPr>
            <p:ph idx="1"/>
          </p:nvPr>
        </p:nvSpPr>
        <p:spPr/>
        <p:txBody>
          <a:bodyPr>
            <a:normAutofit fontScale="92500" lnSpcReduction="20000"/>
          </a:bodyPr>
          <a:lstStyle/>
          <a:p>
            <a:r>
              <a:rPr lang="tr-TR" dirty="0"/>
              <a:t>1. Mesleğin gerektirdiği faaliyetler, yapılan işin özellikleri... İşte gereken sorumluluklar, görevler, güçlükler nelerdir? Bu meslek ne gibi etkinlikleri kapsamaktadır? Sorusunu cevaplayacak ve işin esas yapısını ortaya koyacak bilgiler. </a:t>
            </a:r>
          </a:p>
          <a:p>
            <a:r>
              <a:rPr lang="tr-TR" dirty="0"/>
              <a:t>2. Çalışma ortamı ve koşulları? İş nasıl bir ortamda yürütülüyor. Bu ortamda neler kullanılıyor, kimlerle ilişkiye giriliyor? Günlük, haftalık çalışma saatleri, çalışma koşullarının güç olup olmadığı.</a:t>
            </a:r>
          </a:p>
          <a:p>
            <a:r>
              <a:rPr lang="tr-TR" dirty="0"/>
              <a:t> 3. Bu meslekte çalışanlarda aranan nitelikler yaş, cinsiyet, boy, ağırlık, duyu organlarının hassaslığı gibi nitelikler yönünden bir sınırlama ya da tercih durumu var mı? İş ne gibi yetenekler gerektiriyor (genel ve özel yetenekler açısından). Bunun yanında yabancı dil bilme, bilgisayar kullanma vb. yeterlilikler gerektiriyor mu? </a:t>
            </a:r>
          </a:p>
          <a:p>
            <a:r>
              <a:rPr lang="tr-TR" dirty="0"/>
              <a:t>4. Mesleğe hazırlanma ve giriş nasıl olmaktadır? Meslek nasıl bir eğitim gerektiriyor? Eğitimi veren kurumlar, süresi, bu okullara giriş koşulları, okuldan sonra staj-uygulama gerekip gerekmediği... İşe giriş sınavla mı, koşulları nasıl? </a:t>
            </a:r>
          </a:p>
          <a:p>
            <a:r>
              <a:rPr lang="tr-TR" dirty="0"/>
              <a:t>5. Meslekte ilerleme ve kazanç durumu vb. Mesleğin başlangıçtaki kazanç ve statüsü nasıldır? Bu statü ve gelir nelere bağlı olarak ve nasıl artmaktadır? Meslek ömür boyu sürecek nitelikte midir, emeklilik koşulları nasıldır? </a:t>
            </a:r>
          </a:p>
          <a:p>
            <a:endParaRPr lang="tr-TR" dirty="0"/>
          </a:p>
        </p:txBody>
      </p:sp>
    </p:spTree>
    <p:extLst>
      <p:ext uri="{BB962C8B-B14F-4D97-AF65-F5344CB8AC3E}">
        <p14:creationId xmlns:p14="http://schemas.microsoft.com/office/powerpoint/2010/main" val="3638754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Bu bilgiler nerelerden sağlanır?</a:t>
            </a:r>
          </a:p>
        </p:txBody>
      </p:sp>
      <p:sp>
        <p:nvSpPr>
          <p:cNvPr id="3" name="İçerik Yer Tutucusu 2"/>
          <p:cNvSpPr>
            <a:spLocks noGrp="1"/>
          </p:cNvSpPr>
          <p:nvPr>
            <p:ph idx="1"/>
          </p:nvPr>
        </p:nvSpPr>
        <p:spPr/>
        <p:txBody>
          <a:bodyPr/>
          <a:lstStyle/>
          <a:p>
            <a:r>
              <a:rPr lang="tr-TR" dirty="0"/>
              <a:t>• Mesleklerle ilgili basılı malzemelerin toplanması (çeşitli kurumlar/ meslekler hakkında yazılmış katalog, kitap, dergi, broşür vb. malzemeler) </a:t>
            </a:r>
          </a:p>
          <a:p>
            <a:r>
              <a:rPr lang="tr-TR" dirty="0"/>
              <a:t>• İşyerlerine ziyaret, gözlem ve incelemeler, </a:t>
            </a:r>
          </a:p>
          <a:p>
            <a:r>
              <a:rPr lang="tr-TR" dirty="0"/>
              <a:t>• Meslek elemanları ile görüşme, konferanslar, </a:t>
            </a:r>
          </a:p>
          <a:p>
            <a:r>
              <a:rPr lang="tr-TR" dirty="0"/>
              <a:t>• Kısa süreli iş tecrübesi (yarım günlük veya hafta sonları o işyerinde çalışma, ya da izne bağlı deneme çalışmaları), </a:t>
            </a:r>
          </a:p>
          <a:p>
            <a:r>
              <a:rPr lang="tr-TR" dirty="0"/>
              <a:t>• Öğrencilerden meslek inceleme grupları oluşturarak araştırma yapma, </a:t>
            </a:r>
          </a:p>
          <a:p>
            <a:r>
              <a:rPr lang="tr-TR" dirty="0"/>
              <a:t>• Meslek seminerleri, </a:t>
            </a:r>
          </a:p>
          <a:p>
            <a:r>
              <a:rPr lang="tr-TR" dirty="0"/>
              <a:t>• İş ve İşçi Bulma Kurumu, Meslek Rehberlik Merkezinden yararlanma. </a:t>
            </a:r>
          </a:p>
        </p:txBody>
      </p:sp>
    </p:spTree>
    <p:extLst>
      <p:ext uri="{BB962C8B-B14F-4D97-AF65-F5344CB8AC3E}">
        <p14:creationId xmlns:p14="http://schemas.microsoft.com/office/powerpoint/2010/main" val="1404467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r>
              <a:rPr lang="tr-TR" sz="4800" dirty="0"/>
              <a:t>MESLEKİ GELİŞİM KURAMLARI</a:t>
            </a:r>
          </a:p>
        </p:txBody>
      </p:sp>
    </p:spTree>
    <p:extLst>
      <p:ext uri="{BB962C8B-B14F-4D97-AF65-F5344CB8AC3E}">
        <p14:creationId xmlns:p14="http://schemas.microsoft.com/office/powerpoint/2010/main" val="2025497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Özellik Faktör Kuramı</a:t>
            </a: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dirty="0"/>
              <a:t>Bireylerin farklı özelliklere sahip olduğu ve bunların ölçülebildiği, bu özelliklerin mesleklerin gerektirdiği farklı niteliklerle eşleştirilebileceği temel varsayımına dayanır. </a:t>
            </a:r>
          </a:p>
          <a:p>
            <a:pPr>
              <a:buFont typeface="Wingdings" panose="05000000000000000000" pitchFamily="2" charset="2"/>
              <a:buChar char="Ø"/>
            </a:pPr>
            <a:r>
              <a:rPr lang="tr-TR" dirty="0"/>
              <a:t>F. </a:t>
            </a:r>
            <a:r>
              <a:rPr lang="tr-TR" dirty="0" err="1"/>
              <a:t>Parsons’un</a:t>
            </a:r>
            <a:r>
              <a:rPr lang="tr-TR" dirty="0"/>
              <a:t> Boston’da “Mesleki </a:t>
            </a:r>
            <a:r>
              <a:rPr lang="tr-TR" dirty="0" err="1"/>
              <a:t>Büro”daki</a:t>
            </a:r>
            <a:r>
              <a:rPr lang="tr-TR" dirty="0"/>
              <a:t> çalışmaları bu kuramın temelini oluşturmuştur. </a:t>
            </a:r>
          </a:p>
          <a:p>
            <a:pPr>
              <a:buFont typeface="Wingdings" panose="05000000000000000000" pitchFamily="2" charset="2"/>
              <a:buChar char="Ø"/>
            </a:pPr>
            <a:r>
              <a:rPr lang="tr-TR" dirty="0"/>
              <a:t>Farklar psikolojisine dayandığı için “</a:t>
            </a:r>
            <a:r>
              <a:rPr lang="tr-TR" dirty="0" err="1"/>
              <a:t>Farklılıkçı</a:t>
            </a:r>
            <a:r>
              <a:rPr lang="tr-TR" dirty="0"/>
              <a:t> Görüş” olarak da anılan bu yaklaşım; işin ve bireyin analizini yapma ve bu analizden yola çıkarak bu ikisinin özelliklerini en üst düzeyde eşleştirme çabası olarak görülebilir. </a:t>
            </a:r>
          </a:p>
        </p:txBody>
      </p:sp>
    </p:spTree>
    <p:extLst>
      <p:ext uri="{BB962C8B-B14F-4D97-AF65-F5344CB8AC3E}">
        <p14:creationId xmlns:p14="http://schemas.microsoft.com/office/powerpoint/2010/main" val="262346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a:t>Yaklaşımın temelindeki görüşler şöyle özetlenebilir : </a:t>
            </a:r>
          </a:p>
        </p:txBody>
      </p:sp>
      <p:sp>
        <p:nvSpPr>
          <p:cNvPr id="3" name="İçerik Yer Tutucusu 2"/>
          <p:cNvSpPr>
            <a:spLocks noGrp="1"/>
          </p:cNvSpPr>
          <p:nvPr>
            <p:ph idx="1"/>
          </p:nvPr>
        </p:nvSpPr>
        <p:spPr/>
        <p:txBody>
          <a:bodyPr>
            <a:normAutofit fontScale="92500" lnSpcReduction="20000"/>
          </a:bodyPr>
          <a:lstStyle/>
          <a:p>
            <a:pPr>
              <a:buFont typeface="Wingdings" panose="05000000000000000000" pitchFamily="2" charset="2"/>
              <a:buChar char="Ø"/>
            </a:pPr>
            <a:r>
              <a:rPr lang="tr-TR" dirty="0"/>
              <a:t>Her birey kendine özgü bir nitelikler örüntüsüne sahiptir ve bu nitelikler, ergenlik döneminin sonuna doğru tutarlı ve kararlı bir duruma gelirler. Ergenlik döneminden sonra pek değişmezler. </a:t>
            </a:r>
          </a:p>
          <a:p>
            <a:pPr>
              <a:buFont typeface="Wingdings" panose="05000000000000000000" pitchFamily="2" charset="2"/>
              <a:buChar char="Ø"/>
            </a:pPr>
            <a:r>
              <a:rPr lang="tr-TR" dirty="0"/>
              <a:t>Mesleklerinde başarılı olmuş kişiler incelendiğinde, her meslekte, o mesleğe özgü bazı özelliklere sahip olmanın gerektiği görülebilir. Sahip oldukları özellikler açısından her meslek grubu diğerlerinden farklı bir yapı gösterir. </a:t>
            </a:r>
          </a:p>
          <a:p>
            <a:pPr>
              <a:buFont typeface="Wingdings" panose="05000000000000000000" pitchFamily="2" charset="2"/>
              <a:buChar char="Ø"/>
            </a:pPr>
            <a:r>
              <a:rPr lang="tr-TR" dirty="0"/>
              <a:t>Meslek seçimi oldukça yalın, mantıki bir süreçtir. </a:t>
            </a:r>
          </a:p>
          <a:p>
            <a:pPr>
              <a:buFont typeface="Wingdings" panose="05000000000000000000" pitchFamily="2" charset="2"/>
              <a:buChar char="Ø"/>
            </a:pPr>
            <a:r>
              <a:rPr lang="tr-TR" dirty="0"/>
              <a:t> Her meslek alanı için, o meslekte başarılı olan üyelerinin belli ölçme araçları ile ölçülen özelliklerine dayalı olarak meslek profilleri oluşturulabilir. Psikolojik danışmanlara başvuran kişilere, yani danışanlara da aynı ölçme araçları uygulanarak bu özellikler açısından profilleri çıkarılabilir. Böylece danışanın profili ile meslek profilleri karşılaştırılarak uygun bir eşleme yapılabilir. </a:t>
            </a:r>
          </a:p>
          <a:p>
            <a:pPr>
              <a:buFont typeface="Wingdings" panose="05000000000000000000" pitchFamily="2" charset="2"/>
              <a:buChar char="Ø"/>
            </a:pPr>
            <a:r>
              <a:rPr lang="tr-TR" dirty="0"/>
              <a:t> İnsanları mesleklere hazırlayan farklı okul programları da birbirinden farklı yetenek ve ilgi örüntüleri gerektirir</a:t>
            </a:r>
            <a:r>
              <a:rPr lang="tr-TR"/>
              <a:t>. </a:t>
            </a:r>
          </a:p>
          <a:p>
            <a:pPr>
              <a:buFont typeface="Wingdings" panose="05000000000000000000" pitchFamily="2" charset="2"/>
              <a:buChar char="Ø"/>
            </a:pPr>
            <a:r>
              <a:rPr lang="tr-TR"/>
              <a:t> </a:t>
            </a:r>
            <a:r>
              <a:rPr lang="tr-TR" dirty="0"/>
              <a:t>Mesleğin gerektirdiği niteliklerle bireyin nitelikleri birbirine ne kadar yakın (uygun) olursa, meslekte başarı olasılığı o derece yüksek olur</a:t>
            </a:r>
          </a:p>
        </p:txBody>
      </p:sp>
    </p:spTree>
    <p:extLst>
      <p:ext uri="{BB962C8B-B14F-4D97-AF65-F5344CB8AC3E}">
        <p14:creationId xmlns:p14="http://schemas.microsoft.com/office/powerpoint/2010/main" val="23329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just"/>
            <a:r>
              <a:rPr lang="tr-TR" sz="4000" dirty="0"/>
              <a:t>Mesleki danışma hizmeti alacak bireyler 4 kategoride incelenebilir. </a:t>
            </a:r>
          </a:p>
        </p:txBody>
      </p:sp>
      <p:sp>
        <p:nvSpPr>
          <p:cNvPr id="3" name="İçerik Yer Tutucusu 2"/>
          <p:cNvSpPr>
            <a:spLocks noGrp="1"/>
          </p:cNvSpPr>
          <p:nvPr>
            <p:ph idx="1"/>
          </p:nvPr>
        </p:nvSpPr>
        <p:spPr/>
        <p:txBody>
          <a:bodyPr/>
          <a:lstStyle/>
          <a:p>
            <a:endParaRPr lang="tr-TR" dirty="0"/>
          </a:p>
          <a:p>
            <a:r>
              <a:rPr lang="tr-TR" dirty="0"/>
              <a:t>1. Hiçbir seçim yapmamış olanlar </a:t>
            </a:r>
          </a:p>
          <a:p>
            <a:r>
              <a:rPr lang="tr-TR" dirty="0"/>
              <a:t>2. Seçiminde kararsız olanlar (kesinleşmemiş) </a:t>
            </a:r>
          </a:p>
          <a:p>
            <a:r>
              <a:rPr lang="tr-TR" dirty="0"/>
              <a:t>3. Seçiminde </a:t>
            </a:r>
            <a:r>
              <a:rPr lang="tr-TR" dirty="0" err="1"/>
              <a:t>realistik</a:t>
            </a:r>
            <a:r>
              <a:rPr lang="tr-TR" dirty="0"/>
              <a:t> olmayan (akılcı seçime sahip olmayanlar) </a:t>
            </a:r>
          </a:p>
          <a:p>
            <a:r>
              <a:rPr lang="tr-TR" dirty="0"/>
              <a:t>4. İlgileri ve yetenekleri arasında farklılık olan (seçimleri yetenekleri ile örtüşmeyenler)</a:t>
            </a:r>
          </a:p>
          <a:p>
            <a:endParaRPr lang="tr-TR" dirty="0"/>
          </a:p>
        </p:txBody>
      </p:sp>
    </p:spTree>
    <p:extLst>
      <p:ext uri="{BB962C8B-B14F-4D97-AF65-F5344CB8AC3E}">
        <p14:creationId xmlns:p14="http://schemas.microsoft.com/office/powerpoint/2010/main" val="657297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t>Özellik-faktör kuramında mesleki danışma süreci, genel olarak öncelikle danışanın hangi kategoriye girdiğinin belirlenip ona uygun bir eylem planı geliştirme olarak tanımlanır. Bu süreç 6 aşama içerir:</a:t>
            </a:r>
          </a:p>
        </p:txBody>
      </p:sp>
      <p:sp>
        <p:nvSpPr>
          <p:cNvPr id="3" name="İçerik Yer Tutucusu 2"/>
          <p:cNvSpPr>
            <a:spLocks noGrp="1"/>
          </p:cNvSpPr>
          <p:nvPr>
            <p:ph idx="1"/>
          </p:nvPr>
        </p:nvSpPr>
        <p:spPr/>
        <p:txBody>
          <a:bodyPr/>
          <a:lstStyle/>
          <a:p>
            <a:r>
              <a:rPr lang="tr-TR" dirty="0"/>
              <a:t>1. Analiz Etme-Çözümleme (Analysis): Danışan hakkında gerekli bilgi toplamak için görüşmeler yapılır. Ayrıca çeşitli ölçekler/testler uygulanarak danışanın yetenekleri, ilgileri, güdüleri, fiziksel sağlık, duygusal dengesi, ailesel geçmişi, bilgi düzeyi, eğitimsel geçmişi ve diğer bilgiler çeşitli kaynaklardan toplanarak bir araya getirilir. </a:t>
            </a:r>
          </a:p>
          <a:p>
            <a:r>
              <a:rPr lang="tr-TR" dirty="0"/>
              <a:t>2. Sentez-Bütünleştirme (</a:t>
            </a:r>
            <a:r>
              <a:rPr lang="tr-TR" dirty="0" err="1"/>
              <a:t>Synthesis</a:t>
            </a:r>
            <a:r>
              <a:rPr lang="tr-TR" dirty="0"/>
              <a:t>): Danışana ilişkin bir öngörü geliştirebilmek için toplanan verilerin bütünleştirildiği, düzenleme yoluyla bireyin özgün örüntüsünün ortaya koyulduğu aşamadır. </a:t>
            </a:r>
          </a:p>
          <a:p>
            <a:r>
              <a:rPr lang="tr-TR" dirty="0"/>
              <a:t>3. Tanı-Teşhis (</a:t>
            </a:r>
            <a:r>
              <a:rPr lang="tr-TR" dirty="0" err="1"/>
              <a:t>Diagnosis</a:t>
            </a:r>
            <a:r>
              <a:rPr lang="tr-TR" dirty="0"/>
              <a:t>): Bu aşama, somut veriler ve klinik tahminlere dayanarak, danışanın meslek seçimi problemini etkileyen etmenlere ilişkin verilerin eleştirel bir değerlendirmesinin yapıldığı aşamadır. </a:t>
            </a:r>
          </a:p>
          <a:p>
            <a:endParaRPr lang="tr-TR" dirty="0"/>
          </a:p>
        </p:txBody>
      </p:sp>
    </p:spTree>
    <p:extLst>
      <p:ext uri="{BB962C8B-B14F-4D97-AF65-F5344CB8AC3E}">
        <p14:creationId xmlns:p14="http://schemas.microsoft.com/office/powerpoint/2010/main" val="4105804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4. Tahmin-Öngörü (</a:t>
            </a:r>
            <a:r>
              <a:rPr lang="tr-TR" dirty="0" err="1"/>
              <a:t>Prognosis</a:t>
            </a:r>
            <a:r>
              <a:rPr lang="tr-TR" dirty="0"/>
              <a:t>): Danışana ilişkin verilerin değerlendirilmesine bağlı olarak problemin nasıl gelişeceğine yönelik bir öngörünün oluşturulduğu aşamadır. Üçüncü aşama ile birlikte gelişen bir aşama olarak düşünülebilir. Bu aşama, danışanın problemine alternatif çözümlerin ortaya konmasını da içerir. Danışanın seçenekleri görmesi sağlanır. </a:t>
            </a:r>
          </a:p>
          <a:p>
            <a:r>
              <a:rPr lang="tr-TR" dirty="0"/>
              <a:t>5. Danışma Sağlama (</a:t>
            </a:r>
            <a:r>
              <a:rPr lang="tr-TR" dirty="0" err="1"/>
              <a:t>Counseling</a:t>
            </a:r>
            <a:r>
              <a:rPr lang="tr-TR" dirty="0"/>
              <a:t>): Danışma yardımı, danışana şimdi ve gelecekte problemini çözebilmesinde kişisel ve dış kaynakların harekete geçirilmesi ve organize edilmesini içerir. Danışman, bireyin eğitsel veya mesleki seçimlerinde olumlu ve olumsuz yönleri (avantaj ve dezavantajları) ortaya koymaya yardımcı olur. Seçim sürecini güçleştiren ya da kolaylaştıran etmenleri gösterir. Tüm bu yönleri değerlendirerek uygun seçimi gösterir ve bunun nedenlerini açıklar. </a:t>
            </a:r>
          </a:p>
          <a:p>
            <a:r>
              <a:rPr lang="tr-TR" dirty="0"/>
              <a:t>6. İzleme (</a:t>
            </a:r>
            <a:r>
              <a:rPr lang="tr-TR" dirty="0" err="1"/>
              <a:t>Follow-up</a:t>
            </a:r>
            <a:r>
              <a:rPr lang="tr-TR" dirty="0"/>
              <a:t>): Danışma sürecinin sonucunu ve etkinliğini izleyip değerlendirme aşamasıdır. Danışanda benzer sorunlar yaşadığında yardım sağlanır. </a:t>
            </a:r>
          </a:p>
          <a:p>
            <a:endParaRPr lang="tr-TR" dirty="0"/>
          </a:p>
        </p:txBody>
      </p:sp>
    </p:spTree>
    <p:extLst>
      <p:ext uri="{BB962C8B-B14F-4D97-AF65-F5344CB8AC3E}">
        <p14:creationId xmlns:p14="http://schemas.microsoft.com/office/powerpoint/2010/main" val="4167452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Holland’ın</a:t>
            </a:r>
            <a:r>
              <a:rPr lang="tr-TR" dirty="0"/>
              <a:t> Kişilik Kuramı</a:t>
            </a:r>
          </a:p>
        </p:txBody>
      </p:sp>
      <p:sp>
        <p:nvSpPr>
          <p:cNvPr id="3" name="İçerik Yer Tutucusu 2"/>
          <p:cNvSpPr>
            <a:spLocks noGrp="1"/>
          </p:cNvSpPr>
          <p:nvPr>
            <p:ph idx="1"/>
          </p:nvPr>
        </p:nvSpPr>
        <p:spPr/>
        <p:txBody>
          <a:bodyPr/>
          <a:lstStyle/>
          <a:p>
            <a:r>
              <a:rPr lang="tr-TR" dirty="0" err="1"/>
              <a:t>Holland</a:t>
            </a:r>
            <a:r>
              <a:rPr lang="tr-TR" dirty="0"/>
              <a:t>, kuramının dört temel varsayımı olduğunu belirtir. </a:t>
            </a:r>
          </a:p>
          <a:p>
            <a:r>
              <a:rPr lang="tr-TR" dirty="0"/>
              <a:t>1. Birçok insan, benzerlikler dikkate alındığına altı kişilik tipinden birine yerleştirilebilir. Bunlar; </a:t>
            </a:r>
            <a:r>
              <a:rPr lang="tr-TR" dirty="0" err="1"/>
              <a:t>Realistik</a:t>
            </a:r>
            <a:r>
              <a:rPr lang="tr-TR" dirty="0"/>
              <a:t>, Araştırmacı, Yaratıcı, Sosyal, Girişimci ve Düzenli tiplerdir. </a:t>
            </a:r>
          </a:p>
          <a:p>
            <a:r>
              <a:rPr lang="tr-TR" dirty="0"/>
              <a:t>2. Altı kişilik tipinin karşılığı olan altı tür mesleki çevre vardır. </a:t>
            </a:r>
          </a:p>
          <a:p>
            <a:r>
              <a:rPr lang="tr-TR" dirty="0"/>
              <a:t>3. İnsanlar sahip oldukları beceri, yetenek, tutum ve değerleri kullanmalarına olanak sağlayacak çevreleri ararlar. </a:t>
            </a:r>
          </a:p>
          <a:p>
            <a:r>
              <a:rPr lang="tr-TR" dirty="0"/>
              <a:t>4. Bireyin meslek seçimi davranışını; kişilik tipi ve çevrenin özelikleri arasındaki etkileşimi belirler. </a:t>
            </a:r>
          </a:p>
        </p:txBody>
      </p:sp>
    </p:spTree>
    <p:extLst>
      <p:ext uri="{BB962C8B-B14F-4D97-AF65-F5344CB8AC3E}">
        <p14:creationId xmlns:p14="http://schemas.microsoft.com/office/powerpoint/2010/main" val="2662216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t>Holland</a:t>
            </a:r>
            <a:r>
              <a:rPr lang="tr-TR" sz="2800" dirty="0"/>
              <a:t>, ilgilerin, kişilik özelliklerinin ve davranış türlerinin birkaç geniş kategori içinde açıklanabileceğini düşünmüş ve daha sonra 6 kişilik kategorisine uygun olan özellikleri belirlemiştir.</a:t>
            </a:r>
          </a:p>
        </p:txBody>
      </p:sp>
      <p:pic>
        <p:nvPicPr>
          <p:cNvPr id="4" name="İçerik Yer Tutucusu 3"/>
          <p:cNvPicPr>
            <a:picLocks noGrp="1" noChangeAspect="1"/>
          </p:cNvPicPr>
          <p:nvPr>
            <p:ph idx="1"/>
          </p:nvPr>
        </p:nvPicPr>
        <p:blipFill>
          <a:blip r:embed="rId2"/>
          <a:stretch>
            <a:fillRect/>
          </a:stretch>
        </p:blipFill>
        <p:spPr>
          <a:xfrm>
            <a:off x="2787588" y="1846263"/>
            <a:ext cx="6113816" cy="4022725"/>
          </a:xfrm>
          <a:prstGeom prst="rect">
            <a:avLst/>
          </a:prstGeom>
        </p:spPr>
      </p:pic>
    </p:spTree>
    <p:extLst>
      <p:ext uri="{BB962C8B-B14F-4D97-AF65-F5344CB8AC3E}">
        <p14:creationId xmlns:p14="http://schemas.microsoft.com/office/powerpoint/2010/main" val="100580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Ginzberg</a:t>
            </a:r>
            <a:r>
              <a:rPr lang="tr-TR" dirty="0"/>
              <a:t> ve arkadaşlarının gelişim kuramı</a:t>
            </a:r>
          </a:p>
        </p:txBody>
      </p:sp>
      <p:sp>
        <p:nvSpPr>
          <p:cNvPr id="3" name="İçerik Yer Tutucusu 2"/>
          <p:cNvSpPr>
            <a:spLocks noGrp="1"/>
          </p:cNvSpPr>
          <p:nvPr>
            <p:ph idx="1"/>
          </p:nvPr>
        </p:nvSpPr>
        <p:spPr/>
        <p:txBody>
          <a:bodyPr/>
          <a:lstStyle/>
          <a:p>
            <a:r>
              <a:rPr lang="tr-TR" dirty="0"/>
              <a:t> Bu kuramın üç temel unsuru şunlardır: </a:t>
            </a:r>
          </a:p>
          <a:p>
            <a:r>
              <a:rPr lang="tr-TR" dirty="0"/>
              <a:t>1)Meslek seçimi bir süreçtir. </a:t>
            </a:r>
          </a:p>
          <a:p>
            <a:r>
              <a:rPr lang="tr-TR" dirty="0"/>
              <a:t>2)Yani meslek seçimi bir anda değil gerçekleşen bir şey değildir. 2) Bu süreç, büyük ölçüde, geri dönülmezdir. </a:t>
            </a:r>
          </a:p>
          <a:p>
            <a:r>
              <a:rPr lang="tr-TR" dirty="0"/>
              <a:t>3) Seçim süreci daima bir uzlaşmayı içerir.</a:t>
            </a:r>
          </a:p>
          <a:p>
            <a:endParaRPr lang="tr-TR" dirty="0"/>
          </a:p>
        </p:txBody>
      </p:sp>
    </p:spTree>
    <p:extLst>
      <p:ext uri="{BB962C8B-B14F-4D97-AF65-F5344CB8AC3E}">
        <p14:creationId xmlns:p14="http://schemas.microsoft.com/office/powerpoint/2010/main" val="2322338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245553" y="597159"/>
            <a:ext cx="5761219" cy="5119907"/>
          </a:xfrm>
          <a:prstGeom prst="rect">
            <a:avLst/>
          </a:prstGeom>
        </p:spPr>
      </p:pic>
    </p:spTree>
    <p:extLst>
      <p:ext uri="{BB962C8B-B14F-4D97-AF65-F5344CB8AC3E}">
        <p14:creationId xmlns:p14="http://schemas.microsoft.com/office/powerpoint/2010/main" val="3177215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Super’in</a:t>
            </a:r>
            <a:r>
              <a:rPr lang="tr-TR" dirty="0"/>
              <a:t> Benlik Kuramı</a:t>
            </a:r>
          </a:p>
        </p:txBody>
      </p:sp>
      <p:pic>
        <p:nvPicPr>
          <p:cNvPr id="4" name="İçerik Yer Tutucusu 3"/>
          <p:cNvPicPr>
            <a:picLocks noGrp="1" noChangeAspect="1"/>
          </p:cNvPicPr>
          <p:nvPr>
            <p:ph idx="1"/>
          </p:nvPr>
        </p:nvPicPr>
        <p:blipFill>
          <a:blip r:embed="rId2"/>
          <a:stretch>
            <a:fillRect/>
          </a:stretch>
        </p:blipFill>
        <p:spPr>
          <a:xfrm>
            <a:off x="2716567" y="1660849"/>
            <a:ext cx="6889071" cy="4208139"/>
          </a:xfrm>
          <a:prstGeom prst="rect">
            <a:avLst/>
          </a:prstGeom>
        </p:spPr>
      </p:pic>
    </p:spTree>
    <p:extLst>
      <p:ext uri="{BB962C8B-B14F-4D97-AF65-F5344CB8AC3E}">
        <p14:creationId xmlns:p14="http://schemas.microsoft.com/office/powerpoint/2010/main" val="1117784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Öğretim Kademelerine Göre Mesleki Gelişim Görevleri</a:t>
            </a:r>
          </a:p>
        </p:txBody>
      </p:sp>
      <p:sp>
        <p:nvSpPr>
          <p:cNvPr id="3" name="İçerik Yer Tutucusu 2"/>
          <p:cNvSpPr>
            <a:spLocks noGrp="1"/>
          </p:cNvSpPr>
          <p:nvPr>
            <p:ph idx="1"/>
          </p:nvPr>
        </p:nvSpPr>
        <p:spPr/>
        <p:txBody>
          <a:bodyPr/>
          <a:lstStyle/>
          <a:p>
            <a:pPr algn="just"/>
            <a:r>
              <a:rPr lang="tr-TR" dirty="0"/>
              <a:t>1) Okul öncesi ve ilkokul kademesi (5-11 yaş): </a:t>
            </a:r>
          </a:p>
          <a:p>
            <a:r>
              <a:rPr lang="tr-TR" dirty="0"/>
              <a:t> Meslekleri keşfetmeye başlama</a:t>
            </a:r>
          </a:p>
          <a:p>
            <a:r>
              <a:rPr lang="tr-TR" dirty="0"/>
              <a:t> Her mesleğin gerekli ve önemli olduğunu anlama</a:t>
            </a:r>
          </a:p>
          <a:p>
            <a:r>
              <a:rPr lang="tr-TR" dirty="0"/>
              <a:t> Herkesin iyi yapabileceği bir işin/mesleğin olduğunu anlama</a:t>
            </a:r>
          </a:p>
          <a:p>
            <a:r>
              <a:rPr lang="tr-TR" dirty="0"/>
              <a:t> Mesleklerin her iki cinsiyet için de uygun olabileceğini kavrama</a:t>
            </a:r>
          </a:p>
          <a:p>
            <a:r>
              <a:rPr lang="tr-TR" dirty="0"/>
              <a:t> Mesleğin belli bir eğitimle kazanıldığının farkına varma</a:t>
            </a:r>
          </a:p>
          <a:p>
            <a:r>
              <a:rPr lang="tr-TR" dirty="0"/>
              <a:t> Kişisel ilgi ve yeteneklerini fark etmeye başlama</a:t>
            </a:r>
          </a:p>
          <a:p>
            <a:endParaRPr lang="tr-TR" dirty="0"/>
          </a:p>
        </p:txBody>
      </p:sp>
    </p:spTree>
    <p:extLst>
      <p:ext uri="{BB962C8B-B14F-4D97-AF65-F5344CB8AC3E}">
        <p14:creationId xmlns:p14="http://schemas.microsoft.com/office/powerpoint/2010/main" val="4047077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2) Ortaokul kademesi (11-15 yaş)</a:t>
            </a:r>
          </a:p>
          <a:p>
            <a:r>
              <a:rPr lang="tr-TR" dirty="0"/>
              <a:t> Karar verme ve problem çözme becerisi kazanma ve geliştirme</a:t>
            </a:r>
          </a:p>
          <a:p>
            <a:r>
              <a:rPr lang="tr-TR" dirty="0"/>
              <a:t> Kendi özellikleri ile eğitim/meslek amaçları arasındaki ilişkiyi görme</a:t>
            </a:r>
          </a:p>
          <a:p>
            <a:r>
              <a:rPr lang="tr-TR" dirty="0"/>
              <a:t> Güçlü ve zayıf yönlerini, yeteneklerini tanıma ve keşfetme</a:t>
            </a:r>
          </a:p>
          <a:p>
            <a:r>
              <a:rPr lang="tr-TR" dirty="0"/>
              <a:t> Meslekleri keşfetme</a:t>
            </a:r>
          </a:p>
          <a:p>
            <a:r>
              <a:rPr lang="tr-TR" dirty="0"/>
              <a:t> Cinsiyet/meslek alanındaki önyargıları fark etme ve sorgulama</a:t>
            </a:r>
          </a:p>
          <a:p>
            <a:endParaRPr lang="tr-TR" dirty="0"/>
          </a:p>
        </p:txBody>
      </p:sp>
    </p:spTree>
    <p:extLst>
      <p:ext uri="{BB962C8B-B14F-4D97-AF65-F5344CB8AC3E}">
        <p14:creationId xmlns:p14="http://schemas.microsoft.com/office/powerpoint/2010/main" val="758284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sv-SE" dirty="0"/>
              <a:t>3) Ortaöğretim (lise) kademesi (15-18 yaş): </a:t>
            </a:r>
            <a:endParaRPr lang="tr-TR" dirty="0"/>
          </a:p>
          <a:p>
            <a:r>
              <a:rPr lang="tr-TR" dirty="0"/>
              <a:t> Mesleki kararlarda kişisel değerlerin (önceliklerin) ve özelliklerin önemini kavrama </a:t>
            </a:r>
          </a:p>
          <a:p>
            <a:r>
              <a:rPr lang="tr-TR" dirty="0"/>
              <a:t> Mesleki kararda kendini sınırlandıran etkenleri dikkate alma (Ülkedeki eğitim, iş olanakları)</a:t>
            </a:r>
          </a:p>
          <a:p>
            <a:r>
              <a:rPr lang="tr-TR" dirty="0"/>
              <a:t> Liseden sonra iş yaşamına atılacaklar için iş olanakları araştırma, işe girme ve yerleşme</a:t>
            </a:r>
          </a:p>
          <a:p>
            <a:r>
              <a:rPr lang="tr-TR" dirty="0"/>
              <a:t> Üniversite sınavına hazırlanma</a:t>
            </a:r>
          </a:p>
          <a:p>
            <a:r>
              <a:rPr lang="tr-TR" dirty="0"/>
              <a:t> Kendi ilgi, yetenek ve kişilik özelliklerine uygun meslek seçme ve koşulları hakkında doğru bilgiler edinme</a:t>
            </a:r>
          </a:p>
          <a:p>
            <a:r>
              <a:rPr lang="tr-TR" dirty="0"/>
              <a:t> Yapılan seçim ve aldığı kararları gerçekleştirmede bireysel sorumluluklarını kabul etme ve üstlenme</a:t>
            </a:r>
          </a:p>
          <a:p>
            <a:r>
              <a:rPr lang="tr-TR" dirty="0"/>
              <a:t> Mesleki sorumlulukların getireceği stresleri, iş yaşamının güçlüklerini anlama</a:t>
            </a:r>
          </a:p>
          <a:p>
            <a:r>
              <a:rPr lang="tr-TR"/>
              <a:t> Kendi ilgi, yetenek ve özelliklerine uygun üst öğrenim alternatifleri hakkında bilgi edinme.</a:t>
            </a:r>
          </a:p>
          <a:p>
            <a:endParaRPr lang="tr-TR" dirty="0"/>
          </a:p>
        </p:txBody>
      </p:sp>
    </p:spTree>
    <p:extLst>
      <p:ext uri="{BB962C8B-B14F-4D97-AF65-F5344CB8AC3E}">
        <p14:creationId xmlns:p14="http://schemas.microsoft.com/office/powerpoint/2010/main" val="2901264772"/>
      </p:ext>
    </p:extLst>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108</TotalTime>
  <Words>1749</Words>
  <Application>Microsoft Office PowerPoint</Application>
  <PresentationFormat>Geniş ekran</PresentationFormat>
  <Paragraphs>134</Paragraphs>
  <Slides>27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27</vt:i4>
      </vt:variant>
    </vt:vector>
  </HeadingPairs>
  <TitlesOfParts>
    <vt:vector size="31" baseType="lpstr">
      <vt:lpstr>Calibri</vt:lpstr>
      <vt:lpstr>Calibri Light</vt:lpstr>
      <vt:lpstr>Wingdings</vt:lpstr>
      <vt:lpstr>Geçmişe bakış</vt:lpstr>
      <vt:lpstr>Mesleki Rehberlik</vt:lpstr>
      <vt:lpstr>Mesleki rehberlik</vt:lpstr>
      <vt:lpstr>Mesleki Rehberliğin Doğuşu</vt:lpstr>
      <vt:lpstr>Meslek</vt:lpstr>
      <vt:lpstr>İş</vt:lpstr>
      <vt:lpstr>Kariyer</vt:lpstr>
      <vt:lpstr>PowerPoint Sunusu</vt:lpstr>
      <vt:lpstr>İş ve meslek yapısı ve meslek sahibi olma anlayışındaki değişimler</vt:lpstr>
      <vt:lpstr>Mesleki Rehberlik: İlgili Kavramlar</vt:lpstr>
      <vt:lpstr>Meslekî rehberliğin işlevi, gerekçesi ve önemi</vt:lpstr>
      <vt:lpstr>PowerPoint Sunusu</vt:lpstr>
      <vt:lpstr>Meslek ile ilgili bilinmesi gereken bilgiler: </vt:lpstr>
      <vt:lpstr>Bu bilgiler nerelerden sağlanır?</vt:lpstr>
      <vt:lpstr>PowerPoint Sunusu</vt:lpstr>
      <vt:lpstr>Özellik Faktör Kuramı</vt:lpstr>
      <vt:lpstr>Yaklaşımın temelindeki görüşler şöyle özetlenebilir : </vt:lpstr>
      <vt:lpstr>Mesleki danışma hizmeti alacak bireyler 4 kategoride incelenebilir. </vt:lpstr>
      <vt:lpstr>Özellik-faktör kuramında mesleki danışma süreci, genel olarak öncelikle danışanın hangi kategoriye girdiğinin belirlenip ona uygun bir eylem planı geliştirme olarak tanımlanır. Bu süreç 6 aşama içerir:</vt:lpstr>
      <vt:lpstr>PowerPoint Sunusu</vt:lpstr>
      <vt:lpstr>Holland’ın Kişilik Kuramı</vt:lpstr>
      <vt:lpstr>Holland, ilgilerin, kişilik özelliklerinin ve davranış türlerinin birkaç geniş kategori içinde açıklanabileceğini düşünmüş ve daha sonra 6 kişilik kategorisine uygun olan özellikleri belirlemiştir.</vt:lpstr>
      <vt:lpstr>Ginzberg ve arkadaşlarının gelişim kuramı</vt:lpstr>
      <vt:lpstr>PowerPoint Sunusu</vt:lpstr>
      <vt:lpstr>Super’in Benlik Kuramı</vt:lpstr>
      <vt:lpstr>Öğretim Kademelerine Göre Mesleki Gelişim Görevleri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Mesleki Rehberlik</dc:title>
  <dc:creator>POWER BOOST</dc:creator>
  <cp:lastModifiedBy>POWER BOOST</cp:lastModifiedBy>
  <cp:revision>9</cp:revision>
  <dcterms:created xsi:type="dcterms:W3CDTF">2021-11-08T10:50:39Z</dcterms:created>
  <dcterms:modified xsi:type="dcterms:W3CDTF">2021-11-08T13:08:15Z</dcterms:modified>
</cp:coreProperties>
</file>