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1C479978-C562-4EEC-A92B-3EC011B78F6D}" type="datetimeFigureOut">
              <a:rPr lang="tr-TR" smtClean="0"/>
              <a:t>27.12.2021</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3709268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C479978-C562-4EEC-A92B-3EC011B78F6D}" type="datetimeFigureOut">
              <a:rPr lang="tr-TR" smtClean="0"/>
              <a:t>27.12.2021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2461660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C479978-C562-4EEC-A92B-3EC011B78F6D}" type="datetimeFigureOut">
              <a:rPr lang="tr-TR" smtClean="0"/>
              <a:t>27.12.2021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63930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1C479978-C562-4EEC-A92B-3EC011B78F6D}" type="datetimeFigureOut">
              <a:rPr lang="tr-TR" smtClean="0"/>
              <a:t>27.12.2021</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467564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C479978-C562-4EEC-A92B-3EC011B78F6D}" type="datetimeFigureOut">
              <a:rPr lang="tr-TR" smtClean="0"/>
              <a:t>27.12.2021</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771103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fld id="{1C479978-C562-4EEC-A92B-3EC011B78F6D}" type="datetimeFigureOut">
              <a:rPr lang="tr-TR" smtClean="0"/>
              <a:t>27.12.2021</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3399973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79978-C562-4EEC-A92B-3EC011B78F6D}" type="datetimeFigureOut">
              <a:rPr lang="tr-TR" smtClean="0"/>
              <a:t>27.12.2021</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1622788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1C479978-C562-4EEC-A92B-3EC011B78F6D}" type="datetimeFigureOut">
              <a:rPr lang="tr-TR" smtClean="0"/>
              <a:t>27.12.2021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852069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1C479978-C562-4EEC-A92B-3EC011B78F6D}" type="datetimeFigureOut">
              <a:rPr lang="tr-TR" smtClean="0"/>
              <a:t>27.12.2021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161038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C479978-C562-4EEC-A92B-3EC011B78F6D}" type="datetimeFigureOut">
              <a:rPr lang="tr-TR" smtClean="0"/>
              <a:t>27.12.2021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3156170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C479978-C562-4EEC-A92B-3EC011B78F6D}" type="datetimeFigureOut">
              <a:rPr lang="tr-TR" smtClean="0"/>
              <a:t>27.12.2021</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4AAFA84-313F-4A68-966B-AB9E4EEE9077}"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843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1C479978-C562-4EEC-A92B-3EC011B78F6D}" type="datetimeFigureOut">
              <a:rPr lang="tr-TR" smtClean="0"/>
              <a:t>27.12.2021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2836991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1C479978-C562-4EEC-A92B-3EC011B78F6D}" type="datetimeFigureOut">
              <a:rPr lang="tr-TR" smtClean="0"/>
              <a:t>27.12.2021</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4AAFA84-313F-4A68-966B-AB9E4EEE9077}"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797768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1C479978-C562-4EEC-A92B-3EC011B78F6D}" type="datetimeFigureOut">
              <a:rPr lang="tr-TR" smtClean="0"/>
              <a:t>27.12.2021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3780132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C479978-C562-4EEC-A92B-3EC011B78F6D}" type="datetimeFigureOut">
              <a:rPr lang="tr-TR" smtClean="0"/>
              <a:t>27.12.2021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388814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C479978-C562-4EEC-A92B-3EC011B78F6D}" type="datetimeFigureOut">
              <a:rPr lang="tr-TR" smtClean="0"/>
              <a:t>27.12.2021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4AAFA84-313F-4A68-966B-AB9E4EEE9077}" type="slidenum">
              <a:rPr lang="tr-TR" smtClean="0"/>
              <a:t>‹#›</a:t>
            </a:fld>
            <a:endParaRPr lang="tr-TR"/>
          </a:p>
        </p:txBody>
      </p:sp>
    </p:spTree>
    <p:extLst>
      <p:ext uri="{BB962C8B-B14F-4D97-AF65-F5344CB8AC3E}">
        <p14:creationId xmlns:p14="http://schemas.microsoft.com/office/powerpoint/2010/main" val="37853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C479978-C562-4EEC-A92B-3EC011B78F6D}" type="datetimeFigureOut">
              <a:rPr lang="tr-TR" smtClean="0"/>
              <a:t>27.12.2021</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4AAFA84-313F-4A68-966B-AB9E4EEE9077}" type="slidenum">
              <a:rPr lang="tr-TR" smtClean="0"/>
              <a:t>‹#›</a:t>
            </a:fld>
            <a:endParaRPr lang="tr-TR"/>
          </a:p>
        </p:txBody>
      </p:sp>
    </p:spTree>
    <p:extLst>
      <p:ext uri="{BB962C8B-B14F-4D97-AF65-F5344CB8AC3E}">
        <p14:creationId xmlns:p14="http://schemas.microsoft.com/office/powerpoint/2010/main" val="161941806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a:t>TEST DIŞI TEKNİKLER</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704119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dirty="0"/>
              <a:t>Test dışı teknikler, bireyin kendisi hakkındaki ve başkalarının birey hakkındaki görüşlerini içerir. Öznel yargılama ve </a:t>
            </a:r>
            <a:r>
              <a:rPr lang="tr-TR" dirty="0" err="1"/>
              <a:t>betimsel</a:t>
            </a:r>
            <a:r>
              <a:rPr lang="tr-TR" dirty="0"/>
              <a:t> ifadelere dayalıdır. Gözlem: Bir bireyin ya da grubun davranışlarını herhangi bir ortamda bir süre izleyerek izlenen durumdan yararlanıp belli yargılara ulaşılmasıdır.</a:t>
            </a:r>
          </a:p>
        </p:txBody>
      </p:sp>
    </p:spTree>
    <p:extLst>
      <p:ext uri="{BB962C8B-B14F-4D97-AF65-F5344CB8AC3E}">
        <p14:creationId xmlns:p14="http://schemas.microsoft.com/office/powerpoint/2010/main" val="276100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1- Gözleme Dayalı Teknikler </a:t>
            </a:r>
          </a:p>
        </p:txBody>
      </p:sp>
      <p:sp>
        <p:nvSpPr>
          <p:cNvPr id="3" name="İçerik Yer Tutucusu 2"/>
          <p:cNvSpPr>
            <a:spLocks noGrp="1"/>
          </p:cNvSpPr>
          <p:nvPr>
            <p:ph idx="1"/>
          </p:nvPr>
        </p:nvSpPr>
        <p:spPr/>
        <p:txBody>
          <a:bodyPr/>
          <a:lstStyle/>
          <a:p>
            <a:r>
              <a:rPr lang="tr-TR" dirty="0"/>
              <a:t>Gözlem: Bir kimsenin diğer bir kimse hakkında duyu organları yolu ile bilgi edinme yoludur.</a:t>
            </a:r>
          </a:p>
          <a:p>
            <a:r>
              <a:rPr lang="tr-TR" dirty="0"/>
              <a:t>Gelişigüzel ve sistemli gözlem olarak ikiye ayrılır. </a:t>
            </a:r>
          </a:p>
          <a:p>
            <a:pPr marL="0" indent="0">
              <a:buNone/>
            </a:pPr>
            <a:r>
              <a:rPr lang="tr-TR" dirty="0"/>
              <a:t>Gelişigüzel Gözlem: Çeşitli etkileşimler sırasında diğer bireyler hakkında edilen izlenimlerdir. </a:t>
            </a:r>
          </a:p>
          <a:p>
            <a:pPr marL="0" indent="0" algn="just">
              <a:buNone/>
            </a:pPr>
            <a:r>
              <a:rPr lang="tr-TR" dirty="0"/>
              <a:t>Sistemli Gözlem: Bireyi tanımak amacıyla önceden planlanan ve belli kurallara uyarak </a:t>
            </a:r>
          </a:p>
          <a:p>
            <a:pPr marL="0" indent="0" algn="just">
              <a:buNone/>
            </a:pPr>
            <a:r>
              <a:rPr lang="tr-TR" dirty="0"/>
              <a:t>yapılan gözlemdir. Sistemli gözlem, gelişigüzel gözleme göre daha geçerli ve güvenilir bir tekniktir.</a:t>
            </a:r>
          </a:p>
        </p:txBody>
      </p:sp>
    </p:spTree>
    <p:extLst>
      <p:ext uri="{BB962C8B-B14F-4D97-AF65-F5344CB8AC3E}">
        <p14:creationId xmlns:p14="http://schemas.microsoft.com/office/powerpoint/2010/main" val="1182895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Gözleme dayalı tekniklerin tümü, sınıf rehber öğretmeni ve okulun psikolojik danışmanı tarafından uygulanabilir. Psikoloji ve pedagoji konularında yeterli bilgiye sahip olan kişilerin uygulaması daha uygun olacaktır.</a:t>
            </a:r>
          </a:p>
        </p:txBody>
      </p:sp>
    </p:spTree>
    <p:extLst>
      <p:ext uri="{BB962C8B-B14F-4D97-AF65-F5344CB8AC3E}">
        <p14:creationId xmlns:p14="http://schemas.microsoft.com/office/powerpoint/2010/main" val="1964497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Gözlem Listeleri: </a:t>
            </a:r>
            <a:r>
              <a:rPr lang="tr-TR" dirty="0"/>
              <a:t>Gözlemcinin dikkatini belli davranışları ve kişilik özelliklerine çekmek ve gözlemlerin kaydedilmesi amacıyla hazırlanmış araçlardır. Bilgi toplanacak özelliklerden, gözlenecek davranışlarından oluşan bir listedir. Gözlem yapan kişi bu listedeki davranışların, hakkında gözlem yaptığı kişide bulunup bulunmadığını işaretler. Bu listeler özellikle okul öncesi dönemde ve ilköğretim birinci kademede öğrencilerin çeşitli gelişimsel özellikleri hakkında bilgi sahibi olmak amacıyla kullanılır. </a:t>
            </a:r>
          </a:p>
          <a:p>
            <a:endParaRPr lang="tr-TR" dirty="0"/>
          </a:p>
          <a:p>
            <a:endParaRPr lang="tr-TR" dirty="0"/>
          </a:p>
          <a:p>
            <a:endParaRPr lang="tr-TR" dirty="0"/>
          </a:p>
          <a:p>
            <a:endParaRPr lang="tr-TR" dirty="0"/>
          </a:p>
        </p:txBody>
      </p:sp>
    </p:spTree>
    <p:extLst>
      <p:ext uri="{BB962C8B-B14F-4D97-AF65-F5344CB8AC3E}">
        <p14:creationId xmlns:p14="http://schemas.microsoft.com/office/powerpoint/2010/main" val="3235049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6" name="İçerik Yer Tutucusu 5"/>
          <p:cNvPicPr>
            <a:picLocks noGrp="1" noChangeAspect="1"/>
          </p:cNvPicPr>
          <p:nvPr>
            <p:ph idx="1"/>
          </p:nvPr>
        </p:nvPicPr>
        <p:blipFill>
          <a:blip r:embed="rId2"/>
          <a:stretch>
            <a:fillRect/>
          </a:stretch>
        </p:blipFill>
        <p:spPr>
          <a:xfrm>
            <a:off x="3524435" y="1740023"/>
            <a:ext cx="6552625" cy="4171827"/>
          </a:xfrm>
          <a:prstGeom prst="rect">
            <a:avLst/>
          </a:prstGeom>
        </p:spPr>
      </p:pic>
    </p:spTree>
    <p:extLst>
      <p:ext uri="{BB962C8B-B14F-4D97-AF65-F5344CB8AC3E}">
        <p14:creationId xmlns:p14="http://schemas.microsoft.com/office/powerpoint/2010/main" val="880956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err="1"/>
              <a:t>Vak’a</a:t>
            </a:r>
            <a:r>
              <a:rPr lang="tr-TR" b="1" dirty="0"/>
              <a:t> Kaydı (Anekdot, Olay Kaydı ): </a:t>
            </a:r>
            <a:r>
              <a:rPr lang="tr-TR" dirty="0"/>
              <a:t>Uzman öğretmen ve yöneticilerin zaman zaman tanık oldukları öğrenciye ilişkin, sıradan olmayan, tipik, dikkate değer davranışlarını sürekli olarak, objektif ve ayrıntılı bir şekilde kaydedip saklamaları tekniğidir (Can 2002). Bir başka deyişle belli bir ortamda gözlenen öğrencinin anlamlı davranışlarının objektif bir biçimde not edilmesine </a:t>
            </a:r>
            <a:r>
              <a:rPr lang="tr-TR" dirty="0" err="1"/>
              <a:t>vak’a</a:t>
            </a:r>
            <a:r>
              <a:rPr lang="tr-TR" dirty="0"/>
              <a:t> kaydı </a:t>
            </a:r>
            <a:r>
              <a:rPr lang="tr-TR" dirty="0" err="1"/>
              <a:t>denir.Vak’a</a:t>
            </a:r>
            <a:r>
              <a:rPr lang="tr-TR" dirty="0"/>
              <a:t> kaydında gözlenen her olay için ayrı bir kayıt tutulur. Yoruma yer verilecekse olaydan ayrı bir bölüme yazılmalıdır.</a:t>
            </a:r>
          </a:p>
        </p:txBody>
      </p:sp>
    </p:spTree>
    <p:extLst>
      <p:ext uri="{BB962C8B-B14F-4D97-AF65-F5344CB8AC3E}">
        <p14:creationId xmlns:p14="http://schemas.microsoft.com/office/powerpoint/2010/main" val="1977549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6" name="İçerik Yer Tutucusu 5"/>
          <p:cNvPicPr>
            <a:picLocks noGrp="1" noChangeAspect="1"/>
          </p:cNvPicPr>
          <p:nvPr>
            <p:ph idx="1"/>
          </p:nvPr>
        </p:nvPicPr>
        <p:blipFill>
          <a:blip r:embed="rId2"/>
          <a:stretch>
            <a:fillRect/>
          </a:stretch>
        </p:blipFill>
        <p:spPr>
          <a:xfrm>
            <a:off x="2769834" y="1334278"/>
            <a:ext cx="7546018" cy="4675905"/>
          </a:xfrm>
          <a:prstGeom prst="rect">
            <a:avLst/>
          </a:prstGeom>
        </p:spPr>
      </p:pic>
    </p:spTree>
    <p:extLst>
      <p:ext uri="{BB962C8B-B14F-4D97-AF65-F5344CB8AC3E}">
        <p14:creationId xmlns:p14="http://schemas.microsoft.com/office/powerpoint/2010/main" val="971874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a:t>Özellik Kayıt Çizelgeleri: </a:t>
            </a:r>
            <a:r>
              <a:rPr lang="tr-TR" dirty="0"/>
              <a:t>Öğrencilerin çeşitli alanlara ilişkin özelliklerinin sıralandığı ve bu özelliklerden hangilerinin çocukta olup olmadığını belirtmeye yarayan araçlardır. Bu tekniği uygulayabilmek için öğretmenlerin gözlenen nitelik hakkında yeterince bilgiye sahip olmaları gerekmektedir. Üstün zihin yeteneği, liderlik yeteneği, yaratıcılık, veya öğrenme güçlüğü olan çocukları belirlemek amacıyla özellik kayıt çizelgeleri geliştirilebilir. Bunun için öğretmenlerin bu özellikleri yeterince tanımlayabilecek maddeleri geliştirmesi ve özellik kayıt çizelgesine koyması gerekmektedir.</a:t>
            </a:r>
          </a:p>
        </p:txBody>
      </p:sp>
    </p:spTree>
    <p:extLst>
      <p:ext uri="{BB962C8B-B14F-4D97-AF65-F5344CB8AC3E}">
        <p14:creationId xmlns:p14="http://schemas.microsoft.com/office/powerpoint/2010/main" val="841016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3515558" y="1494860"/>
            <a:ext cx="6016533" cy="3778250"/>
          </a:xfrm>
          <a:prstGeom prst="rect">
            <a:avLst/>
          </a:prstGeom>
        </p:spPr>
      </p:pic>
    </p:spTree>
    <p:extLst>
      <p:ext uri="{BB962C8B-B14F-4D97-AF65-F5344CB8AC3E}">
        <p14:creationId xmlns:p14="http://schemas.microsoft.com/office/powerpoint/2010/main" val="1807124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a:t>Derecelendirme Ölçekleri: </a:t>
            </a:r>
            <a:r>
              <a:rPr lang="tr-TR" dirty="0"/>
              <a:t>Gözlemcilerin algılayışı ile diğer bireylerin nitelik ve davranışları hakkındaki gözlem sonuçlarının derecelendirme yolu ile saptanmasına olanak veren bir ölçme aracıdır (Özgüven, 1994). Her zaman gözlenen özellikler sadece “var” veya yok şeklinde belirtilmez, bazı özelliklerin dereceleri önemlidir. Eğer gözlenen niteliğin görülme sıklığı veya derecesi (miktarı) önemli ise gözlem tekniklerinden derecelendirme ölçekleri tercih edilir. Gözlenen niteliği sayısal olarak belirtmeye yardımcı olan bir tekniktir.</a:t>
            </a:r>
          </a:p>
        </p:txBody>
      </p:sp>
    </p:spTree>
    <p:extLst>
      <p:ext uri="{BB962C8B-B14F-4D97-AF65-F5344CB8AC3E}">
        <p14:creationId xmlns:p14="http://schemas.microsoft.com/office/powerpoint/2010/main" val="3530150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3480318" y="1905001"/>
            <a:ext cx="6844411" cy="3713162"/>
          </a:xfrm>
          <a:prstGeom prst="rect">
            <a:avLst/>
          </a:prstGeom>
        </p:spPr>
      </p:pic>
    </p:spTree>
    <p:extLst>
      <p:ext uri="{BB962C8B-B14F-4D97-AF65-F5344CB8AC3E}">
        <p14:creationId xmlns:p14="http://schemas.microsoft.com/office/powerpoint/2010/main" val="3877180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2- Kendini Anlatma Teknikleri </a:t>
            </a:r>
          </a:p>
        </p:txBody>
      </p:sp>
      <p:sp>
        <p:nvSpPr>
          <p:cNvPr id="3" name="İçerik Yer Tutucusu 2"/>
          <p:cNvSpPr>
            <a:spLocks noGrp="1"/>
          </p:cNvSpPr>
          <p:nvPr>
            <p:ph idx="1"/>
          </p:nvPr>
        </p:nvSpPr>
        <p:spPr/>
        <p:txBody>
          <a:bodyPr/>
          <a:lstStyle/>
          <a:p>
            <a:pPr algn="just"/>
            <a:r>
              <a:rPr lang="tr-TR" dirty="0"/>
              <a:t>Otobiyografi: Bireyin </a:t>
            </a:r>
            <a:r>
              <a:rPr lang="tr-TR" dirty="0" err="1"/>
              <a:t>özyaşam</a:t>
            </a:r>
            <a:r>
              <a:rPr lang="tr-TR" dirty="0"/>
              <a:t> öyküsünün kendisi tarafından yazılı olarak anlatılması tekniğine otobiyografi denir. Otobiyografide birey geçmiş ve şimdiki yaşantısı ile geleceğe ilişkin planlarını yazılı olarak anlatır. Otobiyografinin amacı, bireyin davranışlarının gerisinde yatan gereksinimleri, bastırılmış duyguları, tutumları ortaya çıkarmak ve baskı altında tutulan duygu ve düşünceleri ifade ederek bireyin rahatlamasını sağlamak; bireyi dolaylı olarak farklı yönleriyle tanımaktır.</a:t>
            </a:r>
          </a:p>
          <a:p>
            <a:pPr algn="just"/>
            <a:r>
              <a:rPr lang="tr-TR" dirty="0"/>
              <a:t>Genellikle kişi yaşam öyküsünü anlatırken kendince önemli gördüğü bireysel özelliklerini, bu özelliklere karşı tutumunu, bunların oluşmasında rol oynayan geçmiş olaylara ve kişilere verdiği önemi yansıtır. </a:t>
            </a:r>
          </a:p>
        </p:txBody>
      </p:sp>
    </p:spTree>
    <p:extLst>
      <p:ext uri="{BB962C8B-B14F-4D97-AF65-F5344CB8AC3E}">
        <p14:creationId xmlns:p14="http://schemas.microsoft.com/office/powerpoint/2010/main" val="3780033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Otobiyografi, serbest (kontrolsüz ya da sınırsız otobiyografi) veya planlı (sınırlı) olmak üzere iki şekilde yazılabilmektedir. </a:t>
            </a:r>
          </a:p>
          <a:p>
            <a:r>
              <a:rPr lang="tr-TR" dirty="0"/>
              <a:t>Sınırlı Otobiyografiler; belli bazı konular verilerek öğrencinin bu konular çerçevesinde yazması istenir. (Sağlık geçmişi, aile geçmişi, gelecekle ilgili planları vb.) </a:t>
            </a:r>
          </a:p>
          <a:p>
            <a:r>
              <a:rPr lang="tr-TR" dirty="0"/>
              <a:t>Serbest otobiyografilerde ise öğrenciden hayat hikayesini yazması istenir. </a:t>
            </a:r>
          </a:p>
        </p:txBody>
      </p:sp>
    </p:spTree>
    <p:extLst>
      <p:ext uri="{BB962C8B-B14F-4D97-AF65-F5344CB8AC3E}">
        <p14:creationId xmlns:p14="http://schemas.microsoft.com/office/powerpoint/2010/main" val="3001308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 Otobiyografi yoluyla elde edilen bilgilerin geçerliğini ve güvenirliğini artırmak için; </a:t>
            </a:r>
          </a:p>
          <a:p>
            <a:pPr marL="0" indent="0">
              <a:buNone/>
            </a:pPr>
            <a:r>
              <a:rPr lang="tr-TR" dirty="0"/>
              <a:t>• Öğrencilere toplanan bilgilerin gizli kalacağını söylemek, </a:t>
            </a:r>
          </a:p>
          <a:p>
            <a:pPr marL="0" indent="0">
              <a:buNone/>
            </a:pPr>
            <a:r>
              <a:rPr lang="tr-TR" dirty="0"/>
              <a:t>• Öğrencileri otobiyografi yazdırmaya heveslendirmek, </a:t>
            </a:r>
          </a:p>
          <a:p>
            <a:pPr marL="0" indent="0">
              <a:buNone/>
            </a:pPr>
            <a:r>
              <a:rPr lang="tr-TR" dirty="0"/>
              <a:t>• Öğrenciye istediğinde otobiyografide belirtilen her hangi bir problemi için serbestçe görüşme imkanı ve fırsatı hazırlamak, </a:t>
            </a:r>
          </a:p>
          <a:p>
            <a:pPr marL="0" indent="0">
              <a:buNone/>
            </a:pPr>
            <a:r>
              <a:rPr lang="tr-TR" dirty="0"/>
              <a:t>• Öğrenciye yeteri kadar zaman vermek, </a:t>
            </a:r>
          </a:p>
          <a:p>
            <a:pPr marL="0" indent="0">
              <a:buNone/>
            </a:pPr>
            <a:r>
              <a:rPr lang="tr-TR" dirty="0"/>
              <a:t>• Otobiyografi öğrenci okula alışana kadar yazdırılmamalıdır. </a:t>
            </a:r>
          </a:p>
        </p:txBody>
      </p:sp>
    </p:spTree>
    <p:extLst>
      <p:ext uri="{BB962C8B-B14F-4D97-AF65-F5344CB8AC3E}">
        <p14:creationId xmlns:p14="http://schemas.microsoft.com/office/powerpoint/2010/main" val="2691294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buFont typeface="Arial" panose="020B0604020202020204" pitchFamily="34" charset="0"/>
              <a:buChar char="•"/>
            </a:pPr>
            <a:r>
              <a:rPr lang="tr-TR" dirty="0"/>
              <a:t>Otobiyografilerin Değerlendirilmesi ve Yorumlanmasında Dikkat Edilecek Noktalar: </a:t>
            </a:r>
          </a:p>
          <a:p>
            <a:pPr marL="0" indent="0">
              <a:buNone/>
            </a:pPr>
            <a:r>
              <a:rPr lang="tr-TR" dirty="0"/>
              <a:t>• Yazılı metin nasıl bir izlenim uyandırıyor, </a:t>
            </a:r>
          </a:p>
          <a:p>
            <a:pPr marL="0" indent="0">
              <a:buNone/>
            </a:pPr>
            <a:r>
              <a:rPr lang="tr-TR" dirty="0"/>
              <a:t>• Bireyin geçmişi hakkındaki bilgilere göre otobiyografisinde yer vermediği önemli yaşantılar ve kişiler var mı? </a:t>
            </a:r>
          </a:p>
          <a:p>
            <a:pPr marL="0" indent="0">
              <a:buNone/>
            </a:pPr>
            <a:r>
              <a:rPr lang="tr-TR" dirty="0"/>
              <a:t>• Otobiyografi ne kadar uzunluktadır, </a:t>
            </a:r>
          </a:p>
          <a:p>
            <a:pPr marL="0" indent="0">
              <a:buNone/>
            </a:pPr>
            <a:r>
              <a:rPr lang="tr-TR" dirty="0"/>
              <a:t>• Yazı nasıl düzenlenmiştir? Olaylar kronolojik mi yoksa dağınık mı anlatılmıştır? </a:t>
            </a:r>
          </a:p>
          <a:p>
            <a:pPr marL="0" indent="0">
              <a:buNone/>
            </a:pPr>
            <a:r>
              <a:rPr lang="tr-TR" dirty="0"/>
              <a:t>• Anlatım düzeyi nasıldır? Gelişimini derinliğine mi, yüzeysel mi anlatılmıştır? </a:t>
            </a:r>
          </a:p>
          <a:p>
            <a:pPr marL="0" indent="0">
              <a:buNone/>
            </a:pPr>
            <a:r>
              <a:rPr lang="tr-TR" dirty="0"/>
              <a:t>• Yazıda tutarsızlıklar, kasıtlı yanıltmalar var mı?</a:t>
            </a:r>
          </a:p>
        </p:txBody>
      </p:sp>
    </p:spTree>
    <p:extLst>
      <p:ext uri="{BB962C8B-B14F-4D97-AF65-F5344CB8AC3E}">
        <p14:creationId xmlns:p14="http://schemas.microsoft.com/office/powerpoint/2010/main" val="4272684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Arzu Listesi: </a:t>
            </a:r>
            <a:r>
              <a:rPr lang="tr-TR" dirty="0"/>
              <a:t>Özellikle okul öncesi ve ilköğretim döneminde kullanılabilen arzu listeleri, öğrencinin doyurulmamış ihtiyaçlarını, açığa vuramadığı duygularını, umut ve beklentilerini ortaya çıkarmak amacıyla düzenlenen sorulardan oluşmaktadır. Bu sorular daha çok düşsel durumlar içermektedir. Örneğin, “İstediğiniz kadar paranız olsaydı ne yapardınız?, “Her türlü imkanlarınız olsaydı hangi mesleğe girmek isterdiniz?” </a:t>
            </a:r>
          </a:p>
          <a:p>
            <a:r>
              <a:rPr lang="tr-TR" dirty="0"/>
              <a:t>Arzu listesi, ister soru cümleleriyle, ister tamamlanmamış cümlelerden oluşmuş olsun öğrencinin kendi istekleri doğrultusunda cevaplandırılması beklenir</a:t>
            </a:r>
          </a:p>
        </p:txBody>
      </p:sp>
    </p:spTree>
    <p:extLst>
      <p:ext uri="{BB962C8B-B14F-4D97-AF65-F5344CB8AC3E}">
        <p14:creationId xmlns:p14="http://schemas.microsoft.com/office/powerpoint/2010/main" val="1219693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Zaman Cetveli (Çizelgesi): </a:t>
            </a:r>
            <a:r>
              <a:rPr lang="tr-TR" dirty="0"/>
              <a:t>Zaman cetveli, en basit şekli ile günün saatlerini gösteren bir sayfaya, öğrencinin sabahtan yatıncaya kadar yaptığı faaliyetleri, çeşidi ve süresi ile kaydetmesidir. Cetvelde her faaliyet hakkında öğrencinin duygu ve düşüncelerinin yazacağı bir yer de bulunur. Buraya faaliyeti ne kadar severek yaptığı, güçlük derecesi vb. gibi izlenimler yazılabilir </a:t>
            </a:r>
          </a:p>
        </p:txBody>
      </p:sp>
    </p:spTree>
    <p:extLst>
      <p:ext uri="{BB962C8B-B14F-4D97-AF65-F5344CB8AC3E}">
        <p14:creationId xmlns:p14="http://schemas.microsoft.com/office/powerpoint/2010/main" val="4062253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3258105" y="1458897"/>
            <a:ext cx="6942338" cy="4373732"/>
          </a:xfrm>
          <a:prstGeom prst="rect">
            <a:avLst/>
          </a:prstGeom>
        </p:spPr>
      </p:pic>
    </p:spTree>
    <p:extLst>
      <p:ext uri="{BB962C8B-B14F-4D97-AF65-F5344CB8AC3E}">
        <p14:creationId xmlns:p14="http://schemas.microsoft.com/office/powerpoint/2010/main" val="1625117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Problem Tarama Listesi: Öğrencilerin sağlık, okul, öğretmen, ders, aile, toplumsal ilişkiler, kız-erkek arkadaşlığı, mesleki gelecek ve kişiliklerine ilişkin problemlerini kendi görüşleriyle ortaya çıkarmak ve bu problemlerin giderilmesi için çözüm yollarını belirlemek amacıyla uygulanır. </a:t>
            </a:r>
          </a:p>
          <a:p>
            <a:pPr algn="just"/>
            <a:r>
              <a:rPr lang="tr-TR" dirty="0"/>
              <a:t>Öğrencinin önemli problemlerini belirlemeye yardımcı olduğu gibi grubun ortak sorunlarını saptamaya ve bunları çözmeye yardımcı olur. Problem tarama listeleri okulun özellikleri, öğrencilerin gelişim dönemleri ve ihtiyaçları göz önüne alınarak hazırlanır. </a:t>
            </a:r>
          </a:p>
          <a:p>
            <a:pPr algn="just"/>
            <a:r>
              <a:rPr lang="tr-TR" dirty="0"/>
              <a:t>Uygulama ve değerlendirmesini genellikle sınıf rehber öğretmeni ve okulun psikolojik danışmanı birlikte yaparlar.</a:t>
            </a:r>
          </a:p>
        </p:txBody>
      </p:sp>
    </p:spTree>
    <p:extLst>
      <p:ext uri="{BB962C8B-B14F-4D97-AF65-F5344CB8AC3E}">
        <p14:creationId xmlns:p14="http://schemas.microsoft.com/office/powerpoint/2010/main" val="2525691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a:t>Problem Tarama Listesi genellikle 7 alt bölümden oluşmaktadır. </a:t>
            </a:r>
          </a:p>
          <a:p>
            <a:r>
              <a:rPr lang="tr-TR" dirty="0"/>
              <a:t>1. Bölüm : Sağlık ve bedenle ilgili sorulardan, (Gözlerimden rahatsızım, Sık sık grip ve nezle oluyorum gibi) </a:t>
            </a:r>
          </a:p>
          <a:p>
            <a:r>
              <a:rPr lang="tr-TR" dirty="0"/>
              <a:t>2. Bölüm : Okul ve derslerle ilgili sorulardan, (Okulumuz çok gürültülü, Okulumuz iyi ısınmıyor gibi.) </a:t>
            </a:r>
          </a:p>
          <a:p>
            <a:r>
              <a:rPr lang="tr-TR" dirty="0"/>
              <a:t>3. Bölüm : Ev ve aile yaşamı ile ilgili sorulardan, (Annem beni sevmiyor, Ailem spor yapmama izin vermiyor gibi) </a:t>
            </a:r>
          </a:p>
          <a:p>
            <a:r>
              <a:rPr lang="tr-TR" dirty="0"/>
              <a:t>4. Bölüm : Arkadaş ilişkileri ve toplumla ilgili sorulardan, (Herkesle rahat ilişki kuramıyorum, Okul arkadaşlarımla iyi geçinemiyorum gibi) </a:t>
            </a:r>
          </a:p>
          <a:p>
            <a:r>
              <a:rPr lang="tr-TR" dirty="0"/>
              <a:t>5. Bölüm : Karşı cinsle ilgili sorulardan, (Karşı cinsten arkadaşım olmasını istiyorum, Karşı cinsle çok ilgilendiğimden ders çalışamıyorum gibi) </a:t>
            </a:r>
          </a:p>
          <a:p>
            <a:r>
              <a:rPr lang="tr-TR" dirty="0"/>
              <a:t>6. Bölüm : Para, meslek ve gelecekle ilgili sorulardan, (Ailem arzu ettiğim mesleğe girmemi istemiyor, Ailem yoksul olduğu için ancak parasız yatılı okulda okuyabileceğim gibi) </a:t>
            </a:r>
          </a:p>
          <a:p>
            <a:r>
              <a:rPr lang="tr-TR" dirty="0"/>
              <a:t>7. Bölüm : Kişilikle ilgili sorulardan oluşmaktadır. (Çok sinirliyim, Kendimi yalnız hissediyorum gibi)</a:t>
            </a:r>
          </a:p>
        </p:txBody>
      </p:sp>
    </p:spTree>
    <p:extLst>
      <p:ext uri="{BB962C8B-B14F-4D97-AF65-F5344CB8AC3E}">
        <p14:creationId xmlns:p14="http://schemas.microsoft.com/office/powerpoint/2010/main" val="689147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3338005" y="494521"/>
            <a:ext cx="7244178" cy="6296895"/>
          </a:xfrm>
          <a:prstGeom prst="rect">
            <a:avLst/>
          </a:prstGeom>
        </p:spPr>
      </p:pic>
    </p:spTree>
    <p:extLst>
      <p:ext uri="{BB962C8B-B14F-4D97-AF65-F5344CB8AC3E}">
        <p14:creationId xmlns:p14="http://schemas.microsoft.com/office/powerpoint/2010/main" val="1562242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a:t>Soru Listesi ve Öğrenci Tanıma Fişi: </a:t>
            </a:r>
            <a:r>
              <a:rPr lang="tr-TR" dirty="0"/>
              <a:t>Öğrenci hakkında öğrenilmek istenen bazı genel bilgileri elde etmek üzere düzenlenir ve bunlara “öğrenci tanıma fişi” de denilebilir (Tan, 1992). Öğrenciden sağlık durumu, sosyal durumu, ailesinin ekonomik durumu </a:t>
            </a:r>
            <a:r>
              <a:rPr lang="tr-TR" dirty="0" err="1"/>
              <a:t>vb</a:t>
            </a:r>
            <a:r>
              <a:rPr lang="tr-TR" dirty="0"/>
              <a:t> konulara ilişkin olarak hazırlanmış olan sorulara cevap vermesi istenir. Öğrenci kişisel dosyasında bulunması gereken bilgilerin bir bölümü kısa sürede Öğrenci Tanıma Fişi aracılığıyla öğrencinin kendisinden ya da yakınlarından sağlanabilir.</a:t>
            </a:r>
          </a:p>
        </p:txBody>
      </p:sp>
    </p:spTree>
    <p:extLst>
      <p:ext uri="{BB962C8B-B14F-4D97-AF65-F5344CB8AC3E}">
        <p14:creationId xmlns:p14="http://schemas.microsoft.com/office/powerpoint/2010/main" val="1408635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stretch>
            <a:fillRect/>
          </a:stretch>
        </p:blipFill>
        <p:spPr>
          <a:xfrm>
            <a:off x="3710865" y="624110"/>
            <a:ext cx="6241002" cy="5501483"/>
          </a:xfrm>
          <a:prstGeom prst="rect">
            <a:avLst/>
          </a:prstGeom>
        </p:spPr>
      </p:pic>
    </p:spTree>
    <p:extLst>
      <p:ext uri="{BB962C8B-B14F-4D97-AF65-F5344CB8AC3E}">
        <p14:creationId xmlns:p14="http://schemas.microsoft.com/office/powerpoint/2010/main" val="558712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Anket: Belirli bir konuda , farklı bireylerin, kişisel olarak görüşlerini, tutum ve duygularını saptamak amacıyla hazırlanmış bir soru grubudur (Özgüven, 1998). Anketle “görüş” sorulur. Rehberlik hizmetlerinde, anketle, öğrencilerin okuldaki eğitim, rehberlik hizmetleri </a:t>
            </a:r>
            <a:r>
              <a:rPr lang="tr-TR" dirty="0" err="1"/>
              <a:t>vb</a:t>
            </a:r>
            <a:r>
              <a:rPr lang="tr-TR" dirty="0"/>
              <a:t> gibi konular hakkındaki görüşleri alınır.</a:t>
            </a:r>
          </a:p>
        </p:txBody>
      </p:sp>
    </p:spTree>
    <p:extLst>
      <p:ext uri="{BB962C8B-B14F-4D97-AF65-F5344CB8AC3E}">
        <p14:creationId xmlns:p14="http://schemas.microsoft.com/office/powerpoint/2010/main" val="1146644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3666478" y="1207182"/>
            <a:ext cx="5921406" cy="3814049"/>
          </a:xfrm>
          <a:prstGeom prst="rect">
            <a:avLst/>
          </a:prstGeom>
        </p:spPr>
      </p:pic>
    </p:spTree>
    <p:extLst>
      <p:ext uri="{BB962C8B-B14F-4D97-AF65-F5344CB8AC3E}">
        <p14:creationId xmlns:p14="http://schemas.microsoft.com/office/powerpoint/2010/main" val="3039721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t>3- Başkalarının Görüşlerine Dayalı Teknikler</a:t>
            </a:r>
          </a:p>
        </p:txBody>
      </p:sp>
      <p:sp>
        <p:nvSpPr>
          <p:cNvPr id="3" name="İçerik Yer Tutucusu 2"/>
          <p:cNvSpPr>
            <a:spLocks noGrp="1"/>
          </p:cNvSpPr>
          <p:nvPr>
            <p:ph idx="1"/>
          </p:nvPr>
        </p:nvSpPr>
        <p:spPr/>
        <p:txBody>
          <a:bodyPr/>
          <a:lstStyle/>
          <a:p>
            <a:pPr algn="just"/>
            <a:r>
              <a:rPr lang="tr-TR" b="1" dirty="0" err="1"/>
              <a:t>Sosyometri</a:t>
            </a:r>
            <a:r>
              <a:rPr lang="tr-TR" b="1" dirty="0"/>
              <a:t>: </a:t>
            </a:r>
            <a:r>
              <a:rPr lang="tr-TR" dirty="0"/>
              <a:t>Bireyin üyesi bulunduğu grup içinde sosyal statü ve durumunu saptamak, bir grupta karşılıklı kişisel ilişkileri ortaya çıkarmak için kullanılan tekniktir. Bu amaçla </a:t>
            </a:r>
            <a:r>
              <a:rPr lang="tr-TR" dirty="0" err="1"/>
              <a:t>sosyometride</a:t>
            </a:r>
            <a:r>
              <a:rPr lang="tr-TR" dirty="0"/>
              <a:t>, “sınıfta bulunan arkadaşlarınızdan her zaman beraber olmak istediğiniz üç arkadaşınız kimlerdir, matematik çalışma grubunda birlikte olmak istediğiniz üç arkadaşınız kimlerdir, bir geziye giderken birlikte olmak istediğiniz beş arkadaşınız kimlerdir?” vb. şeklinde sorular sorulur. </a:t>
            </a:r>
            <a:r>
              <a:rPr lang="tr-TR" dirty="0" err="1"/>
              <a:t>Sosyometri</a:t>
            </a:r>
            <a:r>
              <a:rPr lang="tr-TR" dirty="0"/>
              <a:t> tekniği, grubun genel görünümü ve yapısı hakkında objektif bir görüş edinmeye, grubu oluşturan bireyler arasında ilişkilerin şeklini ve etkililik derecesi belirlemeye, bireylerin grup içinde sahip oldukları statü ve durumları hakkında bilgi sahibi olmaya bir başka deyişle grubun üyeleri arasındaki etkileşim örüntüsünü saptamaya yardımcı olur. </a:t>
            </a:r>
          </a:p>
        </p:txBody>
      </p:sp>
    </p:spTree>
    <p:extLst>
      <p:ext uri="{BB962C8B-B14F-4D97-AF65-F5344CB8AC3E}">
        <p14:creationId xmlns:p14="http://schemas.microsoft.com/office/powerpoint/2010/main" val="3038156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a:t>Sosyometri</a:t>
            </a:r>
            <a:r>
              <a:rPr lang="tr-TR" dirty="0"/>
              <a:t> Sonucunda Şu Cevaplara Ulaşılabilir: </a:t>
            </a:r>
          </a:p>
          <a:p>
            <a:pPr marL="0" indent="0">
              <a:buNone/>
            </a:pPr>
            <a:r>
              <a:rPr lang="tr-TR" dirty="0"/>
              <a:t>1- Sınıfta bir bütünlük var mı? </a:t>
            </a:r>
          </a:p>
          <a:p>
            <a:pPr marL="0" indent="0">
              <a:buNone/>
            </a:pPr>
            <a:r>
              <a:rPr lang="tr-TR" dirty="0"/>
              <a:t>2- Sınıfta kaç grup var? </a:t>
            </a:r>
          </a:p>
          <a:p>
            <a:pPr marL="0" indent="0">
              <a:buNone/>
            </a:pPr>
            <a:r>
              <a:rPr lang="tr-TR" dirty="0"/>
              <a:t>3- Çok ve az istenenler kimlerdir? </a:t>
            </a:r>
          </a:p>
          <a:p>
            <a:pPr marL="0" indent="0">
              <a:buNone/>
            </a:pPr>
            <a:r>
              <a:rPr lang="tr-TR" dirty="0"/>
              <a:t>4- Hiç istenmeyeler var mı? Varsa kimlerdir? </a:t>
            </a:r>
          </a:p>
          <a:p>
            <a:pPr marL="0" indent="0">
              <a:buNone/>
            </a:pPr>
            <a:r>
              <a:rPr lang="tr-TR" dirty="0"/>
              <a:t>5- Hiç kimseyi istemeyen ve kendi alemlerinde yaşayanlar kimlerdir? </a:t>
            </a:r>
          </a:p>
          <a:p>
            <a:pPr marL="0" indent="0">
              <a:buNone/>
            </a:pPr>
            <a:r>
              <a:rPr lang="tr-TR" dirty="0"/>
              <a:t>6- Kız ve erkek arkadaşlıklar ne durumda ve ne düzeydedir? </a:t>
            </a:r>
          </a:p>
          <a:p>
            <a:pPr marL="0" indent="0" algn="just">
              <a:buNone/>
            </a:pPr>
            <a:r>
              <a:rPr lang="tr-TR" dirty="0" err="1"/>
              <a:t>Sosyometri</a:t>
            </a:r>
            <a:r>
              <a:rPr lang="tr-TR" dirty="0"/>
              <a:t> sonuçları “</a:t>
            </a:r>
            <a:r>
              <a:rPr lang="tr-TR" dirty="0" err="1"/>
              <a:t>sosyogram</a:t>
            </a:r>
            <a:r>
              <a:rPr lang="tr-TR" dirty="0"/>
              <a:t>” adı verilen bir tabloya yazılır ve değerlendirme yapılır.</a:t>
            </a:r>
          </a:p>
        </p:txBody>
      </p:sp>
    </p:spTree>
    <p:extLst>
      <p:ext uri="{BB962C8B-B14F-4D97-AF65-F5344CB8AC3E}">
        <p14:creationId xmlns:p14="http://schemas.microsoft.com/office/powerpoint/2010/main" val="2976216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3480048" y="994299"/>
            <a:ext cx="5628442" cy="5113538"/>
          </a:xfrm>
          <a:prstGeom prst="rect">
            <a:avLst/>
          </a:prstGeom>
        </p:spPr>
      </p:pic>
    </p:spTree>
    <p:extLst>
      <p:ext uri="{BB962C8B-B14F-4D97-AF65-F5344CB8AC3E}">
        <p14:creationId xmlns:p14="http://schemas.microsoft.com/office/powerpoint/2010/main" val="1855846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a:t>Kimdir Bu? (Bil Kim?): </a:t>
            </a:r>
            <a:r>
              <a:rPr lang="tr-TR" dirty="0"/>
              <a:t>Birbirini tanıyan bir grup içinde bireylerin birbirleri hakkında görüşlerinin alınmasına dayalı bir tekniktir. Gruptaki bireylerin bazı özelliklerinin belirlenmesini amaçlar. “Kimdir Bu?” öğrencilerin, birbirlerini ve kendilerini nasıl gördüklerini, gerçekçi bir şekilde değerlendirip değerlendirmediklerini ortaya çıkarmaktadır. Başka bir deyişle, kişinin kendisini nasıl gördüğü, başkalarını nasıl gördüğü ve başkalarının onu nasıl gördüğünü ortaya çıkarmaktadır. “Kimdir Bu?” tekniğinde öğrencilere herkesin gözlemine açık, olumlu ya da olumsuz davranış özelliklerini içeren cümleler listesi verilmektedir. Öğrencilerden, durumları tanımlanan bu özelliklere uygun arkadaşlarının adlarını yazmaları istenir. “Sınıfta en yaramaz kimdir, sınıfta en çok sevilen kimdir, sınıfın en düzenli olan kimdir, herkese yardım etmekten hoşlanan kimdir?” vb. ifadelerinin karşısına uygun gördükleri kişileri yazarlar.</a:t>
            </a:r>
          </a:p>
        </p:txBody>
      </p:sp>
    </p:spTree>
    <p:extLst>
      <p:ext uri="{BB962C8B-B14F-4D97-AF65-F5344CB8AC3E}">
        <p14:creationId xmlns:p14="http://schemas.microsoft.com/office/powerpoint/2010/main" val="3152562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2663301" y="594803"/>
            <a:ext cx="6968971" cy="6365289"/>
          </a:xfrm>
          <a:prstGeom prst="rect">
            <a:avLst/>
          </a:prstGeom>
        </p:spPr>
      </p:pic>
    </p:spTree>
    <p:extLst>
      <p:ext uri="{BB962C8B-B14F-4D97-AF65-F5344CB8AC3E}">
        <p14:creationId xmlns:p14="http://schemas.microsoft.com/office/powerpoint/2010/main" val="1565191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a:t>Rol Dağıtım Tekniği: </a:t>
            </a:r>
            <a:r>
              <a:rPr lang="tr-TR" dirty="0"/>
              <a:t>Bu teknikte sınıf ya da gruba bir oyunun sahneye konulmasının düşünüldüğü söylenmekte ve oyunda yer verilmiş oyuncuların kişilik özelikleri anlatılmakta ya da oyun öğrencilere okunmaktadır. Öğrencilerden bu rollere uygun kişilerin seçilmesi istenmektedir veya imkan dahilinde bu rollerle ilgili bir yazı çoğaltılarak veya bu rollerin adları öğrencilere yazdırılarak onlara her rolü tanımlayan cümlenin ya da rolü temsil eden adın önündeki boş yere bu rolleri en iyi yapabilecek öğrencilerin ad ve soyadlarının yazılması söylenmektedir. Yazdıklarını kimseye söylememeleri ve göstermemeleri konusunda öğrenciler uyarılır.</a:t>
            </a:r>
          </a:p>
        </p:txBody>
      </p:sp>
    </p:spTree>
    <p:extLst>
      <p:ext uri="{BB962C8B-B14F-4D97-AF65-F5344CB8AC3E}">
        <p14:creationId xmlns:p14="http://schemas.microsoft.com/office/powerpoint/2010/main" val="1805800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3195961" y="896645"/>
            <a:ext cx="6995603" cy="4500978"/>
          </a:xfrm>
          <a:prstGeom prst="rect">
            <a:avLst/>
          </a:prstGeom>
        </p:spPr>
      </p:pic>
    </p:spTree>
    <p:extLst>
      <p:ext uri="{BB962C8B-B14F-4D97-AF65-F5344CB8AC3E}">
        <p14:creationId xmlns:p14="http://schemas.microsoft.com/office/powerpoint/2010/main" val="15310873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b="1" dirty="0"/>
              <a:t>Sosyal Uzaklık Ölçeği: </a:t>
            </a:r>
            <a:r>
              <a:rPr lang="tr-TR" dirty="0" err="1"/>
              <a:t>Sosyometri</a:t>
            </a:r>
            <a:r>
              <a:rPr lang="tr-TR" dirty="0"/>
              <a:t> tekniğine benzeyen, grup içi ilişkileri belirlemeye yarayan bir tekniktir. Bu teknikte sınıf rehber öğretmeni sınıf listesinin karşısına beşli bir derecelendirme yapar. “1” için “en yakın” “5 için “en uzak” yazar. Öğrencilerden ölçeği alan kişinin kendi isminin üzerini çizdikten sonra arkadaşlarını kendilerine yakınlık ve uzaklık derecesine göre derecelendirmesini ister. Sınıftaki her öğrenci, diğer öğrencileri hazırlanan bu beşli derecelendirmeye göre değerlendirir</a:t>
            </a:r>
          </a:p>
        </p:txBody>
      </p:sp>
    </p:spTree>
    <p:extLst>
      <p:ext uri="{BB962C8B-B14F-4D97-AF65-F5344CB8AC3E}">
        <p14:creationId xmlns:p14="http://schemas.microsoft.com/office/powerpoint/2010/main" val="1024173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2982897" y="976544"/>
            <a:ext cx="7412853" cy="4251725"/>
          </a:xfrm>
          <a:prstGeom prst="rect">
            <a:avLst/>
          </a:prstGeom>
        </p:spPr>
      </p:pic>
    </p:spTree>
    <p:extLst>
      <p:ext uri="{BB962C8B-B14F-4D97-AF65-F5344CB8AC3E}">
        <p14:creationId xmlns:p14="http://schemas.microsoft.com/office/powerpoint/2010/main" val="1068953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4- Etkileşime Dayalı Teknikler</a:t>
            </a:r>
          </a:p>
        </p:txBody>
      </p:sp>
      <p:sp>
        <p:nvSpPr>
          <p:cNvPr id="3" name="İçerik Yer Tutucusu 2"/>
          <p:cNvSpPr>
            <a:spLocks noGrp="1"/>
          </p:cNvSpPr>
          <p:nvPr>
            <p:ph idx="1"/>
          </p:nvPr>
        </p:nvSpPr>
        <p:spPr/>
        <p:txBody>
          <a:bodyPr/>
          <a:lstStyle/>
          <a:p>
            <a:pPr algn="just"/>
            <a:r>
              <a:rPr lang="tr-TR" dirty="0"/>
              <a:t>Görüşme: En az iki kişi arasında gerçekleşen amaçlı ve planlı, kendine özgü kuralları olan bir konuşmadır. Bilgi toplama, bireyin sorununu teşhis ve iyileştirmede etkili bir tekniktir. Görüşmenin özeti ve gözlenen önemli davranışlar görüşmeden sonra hemen “görüşme kayıt </a:t>
            </a:r>
            <a:r>
              <a:rPr lang="tr-TR" dirty="0" err="1"/>
              <a:t>formu”na</a:t>
            </a:r>
            <a:r>
              <a:rPr lang="tr-TR" dirty="0"/>
              <a:t> kayıt edilir. Bireyi tanımada en temel ve en yaygın tekniklerden biri olan görüşme tekniği, birey hakkında kendisinin bilgi vermesini sağladığı gibi sözel ve sözel olmayan tepkilerini gözleme olanağı da sağlar. Görüşmede objektifliği sağlamak oldukça zordur ve büyük ölçüde görüşmecinin yeteneğine ve deneyimine bağlıdır. Objektifliği sağlamak için görüşmenin yapılandırılması, sorulacak soruların, sırasının, soruş şeklinin planlanması yararlı olur. </a:t>
            </a:r>
          </a:p>
        </p:txBody>
      </p:sp>
    </p:spTree>
    <p:extLst>
      <p:ext uri="{BB962C8B-B14F-4D97-AF65-F5344CB8AC3E}">
        <p14:creationId xmlns:p14="http://schemas.microsoft.com/office/powerpoint/2010/main" val="2036893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4421080" y="932154"/>
            <a:ext cx="5406501" cy="5157927"/>
          </a:xfrm>
          <a:prstGeom prst="rect">
            <a:avLst/>
          </a:prstGeom>
        </p:spPr>
      </p:pic>
    </p:spTree>
    <p:extLst>
      <p:ext uri="{BB962C8B-B14F-4D97-AF65-F5344CB8AC3E}">
        <p14:creationId xmlns:p14="http://schemas.microsoft.com/office/powerpoint/2010/main" val="1438502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İçerik Yer Tutucusu 3"/>
          <p:cNvSpPr>
            <a:spLocks noGrp="1"/>
          </p:cNvSpPr>
          <p:nvPr>
            <p:ph idx="1"/>
          </p:nvPr>
        </p:nvSpPr>
        <p:spPr/>
        <p:txBody>
          <a:bodyPr/>
          <a:lstStyle/>
          <a:p>
            <a:pPr algn="just"/>
            <a:r>
              <a:rPr lang="tr-TR" dirty="0"/>
              <a:t>Veli Görüşmesi: Veli görüşmelerin temel amacı velinin eğitime katılımını sağlamak bir başka deyişle işbirliğini tesis etmektir. Veli görüşmeleri, hem öğrencinin ailevi özelliklerini saptamak hem de aile ile iyi ilişkiler geliştirmek ve onların desteğini almak adına önemli işlevlere sahiptir.</a:t>
            </a:r>
          </a:p>
          <a:p>
            <a:pPr algn="just"/>
            <a:r>
              <a:rPr lang="tr-TR" dirty="0"/>
              <a:t>Ev Ziyaretleri: Ev ziyaretleri, öğrencinin aile ortamı hakkında bilgi toplamak, böylece onu daha iyi tanıyarak onun kendi kendini tanımasına yardımcı olmak amacıyla yapılır. Bu amacın yanı sıra okul-aile işbirliğini de kolaylaştırır</a:t>
            </a:r>
          </a:p>
        </p:txBody>
      </p:sp>
    </p:spTree>
    <p:extLst>
      <p:ext uri="{BB962C8B-B14F-4D97-AF65-F5344CB8AC3E}">
        <p14:creationId xmlns:p14="http://schemas.microsoft.com/office/powerpoint/2010/main" val="2214261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r>
              <a:rPr lang="tr-TR" b="1" dirty="0"/>
              <a:t>Drama ve Oyun Etkinlikleri: </a:t>
            </a:r>
            <a:r>
              <a:rPr lang="tr-TR" dirty="0"/>
              <a:t>Drama teknikleri içinde, </a:t>
            </a:r>
            <a:r>
              <a:rPr lang="tr-TR" dirty="0" err="1"/>
              <a:t>psikodrama</a:t>
            </a:r>
            <a:r>
              <a:rPr lang="tr-TR" dirty="0"/>
              <a:t>, </a:t>
            </a:r>
            <a:r>
              <a:rPr lang="tr-TR" dirty="0" err="1"/>
              <a:t>sosyodrama</a:t>
            </a:r>
            <a:r>
              <a:rPr lang="tr-TR" dirty="0"/>
              <a:t>, rol oynama teknikleri ve oyun terapisi yer alır. </a:t>
            </a:r>
          </a:p>
          <a:p>
            <a:pPr algn="just"/>
            <a:r>
              <a:rPr lang="tr-TR" dirty="0" err="1"/>
              <a:t>Psikodrama</a:t>
            </a:r>
            <a:r>
              <a:rPr lang="tr-TR" dirty="0"/>
              <a:t>, bireyin kendisi için kaygı ve üzüntü kaynağı olan bir psikolojik problemini bir rol olarak alıp bir grup karşısında gerçek yaşamında olduğu gibi oynayarak ortaya koymasıdır. Buna göre </a:t>
            </a:r>
            <a:r>
              <a:rPr lang="tr-TR" dirty="0" err="1"/>
              <a:t>psikodrama</a:t>
            </a:r>
            <a:r>
              <a:rPr lang="tr-TR" dirty="0"/>
              <a:t> tekniğinin uygulanabilmesi için belirli bir ortamda bazı koşulların sağlanması gerekir. </a:t>
            </a:r>
            <a:r>
              <a:rPr lang="tr-TR" dirty="0" err="1"/>
              <a:t>Psikodramada</a:t>
            </a:r>
            <a:r>
              <a:rPr lang="tr-TR" dirty="0"/>
              <a:t> bir yönetici danışman veya terapist ile grubu oluşturan danışanlar ya da izleyiciler vardır. Danışanlardan biri kendi isteği ile grup karşısında kendi problemi ile ilgili rolünü oynar. Rol oynanırken ortamda gerekli düzenlemeler yapılır ve grubun bazı üyeleri oynanmakta olan rolün gerektirdiği diğer rolleri alır; </a:t>
            </a:r>
            <a:r>
              <a:rPr lang="tr-TR" dirty="0" err="1"/>
              <a:t>ancak,baş</a:t>
            </a:r>
            <a:r>
              <a:rPr lang="tr-TR" dirty="0"/>
              <a:t> oyuncu problemini oynamak üzere ortaya çıkan oyuncudur. Ortam tamamen özel olarak seçilmiş bir oda içinde duygusal ve psikolojik ilişkilerin kurulmasına uygun bir terapi ortamıdır. Bu özelliklerden dolayı, </a:t>
            </a:r>
            <a:r>
              <a:rPr lang="tr-TR" dirty="0" err="1"/>
              <a:t>psikodrama</a:t>
            </a:r>
            <a:r>
              <a:rPr lang="tr-TR" dirty="0"/>
              <a:t> devam eden bir grup terapisi veya bir grupla psikolojik danışma süreci içinde, yerine göre zaman zaman başvurulacak bir tekniktir. </a:t>
            </a:r>
            <a:r>
              <a:rPr lang="tr-TR" dirty="0" err="1"/>
              <a:t>Psikodrama</a:t>
            </a:r>
            <a:r>
              <a:rPr lang="tr-TR" dirty="0"/>
              <a:t> bireyin grup içinde problemlerini </a:t>
            </a:r>
            <a:r>
              <a:rPr lang="tr-TR" dirty="0" err="1"/>
              <a:t>yaşantısal</a:t>
            </a:r>
            <a:r>
              <a:rPr lang="tr-TR" dirty="0"/>
              <a:t> olarak oyunla sergileme fırsatı vererek onun tüm duygularını ortaya koyması ve problemi hakkında daha çok bilinçlenmesi sağlaması bakımından etkili bir terapi tekniğidir</a:t>
            </a:r>
          </a:p>
        </p:txBody>
      </p:sp>
    </p:spTree>
    <p:extLst>
      <p:ext uri="{BB962C8B-B14F-4D97-AF65-F5344CB8AC3E}">
        <p14:creationId xmlns:p14="http://schemas.microsoft.com/office/powerpoint/2010/main" val="2906350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err="1"/>
              <a:t>Sosyodrama</a:t>
            </a:r>
            <a:r>
              <a:rPr lang="tr-TR" dirty="0"/>
              <a:t>; bir grubun yaşadığı ortak durum veya sorunla ilgili rollerin grup üyeleri tarafından uzman bir kişinin yönetiminde oynanmasıdır. Bireyin problemlerinden çok toplumun ortak sorunları odağa alınır. Toplumsal çatışmaların çözümlenmesinde kullanılmaktadır. Örneğin “trafik karmaşası”, “bir kuyrukta bekleyen insanlar”, “bir kurumda işe girmek isteyen adaylar” vb. gibi konulara ilişkin oyun oynatılarak grup üyelerinin bu ortak toplumsal soruna ilişkin anlayış geliştirmesi sağlanabilir.</a:t>
            </a:r>
          </a:p>
        </p:txBody>
      </p:sp>
    </p:spTree>
    <p:extLst>
      <p:ext uri="{BB962C8B-B14F-4D97-AF65-F5344CB8AC3E}">
        <p14:creationId xmlns:p14="http://schemas.microsoft.com/office/powerpoint/2010/main" val="16179220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Rol Oynama Tekniğinde ise bir olay veya bir durum çeşitli yönleri ile canlandırılır. Bu tekniklerin dışında çocuğun resimleri de onu tanımada ve anlamada bir araç olarak kullanılabilir. Bu teknik ve araçlardan yararlanma, büyük ölçüde öğretmenin bilgi ve becerisine bağlıdır. Oyun, çocukların kendilerini ifade etme aracıdır. Çocuğun oyuncakları ile etkileşim gözlenerek, oyunlarda aldığı roller, benimsediği davranış kalıpları incelenerek çocuk ile ilgili, onu tanımada ve anlamada önemli ipuçları elde edilebilir</a:t>
            </a:r>
          </a:p>
        </p:txBody>
      </p:sp>
    </p:spTree>
    <p:extLst>
      <p:ext uri="{BB962C8B-B14F-4D97-AF65-F5344CB8AC3E}">
        <p14:creationId xmlns:p14="http://schemas.microsoft.com/office/powerpoint/2010/main" val="35721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Oyun Terapisi, önceden hazırlanmış bir oyun ortamında serbestçe oynarken çocukların duygu ve davranışlarının gözlem yolu ile incelenmesine yarayan bir terapi tekniğidir. Çocuklar çeşitli araç, gereç ve oyuncaklarla oynarken onların kendi kendilerine kurdukları oyun düzeninden, oyuncakları kullanma biçiminden ve oyuncaklarla kendi aralarında kurdukları ilişkilerden onların duyguları, temel ihtiyaçları, tepkileri, sevgi ve nefretleri, saldırganlıkları ve benzeri davranışları hakkında bir fikir edinilebilir. Tekniğin özelliği bakımından sadece çocuklar için etkili ve kullanışlı olan bir terapi tekniğidir.</a:t>
            </a:r>
          </a:p>
        </p:txBody>
      </p:sp>
    </p:spTree>
    <p:extLst>
      <p:ext uri="{BB962C8B-B14F-4D97-AF65-F5344CB8AC3E}">
        <p14:creationId xmlns:p14="http://schemas.microsoft.com/office/powerpoint/2010/main" val="428573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5- Diğer Teknikler</a:t>
            </a:r>
          </a:p>
        </p:txBody>
      </p:sp>
      <p:sp>
        <p:nvSpPr>
          <p:cNvPr id="3" name="İçerik Yer Tutucusu 2"/>
          <p:cNvSpPr>
            <a:spLocks noGrp="1"/>
          </p:cNvSpPr>
          <p:nvPr>
            <p:ph idx="1"/>
          </p:nvPr>
        </p:nvSpPr>
        <p:spPr/>
        <p:txBody>
          <a:bodyPr/>
          <a:lstStyle/>
          <a:p>
            <a:pPr algn="just"/>
            <a:r>
              <a:rPr lang="tr-TR" dirty="0" err="1"/>
              <a:t>Bibliyoterapi</a:t>
            </a:r>
            <a:r>
              <a:rPr lang="tr-TR" dirty="0"/>
              <a:t> :Bireyin sorunları ile ilgili konularda okuyarak kendisine psikolojik yardım sağlama tekniğidir. </a:t>
            </a:r>
            <a:r>
              <a:rPr lang="tr-TR" dirty="0" err="1"/>
              <a:t>Bibliyoterapi</a:t>
            </a:r>
            <a:r>
              <a:rPr lang="tr-TR" dirty="0"/>
              <a:t> amacı ile başvurulacak kaynaklar psikolojik sağlıkla ilgili konularda doğrudan doğruya bilgi veren kitaplar olduğu gibi; çeşitli konularda yazılmış roman, hikaye, masal türünden kitaplar da olabilir. Mutlaka gönüllülüğe dayanmalı; kendi isteği olmadan kimse </a:t>
            </a:r>
            <a:r>
              <a:rPr lang="tr-TR" dirty="0" err="1"/>
              <a:t>bibliyoterapi</a:t>
            </a:r>
            <a:r>
              <a:rPr lang="tr-TR" dirty="0"/>
              <a:t> için okumaya zorlanmamalıdır. </a:t>
            </a:r>
            <a:r>
              <a:rPr lang="tr-TR" dirty="0" err="1"/>
              <a:t>Bibliyoterapi</a:t>
            </a:r>
            <a:r>
              <a:rPr lang="tr-TR" dirty="0"/>
              <a:t> başlı başına bir yardım tekniği olarak ele alındığı gibi, devam etmekte olan psikolojik danışma oturumlarında danışanın problemleri hakkında okuyarak daha çok bilinçlenmesini sağlamak amacı ile de alınabilir</a:t>
            </a:r>
          </a:p>
        </p:txBody>
      </p:sp>
    </p:spTree>
    <p:extLst>
      <p:ext uri="{BB962C8B-B14F-4D97-AF65-F5344CB8AC3E}">
        <p14:creationId xmlns:p14="http://schemas.microsoft.com/office/powerpoint/2010/main" val="781770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pPr algn="just"/>
            <a:r>
              <a:rPr lang="tr-TR" dirty="0"/>
              <a:t>Toplu Dosya: Öğrenciye ilişkin çeşitli yollarla elde edilen bilgilerin sınıflandırılarak ve özetlenerek kaydedildiği dosyalara “toplu dosya, gelişim dosyası, öğrenci tanıma ve izleme dosyası vb.” isimler verilmektedir. Bilgiler, toplu dosyaya öğrencinin gelişimini yansıtacak şekilde kronolojik, inceleyene kısa zamanda bilgi verecek şekilde </a:t>
            </a:r>
            <a:r>
              <a:rPr lang="tr-TR" dirty="0" err="1"/>
              <a:t>şematize</a:t>
            </a:r>
            <a:r>
              <a:rPr lang="tr-TR" dirty="0"/>
              <a:t> edilmiş, test sonuçları ile yorumları ayıracak şekilde düzenlenmiş olarak kaydedilir. Psikolojik danışma ve rehberlikte değişik yollardan toplanan bilgiler sistemli bir biçimde özetlenip bir yere kaydedilmezse 20 gelişimsel olarak elde edilen bilgilerden yararlanma olanağı ortadan kalkar. Toplu dosya bu bilgileri devamlı el altında bulundurma ve yıllarca kullanabilme fırsatı verir. Toplu dosyalarda kişiye özgü özel bilgilerin (psikolojik, tıbbi ve yasal inceleme sonuçları vb. gibi) gizliliğinin korunması güç olduğu için yer almaması daha uygundur çünkü toplu dosyalar okul yöneticilerine, öğretmenlere danışmanlara, öğrencilerin kendilerine ve hatta velilere de açık olabilecek dosyalardır ve onların yararlanmasına sunulan dokümanlardan oluşur.</a:t>
            </a:r>
          </a:p>
        </p:txBody>
      </p:sp>
    </p:spTree>
    <p:extLst>
      <p:ext uri="{BB962C8B-B14F-4D97-AF65-F5344CB8AC3E}">
        <p14:creationId xmlns:p14="http://schemas.microsoft.com/office/powerpoint/2010/main" val="248676233"/>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59</TotalTime>
  <Words>2577</Words>
  <Application>Microsoft Office PowerPoint</Application>
  <PresentationFormat>Geniş ekran</PresentationFormat>
  <Paragraphs>75</Paragraphs>
  <Slides>44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44</vt:i4>
      </vt:variant>
    </vt:vector>
  </HeadingPairs>
  <TitlesOfParts>
    <vt:vector size="48" baseType="lpstr">
      <vt:lpstr>Arial</vt:lpstr>
      <vt:lpstr>Century Gothic</vt:lpstr>
      <vt:lpstr>Wingdings 3</vt:lpstr>
      <vt:lpstr>Duman</vt:lpstr>
      <vt:lpstr>TEST DIŞI TEKNİKLER</vt:lpstr>
      <vt:lpstr>PowerPoint Sunusu</vt:lpstr>
      <vt:lpstr>1- Gözleme Dayalı Teknikler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 Kendini Anlatma Teknikleri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3- Başkalarının Görüşlerine Dayalı Teknikler</vt:lpstr>
      <vt:lpstr>PowerPoint Sunusu</vt:lpstr>
      <vt:lpstr>PowerPoint Sunusu</vt:lpstr>
      <vt:lpstr>PowerPoint Sunusu</vt:lpstr>
      <vt:lpstr>PowerPoint Sunusu</vt:lpstr>
      <vt:lpstr>PowerPoint Sunusu</vt:lpstr>
      <vt:lpstr>PowerPoint Sunusu</vt:lpstr>
      <vt:lpstr>PowerPoint Sunusu</vt:lpstr>
      <vt:lpstr>PowerPoint Sunusu</vt:lpstr>
      <vt:lpstr>4- Etkileşime Dayalı Teknikler</vt:lpstr>
      <vt:lpstr>PowerPoint Sunusu</vt:lpstr>
      <vt:lpstr>PowerPoint Sunusu</vt:lpstr>
      <vt:lpstr>PowerPoint Sunusu</vt:lpstr>
      <vt:lpstr>PowerPoint Sunusu</vt:lpstr>
      <vt:lpstr>PowerPoint Sunusu</vt:lpstr>
      <vt:lpstr>PowerPoint Sunusu</vt:lpstr>
      <vt:lpstr>5- Diğer Teknikler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DIŞI TEKNİKLER</dc:title>
  <dc:creator>POWER BOOST</dc:creator>
  <cp:lastModifiedBy>POWER BOOST</cp:lastModifiedBy>
  <cp:revision>7</cp:revision>
  <dcterms:created xsi:type="dcterms:W3CDTF">2021-12-23T12:19:26Z</dcterms:created>
  <dcterms:modified xsi:type="dcterms:W3CDTF">2021-12-27T07:45:56Z</dcterms:modified>
</cp:coreProperties>
</file>