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6"/>
  </p:handout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67" d="100"/>
          <a:sy n="67" d="100"/>
        </p:scale>
        <p:origin x="7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20.11.2020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TIBBİ LABORATUVAR TEKNİKLERİ PROGRAMI</a:t>
            </a:r>
            <a:endParaRPr lang="tr-TR" altLang="tr-TR" sz="3200" b="1" dirty="0"/>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SAĞLIK HİZMETLERİ MESLEK YÜKSEKOKULU</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2866359" y="46482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TLT117-Tıbbi Laboratuvar Organizasyonu</a:t>
            </a:r>
            <a:endParaRPr lang="tr-TR" altLang="tr-TR" b="1" i="1" dirty="0"/>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70666" y="5486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Öğretim Görevlisi Dr. Nurhan ÇON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smtClean="0"/>
              <a:t>Laboratuvar </a:t>
            </a:r>
            <a:r>
              <a:rPr lang="tr-TR" altLang="tr-TR" sz="4400" dirty="0"/>
              <a:t>testlerini etkileyen </a:t>
            </a:r>
            <a:r>
              <a:rPr lang="tr-TR" altLang="tr-TR" sz="4400" dirty="0" smtClean="0"/>
              <a:t>faktörler </a:t>
            </a:r>
            <a:r>
              <a:rPr lang="tr-TR" altLang="tr-TR" sz="4400" dirty="0"/>
              <a:t>ve </a:t>
            </a:r>
            <a:r>
              <a:rPr lang="tr-TR" altLang="tr-TR" sz="4400" dirty="0" smtClean="0"/>
              <a:t>laboratuvar </a:t>
            </a:r>
            <a:r>
              <a:rPr lang="tr-TR" altLang="tr-TR" sz="4400" dirty="0"/>
              <a:t>tetkikleri öncesinde </a:t>
            </a:r>
            <a:r>
              <a:rPr lang="tr-TR" altLang="tr-TR" sz="4400" dirty="0" smtClean="0"/>
              <a:t>dikkat edilmesi gereken kurallar</a:t>
            </a:r>
            <a:endParaRPr lang="tr-TR" altLang="tr-TR" sz="4400" dirty="0"/>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869160"/>
            <a:ext cx="1676400" cy="762000"/>
          </a:xfrm>
        </p:spPr>
        <p:txBody>
          <a:bodyPr/>
          <a:lstStyle/>
          <a:p>
            <a:r>
              <a:rPr lang="tr-TR" altLang="tr-TR" sz="2800" i="1" dirty="0" smtClean="0"/>
              <a:t>Hafta-8</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520974" y="3612579"/>
            <a:ext cx="610205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TLT117-Tıbbi Laboratuvar Organizasyonu</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Laboratuvarda Analiz Sonuçlarını Etkileyen Faktörler </a:t>
            </a:r>
          </a:p>
        </p:txBody>
      </p:sp>
      <p:sp>
        <p:nvSpPr>
          <p:cNvPr id="3" name="İçerik Yer Tutucusu 2"/>
          <p:cNvSpPr>
            <a:spLocks noGrp="1"/>
          </p:cNvSpPr>
          <p:nvPr>
            <p:ph sz="quarter" idx="1"/>
          </p:nvPr>
        </p:nvSpPr>
        <p:spPr>
          <a:xfrm>
            <a:off x="301752" y="2007999"/>
            <a:ext cx="8503920" cy="3847454"/>
          </a:xfrm>
        </p:spPr>
        <p:txBody>
          <a:bodyPr>
            <a:normAutofit fontScale="47500" lnSpcReduction="20000"/>
          </a:bodyPr>
          <a:lstStyle/>
          <a:p>
            <a:pPr marL="0" indent="0">
              <a:buNone/>
            </a:pPr>
            <a:r>
              <a:rPr lang="tr-TR" dirty="0" smtClean="0"/>
              <a:t>Hastadan </a:t>
            </a:r>
            <a:r>
              <a:rPr lang="tr-TR" dirty="0"/>
              <a:t>kaynaklanan ve kontrol edilebilen </a:t>
            </a:r>
            <a:r>
              <a:rPr lang="tr-TR" dirty="0" smtClean="0"/>
              <a:t>faktörler:</a:t>
            </a:r>
            <a:endParaRPr lang="tr-TR" dirty="0"/>
          </a:p>
          <a:p>
            <a:r>
              <a:rPr lang="tr-TR" dirty="0" err="1" smtClean="0"/>
              <a:t>Postör</a:t>
            </a:r>
            <a:r>
              <a:rPr lang="tr-TR" dirty="0" smtClean="0"/>
              <a:t>(hastanın duruşu</a:t>
            </a:r>
            <a:r>
              <a:rPr lang="tr-TR" dirty="0"/>
              <a:t>) </a:t>
            </a:r>
            <a:endParaRPr lang="tr-TR" dirty="0" smtClean="0"/>
          </a:p>
          <a:p>
            <a:r>
              <a:rPr lang="tr-TR" dirty="0" smtClean="0"/>
              <a:t>Sürekli </a:t>
            </a:r>
            <a:r>
              <a:rPr lang="tr-TR" dirty="0"/>
              <a:t>yatma ve hareketsizlik </a:t>
            </a:r>
            <a:endParaRPr lang="tr-TR" dirty="0" smtClean="0"/>
          </a:p>
          <a:p>
            <a:r>
              <a:rPr lang="tr-TR" dirty="0" smtClean="0"/>
              <a:t>Egzersiz </a:t>
            </a:r>
          </a:p>
          <a:p>
            <a:r>
              <a:rPr lang="tr-TR" dirty="0" smtClean="0"/>
              <a:t>Gün </a:t>
            </a:r>
            <a:r>
              <a:rPr lang="tr-TR" dirty="0"/>
              <a:t>içi </a:t>
            </a:r>
            <a:r>
              <a:rPr lang="tr-TR" dirty="0" smtClean="0"/>
              <a:t>değişiklikler </a:t>
            </a:r>
          </a:p>
          <a:p>
            <a:r>
              <a:rPr lang="tr-TR" dirty="0" smtClean="0"/>
              <a:t>Seyahatler</a:t>
            </a:r>
          </a:p>
          <a:p>
            <a:r>
              <a:rPr lang="tr-TR" dirty="0" smtClean="0"/>
              <a:t>Alınan </a:t>
            </a:r>
            <a:r>
              <a:rPr lang="tr-TR" dirty="0"/>
              <a:t>gıdaların etkisi </a:t>
            </a:r>
            <a:endParaRPr lang="tr-TR" dirty="0" smtClean="0"/>
          </a:p>
          <a:p>
            <a:r>
              <a:rPr lang="tr-TR" dirty="0" smtClean="0"/>
              <a:t>Sigara </a:t>
            </a:r>
            <a:r>
              <a:rPr lang="tr-TR" dirty="0"/>
              <a:t>ve alkolün etkisi </a:t>
            </a:r>
            <a:endParaRPr lang="tr-TR" dirty="0" smtClean="0"/>
          </a:p>
          <a:p>
            <a:r>
              <a:rPr lang="tr-TR" dirty="0" smtClean="0"/>
              <a:t>İlaç </a:t>
            </a:r>
            <a:r>
              <a:rPr lang="tr-TR" dirty="0"/>
              <a:t>kullanımı ve transfüzyonun, </a:t>
            </a:r>
            <a:r>
              <a:rPr lang="tr-TR" dirty="0" smtClean="0"/>
              <a:t>ateşin </a:t>
            </a:r>
            <a:r>
              <a:rPr lang="tr-TR" dirty="0"/>
              <a:t>etkisi </a:t>
            </a:r>
          </a:p>
          <a:p>
            <a:pPr marL="0" indent="0">
              <a:buNone/>
            </a:pPr>
            <a:r>
              <a:rPr lang="tr-TR" dirty="0" smtClean="0"/>
              <a:t>Kontrol </a:t>
            </a:r>
            <a:r>
              <a:rPr lang="tr-TR" dirty="0"/>
              <a:t>edilemeyen faktörler </a:t>
            </a:r>
          </a:p>
          <a:p>
            <a:r>
              <a:rPr lang="tr-TR" dirty="0" smtClean="0"/>
              <a:t>Yaş</a:t>
            </a:r>
          </a:p>
          <a:p>
            <a:r>
              <a:rPr lang="tr-TR" dirty="0" smtClean="0"/>
              <a:t>Cinsiyet </a:t>
            </a:r>
          </a:p>
          <a:p>
            <a:r>
              <a:rPr lang="tr-TR" dirty="0" smtClean="0"/>
              <a:t>Irk </a:t>
            </a:r>
            <a:endParaRPr lang="tr-TR" dirty="0"/>
          </a:p>
          <a:p>
            <a:pPr marL="0" indent="0">
              <a:buNone/>
            </a:pPr>
            <a:r>
              <a:rPr lang="tr-TR" dirty="0" smtClean="0"/>
              <a:t>Diğer </a:t>
            </a:r>
            <a:r>
              <a:rPr lang="tr-TR" dirty="0"/>
              <a:t>Faktörler </a:t>
            </a:r>
          </a:p>
          <a:p>
            <a:r>
              <a:rPr lang="tr-TR" dirty="0" smtClean="0"/>
              <a:t>Çevre </a:t>
            </a:r>
            <a:r>
              <a:rPr lang="tr-TR" dirty="0"/>
              <a:t>ile ilgili faktörler </a:t>
            </a:r>
            <a:endParaRPr lang="tr-TR" dirty="0" smtClean="0"/>
          </a:p>
          <a:p>
            <a:r>
              <a:rPr lang="tr-TR" dirty="0" smtClean="0"/>
              <a:t>Şişmanlık </a:t>
            </a:r>
            <a:endParaRPr lang="tr-TR" dirty="0"/>
          </a:p>
        </p:txBody>
      </p:sp>
    </p:spTree>
    <p:extLst>
      <p:ext uri="{BB962C8B-B14F-4D97-AF65-F5344CB8AC3E}">
        <p14:creationId xmlns:p14="http://schemas.microsoft.com/office/powerpoint/2010/main" val="305287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Laboratuvar Testlerini Etkileyen Faktörler</a:t>
            </a:r>
          </a:p>
        </p:txBody>
      </p:sp>
      <p:sp>
        <p:nvSpPr>
          <p:cNvPr id="3" name="İçerik Yer Tutucusu 2"/>
          <p:cNvSpPr>
            <a:spLocks noGrp="1"/>
          </p:cNvSpPr>
          <p:nvPr>
            <p:ph sz="quarter" idx="1"/>
          </p:nvPr>
        </p:nvSpPr>
        <p:spPr/>
        <p:txBody>
          <a:bodyPr>
            <a:normAutofit fontScale="77500" lnSpcReduction="20000"/>
          </a:bodyPr>
          <a:lstStyle/>
          <a:p>
            <a:r>
              <a:rPr lang="tr-TR" dirty="0" smtClean="0"/>
              <a:t>Klinik </a:t>
            </a:r>
            <a:r>
              <a:rPr lang="tr-TR" dirty="0"/>
              <a:t>laboratuvarlar sağlık hizmetlerinin sunumunda önemli </a:t>
            </a:r>
            <a:r>
              <a:rPr lang="tr-TR" dirty="0" smtClean="0"/>
              <a:t>bileşenlerden </a:t>
            </a:r>
            <a:r>
              <a:rPr lang="tr-TR" dirty="0"/>
              <a:t>biridir.  </a:t>
            </a:r>
            <a:endParaRPr lang="tr-TR" dirty="0" smtClean="0"/>
          </a:p>
          <a:p>
            <a:r>
              <a:rPr lang="tr-TR" dirty="0" smtClean="0"/>
              <a:t>Klinik </a:t>
            </a:r>
            <a:r>
              <a:rPr lang="tr-TR" dirty="0"/>
              <a:t>laboratuvarların </a:t>
            </a:r>
            <a:r>
              <a:rPr lang="tr-TR" dirty="0" smtClean="0"/>
              <a:t>başlıca </a:t>
            </a:r>
            <a:r>
              <a:rPr lang="tr-TR" dirty="0"/>
              <a:t>fonksiyonu; </a:t>
            </a:r>
            <a:r>
              <a:rPr lang="tr-TR" dirty="0" err="1"/>
              <a:t>klinisyenlere</a:t>
            </a:r>
            <a:r>
              <a:rPr lang="tr-TR" dirty="0"/>
              <a:t> hastaların </a:t>
            </a:r>
            <a:r>
              <a:rPr lang="tr-TR" dirty="0" smtClean="0"/>
              <a:t>teşhis</a:t>
            </a:r>
            <a:r>
              <a:rPr lang="tr-TR" dirty="0"/>
              <a:t>,  tedavi ve takiplerinde önemli bilgiler sağlamaktır.  Bu bilgilerin en kısa sürede doğru,  güvenilir ve en az maliyetle elde edilmesi istenir.  Doğru ve güvenilir test sonuçları elde etmek için örnek alma öncesinden </a:t>
            </a:r>
            <a:r>
              <a:rPr lang="tr-TR" dirty="0" smtClean="0"/>
              <a:t>başlayarak </a:t>
            </a:r>
            <a:r>
              <a:rPr lang="tr-TR" dirty="0"/>
              <a:t>sonuçların raporlanıp </a:t>
            </a:r>
            <a:r>
              <a:rPr lang="tr-TR" dirty="0" err="1"/>
              <a:t>klinisyene</a:t>
            </a:r>
            <a:r>
              <a:rPr lang="tr-TR" dirty="0"/>
              <a:t> </a:t>
            </a:r>
            <a:r>
              <a:rPr lang="tr-TR" dirty="0" smtClean="0"/>
              <a:t>ulaşmasına </a:t>
            </a:r>
            <a:r>
              <a:rPr lang="tr-TR" dirty="0"/>
              <a:t>kadar geçen süreçteki </a:t>
            </a:r>
            <a:r>
              <a:rPr lang="tr-TR" dirty="0" smtClean="0"/>
              <a:t>değişkenlerin </a:t>
            </a:r>
            <a:r>
              <a:rPr lang="tr-TR" dirty="0"/>
              <a:t>ve etkilerin bilinmesi, sonuçların doğru yorumlanması açısından gereklidir.  </a:t>
            </a:r>
            <a:endParaRPr lang="tr-TR" dirty="0" smtClean="0"/>
          </a:p>
          <a:p>
            <a:r>
              <a:rPr lang="tr-TR" dirty="0" smtClean="0"/>
              <a:t>Laboratuvar </a:t>
            </a:r>
            <a:r>
              <a:rPr lang="tr-TR" dirty="0"/>
              <a:t>hizmetini  „sadece cihaza kan verip sonuç almak‟ </a:t>
            </a:r>
            <a:r>
              <a:rPr lang="tr-TR" dirty="0" smtClean="0"/>
              <a:t>düşüncesi </a:t>
            </a:r>
            <a:r>
              <a:rPr lang="tr-TR" dirty="0"/>
              <a:t>olarak algılamanın son derece </a:t>
            </a:r>
            <a:r>
              <a:rPr lang="tr-TR" dirty="0" smtClean="0"/>
              <a:t>yanlış </a:t>
            </a:r>
            <a:r>
              <a:rPr lang="tr-TR" dirty="0"/>
              <a:t>bir </a:t>
            </a:r>
            <a:r>
              <a:rPr lang="tr-TR" dirty="0" smtClean="0"/>
              <a:t>yaklaşım </a:t>
            </a:r>
            <a:r>
              <a:rPr lang="tr-TR" dirty="0"/>
              <a:t>olduğunu bilmek gerekir. </a:t>
            </a:r>
            <a:r>
              <a:rPr lang="tr-TR" dirty="0" smtClean="0"/>
              <a:t> </a:t>
            </a:r>
            <a:endParaRPr lang="tr-TR" dirty="0"/>
          </a:p>
        </p:txBody>
      </p:sp>
    </p:spTree>
    <p:extLst>
      <p:ext uri="{BB962C8B-B14F-4D97-AF65-F5344CB8AC3E}">
        <p14:creationId xmlns:p14="http://schemas.microsoft.com/office/powerpoint/2010/main" val="331500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fontScale="70000" lnSpcReduction="20000"/>
          </a:bodyPr>
          <a:lstStyle/>
          <a:p>
            <a:r>
              <a:rPr lang="tr-TR" dirty="0" err="1"/>
              <a:t>Postürün</a:t>
            </a:r>
            <a:r>
              <a:rPr lang="tr-TR" dirty="0"/>
              <a:t> Etkisi  </a:t>
            </a:r>
          </a:p>
          <a:p>
            <a:endParaRPr lang="tr-TR" dirty="0"/>
          </a:p>
          <a:p>
            <a:r>
              <a:rPr lang="tr-TR" dirty="0"/>
              <a:t>Normal bir </a:t>
            </a:r>
            <a:r>
              <a:rPr lang="tr-TR" dirty="0" smtClean="0"/>
              <a:t>erişkinin </a:t>
            </a:r>
            <a:r>
              <a:rPr lang="tr-TR" dirty="0"/>
              <a:t>ayakta durma hâlindeki kan hacmi, yatan bir </a:t>
            </a:r>
            <a:r>
              <a:rPr lang="tr-TR" dirty="0" smtClean="0"/>
              <a:t>kişiye </a:t>
            </a:r>
            <a:r>
              <a:rPr lang="tr-TR" dirty="0"/>
              <a:t>göre </a:t>
            </a:r>
            <a:r>
              <a:rPr lang="tr-TR" dirty="0" smtClean="0"/>
              <a:t>600-700 </a:t>
            </a:r>
            <a:r>
              <a:rPr lang="tr-TR" dirty="0"/>
              <a:t>ml daha azdır (%10‟luk azalma).  Dik </a:t>
            </a:r>
            <a:r>
              <a:rPr lang="tr-TR" dirty="0" smtClean="0"/>
              <a:t>oturuşta</a:t>
            </a:r>
            <a:r>
              <a:rPr lang="tr-TR" dirty="0"/>
              <a:t>, proteinsiz mayi </a:t>
            </a:r>
            <a:r>
              <a:rPr lang="tr-TR" dirty="0" err="1"/>
              <a:t>kapiller</a:t>
            </a:r>
            <a:r>
              <a:rPr lang="tr-TR" dirty="0"/>
              <a:t> aracılığıyla dokulara geçeceğinden plazma hacminde önemli farka neden olur.  Bunun sonucu olarak bütün proteinlerin konsantrasyonu artacaktır (Enzimler,  protein yapısındaki hormonlar,  proteine bağlı </a:t>
            </a:r>
            <a:r>
              <a:rPr lang="tr-TR" dirty="0" smtClean="0"/>
              <a:t>taşınan </a:t>
            </a:r>
            <a:r>
              <a:rPr lang="tr-TR" dirty="0"/>
              <a:t>ilaçlar, kalsiyum ve </a:t>
            </a:r>
            <a:r>
              <a:rPr lang="tr-TR" dirty="0" err="1"/>
              <a:t>bilirubin</a:t>
            </a:r>
            <a:r>
              <a:rPr lang="tr-TR" dirty="0"/>
              <a:t>). Birkaç günlük yatak istirahatinde plazma ve </a:t>
            </a:r>
            <a:r>
              <a:rPr lang="tr-TR" dirty="0" err="1"/>
              <a:t>ekstrasellülerin</a:t>
            </a:r>
            <a:r>
              <a:rPr lang="tr-TR" dirty="0"/>
              <a:t> mayi hacmi </a:t>
            </a:r>
            <a:r>
              <a:rPr lang="tr-TR" dirty="0" smtClean="0"/>
              <a:t>düşer</a:t>
            </a:r>
            <a:r>
              <a:rPr lang="tr-TR" dirty="0"/>
              <a:t>. Bu sebeple </a:t>
            </a:r>
            <a:r>
              <a:rPr lang="tr-TR" dirty="0" err="1"/>
              <a:t>hematokrit</a:t>
            </a:r>
            <a:r>
              <a:rPr lang="tr-TR" dirty="0"/>
              <a:t>  %10 artar.  </a:t>
            </a:r>
            <a:r>
              <a:rPr lang="tr-TR" dirty="0" smtClean="0"/>
              <a:t>Uzamış yatak </a:t>
            </a:r>
            <a:r>
              <a:rPr lang="tr-TR" dirty="0"/>
              <a:t>istirahatinde ise sıvı </a:t>
            </a:r>
            <a:r>
              <a:rPr lang="tr-TR" dirty="0" err="1"/>
              <a:t>retansiyonu</a:t>
            </a:r>
            <a:r>
              <a:rPr lang="tr-TR" dirty="0"/>
              <a:t> olur.  Protein ve </a:t>
            </a:r>
            <a:r>
              <a:rPr lang="tr-TR" dirty="0" err="1"/>
              <a:t>albumin</a:t>
            </a:r>
            <a:r>
              <a:rPr lang="tr-TR" dirty="0"/>
              <a:t> düzeylerinde azalma görülür.  Kemik kalsiyum </a:t>
            </a:r>
            <a:r>
              <a:rPr lang="tr-TR" dirty="0" err="1"/>
              <a:t>mobilizasyonu</a:t>
            </a:r>
            <a:r>
              <a:rPr lang="tr-TR" dirty="0"/>
              <a:t> sonucu iyonize kalsiyum miktarı artar. </a:t>
            </a:r>
          </a:p>
        </p:txBody>
      </p:sp>
    </p:spTree>
    <p:extLst>
      <p:ext uri="{BB962C8B-B14F-4D97-AF65-F5344CB8AC3E}">
        <p14:creationId xmlns:p14="http://schemas.microsoft.com/office/powerpoint/2010/main" val="10873782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fontScale="62500" lnSpcReduction="20000"/>
          </a:bodyPr>
          <a:lstStyle/>
          <a:p>
            <a:r>
              <a:rPr lang="tr-TR" dirty="0"/>
              <a:t>Egzersizin Etkisi  </a:t>
            </a:r>
          </a:p>
          <a:p>
            <a:endParaRPr lang="tr-TR" dirty="0"/>
          </a:p>
          <a:p>
            <a:r>
              <a:rPr lang="tr-TR" dirty="0"/>
              <a:t>Egzersizin vücut sıvıları üzerine etkisi aktivitenin süresi ve derecesine bağlıdır. Egzersiz sonunda alınan kan örneklerinde </a:t>
            </a:r>
            <a:r>
              <a:rPr lang="tr-TR" dirty="0" err="1"/>
              <a:t>aspartat</a:t>
            </a:r>
            <a:r>
              <a:rPr lang="tr-TR" dirty="0"/>
              <a:t> </a:t>
            </a:r>
            <a:r>
              <a:rPr lang="tr-TR" dirty="0" err="1"/>
              <a:t>aminotransferaz</a:t>
            </a:r>
            <a:r>
              <a:rPr lang="tr-TR" dirty="0"/>
              <a:t> (AST),  </a:t>
            </a:r>
            <a:r>
              <a:rPr lang="tr-TR" dirty="0" err="1"/>
              <a:t>laktat</a:t>
            </a:r>
            <a:r>
              <a:rPr lang="tr-TR" dirty="0"/>
              <a:t> </a:t>
            </a:r>
            <a:r>
              <a:rPr lang="tr-TR" dirty="0" err="1"/>
              <a:t>dehidrogenaz</a:t>
            </a:r>
            <a:r>
              <a:rPr lang="tr-TR" dirty="0"/>
              <a:t> (LDH), </a:t>
            </a:r>
            <a:r>
              <a:rPr lang="tr-TR" dirty="0" err="1"/>
              <a:t>kreatin</a:t>
            </a:r>
            <a:r>
              <a:rPr lang="tr-TR" dirty="0"/>
              <a:t> </a:t>
            </a:r>
            <a:r>
              <a:rPr lang="tr-TR" dirty="0" err="1"/>
              <a:t>kinaz</a:t>
            </a:r>
            <a:r>
              <a:rPr lang="tr-TR" dirty="0"/>
              <a:t>  (CK), üre, </a:t>
            </a:r>
            <a:r>
              <a:rPr lang="tr-TR" dirty="0" err="1"/>
              <a:t>kreatinin</a:t>
            </a:r>
            <a:r>
              <a:rPr lang="tr-TR" dirty="0"/>
              <a:t>, transferin sonuçlarında yükselmelerin olduğu, kan </a:t>
            </a:r>
            <a:r>
              <a:rPr lang="tr-TR" dirty="0" err="1"/>
              <a:t>glukozunun</a:t>
            </a:r>
            <a:r>
              <a:rPr lang="tr-TR" dirty="0"/>
              <a:t> </a:t>
            </a:r>
            <a:r>
              <a:rPr lang="tr-TR" dirty="0" smtClean="0"/>
              <a:t>değişimler </a:t>
            </a:r>
            <a:r>
              <a:rPr lang="tr-TR" dirty="0"/>
              <a:t>gösterebileceği, plazma renin aktivitesi, </a:t>
            </a:r>
            <a:r>
              <a:rPr lang="tr-TR" dirty="0" err="1"/>
              <a:t>aldosteron</a:t>
            </a:r>
            <a:r>
              <a:rPr lang="tr-TR" dirty="0"/>
              <a:t>, büyüme hormonunun patolojik düzeylere </a:t>
            </a:r>
            <a:r>
              <a:rPr lang="tr-TR" dirty="0" smtClean="0"/>
              <a:t>ulaştığı </a:t>
            </a:r>
            <a:r>
              <a:rPr lang="tr-TR" dirty="0"/>
              <a:t>göz önünde bulundurulmalıdır. </a:t>
            </a:r>
            <a:endParaRPr lang="tr-TR" dirty="0" smtClean="0"/>
          </a:p>
          <a:p>
            <a:r>
              <a:rPr lang="tr-TR" dirty="0" err="1" smtClean="0"/>
              <a:t>Hematüri</a:t>
            </a:r>
            <a:r>
              <a:rPr lang="tr-TR" dirty="0" smtClean="0"/>
              <a:t> </a:t>
            </a:r>
            <a:r>
              <a:rPr lang="tr-TR" dirty="0"/>
              <a:t>ve </a:t>
            </a:r>
            <a:r>
              <a:rPr lang="tr-TR" dirty="0" err="1"/>
              <a:t>proteinüri</a:t>
            </a:r>
            <a:r>
              <a:rPr lang="tr-TR" dirty="0"/>
              <a:t> görülür. Egzersizin bir </a:t>
            </a:r>
            <a:r>
              <a:rPr lang="tr-TR" dirty="0" err="1"/>
              <a:t>preanalitik</a:t>
            </a:r>
            <a:r>
              <a:rPr lang="tr-TR" dirty="0"/>
              <a:t> </a:t>
            </a:r>
            <a:r>
              <a:rPr lang="tr-TR" dirty="0" smtClean="0"/>
              <a:t>değişken </a:t>
            </a:r>
            <a:r>
              <a:rPr lang="tr-TR" dirty="0"/>
              <a:t>olarak etkisinin en aza indirilmesi için kan verilmesinden bir gün önce ağır spor, uzun mesafe </a:t>
            </a:r>
            <a:r>
              <a:rPr lang="tr-TR" dirty="0" err="1" smtClean="0"/>
              <a:t>yürüşü</a:t>
            </a:r>
            <a:r>
              <a:rPr lang="tr-TR" dirty="0" smtClean="0"/>
              <a:t> </a:t>
            </a:r>
            <a:r>
              <a:rPr lang="tr-TR" dirty="0"/>
              <a:t>veya </a:t>
            </a:r>
            <a:r>
              <a:rPr lang="tr-TR" dirty="0" smtClean="0"/>
              <a:t>koşusu </a:t>
            </a:r>
            <a:r>
              <a:rPr lang="tr-TR" dirty="0"/>
              <a:t>yapılmaması önerilmektedir. Egzersiz bazı hormonlarda da </a:t>
            </a:r>
            <a:r>
              <a:rPr lang="tr-TR" dirty="0" smtClean="0"/>
              <a:t>değişimlere </a:t>
            </a:r>
            <a:r>
              <a:rPr lang="tr-TR" dirty="0"/>
              <a:t>neden olur.  En önemli </a:t>
            </a:r>
            <a:r>
              <a:rPr lang="tr-TR" dirty="0" smtClean="0"/>
              <a:t>değişiklik </a:t>
            </a:r>
            <a:r>
              <a:rPr lang="tr-TR" dirty="0"/>
              <a:t>serbest T4 düzeylerinde olur.  Serum TSH,  T3 ve tiroksin düzeyleri herhangi bir </a:t>
            </a:r>
            <a:r>
              <a:rPr lang="tr-TR" dirty="0" smtClean="0"/>
              <a:t>değişim </a:t>
            </a:r>
            <a:r>
              <a:rPr lang="tr-TR" dirty="0"/>
              <a:t>göstermez iken serbest T4 %35 kadar artar ve 6-7 gün içinde normale döner. </a:t>
            </a:r>
            <a:r>
              <a:rPr lang="tr-TR" dirty="0" smtClean="0"/>
              <a:t> </a:t>
            </a:r>
            <a:endParaRPr lang="tr-TR" dirty="0"/>
          </a:p>
        </p:txBody>
      </p:sp>
    </p:spTree>
    <p:extLst>
      <p:ext uri="{BB962C8B-B14F-4D97-AF65-F5344CB8AC3E}">
        <p14:creationId xmlns:p14="http://schemas.microsoft.com/office/powerpoint/2010/main" val="1792241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83568" y="1268760"/>
            <a:ext cx="7776864" cy="3666938"/>
          </a:xfrm>
        </p:spPr>
        <p:txBody>
          <a:bodyPr>
            <a:normAutofit fontScale="47500" lnSpcReduction="20000"/>
          </a:bodyPr>
          <a:lstStyle/>
          <a:p>
            <a:r>
              <a:rPr lang="tr-TR" dirty="0"/>
              <a:t>Açlık Durumu  </a:t>
            </a:r>
          </a:p>
          <a:p>
            <a:endParaRPr lang="tr-TR" dirty="0"/>
          </a:p>
          <a:p>
            <a:r>
              <a:rPr lang="tr-TR" dirty="0"/>
              <a:t>Genellikle laboratuvar testleri için 10-12 saat açlık süresi istenir. Bu sürenin 16 saatten uzun olması tercih edilmez. </a:t>
            </a:r>
          </a:p>
          <a:p>
            <a:endParaRPr lang="tr-TR" dirty="0"/>
          </a:p>
          <a:p>
            <a:r>
              <a:rPr lang="tr-TR" dirty="0" smtClean="0"/>
              <a:t> </a:t>
            </a:r>
            <a:r>
              <a:rPr lang="tr-TR" dirty="0"/>
              <a:t>Besinlerin Etkisi  </a:t>
            </a:r>
          </a:p>
          <a:p>
            <a:endParaRPr lang="tr-TR" dirty="0"/>
          </a:p>
          <a:p>
            <a:r>
              <a:rPr lang="tr-TR" dirty="0"/>
              <a:t>Bazı plazma </a:t>
            </a:r>
            <a:r>
              <a:rPr lang="tr-TR" dirty="0" smtClean="0"/>
              <a:t>bileşenlerinin </a:t>
            </a:r>
            <a:r>
              <a:rPr lang="tr-TR" dirty="0"/>
              <a:t>etkisi öğün içinde alınan gıdalarla </a:t>
            </a:r>
            <a:r>
              <a:rPr lang="tr-TR" dirty="0" smtClean="0"/>
              <a:t>değişiklik </a:t>
            </a:r>
            <a:r>
              <a:rPr lang="tr-TR" dirty="0"/>
              <a:t>gösterebilir. En büyük </a:t>
            </a:r>
            <a:r>
              <a:rPr lang="tr-TR" dirty="0" smtClean="0"/>
              <a:t>artış, </a:t>
            </a:r>
            <a:r>
              <a:rPr lang="tr-TR" dirty="0"/>
              <a:t>serum </a:t>
            </a:r>
            <a:r>
              <a:rPr lang="tr-TR" dirty="0" err="1"/>
              <a:t>glukozu</a:t>
            </a:r>
            <a:r>
              <a:rPr lang="tr-TR" dirty="0"/>
              <a:t>, demir, total </a:t>
            </a:r>
            <a:r>
              <a:rPr lang="tr-TR" dirty="0" err="1" smtClean="0"/>
              <a:t>lipid</a:t>
            </a:r>
            <a:r>
              <a:rPr lang="tr-TR" dirty="0" smtClean="0"/>
              <a:t> </a:t>
            </a:r>
            <a:r>
              <a:rPr lang="tr-TR" dirty="0"/>
              <a:t>ve </a:t>
            </a:r>
            <a:r>
              <a:rPr lang="tr-TR" dirty="0" err="1"/>
              <a:t>alkalen</a:t>
            </a:r>
            <a:r>
              <a:rPr lang="tr-TR" dirty="0"/>
              <a:t> </a:t>
            </a:r>
            <a:r>
              <a:rPr lang="tr-TR" dirty="0" err="1"/>
              <a:t>fosfataz</a:t>
            </a:r>
            <a:r>
              <a:rPr lang="tr-TR" dirty="0"/>
              <a:t> seviyelerinde görülür. Kahve, çay, kola gibi kafein bulunan içecekler de kan </a:t>
            </a:r>
            <a:r>
              <a:rPr lang="tr-TR" dirty="0" smtClean="0"/>
              <a:t>bileşenlerinin </a:t>
            </a:r>
            <a:r>
              <a:rPr lang="tr-TR" dirty="0"/>
              <a:t>konsantrasyonunu etkiler. </a:t>
            </a:r>
          </a:p>
          <a:p>
            <a:r>
              <a:rPr lang="tr-TR" dirty="0" smtClean="0"/>
              <a:t>Sigara  </a:t>
            </a:r>
            <a:endParaRPr lang="tr-TR" dirty="0"/>
          </a:p>
          <a:p>
            <a:endParaRPr lang="tr-TR" dirty="0"/>
          </a:p>
          <a:p>
            <a:r>
              <a:rPr lang="tr-TR" dirty="0"/>
              <a:t>İ</a:t>
            </a:r>
            <a:r>
              <a:rPr lang="tr-TR" dirty="0" smtClean="0"/>
              <a:t>çerdiği </a:t>
            </a:r>
            <a:r>
              <a:rPr lang="tr-TR" dirty="0"/>
              <a:t>nikotin nedeniyle birçok laboratuvar testini etkiler.  Bunlar arasında </a:t>
            </a:r>
            <a:r>
              <a:rPr lang="tr-TR" dirty="0" err="1"/>
              <a:t>lipidler</a:t>
            </a:r>
            <a:r>
              <a:rPr lang="tr-TR" dirty="0"/>
              <a:t>,  hormonlar, vitamin B12 ve CEA sayılabilir. </a:t>
            </a:r>
            <a:r>
              <a:rPr lang="tr-TR" dirty="0" err="1"/>
              <a:t>Glukoz</a:t>
            </a:r>
            <a:r>
              <a:rPr lang="tr-TR" dirty="0"/>
              <a:t> toleransı da sigara içenlerde </a:t>
            </a:r>
            <a:r>
              <a:rPr lang="tr-TR" dirty="0" smtClean="0"/>
              <a:t>bozulmuştur</a:t>
            </a:r>
            <a:r>
              <a:rPr lang="tr-TR" dirty="0"/>
              <a:t>. </a:t>
            </a:r>
          </a:p>
        </p:txBody>
      </p:sp>
    </p:spTree>
    <p:extLst>
      <p:ext uri="{BB962C8B-B14F-4D97-AF65-F5344CB8AC3E}">
        <p14:creationId xmlns:p14="http://schemas.microsoft.com/office/powerpoint/2010/main" val="1674781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fontScale="70000" lnSpcReduction="20000"/>
          </a:bodyPr>
          <a:lstStyle/>
          <a:p>
            <a:r>
              <a:rPr lang="tr-TR" dirty="0"/>
              <a:t> </a:t>
            </a:r>
            <a:r>
              <a:rPr lang="tr-TR" dirty="0" smtClean="0"/>
              <a:t>İlaç </a:t>
            </a:r>
            <a:r>
              <a:rPr lang="tr-TR" dirty="0"/>
              <a:t>Kullanımı </a:t>
            </a:r>
          </a:p>
          <a:p>
            <a:endParaRPr lang="tr-TR" dirty="0"/>
          </a:p>
          <a:p>
            <a:r>
              <a:rPr lang="tr-TR" dirty="0" smtClean="0"/>
              <a:t>İlaçların </a:t>
            </a:r>
            <a:r>
              <a:rPr lang="tr-TR" dirty="0"/>
              <a:t>laboratuvar testlerine hem in </a:t>
            </a:r>
            <a:r>
              <a:rPr lang="tr-TR" dirty="0" err="1"/>
              <a:t>vivo</a:t>
            </a:r>
            <a:r>
              <a:rPr lang="tr-TR" dirty="0"/>
              <a:t> hem in </a:t>
            </a:r>
            <a:r>
              <a:rPr lang="tr-TR" dirty="0" err="1"/>
              <a:t>vitro</a:t>
            </a:r>
            <a:r>
              <a:rPr lang="tr-TR" dirty="0"/>
              <a:t> etkileri mevcuttur.  İ</a:t>
            </a:r>
            <a:r>
              <a:rPr lang="tr-TR" dirty="0" smtClean="0"/>
              <a:t>laçlar </a:t>
            </a:r>
            <a:r>
              <a:rPr lang="tr-TR" dirty="0" err="1"/>
              <a:t>intramusküler</a:t>
            </a:r>
            <a:r>
              <a:rPr lang="tr-TR" dirty="0"/>
              <a:t> olarak verildiğinde kas </a:t>
            </a:r>
            <a:r>
              <a:rPr lang="tr-TR" dirty="0" err="1"/>
              <a:t>irritasyonuna</a:t>
            </a:r>
            <a:r>
              <a:rPr lang="tr-TR" dirty="0"/>
              <a:t> neden olur. Bu durum bir kısım enzimlerin artmasına neden olur (</a:t>
            </a:r>
            <a:r>
              <a:rPr lang="tr-TR" dirty="0" err="1"/>
              <a:t>kreatinin</a:t>
            </a:r>
            <a:r>
              <a:rPr lang="tr-TR" dirty="0"/>
              <a:t> </a:t>
            </a:r>
            <a:r>
              <a:rPr lang="tr-TR" dirty="0" err="1"/>
              <a:t>kinaz</a:t>
            </a:r>
            <a:r>
              <a:rPr lang="tr-TR" dirty="0"/>
              <a:t>, </a:t>
            </a:r>
            <a:r>
              <a:rPr lang="tr-TR" dirty="0" err="1"/>
              <a:t>aldolaz</a:t>
            </a:r>
            <a:r>
              <a:rPr lang="tr-TR" dirty="0"/>
              <a:t> ve </a:t>
            </a:r>
            <a:r>
              <a:rPr lang="tr-TR" dirty="0" err="1"/>
              <a:t>laktat</a:t>
            </a:r>
            <a:r>
              <a:rPr lang="tr-TR" dirty="0"/>
              <a:t> </a:t>
            </a:r>
            <a:r>
              <a:rPr lang="tr-TR" dirty="0" err="1"/>
              <a:t>dehihrogenaz</a:t>
            </a:r>
            <a:r>
              <a:rPr lang="tr-TR" dirty="0"/>
              <a:t> gibi). </a:t>
            </a:r>
            <a:r>
              <a:rPr lang="tr-TR" dirty="0" err="1"/>
              <a:t>Diüretik</a:t>
            </a:r>
            <a:r>
              <a:rPr lang="tr-TR" dirty="0"/>
              <a:t> ilaçlar </a:t>
            </a:r>
            <a:r>
              <a:rPr lang="tr-TR" dirty="0" err="1"/>
              <a:t>hiponatremiye</a:t>
            </a:r>
            <a:r>
              <a:rPr lang="tr-TR" dirty="0"/>
              <a:t> yol açar. </a:t>
            </a:r>
            <a:r>
              <a:rPr lang="tr-TR" dirty="0" err="1"/>
              <a:t>Thiazidler</a:t>
            </a:r>
            <a:r>
              <a:rPr lang="tr-TR" dirty="0"/>
              <a:t> </a:t>
            </a:r>
            <a:r>
              <a:rPr lang="tr-TR" dirty="0" err="1"/>
              <a:t>hiperglisemiye</a:t>
            </a:r>
            <a:r>
              <a:rPr lang="tr-TR" dirty="0"/>
              <a:t> neden olabilir.  Laboratuvar testlerine en önemli etkiyi yapan ilaçlardan biri </a:t>
            </a:r>
            <a:r>
              <a:rPr lang="tr-TR" dirty="0" err="1"/>
              <a:t>fenitoindir</a:t>
            </a:r>
            <a:r>
              <a:rPr lang="tr-TR" dirty="0"/>
              <a:t>. Hastada kalsiyum ve fosfor seviyelerini azaltır ve </a:t>
            </a:r>
            <a:r>
              <a:rPr lang="tr-TR" dirty="0" err="1"/>
              <a:t>alkalen</a:t>
            </a:r>
            <a:r>
              <a:rPr lang="tr-TR" dirty="0"/>
              <a:t> </a:t>
            </a:r>
            <a:r>
              <a:rPr lang="tr-TR" dirty="0" err="1"/>
              <a:t>fosfatazı</a:t>
            </a:r>
            <a:r>
              <a:rPr lang="tr-TR" dirty="0"/>
              <a:t> yükseltir, </a:t>
            </a:r>
            <a:r>
              <a:rPr lang="tr-TR" dirty="0" err="1"/>
              <a:t>indirekt</a:t>
            </a:r>
            <a:r>
              <a:rPr lang="tr-TR" dirty="0"/>
              <a:t> </a:t>
            </a:r>
            <a:r>
              <a:rPr lang="tr-TR" dirty="0" err="1"/>
              <a:t>bilirubin</a:t>
            </a:r>
            <a:r>
              <a:rPr lang="tr-TR" dirty="0"/>
              <a:t> miktarını </a:t>
            </a:r>
            <a:r>
              <a:rPr lang="tr-TR" dirty="0" smtClean="0"/>
              <a:t>düşürür</a:t>
            </a:r>
            <a:r>
              <a:rPr lang="tr-TR" dirty="0"/>
              <a:t>, GGT aktivitesini yükseltir.  Ayrıca serumda T3 ve T4 değerlerini </a:t>
            </a:r>
            <a:r>
              <a:rPr lang="tr-TR" dirty="0" smtClean="0"/>
              <a:t>düşürür</a:t>
            </a:r>
            <a:r>
              <a:rPr lang="tr-TR" dirty="0"/>
              <a:t>. Testleri yorumlarken kullanılan ilaçların etkisi mutlaka göz önünde bulundurulmalıdır. </a:t>
            </a:r>
            <a:r>
              <a:rPr lang="tr-TR" dirty="0" smtClean="0"/>
              <a:t> </a:t>
            </a:r>
            <a:endParaRPr lang="tr-TR" dirty="0"/>
          </a:p>
        </p:txBody>
      </p:sp>
    </p:spTree>
    <p:extLst>
      <p:ext uri="{BB962C8B-B14F-4D97-AF65-F5344CB8AC3E}">
        <p14:creationId xmlns:p14="http://schemas.microsoft.com/office/powerpoint/2010/main" val="373957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11560" y="1196752"/>
            <a:ext cx="7704856" cy="3859078"/>
          </a:xfrm>
        </p:spPr>
        <p:txBody>
          <a:bodyPr>
            <a:normAutofit fontScale="47500" lnSpcReduction="20000"/>
          </a:bodyPr>
          <a:lstStyle/>
          <a:p>
            <a:r>
              <a:rPr lang="tr-TR" dirty="0"/>
              <a:t>Alkol Alımı </a:t>
            </a:r>
          </a:p>
          <a:p>
            <a:endParaRPr lang="tr-TR" dirty="0"/>
          </a:p>
          <a:p>
            <a:r>
              <a:rPr lang="tr-TR" dirty="0"/>
              <a:t>Alkol tüketimi kısa ve uzun süreli etkilere bağlı olarak birçok laboratuvar analizi üzerinde </a:t>
            </a:r>
            <a:r>
              <a:rPr lang="tr-TR" dirty="0" smtClean="0"/>
              <a:t>değişikliğe </a:t>
            </a:r>
            <a:r>
              <a:rPr lang="tr-TR" dirty="0"/>
              <a:t>neden olabilir. Alkol alımından 2-4 saat sonra etanol; plazma </a:t>
            </a:r>
            <a:r>
              <a:rPr lang="tr-TR" dirty="0" err="1"/>
              <a:t>glukoz</a:t>
            </a:r>
            <a:r>
              <a:rPr lang="tr-TR" dirty="0"/>
              <a:t> düzeylerini azaltır, ürik asit ve </a:t>
            </a:r>
            <a:r>
              <a:rPr lang="tr-TR" dirty="0" err="1"/>
              <a:t>laktat</a:t>
            </a:r>
            <a:r>
              <a:rPr lang="tr-TR" dirty="0"/>
              <a:t> düzeylerini artırır. Uzun süreli alkol kullananlarda ise GGT, AST ve ALT düzeylerinde </a:t>
            </a:r>
            <a:r>
              <a:rPr lang="tr-TR" dirty="0" smtClean="0"/>
              <a:t>artışa </a:t>
            </a:r>
            <a:r>
              <a:rPr lang="tr-TR" dirty="0"/>
              <a:t>neden olur.  Ayrıca alkol </a:t>
            </a:r>
            <a:r>
              <a:rPr lang="tr-TR" dirty="0" smtClean="0"/>
              <a:t>alışkanlığı </a:t>
            </a:r>
            <a:r>
              <a:rPr lang="tr-TR" dirty="0"/>
              <a:t>olanlarda ortalama eritrosit hacminde  (MCV) </a:t>
            </a:r>
            <a:r>
              <a:rPr lang="tr-TR" dirty="0" smtClean="0"/>
              <a:t>artış </a:t>
            </a:r>
            <a:r>
              <a:rPr lang="tr-TR" dirty="0"/>
              <a:t>olduğu bilinmektedir. Alkol alımından sonra </a:t>
            </a:r>
            <a:r>
              <a:rPr lang="tr-TR" dirty="0" err="1"/>
              <a:t>hiper</a:t>
            </a:r>
            <a:r>
              <a:rPr lang="tr-TR" dirty="0"/>
              <a:t> </a:t>
            </a:r>
            <a:r>
              <a:rPr lang="tr-TR" dirty="0" err="1"/>
              <a:t>trigliseridemi</a:t>
            </a:r>
            <a:r>
              <a:rPr lang="tr-TR" dirty="0"/>
              <a:t> görülür. </a:t>
            </a:r>
            <a:endParaRPr lang="tr-TR" dirty="0" smtClean="0"/>
          </a:p>
          <a:p>
            <a:r>
              <a:rPr lang="tr-TR" dirty="0" smtClean="0"/>
              <a:t>Ateş</a:t>
            </a:r>
            <a:endParaRPr lang="tr-TR" dirty="0"/>
          </a:p>
          <a:p>
            <a:r>
              <a:rPr lang="tr-TR" dirty="0" smtClean="0"/>
              <a:t>Serum </a:t>
            </a:r>
            <a:r>
              <a:rPr lang="tr-TR" dirty="0"/>
              <a:t>hormon düzeyleri yanı sıra </a:t>
            </a:r>
            <a:r>
              <a:rPr lang="tr-TR" dirty="0" err="1"/>
              <a:t>lipidler</a:t>
            </a:r>
            <a:r>
              <a:rPr lang="tr-TR" dirty="0"/>
              <a:t>, kalsiyum düzeyi, ürik asit gibi birçok parametreyi etkiler. </a:t>
            </a:r>
          </a:p>
          <a:p>
            <a:pPr marL="0" indent="0">
              <a:buNone/>
            </a:pPr>
            <a:r>
              <a:rPr lang="tr-TR" dirty="0"/>
              <a:t> </a:t>
            </a:r>
          </a:p>
          <a:p>
            <a:r>
              <a:rPr lang="tr-TR" dirty="0" smtClean="0"/>
              <a:t>Transfüzyon </a:t>
            </a:r>
            <a:endParaRPr lang="tr-TR" dirty="0"/>
          </a:p>
          <a:p>
            <a:endParaRPr lang="tr-TR" dirty="0"/>
          </a:p>
          <a:p>
            <a:r>
              <a:rPr lang="tr-TR" dirty="0"/>
              <a:t>Total kan veya plazma transfüzyonu verilen miktara bağlı olarak plazma protein konsantrasyonunu yükseltir.  </a:t>
            </a:r>
            <a:r>
              <a:rPr lang="tr-TR" dirty="0" err="1"/>
              <a:t>Glukoz</a:t>
            </a:r>
            <a:r>
              <a:rPr lang="tr-TR" dirty="0"/>
              <a:t> çözeltilerinin </a:t>
            </a:r>
            <a:r>
              <a:rPr lang="tr-TR" dirty="0" err="1"/>
              <a:t>infüzyonu</a:t>
            </a:r>
            <a:r>
              <a:rPr lang="tr-TR" dirty="0"/>
              <a:t>,  plazma fosfat ve potasyum konsantrasyonlarını </a:t>
            </a:r>
            <a:r>
              <a:rPr lang="tr-TR" dirty="0" smtClean="0"/>
              <a:t>azaltır.</a:t>
            </a:r>
            <a:endParaRPr lang="tr-TR" dirty="0"/>
          </a:p>
        </p:txBody>
      </p:sp>
    </p:spTree>
    <p:extLst>
      <p:ext uri="{BB962C8B-B14F-4D97-AF65-F5344CB8AC3E}">
        <p14:creationId xmlns:p14="http://schemas.microsoft.com/office/powerpoint/2010/main" val="2033893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39552" y="1484784"/>
            <a:ext cx="7992888" cy="3946752"/>
          </a:xfrm>
        </p:spPr>
        <p:txBody>
          <a:bodyPr>
            <a:normAutofit fontScale="47500" lnSpcReduction="20000"/>
          </a:bodyPr>
          <a:lstStyle/>
          <a:p>
            <a:r>
              <a:rPr lang="tr-TR" dirty="0"/>
              <a:t> </a:t>
            </a:r>
            <a:r>
              <a:rPr lang="tr-TR" dirty="0" smtClean="0"/>
              <a:t>Yaş </a:t>
            </a:r>
            <a:r>
              <a:rPr lang="tr-TR" dirty="0"/>
              <a:t>ve Cinsiyetin Etkisi </a:t>
            </a:r>
          </a:p>
          <a:p>
            <a:endParaRPr lang="tr-TR" dirty="0"/>
          </a:p>
          <a:p>
            <a:r>
              <a:rPr lang="tr-TR" dirty="0"/>
              <a:t>Laboratuvar testleri için genel olarak çocuk,  </a:t>
            </a:r>
            <a:r>
              <a:rPr lang="tr-TR" dirty="0" err="1"/>
              <a:t>adolesan</a:t>
            </a:r>
            <a:r>
              <a:rPr lang="tr-TR" dirty="0"/>
              <a:t>,  </a:t>
            </a:r>
            <a:r>
              <a:rPr lang="tr-TR" dirty="0" smtClean="0"/>
              <a:t>erişkin </a:t>
            </a:r>
            <a:r>
              <a:rPr lang="tr-TR" dirty="0"/>
              <a:t>ve </a:t>
            </a:r>
            <a:r>
              <a:rPr lang="tr-TR" dirty="0" smtClean="0"/>
              <a:t>yaşlılık </a:t>
            </a:r>
            <a:r>
              <a:rPr lang="tr-TR" dirty="0"/>
              <a:t>dönemlerine ait referans değerler vardır ancak özellikle yeni doğan dönemine ait çok farklı referans değerleri vardır. Örneğin; </a:t>
            </a:r>
            <a:r>
              <a:rPr lang="tr-TR" dirty="0" err="1"/>
              <a:t>alkalen</a:t>
            </a:r>
            <a:r>
              <a:rPr lang="tr-TR" dirty="0"/>
              <a:t> </a:t>
            </a:r>
            <a:r>
              <a:rPr lang="tr-TR" dirty="0" err="1"/>
              <a:t>fosfataz</a:t>
            </a:r>
            <a:r>
              <a:rPr lang="tr-TR" dirty="0"/>
              <a:t>, kemik büyümesine paralel olarak </a:t>
            </a:r>
            <a:r>
              <a:rPr lang="tr-TR" dirty="0" err="1"/>
              <a:t>pubertede</a:t>
            </a:r>
            <a:r>
              <a:rPr lang="tr-TR" dirty="0"/>
              <a:t> en yüksek değerlere </a:t>
            </a:r>
            <a:r>
              <a:rPr lang="tr-TR" dirty="0" smtClean="0"/>
              <a:t>ulaşır</a:t>
            </a:r>
            <a:r>
              <a:rPr lang="tr-TR" dirty="0"/>
              <a:t>. </a:t>
            </a:r>
            <a:r>
              <a:rPr lang="tr-TR" dirty="0" err="1"/>
              <a:t>Puberteden</a:t>
            </a:r>
            <a:r>
              <a:rPr lang="tr-TR" dirty="0"/>
              <a:t> sonra aktivite azalır. Kadın ve erkek cinse ait yapısal farklılıklar endokrin testler </a:t>
            </a:r>
            <a:r>
              <a:rPr lang="tr-TR" dirty="0" smtClean="0"/>
              <a:t>başta </a:t>
            </a:r>
            <a:r>
              <a:rPr lang="tr-TR" dirty="0"/>
              <a:t>olmak üzere birçok biyokimyasal ve hematolojik testte referans değerlerin çok </a:t>
            </a:r>
            <a:r>
              <a:rPr lang="tr-TR" dirty="0" smtClean="0"/>
              <a:t>değişik </a:t>
            </a:r>
            <a:r>
              <a:rPr lang="tr-TR" dirty="0"/>
              <a:t>olmasına yol açmaktadır. Örneğin; CA-125 </a:t>
            </a:r>
            <a:r>
              <a:rPr lang="tr-TR" dirty="0" err="1"/>
              <a:t>menstrüel</a:t>
            </a:r>
            <a:r>
              <a:rPr lang="tr-TR" dirty="0"/>
              <a:t> periyot da normalin iki katına çıkabilir</a:t>
            </a:r>
            <a:r>
              <a:rPr lang="tr-TR" dirty="0" smtClean="0"/>
              <a:t>.</a:t>
            </a:r>
          </a:p>
          <a:p>
            <a:r>
              <a:rPr lang="tr-TR" dirty="0" smtClean="0"/>
              <a:t>Gebelik </a:t>
            </a:r>
            <a:endParaRPr lang="tr-TR" dirty="0"/>
          </a:p>
          <a:p>
            <a:endParaRPr lang="tr-TR" dirty="0"/>
          </a:p>
          <a:p>
            <a:r>
              <a:rPr lang="tr-TR" dirty="0"/>
              <a:t>Gebelik her ne kadar fizyolojik bir durum olsa da organizmada meydana gelen </a:t>
            </a:r>
            <a:r>
              <a:rPr lang="tr-TR" dirty="0" smtClean="0"/>
              <a:t>değişiklikler </a:t>
            </a:r>
            <a:r>
              <a:rPr lang="tr-TR" dirty="0"/>
              <a:t>birçok laboratuvar parametresini etkiler. Gebelikte en önemli </a:t>
            </a:r>
            <a:r>
              <a:rPr lang="tr-TR" dirty="0" smtClean="0"/>
              <a:t>değişiklik </a:t>
            </a:r>
            <a:r>
              <a:rPr lang="tr-TR" dirty="0"/>
              <a:t>ortalama plazma hacmindeki </a:t>
            </a:r>
            <a:r>
              <a:rPr lang="tr-TR" dirty="0" smtClean="0"/>
              <a:t>artışa </a:t>
            </a:r>
            <a:r>
              <a:rPr lang="tr-TR" dirty="0"/>
              <a:t>bağlı </a:t>
            </a:r>
            <a:r>
              <a:rPr lang="tr-TR" dirty="0" err="1"/>
              <a:t>hemodilüsyondur</a:t>
            </a:r>
            <a:r>
              <a:rPr lang="tr-TR" dirty="0"/>
              <a:t>. Tüm laboratuvar test sonuçlarının yorumlanmasında dikkate alınmalıdır. </a:t>
            </a:r>
          </a:p>
        </p:txBody>
      </p:sp>
    </p:spTree>
    <p:extLst>
      <p:ext uri="{BB962C8B-B14F-4D97-AF65-F5344CB8AC3E}">
        <p14:creationId xmlns:p14="http://schemas.microsoft.com/office/powerpoint/2010/main" val="3679821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827584" y="1268760"/>
            <a:ext cx="7776864" cy="3719593"/>
          </a:xfrm>
        </p:spPr>
        <p:txBody>
          <a:bodyPr>
            <a:normAutofit fontScale="40000" lnSpcReduction="20000"/>
          </a:bodyPr>
          <a:lstStyle/>
          <a:p>
            <a:r>
              <a:rPr lang="tr-TR" dirty="0"/>
              <a:t>Biyolojik Ritim </a:t>
            </a:r>
          </a:p>
          <a:p>
            <a:endParaRPr lang="tr-TR" dirty="0"/>
          </a:p>
          <a:p>
            <a:r>
              <a:rPr lang="tr-TR" dirty="0"/>
              <a:t>Gün içerisinde bazı </a:t>
            </a:r>
            <a:r>
              <a:rPr lang="tr-TR" dirty="0" err="1"/>
              <a:t>analitlerin</a:t>
            </a:r>
            <a:r>
              <a:rPr lang="tr-TR" dirty="0"/>
              <a:t> salınımı,  metabolizması ya da </a:t>
            </a:r>
            <a:r>
              <a:rPr lang="tr-TR" dirty="0" err="1"/>
              <a:t>dolaĢıma</a:t>
            </a:r>
            <a:r>
              <a:rPr lang="tr-TR" dirty="0"/>
              <a:t> çıkmasında </a:t>
            </a:r>
            <a:r>
              <a:rPr lang="tr-TR" dirty="0" smtClean="0"/>
              <a:t>değişiklikler </a:t>
            </a:r>
            <a:r>
              <a:rPr lang="tr-TR" dirty="0"/>
              <a:t>görülebilir.  Örneğin; serum demiri 08.00-14.00 saatleri itibariyle aynı hastanın iki ayrı zamandaki numunesine göre %50 gibi fark gösterebilir. Sabah 06.00 civarında serum </a:t>
            </a:r>
            <a:r>
              <a:rPr lang="tr-TR" dirty="0" err="1"/>
              <a:t>kortizol</a:t>
            </a:r>
            <a:r>
              <a:rPr lang="tr-TR" dirty="0"/>
              <a:t> düzeyleri pik yaparken gece 00.00‟ da en </a:t>
            </a:r>
            <a:r>
              <a:rPr lang="tr-TR" dirty="0" smtClean="0"/>
              <a:t>düşük </a:t>
            </a:r>
            <a:r>
              <a:rPr lang="tr-TR" dirty="0"/>
              <a:t>düzeylere inmektedir.  Ayrıca öğleden sonra yapılan </a:t>
            </a:r>
            <a:r>
              <a:rPr lang="tr-TR" dirty="0" err="1"/>
              <a:t>glukoz</a:t>
            </a:r>
            <a:r>
              <a:rPr lang="tr-TR" dirty="0"/>
              <a:t> tolerans testlerinde </a:t>
            </a:r>
            <a:r>
              <a:rPr lang="tr-TR" dirty="0" err="1"/>
              <a:t>glukoz</a:t>
            </a:r>
            <a:r>
              <a:rPr lang="tr-TR" dirty="0"/>
              <a:t> değerleri sabah yapılanlara göre daha yüksek çıkar. </a:t>
            </a:r>
          </a:p>
          <a:p>
            <a:pPr marL="0" indent="0">
              <a:buNone/>
            </a:pPr>
            <a:r>
              <a:rPr lang="tr-TR" dirty="0"/>
              <a:t> </a:t>
            </a:r>
          </a:p>
          <a:p>
            <a:r>
              <a:rPr lang="tr-TR" dirty="0" smtClean="0"/>
              <a:t>Mevsimsel Değişiklikler </a:t>
            </a:r>
            <a:endParaRPr lang="tr-TR" dirty="0"/>
          </a:p>
          <a:p>
            <a:endParaRPr lang="tr-TR" dirty="0"/>
          </a:p>
          <a:p>
            <a:r>
              <a:rPr lang="tr-TR" dirty="0"/>
              <a:t>Özellikle yaz ve </a:t>
            </a:r>
            <a:r>
              <a:rPr lang="tr-TR" dirty="0" smtClean="0"/>
              <a:t>kış </a:t>
            </a:r>
            <a:r>
              <a:rPr lang="tr-TR" dirty="0"/>
              <a:t>mevsimi arasında bazı laboratuvar parametreleri farklılık gösterir. Bunlar arasında D vitamini düzeylerinin yazın daha yüksek olması, </a:t>
            </a:r>
            <a:r>
              <a:rPr lang="tr-TR" dirty="0" err="1"/>
              <a:t>trigliserid</a:t>
            </a:r>
            <a:r>
              <a:rPr lang="tr-TR" dirty="0"/>
              <a:t> ve total kolesterol düzeylerinin yazın </a:t>
            </a:r>
            <a:r>
              <a:rPr lang="tr-TR" dirty="0" smtClean="0"/>
              <a:t>kışa </a:t>
            </a:r>
            <a:r>
              <a:rPr lang="tr-TR" dirty="0"/>
              <a:t>göre daha </a:t>
            </a:r>
            <a:r>
              <a:rPr lang="tr-TR" dirty="0" smtClean="0"/>
              <a:t>düşük </a:t>
            </a:r>
            <a:r>
              <a:rPr lang="tr-TR" dirty="0"/>
              <a:t>olması sayılabilir. </a:t>
            </a:r>
          </a:p>
          <a:p>
            <a:endParaRPr lang="tr-TR" dirty="0"/>
          </a:p>
          <a:p>
            <a:r>
              <a:rPr lang="tr-TR" dirty="0" smtClean="0"/>
              <a:t>Rakım </a:t>
            </a:r>
            <a:endParaRPr lang="tr-TR" dirty="0"/>
          </a:p>
          <a:p>
            <a:endParaRPr lang="tr-TR" dirty="0"/>
          </a:p>
          <a:p>
            <a:r>
              <a:rPr lang="tr-TR" dirty="0"/>
              <a:t>Deniz seviyesinden daha yüksek yerlerde </a:t>
            </a:r>
            <a:r>
              <a:rPr lang="tr-TR" dirty="0" smtClean="0"/>
              <a:t>yaşamak </a:t>
            </a:r>
            <a:r>
              <a:rPr lang="tr-TR" dirty="0"/>
              <a:t>bazı laboratuvar parametrelerini etkiler. Hemoglobin, </a:t>
            </a:r>
            <a:r>
              <a:rPr lang="tr-TR" dirty="0" err="1"/>
              <a:t>hematokrit</a:t>
            </a:r>
            <a:r>
              <a:rPr lang="tr-TR" dirty="0"/>
              <a:t> ve CRP gibi testlerde yükseklik görülür. </a:t>
            </a:r>
            <a:r>
              <a:rPr lang="tr-TR" dirty="0" smtClean="0"/>
              <a:t> </a:t>
            </a:r>
            <a:endParaRPr lang="tr-TR" dirty="0"/>
          </a:p>
        </p:txBody>
      </p:sp>
    </p:spTree>
    <p:extLst>
      <p:ext uri="{BB962C8B-B14F-4D97-AF65-F5344CB8AC3E}">
        <p14:creationId xmlns:p14="http://schemas.microsoft.com/office/powerpoint/2010/main" val="1448251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FFC000"/>
          </a:solidFill>
        </p:spPr>
        <p:txBody>
          <a:bodyPr/>
          <a:lstStyle/>
          <a:p>
            <a:r>
              <a:rPr lang="tr-TR" sz="3600" dirty="0"/>
              <a:t>Laboratuvar Tetkikleri Öncesinde Dikkat Edilmesi Gereken Kurallar </a:t>
            </a:r>
          </a:p>
        </p:txBody>
      </p:sp>
      <p:sp>
        <p:nvSpPr>
          <p:cNvPr id="3" name="İçerik Yer Tutucusu 2"/>
          <p:cNvSpPr>
            <a:spLocks noGrp="1"/>
          </p:cNvSpPr>
          <p:nvPr>
            <p:ph idx="1"/>
          </p:nvPr>
        </p:nvSpPr>
        <p:spPr>
          <a:xfrm>
            <a:off x="323528" y="1600200"/>
            <a:ext cx="8568952" cy="4565104"/>
          </a:xfrm>
        </p:spPr>
        <p:txBody>
          <a:bodyPr/>
          <a:lstStyle/>
          <a:p>
            <a:pPr marL="0" indent="0">
              <a:buNone/>
            </a:pPr>
            <a:r>
              <a:rPr lang="tr-TR" sz="2800" dirty="0"/>
              <a:t>Laboratuvar sonuçlarını etkileyen en önemli faktörler; </a:t>
            </a:r>
          </a:p>
          <a:p>
            <a:r>
              <a:rPr lang="tr-TR" sz="2800" dirty="0"/>
              <a:t>tetkik isteminin doğru yapılması,  </a:t>
            </a:r>
          </a:p>
          <a:p>
            <a:r>
              <a:rPr lang="tr-TR" sz="2800" dirty="0"/>
              <a:t>uygun koşullarda örnek toplanması ve taşınmasıdır.  </a:t>
            </a:r>
          </a:p>
          <a:p>
            <a:pPr marL="0" indent="0">
              <a:buNone/>
            </a:pPr>
            <a:r>
              <a:rPr lang="tr-TR" sz="2800" dirty="0"/>
              <a:t>Laboratuvar test sonuçlarının güvenilirliğini belirleyen en önemli evre, örneğin alınması ve taşınması ile ilgilidir. Laboratuvar testlerinin çalışılması sürecinde oluşabilen tüm hataların  %68‟i bu evreye aittir. </a:t>
            </a:r>
          </a:p>
          <a:p>
            <a:endParaRPr lang="tr-TR" dirty="0"/>
          </a:p>
        </p:txBody>
      </p:sp>
    </p:spTree>
    <p:extLst>
      <p:ext uri="{BB962C8B-B14F-4D97-AF65-F5344CB8AC3E}">
        <p14:creationId xmlns:p14="http://schemas.microsoft.com/office/powerpoint/2010/main" val="3467302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1052736"/>
            <a:ext cx="8229600" cy="4525963"/>
          </a:xfrm>
        </p:spPr>
        <p:txBody>
          <a:bodyPr>
            <a:normAutofit fontScale="77500" lnSpcReduction="20000"/>
          </a:bodyPr>
          <a:lstStyle/>
          <a:p>
            <a:r>
              <a:rPr lang="tr-TR" dirty="0"/>
              <a:t>Tetkik </a:t>
            </a:r>
            <a:r>
              <a:rPr lang="tr-TR" dirty="0" smtClean="0"/>
              <a:t>İstemleri </a:t>
            </a:r>
          </a:p>
          <a:p>
            <a:r>
              <a:rPr lang="tr-TR" dirty="0" smtClean="0"/>
              <a:t>Elektronik </a:t>
            </a:r>
            <a:r>
              <a:rPr lang="tr-TR" dirty="0"/>
              <a:t>istemlerde hasta ad-soyadı,  dosya numarası,  doktor bilgisi,  geldiği bölüm bilgilerinin doğruluğu kontrol edilmelidir.  </a:t>
            </a:r>
            <a:endParaRPr lang="tr-TR" dirty="0" smtClean="0"/>
          </a:p>
          <a:p>
            <a:r>
              <a:rPr lang="tr-TR" dirty="0" smtClean="0"/>
              <a:t>Hastaya </a:t>
            </a:r>
            <a:r>
              <a:rPr lang="tr-TR" dirty="0"/>
              <a:t>ait ön tanı ve klinik bilginin yazılması testlerin doğru değerlendirilmesinde gereklidir. </a:t>
            </a:r>
            <a:endParaRPr lang="tr-TR" dirty="0" smtClean="0"/>
          </a:p>
          <a:p>
            <a:r>
              <a:rPr lang="tr-TR" dirty="0" smtClean="0"/>
              <a:t>Gönderilen </a:t>
            </a:r>
            <a:r>
              <a:rPr lang="tr-TR" dirty="0"/>
              <a:t>her örnek için farklı örnek numarası verilmelidir çünkü her örnek ayrı ayrı değerlendirilmektedir (Örneğin bir hastadan biyokimya ve 24 saatlik idrar, gaitada gizli kan tetkikleri aynı anda istendiğinde farklı örnekler olması nedeniyle farklı örnek numaraları gerekmektedir.). </a:t>
            </a:r>
            <a:r>
              <a:rPr lang="tr-TR" dirty="0" smtClean="0"/>
              <a:t> </a:t>
            </a:r>
            <a:endParaRPr lang="tr-TR" dirty="0"/>
          </a:p>
        </p:txBody>
      </p:sp>
    </p:spTree>
    <p:extLst>
      <p:ext uri="{BB962C8B-B14F-4D97-AF65-F5344CB8AC3E}">
        <p14:creationId xmlns:p14="http://schemas.microsoft.com/office/powerpoint/2010/main" val="2563327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Örnek Alınması </a:t>
            </a:r>
            <a:r>
              <a:rPr lang="tr-TR" dirty="0" smtClean="0"/>
              <a:t>İle İlgili </a:t>
            </a:r>
            <a:r>
              <a:rPr lang="tr-TR" dirty="0"/>
              <a:t>Genel Bilgiler </a:t>
            </a:r>
          </a:p>
        </p:txBody>
      </p:sp>
      <p:sp>
        <p:nvSpPr>
          <p:cNvPr id="3" name="İçerik Yer Tutucusu 2"/>
          <p:cNvSpPr>
            <a:spLocks noGrp="1"/>
          </p:cNvSpPr>
          <p:nvPr>
            <p:ph sz="quarter" idx="1"/>
          </p:nvPr>
        </p:nvSpPr>
        <p:spPr>
          <a:xfrm>
            <a:off x="301752" y="2002536"/>
            <a:ext cx="8503920" cy="3632066"/>
          </a:xfrm>
        </p:spPr>
        <p:txBody>
          <a:bodyPr>
            <a:noAutofit/>
          </a:bodyPr>
          <a:lstStyle/>
          <a:p>
            <a:r>
              <a:rPr lang="tr-TR" sz="1600" dirty="0" smtClean="0"/>
              <a:t>Günlük </a:t>
            </a:r>
            <a:r>
              <a:rPr lang="tr-TR" sz="1600" dirty="0"/>
              <a:t>biyolojik ritim, birçok laboratuvar tetkikini etkilemektedir. Bu nedenle laboratuvar tetkikleri için kanın sabah verilmesi önerilir. </a:t>
            </a:r>
            <a:endParaRPr lang="tr-TR" sz="1600" dirty="0" smtClean="0"/>
          </a:p>
          <a:p>
            <a:r>
              <a:rPr lang="tr-TR" sz="1600" dirty="0" smtClean="0"/>
              <a:t>Fiziksel </a:t>
            </a:r>
            <a:r>
              <a:rPr lang="tr-TR" sz="1600" dirty="0"/>
              <a:t>aktivitelerin testler üzerine kısa ve uzun vadeli etkileri vardır. Bu nedenle tetkik için hastaneye gitmeden önce ağır ve zorlayıcı egzersizden kaçınmalıdır. Kan vermeden önce yarım saat kadar </a:t>
            </a:r>
            <a:r>
              <a:rPr lang="tr-TR" sz="1600" dirty="0" smtClean="0"/>
              <a:t>dinlenmiş </a:t>
            </a:r>
            <a:r>
              <a:rPr lang="tr-TR" sz="1600" dirty="0"/>
              <a:t>olmanız önerilir</a:t>
            </a:r>
            <a:r>
              <a:rPr lang="tr-TR" sz="1600" dirty="0" smtClean="0"/>
              <a:t>.</a:t>
            </a:r>
          </a:p>
          <a:p>
            <a:r>
              <a:rPr lang="tr-TR" sz="1600" dirty="0" smtClean="0"/>
              <a:t>Genel </a:t>
            </a:r>
            <a:r>
              <a:rPr lang="tr-TR" sz="1600" dirty="0"/>
              <a:t>olarak tüm testler için 12 saatlik açlık sonrası kan verilmesi önerilmektedir. </a:t>
            </a:r>
            <a:endParaRPr lang="tr-TR" sz="1600" dirty="0" smtClean="0"/>
          </a:p>
          <a:p>
            <a:r>
              <a:rPr lang="tr-TR" sz="1600" dirty="0" smtClean="0"/>
              <a:t>İhtiyaç </a:t>
            </a:r>
            <a:r>
              <a:rPr lang="tr-TR" sz="1600" dirty="0"/>
              <a:t>duyduğunuz miktarda su almanın laboratuvar testlerine olumsuz bir etkisi olmayacaktır. </a:t>
            </a:r>
            <a:endParaRPr lang="tr-TR" sz="1600" dirty="0" smtClean="0"/>
          </a:p>
          <a:p>
            <a:r>
              <a:rPr lang="tr-TR" sz="1600" dirty="0" smtClean="0"/>
              <a:t>Bu </a:t>
            </a:r>
            <a:r>
              <a:rPr lang="tr-TR" sz="1600" dirty="0"/>
              <a:t>süre boyunca sigara, çay ve kahve içmekten sakınınız. </a:t>
            </a:r>
            <a:endParaRPr lang="tr-TR" sz="1600" dirty="0" smtClean="0"/>
          </a:p>
          <a:p>
            <a:r>
              <a:rPr lang="tr-TR" sz="1600" dirty="0" smtClean="0"/>
              <a:t>Birçok </a:t>
            </a:r>
            <a:r>
              <a:rPr lang="tr-TR" sz="1600" dirty="0"/>
              <a:t>ilaç, laboratuvar testlerini olumsuz biçimlerde etkileyebilmektedir. Kullandığınız ilaçlar hakkında doktorunuzdan bilgi alınız. Düzenli kullandığınız ilaçlar var ise doktorunuz almamanızı söylemediği sürece kesinlikle günlük düzeninizi bozmadan ilaçlarınıza devam ediniz</a:t>
            </a:r>
            <a:r>
              <a:rPr lang="tr-TR" sz="1600" dirty="0" smtClean="0"/>
              <a:t>.</a:t>
            </a:r>
          </a:p>
          <a:p>
            <a:r>
              <a:rPr lang="tr-TR" sz="1600" dirty="0" smtClean="0"/>
              <a:t>Metabolizma </a:t>
            </a:r>
            <a:r>
              <a:rPr lang="tr-TR" sz="1600" dirty="0"/>
              <a:t>üzerindeki etkilerinden dolayı alkol-sigara kullanımı ile örnek alma zamanı arasındaki süre olabildiğince uzatılmalıdır. </a:t>
            </a:r>
          </a:p>
        </p:txBody>
      </p:sp>
    </p:spTree>
    <p:extLst>
      <p:ext uri="{BB962C8B-B14F-4D97-AF65-F5344CB8AC3E}">
        <p14:creationId xmlns:p14="http://schemas.microsoft.com/office/powerpoint/2010/main" val="829881021"/>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72</TotalTime>
  <Words>1262</Words>
  <Application>Microsoft Office PowerPoint</Application>
  <PresentationFormat>Ekran Gösterisi (4:3)</PresentationFormat>
  <Paragraphs>91</Paragraphs>
  <Slides>14</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14</vt:i4>
      </vt:variant>
    </vt:vector>
  </HeadingPairs>
  <TitlesOfParts>
    <vt:vector size="16" baseType="lpstr">
      <vt:lpstr>Arial</vt:lpstr>
      <vt:lpstr>Varsayılan Tasarım</vt:lpstr>
      <vt:lpstr>PowerPoint Sunusu</vt:lpstr>
      <vt:lpstr>Laboratuvar testlerini etkileyen faktörler ve laboratuvar tetkikleri öncesinde dikkat edilmesi gereken kurallar</vt:lpstr>
      <vt:lpstr>Laboratuvarda Analiz Sonuçlarını Etkileyen Faktörler </vt:lpstr>
      <vt:lpstr>Laboratuvar Testlerini Etkileyen Faktörler</vt:lpstr>
      <vt:lpstr>PowerPoint Sunusu</vt:lpstr>
      <vt:lpstr>PowerPoint Sunusu</vt:lpstr>
      <vt:lpstr>PowerPoint Sunusu</vt:lpstr>
      <vt:lpstr>PowerPoint Sunusu</vt:lpstr>
      <vt:lpstr>PowerPoint Sunusu</vt:lpstr>
      <vt:lpstr>PowerPoint Sunusu</vt:lpstr>
      <vt:lpstr>PowerPoint Sunusu</vt:lpstr>
      <vt:lpstr>Laboratuvar Tetkikleri Öncesinde Dikkat Edilmesi Gereken Kurallar </vt:lpstr>
      <vt:lpstr>PowerPoint Sunusu</vt:lpstr>
      <vt:lpstr>Örnek Alınması İle İlgili Genel Bilgiler </vt:lpstr>
    </vt:vector>
  </TitlesOfParts>
  <Company>Silentall Unattended Installer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ronaldinho424</dc:creator>
  <cp:lastModifiedBy>ronaldinho424</cp:lastModifiedBy>
  <cp:revision>17</cp:revision>
  <cp:lastPrinted>1601-01-01T00:00:00Z</cp:lastPrinted>
  <dcterms:created xsi:type="dcterms:W3CDTF">2020-01-21T10:58:35Z</dcterms:created>
  <dcterms:modified xsi:type="dcterms:W3CDTF">2020-11-20T10:09:44Z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