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84" r:id="rId4"/>
    <p:sldId id="285" r:id="rId5"/>
    <p:sldId id="274" r:id="rId6"/>
    <p:sldId id="258" r:id="rId7"/>
    <p:sldId id="288" r:id="rId8"/>
    <p:sldId id="272" r:id="rId9"/>
    <p:sldId id="265" r:id="rId10"/>
    <p:sldId id="266" r:id="rId11"/>
    <p:sldId id="268" r:id="rId12"/>
    <p:sldId id="312" r:id="rId13"/>
    <p:sldId id="280" r:id="rId14"/>
    <p:sldId id="290" r:id="rId15"/>
    <p:sldId id="281" r:id="rId16"/>
    <p:sldId id="269" r:id="rId17"/>
    <p:sldId id="262" r:id="rId18"/>
    <p:sldId id="291" r:id="rId19"/>
    <p:sldId id="314" r:id="rId20"/>
    <p:sldId id="315" r:id="rId21"/>
    <p:sldId id="293" r:id="rId22"/>
    <p:sldId id="294" r:id="rId23"/>
    <p:sldId id="295" r:id="rId24"/>
    <p:sldId id="296" r:id="rId25"/>
    <p:sldId id="297" r:id="rId26"/>
    <p:sldId id="313" r:id="rId27"/>
    <p:sldId id="298" r:id="rId28"/>
    <p:sldId id="299" r:id="rId29"/>
    <p:sldId id="300" r:id="rId30"/>
    <p:sldId id="301" r:id="rId31"/>
    <p:sldId id="302" r:id="rId32"/>
    <p:sldId id="263" r:id="rId33"/>
    <p:sldId id="303" r:id="rId34"/>
    <p:sldId id="304" r:id="rId35"/>
    <p:sldId id="257" r:id="rId36"/>
    <p:sldId id="305" r:id="rId37"/>
    <p:sldId id="283" r:id="rId38"/>
    <p:sldId id="306" r:id="rId39"/>
    <p:sldId id="259" r:id="rId40"/>
    <p:sldId id="260" r:id="rId41"/>
    <p:sldId id="264" r:id="rId42"/>
    <p:sldId id="307" r:id="rId43"/>
    <p:sldId id="308" r:id="rId44"/>
    <p:sldId id="309" r:id="rId45"/>
    <p:sldId id="310" r:id="rId46"/>
    <p:sldId id="311" r:id="rId47"/>
    <p:sldId id="287" r:id="rId48"/>
    <p:sldId id="289" r:id="rId49"/>
    <p:sldId id="292" r:id="rId50"/>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75" d="100"/>
          <a:sy n="75" d="100"/>
        </p:scale>
        <p:origin x="25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AD32CB-D61C-FD14-68E7-0851DB2CD83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89E940E-3B45-B587-1D5B-2D8BDE364C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AC559E6-6CB4-71FD-2ACE-B3791FC91B6D}"/>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5" name="Alt Bilgi Yer Tutucusu 4">
            <a:extLst>
              <a:ext uri="{FF2B5EF4-FFF2-40B4-BE49-F238E27FC236}">
                <a16:creationId xmlns:a16="http://schemas.microsoft.com/office/drawing/2014/main" id="{CA95A972-09BB-A8C4-6BD9-E457EC34D0A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EB78A80-5212-8B29-BEE8-135A8C3134C1}"/>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1947613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E02C84-6DA1-226E-532B-12AA92EB8C6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8766CC6-08C2-2ED6-58E5-1F93E018BE9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487E795-FCD4-F905-69B2-2A6FA8B12FE0}"/>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5" name="Alt Bilgi Yer Tutucusu 4">
            <a:extLst>
              <a:ext uri="{FF2B5EF4-FFF2-40B4-BE49-F238E27FC236}">
                <a16:creationId xmlns:a16="http://schemas.microsoft.com/office/drawing/2014/main" id="{DF728DBE-EDE8-6553-BDE6-C007D5D2849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8D63C13-94E3-F047-3335-A89E1BA2591D}"/>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3849092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C5CC2B0-3783-90DD-D15D-8AC54420D54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3046798-0251-7B5C-EBF9-492B9214AE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582847B-4CC5-714B-9E6C-F3889C2BEC5B}"/>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5" name="Alt Bilgi Yer Tutucusu 4">
            <a:extLst>
              <a:ext uri="{FF2B5EF4-FFF2-40B4-BE49-F238E27FC236}">
                <a16:creationId xmlns:a16="http://schemas.microsoft.com/office/drawing/2014/main" id="{CC0A24CF-83E5-C7B1-2D0D-152E98FE5BA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A0873D9-43AF-8AED-6682-F1C0810516B4}"/>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3200532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72A6B5-823E-9476-90DF-59A5C4704BE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6140985-777C-8A08-FF0D-7BD3B3D7094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162B90D-2C48-7099-0F8B-CC378C72D9EA}"/>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5" name="Alt Bilgi Yer Tutucusu 4">
            <a:extLst>
              <a:ext uri="{FF2B5EF4-FFF2-40B4-BE49-F238E27FC236}">
                <a16:creationId xmlns:a16="http://schemas.microsoft.com/office/drawing/2014/main" id="{03B3F216-F524-6EB1-9F2A-F6319F30EEF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05FB172-91F4-D9A3-A93F-40EF0773351C}"/>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960509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B0FE44-0AFE-3E7A-4D73-4454787FDC7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DD9A8BA-8B39-11BE-094B-F32614F4F4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EA9D0D3-7C0B-B77C-13FF-7E40D3302A79}"/>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5" name="Alt Bilgi Yer Tutucusu 4">
            <a:extLst>
              <a:ext uri="{FF2B5EF4-FFF2-40B4-BE49-F238E27FC236}">
                <a16:creationId xmlns:a16="http://schemas.microsoft.com/office/drawing/2014/main" id="{044D1433-C555-566E-8D10-90F17E9AE17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001A7C4-74C0-7EFF-0A29-4AD4D4675D02}"/>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3855244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FBB5A8-B525-08E9-1BE8-07AFBA3CF7E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277D3DE-6CFE-97A5-988F-E893CAA0231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9109C1A-FC40-0644-8DA7-75452B7478C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48DC99A-7A7B-5297-4796-22437EE1F50C}"/>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6" name="Alt Bilgi Yer Tutucusu 5">
            <a:extLst>
              <a:ext uri="{FF2B5EF4-FFF2-40B4-BE49-F238E27FC236}">
                <a16:creationId xmlns:a16="http://schemas.microsoft.com/office/drawing/2014/main" id="{286EE778-65F8-2AD8-1572-F2DB7E1881D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E670BE4-5D46-590F-B9D2-F15F7897A302}"/>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2469452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5A433B-097F-B131-FCDD-724B8EA37DE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7CA7ED8-2243-EA7D-1382-930A917C52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02BB08D-8A76-C95B-3AF3-1741536CA6F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ACD564F4-2A07-2607-3CD0-55FB14C30D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4466642-5D91-8688-01AD-4E3488B62DA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894B9E3-1C18-1748-B2A3-7DE3F32ABA6F}"/>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8" name="Alt Bilgi Yer Tutucusu 7">
            <a:extLst>
              <a:ext uri="{FF2B5EF4-FFF2-40B4-BE49-F238E27FC236}">
                <a16:creationId xmlns:a16="http://schemas.microsoft.com/office/drawing/2014/main" id="{0104C1E6-2992-9F0D-F648-D749D9208F0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5C4D2694-7EFD-7CB5-E870-5B35DB1E907A}"/>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4120709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400463-F05F-AA30-E26E-2450D34BB8B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07258FF-DC14-5C03-17FE-53A0C73EBB35}"/>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4" name="Alt Bilgi Yer Tutucusu 3">
            <a:extLst>
              <a:ext uri="{FF2B5EF4-FFF2-40B4-BE49-F238E27FC236}">
                <a16:creationId xmlns:a16="http://schemas.microsoft.com/office/drawing/2014/main" id="{980B3F3B-2593-7F35-B1E6-6051D71C08C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E6D76C9-1FEB-6FDA-BEE6-F260D16CFB03}"/>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1104146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DC17F11-C1B3-2487-4454-695DAB3B06B4}"/>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3" name="Alt Bilgi Yer Tutucusu 2">
            <a:extLst>
              <a:ext uri="{FF2B5EF4-FFF2-40B4-BE49-F238E27FC236}">
                <a16:creationId xmlns:a16="http://schemas.microsoft.com/office/drawing/2014/main" id="{4848A2FF-E9C5-6834-E7F8-E1F76E70F17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D4FA4AC-2131-6B42-E0A9-D16F3700D13D}"/>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3529774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1036A3-AD80-CE1F-8F7A-4F2EEB773CC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BE5F1A7-2B61-919A-FE4D-767A81CC10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D941AAA-4C91-0ACD-9157-092DB4D6C3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709E9AC-D51C-549D-4C66-D6AF228D5466}"/>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6" name="Alt Bilgi Yer Tutucusu 5">
            <a:extLst>
              <a:ext uri="{FF2B5EF4-FFF2-40B4-BE49-F238E27FC236}">
                <a16:creationId xmlns:a16="http://schemas.microsoft.com/office/drawing/2014/main" id="{5665CA2E-2856-B862-3E93-3BE2A43F73E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35AEA1D-43ED-B231-B20C-4F44D7769A96}"/>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2131898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DF312F-49B5-EC5F-DE45-CC3C09E0D1F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0784518-D64C-E622-1A74-D4F927CEFC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5D90B93-D66E-D640-8E33-5F961F5592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AF48961-423B-BD76-9EFE-FB70E2E26D45}"/>
              </a:ext>
            </a:extLst>
          </p:cNvPr>
          <p:cNvSpPr>
            <a:spLocks noGrp="1"/>
          </p:cNvSpPr>
          <p:nvPr>
            <p:ph type="dt" sz="half" idx="10"/>
          </p:nvPr>
        </p:nvSpPr>
        <p:spPr/>
        <p:txBody>
          <a:bodyPr/>
          <a:lstStyle/>
          <a:p>
            <a:fld id="{AEBA1562-4A0D-4557-B8AA-E0682054D067}" type="datetimeFigureOut">
              <a:rPr lang="tr-TR" smtClean="0"/>
              <a:t>20.06.2022</a:t>
            </a:fld>
            <a:endParaRPr lang="tr-TR"/>
          </a:p>
        </p:txBody>
      </p:sp>
      <p:sp>
        <p:nvSpPr>
          <p:cNvPr id="6" name="Alt Bilgi Yer Tutucusu 5">
            <a:extLst>
              <a:ext uri="{FF2B5EF4-FFF2-40B4-BE49-F238E27FC236}">
                <a16:creationId xmlns:a16="http://schemas.microsoft.com/office/drawing/2014/main" id="{EDF57BE4-D085-4CC6-853D-E507B2A5E35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81C7C64-1DE8-C2D2-3F9C-710967246C8E}"/>
              </a:ext>
            </a:extLst>
          </p:cNvPr>
          <p:cNvSpPr>
            <a:spLocks noGrp="1"/>
          </p:cNvSpPr>
          <p:nvPr>
            <p:ph type="sldNum" sz="quarter" idx="12"/>
          </p:nvPr>
        </p:nvSpPr>
        <p:spPr/>
        <p:txBody>
          <a:bodyPr/>
          <a:lstStyle/>
          <a:p>
            <a:fld id="{2494ABBF-3998-436F-8D4C-055EDE579BDC}" type="slidenum">
              <a:rPr lang="tr-TR" smtClean="0"/>
              <a:t>‹#›</a:t>
            </a:fld>
            <a:endParaRPr lang="tr-TR"/>
          </a:p>
        </p:txBody>
      </p:sp>
    </p:spTree>
    <p:extLst>
      <p:ext uri="{BB962C8B-B14F-4D97-AF65-F5344CB8AC3E}">
        <p14:creationId xmlns:p14="http://schemas.microsoft.com/office/powerpoint/2010/main" val="3241609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8102895-E820-35B5-158F-34C2070921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5FC561F-6171-BE3D-F42E-777F4E0433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9CCDCEE-0218-2EE4-A548-488D4018AB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BA1562-4A0D-4557-B8AA-E0682054D067}" type="datetimeFigureOut">
              <a:rPr lang="tr-TR" smtClean="0"/>
              <a:t>20.06.2022</a:t>
            </a:fld>
            <a:endParaRPr lang="tr-TR"/>
          </a:p>
        </p:txBody>
      </p:sp>
      <p:sp>
        <p:nvSpPr>
          <p:cNvPr id="5" name="Alt Bilgi Yer Tutucusu 4">
            <a:extLst>
              <a:ext uri="{FF2B5EF4-FFF2-40B4-BE49-F238E27FC236}">
                <a16:creationId xmlns:a16="http://schemas.microsoft.com/office/drawing/2014/main" id="{D6633E79-DD11-2D06-1B9E-5FA177D7CE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C7277CD-8359-8DC8-164C-520237697C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94ABBF-3998-436F-8D4C-055EDE579BDC}" type="slidenum">
              <a:rPr lang="tr-TR" smtClean="0"/>
              <a:t>‹#›</a:t>
            </a:fld>
            <a:endParaRPr lang="tr-TR"/>
          </a:p>
        </p:txBody>
      </p:sp>
    </p:spTree>
    <p:extLst>
      <p:ext uri="{BB962C8B-B14F-4D97-AF65-F5344CB8AC3E}">
        <p14:creationId xmlns:p14="http://schemas.microsoft.com/office/powerpoint/2010/main" val="5861168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dergipark.org.tr/tr/pub/mjss/issue/43001/520543"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16E9FD-A751-E3E8-4F1B-486BCE1F17D1}"/>
              </a:ext>
            </a:extLst>
          </p:cNvPr>
          <p:cNvSpPr>
            <a:spLocks noGrp="1"/>
          </p:cNvSpPr>
          <p:nvPr>
            <p:ph type="ctrTitle"/>
          </p:nvPr>
        </p:nvSpPr>
        <p:spPr/>
        <p:txBody>
          <a:bodyPr/>
          <a:lstStyle/>
          <a:p>
            <a:r>
              <a:rPr lang="tr-TR" dirty="0"/>
              <a:t>EMPATİ</a:t>
            </a:r>
          </a:p>
        </p:txBody>
      </p:sp>
      <p:sp>
        <p:nvSpPr>
          <p:cNvPr id="3" name="Alt Başlık 2">
            <a:extLst>
              <a:ext uri="{FF2B5EF4-FFF2-40B4-BE49-F238E27FC236}">
                <a16:creationId xmlns:a16="http://schemas.microsoft.com/office/drawing/2014/main" id="{933067CC-5A51-4D6C-978C-E9BC21B5DC39}"/>
              </a:ext>
            </a:extLst>
          </p:cNvPr>
          <p:cNvSpPr>
            <a:spLocks noGrp="1"/>
          </p:cNvSpPr>
          <p:nvPr>
            <p:ph type="subTitle" idx="1"/>
          </p:nvPr>
        </p:nvSpPr>
        <p:spPr/>
        <p:txBody>
          <a:bodyPr/>
          <a:lstStyle/>
          <a:p>
            <a:r>
              <a:rPr lang="tr-TR" dirty="0"/>
              <a:t>Doç. Dr. </a:t>
            </a:r>
            <a:r>
              <a:rPr lang="tr-TR" dirty="0" err="1"/>
              <a:t>Nurhayat</a:t>
            </a:r>
            <a:r>
              <a:rPr lang="tr-TR" dirty="0"/>
              <a:t> </a:t>
            </a:r>
            <a:r>
              <a:rPr lang="tr-TR" dirty="0" err="1"/>
              <a:t>Yoloğlu</a:t>
            </a:r>
            <a:endParaRPr lang="tr-TR" dirty="0"/>
          </a:p>
          <a:p>
            <a:r>
              <a:rPr lang="tr-TR" dirty="0" err="1"/>
              <a:t>Ondokuz</a:t>
            </a:r>
            <a:r>
              <a:rPr lang="tr-TR" dirty="0"/>
              <a:t> Mayıs Üniversitesi İletişim Fakültesi</a:t>
            </a:r>
          </a:p>
        </p:txBody>
      </p:sp>
    </p:spTree>
    <p:extLst>
      <p:ext uri="{BB962C8B-B14F-4D97-AF65-F5344CB8AC3E}">
        <p14:creationId xmlns:p14="http://schemas.microsoft.com/office/powerpoint/2010/main" val="278781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F48FA2-D262-F394-0612-165D93436EAF}"/>
              </a:ext>
            </a:extLst>
          </p:cNvPr>
          <p:cNvSpPr>
            <a:spLocks noGrp="1"/>
          </p:cNvSpPr>
          <p:nvPr>
            <p:ph type="title"/>
          </p:nvPr>
        </p:nvSpPr>
        <p:spPr/>
        <p:txBody>
          <a:bodyPr/>
          <a:lstStyle/>
          <a:p>
            <a:r>
              <a:rPr lang="tr-TR" dirty="0"/>
              <a:t>EMPATİ İLE İLGİLİ ÖZLÜ SÖZLER</a:t>
            </a:r>
          </a:p>
        </p:txBody>
      </p:sp>
      <p:sp>
        <p:nvSpPr>
          <p:cNvPr id="3" name="İçerik Yer Tutucusu 2">
            <a:extLst>
              <a:ext uri="{FF2B5EF4-FFF2-40B4-BE49-F238E27FC236}">
                <a16:creationId xmlns:a16="http://schemas.microsoft.com/office/drawing/2014/main" id="{B9C5D729-760B-E3F5-BD8F-6BFFC42ADC61}"/>
              </a:ext>
            </a:extLst>
          </p:cNvPr>
          <p:cNvSpPr>
            <a:spLocks noGrp="1"/>
          </p:cNvSpPr>
          <p:nvPr>
            <p:ph idx="1"/>
          </p:nvPr>
        </p:nvSpPr>
        <p:spPr/>
        <p:txBody>
          <a:bodyPr>
            <a:normAutofit fontScale="92500" lnSpcReduction="20000"/>
          </a:bodyPr>
          <a:lstStyle/>
          <a:p>
            <a:r>
              <a:rPr lang="tr-TR" dirty="0"/>
              <a:t>Ağlayabilseydiniz, anlayabilirdiniz. Necip Fazıl Kısakürek</a:t>
            </a:r>
          </a:p>
          <a:p>
            <a:endParaRPr lang="tr-TR" dirty="0"/>
          </a:p>
          <a:p>
            <a:r>
              <a:rPr lang="tr-TR" dirty="0"/>
              <a:t>Dünyayı anlayışla göreni, dünya da anlayışla görür. </a:t>
            </a:r>
            <a:r>
              <a:rPr lang="tr-TR" dirty="0" err="1"/>
              <a:t>Hegel</a:t>
            </a:r>
            <a:endParaRPr lang="tr-TR" dirty="0"/>
          </a:p>
          <a:p>
            <a:r>
              <a:rPr lang="tr-TR" dirty="0"/>
              <a:t>Empati, insanım diyebilmenin, huzurun olmazsa olmaz özelliği.</a:t>
            </a:r>
          </a:p>
          <a:p>
            <a:endParaRPr lang="tr-TR" dirty="0"/>
          </a:p>
          <a:p>
            <a:r>
              <a:rPr lang="tr-TR" dirty="0"/>
              <a:t>Bir kişiyi dinlemek beyin işidir ama onunla empati kurabilmek gönül işidir.</a:t>
            </a:r>
          </a:p>
          <a:p>
            <a:endParaRPr lang="tr-TR" dirty="0"/>
          </a:p>
          <a:p>
            <a:r>
              <a:rPr lang="tr-TR" dirty="0"/>
              <a:t>Barış ucuz; barış için sadece vicdan, empati ve sevgi lazım. La </a:t>
            </a:r>
            <a:r>
              <a:rPr lang="tr-TR" dirty="0" err="1"/>
              <a:t>Edri</a:t>
            </a:r>
            <a:endParaRPr lang="tr-TR" dirty="0"/>
          </a:p>
          <a:p>
            <a:endParaRPr lang="tr-TR" dirty="0"/>
          </a:p>
          <a:p>
            <a:r>
              <a:rPr lang="tr-TR" dirty="0"/>
              <a:t>En büyük insan, kendini en çok sayıda insanın yerine koyabilendir. </a:t>
            </a:r>
            <a:r>
              <a:rPr lang="tr-TR" dirty="0" err="1"/>
              <a:t>Jane</a:t>
            </a:r>
            <a:r>
              <a:rPr lang="tr-TR" dirty="0"/>
              <a:t> Adams</a:t>
            </a:r>
          </a:p>
        </p:txBody>
      </p:sp>
    </p:spTree>
    <p:extLst>
      <p:ext uri="{BB962C8B-B14F-4D97-AF65-F5344CB8AC3E}">
        <p14:creationId xmlns:p14="http://schemas.microsoft.com/office/powerpoint/2010/main" val="4031661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F48FA2-D262-F394-0612-165D93436EAF}"/>
              </a:ext>
            </a:extLst>
          </p:cNvPr>
          <p:cNvSpPr>
            <a:spLocks noGrp="1"/>
          </p:cNvSpPr>
          <p:nvPr>
            <p:ph type="title"/>
          </p:nvPr>
        </p:nvSpPr>
        <p:spPr/>
        <p:txBody>
          <a:bodyPr/>
          <a:lstStyle/>
          <a:p>
            <a:r>
              <a:rPr lang="tr-TR" dirty="0"/>
              <a:t>EMPATİ İLE İLGİLİ ÖZLÜ SÖZLER</a:t>
            </a:r>
          </a:p>
        </p:txBody>
      </p:sp>
      <p:sp>
        <p:nvSpPr>
          <p:cNvPr id="3" name="İçerik Yer Tutucusu 2">
            <a:extLst>
              <a:ext uri="{FF2B5EF4-FFF2-40B4-BE49-F238E27FC236}">
                <a16:creationId xmlns:a16="http://schemas.microsoft.com/office/drawing/2014/main" id="{B9C5D729-760B-E3F5-BD8F-6BFFC42ADC61}"/>
              </a:ext>
            </a:extLst>
          </p:cNvPr>
          <p:cNvSpPr>
            <a:spLocks noGrp="1"/>
          </p:cNvSpPr>
          <p:nvPr>
            <p:ph idx="1"/>
          </p:nvPr>
        </p:nvSpPr>
        <p:spPr/>
        <p:txBody>
          <a:bodyPr>
            <a:normAutofit fontScale="92500" lnSpcReduction="10000"/>
          </a:bodyPr>
          <a:lstStyle/>
          <a:p>
            <a:r>
              <a:rPr lang="tr-TR" dirty="0"/>
              <a:t>İnsanı insan kılan özellik, empati yeteneğini geliştirmiş olmasıdır. H. </a:t>
            </a:r>
            <a:r>
              <a:rPr lang="tr-TR" dirty="0" err="1"/>
              <a:t>Murakami</a:t>
            </a:r>
            <a:endParaRPr lang="tr-TR" dirty="0"/>
          </a:p>
          <a:p>
            <a:endParaRPr lang="tr-TR" dirty="0"/>
          </a:p>
          <a:p>
            <a:r>
              <a:rPr lang="tr-TR" dirty="0"/>
              <a:t>İnsanlar beni anlamıyorlar diye kaygılanmam. Ben insanları anlamıyorsam </a:t>
            </a:r>
            <a:r>
              <a:rPr lang="tr-TR" dirty="0" err="1"/>
              <a:t>kaygılanırım.Konfiçyus</a:t>
            </a:r>
            <a:endParaRPr lang="tr-TR" dirty="0"/>
          </a:p>
          <a:p>
            <a:endParaRPr lang="tr-TR" dirty="0"/>
          </a:p>
          <a:p>
            <a:r>
              <a:rPr lang="tr-TR" dirty="0"/>
              <a:t>Ne kadar bilirsen bil anlatabildiklerin karşındakinin anlayabileceği kadardır. Mevlânâ</a:t>
            </a:r>
          </a:p>
          <a:p>
            <a:endParaRPr lang="tr-TR" dirty="0"/>
          </a:p>
          <a:p>
            <a:r>
              <a:rPr lang="tr-TR" dirty="0"/>
              <a:t>Evinizin eşiğini temizlemeden komşunuzun damındaki karlardan şikayet etmeyiniz. Konfüçyüs</a:t>
            </a:r>
          </a:p>
          <a:p>
            <a:endParaRPr lang="tr-TR" dirty="0"/>
          </a:p>
          <a:p>
            <a:endParaRPr lang="tr-TR" dirty="0"/>
          </a:p>
        </p:txBody>
      </p:sp>
    </p:spTree>
    <p:extLst>
      <p:ext uri="{BB962C8B-B14F-4D97-AF65-F5344CB8AC3E}">
        <p14:creationId xmlns:p14="http://schemas.microsoft.com/office/powerpoint/2010/main" val="4242508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014104-6313-EF5C-9958-152678ED3A11}"/>
              </a:ext>
            </a:extLst>
          </p:cNvPr>
          <p:cNvSpPr>
            <a:spLocks noGrp="1"/>
          </p:cNvSpPr>
          <p:nvPr>
            <p:ph type="title"/>
          </p:nvPr>
        </p:nvSpPr>
        <p:spPr/>
        <p:txBody>
          <a:bodyPr/>
          <a:lstStyle/>
          <a:p>
            <a:r>
              <a:rPr lang="tr-TR" dirty="0"/>
              <a:t>EMPATİ İLE İLGİLİ ÖZLÜ SÖZLER</a:t>
            </a:r>
          </a:p>
        </p:txBody>
      </p:sp>
      <p:sp>
        <p:nvSpPr>
          <p:cNvPr id="3" name="İçerik Yer Tutucusu 2">
            <a:extLst>
              <a:ext uri="{FF2B5EF4-FFF2-40B4-BE49-F238E27FC236}">
                <a16:creationId xmlns:a16="http://schemas.microsoft.com/office/drawing/2014/main" id="{EDD5307A-756C-92CD-728A-8B9D16B3C4AA}"/>
              </a:ext>
            </a:extLst>
          </p:cNvPr>
          <p:cNvSpPr>
            <a:spLocks noGrp="1"/>
          </p:cNvSpPr>
          <p:nvPr>
            <p:ph idx="1"/>
          </p:nvPr>
        </p:nvSpPr>
        <p:spPr/>
        <p:txBody>
          <a:bodyPr/>
          <a:lstStyle/>
          <a:p>
            <a:r>
              <a:rPr lang="tr-TR" dirty="0"/>
              <a:t>Bizzat katlanamadığınız eziyete, başkasının tahammül etmesini istemeyiniz. </a:t>
            </a:r>
            <a:r>
              <a:rPr lang="tr-TR" dirty="0" err="1"/>
              <a:t>Publilius</a:t>
            </a:r>
            <a:r>
              <a:rPr lang="tr-TR" dirty="0"/>
              <a:t> </a:t>
            </a:r>
            <a:r>
              <a:rPr lang="tr-TR" dirty="0" err="1"/>
              <a:t>Cyrus</a:t>
            </a:r>
            <a:endParaRPr lang="tr-TR" dirty="0"/>
          </a:p>
          <a:p>
            <a:endParaRPr lang="tr-TR" dirty="0"/>
          </a:p>
          <a:p>
            <a:r>
              <a:rPr lang="tr-TR" dirty="0"/>
              <a:t>Şefkat empatiye dayanır, empati de, başkalarına odaklanmayı gerektirir. Daniel </a:t>
            </a:r>
            <a:r>
              <a:rPr lang="tr-TR" dirty="0" err="1"/>
              <a:t>Goleman</a:t>
            </a:r>
            <a:endParaRPr lang="tr-TR" dirty="0"/>
          </a:p>
          <a:p>
            <a:endParaRPr lang="tr-TR" dirty="0"/>
          </a:p>
        </p:txBody>
      </p:sp>
    </p:spTree>
    <p:extLst>
      <p:ext uri="{BB962C8B-B14F-4D97-AF65-F5344CB8AC3E}">
        <p14:creationId xmlns:p14="http://schemas.microsoft.com/office/powerpoint/2010/main" val="3666586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63266D-A67B-1DFF-76C0-771031486D79}"/>
              </a:ext>
            </a:extLst>
          </p:cNvPr>
          <p:cNvSpPr>
            <a:spLocks noGrp="1"/>
          </p:cNvSpPr>
          <p:nvPr>
            <p:ph type="title"/>
          </p:nvPr>
        </p:nvSpPr>
        <p:spPr/>
        <p:txBody>
          <a:bodyPr/>
          <a:lstStyle/>
          <a:p>
            <a:r>
              <a:rPr lang="tr-TR" dirty="0"/>
              <a:t>EMPATİ İLE İLGİLİ ÖZLÜ SÖZLER</a:t>
            </a:r>
          </a:p>
        </p:txBody>
      </p:sp>
      <p:sp>
        <p:nvSpPr>
          <p:cNvPr id="3" name="İçerik Yer Tutucusu 2">
            <a:extLst>
              <a:ext uri="{FF2B5EF4-FFF2-40B4-BE49-F238E27FC236}">
                <a16:creationId xmlns:a16="http://schemas.microsoft.com/office/drawing/2014/main" id="{27CAF4EE-DD34-7ADD-9A8B-11D7F9B8A846}"/>
              </a:ext>
            </a:extLst>
          </p:cNvPr>
          <p:cNvSpPr>
            <a:spLocks noGrp="1"/>
          </p:cNvSpPr>
          <p:nvPr>
            <p:ph idx="1"/>
          </p:nvPr>
        </p:nvSpPr>
        <p:spPr/>
        <p:txBody>
          <a:bodyPr>
            <a:normAutofit fontScale="47500" lnSpcReduction="20000"/>
          </a:bodyPr>
          <a:lstStyle/>
          <a:p>
            <a:r>
              <a:rPr lang="tr-TR" sz="5100" dirty="0"/>
              <a:t>Aptal ve cahil oldukları zaman dahi dinle onları çünkü bu dünyada herkesin bir hikayesi vardır. Buda</a:t>
            </a:r>
          </a:p>
          <a:p>
            <a:endParaRPr lang="tr-TR" sz="5100" dirty="0"/>
          </a:p>
          <a:p>
            <a:r>
              <a:rPr lang="tr-TR" sz="5100" dirty="0"/>
              <a:t>Empati, öncelikle kendimizle ilişkimizde başlar. Buna kendini sevmek ya da öz sevgi denir. Nil Gün</a:t>
            </a:r>
          </a:p>
          <a:p>
            <a:endParaRPr lang="tr-TR" sz="5100" dirty="0"/>
          </a:p>
          <a:p>
            <a:r>
              <a:rPr lang="tr-TR" sz="5100" dirty="0"/>
              <a:t>Ayakkabılarım olmadığı için üzülürdüm. Ta ki sokakta ayakları olmayan adamı görene kadar. </a:t>
            </a:r>
            <a:r>
              <a:rPr lang="tr-TR" sz="5100" dirty="0" err="1"/>
              <a:t>Honoré</a:t>
            </a:r>
            <a:r>
              <a:rPr lang="tr-TR" sz="5100" dirty="0"/>
              <a:t> de </a:t>
            </a:r>
            <a:r>
              <a:rPr lang="tr-TR" sz="5100" dirty="0" err="1"/>
              <a:t>Balzac</a:t>
            </a:r>
            <a:endParaRPr lang="tr-TR" sz="5100" dirty="0"/>
          </a:p>
          <a:p>
            <a:endParaRPr lang="tr-TR" sz="5100" dirty="0"/>
          </a:p>
          <a:p>
            <a:r>
              <a:rPr lang="tr-TR" sz="5100" dirty="0"/>
              <a:t>Birini suçlamak üzere ileri uzattığın elinin üç parmağının seni gösterdiğini unutma! </a:t>
            </a:r>
            <a:r>
              <a:rPr lang="tr-TR" sz="5100" dirty="0" err="1"/>
              <a:t>Friedrich</a:t>
            </a:r>
            <a:r>
              <a:rPr lang="tr-TR" sz="5100" dirty="0"/>
              <a:t> Nietzsche</a:t>
            </a:r>
          </a:p>
          <a:p>
            <a:pPr marL="0" indent="0">
              <a:buNone/>
            </a:pPr>
            <a:r>
              <a:rPr lang="tr-TR" sz="5100" dirty="0"/>
              <a:t> </a:t>
            </a:r>
          </a:p>
          <a:p>
            <a:endParaRPr lang="tr-TR" dirty="0"/>
          </a:p>
        </p:txBody>
      </p:sp>
    </p:spTree>
    <p:extLst>
      <p:ext uri="{BB962C8B-B14F-4D97-AF65-F5344CB8AC3E}">
        <p14:creationId xmlns:p14="http://schemas.microsoft.com/office/powerpoint/2010/main" val="2605641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B58E57-EE54-6F5D-61A9-76399E58E48D}"/>
              </a:ext>
            </a:extLst>
          </p:cNvPr>
          <p:cNvSpPr>
            <a:spLocks noGrp="1"/>
          </p:cNvSpPr>
          <p:nvPr>
            <p:ph type="title"/>
          </p:nvPr>
        </p:nvSpPr>
        <p:spPr/>
        <p:txBody>
          <a:bodyPr/>
          <a:lstStyle/>
          <a:p>
            <a:r>
              <a:rPr lang="tr-TR" dirty="0"/>
              <a:t>EMPATİ İLE İLGİLİ ÖZLÜ SÖZLER</a:t>
            </a:r>
          </a:p>
        </p:txBody>
      </p:sp>
      <p:sp>
        <p:nvSpPr>
          <p:cNvPr id="3" name="İçerik Yer Tutucusu 2">
            <a:extLst>
              <a:ext uri="{FF2B5EF4-FFF2-40B4-BE49-F238E27FC236}">
                <a16:creationId xmlns:a16="http://schemas.microsoft.com/office/drawing/2014/main" id="{AB451F5D-84EE-F410-72D5-3E7078B88B61}"/>
              </a:ext>
            </a:extLst>
          </p:cNvPr>
          <p:cNvSpPr>
            <a:spLocks noGrp="1"/>
          </p:cNvSpPr>
          <p:nvPr>
            <p:ph idx="1"/>
          </p:nvPr>
        </p:nvSpPr>
        <p:spPr/>
        <p:txBody>
          <a:bodyPr/>
          <a:lstStyle/>
          <a:p>
            <a:r>
              <a:rPr lang="tr-TR" sz="2800" dirty="0"/>
              <a:t>Sana nasıl davranılmasını istersen sen de başkalarına öyle davran, fakat ilk iyi davranışı sen yap. David </a:t>
            </a:r>
            <a:r>
              <a:rPr lang="tr-TR" sz="2800" dirty="0" err="1"/>
              <a:t>Hume</a:t>
            </a:r>
            <a:endParaRPr lang="tr-TR" sz="2800" dirty="0"/>
          </a:p>
          <a:p>
            <a:endParaRPr lang="tr-TR" sz="2800" dirty="0"/>
          </a:p>
          <a:p>
            <a:r>
              <a:rPr lang="tr-TR" sz="2800" dirty="0"/>
              <a:t>Bütün işini gücünü anlayış yolu ile yap; eline geçen bu zamanı israftan bilgi ile koru. Yusuf Has </a:t>
            </a:r>
            <a:r>
              <a:rPr lang="tr-TR" sz="2800" dirty="0" err="1"/>
              <a:t>Hacib</a:t>
            </a:r>
            <a:endParaRPr lang="tr-TR" sz="2800" dirty="0"/>
          </a:p>
          <a:p>
            <a:endParaRPr lang="tr-TR" sz="2800" dirty="0"/>
          </a:p>
          <a:p>
            <a:endParaRPr lang="tr-TR" dirty="0"/>
          </a:p>
          <a:p>
            <a:endParaRPr lang="tr-TR" dirty="0"/>
          </a:p>
        </p:txBody>
      </p:sp>
    </p:spTree>
    <p:extLst>
      <p:ext uri="{BB962C8B-B14F-4D97-AF65-F5344CB8AC3E}">
        <p14:creationId xmlns:p14="http://schemas.microsoft.com/office/powerpoint/2010/main" val="12109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24CA39-4229-95C9-4153-A8BB9573AB01}"/>
              </a:ext>
            </a:extLst>
          </p:cNvPr>
          <p:cNvSpPr>
            <a:spLocks noGrp="1"/>
          </p:cNvSpPr>
          <p:nvPr>
            <p:ph type="title"/>
          </p:nvPr>
        </p:nvSpPr>
        <p:spPr/>
        <p:txBody>
          <a:bodyPr/>
          <a:lstStyle/>
          <a:p>
            <a:r>
              <a:rPr lang="tr-TR" dirty="0"/>
              <a:t>EMPATİ İLE İLGİLİ ÖZLÜ SÖZLER</a:t>
            </a:r>
          </a:p>
        </p:txBody>
      </p:sp>
      <p:sp>
        <p:nvSpPr>
          <p:cNvPr id="3" name="İçerik Yer Tutucusu 2">
            <a:extLst>
              <a:ext uri="{FF2B5EF4-FFF2-40B4-BE49-F238E27FC236}">
                <a16:creationId xmlns:a16="http://schemas.microsoft.com/office/drawing/2014/main" id="{5164DC2D-E43D-5D33-4D9F-B90C1E62F1AC}"/>
              </a:ext>
            </a:extLst>
          </p:cNvPr>
          <p:cNvSpPr>
            <a:spLocks noGrp="1"/>
          </p:cNvSpPr>
          <p:nvPr>
            <p:ph idx="1"/>
          </p:nvPr>
        </p:nvSpPr>
        <p:spPr/>
        <p:txBody>
          <a:bodyPr>
            <a:normAutofit fontScale="55000" lnSpcReduction="20000"/>
          </a:bodyPr>
          <a:lstStyle/>
          <a:p>
            <a:r>
              <a:rPr lang="tr-TR" sz="4400" dirty="0"/>
              <a:t>Kuşlar insanları neden anlamazlar? Çünkü insanlar yazın tarlalara korkuluk dikerler, kışında kuşlara buğday tanesi serperler. </a:t>
            </a:r>
            <a:r>
              <a:rPr lang="tr-TR" sz="4400" dirty="0" err="1"/>
              <a:t>Ronner</a:t>
            </a:r>
            <a:endParaRPr lang="tr-TR" sz="4400" dirty="0"/>
          </a:p>
          <a:p>
            <a:endParaRPr lang="tr-TR" sz="4400" dirty="0"/>
          </a:p>
          <a:p>
            <a:r>
              <a:rPr lang="tr-TR" sz="4400" dirty="0"/>
              <a:t>Empati yapmayı severim. Bana aşık olanların yerine geçip, kendime bakıyorum da; gerçekten doğru bir tercih yapmışlar. </a:t>
            </a:r>
            <a:r>
              <a:rPr lang="tr-TR" sz="4400" dirty="0" err="1"/>
              <a:t>Vidal</a:t>
            </a:r>
            <a:endParaRPr lang="tr-TR" sz="4400" dirty="0"/>
          </a:p>
          <a:p>
            <a:endParaRPr lang="tr-TR" sz="4400" dirty="0"/>
          </a:p>
          <a:p>
            <a:r>
              <a:rPr lang="tr-TR" sz="4400" dirty="0"/>
              <a:t>Hepimiz zaaflarla, yanılmalarla yoğrulmuşuz; birbirimizin budalalıklarını karşılıklı olarak hoş görelim; pekguzelsozler.com doğanın ilk yasası budur. </a:t>
            </a:r>
            <a:r>
              <a:rPr lang="tr-TR" sz="4400" dirty="0" err="1"/>
              <a:t>Voltaire</a:t>
            </a:r>
            <a:endParaRPr lang="tr-TR" sz="4400" dirty="0"/>
          </a:p>
          <a:p>
            <a:endParaRPr lang="tr-TR" sz="4400" dirty="0"/>
          </a:p>
          <a:p>
            <a:r>
              <a:rPr lang="tr-TR" sz="4400" b="1" dirty="0"/>
              <a:t>Kendi iyiliğimizi ve çıkarımızı istediğimiz gibi, başkalarının da iyiliğini ister çıkarlarını gözetirsek ortada fenalık kalmaz. Hz. Muhammed</a:t>
            </a:r>
          </a:p>
          <a:p>
            <a:endParaRPr lang="tr-TR" sz="4400" dirty="0"/>
          </a:p>
          <a:p>
            <a:endParaRPr lang="tr-TR" dirty="0"/>
          </a:p>
          <a:p>
            <a:endParaRPr lang="tr-TR" dirty="0"/>
          </a:p>
          <a:p>
            <a:pPr marL="0" indent="0">
              <a:buNone/>
            </a:pPr>
            <a:endParaRPr lang="tr-TR" dirty="0"/>
          </a:p>
          <a:p>
            <a:endParaRPr lang="tr-TR" dirty="0"/>
          </a:p>
        </p:txBody>
      </p:sp>
    </p:spTree>
    <p:extLst>
      <p:ext uri="{BB962C8B-B14F-4D97-AF65-F5344CB8AC3E}">
        <p14:creationId xmlns:p14="http://schemas.microsoft.com/office/powerpoint/2010/main" val="4115883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F48FA2-D262-F394-0612-165D93436EAF}"/>
              </a:ext>
            </a:extLst>
          </p:cNvPr>
          <p:cNvSpPr>
            <a:spLocks noGrp="1"/>
          </p:cNvSpPr>
          <p:nvPr>
            <p:ph type="title"/>
          </p:nvPr>
        </p:nvSpPr>
        <p:spPr/>
        <p:txBody>
          <a:bodyPr/>
          <a:lstStyle/>
          <a:p>
            <a:r>
              <a:rPr lang="tr-TR" dirty="0"/>
              <a:t>EMPATİ İLE İLGİLİ ÖZLÜ SÖZLER</a:t>
            </a:r>
          </a:p>
        </p:txBody>
      </p:sp>
      <p:sp>
        <p:nvSpPr>
          <p:cNvPr id="3" name="İçerik Yer Tutucusu 2">
            <a:extLst>
              <a:ext uri="{FF2B5EF4-FFF2-40B4-BE49-F238E27FC236}">
                <a16:creationId xmlns:a16="http://schemas.microsoft.com/office/drawing/2014/main" id="{B9C5D729-760B-E3F5-BD8F-6BFFC42ADC61}"/>
              </a:ext>
            </a:extLst>
          </p:cNvPr>
          <p:cNvSpPr>
            <a:spLocks noGrp="1"/>
          </p:cNvSpPr>
          <p:nvPr>
            <p:ph idx="1"/>
          </p:nvPr>
        </p:nvSpPr>
        <p:spPr/>
        <p:txBody>
          <a:bodyPr/>
          <a:lstStyle/>
          <a:p>
            <a:r>
              <a:rPr lang="tr-TR" dirty="0"/>
              <a:t>Empati, öncelikle kendimizle ilişkimizde başlar. Buna kendini sevmek ya da öz sevgi denir. Nil Gün</a:t>
            </a:r>
          </a:p>
          <a:p>
            <a:pPr marL="0" indent="0">
              <a:buNone/>
            </a:pPr>
            <a:endParaRPr lang="tr-TR" dirty="0"/>
          </a:p>
          <a:p>
            <a:r>
              <a:rPr lang="tr-TR" dirty="0"/>
              <a:t>Birini suçlamak üzere ileri uzattığın elinin üç parmağının seni gösterdiğini unutma! </a:t>
            </a:r>
            <a:r>
              <a:rPr lang="tr-TR" dirty="0" err="1"/>
              <a:t>Friedrich</a:t>
            </a:r>
            <a:r>
              <a:rPr lang="tr-TR" dirty="0"/>
              <a:t> Nietzsche</a:t>
            </a:r>
          </a:p>
          <a:p>
            <a:endParaRPr lang="tr-TR" dirty="0"/>
          </a:p>
          <a:p>
            <a:endParaRPr lang="tr-TR" dirty="0"/>
          </a:p>
          <a:p>
            <a:endParaRPr lang="tr-TR" dirty="0"/>
          </a:p>
        </p:txBody>
      </p:sp>
    </p:spTree>
    <p:extLst>
      <p:ext uri="{BB962C8B-B14F-4D97-AF65-F5344CB8AC3E}">
        <p14:creationId xmlns:p14="http://schemas.microsoft.com/office/powerpoint/2010/main" val="2481957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7D07FCF9-CBCC-AA93-1A4E-1821BE50C437}"/>
              </a:ext>
            </a:extLst>
          </p:cNvPr>
          <p:cNvPicPr>
            <a:picLocks noGrp="1" noChangeAspect="1"/>
          </p:cNvPicPr>
          <p:nvPr>
            <p:ph idx="1"/>
          </p:nvPr>
        </p:nvPicPr>
        <p:blipFill>
          <a:blip r:embed="rId2"/>
          <a:stretch>
            <a:fillRect/>
          </a:stretch>
        </p:blipFill>
        <p:spPr>
          <a:xfrm>
            <a:off x="2082801" y="1869440"/>
            <a:ext cx="7782560" cy="4277360"/>
          </a:xfrm>
          <a:prstGeom prst="rect">
            <a:avLst/>
          </a:prstGeom>
        </p:spPr>
      </p:pic>
    </p:spTree>
    <p:extLst>
      <p:ext uri="{BB962C8B-B14F-4D97-AF65-F5344CB8AC3E}">
        <p14:creationId xmlns:p14="http://schemas.microsoft.com/office/powerpoint/2010/main" val="3746880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617533-F50A-CD00-C22B-07936EABCB6A}"/>
              </a:ext>
            </a:extLst>
          </p:cNvPr>
          <p:cNvSpPr>
            <a:spLocks noGrp="1"/>
          </p:cNvSpPr>
          <p:nvPr>
            <p:ph type="title"/>
          </p:nvPr>
        </p:nvSpPr>
        <p:spPr/>
        <p:txBody>
          <a:bodyPr/>
          <a:lstStyle/>
          <a:p>
            <a:r>
              <a:rPr lang="tr-TR" dirty="0"/>
              <a:t>EMPATİ İLE İLGİLİ ÖZLÜ SÖZLER</a:t>
            </a:r>
          </a:p>
        </p:txBody>
      </p:sp>
      <p:sp>
        <p:nvSpPr>
          <p:cNvPr id="3" name="İçerik Yer Tutucusu 2">
            <a:extLst>
              <a:ext uri="{FF2B5EF4-FFF2-40B4-BE49-F238E27FC236}">
                <a16:creationId xmlns:a16="http://schemas.microsoft.com/office/drawing/2014/main" id="{5F8E10E4-929A-2B8D-F561-6AD0364F02FC}"/>
              </a:ext>
            </a:extLst>
          </p:cNvPr>
          <p:cNvSpPr>
            <a:spLocks noGrp="1"/>
          </p:cNvSpPr>
          <p:nvPr>
            <p:ph idx="1"/>
          </p:nvPr>
        </p:nvSpPr>
        <p:spPr/>
        <p:txBody>
          <a:bodyPr/>
          <a:lstStyle/>
          <a:p>
            <a:r>
              <a:rPr lang="tr-TR" sz="2800" dirty="0"/>
              <a:t>Empati kurarken karşılaşılan olayı yaşamış olmamız şart değildir. Empati olayları yaşamayı değil, anlamayı ifade eder. Anlamaya çalışma eğitimle geliştirilebilir. Anonim</a:t>
            </a:r>
          </a:p>
          <a:p>
            <a:endParaRPr lang="tr-TR" sz="2800" dirty="0"/>
          </a:p>
          <a:p>
            <a:r>
              <a:rPr lang="tr-TR" sz="2800" b="1" dirty="0"/>
              <a:t>Sizden biriniz, kendisi </a:t>
            </a:r>
            <a:r>
              <a:rPr lang="tr-TR" sz="2800" b="1" dirty="0" err="1"/>
              <a:t>içn</a:t>
            </a:r>
            <a:r>
              <a:rPr lang="tr-TR" sz="2800" b="1" dirty="0"/>
              <a:t> arzu edip istediği şeyi, din kardeşi için de arzu edip istemedikçe, gerçek anlamda iman etmiş olamaz. Hz. Muhammed</a:t>
            </a:r>
          </a:p>
          <a:p>
            <a:endParaRPr lang="tr-TR" dirty="0"/>
          </a:p>
        </p:txBody>
      </p:sp>
    </p:spTree>
    <p:extLst>
      <p:ext uri="{BB962C8B-B14F-4D97-AF65-F5344CB8AC3E}">
        <p14:creationId xmlns:p14="http://schemas.microsoft.com/office/powerpoint/2010/main" val="3228998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F7C185-1B97-88D1-947D-4793AC59E4CA}"/>
              </a:ext>
            </a:extLst>
          </p:cNvPr>
          <p:cNvSpPr>
            <a:spLocks noGrp="1"/>
          </p:cNvSpPr>
          <p:nvPr>
            <p:ph type="title"/>
          </p:nvPr>
        </p:nvSpPr>
        <p:spPr/>
        <p:txBody>
          <a:bodyPr/>
          <a:lstStyle/>
          <a:p>
            <a:r>
              <a:rPr lang="tr-TR" dirty="0"/>
              <a:t>Empati Nörolojisi</a:t>
            </a:r>
          </a:p>
        </p:txBody>
      </p:sp>
      <p:sp>
        <p:nvSpPr>
          <p:cNvPr id="3" name="İçerik Yer Tutucusu 2">
            <a:extLst>
              <a:ext uri="{FF2B5EF4-FFF2-40B4-BE49-F238E27FC236}">
                <a16:creationId xmlns:a16="http://schemas.microsoft.com/office/drawing/2014/main" id="{4996F898-F150-D06A-E38D-7BE8AD7DC686}"/>
              </a:ext>
            </a:extLst>
          </p:cNvPr>
          <p:cNvSpPr>
            <a:spLocks noGrp="1"/>
          </p:cNvSpPr>
          <p:nvPr>
            <p:ph idx="1"/>
          </p:nvPr>
        </p:nvSpPr>
        <p:spPr/>
        <p:txBody>
          <a:bodyPr>
            <a:normAutofit fontScale="25000" lnSpcReduction="20000"/>
          </a:bodyPr>
          <a:lstStyle/>
          <a:p>
            <a:pPr marL="0" indent="0">
              <a:lnSpc>
                <a:spcPct val="107000"/>
              </a:lnSpc>
              <a:spcBef>
                <a:spcPts val="200"/>
              </a:spcBef>
              <a:buNone/>
            </a:pPr>
            <a:endParaRPr lang="tr-TR"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tr-TR" sz="9600" dirty="0">
                <a:effectLst/>
                <a:latin typeface="Calibri" panose="020F0502020204030204" pitchFamily="34" charset="0"/>
                <a:ea typeface="Calibri" panose="020F0502020204030204" pitchFamily="34" charset="0"/>
                <a:cs typeface="Times New Roman" panose="02020603050405020304" pitchFamily="18" charset="0"/>
              </a:rPr>
              <a:t>Son yıllarda psikolojik kuramların biyolojik yansımalarına ilişkin araştırmalar yoğunluk kazanmaktadır. </a:t>
            </a:r>
          </a:p>
          <a:p>
            <a:pPr>
              <a:lnSpc>
                <a:spcPct val="107000"/>
              </a:lnSpc>
              <a:spcAft>
                <a:spcPts val="800"/>
              </a:spcAft>
            </a:pPr>
            <a:r>
              <a:rPr lang="tr-TR" sz="9600" dirty="0">
                <a:effectLst/>
                <a:latin typeface="Calibri" panose="020F0502020204030204" pitchFamily="34" charset="0"/>
                <a:ea typeface="Calibri" panose="020F0502020204030204" pitchFamily="34" charset="0"/>
                <a:cs typeface="Times New Roman" panose="02020603050405020304" pitchFamily="18" charset="0"/>
              </a:rPr>
              <a:t>Empatinin kökeni hakkında tam ve kesin bir bilgi bulunmamakla birlikte gelişen görüntüleme yöntemleri sayesinde bu konuda bir çok çalışma yürütülmektedir. </a:t>
            </a:r>
          </a:p>
          <a:p>
            <a:pPr>
              <a:lnSpc>
                <a:spcPct val="107000"/>
              </a:lnSpc>
              <a:spcAft>
                <a:spcPts val="800"/>
              </a:spcAft>
            </a:pPr>
            <a:r>
              <a:rPr lang="tr-TR" sz="9600" dirty="0">
                <a:effectLst/>
                <a:latin typeface="Calibri" panose="020F0502020204030204" pitchFamily="34" charset="0"/>
                <a:ea typeface="Calibri" panose="020F0502020204030204" pitchFamily="34" charset="0"/>
                <a:cs typeface="Times New Roman" panose="02020603050405020304" pitchFamily="18" charset="0"/>
              </a:rPr>
              <a:t>Empati ile ilgili </a:t>
            </a:r>
            <a:r>
              <a:rPr lang="tr-TR" sz="9600" dirty="0" err="1">
                <a:effectLst/>
                <a:latin typeface="Calibri" panose="020F0502020204030204" pitchFamily="34" charset="0"/>
                <a:ea typeface="Calibri" panose="020F0502020204030204" pitchFamily="34" charset="0"/>
                <a:cs typeface="Times New Roman" panose="02020603050405020304" pitchFamily="18" charset="0"/>
              </a:rPr>
              <a:t>nörobilim</a:t>
            </a:r>
            <a:r>
              <a:rPr lang="tr-TR" sz="9600" dirty="0">
                <a:effectLst/>
                <a:latin typeface="Calibri" panose="020F0502020204030204" pitchFamily="34" charset="0"/>
                <a:ea typeface="Calibri" panose="020F0502020204030204" pitchFamily="34" charset="0"/>
                <a:cs typeface="Times New Roman" panose="02020603050405020304" pitchFamily="18" charset="0"/>
              </a:rPr>
              <a:t> çalışmalarının çoğunluğu diğer insanlarda ağrının gözlemlenmesi ile açığa çıkan </a:t>
            </a:r>
            <a:r>
              <a:rPr lang="tr-TR" sz="9600" dirty="0" err="1">
                <a:effectLst/>
                <a:latin typeface="Calibri" panose="020F0502020204030204" pitchFamily="34" charset="0"/>
                <a:ea typeface="Calibri" panose="020F0502020204030204" pitchFamily="34" charset="0"/>
                <a:cs typeface="Times New Roman" panose="02020603050405020304" pitchFamily="18" charset="0"/>
              </a:rPr>
              <a:t>empatik</a:t>
            </a:r>
            <a:r>
              <a:rPr lang="tr-TR" sz="9600" dirty="0">
                <a:effectLst/>
                <a:latin typeface="Calibri" panose="020F0502020204030204" pitchFamily="34" charset="0"/>
                <a:ea typeface="Calibri" panose="020F0502020204030204" pitchFamily="34" charset="0"/>
                <a:cs typeface="Times New Roman" panose="02020603050405020304" pitchFamily="18" charset="0"/>
              </a:rPr>
              <a:t> yanıtın değerlendirilmesi esası ile yapılmıştır. </a:t>
            </a:r>
          </a:p>
          <a:p>
            <a:pPr>
              <a:lnSpc>
                <a:spcPct val="107000"/>
              </a:lnSpc>
              <a:spcAft>
                <a:spcPts val="800"/>
              </a:spcAft>
            </a:pPr>
            <a:r>
              <a:rPr lang="tr-TR" sz="9600" dirty="0">
                <a:effectLst/>
                <a:latin typeface="Calibri" panose="020F0502020204030204" pitchFamily="34" charset="0"/>
                <a:ea typeface="Calibri" panose="020F0502020204030204" pitchFamily="34" charset="0"/>
                <a:cs typeface="Times New Roman" panose="02020603050405020304" pitchFamily="18" charset="0"/>
              </a:rPr>
              <a:t>Bu çalışmalardan elde edilen ortak bir bulgu, başka birinin deneyimlediği ağrı, kendimiz ağrılı iken aktive olan </a:t>
            </a:r>
            <a:r>
              <a:rPr lang="tr-TR" sz="9600" dirty="0" err="1">
                <a:effectLst/>
                <a:latin typeface="Calibri" panose="020F0502020204030204" pitchFamily="34" charset="0"/>
                <a:ea typeface="Calibri" panose="020F0502020204030204" pitchFamily="34" charset="0"/>
                <a:cs typeface="Times New Roman" panose="02020603050405020304" pitchFamily="18" charset="0"/>
              </a:rPr>
              <a:t>nöral</a:t>
            </a:r>
            <a:r>
              <a:rPr lang="tr-TR" sz="9600" dirty="0">
                <a:effectLst/>
                <a:latin typeface="Calibri" panose="020F0502020204030204" pitchFamily="34" charset="0"/>
                <a:ea typeface="Calibri" panose="020F0502020204030204" pitchFamily="34" charset="0"/>
                <a:cs typeface="Times New Roman" panose="02020603050405020304" pitchFamily="18" charset="0"/>
              </a:rPr>
              <a:t> ağların bir </a:t>
            </a:r>
          </a:p>
        </p:txBody>
      </p:sp>
    </p:spTree>
    <p:extLst>
      <p:ext uri="{BB962C8B-B14F-4D97-AF65-F5344CB8AC3E}">
        <p14:creationId xmlns:p14="http://schemas.microsoft.com/office/powerpoint/2010/main" val="3611447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519DB1-23CE-8CFE-A185-09F4D2CD286A}"/>
              </a:ext>
            </a:extLst>
          </p:cNvPr>
          <p:cNvSpPr>
            <a:spLocks noGrp="1"/>
          </p:cNvSpPr>
          <p:nvPr>
            <p:ph type="title"/>
          </p:nvPr>
        </p:nvSpPr>
        <p:spPr/>
        <p:txBody>
          <a:bodyPr/>
          <a:lstStyle/>
          <a:p>
            <a:pPr algn="ctr"/>
            <a:r>
              <a:rPr lang="tr-TR" dirty="0"/>
              <a:t>EMPATİ</a:t>
            </a:r>
          </a:p>
        </p:txBody>
      </p:sp>
      <p:sp>
        <p:nvSpPr>
          <p:cNvPr id="3" name="İçerik Yer Tutucusu 2">
            <a:extLst>
              <a:ext uri="{FF2B5EF4-FFF2-40B4-BE49-F238E27FC236}">
                <a16:creationId xmlns:a16="http://schemas.microsoft.com/office/drawing/2014/main" id="{7EDD70D8-0C5B-68CF-F446-69D721C1BD30}"/>
              </a:ext>
            </a:extLst>
          </p:cNvPr>
          <p:cNvSpPr>
            <a:spLocks noGrp="1"/>
          </p:cNvSpPr>
          <p:nvPr>
            <p:ph sz="half" idx="1"/>
          </p:nvPr>
        </p:nvSpPr>
        <p:spPr/>
        <p:txBody>
          <a:bodyPr>
            <a:noAutofit/>
          </a:bodyPr>
          <a:lstStyle/>
          <a:p>
            <a:pPr marL="0" indent="0">
              <a:lnSpc>
                <a:spcPct val="100000"/>
              </a:lnSpc>
              <a:spcBef>
                <a:spcPts val="0"/>
              </a:spcBef>
            </a:pPr>
            <a:r>
              <a:rPr lang="tr-TR" sz="2400" b="1" dirty="0">
                <a:effectLst/>
                <a:ea typeface="Calibri" panose="020F0502020204030204" pitchFamily="34" charset="0"/>
                <a:cs typeface="Calibri" panose="020F0502020204030204" pitchFamily="34" charset="0"/>
              </a:rPr>
              <a:t>1. Bölüm: Tanım, Önem ve Tarihçe</a:t>
            </a:r>
          </a:p>
          <a:p>
            <a:pPr marL="0" indent="0">
              <a:lnSpc>
                <a:spcPct val="100000"/>
              </a:lnSpc>
              <a:spcBef>
                <a:spcPts val="0"/>
              </a:spcBef>
            </a:pPr>
            <a:r>
              <a:rPr lang="tr-TR" sz="2400" dirty="0">
                <a:effectLst/>
                <a:ea typeface="Calibri" panose="020F0502020204030204" pitchFamily="34" charset="0"/>
                <a:cs typeface="Calibri" panose="020F0502020204030204" pitchFamily="34" charset="0"/>
              </a:rPr>
              <a:t>Tanım ve tarihçe</a:t>
            </a:r>
            <a:endParaRPr lang="tr-TR" sz="2400" dirty="0">
              <a:effectLst/>
              <a:ea typeface="Calibri" panose="020F0502020204030204" pitchFamily="34" charset="0"/>
              <a:cs typeface="Times New Roman" panose="02020603050405020304" pitchFamily="18" charset="0"/>
            </a:endParaRPr>
          </a:p>
          <a:p>
            <a:pPr>
              <a:lnSpc>
                <a:spcPct val="100000"/>
              </a:lnSpc>
              <a:spcBef>
                <a:spcPts val="0"/>
              </a:spcBef>
            </a:pPr>
            <a:r>
              <a:rPr lang="tr-TR" sz="2400" dirty="0">
                <a:effectLst/>
                <a:ea typeface="Calibri" panose="020F0502020204030204" pitchFamily="34" charset="0"/>
                <a:cs typeface="Calibri" panose="020F0502020204030204" pitchFamily="34" charset="0"/>
              </a:rPr>
              <a:t>Empatinin Önemi</a:t>
            </a:r>
          </a:p>
          <a:p>
            <a:pPr marL="0" indent="0">
              <a:lnSpc>
                <a:spcPct val="100000"/>
              </a:lnSpc>
              <a:spcAft>
                <a:spcPts val="800"/>
              </a:spcAft>
            </a:pPr>
            <a:r>
              <a:rPr lang="tr-TR" sz="2400" dirty="0">
                <a:effectLst/>
                <a:ea typeface="Calibri" panose="020F0502020204030204" pitchFamily="34" charset="0"/>
                <a:cs typeface="Calibri" panose="020F0502020204030204" pitchFamily="34" charset="0"/>
              </a:rPr>
              <a:t>Empatinin Etimolojisi</a:t>
            </a:r>
            <a:endParaRPr lang="tr-TR" sz="2400" dirty="0">
              <a:effectLst/>
              <a:ea typeface="Calibri" panose="020F0502020204030204" pitchFamily="34" charset="0"/>
              <a:cs typeface="Times New Roman" panose="02020603050405020304" pitchFamily="18" charset="0"/>
            </a:endParaRPr>
          </a:p>
        </p:txBody>
      </p:sp>
      <p:sp>
        <p:nvSpPr>
          <p:cNvPr id="4" name="İçerik Yer Tutucusu 3">
            <a:extLst>
              <a:ext uri="{FF2B5EF4-FFF2-40B4-BE49-F238E27FC236}">
                <a16:creationId xmlns:a16="http://schemas.microsoft.com/office/drawing/2014/main" id="{0187F7CA-78BD-6720-2549-BD873A17A5EA}"/>
              </a:ext>
            </a:extLst>
          </p:cNvPr>
          <p:cNvSpPr>
            <a:spLocks noGrp="1"/>
          </p:cNvSpPr>
          <p:nvPr>
            <p:ph sz="half" idx="2"/>
          </p:nvPr>
        </p:nvSpPr>
        <p:spPr/>
        <p:txBody>
          <a:bodyPr>
            <a:normAutofit/>
          </a:bodyPr>
          <a:lstStyle/>
          <a:p>
            <a:pPr>
              <a:lnSpc>
                <a:spcPct val="107000"/>
              </a:lnSpc>
              <a:spcBef>
                <a:spcPts val="200"/>
              </a:spcBef>
            </a:pPr>
            <a:r>
              <a:rPr lang="tr-TR" b="1" dirty="0">
                <a:effectLst/>
                <a:ea typeface="Times New Roman" panose="02020603050405020304" pitchFamily="18" charset="0"/>
                <a:cs typeface="Times New Roman" panose="02020603050405020304" pitchFamily="18" charset="0"/>
              </a:rPr>
              <a:t>2. Bölüm: </a:t>
            </a:r>
            <a:r>
              <a:rPr lang="tr-TR" b="1" dirty="0">
                <a:ea typeface="Times New Roman" panose="02020603050405020304" pitchFamily="18" charset="0"/>
                <a:cs typeface="Times New Roman" panose="02020603050405020304" pitchFamily="18" charset="0"/>
              </a:rPr>
              <a:t>Empati geliştirme yöntemleri </a:t>
            </a:r>
          </a:p>
          <a:p>
            <a:endParaRPr lang="tr-TR" dirty="0"/>
          </a:p>
        </p:txBody>
      </p:sp>
    </p:spTree>
    <p:extLst>
      <p:ext uri="{BB962C8B-B14F-4D97-AF65-F5344CB8AC3E}">
        <p14:creationId xmlns:p14="http://schemas.microsoft.com/office/powerpoint/2010/main" val="1384700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E1EBE9D-C0E9-2671-139E-9C9319CCA3EF}"/>
              </a:ext>
            </a:extLst>
          </p:cNvPr>
          <p:cNvSpPr>
            <a:spLocks noGrp="1"/>
          </p:cNvSpPr>
          <p:nvPr>
            <p:ph idx="1"/>
          </p:nvPr>
        </p:nvSpPr>
        <p:spPr/>
        <p:txBody>
          <a:bodyPr>
            <a:normAutofit/>
          </a:bodyPr>
          <a:lstStyle/>
          <a:p>
            <a:pPr>
              <a:lnSpc>
                <a:spcPct val="107000"/>
              </a:lnSpc>
              <a:spcAft>
                <a:spcPts val="800"/>
              </a:spcAft>
            </a:pPr>
            <a:r>
              <a:rPr lang="tr-TR" sz="2800" dirty="0">
                <a:effectLst/>
                <a:latin typeface="Calibri" panose="020F0502020204030204" pitchFamily="34" charset="0"/>
                <a:ea typeface="Calibri" panose="020F0502020204030204" pitchFamily="34" charset="0"/>
                <a:cs typeface="Times New Roman" panose="02020603050405020304" pitchFamily="18" charset="0"/>
              </a:rPr>
              <a:t>kısmını aktive etmiştir. Bu alanlar özellikle iki taraflı </a:t>
            </a:r>
            <a:r>
              <a:rPr lang="tr-TR" sz="2800" dirty="0" err="1">
                <a:effectLst/>
                <a:latin typeface="Calibri" panose="020F0502020204030204" pitchFamily="34" charset="0"/>
                <a:ea typeface="Calibri" panose="020F0502020204030204" pitchFamily="34" charset="0"/>
                <a:cs typeface="Times New Roman" panose="02020603050405020304" pitchFamily="18" charset="0"/>
              </a:rPr>
              <a:t>anterior</a:t>
            </a: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err="1">
                <a:effectLst/>
                <a:latin typeface="Calibri" panose="020F0502020204030204" pitchFamily="34" charset="0"/>
                <a:ea typeface="Calibri" panose="020F0502020204030204" pitchFamily="34" charset="0"/>
                <a:cs typeface="Times New Roman" panose="02020603050405020304" pitchFamily="18" charset="0"/>
              </a:rPr>
              <a:t>insula</a:t>
            </a: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err="1">
                <a:effectLst/>
                <a:latin typeface="Calibri" panose="020F0502020204030204" pitchFamily="34" charset="0"/>
                <a:ea typeface="Calibri" panose="020F0502020204030204" pitchFamily="34" charset="0"/>
                <a:cs typeface="Times New Roman" panose="02020603050405020304" pitchFamily="18" charset="0"/>
              </a:rPr>
              <a:t>dorsal</a:t>
            </a: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err="1">
                <a:effectLst/>
                <a:latin typeface="Calibri" panose="020F0502020204030204" pitchFamily="34" charset="0"/>
                <a:ea typeface="Calibri" panose="020F0502020204030204" pitchFamily="34" charset="0"/>
                <a:cs typeface="Times New Roman" panose="02020603050405020304" pitchFamily="18" charset="0"/>
              </a:rPr>
              <a:t>anterior</a:t>
            </a: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err="1">
                <a:effectLst/>
                <a:latin typeface="Calibri" panose="020F0502020204030204" pitchFamily="34" charset="0"/>
                <a:ea typeface="Calibri" panose="020F0502020204030204" pitchFamily="34" charset="0"/>
                <a:cs typeface="Times New Roman" panose="02020603050405020304" pitchFamily="18" charset="0"/>
              </a:rPr>
              <a:t>singulat</a:t>
            </a:r>
            <a:r>
              <a:rPr lang="tr-TR" sz="2800" dirty="0">
                <a:effectLst/>
                <a:latin typeface="Calibri" panose="020F0502020204030204" pitchFamily="34" charset="0"/>
                <a:ea typeface="Calibri" panose="020F0502020204030204" pitchFamily="34" charset="0"/>
                <a:cs typeface="Times New Roman" panose="02020603050405020304" pitchFamily="18" charset="0"/>
              </a:rPr>
              <a:t> korteks, beyin kökü ve </a:t>
            </a:r>
            <a:r>
              <a:rPr lang="tr-TR" sz="2800" dirty="0" err="1">
                <a:effectLst/>
                <a:latin typeface="Calibri" panose="020F0502020204030204" pitchFamily="34" charset="0"/>
                <a:ea typeface="Calibri" panose="020F0502020204030204" pitchFamily="34" charset="0"/>
                <a:cs typeface="Times New Roman" panose="02020603050405020304" pitchFamily="18" charset="0"/>
              </a:rPr>
              <a:t>serebellumdur</a:t>
            </a: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2800" dirty="0">
                <a:effectLst/>
                <a:latin typeface="Calibri" panose="020F0502020204030204" pitchFamily="34" charset="0"/>
                <a:ea typeface="Calibri" panose="020F0502020204030204" pitchFamily="34" charset="0"/>
                <a:cs typeface="Times New Roman" panose="02020603050405020304" pitchFamily="18" charset="0"/>
              </a:rPr>
              <a:t>Bu alanlar ağrının duygusal bileşenini (ağrıdan dolayı öznel hoş olmayan his) </a:t>
            </a:r>
            <a:r>
              <a:rPr lang="tr-TR" sz="2800" dirty="0" err="1">
                <a:effectLst/>
                <a:latin typeface="Calibri" panose="020F0502020204030204" pitchFamily="34" charset="0"/>
                <a:ea typeface="Calibri" panose="020F0502020204030204" pitchFamily="34" charset="0"/>
                <a:cs typeface="Times New Roman" panose="02020603050405020304" pitchFamily="18" charset="0"/>
              </a:rPr>
              <a:t>işlemlemede</a:t>
            </a:r>
            <a:r>
              <a:rPr lang="tr-TR" sz="2800" dirty="0">
                <a:effectLst/>
                <a:latin typeface="Calibri" panose="020F0502020204030204" pitchFamily="34" charset="0"/>
                <a:ea typeface="Calibri" panose="020F0502020204030204" pitchFamily="34" charset="0"/>
                <a:cs typeface="Times New Roman" panose="02020603050405020304" pitchFamily="18" charset="0"/>
              </a:rPr>
              <a:t> görevlidir. </a:t>
            </a:r>
          </a:p>
          <a:p>
            <a:pPr>
              <a:lnSpc>
                <a:spcPct val="107000"/>
              </a:lnSpc>
              <a:spcAft>
                <a:spcPts val="800"/>
              </a:spcAft>
            </a:pPr>
            <a:r>
              <a:rPr lang="tr-TR" sz="2800" dirty="0">
                <a:effectLst/>
                <a:latin typeface="Calibri" panose="020F0502020204030204" pitchFamily="34" charset="0"/>
                <a:ea typeface="Calibri" panose="020F0502020204030204" pitchFamily="34" charset="0"/>
                <a:cs typeface="Times New Roman" panose="02020603050405020304" pitchFamily="18" charset="0"/>
              </a:rPr>
              <a:t>Başka bir kişinin ağrısına tanık olduğumuzda </a:t>
            </a:r>
            <a:r>
              <a:rPr lang="tr-TR" sz="2400" dirty="0" err="1">
                <a:effectLst/>
                <a:latin typeface="Calibri" panose="020F0502020204030204" pitchFamily="34" charset="0"/>
                <a:ea typeface="Calibri" panose="020F0502020204030204" pitchFamily="34" charset="0"/>
                <a:cs typeface="Times New Roman" panose="02020603050405020304" pitchFamily="18" charset="0"/>
              </a:rPr>
              <a:t>somatosensoryal</a:t>
            </a:r>
            <a:r>
              <a:rPr lang="tr-TR" sz="2400" dirty="0">
                <a:latin typeface="Calibri" panose="020F0502020204030204" pitchFamily="34" charset="0"/>
                <a:ea typeface="Calibri" panose="020F0502020204030204" pitchFamily="34" charset="0"/>
                <a:cs typeface="Times New Roman" panose="02020603050405020304" pitchFamily="18" charset="0"/>
              </a:rPr>
              <a:t> </a:t>
            </a:r>
            <a:r>
              <a:rPr lang="tr-TR" sz="2400" dirty="0" err="1">
                <a:effectLst/>
                <a:latin typeface="Calibri" panose="020F0502020204030204" pitchFamily="34" charset="0"/>
                <a:ea typeface="Calibri" panose="020F0502020204030204" pitchFamily="34" charset="0"/>
                <a:cs typeface="Times New Roman" panose="02020603050405020304" pitchFamily="18" charset="0"/>
              </a:rPr>
              <a:t>işlemlemenin</a:t>
            </a:r>
            <a:r>
              <a:rPr lang="tr-TR" sz="2400" dirty="0">
                <a:effectLst/>
                <a:latin typeface="Calibri" panose="020F0502020204030204" pitchFamily="34" charset="0"/>
                <a:ea typeface="Calibri" panose="020F0502020204030204" pitchFamily="34" charset="0"/>
                <a:cs typeface="Times New Roman" panose="02020603050405020304" pitchFamily="18" charset="0"/>
              </a:rPr>
              <a:t> de aynı zamanda aktive </a:t>
            </a:r>
            <a:r>
              <a:rPr lang="tr-TR" sz="2400">
                <a:effectLst/>
                <a:latin typeface="Calibri" panose="020F0502020204030204" pitchFamily="34" charset="0"/>
                <a:ea typeface="Calibri" panose="020F0502020204030204" pitchFamily="34" charset="0"/>
                <a:cs typeface="Times New Roman" panose="02020603050405020304" pitchFamily="18" charset="0"/>
              </a:rPr>
              <a:t>olduğu gösterilmişti</a:t>
            </a:r>
            <a:endParaRPr lang="tr-TR" sz="2400" dirty="0"/>
          </a:p>
          <a:p>
            <a:endParaRPr lang="tr-TR" dirty="0"/>
          </a:p>
        </p:txBody>
      </p:sp>
    </p:spTree>
    <p:extLst>
      <p:ext uri="{BB962C8B-B14F-4D97-AF65-F5344CB8AC3E}">
        <p14:creationId xmlns:p14="http://schemas.microsoft.com/office/powerpoint/2010/main" val="3920252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6D3E09-284F-A1FB-C173-B3A909C50336}"/>
              </a:ext>
            </a:extLst>
          </p:cNvPr>
          <p:cNvSpPr>
            <a:spLocks noGrp="1"/>
          </p:cNvSpPr>
          <p:nvPr>
            <p:ph type="title"/>
          </p:nvPr>
        </p:nvSpPr>
        <p:spPr/>
        <p:txBody>
          <a:bodyPr/>
          <a:lstStyle/>
          <a:p>
            <a:r>
              <a:rPr lang="tr-TR" dirty="0"/>
              <a:t>Empati, Sempati İlişkisi</a:t>
            </a:r>
          </a:p>
        </p:txBody>
      </p:sp>
      <p:sp>
        <p:nvSpPr>
          <p:cNvPr id="3" name="İçerik Yer Tutucusu 2">
            <a:extLst>
              <a:ext uri="{FF2B5EF4-FFF2-40B4-BE49-F238E27FC236}">
                <a16:creationId xmlns:a16="http://schemas.microsoft.com/office/drawing/2014/main" id="{B2782E28-EB28-E3D4-6AA1-C63C8C72DE7A}"/>
              </a:ext>
            </a:extLst>
          </p:cNvPr>
          <p:cNvSpPr>
            <a:spLocks noGrp="1"/>
          </p:cNvSpPr>
          <p:nvPr>
            <p:ph idx="1"/>
          </p:nvPr>
        </p:nvSpPr>
        <p:spPr/>
        <p:txBody>
          <a:bodyPr/>
          <a:lstStyle/>
          <a:p>
            <a:r>
              <a:rPr lang="tr-TR" dirty="0"/>
              <a:t>Eski Yunancadaki «</a:t>
            </a:r>
            <a:r>
              <a:rPr lang="tr-TR" dirty="0" err="1"/>
              <a:t>sympatheia</a:t>
            </a:r>
            <a:r>
              <a:rPr lang="tr-TR" dirty="0"/>
              <a:t>» teriminden İngilizceye </a:t>
            </a:r>
            <a:r>
              <a:rPr lang="tr-TR" dirty="0" err="1"/>
              <a:t>sympath</a:t>
            </a:r>
            <a:r>
              <a:rPr lang="tr-TR" dirty="0"/>
              <a:t>» olarak aktarılan sempati « birisiyle birlikte acı çekmek veya sevinmektir.»</a:t>
            </a:r>
          </a:p>
          <a:p>
            <a:r>
              <a:rPr lang="tr-TR" dirty="0"/>
              <a:t>Bir insana sempati duymak demek o insanın sahip olduğu duygu ve düşüncelerin aynısına sahip olmak demektir.</a:t>
            </a:r>
          </a:p>
          <a:p>
            <a:r>
              <a:rPr lang="tr-TR" dirty="0"/>
              <a:t>Empati kurduğumuzda karşımızdaki kimsenin duygularını anlamak esastır. </a:t>
            </a:r>
          </a:p>
          <a:p>
            <a:r>
              <a:rPr lang="tr-TR" dirty="0"/>
              <a:t>Sempati de ise, kendimizi sempati duyduğumuz kişinin yerine koymamız, onu anlamamız şart değildir. Sempatide «yandaş» olmak esastır </a:t>
            </a:r>
          </a:p>
          <a:p>
            <a:endParaRPr lang="tr-TR" dirty="0"/>
          </a:p>
        </p:txBody>
      </p:sp>
    </p:spTree>
    <p:extLst>
      <p:ext uri="{BB962C8B-B14F-4D97-AF65-F5344CB8AC3E}">
        <p14:creationId xmlns:p14="http://schemas.microsoft.com/office/powerpoint/2010/main" val="1791228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1B8A8A-ACF3-1396-DEA9-79FB8D736441}"/>
              </a:ext>
            </a:extLst>
          </p:cNvPr>
          <p:cNvSpPr>
            <a:spLocks noGrp="1"/>
          </p:cNvSpPr>
          <p:nvPr>
            <p:ph type="title"/>
          </p:nvPr>
        </p:nvSpPr>
        <p:spPr/>
        <p:txBody>
          <a:bodyPr/>
          <a:lstStyle/>
          <a:p>
            <a:r>
              <a:rPr lang="tr-TR" dirty="0"/>
              <a:t>Empati, Sempati İlişkisi</a:t>
            </a:r>
          </a:p>
        </p:txBody>
      </p:sp>
      <p:sp>
        <p:nvSpPr>
          <p:cNvPr id="3" name="İçerik Yer Tutucusu 2">
            <a:extLst>
              <a:ext uri="{FF2B5EF4-FFF2-40B4-BE49-F238E27FC236}">
                <a16:creationId xmlns:a16="http://schemas.microsoft.com/office/drawing/2014/main" id="{05C45EBC-8FA2-724E-404B-C6E7A3CBD3A1}"/>
              </a:ext>
            </a:extLst>
          </p:cNvPr>
          <p:cNvSpPr>
            <a:spLocks noGrp="1"/>
          </p:cNvSpPr>
          <p:nvPr>
            <p:ph idx="1"/>
          </p:nvPr>
        </p:nvSpPr>
        <p:spPr/>
        <p:txBody>
          <a:bodyPr/>
          <a:lstStyle/>
          <a:p>
            <a:r>
              <a:rPr lang="tr-TR" dirty="0"/>
              <a:t>Üstün </a:t>
            </a:r>
            <a:r>
              <a:rPr lang="tr-TR" dirty="0" err="1"/>
              <a:t>Dökmen’e</a:t>
            </a:r>
            <a:r>
              <a:rPr lang="tr-TR" dirty="0"/>
              <a:t> göre;</a:t>
            </a:r>
          </a:p>
          <a:p>
            <a:r>
              <a:rPr lang="tr-TR" dirty="0"/>
              <a:t>Bir ziyafette, bir yakınınız yanında oturan kişinin üzerine yemek dökse, onun utandığını fark etmeniz empatidir</a:t>
            </a:r>
          </a:p>
          <a:p>
            <a:r>
              <a:rPr lang="tr-TR" dirty="0"/>
              <a:t> Eğer yakınınız yemek döktü diye siz de utanırsanız, sempati duymuş sayılırsınız. </a:t>
            </a:r>
          </a:p>
          <a:p>
            <a:r>
              <a:rPr lang="tr-TR" dirty="0"/>
              <a:t>Empati duyduğunuz kişilerle özdeşim kurmanız gerekli değildir. Hatta özdeşim empatiyi zedeler.</a:t>
            </a:r>
          </a:p>
        </p:txBody>
      </p:sp>
    </p:spTree>
    <p:extLst>
      <p:ext uri="{BB962C8B-B14F-4D97-AF65-F5344CB8AC3E}">
        <p14:creationId xmlns:p14="http://schemas.microsoft.com/office/powerpoint/2010/main" val="2305966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531250-4F8E-226D-49EF-D5E536F915D6}"/>
              </a:ext>
            </a:extLst>
          </p:cNvPr>
          <p:cNvSpPr>
            <a:spLocks noGrp="1"/>
          </p:cNvSpPr>
          <p:nvPr>
            <p:ph type="title"/>
          </p:nvPr>
        </p:nvSpPr>
        <p:spPr/>
        <p:txBody>
          <a:bodyPr/>
          <a:lstStyle/>
          <a:p>
            <a:r>
              <a:rPr lang="tr-TR" dirty="0" err="1"/>
              <a:t>Empatik</a:t>
            </a:r>
            <a:r>
              <a:rPr lang="tr-TR" dirty="0"/>
              <a:t> Anlayışın Ortaya Çıkışı</a:t>
            </a:r>
          </a:p>
        </p:txBody>
      </p:sp>
      <p:sp>
        <p:nvSpPr>
          <p:cNvPr id="3" name="İçerik Yer Tutucusu 2">
            <a:extLst>
              <a:ext uri="{FF2B5EF4-FFF2-40B4-BE49-F238E27FC236}">
                <a16:creationId xmlns:a16="http://schemas.microsoft.com/office/drawing/2014/main" id="{6A0AD9CF-6CF1-4A02-125D-EBC3615B5DB3}"/>
              </a:ext>
            </a:extLst>
          </p:cNvPr>
          <p:cNvSpPr>
            <a:spLocks noGrp="1"/>
          </p:cNvSpPr>
          <p:nvPr>
            <p:ph idx="1"/>
          </p:nvPr>
        </p:nvSpPr>
        <p:spPr/>
        <p:txBody>
          <a:bodyPr/>
          <a:lstStyle/>
          <a:p>
            <a:r>
              <a:rPr lang="tr-TR" dirty="0"/>
              <a:t>Ben- merkezcilik (Ego-</a:t>
            </a:r>
            <a:r>
              <a:rPr lang="tr-TR" dirty="0" err="1"/>
              <a:t>Santrizm</a:t>
            </a:r>
            <a:r>
              <a:rPr lang="tr-TR" dirty="0"/>
              <a:t>) ve Empati</a:t>
            </a:r>
          </a:p>
          <a:p>
            <a:pPr lvl="1"/>
            <a:r>
              <a:rPr lang="tr-TR" dirty="0"/>
              <a:t>Ben- merkezci bir kişi karşısındakinin rolüne giremez yani empati kuramaz</a:t>
            </a:r>
          </a:p>
          <a:p>
            <a:pPr lvl="1"/>
            <a:r>
              <a:rPr lang="tr-TR" dirty="0"/>
              <a:t>Empati kurabilmek için ben-merkezcilikten uzaklaşmak gerekir.</a:t>
            </a:r>
          </a:p>
          <a:p>
            <a:pPr lvl="1"/>
            <a:r>
              <a:rPr lang="tr-TR" dirty="0"/>
              <a:t>Ben- merkezcilik insan perspektifini alamamaktır.</a:t>
            </a:r>
          </a:p>
          <a:p>
            <a:pPr lvl="1"/>
            <a:endParaRPr lang="tr-TR" dirty="0"/>
          </a:p>
          <a:p>
            <a:pPr lvl="1"/>
            <a:r>
              <a:rPr lang="tr-TR" dirty="0"/>
              <a:t>İnsan perspektifi üç biçimde alınır</a:t>
            </a:r>
          </a:p>
          <a:p>
            <a:pPr lvl="2"/>
            <a:r>
              <a:rPr lang="tr-TR" dirty="0"/>
              <a:t>A) Algısal perspektif alma: Diğer kişinin bakış açısını fark etme</a:t>
            </a:r>
          </a:p>
          <a:p>
            <a:pPr lvl="2"/>
            <a:r>
              <a:rPr lang="tr-TR" dirty="0"/>
              <a:t>B) Bilişsel perspektif alma: Diğer kişinin ne düşündüğünü fark etmek</a:t>
            </a:r>
          </a:p>
          <a:p>
            <a:pPr lvl="2"/>
            <a:r>
              <a:rPr lang="tr-TR" dirty="0"/>
              <a:t>C) Duygusal perspektif alma: Diğer kişinin yaşamakta olduğu duyguların neler olduğunu fark etmek</a:t>
            </a:r>
          </a:p>
          <a:p>
            <a:pPr lvl="2"/>
            <a:endParaRPr lang="tr-TR" dirty="0"/>
          </a:p>
          <a:p>
            <a:pPr marL="457200" lvl="1" indent="0">
              <a:buNone/>
            </a:pPr>
            <a:endParaRPr lang="tr-TR" dirty="0"/>
          </a:p>
        </p:txBody>
      </p:sp>
    </p:spTree>
    <p:extLst>
      <p:ext uri="{BB962C8B-B14F-4D97-AF65-F5344CB8AC3E}">
        <p14:creationId xmlns:p14="http://schemas.microsoft.com/office/powerpoint/2010/main" val="22879394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AD52F6-B634-3BC0-4A41-D2DEE867B76C}"/>
              </a:ext>
            </a:extLst>
          </p:cNvPr>
          <p:cNvSpPr>
            <a:spLocks noGrp="1"/>
          </p:cNvSpPr>
          <p:nvPr>
            <p:ph type="title"/>
          </p:nvPr>
        </p:nvSpPr>
        <p:spPr/>
        <p:txBody>
          <a:bodyPr/>
          <a:lstStyle/>
          <a:p>
            <a:r>
              <a:rPr lang="tr-TR" dirty="0"/>
              <a:t>Ben merkezciliğin ölçümü </a:t>
            </a:r>
            <a:br>
              <a:rPr lang="tr-TR" dirty="0"/>
            </a:br>
            <a:endParaRPr lang="tr-TR" dirty="0"/>
          </a:p>
        </p:txBody>
      </p:sp>
      <p:sp>
        <p:nvSpPr>
          <p:cNvPr id="3" name="İçerik Yer Tutucusu 2">
            <a:extLst>
              <a:ext uri="{FF2B5EF4-FFF2-40B4-BE49-F238E27FC236}">
                <a16:creationId xmlns:a16="http://schemas.microsoft.com/office/drawing/2014/main" id="{DDA65E80-CB23-93F0-D16D-551D866E315C}"/>
              </a:ext>
            </a:extLst>
          </p:cNvPr>
          <p:cNvSpPr>
            <a:spLocks noGrp="1"/>
          </p:cNvSpPr>
          <p:nvPr>
            <p:ph idx="1"/>
          </p:nvPr>
        </p:nvSpPr>
        <p:spPr/>
        <p:txBody>
          <a:bodyPr/>
          <a:lstStyle/>
          <a:p>
            <a:r>
              <a:rPr lang="tr-TR" dirty="0"/>
              <a:t>Ben merkezciliğin yani kişilerin algısal perspektif alma becerilerinin ölçümü için iki yaklaşım bulunur:</a:t>
            </a:r>
          </a:p>
          <a:p>
            <a:r>
              <a:rPr lang="tr-TR" dirty="0"/>
              <a:t>1- Deneklere perspektif problemi sunmak</a:t>
            </a:r>
          </a:p>
          <a:p>
            <a:pPr lvl="1"/>
            <a:r>
              <a:rPr lang="tr-TR" dirty="0"/>
              <a:t>Örneğin deneklere farklı bir mekana farklı pozisyonlardan bakacak olsa neler göreceğinin sorulması gibi (</a:t>
            </a:r>
            <a:r>
              <a:rPr lang="tr-TR" dirty="0" err="1"/>
              <a:t>Piaget’in</a:t>
            </a:r>
            <a:r>
              <a:rPr lang="tr-TR" dirty="0"/>
              <a:t> üç dağlar problemi en ünlüsüdür)</a:t>
            </a:r>
          </a:p>
          <a:p>
            <a:r>
              <a:rPr lang="tr-TR" dirty="0"/>
              <a:t>2-  Rotasyon problemi:</a:t>
            </a:r>
          </a:p>
          <a:p>
            <a:pPr lvl="1"/>
            <a:r>
              <a:rPr lang="tr-TR" dirty="0"/>
              <a:t>Denekten, belli bir nesnenin döndürülmesi halinde nasıl görüneceğinin tahmin edilmesi beklenir</a:t>
            </a:r>
          </a:p>
        </p:txBody>
      </p:sp>
    </p:spTree>
    <p:extLst>
      <p:ext uri="{BB962C8B-B14F-4D97-AF65-F5344CB8AC3E}">
        <p14:creationId xmlns:p14="http://schemas.microsoft.com/office/powerpoint/2010/main" val="510449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F59E25-F9F4-FCA3-8F45-9D12C0F454FF}"/>
              </a:ext>
            </a:extLst>
          </p:cNvPr>
          <p:cNvSpPr>
            <a:spLocks noGrp="1"/>
          </p:cNvSpPr>
          <p:nvPr>
            <p:ph type="title"/>
          </p:nvPr>
        </p:nvSpPr>
        <p:spPr/>
        <p:txBody>
          <a:bodyPr/>
          <a:lstStyle/>
          <a:p>
            <a:r>
              <a:rPr lang="tr-TR" dirty="0"/>
              <a:t>Empati kurma ve yardım etme davranışı</a:t>
            </a:r>
          </a:p>
        </p:txBody>
      </p:sp>
      <p:sp>
        <p:nvSpPr>
          <p:cNvPr id="3" name="İçerik Yer Tutucusu 2">
            <a:extLst>
              <a:ext uri="{FF2B5EF4-FFF2-40B4-BE49-F238E27FC236}">
                <a16:creationId xmlns:a16="http://schemas.microsoft.com/office/drawing/2014/main" id="{69A41BB2-F7A4-9B35-8925-95C1AF42AAAA}"/>
              </a:ext>
            </a:extLst>
          </p:cNvPr>
          <p:cNvSpPr>
            <a:spLocks noGrp="1"/>
          </p:cNvSpPr>
          <p:nvPr>
            <p:ph idx="1"/>
          </p:nvPr>
        </p:nvSpPr>
        <p:spPr/>
        <p:txBody>
          <a:bodyPr/>
          <a:lstStyle/>
          <a:p>
            <a:r>
              <a:rPr lang="tr-TR" dirty="0"/>
              <a:t>Yapılan araştırmalarda yardıma ihtiyacı olan kişilere, bu kişilerle empati kuranlar, kurmayanlara oranla daha fazla yardımda bulunmaktadır. </a:t>
            </a:r>
          </a:p>
          <a:p>
            <a:r>
              <a:rPr lang="tr-TR" dirty="0"/>
              <a:t>Bu sonuç, başkalarıyla empati kuranların onlara yardım etme ihtimallerinin arttığını göstermektedir.</a:t>
            </a:r>
          </a:p>
        </p:txBody>
      </p:sp>
    </p:spTree>
    <p:extLst>
      <p:ext uri="{BB962C8B-B14F-4D97-AF65-F5344CB8AC3E}">
        <p14:creationId xmlns:p14="http://schemas.microsoft.com/office/powerpoint/2010/main" val="4084431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3D60307-B9F8-1527-81AB-ECDCA4C6FDBC}"/>
              </a:ext>
            </a:extLst>
          </p:cNvPr>
          <p:cNvSpPr>
            <a:spLocks noGrp="1"/>
          </p:cNvSpPr>
          <p:nvPr>
            <p:ph idx="1"/>
          </p:nvPr>
        </p:nvSpPr>
        <p:spPr/>
        <p:txBody>
          <a:bodyPr/>
          <a:lstStyle/>
          <a:p>
            <a:r>
              <a:rPr lang="tr-TR" dirty="0"/>
              <a:t>Yardım konusunda iki tür açıklama söz konusudur:</a:t>
            </a:r>
          </a:p>
          <a:p>
            <a:pPr lvl="1"/>
            <a:r>
              <a:rPr lang="tr-TR" dirty="0"/>
              <a:t>1- Yardım davranışının temelinde </a:t>
            </a:r>
            <a:r>
              <a:rPr lang="tr-TR" dirty="0" err="1"/>
              <a:t>egoistik</a:t>
            </a:r>
            <a:r>
              <a:rPr lang="tr-TR" dirty="0"/>
              <a:t> bir güdü vardır. Karşısındaki insanın sıkıntısından sıkıntı duyan kişi, kendini rahatlatmak için yardım eder</a:t>
            </a:r>
          </a:p>
          <a:p>
            <a:pPr lvl="1"/>
            <a:r>
              <a:rPr lang="tr-TR" dirty="0"/>
              <a:t>2- Karşısındaki insanın sıkıntısını gidermek için yardım eder. Yani diğer gam davranışında bulunur (</a:t>
            </a:r>
            <a:r>
              <a:rPr lang="tr-TR" dirty="0" err="1"/>
              <a:t>Diğergam</a:t>
            </a:r>
            <a:r>
              <a:rPr lang="tr-TR" dirty="0"/>
              <a:t> güdüsü) </a:t>
            </a:r>
          </a:p>
          <a:p>
            <a:endParaRPr lang="tr-TR" dirty="0"/>
          </a:p>
        </p:txBody>
      </p:sp>
    </p:spTree>
    <p:extLst>
      <p:ext uri="{BB962C8B-B14F-4D97-AF65-F5344CB8AC3E}">
        <p14:creationId xmlns:p14="http://schemas.microsoft.com/office/powerpoint/2010/main" val="38733397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F9400B9-250D-5094-71EA-C3C23C51D8E9}"/>
              </a:ext>
            </a:extLst>
          </p:cNvPr>
          <p:cNvSpPr>
            <a:spLocks noGrp="1"/>
          </p:cNvSpPr>
          <p:nvPr>
            <p:ph idx="1"/>
          </p:nvPr>
        </p:nvSpPr>
        <p:spPr/>
        <p:txBody>
          <a:bodyPr/>
          <a:lstStyle/>
          <a:p>
            <a:pPr lvl="1"/>
            <a:endParaRPr lang="tr-TR" dirty="0"/>
          </a:p>
          <a:p>
            <a:pPr lvl="1"/>
            <a:endParaRPr lang="tr-TR" dirty="0"/>
          </a:p>
          <a:p>
            <a:pPr lvl="1"/>
            <a:r>
              <a:rPr lang="tr-TR" dirty="0"/>
              <a:t>İnsanlar empati kurabildikleri için mi topluma uyumlu olabilirler</a:t>
            </a:r>
          </a:p>
          <a:p>
            <a:pPr lvl="8"/>
            <a:r>
              <a:rPr lang="tr-TR" dirty="0"/>
              <a:t>Yoksa</a:t>
            </a:r>
          </a:p>
          <a:p>
            <a:pPr lvl="1"/>
            <a:r>
              <a:rPr lang="tr-TR" dirty="0"/>
              <a:t>Topluma uyum sağladıkları için mi empati kurma becerilerini geliştirirler</a:t>
            </a:r>
          </a:p>
        </p:txBody>
      </p:sp>
    </p:spTree>
    <p:extLst>
      <p:ext uri="{BB962C8B-B14F-4D97-AF65-F5344CB8AC3E}">
        <p14:creationId xmlns:p14="http://schemas.microsoft.com/office/powerpoint/2010/main" val="36560027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99F2C0-A19C-4C39-2435-F415327B0622}"/>
              </a:ext>
            </a:extLst>
          </p:cNvPr>
          <p:cNvSpPr>
            <a:spLocks noGrp="1"/>
          </p:cNvSpPr>
          <p:nvPr>
            <p:ph type="title"/>
          </p:nvPr>
        </p:nvSpPr>
        <p:spPr/>
        <p:txBody>
          <a:bodyPr/>
          <a:lstStyle/>
          <a:p>
            <a:r>
              <a:rPr lang="tr-TR" dirty="0"/>
              <a:t>Aşamalı Empati Sınıflaması</a:t>
            </a:r>
          </a:p>
        </p:txBody>
      </p:sp>
      <p:sp>
        <p:nvSpPr>
          <p:cNvPr id="3" name="İçerik Yer Tutucusu 2">
            <a:extLst>
              <a:ext uri="{FF2B5EF4-FFF2-40B4-BE49-F238E27FC236}">
                <a16:creationId xmlns:a16="http://schemas.microsoft.com/office/drawing/2014/main" id="{D8F484CF-C5C9-B18E-8663-7375EE46B2EB}"/>
              </a:ext>
            </a:extLst>
          </p:cNvPr>
          <p:cNvSpPr>
            <a:spLocks noGrp="1"/>
          </p:cNvSpPr>
          <p:nvPr>
            <p:ph idx="1"/>
          </p:nvPr>
        </p:nvSpPr>
        <p:spPr/>
        <p:txBody>
          <a:bodyPr/>
          <a:lstStyle/>
          <a:p>
            <a:r>
              <a:rPr lang="tr-TR" dirty="0"/>
              <a:t>Üstün </a:t>
            </a:r>
            <a:r>
              <a:rPr lang="tr-TR" dirty="0" err="1"/>
              <a:t>Dökmen’e</a:t>
            </a:r>
            <a:r>
              <a:rPr lang="tr-TR" dirty="0"/>
              <a:t> göre üç temel empati basamağı vardır:</a:t>
            </a:r>
          </a:p>
          <a:p>
            <a:pPr marL="0" indent="0">
              <a:buNone/>
            </a:pPr>
            <a:endParaRPr lang="tr-TR" dirty="0"/>
          </a:p>
          <a:p>
            <a:pPr lvl="1"/>
            <a:r>
              <a:rPr lang="tr-TR" dirty="0"/>
              <a:t>Onlar basamağı: Senin sorunların karşısında onlar ne düşünüyor (toplum) ve hissediyor</a:t>
            </a:r>
          </a:p>
          <a:p>
            <a:pPr lvl="1"/>
            <a:r>
              <a:rPr lang="tr-TR" dirty="0"/>
              <a:t>Ben basamağı: senin sorunların karşısında ben ne düşünüyor ve ne hissediyorum</a:t>
            </a:r>
          </a:p>
          <a:p>
            <a:pPr lvl="1"/>
            <a:r>
              <a:rPr lang="tr-TR" dirty="0"/>
              <a:t>Sen basamağı: Senin sorunların karşısında sen ne düşünüyor ve hissediyorsun</a:t>
            </a:r>
          </a:p>
        </p:txBody>
      </p:sp>
    </p:spTree>
    <p:extLst>
      <p:ext uri="{BB962C8B-B14F-4D97-AF65-F5344CB8AC3E}">
        <p14:creationId xmlns:p14="http://schemas.microsoft.com/office/powerpoint/2010/main" val="82014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557F6D-E99F-360B-516E-57843D547C5D}"/>
              </a:ext>
            </a:extLst>
          </p:cNvPr>
          <p:cNvSpPr>
            <a:spLocks noGrp="1"/>
          </p:cNvSpPr>
          <p:nvPr>
            <p:ph type="title"/>
          </p:nvPr>
        </p:nvSpPr>
        <p:spPr/>
        <p:txBody>
          <a:bodyPr/>
          <a:lstStyle/>
          <a:p>
            <a:r>
              <a:rPr lang="tr-TR" dirty="0"/>
              <a:t>Senin sorunların karşısında onlar ne düşünüyor (toplum) ve hissediyor?</a:t>
            </a:r>
          </a:p>
        </p:txBody>
      </p:sp>
      <p:sp>
        <p:nvSpPr>
          <p:cNvPr id="3" name="İçerik Yer Tutucusu 2">
            <a:extLst>
              <a:ext uri="{FF2B5EF4-FFF2-40B4-BE49-F238E27FC236}">
                <a16:creationId xmlns:a16="http://schemas.microsoft.com/office/drawing/2014/main" id="{22469515-089B-0F5C-A4E5-36DDA661242A}"/>
              </a:ext>
            </a:extLst>
          </p:cNvPr>
          <p:cNvSpPr>
            <a:spLocks noGrp="1"/>
          </p:cNvSpPr>
          <p:nvPr>
            <p:ph idx="1"/>
          </p:nvPr>
        </p:nvSpPr>
        <p:spPr/>
        <p:txBody>
          <a:bodyPr/>
          <a:lstStyle/>
          <a:p>
            <a:r>
              <a:rPr lang="tr-TR" dirty="0"/>
              <a:t>1- empati kurmaya çalışan kişi birtakım genellemeler yapar. Felsefi görüşlere, ata sözlerine başvurabilir. Toplumun yargılarından bahseder (Onlar basamağı)</a:t>
            </a:r>
          </a:p>
          <a:p>
            <a:r>
              <a:rPr lang="tr-TR" dirty="0"/>
              <a:t>2- Eleştiri: Dinleyen kişi sorununu anlatan kişiyi eleştirir ve yargılar (Ben basamağı)</a:t>
            </a:r>
          </a:p>
          <a:p>
            <a:r>
              <a:rPr lang="tr-TR" dirty="0"/>
              <a:t>3- Akıl verme (Ben basamağı)</a:t>
            </a:r>
          </a:p>
          <a:p>
            <a:r>
              <a:rPr lang="tr-TR" dirty="0"/>
              <a:t>4- Teşhis: soruna kendine göre teşhis koyar. « bu durumun nedeni toplumsal baskı» veya « kendine der etme» gibi (Ben basamağı)</a:t>
            </a:r>
          </a:p>
        </p:txBody>
      </p:sp>
    </p:spTree>
    <p:extLst>
      <p:ext uri="{BB962C8B-B14F-4D97-AF65-F5344CB8AC3E}">
        <p14:creationId xmlns:p14="http://schemas.microsoft.com/office/powerpoint/2010/main" val="4126437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A121D7-9B1E-2690-D47C-121FEF1A85F8}"/>
              </a:ext>
            </a:extLst>
          </p:cNvPr>
          <p:cNvSpPr>
            <a:spLocks noGrp="1"/>
          </p:cNvSpPr>
          <p:nvPr>
            <p:ph type="title"/>
          </p:nvPr>
        </p:nvSpPr>
        <p:spPr/>
        <p:txBody>
          <a:bodyPr/>
          <a:lstStyle/>
          <a:p>
            <a:r>
              <a:rPr lang="tr-TR" dirty="0"/>
              <a:t>EMPATİ: Tanımı ve tarihçesi</a:t>
            </a:r>
          </a:p>
        </p:txBody>
      </p:sp>
      <p:sp>
        <p:nvSpPr>
          <p:cNvPr id="3" name="İçerik Yer Tutucusu 2">
            <a:extLst>
              <a:ext uri="{FF2B5EF4-FFF2-40B4-BE49-F238E27FC236}">
                <a16:creationId xmlns:a16="http://schemas.microsoft.com/office/drawing/2014/main" id="{C32A0969-DCE1-0113-21BA-0FC1449AA9AF}"/>
              </a:ext>
            </a:extLst>
          </p:cNvPr>
          <p:cNvSpPr>
            <a:spLocks noGrp="1"/>
          </p:cNvSpPr>
          <p:nvPr>
            <p:ph idx="1"/>
          </p:nvPr>
        </p:nvSpPr>
        <p:spPr/>
        <p:txBody>
          <a:bodyPr/>
          <a:lstStyle/>
          <a:p>
            <a:r>
              <a:rPr lang="tr-TR" dirty="0"/>
              <a:t>Empati, bir insanın kendisini karşısındaki insanın yerine koyarak onun duygularını ve düşüncelerini doğru olarak anlaması, hissetmesi ve bu durumu ona iletme sürecidir.</a:t>
            </a:r>
          </a:p>
          <a:p>
            <a:r>
              <a:rPr lang="tr-TR" dirty="0"/>
              <a:t>Bugün Empati dediğimizde 1970 </a:t>
            </a:r>
            <a:r>
              <a:rPr lang="tr-TR" dirty="0" err="1"/>
              <a:t>lerden</a:t>
            </a:r>
            <a:r>
              <a:rPr lang="tr-TR" dirty="0"/>
              <a:t> beri konuyla uğraşan ve çeşitli tanımlar geliştiren Carl </a:t>
            </a:r>
            <a:r>
              <a:rPr lang="tr-TR" dirty="0" err="1"/>
              <a:t>Rogers</a:t>
            </a:r>
            <a:r>
              <a:rPr lang="tr-TR" dirty="0"/>
              <a:t> ve çalışmaları ilk olarak akla gelir.</a:t>
            </a:r>
          </a:p>
          <a:p>
            <a:pPr marL="0" indent="0">
              <a:buNone/>
            </a:pPr>
            <a:r>
              <a:rPr lang="tr-TR" dirty="0"/>
              <a:t> </a:t>
            </a:r>
          </a:p>
        </p:txBody>
      </p:sp>
    </p:spTree>
    <p:extLst>
      <p:ext uri="{BB962C8B-B14F-4D97-AF65-F5344CB8AC3E}">
        <p14:creationId xmlns:p14="http://schemas.microsoft.com/office/powerpoint/2010/main" val="30162297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85AF93D-2E72-773B-7E75-63B320459FFB}"/>
              </a:ext>
            </a:extLst>
          </p:cNvPr>
          <p:cNvSpPr>
            <a:spLocks noGrp="1"/>
          </p:cNvSpPr>
          <p:nvPr>
            <p:ph idx="1"/>
          </p:nvPr>
        </p:nvSpPr>
        <p:spPr/>
        <p:txBody>
          <a:bodyPr>
            <a:normAutofit lnSpcReduction="10000"/>
          </a:bodyPr>
          <a:lstStyle/>
          <a:p>
            <a:r>
              <a:rPr lang="tr-TR" dirty="0"/>
              <a:t>5- Bende de var (Ben basamağı)</a:t>
            </a:r>
          </a:p>
          <a:p>
            <a:r>
              <a:rPr lang="tr-TR" dirty="0"/>
              <a:t>6- Benim duygularım: «üzüldüm» «sevindim» gibi (Ben basamağı)</a:t>
            </a:r>
          </a:p>
          <a:p>
            <a:r>
              <a:rPr lang="tr-TR" dirty="0"/>
              <a:t>7- Destekleme (sen basamağı)</a:t>
            </a:r>
          </a:p>
          <a:p>
            <a:r>
              <a:rPr lang="tr-TR" dirty="0"/>
              <a:t>8- Soruna eğilme (sen basamağı)</a:t>
            </a:r>
          </a:p>
          <a:p>
            <a:r>
              <a:rPr lang="tr-TR" dirty="0"/>
              <a:t>9- Tekrarlama: Anlatanın anlattıklarını özetleyerek kendine tekrar yansıtma (sen basamağı)</a:t>
            </a:r>
          </a:p>
          <a:p>
            <a:r>
              <a:rPr lang="tr-TR" dirty="0"/>
              <a:t>10- Derin duyguları anlama: Bu basamak empati basamağıdır. Empati kuran kişi, karşısındaki kişinin ifade ettiği ve etmediği tüm duygularını, ve düşüncelerini fark ederek bu durumu ona ifade eder. (sen basamağı)  </a:t>
            </a:r>
          </a:p>
          <a:p>
            <a:endParaRPr lang="tr-TR" dirty="0"/>
          </a:p>
        </p:txBody>
      </p:sp>
    </p:spTree>
    <p:extLst>
      <p:ext uri="{BB962C8B-B14F-4D97-AF65-F5344CB8AC3E}">
        <p14:creationId xmlns:p14="http://schemas.microsoft.com/office/powerpoint/2010/main" val="21760317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489B400-F059-7574-9625-4CFA08950452}"/>
              </a:ext>
            </a:extLst>
          </p:cNvPr>
          <p:cNvSpPr>
            <a:spLocks noGrp="1"/>
          </p:cNvSpPr>
          <p:nvPr>
            <p:ph idx="1"/>
          </p:nvPr>
        </p:nvSpPr>
        <p:spPr/>
        <p:txBody>
          <a:bodyPr/>
          <a:lstStyle/>
          <a:p>
            <a:endParaRPr lang="tr-TR" dirty="0"/>
          </a:p>
          <a:p>
            <a:pPr marL="0" indent="0">
              <a:buNone/>
            </a:pPr>
            <a:endParaRPr lang="tr-TR" dirty="0"/>
          </a:p>
          <a:p>
            <a:r>
              <a:rPr lang="tr-TR" dirty="0"/>
              <a:t>İlk altı basamak asıl </a:t>
            </a:r>
            <a:r>
              <a:rPr lang="tr-TR" dirty="0" err="1"/>
              <a:t>empatik</a:t>
            </a:r>
            <a:r>
              <a:rPr lang="tr-TR" dirty="0"/>
              <a:t> tepkilere giden yolda hazırlık safhası olarak değerlendirilebilir</a:t>
            </a:r>
          </a:p>
          <a:p>
            <a:r>
              <a:rPr lang="tr-TR" dirty="0"/>
              <a:t>Gerçek anlamda empati sen basamağında ortaya çıkar</a:t>
            </a:r>
          </a:p>
        </p:txBody>
      </p:sp>
    </p:spTree>
    <p:extLst>
      <p:ext uri="{BB962C8B-B14F-4D97-AF65-F5344CB8AC3E}">
        <p14:creationId xmlns:p14="http://schemas.microsoft.com/office/powerpoint/2010/main" val="16572703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327C018C-426B-84B0-D9AC-A30F8AE39E17}"/>
              </a:ext>
            </a:extLst>
          </p:cNvPr>
          <p:cNvPicPr>
            <a:picLocks noGrp="1" noChangeAspect="1"/>
          </p:cNvPicPr>
          <p:nvPr>
            <p:ph idx="1"/>
          </p:nvPr>
        </p:nvPicPr>
        <p:blipFill>
          <a:blip r:embed="rId2"/>
          <a:stretch>
            <a:fillRect/>
          </a:stretch>
        </p:blipFill>
        <p:spPr>
          <a:xfrm>
            <a:off x="2600960" y="1879600"/>
            <a:ext cx="7467600" cy="3891280"/>
          </a:xfrm>
          <a:prstGeom prst="rect">
            <a:avLst/>
          </a:prstGeom>
        </p:spPr>
      </p:pic>
    </p:spTree>
    <p:extLst>
      <p:ext uri="{BB962C8B-B14F-4D97-AF65-F5344CB8AC3E}">
        <p14:creationId xmlns:p14="http://schemas.microsoft.com/office/powerpoint/2010/main" val="22804577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90AC172-5F1A-9AF8-5828-FB83D538B787}"/>
              </a:ext>
            </a:extLst>
          </p:cNvPr>
          <p:cNvSpPr>
            <a:spLocks noGrp="1"/>
          </p:cNvSpPr>
          <p:nvPr>
            <p:ph idx="1"/>
          </p:nvPr>
        </p:nvSpPr>
        <p:spPr/>
        <p:txBody>
          <a:bodyPr/>
          <a:lstStyle/>
          <a:p>
            <a:r>
              <a:rPr lang="tr-TR" dirty="0"/>
              <a:t>Aşamalı empati sınıflaması iki ölçekle ölçülür:</a:t>
            </a:r>
          </a:p>
          <a:p>
            <a:endParaRPr lang="tr-TR" dirty="0"/>
          </a:p>
          <a:p>
            <a:r>
              <a:rPr lang="tr-TR" dirty="0" err="1"/>
              <a:t>Empatik</a:t>
            </a:r>
            <a:r>
              <a:rPr lang="tr-TR" dirty="0"/>
              <a:t> beceri ölçeği (EBÖ)</a:t>
            </a:r>
          </a:p>
          <a:p>
            <a:r>
              <a:rPr lang="tr-TR" dirty="0" err="1"/>
              <a:t>Empatik</a:t>
            </a:r>
            <a:r>
              <a:rPr lang="tr-TR" dirty="0"/>
              <a:t> </a:t>
            </a:r>
            <a:r>
              <a:rPr lang="tr-TR" dirty="0" err="1"/>
              <a:t>eğili</a:t>
            </a:r>
            <a:r>
              <a:rPr lang="tr-TR" dirty="0"/>
              <a:t> ölçeği (EEÖ)</a:t>
            </a:r>
          </a:p>
          <a:p>
            <a:endParaRPr lang="tr-TR" dirty="0"/>
          </a:p>
        </p:txBody>
      </p:sp>
    </p:spTree>
    <p:extLst>
      <p:ext uri="{BB962C8B-B14F-4D97-AF65-F5344CB8AC3E}">
        <p14:creationId xmlns:p14="http://schemas.microsoft.com/office/powerpoint/2010/main" val="26982961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30747E-0423-2B04-18F9-077982980CFE}"/>
              </a:ext>
            </a:extLst>
          </p:cNvPr>
          <p:cNvSpPr>
            <a:spLocks noGrp="1"/>
          </p:cNvSpPr>
          <p:nvPr>
            <p:ph type="title"/>
          </p:nvPr>
        </p:nvSpPr>
        <p:spPr/>
        <p:txBody>
          <a:bodyPr/>
          <a:lstStyle/>
          <a:p>
            <a:r>
              <a:rPr lang="tr-TR" dirty="0"/>
              <a:t>Benlik Durumları ve Empati</a:t>
            </a:r>
          </a:p>
        </p:txBody>
      </p:sp>
      <p:sp>
        <p:nvSpPr>
          <p:cNvPr id="3" name="İçerik Yer Tutucusu 2">
            <a:extLst>
              <a:ext uri="{FF2B5EF4-FFF2-40B4-BE49-F238E27FC236}">
                <a16:creationId xmlns:a16="http://schemas.microsoft.com/office/drawing/2014/main" id="{643EE211-471B-27AA-C2BB-4404204E9E48}"/>
              </a:ext>
            </a:extLst>
          </p:cNvPr>
          <p:cNvSpPr>
            <a:spLocks noGrp="1"/>
          </p:cNvSpPr>
          <p:nvPr>
            <p:ph idx="1"/>
          </p:nvPr>
        </p:nvSpPr>
        <p:spPr/>
        <p:txBody>
          <a:bodyPr/>
          <a:lstStyle/>
          <a:p>
            <a:r>
              <a:rPr lang="tr-TR" dirty="0"/>
              <a:t>Yetişkin benlik-durumu: algısal ve bilişsel gelişim</a:t>
            </a:r>
          </a:p>
          <a:p>
            <a:r>
              <a:rPr lang="tr-TR" dirty="0"/>
              <a:t>Çocuk benlik durumu : merak, </a:t>
            </a:r>
            <a:r>
              <a:rPr lang="tr-TR" dirty="0" err="1"/>
              <a:t>spontanlık</a:t>
            </a:r>
            <a:r>
              <a:rPr lang="tr-TR" dirty="0"/>
              <a:t>, yaratıcılık gibi doğal çocuk eğilimleri</a:t>
            </a:r>
          </a:p>
          <a:p>
            <a:pPr lvl="1"/>
            <a:r>
              <a:rPr lang="tr-TR" dirty="0"/>
              <a:t>Algısal ve bilişsel rol alma için yetişkin benlik durumu</a:t>
            </a:r>
          </a:p>
          <a:p>
            <a:pPr lvl="1"/>
            <a:r>
              <a:rPr lang="tr-TR" dirty="0"/>
              <a:t>Duygusal rol alma için çocuk benlik durumu gerekir</a:t>
            </a:r>
          </a:p>
          <a:p>
            <a:pPr lvl="1"/>
            <a:endParaRPr lang="tr-TR" dirty="0"/>
          </a:p>
          <a:p>
            <a:r>
              <a:rPr lang="tr-TR" dirty="0"/>
              <a:t>Ana baba benlik durumu: koruyucu ana baba benlik durumu</a:t>
            </a:r>
          </a:p>
          <a:p>
            <a:endParaRPr lang="tr-TR" dirty="0"/>
          </a:p>
        </p:txBody>
      </p:sp>
    </p:spTree>
    <p:extLst>
      <p:ext uri="{BB962C8B-B14F-4D97-AF65-F5344CB8AC3E}">
        <p14:creationId xmlns:p14="http://schemas.microsoft.com/office/powerpoint/2010/main" val="2246182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92F631-82DB-34FB-8CEF-EB488BF95B64}"/>
              </a:ext>
            </a:extLst>
          </p:cNvPr>
          <p:cNvSpPr>
            <a:spLocks noGrp="1"/>
          </p:cNvSpPr>
          <p:nvPr>
            <p:ph type="title"/>
          </p:nvPr>
        </p:nvSpPr>
        <p:spPr/>
        <p:txBody>
          <a:bodyPr/>
          <a:lstStyle/>
          <a:p>
            <a:r>
              <a:rPr lang="tr-TR" dirty="0"/>
              <a:t>Empatinin Ölçümü</a:t>
            </a:r>
          </a:p>
        </p:txBody>
      </p:sp>
      <p:sp>
        <p:nvSpPr>
          <p:cNvPr id="3" name="İçerik Yer Tutucusu 2">
            <a:extLst>
              <a:ext uri="{FF2B5EF4-FFF2-40B4-BE49-F238E27FC236}">
                <a16:creationId xmlns:a16="http://schemas.microsoft.com/office/drawing/2014/main" id="{705AD6D4-53A4-F4BC-9E1C-7A55EA84C025}"/>
              </a:ext>
            </a:extLst>
          </p:cNvPr>
          <p:cNvSpPr>
            <a:spLocks noGrp="1"/>
          </p:cNvSpPr>
          <p:nvPr>
            <p:ph idx="1"/>
          </p:nvPr>
        </p:nvSpPr>
        <p:spPr/>
        <p:txBody>
          <a:bodyPr/>
          <a:lstStyle/>
          <a:p>
            <a:pPr marL="0" indent="0">
              <a:lnSpc>
                <a:spcPct val="107000"/>
              </a:lnSpc>
              <a:spcBef>
                <a:spcPts val="200"/>
              </a:spcBef>
              <a:buNone/>
            </a:pPr>
            <a:endParaRPr lang="tr-TR"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Empatiyi ölçmek için literatürde kullanılan </a:t>
            </a:r>
          </a:p>
          <a:p>
            <a:pPr>
              <a:lnSpc>
                <a:spcPct val="107000"/>
              </a:lnSpc>
              <a:spcAft>
                <a:spcPts val="8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ölçme araçları şunlardır:</a:t>
            </a:r>
          </a:p>
          <a:p>
            <a:pPr>
              <a:lnSpc>
                <a:spcPct val="107000"/>
              </a:lnSpc>
              <a:spcAft>
                <a:spcPts val="8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 </a:t>
            </a:r>
            <a:r>
              <a:rPr lang="tr-TR" sz="1800" dirty="0" err="1">
                <a:effectLst/>
                <a:latin typeface="Calibri" panose="020F0502020204030204" pitchFamily="34" charset="0"/>
                <a:ea typeface="Calibri" panose="020F0502020204030204" pitchFamily="34" charset="0"/>
                <a:cs typeface="Times New Roman" panose="02020603050405020304" pitchFamily="18" charset="0"/>
              </a:rPr>
              <a:t>Hogan</a:t>
            </a:r>
            <a:r>
              <a:rPr lang="tr-TR" sz="1800" dirty="0">
                <a:effectLst/>
                <a:latin typeface="Calibri" panose="020F0502020204030204" pitchFamily="34" charset="0"/>
                <a:ea typeface="Calibri" panose="020F0502020204030204" pitchFamily="34" charset="0"/>
                <a:cs typeface="Times New Roman" panose="02020603050405020304" pitchFamily="18" charset="0"/>
              </a:rPr>
              <a:t> Empati Ölçeği (66)</a:t>
            </a:r>
          </a:p>
          <a:p>
            <a:pPr>
              <a:lnSpc>
                <a:spcPct val="107000"/>
              </a:lnSpc>
              <a:spcAft>
                <a:spcPts val="8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 Duygusal Empati Ölçeği (67)</a:t>
            </a:r>
          </a:p>
          <a:p>
            <a:pPr>
              <a:lnSpc>
                <a:spcPct val="107000"/>
              </a:lnSpc>
              <a:spcAft>
                <a:spcPts val="800"/>
              </a:spcAft>
            </a:pPr>
            <a:r>
              <a:rPr lang="tr-TR" sz="1800" dirty="0">
                <a:effectLst/>
                <a:latin typeface="Calibri" panose="020F0502020204030204" pitchFamily="34" charset="0"/>
                <a:ea typeface="Calibri" panose="020F0502020204030204" pitchFamily="34" charset="0"/>
                <a:cs typeface="Times New Roman" panose="02020603050405020304" pitchFamily="18" charset="0"/>
              </a:rPr>
              <a:t> Kişilerarası </a:t>
            </a:r>
            <a:r>
              <a:rPr lang="tr-TR" sz="1800" dirty="0" err="1">
                <a:effectLst/>
                <a:latin typeface="Calibri" panose="020F0502020204030204" pitchFamily="34" charset="0"/>
                <a:ea typeface="Calibri" panose="020F0502020204030204" pitchFamily="34" charset="0"/>
                <a:cs typeface="Times New Roman" panose="02020603050405020304" pitchFamily="18" charset="0"/>
              </a:rPr>
              <a:t>Reaktivite</a:t>
            </a:r>
            <a:r>
              <a:rPr lang="tr-TR" sz="1800" dirty="0">
                <a:effectLst/>
                <a:latin typeface="Calibri" panose="020F0502020204030204" pitchFamily="34" charset="0"/>
                <a:ea typeface="Calibri" panose="020F0502020204030204" pitchFamily="34" charset="0"/>
                <a:cs typeface="Times New Roman" panose="02020603050405020304" pitchFamily="18" charset="0"/>
              </a:rPr>
              <a:t> İndeksi (69)</a:t>
            </a:r>
          </a:p>
          <a:p>
            <a:r>
              <a:rPr lang="tr-TR" sz="1800" dirty="0">
                <a:effectLst/>
                <a:latin typeface="Calibri" panose="020F0502020204030204" pitchFamily="34" charset="0"/>
                <a:ea typeface="Calibri" panose="020F0502020204030204" pitchFamily="34" charset="0"/>
                <a:cs typeface="Times New Roman" panose="02020603050405020304" pitchFamily="18" charset="0"/>
              </a:rPr>
              <a:t> Temel Empati Ölçeği (18</a:t>
            </a:r>
            <a:endParaRPr lang="tr-TR" dirty="0"/>
          </a:p>
        </p:txBody>
      </p:sp>
    </p:spTree>
    <p:extLst>
      <p:ext uri="{BB962C8B-B14F-4D97-AF65-F5344CB8AC3E}">
        <p14:creationId xmlns:p14="http://schemas.microsoft.com/office/powerpoint/2010/main" val="13007604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D69FFB-901C-0CDF-2AC2-8CC33ECE40A2}"/>
              </a:ext>
            </a:extLst>
          </p:cNvPr>
          <p:cNvSpPr>
            <a:spLocks noGrp="1"/>
          </p:cNvSpPr>
          <p:nvPr>
            <p:ph type="title"/>
          </p:nvPr>
        </p:nvSpPr>
        <p:spPr/>
        <p:txBody>
          <a:bodyPr/>
          <a:lstStyle/>
          <a:p>
            <a:r>
              <a:rPr lang="tr-TR" dirty="0" err="1"/>
              <a:t>Empatik</a:t>
            </a:r>
            <a:r>
              <a:rPr lang="tr-TR" dirty="0"/>
              <a:t> davranış nasıl geliştirilir</a:t>
            </a:r>
          </a:p>
        </p:txBody>
      </p:sp>
      <p:sp>
        <p:nvSpPr>
          <p:cNvPr id="3" name="İçerik Yer Tutucusu 2">
            <a:extLst>
              <a:ext uri="{FF2B5EF4-FFF2-40B4-BE49-F238E27FC236}">
                <a16:creationId xmlns:a16="http://schemas.microsoft.com/office/drawing/2014/main" id="{DF58F17B-0003-A07B-030B-772B85306755}"/>
              </a:ext>
            </a:extLst>
          </p:cNvPr>
          <p:cNvSpPr>
            <a:spLocks noGrp="1"/>
          </p:cNvSpPr>
          <p:nvPr>
            <p:ph idx="1"/>
          </p:nvPr>
        </p:nvSpPr>
        <p:spPr/>
        <p:txBody>
          <a:bodyPr/>
          <a:lstStyle/>
          <a:p>
            <a:r>
              <a:rPr lang="tr-TR" dirty="0"/>
              <a:t>Bir insanın ana- baba, yetişkin ve çocuk rollerini, </a:t>
            </a:r>
            <a:r>
              <a:rPr lang="tr-TR" dirty="0" err="1"/>
              <a:t>yetişkin’in</a:t>
            </a:r>
            <a:r>
              <a:rPr lang="tr-TR" dirty="0"/>
              <a:t> denetimi altında dengeli bir biçimde kullanabilmesine </a:t>
            </a:r>
            <a:r>
              <a:rPr lang="tr-TR" dirty="0" err="1"/>
              <a:t>empatik</a:t>
            </a:r>
            <a:r>
              <a:rPr lang="tr-TR" dirty="0"/>
              <a:t> davranış denir. </a:t>
            </a:r>
          </a:p>
          <a:p>
            <a:r>
              <a:rPr lang="tr-TR" dirty="0" err="1"/>
              <a:t>Empatik</a:t>
            </a:r>
            <a:r>
              <a:rPr lang="tr-TR" dirty="0"/>
              <a:t> davranış geliştirilmesi, üretim ve yaşam biçimindeki toplumsal gelişme ve eğitimle sağlanabilir.</a:t>
            </a:r>
          </a:p>
          <a:p>
            <a:endParaRPr lang="tr-TR" dirty="0"/>
          </a:p>
          <a:p>
            <a:endParaRPr lang="tr-TR" dirty="0"/>
          </a:p>
          <a:p>
            <a:endParaRPr lang="tr-TR" dirty="0"/>
          </a:p>
        </p:txBody>
      </p:sp>
    </p:spTree>
    <p:extLst>
      <p:ext uri="{BB962C8B-B14F-4D97-AF65-F5344CB8AC3E}">
        <p14:creationId xmlns:p14="http://schemas.microsoft.com/office/powerpoint/2010/main" val="19207031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6467C1-E240-DB28-7797-BD45986964E4}"/>
              </a:ext>
            </a:extLst>
          </p:cNvPr>
          <p:cNvSpPr>
            <a:spLocks noGrp="1"/>
          </p:cNvSpPr>
          <p:nvPr>
            <p:ph type="title"/>
          </p:nvPr>
        </p:nvSpPr>
        <p:spPr/>
        <p:txBody>
          <a:bodyPr/>
          <a:lstStyle/>
          <a:p>
            <a:r>
              <a:rPr lang="tr-TR" dirty="0"/>
              <a:t>EMPATİK DİNLEME NEDİR, NASIL YAPILIR?</a:t>
            </a:r>
          </a:p>
        </p:txBody>
      </p:sp>
      <p:sp>
        <p:nvSpPr>
          <p:cNvPr id="3" name="İçerik Yer Tutucusu 2">
            <a:extLst>
              <a:ext uri="{FF2B5EF4-FFF2-40B4-BE49-F238E27FC236}">
                <a16:creationId xmlns:a16="http://schemas.microsoft.com/office/drawing/2014/main" id="{435B53B0-1A91-B330-46A5-F1026A0CB6AB}"/>
              </a:ext>
            </a:extLst>
          </p:cNvPr>
          <p:cNvSpPr>
            <a:spLocks noGrp="1"/>
          </p:cNvSpPr>
          <p:nvPr>
            <p:ph idx="1"/>
          </p:nvPr>
        </p:nvSpPr>
        <p:spPr/>
        <p:txBody>
          <a:bodyPr/>
          <a:lstStyle/>
          <a:p>
            <a:r>
              <a:rPr lang="tr-TR" dirty="0"/>
              <a:t>Bir mesajı dinlemenin dört yolu bulunmaktadır</a:t>
            </a:r>
          </a:p>
          <a:p>
            <a:r>
              <a:rPr lang="tr-TR" dirty="0"/>
              <a:t>1- Dışarıya yönelen suçlayıcı dinleme (sen dili): benimle akıllıca konuşmak için hiç zahmete girmiyorsun. Söylenilene öfke ile cevap verme. Kendi duyguları için başkalarını suçlama</a:t>
            </a:r>
          </a:p>
          <a:p>
            <a:r>
              <a:rPr lang="tr-TR" dirty="0"/>
              <a:t>2- İçeriye yönelen suçlayıcı dinleme: «O haklı. Ben aptalın biriyim» Bir çeşit söylenenleri kişiselleştirme. </a:t>
            </a:r>
            <a:r>
              <a:rPr lang="tr-TR" dirty="0" err="1"/>
              <a:t>Krendine</a:t>
            </a:r>
            <a:r>
              <a:rPr lang="tr-TR" dirty="0"/>
              <a:t> yönelik keskin eleştirilerde bulunma. Bu sürecin yoğunlaşması insanı depresyona </a:t>
            </a:r>
            <a:r>
              <a:rPr lang="tr-TR" dirty="0" err="1"/>
              <a:t>sokabili</a:t>
            </a:r>
            <a:endParaRPr lang="tr-TR" dirty="0"/>
          </a:p>
          <a:p>
            <a:endParaRPr lang="tr-TR" dirty="0"/>
          </a:p>
          <a:p>
            <a:endParaRPr lang="tr-TR" dirty="0"/>
          </a:p>
          <a:p>
            <a:endParaRPr lang="tr-TR" dirty="0"/>
          </a:p>
          <a:p>
            <a:endParaRPr lang="tr-TR" dirty="0"/>
          </a:p>
        </p:txBody>
      </p:sp>
    </p:spTree>
    <p:extLst>
      <p:ext uri="{BB962C8B-B14F-4D97-AF65-F5344CB8AC3E}">
        <p14:creationId xmlns:p14="http://schemas.microsoft.com/office/powerpoint/2010/main" val="7906230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70C89B7-5CF4-1ABA-6AE7-CB34D3883C0D}"/>
              </a:ext>
            </a:extLst>
          </p:cNvPr>
          <p:cNvSpPr>
            <a:spLocks noGrp="1"/>
          </p:cNvSpPr>
          <p:nvPr>
            <p:ph idx="1"/>
          </p:nvPr>
        </p:nvSpPr>
        <p:spPr/>
        <p:txBody>
          <a:bodyPr/>
          <a:lstStyle/>
          <a:p>
            <a:r>
              <a:rPr lang="tr-TR" dirty="0"/>
              <a:t>3- Dışarıya karşı anlayışlı dinleme (</a:t>
            </a:r>
            <a:r>
              <a:rPr lang="tr-TR" dirty="0" err="1"/>
              <a:t>empatik</a:t>
            </a:r>
            <a:r>
              <a:rPr lang="tr-TR" dirty="0"/>
              <a:t> dinleme): ihtiyaç ve duyguların tanımlanması için algıların açılması ve bunun ifade edilmesi. </a:t>
            </a:r>
          </a:p>
          <a:p>
            <a:r>
              <a:rPr lang="tr-TR" dirty="0"/>
              <a:t>4- İçeriye yönelik anlayışlı dinleme: kendinle empati kurma, kendini anlama</a:t>
            </a:r>
          </a:p>
          <a:p>
            <a:pPr marL="0" indent="0">
              <a:buNone/>
            </a:pPr>
            <a:r>
              <a:rPr lang="tr-TR" dirty="0"/>
              <a:t> </a:t>
            </a:r>
          </a:p>
        </p:txBody>
      </p:sp>
    </p:spTree>
    <p:extLst>
      <p:ext uri="{BB962C8B-B14F-4D97-AF65-F5344CB8AC3E}">
        <p14:creationId xmlns:p14="http://schemas.microsoft.com/office/powerpoint/2010/main" val="38971134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F48FA2-D262-F394-0612-165D93436EAF}"/>
              </a:ext>
            </a:extLst>
          </p:cNvPr>
          <p:cNvSpPr>
            <a:spLocks noGrp="1"/>
          </p:cNvSpPr>
          <p:nvPr>
            <p:ph type="title"/>
          </p:nvPr>
        </p:nvSpPr>
        <p:spPr/>
        <p:txBody>
          <a:bodyPr/>
          <a:lstStyle/>
          <a:p>
            <a:r>
              <a:rPr lang="tr-TR" dirty="0" err="1"/>
              <a:t>Empatik</a:t>
            </a:r>
            <a:r>
              <a:rPr lang="tr-TR" dirty="0"/>
              <a:t> Dinleme</a:t>
            </a:r>
          </a:p>
        </p:txBody>
      </p:sp>
      <p:pic>
        <p:nvPicPr>
          <p:cNvPr id="5" name="İçerik Yer Tutucusu 4">
            <a:extLst>
              <a:ext uri="{FF2B5EF4-FFF2-40B4-BE49-F238E27FC236}">
                <a16:creationId xmlns:a16="http://schemas.microsoft.com/office/drawing/2014/main" id="{EA101AF0-DB98-EFE8-C5FD-93F10F5D021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2321" y="1310640"/>
            <a:ext cx="10170160" cy="4405154"/>
          </a:xfrm>
        </p:spPr>
      </p:pic>
      <p:sp>
        <p:nvSpPr>
          <p:cNvPr id="6" name="Metin kutusu 5">
            <a:extLst>
              <a:ext uri="{FF2B5EF4-FFF2-40B4-BE49-F238E27FC236}">
                <a16:creationId xmlns:a16="http://schemas.microsoft.com/office/drawing/2014/main" id="{D06DEFC3-C6EB-96BA-49F3-1FBAE850FC7F}"/>
              </a:ext>
            </a:extLst>
          </p:cNvPr>
          <p:cNvSpPr txBox="1"/>
          <p:nvPr/>
        </p:nvSpPr>
        <p:spPr>
          <a:xfrm>
            <a:off x="2164080" y="6146800"/>
            <a:ext cx="4509824" cy="369332"/>
          </a:xfrm>
          <a:prstGeom prst="rect">
            <a:avLst/>
          </a:prstGeom>
          <a:noFill/>
        </p:spPr>
        <p:txBody>
          <a:bodyPr wrap="none" rtlCol="0">
            <a:spAutoFit/>
          </a:bodyPr>
          <a:lstStyle/>
          <a:p>
            <a:r>
              <a:rPr lang="tr-TR" dirty="0"/>
              <a:t>Kaynak: https://etkin-dinleme.nedir.org/         </a:t>
            </a:r>
          </a:p>
        </p:txBody>
      </p:sp>
    </p:spTree>
    <p:extLst>
      <p:ext uri="{BB962C8B-B14F-4D97-AF65-F5344CB8AC3E}">
        <p14:creationId xmlns:p14="http://schemas.microsoft.com/office/powerpoint/2010/main" val="546470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C6304A95-1D24-0A14-E3D7-292240FBE65E}"/>
              </a:ext>
            </a:extLst>
          </p:cNvPr>
          <p:cNvPicPr>
            <a:picLocks noGrp="1" noChangeAspect="1"/>
          </p:cNvPicPr>
          <p:nvPr>
            <p:ph idx="1"/>
          </p:nvPr>
        </p:nvPicPr>
        <p:blipFill>
          <a:blip r:embed="rId2"/>
          <a:stretch>
            <a:fillRect/>
          </a:stretch>
        </p:blipFill>
        <p:spPr>
          <a:xfrm>
            <a:off x="1249680" y="1869440"/>
            <a:ext cx="10078720" cy="4450080"/>
          </a:xfrm>
          <a:prstGeom prst="rect">
            <a:avLst/>
          </a:prstGeom>
        </p:spPr>
      </p:pic>
    </p:spTree>
    <p:extLst>
      <p:ext uri="{BB962C8B-B14F-4D97-AF65-F5344CB8AC3E}">
        <p14:creationId xmlns:p14="http://schemas.microsoft.com/office/powerpoint/2010/main" val="5162279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745A8F89-8DF9-3D37-6FB4-F027E9372DD8}"/>
              </a:ext>
            </a:extLst>
          </p:cNvPr>
          <p:cNvPicPr>
            <a:picLocks noGrp="1" noChangeAspect="1"/>
          </p:cNvPicPr>
          <p:nvPr>
            <p:ph idx="1"/>
          </p:nvPr>
        </p:nvPicPr>
        <p:blipFill>
          <a:blip r:embed="rId2"/>
          <a:stretch>
            <a:fillRect/>
          </a:stretch>
        </p:blipFill>
        <p:spPr>
          <a:xfrm>
            <a:off x="1452880" y="863600"/>
            <a:ext cx="9997440" cy="5679440"/>
          </a:xfrm>
          <a:prstGeom prst="rect">
            <a:avLst/>
          </a:prstGeom>
        </p:spPr>
      </p:pic>
    </p:spTree>
    <p:extLst>
      <p:ext uri="{BB962C8B-B14F-4D97-AF65-F5344CB8AC3E}">
        <p14:creationId xmlns:p14="http://schemas.microsoft.com/office/powerpoint/2010/main" val="6097987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F48FA2-D262-F394-0612-165D93436EAF}"/>
              </a:ext>
            </a:extLst>
          </p:cNvPr>
          <p:cNvSpPr>
            <a:spLocks noGrp="1"/>
          </p:cNvSpPr>
          <p:nvPr>
            <p:ph type="title"/>
          </p:nvPr>
        </p:nvSpPr>
        <p:spPr/>
        <p:txBody>
          <a:bodyPr>
            <a:normAutofit/>
          </a:bodyPr>
          <a:lstStyle/>
          <a:p>
            <a:r>
              <a:rPr lang="tr-TR" dirty="0">
                <a:solidFill>
                  <a:srgbClr val="212529"/>
                </a:solidFill>
                <a:effectLst/>
                <a:latin typeface="+mn-lt"/>
                <a:ea typeface="Calibri" panose="020F0502020204030204" pitchFamily="34" charset="0"/>
              </a:rPr>
              <a:t>İNFAZ KORUMA PERSONELİ VE </a:t>
            </a:r>
            <a:r>
              <a:rPr lang="tr-TR" dirty="0">
                <a:solidFill>
                  <a:srgbClr val="212529"/>
                </a:solidFill>
                <a:latin typeface="+mn-lt"/>
                <a:ea typeface="Calibri" panose="020F0502020204030204" pitchFamily="34" charset="0"/>
              </a:rPr>
              <a:t>EMPATİ</a:t>
            </a:r>
            <a:endParaRPr lang="tr-TR" dirty="0">
              <a:latin typeface="+mn-lt"/>
            </a:endParaRPr>
          </a:p>
        </p:txBody>
      </p:sp>
      <p:sp>
        <p:nvSpPr>
          <p:cNvPr id="5" name="İçerik Yer Tutucusu 4">
            <a:extLst>
              <a:ext uri="{FF2B5EF4-FFF2-40B4-BE49-F238E27FC236}">
                <a16:creationId xmlns:a16="http://schemas.microsoft.com/office/drawing/2014/main" id="{48C565F3-B228-9668-4381-FA1D7685E0F0}"/>
              </a:ext>
            </a:extLst>
          </p:cNvPr>
          <p:cNvSpPr>
            <a:spLocks noGrp="1"/>
          </p:cNvSpPr>
          <p:nvPr>
            <p:ph idx="1"/>
          </p:nvPr>
        </p:nvSpPr>
        <p:spPr/>
        <p:txBody>
          <a:bodyPr/>
          <a:lstStyle/>
          <a:p>
            <a:r>
              <a:rPr lang="tr-TR" sz="1800" dirty="0" err="1">
                <a:solidFill>
                  <a:srgbClr val="212529"/>
                </a:solidFill>
                <a:effectLst/>
                <a:latin typeface="Poppins" panose="00000500000000000000" pitchFamily="2" charset="-94"/>
                <a:ea typeface="Calibri" panose="020F0502020204030204" pitchFamily="34" charset="0"/>
              </a:rPr>
              <a:t>Elagoz</a:t>
            </a:r>
            <a:r>
              <a:rPr lang="tr-TR" sz="1800" dirty="0">
                <a:solidFill>
                  <a:srgbClr val="212529"/>
                </a:solidFill>
                <a:effectLst/>
                <a:latin typeface="Poppins" panose="00000500000000000000" pitchFamily="2" charset="-94"/>
                <a:ea typeface="Calibri" panose="020F0502020204030204" pitchFamily="34" charset="0"/>
              </a:rPr>
              <a:t>, F. Ö. &amp; Çenesiz, G. Z. (2020). CEZA İNFAZ KORUMA PERSONELİNİN YAŞADIĞI PSİKO-SOSYAL SIKINTILAR VE ÇÖZÜME YÖNELİK PSİKO-EĞİTİM ÖNERİLERİ adlı makaleden</a:t>
            </a:r>
          </a:p>
          <a:p>
            <a:r>
              <a:rPr lang="tr-TR" sz="1800" dirty="0">
                <a:solidFill>
                  <a:srgbClr val="212529"/>
                </a:solidFill>
                <a:effectLst/>
                <a:latin typeface="Poppins" panose="00000500000000000000" pitchFamily="2" charset="-94"/>
                <a:ea typeface="Calibri" panose="020F0502020204030204" pitchFamily="34" charset="0"/>
              </a:rPr>
              <a:t> </a:t>
            </a:r>
            <a:r>
              <a:rPr lang="tr-TR" dirty="0"/>
              <a:t>Güvenli, sağlıklı ve doyum elde edebileceği çalışma ortamına sahip olmayan infaz koruma personelinden görevini gereği gibi yerine getirmesini beklemek realiteden uzak bir yaklaşımdır. Dolaysıyla Cezaevi infaz koruma personelinin fiziksel ve psikolojik açıdan güçlenmesini ve psikolojik iyi oluşunun artmasını sağlamak oldukça önemli ve gereklidir.</a:t>
            </a:r>
          </a:p>
        </p:txBody>
      </p:sp>
    </p:spTree>
    <p:extLst>
      <p:ext uri="{BB962C8B-B14F-4D97-AF65-F5344CB8AC3E}">
        <p14:creationId xmlns:p14="http://schemas.microsoft.com/office/powerpoint/2010/main" val="896405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83FF7F0-5E6A-69D3-FE4B-3E51B660F7F3}"/>
              </a:ext>
            </a:extLst>
          </p:cNvPr>
          <p:cNvSpPr>
            <a:spLocks noGrp="1"/>
          </p:cNvSpPr>
          <p:nvPr>
            <p:ph idx="1"/>
          </p:nvPr>
        </p:nvSpPr>
        <p:spPr/>
        <p:txBody>
          <a:bodyPr/>
          <a:lstStyle/>
          <a:p>
            <a:r>
              <a:rPr lang="tr-TR" dirty="0"/>
              <a:t>Ceza ve </a:t>
            </a:r>
            <a:r>
              <a:rPr lang="tr-TR" dirty="0" err="1"/>
              <a:t>Tevkifevleri</a:t>
            </a:r>
            <a:r>
              <a:rPr lang="tr-TR" dirty="0"/>
              <a:t> Genel Müdürlüğü’nün internet sitesinden edinilen istatistiki bilgilere göre 2020 yılında görev yapan toplam 71432 personel bulunmaktadır. Bu sayının 56475’ini infaz koruma personeli oluşturmaktadır. Bu personelin nitelikleri şunlardır:</a:t>
            </a:r>
          </a:p>
          <a:p>
            <a:r>
              <a:rPr lang="tr-TR" dirty="0"/>
              <a:t>cezaevi müdürü, denetimli serbestlik müdürü ve müdür yardımcısı, şef, psikolog, sosyolog, öğretmen, sağlık personeli, infaz koruma personeli, infaz koruma baş memuru, kâtip, aşçı, sayman vb. </a:t>
            </a:r>
          </a:p>
        </p:txBody>
      </p:sp>
    </p:spTree>
    <p:extLst>
      <p:ext uri="{BB962C8B-B14F-4D97-AF65-F5344CB8AC3E}">
        <p14:creationId xmlns:p14="http://schemas.microsoft.com/office/powerpoint/2010/main" val="39842388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2FD128E-F360-CF91-8688-F6AB41DFC55E}"/>
              </a:ext>
            </a:extLst>
          </p:cNvPr>
          <p:cNvSpPr>
            <a:spLocks noGrp="1"/>
          </p:cNvSpPr>
          <p:nvPr>
            <p:ph idx="1"/>
          </p:nvPr>
        </p:nvSpPr>
        <p:spPr/>
        <p:txBody>
          <a:bodyPr>
            <a:normAutofit/>
          </a:bodyPr>
          <a:lstStyle/>
          <a:p>
            <a:r>
              <a:rPr lang="tr-TR" dirty="0"/>
              <a:t>infaz koruma personelinin çeşitli sorumlulukları vardır.</a:t>
            </a:r>
          </a:p>
          <a:p>
            <a:r>
              <a:rPr lang="tr-TR" dirty="0"/>
              <a:t> cezaevinde güvenliği sağlamak amacıyla hükümlü ve tutukluları arayarak cezaevinde bulundurulması yasak olan maddelerin girişine engel olmak,</a:t>
            </a:r>
          </a:p>
          <a:p>
            <a:r>
              <a:rPr lang="tr-TR" dirty="0"/>
              <a:t> hükümlü ve tutukluların gereksinimlerini karşılamak ve gözetimini sağlamak, </a:t>
            </a:r>
          </a:p>
          <a:p>
            <a:r>
              <a:rPr lang="tr-TR" dirty="0"/>
              <a:t>rehabilitasyonuna ve uygunsuz davranışların düzeltilmesine yardımcı olmak  </a:t>
            </a:r>
          </a:p>
          <a:p>
            <a:r>
              <a:rPr lang="tr-TR" dirty="0"/>
              <a:t>cezaevinde asayişi sağlamak ve sürdürmek</a:t>
            </a:r>
          </a:p>
        </p:txBody>
      </p:sp>
    </p:spTree>
    <p:extLst>
      <p:ext uri="{BB962C8B-B14F-4D97-AF65-F5344CB8AC3E}">
        <p14:creationId xmlns:p14="http://schemas.microsoft.com/office/powerpoint/2010/main" val="2807363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E0B38ED-51AD-2A1F-E91C-FA49207BCD91}"/>
              </a:ext>
            </a:extLst>
          </p:cNvPr>
          <p:cNvSpPr>
            <a:spLocks noGrp="1"/>
          </p:cNvSpPr>
          <p:nvPr>
            <p:ph idx="1"/>
          </p:nvPr>
        </p:nvSpPr>
        <p:spPr/>
        <p:txBody>
          <a:bodyPr>
            <a:normAutofit/>
          </a:bodyPr>
          <a:lstStyle/>
          <a:p>
            <a:r>
              <a:rPr lang="tr-TR" sz="2400" dirty="0"/>
              <a:t>infaz koruma personelinin görevini yaptığı esnada tutuklu ve hükümlüler tarafından mağdur edilme korkusu yaşarlar</a:t>
            </a:r>
          </a:p>
          <a:p>
            <a:r>
              <a:rPr lang="tr-TR" sz="2400" dirty="0"/>
              <a:t>mahkumlarla etkileşimleri nedeniyle görevleri risklidir</a:t>
            </a:r>
          </a:p>
          <a:p>
            <a:r>
              <a:rPr lang="tr-TR" sz="2400" dirty="0"/>
              <a:t> Ayrıca kadın personel erkek personele göre daha fazla korku ve risk algısına </a:t>
            </a:r>
            <a:r>
              <a:rPr lang="tr-TR" sz="2400" dirty="0" err="1"/>
              <a:t>dahiptir</a:t>
            </a:r>
            <a:r>
              <a:rPr lang="tr-TR" sz="2400" dirty="0"/>
              <a:t>.</a:t>
            </a:r>
          </a:p>
          <a:p>
            <a:r>
              <a:rPr lang="tr-TR" sz="2400" dirty="0"/>
              <a:t>Mesleklerinin doğası gereği hükümlü ve tutuklularla çalışan infaz koruma personeli sıklıkla tehditle yüz yüze gelmektedir </a:t>
            </a:r>
          </a:p>
          <a:p>
            <a:r>
              <a:rPr lang="tr-TR" sz="2400" dirty="0"/>
              <a:t>Buna paralel olarak mahkumla uzun süreli ve kaçınılmaz temas, fiziksel mücadele, kavga, tıbbi acil durum ve beklenmedik bir durumda ilk müdahalede bulunan kişiler olmaları nedeniyle ceza infaz koruma personelinin AIDS ve hepatit gibi bulaşıcı hastalıklara yakalanma riski de oldukça yüksektir</a:t>
            </a:r>
          </a:p>
        </p:txBody>
      </p:sp>
    </p:spTree>
    <p:extLst>
      <p:ext uri="{BB962C8B-B14F-4D97-AF65-F5344CB8AC3E}">
        <p14:creationId xmlns:p14="http://schemas.microsoft.com/office/powerpoint/2010/main" val="41884893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1EFA61D-B4A1-B007-45E5-4CC4C4EA6F76}"/>
              </a:ext>
            </a:extLst>
          </p:cNvPr>
          <p:cNvSpPr>
            <a:spLocks noGrp="1"/>
          </p:cNvSpPr>
          <p:nvPr>
            <p:ph idx="1"/>
          </p:nvPr>
        </p:nvSpPr>
        <p:spPr/>
        <p:txBody>
          <a:bodyPr/>
          <a:lstStyle/>
          <a:p>
            <a:endParaRPr lang="tr-TR" dirty="0"/>
          </a:p>
          <a:p>
            <a:endParaRPr lang="tr-TR" dirty="0"/>
          </a:p>
          <a:p>
            <a:r>
              <a:rPr lang="tr-TR" dirty="0"/>
              <a:t>yoğun ve uzun süreli strese maruz kalan bireylerin bilişsel, duygusal ve davranışsal olarak etkilenmeleri ve uyum sorunları yaşamaları olasıdır</a:t>
            </a:r>
          </a:p>
        </p:txBody>
      </p:sp>
    </p:spTree>
    <p:extLst>
      <p:ext uri="{BB962C8B-B14F-4D97-AF65-F5344CB8AC3E}">
        <p14:creationId xmlns:p14="http://schemas.microsoft.com/office/powerpoint/2010/main" val="20385066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3785CE4-9E45-F477-3CE4-0704AF02B3E6}"/>
              </a:ext>
            </a:extLst>
          </p:cNvPr>
          <p:cNvSpPr>
            <a:spLocks noGrp="1"/>
          </p:cNvSpPr>
          <p:nvPr>
            <p:ph idx="1"/>
          </p:nvPr>
        </p:nvSpPr>
        <p:spPr/>
        <p:txBody>
          <a:bodyPr/>
          <a:lstStyle/>
          <a:p>
            <a:r>
              <a:rPr lang="tr-TR" dirty="0"/>
              <a:t>Mikro düzeyde ceza infaz koruma personeline yapılan değerlendirme ve </a:t>
            </a:r>
            <a:r>
              <a:rPr lang="tr-TR" dirty="0" err="1"/>
              <a:t>psiko</a:t>
            </a:r>
            <a:r>
              <a:rPr lang="tr-TR" dirty="0"/>
              <a:t>-eğitim aracılığıyla yapılan sağaltım aslında ilgili ceza infaz koruma personelinin ailesine, yakın çevresine, iş arkadaşına ve hizmet verdiği hükümlü ve tutuklulara da yansıyacağından</a:t>
            </a:r>
          </a:p>
          <a:p>
            <a:r>
              <a:rPr lang="tr-TR" dirty="0"/>
              <a:t>makro düzeyde oldukça geniş kitleye yardım ve hizmet edilmiş olacaktır.</a:t>
            </a:r>
          </a:p>
        </p:txBody>
      </p:sp>
    </p:spTree>
    <p:extLst>
      <p:ext uri="{BB962C8B-B14F-4D97-AF65-F5344CB8AC3E}">
        <p14:creationId xmlns:p14="http://schemas.microsoft.com/office/powerpoint/2010/main" val="27049916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538BE0-4F93-F023-E8B8-67E0C0650C40}"/>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4B9D4B8D-B125-40B5-6D2D-EA00B3A27F02}"/>
              </a:ext>
            </a:extLst>
          </p:cNvPr>
          <p:cNvSpPr>
            <a:spLocks noGrp="1"/>
          </p:cNvSpPr>
          <p:nvPr>
            <p:ph idx="1"/>
          </p:nvPr>
        </p:nvSpPr>
        <p:spPr/>
        <p:txBody>
          <a:bodyPr/>
          <a:lstStyle/>
          <a:p>
            <a:pPr>
              <a:lnSpc>
                <a:spcPct val="107000"/>
              </a:lnSpc>
              <a:spcAft>
                <a:spcPts val="800"/>
              </a:spcAft>
            </a:pPr>
            <a:r>
              <a:rPr lang="tr-TR" sz="1800" dirty="0" err="1">
                <a:solidFill>
                  <a:srgbClr val="212529"/>
                </a:solidFill>
                <a:effectLst/>
                <a:ea typeface="Calibri" panose="020F0502020204030204" pitchFamily="34" charset="0"/>
                <a:cs typeface="Times New Roman" panose="02020603050405020304" pitchFamily="18" charset="0"/>
              </a:rPr>
              <a:t>Elagoz</a:t>
            </a:r>
            <a:r>
              <a:rPr lang="tr-TR" sz="1800" dirty="0">
                <a:solidFill>
                  <a:srgbClr val="212529"/>
                </a:solidFill>
                <a:effectLst/>
                <a:ea typeface="Calibri" panose="020F0502020204030204" pitchFamily="34" charset="0"/>
                <a:cs typeface="Times New Roman" panose="02020603050405020304" pitchFamily="18" charset="0"/>
              </a:rPr>
              <a:t>, F. Ö. &amp; Çenesiz, G. Z. (2020). CEZA İNFAZ KORUMA PERSONELİNİN YAŞADIĞI PSİKO-SOSYAL SIKINTILAR VE ÇÖZÜME YÖNELİK PSİKO-EĞİTİM ÖNERİLERİ . Cumhuriyet Üniversitesi Fen-Edebiyat Fakültesi Sosyal Bilimler Dergisi , 44 (1) , 101-120 . </a:t>
            </a:r>
            <a:r>
              <a:rPr lang="tr-TR" sz="1800" dirty="0" err="1">
                <a:solidFill>
                  <a:srgbClr val="212529"/>
                </a:solidFill>
                <a:effectLst/>
                <a:ea typeface="Calibri" panose="020F0502020204030204" pitchFamily="34" charset="0"/>
                <a:cs typeface="Times New Roman" panose="02020603050405020304" pitchFamily="18" charset="0"/>
              </a:rPr>
              <a:t>Retrieved</a:t>
            </a:r>
            <a:r>
              <a:rPr lang="tr-TR" sz="1800" dirty="0">
                <a:solidFill>
                  <a:srgbClr val="212529"/>
                </a:solidFill>
                <a:effectLst/>
                <a:ea typeface="Calibri" panose="020F0502020204030204" pitchFamily="34" charset="0"/>
                <a:cs typeface="Times New Roman" panose="02020603050405020304" pitchFamily="18" charset="0"/>
              </a:rPr>
              <a:t> </a:t>
            </a:r>
            <a:r>
              <a:rPr lang="tr-TR" sz="1800" dirty="0" err="1">
                <a:solidFill>
                  <a:srgbClr val="212529"/>
                </a:solidFill>
                <a:effectLst/>
                <a:ea typeface="Calibri" panose="020F0502020204030204" pitchFamily="34" charset="0"/>
                <a:cs typeface="Times New Roman" panose="02020603050405020304" pitchFamily="18" charset="0"/>
              </a:rPr>
              <a:t>from</a:t>
            </a:r>
            <a:r>
              <a:rPr lang="tr-TR" sz="1800" dirty="0">
                <a:solidFill>
                  <a:srgbClr val="212529"/>
                </a:solidFill>
                <a:effectLst/>
                <a:ea typeface="Calibri" panose="020F0502020204030204" pitchFamily="34" charset="0"/>
                <a:cs typeface="Times New Roman" panose="02020603050405020304" pitchFamily="18" charset="0"/>
              </a:rPr>
              <a:t> http://cujos.cumhuriyet.edu.tr/tr/pub/issue/54996/737396</a:t>
            </a:r>
            <a:endParaRPr lang="tr-TR" sz="1800" dirty="0">
              <a:effectLst/>
              <a:ea typeface="Calibri" panose="020F0502020204030204" pitchFamily="34" charset="0"/>
              <a:cs typeface="Times New Roman" panose="02020603050405020304" pitchFamily="18" charset="0"/>
            </a:endParaRPr>
          </a:p>
          <a:p>
            <a:pPr>
              <a:lnSpc>
                <a:spcPct val="107000"/>
              </a:lnSpc>
              <a:spcAft>
                <a:spcPts val="800"/>
              </a:spcAft>
            </a:pPr>
            <a:r>
              <a:rPr lang="tr-TR" sz="1800" dirty="0">
                <a:solidFill>
                  <a:srgbClr val="212529"/>
                </a:solidFill>
                <a:effectLst/>
                <a:ea typeface="Calibri" panose="020F0502020204030204" pitchFamily="34" charset="0"/>
                <a:cs typeface="Times New Roman" panose="02020603050405020304" pitchFamily="18" charset="0"/>
              </a:rPr>
              <a:t>Akgün, R. &amp; Çetin, H. (2018). Üniversite Öğrencilerinin İletişim Becerilerinin ve Empati Düzeylerinin Belirlenmesi . MANAS Sosyal Araştırmalar Dergisi , 7 (3) , 0-0 . </a:t>
            </a:r>
            <a:r>
              <a:rPr lang="tr-TR" sz="1800" dirty="0" err="1">
                <a:solidFill>
                  <a:srgbClr val="212529"/>
                </a:solidFill>
                <a:effectLst/>
                <a:ea typeface="Calibri" panose="020F0502020204030204" pitchFamily="34" charset="0"/>
                <a:cs typeface="Times New Roman" panose="02020603050405020304" pitchFamily="18" charset="0"/>
              </a:rPr>
              <a:t>Retrieved</a:t>
            </a:r>
            <a:r>
              <a:rPr lang="tr-TR" sz="1800" dirty="0">
                <a:solidFill>
                  <a:srgbClr val="212529"/>
                </a:solidFill>
                <a:effectLst/>
                <a:ea typeface="Calibri" panose="020F0502020204030204" pitchFamily="34" charset="0"/>
                <a:cs typeface="Times New Roman" panose="02020603050405020304" pitchFamily="18" charset="0"/>
              </a:rPr>
              <a:t> </a:t>
            </a:r>
            <a:r>
              <a:rPr lang="tr-TR" sz="1800" dirty="0" err="1">
                <a:solidFill>
                  <a:srgbClr val="212529"/>
                </a:solidFill>
                <a:effectLst/>
                <a:ea typeface="Calibri" panose="020F0502020204030204" pitchFamily="34" charset="0"/>
                <a:cs typeface="Times New Roman" panose="02020603050405020304" pitchFamily="18" charset="0"/>
              </a:rPr>
              <a:t>from</a:t>
            </a:r>
            <a:r>
              <a:rPr lang="tr-TR" sz="1800" dirty="0">
                <a:solidFill>
                  <a:srgbClr val="212529"/>
                </a:solidFill>
                <a:effectLst/>
                <a:ea typeface="Calibri" panose="020F0502020204030204" pitchFamily="34" charset="0"/>
                <a:cs typeface="Times New Roman" panose="02020603050405020304" pitchFamily="18" charset="0"/>
              </a:rPr>
              <a:t> </a:t>
            </a:r>
            <a:r>
              <a:rPr lang="tr-TR" sz="1800" u="sng" dirty="0">
                <a:solidFill>
                  <a:srgbClr val="0563C1"/>
                </a:solidFill>
                <a:effectLst/>
                <a:ea typeface="Calibri" panose="020F0502020204030204" pitchFamily="34" charset="0"/>
                <a:cs typeface="Times New Roman" panose="02020603050405020304" pitchFamily="18" charset="0"/>
                <a:hlinkClick r:id="rId2"/>
              </a:rPr>
              <a:t>https://dergipark.org.tr/tr/pub/mjss/issue/43001/520543</a:t>
            </a:r>
            <a:endParaRPr lang="tr-TR" sz="1800" u="sng" dirty="0">
              <a:solidFill>
                <a:srgbClr val="0563C1"/>
              </a:solidFill>
              <a:effectLst/>
              <a:ea typeface="Calibri" panose="020F0502020204030204" pitchFamily="34" charset="0"/>
              <a:cs typeface="Times New Roman" panose="02020603050405020304" pitchFamily="18" charset="0"/>
            </a:endParaRPr>
          </a:p>
          <a:p>
            <a:pPr>
              <a:lnSpc>
                <a:spcPct val="107000"/>
              </a:lnSpc>
              <a:spcAft>
                <a:spcPts val="800"/>
              </a:spcAft>
            </a:pPr>
            <a:r>
              <a:rPr lang="tr-TR" sz="1800" dirty="0">
                <a:effectLst/>
                <a:ea typeface="Calibri" panose="020F0502020204030204" pitchFamily="34" charset="0"/>
                <a:cs typeface="Times New Roman" panose="02020603050405020304" pitchFamily="18" charset="0"/>
              </a:rPr>
              <a:t>Elif Gökçe Ersoy, Ferdi </a:t>
            </a:r>
            <a:r>
              <a:rPr lang="tr-TR" sz="1800" dirty="0" err="1">
                <a:effectLst/>
                <a:ea typeface="Calibri" panose="020F0502020204030204" pitchFamily="34" charset="0"/>
                <a:cs typeface="Times New Roman" panose="02020603050405020304" pitchFamily="18" charset="0"/>
              </a:rPr>
              <a:t>Köşger</a:t>
            </a:r>
            <a:r>
              <a:rPr lang="tr-TR" sz="1800" dirty="0">
                <a:effectLst/>
                <a:ea typeface="Calibri" panose="020F0502020204030204" pitchFamily="34" charset="0"/>
                <a:cs typeface="Times New Roman" panose="02020603050405020304" pitchFamily="18" charset="0"/>
              </a:rPr>
              <a:t> (2016). Empati: Tanımı ve Önemi. Osmangazi Tıp Dergisi/Osmangazi </a:t>
            </a:r>
            <a:r>
              <a:rPr lang="tr-TR" sz="1800" dirty="0" err="1">
                <a:effectLst/>
                <a:ea typeface="Calibri" panose="020F0502020204030204" pitchFamily="34" charset="0"/>
                <a:cs typeface="Times New Roman" panose="02020603050405020304" pitchFamily="18" charset="0"/>
              </a:rPr>
              <a:t>Journal</a:t>
            </a:r>
            <a:r>
              <a:rPr lang="tr-TR" sz="1800" dirty="0">
                <a:effectLst/>
                <a:ea typeface="Calibri" panose="020F0502020204030204" pitchFamily="34" charset="0"/>
                <a:cs typeface="Times New Roman" panose="02020603050405020304" pitchFamily="18" charset="0"/>
              </a:rPr>
              <a:t> of </a:t>
            </a:r>
            <a:r>
              <a:rPr lang="tr-TR" sz="1800" dirty="0" err="1">
                <a:effectLst/>
                <a:ea typeface="Calibri" panose="020F0502020204030204" pitchFamily="34" charset="0"/>
                <a:cs typeface="Times New Roman" panose="02020603050405020304" pitchFamily="18" charset="0"/>
              </a:rPr>
              <a:t>Medicine</a:t>
            </a:r>
            <a:r>
              <a:rPr lang="tr-TR" sz="1800" dirty="0">
                <a:effectLst/>
                <a:ea typeface="Calibri" panose="020F0502020204030204" pitchFamily="34" charset="0"/>
                <a:cs typeface="Times New Roman" panose="02020603050405020304" pitchFamily="18" charset="0"/>
              </a:rPr>
              <a:t>, Mayıs/May, 2016;38 (2), 9-17 DOI: http://dx.doi.org/10.20515/otd.33993</a:t>
            </a:r>
          </a:p>
          <a:p>
            <a:pPr>
              <a:lnSpc>
                <a:spcPct val="107000"/>
              </a:lnSpc>
              <a:spcAft>
                <a:spcPts val="800"/>
              </a:spcAft>
            </a:pPr>
            <a:endParaRPr lang="tr-TR" sz="1800" dirty="0">
              <a:effectLst/>
              <a:ea typeface="Calibri" panose="020F0502020204030204" pitchFamily="34" charset="0"/>
              <a:cs typeface="Times New Roman" panose="02020603050405020304" pitchFamily="18" charset="0"/>
            </a:endParaRPr>
          </a:p>
          <a:p>
            <a:pPr>
              <a:lnSpc>
                <a:spcPct val="107000"/>
              </a:lnSpc>
              <a:spcAft>
                <a:spcPts val="80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0652026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3E6332-0D15-D2E9-7CA3-333A392621AE}"/>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38D6A2F-3DE6-E514-A413-CE3DE1F7CAB1}"/>
              </a:ext>
            </a:extLst>
          </p:cNvPr>
          <p:cNvSpPr>
            <a:spLocks noGrp="1"/>
          </p:cNvSpPr>
          <p:nvPr>
            <p:ph idx="1"/>
          </p:nvPr>
        </p:nvSpPr>
        <p:spPr/>
        <p:txBody>
          <a:bodyPr>
            <a:normAutofit/>
          </a:bodyPr>
          <a:lstStyle/>
          <a:p>
            <a:r>
              <a:rPr lang="tr-TR" sz="1800" dirty="0"/>
              <a:t>İNFAZ KORUMA MEMURL ARININ İŞ DOYUMU VE TÜKENMİŞLİK DÜZEYLERİ ÜZERİNDE BİR ARAŞTIRMA</a:t>
            </a:r>
          </a:p>
          <a:p>
            <a:pPr marL="0" indent="0">
              <a:buNone/>
            </a:pPr>
            <a:r>
              <a:rPr lang="tr-TR" sz="1800" dirty="0"/>
              <a:t>Esra İLGÜN, Hüseyin IZGAR, (2014), Bayburt Eğitim Fakültesi Dergisi, Cilt 9, Sayı 1, 2014, 101 – 114</a:t>
            </a:r>
          </a:p>
          <a:p>
            <a:r>
              <a:rPr lang="tr-TR" sz="1800" dirty="0"/>
              <a:t>İletişim becerileri üstünde empati ve psikolojik sağlamlığın etkisi</a:t>
            </a:r>
          </a:p>
          <a:p>
            <a:pPr marL="0" indent="0">
              <a:buNone/>
            </a:pPr>
            <a:r>
              <a:rPr lang="tr-TR" sz="1800" dirty="0" err="1"/>
              <a:t>Gülbeniz</a:t>
            </a:r>
            <a:r>
              <a:rPr lang="tr-TR" sz="1800" dirty="0"/>
              <a:t> AKDUMAN , </a:t>
            </a:r>
            <a:r>
              <a:rPr lang="tr-TR" sz="1800" dirty="0" err="1"/>
              <a:t>Gülnaz</a:t>
            </a:r>
            <a:r>
              <a:rPr lang="tr-TR" sz="1800" dirty="0"/>
              <a:t> KARAHAN , Murat Selçuk SOLMAZ, (2018), Finans Ekonomi ve Sosyal Araştırmalar Dergisi, Cilt 3, Sayı 4, 2018, 765 - 775</a:t>
            </a:r>
          </a:p>
          <a:p>
            <a:r>
              <a:rPr lang="tr-TR" sz="1800" dirty="0"/>
              <a:t>Dökmen, Üstün (2016), Empati. İstanbul: Remzi </a:t>
            </a:r>
            <a:r>
              <a:rPr lang="tr-TR" sz="1800" dirty="0" err="1"/>
              <a:t>Ktp</a:t>
            </a:r>
            <a:r>
              <a:rPr lang="tr-TR" sz="1800" dirty="0"/>
              <a:t>.</a:t>
            </a:r>
          </a:p>
          <a:p>
            <a:r>
              <a:rPr lang="tr-TR" sz="1800" dirty="0"/>
              <a:t>Çocuklarla Çalışan İnfaz Ve Koruma Memurlarına Yönelik Hazırlanan Kişilerarası İlişkiler </a:t>
            </a:r>
            <a:r>
              <a:rPr lang="tr-TR" sz="1800" dirty="0" err="1"/>
              <a:t>Psikoeğitim</a:t>
            </a:r>
            <a:r>
              <a:rPr lang="tr-TR" sz="1800" dirty="0"/>
              <a:t> Programı'nın </a:t>
            </a:r>
            <a:r>
              <a:rPr lang="tr-TR" sz="1800" dirty="0" err="1"/>
              <a:t>Etkiliği</a:t>
            </a:r>
            <a:endParaRPr lang="tr-TR" sz="1800" dirty="0"/>
          </a:p>
          <a:p>
            <a:r>
              <a:rPr lang="tr-TR" sz="1800" dirty="0"/>
              <a:t>Aygül NALBANT , Yasemin AKMAN KARABEYOĞLU , (2011), Mehmet Akif Ersoy Üniversitesi Eğitim Fakültesi Dergisi, Cilt 1, Sayı 21, 2011, 223 - 250</a:t>
            </a:r>
          </a:p>
          <a:p>
            <a:r>
              <a:rPr lang="tr-TR" sz="1800" dirty="0"/>
              <a:t>EMPATİNİN YENİ BİR MODELE DAYANILARAK ÖLÇÜLMESİ VE PSİKODRAMA İLE GELİŞTİRİLMESİ</a:t>
            </a:r>
          </a:p>
          <a:p>
            <a:r>
              <a:rPr lang="tr-TR" sz="1800" dirty="0"/>
              <a:t>Üstün DÖKMEN, (2019), Ankara Üniversitesi Eğitim Bilimleri Fakültesi Dergisi, Cilt 21, Sayı 1, 1988, 155 - 190</a:t>
            </a:r>
          </a:p>
          <a:p>
            <a:endParaRPr lang="tr-TR" sz="1800" dirty="0"/>
          </a:p>
        </p:txBody>
      </p:sp>
    </p:spTree>
    <p:extLst>
      <p:ext uri="{BB962C8B-B14F-4D97-AF65-F5344CB8AC3E}">
        <p14:creationId xmlns:p14="http://schemas.microsoft.com/office/powerpoint/2010/main" val="4624467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976F36-CD4E-1197-E37E-1F8783ED0E40}"/>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129C4EE6-525C-FFE4-E28D-43D14968E281}"/>
              </a:ext>
            </a:extLst>
          </p:cNvPr>
          <p:cNvSpPr>
            <a:spLocks noGrp="1"/>
          </p:cNvSpPr>
          <p:nvPr>
            <p:ph idx="1"/>
          </p:nvPr>
        </p:nvSpPr>
        <p:spPr/>
        <p:txBody>
          <a:bodyPr>
            <a:normAutofit/>
          </a:bodyPr>
          <a:lstStyle/>
          <a:p>
            <a:r>
              <a:rPr lang="tr-TR" sz="2400" dirty="0"/>
              <a:t>EMPATİ KURMA BECERİSİ İLE SOSYOMETRİK STATÜ ARASINDAKİ İLİŞKİ</a:t>
            </a:r>
          </a:p>
          <a:p>
            <a:pPr marL="0" indent="0">
              <a:buNone/>
            </a:pPr>
            <a:r>
              <a:rPr lang="tr-TR" sz="2400" dirty="0"/>
              <a:t>Üstün DÖKMEN, (2019), Ankara Üniversitesi Eğitim Bilimleri Fakültesi Dergisi, Cilt 20, Sayı 1, 1987, 183 – 207</a:t>
            </a:r>
          </a:p>
          <a:p>
            <a:pPr marL="0" indent="0">
              <a:buNone/>
            </a:pPr>
            <a:r>
              <a:rPr lang="tr-TR" sz="2400" dirty="0"/>
              <a:t>Çocuklar için Empati Bölümü Ölçeğinin </a:t>
            </a:r>
            <a:r>
              <a:rPr lang="tr-TR" sz="2400" dirty="0" err="1"/>
              <a:t>Türkçe'ye</a:t>
            </a:r>
            <a:r>
              <a:rPr lang="tr-TR" sz="2400" dirty="0"/>
              <a:t> Uyarlanması</a:t>
            </a:r>
          </a:p>
          <a:p>
            <a:pPr marL="0" indent="0">
              <a:buNone/>
            </a:pPr>
            <a:r>
              <a:rPr lang="tr-TR" sz="2400" dirty="0"/>
              <a:t>Zühal Dinç </a:t>
            </a:r>
            <a:r>
              <a:rPr lang="tr-TR" sz="2400" dirty="0" err="1"/>
              <a:t>Altun</a:t>
            </a:r>
            <a:r>
              <a:rPr lang="tr-TR" sz="2400" dirty="0"/>
              <a:t> , Fatma İrem Değerli , Neslihan Bolat, Özge Kınık, (2018), Mehmet Akif Ersoy Üniversitesi Eğitim Fakültesi Dergisi, Cilt 0, Sayı 45, 2018, 153 – 168</a:t>
            </a:r>
          </a:p>
          <a:p>
            <a:pPr marL="0" indent="0">
              <a:buNone/>
            </a:pPr>
            <a:r>
              <a:rPr lang="tr-TR" sz="2400" dirty="0"/>
              <a:t>Dökmen, </a:t>
            </a:r>
            <a:r>
              <a:rPr lang="tr-TR" sz="2400" dirty="0" err="1"/>
              <a:t>Empatik</a:t>
            </a:r>
            <a:r>
              <a:rPr lang="tr-TR" sz="2400" dirty="0"/>
              <a:t> beceri ölçeği</a:t>
            </a:r>
          </a:p>
        </p:txBody>
      </p:sp>
    </p:spTree>
    <p:extLst>
      <p:ext uri="{BB962C8B-B14F-4D97-AF65-F5344CB8AC3E}">
        <p14:creationId xmlns:p14="http://schemas.microsoft.com/office/powerpoint/2010/main" val="1869244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EC4C38-4BE8-9DD7-4194-5E2DF513713E}"/>
              </a:ext>
            </a:extLst>
          </p:cNvPr>
          <p:cNvSpPr>
            <a:spLocks noGrp="1"/>
          </p:cNvSpPr>
          <p:nvPr>
            <p:ph type="title"/>
          </p:nvPr>
        </p:nvSpPr>
        <p:spPr/>
        <p:txBody>
          <a:bodyPr/>
          <a:lstStyle/>
          <a:p>
            <a:pPr algn="ctr"/>
            <a:r>
              <a:rPr lang="tr-TR" dirty="0"/>
              <a:t>EMPATİNİN ÖNEMİ</a:t>
            </a:r>
          </a:p>
        </p:txBody>
      </p:sp>
      <p:sp>
        <p:nvSpPr>
          <p:cNvPr id="3" name="İçerik Yer Tutucusu 2">
            <a:extLst>
              <a:ext uri="{FF2B5EF4-FFF2-40B4-BE49-F238E27FC236}">
                <a16:creationId xmlns:a16="http://schemas.microsoft.com/office/drawing/2014/main" id="{13F9ADAD-2EE6-2686-58C0-D09344EA876A}"/>
              </a:ext>
            </a:extLst>
          </p:cNvPr>
          <p:cNvSpPr>
            <a:spLocks noGrp="1"/>
          </p:cNvSpPr>
          <p:nvPr>
            <p:ph idx="1"/>
          </p:nvPr>
        </p:nvSpPr>
        <p:spPr/>
        <p:txBody>
          <a:bodyPr>
            <a:normAutofit fontScale="92500" lnSpcReduction="10000"/>
          </a:bodyPr>
          <a:lstStyle/>
          <a:p>
            <a:pPr marL="0" indent="0">
              <a:buNone/>
            </a:pP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p>
            <a:r>
              <a:rPr lang="tr-TR" sz="2800" dirty="0">
                <a:effectLst/>
                <a:latin typeface="Calibri" panose="020F0502020204030204" pitchFamily="34" charset="0"/>
                <a:ea typeface="Calibri" panose="020F0502020204030204" pitchFamily="34" charset="0"/>
                <a:cs typeface="Times New Roman" panose="02020603050405020304" pitchFamily="18" charset="0"/>
              </a:rPr>
              <a:t>Üç tür iletişim vardır: Çatışmalı (Bilgi aktarımı yok-Yalnızlık vardır), çatışmasız (yalnızlık vardır) ve </a:t>
            </a:r>
            <a:r>
              <a:rPr lang="tr-TR" sz="2800" dirty="0" err="1">
                <a:effectLst/>
                <a:latin typeface="Calibri" panose="020F0502020204030204" pitchFamily="34" charset="0"/>
                <a:ea typeface="Calibri" panose="020F0502020204030204" pitchFamily="34" charset="0"/>
                <a:cs typeface="Times New Roman" panose="02020603050405020304" pitchFamily="18" charset="0"/>
              </a:rPr>
              <a:t>empatik</a:t>
            </a:r>
            <a:r>
              <a:rPr lang="tr-TR" sz="2800" dirty="0">
                <a:effectLst/>
                <a:latin typeface="Calibri" panose="020F0502020204030204" pitchFamily="34" charset="0"/>
                <a:ea typeface="Calibri" panose="020F0502020204030204" pitchFamily="34" charset="0"/>
                <a:cs typeface="Times New Roman" panose="02020603050405020304" pitchFamily="18" charset="0"/>
              </a:rPr>
              <a:t> (yalnızlık yoktur)</a:t>
            </a:r>
          </a:p>
          <a:p>
            <a:r>
              <a:rPr lang="tr-TR" sz="2800" dirty="0">
                <a:effectLst/>
                <a:latin typeface="Calibri" panose="020F0502020204030204" pitchFamily="34" charset="0"/>
                <a:ea typeface="Calibri" panose="020F0502020204030204" pitchFamily="34" charset="0"/>
                <a:cs typeface="Times New Roman" panose="02020603050405020304" pitchFamily="18" charset="0"/>
              </a:rPr>
              <a:t>Zeka bilişsel gelişim için ne kadar gerekliyse, empati de kişilerarası iletişim için o derece önemlidir. </a:t>
            </a:r>
          </a:p>
          <a:p>
            <a:r>
              <a:rPr lang="tr-TR" sz="2800" dirty="0">
                <a:effectLst/>
                <a:latin typeface="Calibri" panose="020F0502020204030204" pitchFamily="34" charset="0"/>
                <a:ea typeface="Calibri" panose="020F0502020204030204" pitchFamily="34" charset="0"/>
                <a:cs typeface="Times New Roman" panose="02020603050405020304" pitchFamily="18" charset="0"/>
              </a:rPr>
              <a:t>Sosyal beceriler ve olumlu sosyal davranışlar çocuklar için hayati önem taşımaktadır. </a:t>
            </a:r>
          </a:p>
          <a:p>
            <a:r>
              <a:rPr lang="tr-TR" sz="2800" dirty="0" err="1">
                <a:effectLst/>
                <a:latin typeface="Calibri" panose="020F0502020204030204" pitchFamily="34" charset="0"/>
                <a:ea typeface="Calibri" panose="020F0502020204030204" pitchFamily="34" charset="0"/>
                <a:cs typeface="Times New Roman" panose="02020603050405020304" pitchFamily="18" charset="0"/>
              </a:rPr>
              <a:t>Empatik</a:t>
            </a:r>
            <a:r>
              <a:rPr lang="tr-TR" sz="2800" dirty="0">
                <a:effectLst/>
                <a:latin typeface="Calibri" panose="020F0502020204030204" pitchFamily="34" charset="0"/>
                <a:ea typeface="Calibri" panose="020F0502020204030204" pitchFamily="34" charset="0"/>
                <a:cs typeface="Times New Roman" panose="02020603050405020304" pitchFamily="18" charset="0"/>
              </a:rPr>
              <a:t> tepkilerin gelişimi sosyal becerilerin büyük ve önemli bir parçası olarak kabul edilmektedir.</a:t>
            </a:r>
          </a:p>
          <a:p>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err="1">
                <a:effectLst/>
                <a:latin typeface="Calibri" panose="020F0502020204030204" pitchFamily="34" charset="0"/>
                <a:ea typeface="Calibri" panose="020F0502020204030204" pitchFamily="34" charset="0"/>
                <a:cs typeface="Times New Roman" panose="02020603050405020304" pitchFamily="18" charset="0"/>
              </a:rPr>
              <a:t>Empatik</a:t>
            </a:r>
            <a:r>
              <a:rPr lang="tr-TR" sz="2800" dirty="0">
                <a:effectLst/>
                <a:latin typeface="Calibri" panose="020F0502020204030204" pitchFamily="34" charset="0"/>
                <a:ea typeface="Calibri" panose="020F0502020204030204" pitchFamily="34" charset="0"/>
                <a:cs typeface="Times New Roman" panose="02020603050405020304" pitchFamily="18" charset="0"/>
              </a:rPr>
              <a:t> çocukların daha az saldırgan, daha çok yardımsever ve daha gelişmiş ahlaki yargılara sahip oldukları belirtilmektedir</a:t>
            </a:r>
            <a:endParaRPr lang="tr-TR" dirty="0"/>
          </a:p>
          <a:p>
            <a:endParaRPr lang="tr-TR" dirty="0"/>
          </a:p>
        </p:txBody>
      </p:sp>
    </p:spTree>
    <p:extLst>
      <p:ext uri="{BB962C8B-B14F-4D97-AF65-F5344CB8AC3E}">
        <p14:creationId xmlns:p14="http://schemas.microsoft.com/office/powerpoint/2010/main" val="3958973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C5D729-760B-E3F5-BD8F-6BFFC42ADC61}"/>
              </a:ext>
            </a:extLst>
          </p:cNvPr>
          <p:cNvSpPr>
            <a:spLocks noGrp="1"/>
          </p:cNvSpPr>
          <p:nvPr>
            <p:ph idx="1"/>
          </p:nvPr>
        </p:nvSpPr>
        <p:spPr/>
        <p:txBody>
          <a:bodyPr/>
          <a:lstStyle/>
          <a:p>
            <a:pPr marL="0" indent="0">
              <a:lnSpc>
                <a:spcPct val="107000"/>
              </a:lnSpc>
              <a:spcBef>
                <a:spcPts val="200"/>
              </a:spcBef>
              <a:buNone/>
            </a:pPr>
            <a:endParaRPr lang="tr-TR"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tr-TR" sz="2400" dirty="0">
                <a:effectLst/>
                <a:latin typeface="Calibri" panose="020F0502020204030204" pitchFamily="34" charset="0"/>
                <a:ea typeface="Calibri" panose="020F0502020204030204" pitchFamily="34" charset="0"/>
                <a:cs typeface="Times New Roman" panose="02020603050405020304" pitchFamily="18" charset="0"/>
              </a:rPr>
              <a:t>Empati düzeyinin insan yaşamındaki önemi, kişilerin davranışlarında değişikliğe neden olmasından kaynaklanmaktadır. </a:t>
            </a:r>
          </a:p>
          <a:p>
            <a:pPr>
              <a:lnSpc>
                <a:spcPct val="107000"/>
              </a:lnSpc>
              <a:spcAft>
                <a:spcPts val="800"/>
              </a:spcAft>
            </a:pPr>
            <a:r>
              <a:rPr lang="tr-TR" sz="2400" dirty="0">
                <a:effectLst/>
                <a:latin typeface="Calibri" panose="020F0502020204030204" pitchFamily="34" charset="0"/>
                <a:ea typeface="Calibri" panose="020F0502020204030204" pitchFamily="34" charset="0"/>
                <a:cs typeface="Times New Roman" panose="02020603050405020304" pitchFamily="18" charset="0"/>
              </a:rPr>
              <a:t>Empati seviyesi farklı olan kişilerin farklı biçimlerde davranış örüntüleri sergilediği görülmektedir</a:t>
            </a:r>
            <a:r>
              <a:rPr lang="tr-TR" sz="1800" dirty="0">
                <a:effectLst/>
                <a:latin typeface="Calibri" panose="020F0502020204030204" pitchFamily="34" charset="0"/>
                <a:ea typeface="Calibri" panose="020F0502020204030204" pitchFamily="34" charset="0"/>
                <a:cs typeface="Times New Roman" panose="02020603050405020304" pitchFamily="18" charset="0"/>
              </a:rPr>
              <a:t>. </a:t>
            </a:r>
            <a:endParaRPr lang="tr-TR" dirty="0"/>
          </a:p>
        </p:txBody>
      </p:sp>
    </p:spTree>
    <p:extLst>
      <p:ext uri="{BB962C8B-B14F-4D97-AF65-F5344CB8AC3E}">
        <p14:creationId xmlns:p14="http://schemas.microsoft.com/office/powerpoint/2010/main" val="2108409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AC808FE9-D5C0-94CD-28A1-D04B8F9C2753}"/>
              </a:ext>
            </a:extLst>
          </p:cNvPr>
          <p:cNvPicPr>
            <a:picLocks noGrp="1" noChangeAspect="1"/>
          </p:cNvPicPr>
          <p:nvPr>
            <p:ph idx="1"/>
          </p:nvPr>
        </p:nvPicPr>
        <p:blipFill>
          <a:blip r:embed="rId2"/>
          <a:stretch>
            <a:fillRect/>
          </a:stretch>
        </p:blipFill>
        <p:spPr>
          <a:xfrm>
            <a:off x="2438400" y="2011680"/>
            <a:ext cx="6908799" cy="3931920"/>
          </a:xfrm>
          <a:prstGeom prst="rect">
            <a:avLst/>
          </a:prstGeom>
        </p:spPr>
      </p:pic>
    </p:spTree>
    <p:extLst>
      <p:ext uri="{BB962C8B-B14F-4D97-AF65-F5344CB8AC3E}">
        <p14:creationId xmlns:p14="http://schemas.microsoft.com/office/powerpoint/2010/main" val="2628510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57865D-03DF-AA1F-3830-7D888C57A104}"/>
              </a:ext>
            </a:extLst>
          </p:cNvPr>
          <p:cNvSpPr>
            <a:spLocks noGrp="1"/>
          </p:cNvSpPr>
          <p:nvPr>
            <p:ph type="title"/>
          </p:nvPr>
        </p:nvSpPr>
        <p:spPr/>
        <p:txBody>
          <a:bodyPr/>
          <a:lstStyle/>
          <a:p>
            <a:pPr algn="ctr"/>
            <a:r>
              <a:rPr lang="tr-TR" sz="4400" dirty="0">
                <a:effectLst/>
                <a:ea typeface="Calibri" panose="020F0502020204030204" pitchFamily="34" charset="0"/>
                <a:cs typeface="Calibri" panose="020F0502020204030204" pitchFamily="34" charset="0"/>
              </a:rPr>
              <a:t>Empatinin Etimolojisi</a:t>
            </a:r>
            <a:br>
              <a:rPr lang="tr-TR" sz="4400" dirty="0">
                <a:effectLst/>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ED94752A-51E9-B839-4DD5-2CCF67EB4CCE}"/>
              </a:ext>
            </a:extLst>
          </p:cNvPr>
          <p:cNvSpPr>
            <a:spLocks noGrp="1"/>
          </p:cNvSpPr>
          <p:nvPr>
            <p:ph idx="1"/>
          </p:nvPr>
        </p:nvSpPr>
        <p:spPr/>
        <p:txBody>
          <a:bodyPr>
            <a:normAutofit fontScale="25000" lnSpcReduction="20000"/>
          </a:bodyPr>
          <a:lstStyle/>
          <a:p>
            <a:r>
              <a:rPr lang="tr-TR" sz="9600" dirty="0"/>
              <a:t>Empati, Yunanca kökenli </a:t>
            </a:r>
            <a:r>
              <a:rPr lang="tr-TR" sz="9600" dirty="0" err="1"/>
              <a:t>empathia</a:t>
            </a:r>
            <a:r>
              <a:rPr lang="tr-TR" sz="9600" dirty="0"/>
              <a:t> kelimesinden köken almakta ve etimolojik olarak "em" ekinin karşılığı "..in içinde, içerde"; "</a:t>
            </a:r>
            <a:r>
              <a:rPr lang="tr-TR" sz="9600" dirty="0" err="1"/>
              <a:t>pathia</a:t>
            </a:r>
            <a:r>
              <a:rPr lang="tr-TR" sz="9600" dirty="0"/>
              <a:t>" ekinin karşılığı ise "hissetme" şeklindedir </a:t>
            </a:r>
          </a:p>
          <a:p>
            <a:r>
              <a:rPr lang="tr-TR" sz="9600" dirty="0"/>
              <a:t> Empati kavramı, ilk olarak 1897 yılında </a:t>
            </a:r>
            <a:r>
              <a:rPr lang="tr-TR" sz="9600" dirty="0" err="1"/>
              <a:t>Theodor</a:t>
            </a:r>
            <a:r>
              <a:rPr lang="tr-TR" sz="9600" dirty="0"/>
              <a:t> </a:t>
            </a:r>
            <a:r>
              <a:rPr lang="tr-TR" sz="9600" dirty="0" err="1"/>
              <a:t>Lipps</a:t>
            </a:r>
            <a:r>
              <a:rPr lang="tr-TR" sz="9600" dirty="0"/>
              <a:t> tarafından Almanca “</a:t>
            </a:r>
            <a:r>
              <a:rPr lang="tr-TR" sz="9600" dirty="0" err="1"/>
              <a:t>Einfühlung</a:t>
            </a:r>
            <a:r>
              <a:rPr lang="tr-TR" sz="9600" dirty="0"/>
              <a:t>” sözcüğünün karşılığı olarak kullanılmıştır.</a:t>
            </a:r>
          </a:p>
          <a:p>
            <a:r>
              <a:rPr lang="tr-TR" sz="9600" dirty="0"/>
              <a:t> </a:t>
            </a:r>
            <a:r>
              <a:rPr lang="tr-TR" sz="9600" dirty="0" err="1"/>
              <a:t>Lipps</a:t>
            </a:r>
            <a:r>
              <a:rPr lang="tr-TR" sz="9600" dirty="0"/>
              <a:t>, </a:t>
            </a:r>
            <a:r>
              <a:rPr lang="tr-TR" sz="9600" dirty="0" err="1"/>
              <a:t>Einfühlung’u</a:t>
            </a:r>
            <a:r>
              <a:rPr lang="tr-TR" sz="9600" dirty="0"/>
              <a:t> şöyle tanımlamaktaydı: </a:t>
            </a:r>
          </a:p>
          <a:p>
            <a:pPr marL="0" indent="0">
              <a:buNone/>
            </a:pPr>
            <a:r>
              <a:rPr lang="tr-TR" sz="9600" dirty="0"/>
              <a:t>	“Bir insanın kendisini karşısındaki bir nesneye  yansıtması, kendini onun 		içinde hissetmesi ve bu yolla o nesneyi içine alarak/özümseyerek anlaması 	sürecidir”.</a:t>
            </a:r>
          </a:p>
          <a:p>
            <a:pPr marL="0" indent="0">
              <a:buNone/>
            </a:pPr>
            <a:r>
              <a:rPr lang="tr-TR" sz="9600" dirty="0"/>
              <a:t> </a:t>
            </a:r>
            <a:r>
              <a:rPr lang="tr-TR" sz="9600" dirty="0" err="1"/>
              <a:t>Almanca’da</a:t>
            </a:r>
            <a:r>
              <a:rPr lang="tr-TR" sz="9600" dirty="0"/>
              <a:t> empatiye karşılık kullanılan "</a:t>
            </a:r>
            <a:r>
              <a:rPr lang="tr-TR" sz="9600" dirty="0" err="1"/>
              <a:t>Einfühlung</a:t>
            </a:r>
            <a:r>
              <a:rPr lang="tr-TR" sz="9600" dirty="0"/>
              <a:t>" kelimesi, bir başkasının yerine geçebilme yetisi anlamına gelmektedir. </a:t>
            </a:r>
          </a:p>
          <a:p>
            <a:r>
              <a:rPr lang="tr-TR" sz="9600" dirty="0" err="1"/>
              <a:t>İngilizce’de</a:t>
            </a:r>
            <a:r>
              <a:rPr lang="tr-TR" sz="9600" dirty="0"/>
              <a:t> ise "bir başkasının ayakkabısını giyebilme" şeklinde bir ifade kullanılmaktadır</a:t>
            </a:r>
            <a:endParaRPr lang="tr-TR" dirty="0"/>
          </a:p>
        </p:txBody>
      </p:sp>
    </p:spTree>
    <p:extLst>
      <p:ext uri="{BB962C8B-B14F-4D97-AF65-F5344CB8AC3E}">
        <p14:creationId xmlns:p14="http://schemas.microsoft.com/office/powerpoint/2010/main" val="3753732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F48FA2-D262-F394-0612-165D93436EAF}"/>
              </a:ext>
            </a:extLst>
          </p:cNvPr>
          <p:cNvSpPr>
            <a:spLocks noGrp="1"/>
          </p:cNvSpPr>
          <p:nvPr>
            <p:ph type="title"/>
          </p:nvPr>
        </p:nvSpPr>
        <p:spPr/>
        <p:txBody>
          <a:bodyPr/>
          <a:lstStyle/>
          <a:p>
            <a:r>
              <a:rPr lang="tr-TR" dirty="0"/>
              <a:t>EMPATİ İLE İLGİLİ ÖZLÜ SÖZLER</a:t>
            </a:r>
          </a:p>
        </p:txBody>
      </p:sp>
      <p:sp>
        <p:nvSpPr>
          <p:cNvPr id="3" name="İçerik Yer Tutucusu 2">
            <a:extLst>
              <a:ext uri="{FF2B5EF4-FFF2-40B4-BE49-F238E27FC236}">
                <a16:creationId xmlns:a16="http://schemas.microsoft.com/office/drawing/2014/main" id="{B9C5D729-760B-E3F5-BD8F-6BFFC42ADC61}"/>
              </a:ext>
            </a:extLst>
          </p:cNvPr>
          <p:cNvSpPr>
            <a:spLocks noGrp="1"/>
          </p:cNvSpPr>
          <p:nvPr>
            <p:ph idx="1"/>
          </p:nvPr>
        </p:nvSpPr>
        <p:spPr/>
        <p:txBody>
          <a:bodyPr/>
          <a:lstStyle/>
          <a:p>
            <a:r>
              <a:rPr lang="tr-TR" sz="2400" dirty="0"/>
              <a:t>İnsan acı duyabiliyorsa canlıdır. Başkasının acısını duyabiliyorsa insandır. Tolstoy</a:t>
            </a:r>
          </a:p>
          <a:p>
            <a:endParaRPr lang="tr-TR" sz="2400" dirty="0"/>
          </a:p>
          <a:p>
            <a:r>
              <a:rPr lang="tr-TR" sz="2400" dirty="0"/>
              <a:t>Empati güven inşa eder. İletişimi güçlendirir.</a:t>
            </a:r>
          </a:p>
          <a:p>
            <a:endParaRPr lang="tr-TR" sz="2400" dirty="0"/>
          </a:p>
          <a:p>
            <a:r>
              <a:rPr lang="tr-TR" sz="2400" dirty="0"/>
              <a:t>Empati insanları birbirine yakınlaştırır. Empati iyileştirir.</a:t>
            </a:r>
          </a:p>
          <a:p>
            <a:endParaRPr lang="tr-TR" sz="2400" dirty="0"/>
          </a:p>
          <a:p>
            <a:r>
              <a:rPr lang="tr-TR" sz="2400" dirty="0"/>
              <a:t>Dilin düşüncenden önce hareket etmesin. </a:t>
            </a:r>
            <a:r>
              <a:rPr lang="tr-TR" sz="2400" dirty="0" err="1"/>
              <a:t>Chilon</a:t>
            </a:r>
            <a:endParaRPr lang="tr-TR" sz="2400" dirty="0"/>
          </a:p>
          <a:p>
            <a:endParaRPr lang="tr-TR" sz="2400" dirty="0"/>
          </a:p>
          <a:p>
            <a:endParaRPr lang="tr-TR" dirty="0"/>
          </a:p>
        </p:txBody>
      </p:sp>
    </p:spTree>
    <p:extLst>
      <p:ext uri="{BB962C8B-B14F-4D97-AF65-F5344CB8AC3E}">
        <p14:creationId xmlns:p14="http://schemas.microsoft.com/office/powerpoint/2010/main" val="22830473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TotalTime>
  <Words>2567</Words>
  <Application>Microsoft Office PowerPoint</Application>
  <PresentationFormat>Geniş ekran</PresentationFormat>
  <Paragraphs>237</Paragraphs>
  <Slides>49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49</vt:i4>
      </vt:variant>
    </vt:vector>
  </HeadingPairs>
  <TitlesOfParts>
    <vt:vector size="54" baseType="lpstr">
      <vt:lpstr>Arial</vt:lpstr>
      <vt:lpstr>Calibri</vt:lpstr>
      <vt:lpstr>Calibri Light</vt:lpstr>
      <vt:lpstr>Poppins</vt:lpstr>
      <vt:lpstr>Office Teması</vt:lpstr>
      <vt:lpstr>EMPATİ</vt:lpstr>
      <vt:lpstr>EMPATİ</vt:lpstr>
      <vt:lpstr>EMPATİ: Tanımı ve tarihçesi</vt:lpstr>
      <vt:lpstr>PowerPoint Sunusu</vt:lpstr>
      <vt:lpstr>EMPATİNİN ÖNEMİ</vt:lpstr>
      <vt:lpstr>PowerPoint Sunusu</vt:lpstr>
      <vt:lpstr>PowerPoint Sunusu</vt:lpstr>
      <vt:lpstr>Empatinin Etimolojisi </vt:lpstr>
      <vt:lpstr>EMPATİ İLE İLGİLİ ÖZLÜ SÖZLER</vt:lpstr>
      <vt:lpstr>EMPATİ İLE İLGİLİ ÖZLÜ SÖZLER</vt:lpstr>
      <vt:lpstr>EMPATİ İLE İLGİLİ ÖZLÜ SÖZLER</vt:lpstr>
      <vt:lpstr>EMPATİ İLE İLGİLİ ÖZLÜ SÖZLER</vt:lpstr>
      <vt:lpstr>EMPATİ İLE İLGİLİ ÖZLÜ SÖZLER</vt:lpstr>
      <vt:lpstr>EMPATİ İLE İLGİLİ ÖZLÜ SÖZLER</vt:lpstr>
      <vt:lpstr>EMPATİ İLE İLGİLİ ÖZLÜ SÖZLER</vt:lpstr>
      <vt:lpstr>EMPATİ İLE İLGİLİ ÖZLÜ SÖZLER</vt:lpstr>
      <vt:lpstr>PowerPoint Sunusu</vt:lpstr>
      <vt:lpstr>EMPATİ İLE İLGİLİ ÖZLÜ SÖZLER</vt:lpstr>
      <vt:lpstr>Empati Nörolojisi</vt:lpstr>
      <vt:lpstr>PowerPoint Sunusu</vt:lpstr>
      <vt:lpstr>Empati, Sempati İlişkisi</vt:lpstr>
      <vt:lpstr>Empati, Sempati İlişkisi</vt:lpstr>
      <vt:lpstr>Empatik Anlayışın Ortaya Çıkışı</vt:lpstr>
      <vt:lpstr>Ben merkezciliğin ölçümü  </vt:lpstr>
      <vt:lpstr>Empati kurma ve yardım etme davranışı</vt:lpstr>
      <vt:lpstr>PowerPoint Sunusu</vt:lpstr>
      <vt:lpstr>PowerPoint Sunusu</vt:lpstr>
      <vt:lpstr>Aşamalı Empati Sınıflaması</vt:lpstr>
      <vt:lpstr>Senin sorunların karşısında onlar ne düşünüyor (toplum) ve hissediyor?</vt:lpstr>
      <vt:lpstr>PowerPoint Sunusu</vt:lpstr>
      <vt:lpstr>PowerPoint Sunusu</vt:lpstr>
      <vt:lpstr>PowerPoint Sunusu</vt:lpstr>
      <vt:lpstr>PowerPoint Sunusu</vt:lpstr>
      <vt:lpstr>Benlik Durumları ve Empati</vt:lpstr>
      <vt:lpstr>Empatinin Ölçümü</vt:lpstr>
      <vt:lpstr>Empatik davranış nasıl geliştirilir</vt:lpstr>
      <vt:lpstr>EMPATİK DİNLEME NEDİR, NASIL YAPILIR?</vt:lpstr>
      <vt:lpstr>PowerPoint Sunusu</vt:lpstr>
      <vt:lpstr>Empatik Dinleme</vt:lpstr>
      <vt:lpstr>PowerPoint Sunusu</vt:lpstr>
      <vt:lpstr>İNFAZ KORUMA PERSONELİ VE EMPATİ</vt:lpstr>
      <vt:lpstr>PowerPoint Sunusu</vt:lpstr>
      <vt:lpstr>PowerPoint Sunusu</vt:lpstr>
      <vt:lpstr>PowerPoint Sunusu</vt:lpstr>
      <vt:lpstr>PowerPoint Sunusu</vt:lpstr>
      <vt:lpstr>PowerPoint Sunusu</vt:lpstr>
      <vt:lpstr>KAYNAKLAR</vt:lpstr>
      <vt:lpstr>KAYNAKLAR</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EMPATİ</dc:title>
  <dc:creator>NRHYT</dc:creator>
  <cp:lastModifiedBy>NURHAYAT YOLOĞLU</cp:lastModifiedBy>
  <cp:revision>74</cp:revision>
  <cp:lastPrinted>2022-06-20T04:31:05Z</cp:lastPrinted>
  <dcterms:created xsi:type="dcterms:W3CDTF">2022-06-16T10:36:48Z</dcterms:created>
  <dcterms:modified xsi:type="dcterms:W3CDTF">2022-06-20T04:38:46Z</dcterms:modified>
</cp:coreProperties>
</file>