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259" r:id="rId4"/>
    <p:sldId id="260" r:id="rId5"/>
    <p:sldId id="261" r:id="rId6"/>
    <p:sldId id="262" r:id="rId7"/>
    <p:sldId id="263" r:id="rId8"/>
    <p:sldId id="264" r:id="rId9"/>
    <p:sldId id="295" r:id="rId10"/>
    <p:sldId id="296" r:id="rId11"/>
    <p:sldId id="273" r:id="rId12"/>
    <p:sldId id="274" r:id="rId13"/>
    <p:sldId id="275" r:id="rId14"/>
    <p:sldId id="276" r:id="rId15"/>
    <p:sldId id="277" r:id="rId16"/>
    <p:sldId id="278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57CC39-AAE5-413F-8E42-7BB76C9A59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E2D45-C194-4151-9A0B-EC4F18175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7A69033-DDB1-4DEB-8C25-87F414F8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45B4CD-4F26-408D-9293-F5FFC1DE9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9DD7DE8-92D2-45CF-838A-0F9ECC9C2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538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E07895-CC6E-4E1F-B008-B847F397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221F23-4EE4-4DFF-84F7-143256189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BC86586-D63C-4B99-B35F-FBE5567A5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B689C7-0354-445A-AC8A-1CC59E851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E8173C5-552F-4DD5-8D74-C2333169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9176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0B2BCD-1A33-4583-B35F-42F4B39CC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11C12C2-45D2-49A6-9FCB-52F2556DF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DD422F-B787-445E-A06A-3E209D058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C722068-0CAB-4B7C-826C-73F717A3C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AB7988-B1CF-4352-AC13-55E60945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7609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2DE51A-AFF4-4C0E-B38D-84FA3C37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DC7B06-3E5B-4F4D-BAF9-74702E389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26744D2-277E-4B30-A37A-A5594BE1D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5A3E543-0BD1-4FED-B68D-183ABAA5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9D7B84E-9C09-4EAA-8A4E-5D850511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D259520-4AA5-4373-9CAF-D723E979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3934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882871-7AAC-4EAA-951A-49DE63736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A24FE1-FBDB-43B3-A5CF-CC7622CD4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1867159-FA48-4742-8D99-FE17DB9CD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FA7AA82-E626-4D1D-B701-D46CC65E53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5963C71-6813-438A-9009-82076C0193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3E3997A-8F1B-43AD-961F-1340A7D04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B36669D-B1A4-42E9-9F95-E1FD5ED7E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732EBA2-FF06-462A-B934-4504D9E90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8361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E59E57-4D18-4ED1-A019-65591C25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ED6675B-2AC6-4759-897E-5DBFCF9B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04C0FFD-5069-4BF5-B122-3350011A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1188808-5071-4EC3-A7A7-D6C34999F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446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5B3CBC8-F387-4197-AB99-592DAF63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AA154E5-743D-4DCF-9846-6ADB782E7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2DC9E1E-8D25-42CB-84D4-BB56C1137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2031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0A20B3-3174-408E-8DDA-FBB8CD721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A16D99-EE9F-48A3-B07C-016FE2D3C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763642B-105D-4611-8B8B-40D184D0E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4091F42-5D82-41C3-9AE8-EB2A1D3B9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3DC978B-E5D4-4B02-A3C0-714D4876F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7201605-7180-434D-8B41-F0EE30BE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655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902340-07CE-4A77-B200-8E0F9C45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0D5A8E-63CA-4EAF-9322-27B35D2A4B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2D52EB7-F338-43DE-86FD-5F9D3849C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4640B05-9427-4D92-B506-6EBDEC9B5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A2D53E9-D8F8-43C4-B782-5B5AE18B4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827A899-848D-4D97-8BD3-00351BFDA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601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0CE1ED-D160-458E-A0E4-A618C1BA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ED161CA-4BAF-4D31-8FDE-43E97C772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A210B7-EC51-4527-9DD4-B3D94BA1E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B37C7A-425E-4D08-A921-8151F81FF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FE59EFB-7A29-4FCC-BAFA-99AD819B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6203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467AAAF-0C4C-49B0-97F7-8780084258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FB26745-CA4F-4AAF-8968-E4E9D99AA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39D2D8-5793-477C-B8C8-A009846B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647CF7E-EDBA-46CD-A523-A01835FE8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0F22D6-159E-4B96-9F07-21478A377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57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DE3E9A7-E76D-46A7-B876-2E2EA354B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DCF1EFE-00DA-4A4F-8013-0EDE776B1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0EC75C2-8F99-4FD5-9010-868F8FE3C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2F4AA-42BE-4F1E-8AFD-BA38F1F127C1}" type="datetimeFigureOut">
              <a:rPr lang="tr-TR" smtClean="0"/>
              <a:t>29.11.2020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030B43-178B-4FC1-9F1C-F30F985197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2DFAFF-63C0-46DF-8214-40B615F4E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BF605-6A20-41BC-AC86-C99C1D626C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220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cerik.ataaof.edu.tr/?d=medyaokuryazarligi" TargetMode="External"/><Relationship Id="rId2" Type="http://schemas.openxmlformats.org/officeDocument/2006/relationships/hyperlink" Target="http://auzefkitap.istanbul.edu.tr/kitap/kok/medya_okuryazarligi_u137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GAZETECİLİK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İLETİŞİM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GZT 409 – Medya Okuryazarlığı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Dr.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Öğr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. Üyesi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Nurhayat</a:t>
            </a: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tr-TR" altLang="tr-TR" sz="2000" b="1" i="1" dirty="0" err="1">
                <a:solidFill>
                  <a:schemeClr val="bg1">
                    <a:lumMod val="50000"/>
                  </a:schemeClr>
                </a:solidFill>
              </a:rPr>
              <a:t>Yoloğlu</a:t>
            </a:r>
            <a:endParaRPr lang="tr-TR" altLang="tr-TR" sz="20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505F9E-22CA-48CC-B107-E81AAA62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1.Hafta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F193418-B840-4D2D-A8CE-966E801A9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Medya Okuryazarlığına Giriş: Ders Hakkında Genel Bilgiler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CC5ED20-E38A-42B4-848D-DD6214B6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C71DFB1-73E0-47AA-B575-381EBA50A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02968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DERS TANITIM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152650" y="1980374"/>
            <a:ext cx="8356324" cy="3866321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Dersin Adı:</a:t>
            </a:r>
          </a:p>
          <a:p>
            <a:pPr marL="0" indent="0">
              <a:buNone/>
            </a:pPr>
            <a:r>
              <a:rPr lang="tr-TR" dirty="0"/>
              <a:t>Dersin Kodu:</a:t>
            </a:r>
          </a:p>
          <a:p>
            <a:pPr marL="0" indent="0">
              <a:buNone/>
            </a:pPr>
            <a:r>
              <a:rPr lang="tr-TR" dirty="0"/>
              <a:t>Kredi:</a:t>
            </a:r>
          </a:p>
          <a:p>
            <a:pPr marL="0" indent="0">
              <a:buNone/>
            </a:pPr>
            <a:r>
              <a:rPr lang="tr-TR" dirty="0"/>
              <a:t>AKTS:</a:t>
            </a:r>
          </a:p>
          <a:p>
            <a:pPr marL="0" indent="0">
              <a:buNone/>
            </a:pPr>
            <a:r>
              <a:rPr lang="tr-TR" dirty="0"/>
              <a:t>Dersin Türü: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	 				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087888" y="2017747"/>
            <a:ext cx="4971340" cy="3263504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Medya Okuryazarlığı</a:t>
            </a:r>
          </a:p>
          <a:p>
            <a:pPr marL="0" indent="0">
              <a:buNone/>
            </a:pPr>
            <a:r>
              <a:rPr lang="tr-TR" dirty="0"/>
              <a:t>GZT 409</a:t>
            </a:r>
          </a:p>
          <a:p>
            <a:pPr marL="0" indent="0">
              <a:buNone/>
            </a:pPr>
            <a:r>
              <a:rPr lang="tr-TR" dirty="0"/>
              <a:t>2+0</a:t>
            </a:r>
          </a:p>
          <a:p>
            <a:pPr marL="0" indent="0">
              <a:buNone/>
            </a:pPr>
            <a:r>
              <a:rPr lang="tr-TR" dirty="0"/>
              <a:t>4</a:t>
            </a:r>
          </a:p>
          <a:p>
            <a:pPr marL="0" indent="0">
              <a:buNone/>
            </a:pPr>
            <a:r>
              <a:rPr lang="tr-TR" dirty="0"/>
              <a:t>Zorunlu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0633C-18C6-44E5-9903-E97B7A49D340}" type="slidenum">
              <a:rPr lang="tr-TR" altLang="tr-TR" smtClean="0"/>
              <a:pPr/>
              <a:t>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5852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Dersin Amacı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dersin amacı, öğrencilerin medya metinlerini eleştirel bir gözle ve yöntemli bir şekilde çözümlemelerini ve böylece medya ürünlerinin aktif okuyucuları olmalarını sağlamaktır.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84081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Dersin İçeriği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ders, medya okuryazarlığının kavramsal ve tarihsel gelişimi, dünyada ve Türkiye'de medya okuryazarlığı çalışmaları, medya metinlerinin üretim ve tüketim süreci, medyada temsil sorunu ve türleri gibi konuları içermektedir.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5260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Medya Okuryazarlığı Dersi Öğrenme Çıktıları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z="2000" dirty="0"/>
              <a:t>Ö.Ç. 1: Medya okuryazarlığı kavramını tanımlar.</a:t>
            </a:r>
          </a:p>
          <a:p>
            <a:r>
              <a:rPr lang="tr-TR" sz="2000" dirty="0"/>
              <a:t>Ö.Ç. 2: Medya mesajlarını çözümlemenin önemini kavrar.</a:t>
            </a:r>
          </a:p>
          <a:p>
            <a:pPr lvl="0"/>
            <a:endParaRPr lang="tr-TR" sz="2000" dirty="0"/>
          </a:p>
          <a:p>
            <a:pPr lvl="0"/>
            <a:r>
              <a:rPr lang="tr-TR" sz="2000" dirty="0"/>
              <a:t>Ö.Ç. 3: Dünya'daki ve Türkiye'deki medya okuryazarlığının gelişim 		     sürecini tarihsel bağlamda anlatır.</a:t>
            </a:r>
          </a:p>
          <a:p>
            <a:pPr lvl="0"/>
            <a:r>
              <a:rPr lang="tr-TR" sz="2000" dirty="0"/>
              <a:t>Ö.Ç. 4: Medya metinlerinin üretim ve tüketim süreçlerini tarif eder.</a:t>
            </a:r>
          </a:p>
          <a:p>
            <a:pPr lvl="0"/>
            <a:r>
              <a:rPr lang="tr-TR" sz="2000" dirty="0"/>
              <a:t>Ö.Ç. 5: Medyada temsil sorunlarını farklı medya metinleri üzerinden      	     analiz ederek tartışır.</a:t>
            </a:r>
          </a:p>
          <a:p>
            <a:r>
              <a:rPr lang="tr-TR" sz="2000" dirty="0"/>
              <a:t>Ö.Ç. 6: Medya metinlerinin toplumsal, ekonomik, politik ve kültürel 		     süreçlerle bağlantısını irdeler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8629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Ders Kitabı / Malzemesi / Önerilen Kaynaklar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/>
              <a:t>Atabek, G. Ş. ve Atabek, Ü. (2007). Medya Metinlerini Çözümlemek, Ankara: Siyasal Kitabevi Yayınları.</a:t>
            </a:r>
          </a:p>
          <a:p>
            <a:r>
              <a:rPr lang="tr-TR" sz="1800" dirty="0"/>
              <a:t>Türkoğlu, N. ve Şimşek, M. C. (2016). Medya Okuryazarlığı, İstanbul: </a:t>
            </a:r>
            <a:r>
              <a:rPr lang="tr-TR" sz="1800" dirty="0" err="1"/>
              <a:t>Pales</a:t>
            </a:r>
            <a:r>
              <a:rPr lang="tr-TR" sz="1800" dirty="0"/>
              <a:t> Yayınları.</a:t>
            </a:r>
          </a:p>
          <a:p>
            <a:r>
              <a:rPr lang="tr-TR" sz="1800" dirty="0" err="1"/>
              <a:t>Binark</a:t>
            </a:r>
            <a:r>
              <a:rPr lang="tr-TR" sz="1800" dirty="0"/>
              <a:t>, M. ve Bek, M. G. (2007). Eleştirel Medya Okuryazarlığı Kuramsal Yaklaşımlar ve Uygulamalar, İstanbul: </a:t>
            </a:r>
            <a:r>
              <a:rPr lang="tr-TR" sz="1800" dirty="0" err="1"/>
              <a:t>Kalkedon</a:t>
            </a:r>
            <a:r>
              <a:rPr lang="tr-TR" sz="1800" dirty="0"/>
              <a:t> Yayıncılık.</a:t>
            </a:r>
          </a:p>
          <a:p>
            <a:r>
              <a:rPr lang="tr-TR" sz="1800" dirty="0"/>
              <a:t>Taşkıran, Nurdan Öncel (2007). Medya Okuryazarlığına Giriş. İstanbul: Beta</a:t>
            </a:r>
          </a:p>
          <a:p>
            <a:r>
              <a:rPr lang="tr-TR" sz="1800" dirty="0">
                <a:hlinkClick r:id="rId2"/>
              </a:rPr>
              <a:t>http://auzefkitap.istanbul.edu.tr/kitap/kok/medya_okuryazarligi_u137.pdf</a:t>
            </a:r>
            <a:endParaRPr lang="tr-TR" sz="1800" dirty="0"/>
          </a:p>
          <a:p>
            <a:r>
              <a:rPr lang="tr-TR" sz="1800" dirty="0">
                <a:hlinkClick r:id="rId3"/>
              </a:rPr>
              <a:t>https://icerik.ataaof.edu.tr/?d=medyaokuryazarligi</a:t>
            </a:r>
            <a:endParaRPr lang="tr-TR" sz="1800" dirty="0"/>
          </a:p>
          <a:p>
            <a:r>
              <a:rPr lang="tr-TR" sz="1800" dirty="0"/>
              <a:t>Dersle İlgili Makaleler</a:t>
            </a:r>
          </a:p>
          <a:p>
            <a:endParaRPr lang="tr-TR" sz="2400" dirty="0"/>
          </a:p>
          <a:p>
            <a:endParaRPr lang="tr-TR" sz="24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46134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92407" y="857252"/>
            <a:ext cx="7886700" cy="854765"/>
          </a:xfrm>
        </p:spPr>
        <p:txBody>
          <a:bodyPr>
            <a:normAutofit/>
          </a:bodyPr>
          <a:lstStyle/>
          <a:p>
            <a:r>
              <a:rPr lang="tr-TR" sz="3000" dirty="0"/>
              <a:t>Haftalık Ders Program İçeriği</a:t>
            </a:r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2152650" y="1602685"/>
          <a:ext cx="7886700" cy="4870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1. Hafta:  Medya okuryazarlığına Giriş: Ders hakkında genel bilgiler, </a:t>
                      </a:r>
                      <a:r>
                        <a:rPr lang="tr-TR" sz="1800" b="0" dirty="0" err="1">
                          <a:solidFill>
                            <a:schemeClr val="tx1"/>
                          </a:solidFill>
                          <a:effectLst/>
                        </a:rPr>
                        <a:t>Aufderheide’nin</a:t>
                      </a: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 sekiz ilkesi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2. Hafta:  Eleştirel pedagoji: Kavramlar, ilkeler, tarihsel gelişim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3. Hafta:  Medya okuryazarlığı: Kavramlar, ilkeler, tarihsel gelişim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4. Hafta:  Dünyada medya okuryazarlığı çalışmaları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5. Hafta:  Türkiye'de medya okuryazarlığı çalışmaları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6. Hafta:  Medya metinlerini inceleme yöntemleri 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7. Hafta:  Medyada temsil ve türleri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8. Hafta:  Medyada toplumsal cinsiyet ve temsil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9. Hafta:  Medyada </a:t>
                      </a:r>
                      <a:r>
                        <a:rPr lang="tr-TR" sz="1800" b="0" dirty="0" err="1">
                          <a:solidFill>
                            <a:schemeClr val="tx1"/>
                          </a:solidFill>
                          <a:effectLst/>
                        </a:rPr>
                        <a:t>etnosantrik</a:t>
                      </a: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 temsil ve mezhepsel temsil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10.Hafta: Medyada Doğu'nun ve Batı'nın temsili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11. Hafta: Medyada sınıf temsilleri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12. Hafta: Medyada çocuk, gençlik ve yaşlılığın temsili 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13. Hafta: Dijital medya okuryazarlığı: Kavramlar, dönüşümler, eğilimler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78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</a:rPr>
                        <a:t>14. Hafta: Dijital medya okuryazarlığı: Örnek vaka incelemeleri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  Hafta:  Makale İncelemesi</a:t>
                      </a:r>
                    </a:p>
                  </a:txBody>
                  <a:tcPr marL="7144" marR="35719" marT="7144" marB="714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86564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Medya Okuryazarlığı ne değildir?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/>
              <a:t>Bu doğrultuda Medya Okuryazarlığı ne değildir? </a:t>
            </a:r>
          </a:p>
          <a:p>
            <a:r>
              <a:rPr lang="tr-TR" sz="1800" dirty="0"/>
              <a:t>Medya Okuryazarlığı medyaya “saldırmak” demek değildir, ancak Medya</a:t>
            </a:r>
          </a:p>
          <a:p>
            <a:pPr marL="0" indent="0">
              <a:buNone/>
            </a:pPr>
            <a:r>
              <a:rPr lang="tr-TR" sz="1800" dirty="0"/>
              <a:t>      Okuryazarlığı çok sık olarak medya eleştirilerine yer verir. </a:t>
            </a:r>
          </a:p>
          <a:p>
            <a:r>
              <a:rPr lang="tr-TR" sz="1800" dirty="0"/>
              <a:t>Medya Okuryazarlığı medya ile ilgili etkinlikler ve projeler üretmeyi içermesine karşın Medya Okuryazarlığı sadece medya üretmek demek</a:t>
            </a:r>
          </a:p>
          <a:p>
            <a:pPr marL="0" indent="0">
              <a:buNone/>
            </a:pPr>
            <a:r>
              <a:rPr lang="tr-TR" sz="1800" dirty="0"/>
              <a:t>     değildir. </a:t>
            </a:r>
          </a:p>
          <a:p>
            <a:r>
              <a:rPr lang="tr-TR" sz="1800" dirty="0"/>
              <a:t>Sadece videolar, CD-ROM’lar veya medya içerikli materyalleri sınıfa getirmek Medya Okuryazarlığı değildir. </a:t>
            </a:r>
          </a:p>
          <a:p>
            <a:r>
              <a:rPr lang="tr-TR" sz="1800" dirty="0"/>
              <a:t>Medya okuryazarı olan bir kişinin aynı zamanda medya ve medya mesajlarının yapısını ve kültürümüz üzerindeki etkilerini keşfetmesi   gerekmektedir.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08927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Medya Okuryazarlığı ne değildir?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/>
              <a:t>Medya Okuryazarlığı basitçe politik gündemi, önyargıları ve yanlış açıklamaları takip etmek değildir. Aynı zamanda bu olayları “normalmiş” gibi gösteren sistemin sorgulanması demektir. • </a:t>
            </a:r>
          </a:p>
          <a:p>
            <a:r>
              <a:rPr lang="tr-TR" sz="1800" dirty="0"/>
              <a:t>Medya da verilen mesajlara sadece bir kişinin bakış açısından ya da deneyimlerinden bakmak Medya Okuryazarlığı değildir. Çünkü medya farklı görüş açıları kullanılarak incelenmelidir. • </a:t>
            </a:r>
          </a:p>
          <a:p>
            <a:r>
              <a:rPr lang="tr-TR" sz="1800" dirty="0"/>
              <a:t>Medya Okuryazarlığı “Sakın seyretme!” demek değildir. Medya Okuryazarlığı “Dikkatlice seyret, eleştirel düşün!” demektir. (</a:t>
            </a:r>
            <a:r>
              <a:rPr lang="tr-TR" sz="1800" dirty="0" err="1"/>
              <a:t>Thoman</a:t>
            </a:r>
            <a:r>
              <a:rPr lang="tr-TR" sz="1800" dirty="0"/>
              <a:t> &amp; </a:t>
            </a:r>
            <a:r>
              <a:rPr lang="tr-TR" sz="1800" dirty="0" err="1"/>
              <a:t>Jolls</a:t>
            </a:r>
            <a:r>
              <a:rPr lang="tr-TR" sz="1800" dirty="0"/>
              <a:t>, 2008: 34) </a:t>
            </a:r>
          </a:p>
          <a:p>
            <a:endParaRPr lang="tr-TR" sz="18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5707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Medya Eğitiminin Kapsamı</a:t>
            </a:r>
          </a:p>
        </p:txBody>
      </p:sp>
      <p:sp>
        <p:nvSpPr>
          <p:cNvPr id="19558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tr-TR" altLang="tr-TR" dirty="0"/>
              <a:t>	Medya eğitimi, 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tr-TR" dirty="0"/>
              <a:t>	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tr-TR" altLang="tr-TR" dirty="0"/>
              <a:t>	medya metinlerinden haberin çok katmanlı okumayla analiz edilmesini,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tr-TR" altLang="tr-TR" dirty="0"/>
              <a:t>	yüzeyde görünenin altındaki gerçek söylemin ortaya çıkarılabilme yöntemlerini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tr-TR" dirty="0"/>
              <a:t>	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tr-TR" dirty="0"/>
              <a:t>	kapsamaktadır.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20241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Medya Eğitiminin Amacı</a:t>
            </a:r>
          </a:p>
        </p:txBody>
      </p:sp>
      <p:sp>
        <p:nvSpPr>
          <p:cNvPr id="19661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dirty="0"/>
          </a:p>
          <a:p>
            <a:r>
              <a:rPr lang="tr-TR" altLang="tr-TR" dirty="0"/>
              <a:t>Medya gerçekliği hakkında, özellikle üst yapı öznelerinin ne olduğu ile ilgili sağlıklı bir bakış açısına sahip,</a:t>
            </a:r>
          </a:p>
          <a:p>
            <a:r>
              <a:rPr lang="tr-TR" altLang="tr-TR" dirty="0"/>
              <a:t>Bilimsel bakış açısıyla, </a:t>
            </a:r>
            <a:r>
              <a:rPr lang="tr-TR" altLang="tr-TR" b="1" dirty="0"/>
              <a:t>medya-iktidar-sermaye</a:t>
            </a:r>
            <a:r>
              <a:rPr lang="tr-TR" altLang="tr-TR" dirty="0"/>
              <a:t> ilişkileri ve küresel söylem olgusunu anlayabilen,</a:t>
            </a:r>
          </a:p>
          <a:p>
            <a:pPr>
              <a:buFont typeface="Arial" panose="020B0604020202020204" pitchFamily="34" charset="0"/>
              <a:buNone/>
            </a:pPr>
            <a:endParaRPr lang="tr-TR" altLang="tr-TR" dirty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3631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Medya Eğitiminin Amacı</a:t>
            </a:r>
          </a:p>
        </p:txBody>
      </p:sp>
      <p:sp>
        <p:nvSpPr>
          <p:cNvPr id="19763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Ne izlediğinin, ne okuduğunun bilincinde olan,</a:t>
            </a:r>
          </a:p>
          <a:p>
            <a:r>
              <a:rPr lang="tr-TR" altLang="tr-TR"/>
              <a:t>Sunuları anlayabilecek ve tartışabilecek düzeyde medya alt yapısının,</a:t>
            </a:r>
          </a:p>
          <a:p>
            <a:r>
              <a:rPr lang="tr-TR" altLang="tr-TR"/>
              <a:t> Medya gerçekliğinin sırlarına sahip olan bireylerin yetiştirilmesidir.</a:t>
            </a:r>
          </a:p>
          <a:p>
            <a:endParaRPr lang="tr-TR" altLang="tr-TR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57935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Medya Eğitiminin Tarihsel Gelişimi </a:t>
            </a:r>
          </a:p>
        </p:txBody>
      </p:sp>
      <p:sp>
        <p:nvSpPr>
          <p:cNvPr id="19865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İngiltere’de 1920’li yıllarda ilk medya eğitimi çalışmaları görülür.</a:t>
            </a:r>
          </a:p>
          <a:p>
            <a:r>
              <a:rPr lang="tr-TR" altLang="tr-TR" dirty="0"/>
              <a:t> 1960’larda da değişen görüşler ışığında, popüler kültüründe yer aldığı medya eğitimleri düzenlenmiştir. </a:t>
            </a:r>
          </a:p>
          <a:p>
            <a:r>
              <a:rPr lang="tr-TR" altLang="tr-TR" dirty="0"/>
              <a:t>1980’lerde okullara  “Medya okuryazarlığı” dersleri konulmuştur.</a:t>
            </a:r>
          </a:p>
          <a:p>
            <a:endParaRPr lang="tr-TR" altLang="tr-TR" dirty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84298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Medya Eğitiminin Tarihsel Gelişimi</a:t>
            </a:r>
          </a:p>
        </p:txBody>
      </p:sp>
      <p:sp>
        <p:nvSpPr>
          <p:cNvPr id="19968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Almanya’ da 1970 ve 80’li yıllardan, Güney Afrika’da 1990’lı yıllardan itibaren medya eğitiminin devlet politikaları içinde yer aldığı görülmektedir.</a:t>
            </a:r>
          </a:p>
          <a:p>
            <a:endParaRPr lang="tr-TR" altLang="tr-TR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99400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Medya Okuryazarlığı Kuramları</a:t>
            </a:r>
            <a:br>
              <a:rPr lang="tr-TR" altLang="tr-TR"/>
            </a:br>
            <a:endParaRPr lang="tr-TR" altLang="tr-TR"/>
          </a:p>
        </p:txBody>
      </p:sp>
      <p:sp>
        <p:nvSpPr>
          <p:cNvPr id="20070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Amerikalı dilbilimci </a:t>
            </a:r>
            <a:r>
              <a:rPr lang="tr-TR" altLang="tr-TR" dirty="0" err="1"/>
              <a:t>Noam</a:t>
            </a:r>
            <a:r>
              <a:rPr lang="tr-TR" altLang="tr-TR" dirty="0"/>
              <a:t> Chomsky, “performans” ve “yetkinlik” çalışmaları,</a:t>
            </a:r>
          </a:p>
          <a:p>
            <a:r>
              <a:rPr lang="tr-TR" altLang="tr-TR" dirty="0"/>
              <a:t> Frankfurt okulunun son temsilcisi </a:t>
            </a:r>
            <a:r>
              <a:rPr lang="tr-TR" altLang="tr-TR" dirty="0" err="1"/>
              <a:t>Jürgen</a:t>
            </a:r>
            <a:r>
              <a:rPr lang="tr-TR" altLang="tr-TR" dirty="0"/>
              <a:t> </a:t>
            </a:r>
            <a:r>
              <a:rPr lang="tr-TR" altLang="tr-TR" dirty="0" err="1"/>
              <a:t>Habermas</a:t>
            </a:r>
            <a:r>
              <a:rPr lang="tr-TR" altLang="tr-TR" dirty="0"/>
              <a:t> “iletişimsel yetkinlik” çalışmalarıyla ve birçok bilim adamı çeşitli çalışmalarla medyaya iletişimsel eleştirilerde bulunmaktadırlar.   </a:t>
            </a:r>
          </a:p>
          <a:p>
            <a:endParaRPr lang="tr-TR" altLang="tr-TR" dirty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altLang="tr-TR"/>
              <a:t>Dr. Öğr.Üyesi Nurhayat Yoloğlu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AFA7B-F565-4E90-89BF-5854C230462A}" type="slidenum">
              <a:rPr lang="tr-TR" altLang="tr-TR" smtClean="0"/>
              <a:pPr/>
              <a:t>16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35882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996</Words>
  <Application>Microsoft Office PowerPoint</Application>
  <PresentationFormat>Geniş ekran</PresentationFormat>
  <Paragraphs>121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Teması</vt:lpstr>
      <vt:lpstr>PowerPoint Sunusu</vt:lpstr>
      <vt:lpstr>1.Hafta</vt:lpstr>
      <vt:lpstr>DERS TANITIM</vt:lpstr>
      <vt:lpstr>Dersin Amacı</vt:lpstr>
      <vt:lpstr>Dersin İçeriği</vt:lpstr>
      <vt:lpstr>Medya Okuryazarlığı Dersi Öğrenme Çıktıları</vt:lpstr>
      <vt:lpstr>Ders Kitabı / Malzemesi / Önerilen Kaynaklar </vt:lpstr>
      <vt:lpstr>Haftalık Ders Program İçeriği</vt:lpstr>
      <vt:lpstr>Medya Okuryazarlığı ne değildir?</vt:lpstr>
      <vt:lpstr>Medya Okuryazarlığı ne değildir?</vt:lpstr>
      <vt:lpstr>Medya Eğitiminin Kapsamı</vt:lpstr>
      <vt:lpstr>Medya Eğitiminin Amacı</vt:lpstr>
      <vt:lpstr>Medya Eğitiminin Amacı</vt:lpstr>
      <vt:lpstr>Medya Eğitiminin Tarihsel Gelişimi </vt:lpstr>
      <vt:lpstr>Medya Eğitiminin Tarihsel Gelişimi</vt:lpstr>
      <vt:lpstr>Medya Okuryazarlığı Kuramları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NURHAYAT YOLOĞLU</dc:creator>
  <cp:lastModifiedBy>NURHAYAT YOLOĞLU</cp:lastModifiedBy>
  <cp:revision>2</cp:revision>
  <dcterms:created xsi:type="dcterms:W3CDTF">2020-11-29T15:12:25Z</dcterms:created>
  <dcterms:modified xsi:type="dcterms:W3CDTF">2020-11-29T15:32:56Z</dcterms:modified>
</cp:coreProperties>
</file>