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5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115" d="100"/>
          <a:sy n="115" d="100"/>
        </p:scale>
        <p:origin x="14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4.02.2020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C5440-A1A3-4E16-8A45-DD72558519B3}" type="datetimeFigureOut">
              <a:rPr lang="tr-TR" smtClean="0"/>
              <a:t>4.02.2020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D2765-08A0-4374-96A1-068979D8FC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35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GAZETECİLİK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/>
              <a:t>GZT306 SÖYLEM ANALİZİ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Nurhayat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Yoloğlu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</a:t>
            </a:r>
            <a:endParaRPr lang="tr-TR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184872"/>
              </p:ext>
            </p:extLst>
          </p:nvPr>
        </p:nvGraphicFramePr>
        <p:xfrm>
          <a:off x="423949" y="1052737"/>
          <a:ext cx="8229600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855987786"/>
                    </a:ext>
                  </a:extLst>
                </a:gridCol>
              </a:tblGrid>
              <a:tr h="5256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-</a:t>
                      </a:r>
                      <a:r>
                        <a:rPr lang="tr-TR" sz="1600" dirty="0">
                          <a:effectLst/>
                        </a:rPr>
                        <a:t> </a:t>
                      </a:r>
                      <a:r>
                        <a:rPr lang="tr-TR" sz="1400" u="sng" dirty="0" smtClean="0">
                          <a:solidFill>
                            <a:schemeClr val="tx1"/>
                          </a:solidFill>
                          <a:effectLst/>
                        </a:rPr>
                        <a:t>Sözen, Edibe (2017). Söylem, Belirsizlik, Mübadele, Bilgi/Güç ve </a:t>
                      </a:r>
                      <a:r>
                        <a:rPr lang="tr-TR" sz="1400" u="sng" dirty="0" err="1" smtClean="0">
                          <a:solidFill>
                            <a:schemeClr val="tx1"/>
                          </a:solidFill>
                          <a:effectLst/>
                        </a:rPr>
                        <a:t>Refleksivite</a:t>
                      </a:r>
                      <a:r>
                        <a:rPr lang="tr-TR" sz="1400" u="sng" dirty="0" smtClean="0">
                          <a:solidFill>
                            <a:schemeClr val="tx1"/>
                          </a:solidFill>
                          <a:effectLst/>
                        </a:rPr>
                        <a:t>. İstanbul: Profil Kitap</a:t>
                      </a:r>
                      <a:endParaRPr lang="tr-TR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- K.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Marx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&amp; F. Engels (1999). Alman İdeolojisi, Sevim Belli (Çev.), İstanbul: Sol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M.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Foucault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(1999). Bilginin Arkeolojisi, Veli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Urhan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(Çev.), İstanbul: Birey Yayıncılık.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M.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Foucault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(2014). Sonsuza Giden Dil. 2. Baskı, İstanbul: Ayrıntı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M.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Foucault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(2015). Kelimeler ve Şeyler. 2. Baskı, Ankara: İmge Yayınevi.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Ernesto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Laclau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(2015). Evrensellik, Kimlik ve Özgürleşme. 4. Baskı, İstanbul: Birikim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E.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Laclau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&amp; C.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Mouffe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(2015). Hegemonya ve Sosyalist Strateji. 3. Baskı, İstanbul: İletişim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Kolektif (2015). Söylem ve İdeoloji. 2. Baskı, Ankara: Su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Kolektif (2005). Medya İktidar ideoloji. Mehmet Küçük (der.), Ankara: Bilim ve Sanat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Kolektif (2007). Medya Metinlerini Çözümlemek. Ümit Atabek &amp; Gülseren Şennur Atabek (der.), Ankara: Siyasal Yayınevi.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Nuri Bilgin (2014). Sosyal Bilimlerde İçerik Analizi. Ankara: Siyasal Kitabevi.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Ömer Özer (2011). Haber Söylem İdeoloji Eleştirel Haber Çözümlemeleri, Ankara: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Literatürk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Academia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Sibel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Arkonaç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(2012). Söylem Çalışmaları, Ankara: Nobel Yayıncılık.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Sibel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Arkonaç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(2016). Söylem Araştırmaları,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Hiperlink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 Yayınları.</a:t>
                      </a:r>
                      <a:b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9" marR="36999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64460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altLang="tr-TR" smtClean="0"/>
              <a:t>5.01.2020</a:t>
            </a:r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 smtClean="0"/>
              <a:t>Dr. Öğr. Üyesi Nurhayat Yoloğlu</a:t>
            </a:r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9901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6BC044-5381-4F7D-93BA-C179BDD3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72172"/>
            <a:ext cx="7886700" cy="1877617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1. HAFTA</a:t>
            </a:r>
            <a:br>
              <a:rPr lang="tr-TR" dirty="0"/>
            </a:br>
            <a:r>
              <a:rPr lang="tr-TR" dirty="0"/>
              <a:t>GİRİŞ, SÖYLEMİN ÖNEMİ VE ROLÜ</a:t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8B6C45F-7E4C-40B8-AFBA-53357EE7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77D6F8-6C6C-474B-9552-E78BD49B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834F5B-07EA-406E-8740-CEF94B02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6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02C388B-3588-4FA1-997B-95C8B0B6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FDBF14-BACD-49CF-834C-FBAC918B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Etimolojik olarak söylem, Latince ‘</a:t>
            </a:r>
            <a:r>
              <a:rPr lang="tr-TR" dirty="0" err="1"/>
              <a:t>discurrere</a:t>
            </a:r>
            <a:r>
              <a:rPr lang="tr-TR" dirty="0"/>
              <a:t> (oraya buraya koşuşturma, gidiş gelişler) kelimesinden, ve/ veya uzaklaşma , yayılma gibi anlamlara gelirken,  mecazi olarak, </a:t>
            </a:r>
          </a:p>
          <a:p>
            <a:r>
              <a:rPr lang="tr-TR" dirty="0"/>
              <a:t>«bir özne hakkında uzun uzadıya konuşma»</a:t>
            </a:r>
          </a:p>
          <a:p>
            <a:r>
              <a:rPr lang="tr-TR" dirty="0"/>
              <a:t>«bir şey hakkında iletişim»</a:t>
            </a:r>
          </a:p>
          <a:p>
            <a:r>
              <a:rPr lang="tr-TR" dirty="0"/>
              <a:t>«hararetli tartışma» </a:t>
            </a:r>
          </a:p>
          <a:p>
            <a:r>
              <a:rPr lang="tr-TR" dirty="0"/>
              <a:t>«görüşme»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gibi </a:t>
            </a:r>
            <a:r>
              <a:rPr lang="tr-TR" dirty="0"/>
              <a:t>anlamları bulunur  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D05ED87-6F8B-4130-B221-0AFE086D5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DB6BF19-DC99-4D3A-88DC-DFB14596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9AC7F07-5635-4454-A5B8-AD8D3560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9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söylem</a:t>
            </a:r>
            <a:r>
              <a:rPr lang="tr-TR" dirty="0"/>
              <a:t> söylenen şey, söz değildir, </a:t>
            </a:r>
            <a:r>
              <a:rPr lang="tr-TR" b="1" dirty="0"/>
              <a:t>söyleme</a:t>
            </a:r>
            <a:r>
              <a:rPr lang="tr-TR" dirty="0"/>
              <a:t> şekli, </a:t>
            </a:r>
            <a:r>
              <a:rPr lang="tr-TR" b="1" dirty="0"/>
              <a:t>biçimidir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teknik </a:t>
            </a:r>
            <a:r>
              <a:rPr lang="tr-TR" dirty="0"/>
              <a:t>olarak "söz" söylerken (metin üretirken) kullanılan perspektif, kavramlar, dil kullanım şekli, </a:t>
            </a:r>
            <a:r>
              <a:rPr lang="tr-TR" dirty="0" smtClean="0"/>
              <a:t>ön kabuller, tonlama, duraklama, vurgulama </a:t>
            </a:r>
            <a:r>
              <a:rPr lang="tr-TR" dirty="0"/>
              <a:t>vs. vs. </a:t>
            </a:r>
            <a:r>
              <a:rPr lang="tr-TR" dirty="0" smtClean="0"/>
              <a:t>dahil,</a:t>
            </a:r>
          </a:p>
          <a:p>
            <a:r>
              <a:rPr lang="tr-TR" b="1" dirty="0" smtClean="0"/>
              <a:t>söylemi</a:t>
            </a:r>
            <a:r>
              <a:rPr lang="tr-TR" dirty="0" smtClean="0"/>
              <a:t> </a:t>
            </a:r>
            <a:r>
              <a:rPr lang="tr-TR" dirty="0"/>
              <a:t>değişik dil ve sosyal bilim ekolünce incelenirken tanımlayan bileşenlerdir. 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3.02.2018</a:t>
            </a:r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Yrd.Doç.Dr. Nurhayat Yoloğlu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23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F44410-F4D6-4C01-8130-0C3C0BDD0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Aquinali</a:t>
            </a:r>
            <a:r>
              <a:rPr lang="tr-TR" dirty="0" smtClean="0"/>
              <a:t> Thomas ve Söylem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6879B8-7580-4667-B04F-3932E3006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Söylem terimini felsefede ilk kullanan </a:t>
            </a:r>
            <a:r>
              <a:rPr lang="tr-TR" dirty="0" err="1" smtClean="0"/>
              <a:t>Aquinali</a:t>
            </a:r>
            <a:r>
              <a:rPr lang="tr-TR" dirty="0" smtClean="0"/>
              <a:t> </a:t>
            </a:r>
            <a:r>
              <a:rPr lang="tr-TR" dirty="0" err="1" smtClean="0"/>
              <a:t>Thomas’dır</a:t>
            </a:r>
            <a:r>
              <a:rPr lang="tr-TR" dirty="0" smtClean="0"/>
              <a:t>.(13.Yüzyıl)</a:t>
            </a:r>
          </a:p>
          <a:p>
            <a:r>
              <a:rPr lang="tr-TR" dirty="0" smtClean="0"/>
              <a:t>Thomas’a göre söylem, saf sezgiye karşı, zihni çıkarımdır. </a:t>
            </a:r>
          </a:p>
          <a:p>
            <a:pPr marL="0" indent="0">
              <a:buNone/>
            </a:pPr>
            <a:r>
              <a:rPr lang="tr-TR" dirty="0" smtClean="0"/>
              <a:t>«Doğruluk esas olarak düşüncededir fakat düşünceyle ilişkide olduğu kadarıyla da nesnelerdedir. Bilgi kavramlarla düşünmeden dolayı ve kavramlar vasıtasıyla </a:t>
            </a:r>
            <a:r>
              <a:rPr lang="tr-TR" b="1" dirty="0" err="1" smtClean="0"/>
              <a:t>söylemseldir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59361E-1285-4AAE-8945-30CA136B6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4BB592-6F76-4ABC-8566-B08CFD9A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49DE79-C939-4740-9918-EE7DEE166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37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F44410-F4D6-4C01-8130-0C3C0BDD0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Kant ve Söylem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6879B8-7580-4667-B04F-3932E3006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Kant’a (</a:t>
            </a:r>
            <a:r>
              <a:rPr lang="tr-TR" dirty="0"/>
              <a:t>1724-1804 </a:t>
            </a:r>
            <a:r>
              <a:rPr lang="tr-TR" dirty="0" smtClean="0"/>
              <a:t>)göre, insan düşüncesi olan fikir, genelde </a:t>
            </a:r>
            <a:r>
              <a:rPr lang="tr-TR" dirty="0" err="1" smtClean="0"/>
              <a:t>söylemseldir</a:t>
            </a:r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59361E-1285-4AAE-8945-30CA136B6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4BB592-6F76-4ABC-8566-B08CFD9A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49DE79-C939-4740-9918-EE7DEE166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621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A67F13E-AFBE-4552-B1B0-DD490D129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Söylemin Genel Özellikleri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822432-6DBC-4484-8731-6AF40F8B9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89078"/>
            <a:ext cx="7886700" cy="3263504"/>
          </a:xfrm>
        </p:spPr>
        <p:txBody>
          <a:bodyPr/>
          <a:lstStyle/>
          <a:p>
            <a:r>
              <a:rPr lang="tr-TR" sz="2400" dirty="0" smtClean="0"/>
              <a:t>Gündelik hayatta söylem, kullanılan dil ve dil pratiğidir</a:t>
            </a:r>
          </a:p>
          <a:p>
            <a:r>
              <a:rPr lang="tr-TR" sz="2400" dirty="0" smtClean="0"/>
              <a:t>Söylem, sosyal, siyasi, kültürel ve ekonomik alanlarla ilişkilidir</a:t>
            </a:r>
          </a:p>
          <a:p>
            <a:r>
              <a:rPr lang="tr-TR" sz="2400" dirty="0" smtClean="0"/>
              <a:t>Söylem bir meta eylemdir </a:t>
            </a:r>
          </a:p>
          <a:p>
            <a:r>
              <a:rPr lang="tr-TR" sz="2400" dirty="0" smtClean="0"/>
              <a:t>Söylem dille inşa edilen sözlü (konuşma),yazılı (kitap, makale, risale, </a:t>
            </a:r>
            <a:r>
              <a:rPr lang="tr-TR" sz="2400" dirty="0" err="1" smtClean="0"/>
              <a:t>v.s</a:t>
            </a:r>
            <a:r>
              <a:rPr lang="tr-TR" sz="2400" dirty="0" smtClean="0"/>
              <a:t>.)ve sözsüz (mimari yapılar gibi) yapılabilir</a:t>
            </a:r>
          </a:p>
          <a:p>
            <a:r>
              <a:rPr lang="tr-TR" sz="2400" dirty="0" smtClean="0"/>
              <a:t>Teorik yaklaşımlara göre söylem bir metin olarak, pratik yaklaşımlara göre ise insanların karşılıklı konuşmalarında ortaya çıkan anlam mübadeleleri olarak görülür</a:t>
            </a:r>
            <a:endParaRPr lang="tr-TR" sz="2400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A89D181-9325-4EE0-B5DC-796A94A2C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9082CE-86CF-4399-B83F-1D2F4959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F92F4FF-CFD1-4699-A2EF-D0707146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051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E6F890-F7BB-45DE-BED4-59447AE8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Söylemin Genel Özellikleri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8E5B6E-5733-4FA9-8582-C7CA55AEB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Söylem alanı bir belirsizlik alanıdır. Bu belirsizlikte ikamet eden varoluş tarzları dil ve insandır.  </a:t>
            </a:r>
          </a:p>
          <a:p>
            <a:r>
              <a:rPr lang="tr-TR" dirty="0" smtClean="0"/>
              <a:t>Sosyal ilişkiler gibi söylemler de doğrudan ya da dolaylı bir biçimde diğer söylemlerden etkilenir.</a:t>
            </a:r>
          </a:p>
          <a:p>
            <a:r>
              <a:rPr lang="tr-TR" dirty="0" smtClean="0"/>
              <a:t>Söylemlerde kullanılan sözcüklerin anlamları neyi açıkladıklarına ve nerede açıklandıklarına göre değişir.</a:t>
            </a:r>
          </a:p>
          <a:p>
            <a:r>
              <a:rPr lang="tr-TR" dirty="0" err="1" smtClean="0"/>
              <a:t>Tekcil</a:t>
            </a:r>
            <a:r>
              <a:rPr lang="tr-TR" dirty="0" smtClean="0"/>
              <a:t> birimlerde söyleme ilişkin dil pratiği, tek başına </a:t>
            </a:r>
            <a:r>
              <a:rPr lang="tr-TR" dirty="0" err="1" smtClean="0"/>
              <a:t>varolamaz</a:t>
            </a:r>
            <a:r>
              <a:rPr lang="tr-TR" dirty="0" smtClean="0"/>
              <a:t>. </a:t>
            </a:r>
          </a:p>
          <a:p>
            <a:r>
              <a:rPr lang="tr-TR" dirty="0" smtClean="0"/>
              <a:t>Bir söylem, iletişimin tekilleşmiş sosyal ağlarından ( cins söylemi, kadın erkek söylemi, politika söylemi, iktidar söylemi gibi) dil ortamına ve sözsüz işaretlere gönderme yapar. </a:t>
            </a: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1455AE1-1B67-4137-9C39-21445560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1B00FA-C3EB-4B70-B01E-C1A1CC8FC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895A1F-0B38-45F0-B01F-470B8C03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20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6E1F405-2B78-4628-BC03-1C4FC434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Söylemin Genel Özellikleri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812588-E90F-483C-A01D-0DC7A332A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Eylem olmadan söylem, söylem olmadan pratikler ortaya çıkamaz</a:t>
            </a:r>
          </a:p>
          <a:p>
            <a:r>
              <a:rPr lang="tr-TR" sz="2400" dirty="0" smtClean="0"/>
              <a:t>Pratikler bağlam içinde anlamlı bir hale gelirler ve makro-tarihsel özellikler taşırlar (kurumsal söylem ancak böyle izah edilebilir)</a:t>
            </a:r>
          </a:p>
          <a:p>
            <a:r>
              <a:rPr lang="tr-TR" sz="2400" dirty="0" smtClean="0"/>
              <a:t>Konuşma eylemleri ise mikro-sosyal özellikler taşırlar ve bireysel veya kişilerarasıdırlar. </a:t>
            </a:r>
          </a:p>
          <a:p>
            <a:r>
              <a:rPr lang="tr-TR" sz="2400" dirty="0" smtClean="0"/>
              <a:t>Söylemler etkileşimler bütünü olarak da düşünülür: </a:t>
            </a:r>
            <a:r>
              <a:rPr lang="tr-TR" sz="2400" dirty="0"/>
              <a:t>Tıp söylemi, feminist söylem, politik söylem gibi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0F76D1-91E8-4550-9416-4CA173D67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05D985C-3D3C-4FAE-B48B-AE324FBC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EB401F-8F78-4D12-89C2-495FE22F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081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40D2911-A645-44D1-83A4-6898B3FC9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Söylemin Genel Özellikleri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B3F3DC-06A1-4AAC-B5EA-CCCBF950F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Söylemleri belirleyen maddi yapılar değildir, aksine maddi yapıları belirleyen, onların içine yerleştirildikleri söylem şebekesidir.</a:t>
            </a:r>
          </a:p>
          <a:p>
            <a:r>
              <a:rPr lang="tr-TR" sz="2400" dirty="0" smtClean="0"/>
              <a:t>Hangi kültür ya da toplumda olursa olsun söylem, bir dilin ya da dillerin nüfuz edebildiği her alanda ortaya çıkar. </a:t>
            </a:r>
          </a:p>
          <a:p>
            <a:r>
              <a:rPr lang="tr-TR" sz="2400" dirty="0" smtClean="0"/>
              <a:t>Nüfuz alanını incelenebilir kılan, bağlamlar (durumsal özellikler), söyleme ilişkin olaylar, oluşumlar, kurallar, dilin fonksiyonları, yapılar, beyanlar, ifadeler ve anlamalar/</a:t>
            </a:r>
            <a:r>
              <a:rPr lang="tr-TR" sz="2400" dirty="0" err="1" smtClean="0"/>
              <a:t>anlamdırmalardır</a:t>
            </a:r>
            <a:endParaRPr lang="tr-TR" sz="2400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CF7F34-B28E-4DBF-AF3F-21C51304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7AD59C0-2476-463A-A038-91D82A50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BB1F5A-CAFA-432A-949C-03E4E747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02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FDE0628-B0BD-4D9C-9E8A-03672516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Söylemin «Bağlam» özelliği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15AA34-8720-49D8-9003-B91C511FE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Söylemler boşlukta durmaz, bir bağlam içinde gelişir, diğer söylem ve bağlamlarla ilişkiye girer ve dışsallaşır</a:t>
            </a:r>
          </a:p>
          <a:p>
            <a:r>
              <a:rPr lang="tr-TR" sz="2400" dirty="0" smtClean="0"/>
              <a:t>Söylemler bir sosyal bağlamda hareketi sağlayan, bağlamca belirlenen ve bağlamın varlığını devam ettiren ifadeler ve cümle gruplarıdır.</a:t>
            </a:r>
          </a:p>
          <a:p>
            <a:r>
              <a:rPr lang="tr-TR" sz="2400" dirty="0" smtClean="0"/>
              <a:t>Örneğin çevrecilik söylemi sadece doğal afetlere karşı olmayı ifade etmez. </a:t>
            </a:r>
          </a:p>
          <a:p>
            <a:r>
              <a:rPr lang="tr-TR" sz="2400" dirty="0" smtClean="0"/>
              <a:t>Hareket, aynı zamanda ekonomi programlarına ve hükümetin çıkarlarına karşı bir harekettir.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FFC91D-3E5F-4617-B5DE-FCEFB49BE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8DB029-FC07-4025-947A-7B0893FD6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4D392A-6ADA-4E55-A3CD-53D91DB47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8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71F69DD-DFB8-4B4F-A85C-0304D841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Söylemin «Sübjektivite» Özelliği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4BBC77-C6BE-42D0-B7C8-47D17B49A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Sübjektivite /öznellik söylemlerin </a:t>
            </a:r>
            <a:r>
              <a:rPr lang="tr-TR" sz="2400" dirty="0" err="1" smtClean="0"/>
              <a:t>öznelerarasılığına</a:t>
            </a:r>
            <a:r>
              <a:rPr lang="tr-TR" sz="2400" dirty="0" smtClean="0"/>
              <a:t> ve </a:t>
            </a:r>
            <a:r>
              <a:rPr lang="tr-TR" sz="2400" dirty="0" err="1" smtClean="0"/>
              <a:t>metinlerarasılığına</a:t>
            </a:r>
            <a:r>
              <a:rPr lang="tr-TR" sz="2400" dirty="0" smtClean="0"/>
              <a:t> vurgu yapar.</a:t>
            </a:r>
          </a:p>
          <a:p>
            <a:r>
              <a:rPr lang="tr-TR" sz="2400" dirty="0" smtClean="0"/>
              <a:t>Her bir özne veya metin diğer özne ya da diğer metinlerden etkilenir ya da onları etkiler,</a:t>
            </a:r>
          </a:p>
          <a:p>
            <a:r>
              <a:rPr lang="tr-TR" sz="2400" dirty="0" smtClean="0"/>
              <a:t>Sübjektivite nesnelerin değil, anlamların altını çizer.</a:t>
            </a:r>
          </a:p>
          <a:p>
            <a:r>
              <a:rPr lang="tr-TR" sz="2400" dirty="0" smtClean="0"/>
              <a:t>Anlam, diyalog sürecinin ürünüdür, nerede bir şey söyleniyorsa, orada </a:t>
            </a:r>
            <a:r>
              <a:rPr lang="tr-TR" sz="2400" dirty="0" err="1" smtClean="0"/>
              <a:t>söylemsel</a:t>
            </a:r>
            <a:r>
              <a:rPr lang="tr-TR" sz="2400" dirty="0" smtClean="0"/>
              <a:t> bir süreçten ya da </a:t>
            </a:r>
            <a:r>
              <a:rPr lang="tr-TR" sz="2400" dirty="0" err="1" smtClean="0"/>
              <a:t>söylemsel</a:t>
            </a:r>
            <a:r>
              <a:rPr lang="tr-TR" sz="2400" dirty="0" smtClean="0"/>
              <a:t> bir </a:t>
            </a:r>
            <a:r>
              <a:rPr lang="tr-TR" sz="2400" dirty="0" err="1" smtClean="0"/>
              <a:t>süreklililikten</a:t>
            </a:r>
            <a:r>
              <a:rPr lang="tr-TR" sz="2400" dirty="0" smtClean="0"/>
              <a:t> söz ediliyordur.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8628FF3-45FB-4FCA-B4D8-0F14FEF8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15F996-DD29-4FDD-B9BD-FFDD4A51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238886-540B-4A2D-AE9C-9E3CD123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04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B740B3E-5665-4357-BACF-C45103BC3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Söylemin «Dil Pragmatiği»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FBD0E7-4DE2-44FF-B03D-CFD295CBE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Pragmatik konuşan ve dinleyen arasındaki ilişkileri, göstergelerin hangi niyet ve etkilerle kullanıldıklarına ilişkin soruları ele alır. </a:t>
            </a:r>
          </a:p>
          <a:p>
            <a:r>
              <a:rPr lang="tr-TR" sz="2400" dirty="0" smtClean="0"/>
              <a:t>Söylemdeki ima veya teklifler anlamın değil, açıklamaların pratiğidir.</a:t>
            </a:r>
          </a:p>
          <a:p>
            <a:r>
              <a:rPr lang="tr-TR" sz="2400" dirty="0" err="1" smtClean="0"/>
              <a:t>jensen’e</a:t>
            </a:r>
            <a:r>
              <a:rPr lang="tr-TR" sz="2400" dirty="0" smtClean="0"/>
              <a:t> göre dilsel analizin dört seviyesi vardır:</a:t>
            </a:r>
          </a:p>
          <a:p>
            <a:r>
              <a:rPr lang="tr-TR" sz="2400" dirty="0" smtClean="0"/>
              <a:t>Fonetik düzey(ses yapısı)</a:t>
            </a:r>
          </a:p>
          <a:p>
            <a:r>
              <a:rPr lang="tr-TR" sz="2400" dirty="0" smtClean="0"/>
              <a:t>Gramer düzey (cümle yapısı)</a:t>
            </a:r>
          </a:p>
          <a:p>
            <a:r>
              <a:rPr lang="tr-TR" sz="2400" dirty="0" smtClean="0"/>
              <a:t>Semantik düzey (anlamlılık)</a:t>
            </a:r>
          </a:p>
          <a:p>
            <a:r>
              <a:rPr lang="tr-TR" sz="2400" dirty="0" smtClean="0"/>
              <a:t>Pragmatik/ dil pratiği (söylem burada yer alır.)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A2949-CE9F-428B-A75C-0D8E3E15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8994F2A-F25D-471E-90B1-E1A00542F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73B08F2-2CB8-490C-A83E-30AF9B74D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6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67722BB-0BAD-465E-BDA1-0071233B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Söylemin «Dil Pragmatiği»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683D94-3AD2-45F9-9068-8048E92B8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Dil pratiği kurallarla ilgilidir. Kurallar eylemlerle ortaya çıkar (</a:t>
            </a:r>
            <a:r>
              <a:rPr lang="tr-TR" dirty="0" err="1" smtClean="0"/>
              <a:t>Wittgenstein</a:t>
            </a:r>
            <a:r>
              <a:rPr lang="tr-TR" dirty="0" smtClean="0"/>
              <a:t>)</a:t>
            </a:r>
          </a:p>
          <a:p>
            <a:r>
              <a:rPr lang="tr-TR" dirty="0" smtClean="0"/>
              <a:t>Dilin anlamı kullanımına bağlıdır. İnsanlar sözlü eylemlerini gerçekleştirirken kuralları izlerler. </a:t>
            </a:r>
          </a:p>
          <a:p>
            <a:r>
              <a:rPr lang="tr-TR" dirty="0" smtClean="0"/>
              <a:t>Söz verme, soru sorma, cevap verme olayları tasvir etme ve bunlar kuralları izleyerek dil oyunlarını hazırlar.</a:t>
            </a:r>
          </a:p>
          <a:p>
            <a:r>
              <a:rPr lang="tr-TR" dirty="0" err="1" smtClean="0"/>
              <a:t>Searle’ün</a:t>
            </a:r>
            <a:r>
              <a:rPr lang="tr-TR" dirty="0" smtClean="0"/>
              <a:t> konuşma eylemi dört tiptir: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Basit eylem: ses denemesi yapan kişinin çıkardığı ses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Propositional</a:t>
            </a:r>
            <a:r>
              <a:rPr lang="tr-TR" dirty="0" smtClean="0"/>
              <a:t> (</a:t>
            </a:r>
            <a:r>
              <a:rPr lang="tr-TR" dirty="0" err="1" smtClean="0"/>
              <a:t>locution</a:t>
            </a:r>
            <a:r>
              <a:rPr lang="tr-TR" dirty="0" smtClean="0"/>
              <a:t>)Eylem: Sadece bir beyanda bulunma,  </a:t>
            </a:r>
          </a:p>
          <a:p>
            <a:pPr marL="0" indent="0">
              <a:buNone/>
            </a:pPr>
            <a:r>
              <a:rPr lang="tr-TR" dirty="0"/>
              <a:t>	N</a:t>
            </a:r>
            <a:r>
              <a:rPr lang="tr-TR" dirty="0" smtClean="0"/>
              <a:t>iyete dayalı (anlama )eylem,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Anlamdan sonra eyleme geçilmesi (susayan adam örneği)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F2E2F4-8B30-44BF-BC6A-95B67F951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A1E136A-F7E1-4108-A95A-995E501B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BE5392-9DE4-4D5A-A4E9-691F37F2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68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Söylem Biçimleri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 smtClean="0"/>
              <a:t>Yapısal olarak söylemler</a:t>
            </a:r>
            <a:r>
              <a:rPr lang="tr-TR" dirty="0" smtClean="0"/>
              <a:t>: Dilsel göstergeler keyfidir. Dil ve söz dışında belirleyicisi yoktur. (1960-Saussure)</a:t>
            </a:r>
          </a:p>
          <a:p>
            <a:r>
              <a:rPr lang="tr-TR" b="1" dirty="0" smtClean="0"/>
              <a:t>Söz, yazı, metin ve söylem</a:t>
            </a:r>
            <a:r>
              <a:rPr lang="tr-TR" dirty="0" smtClean="0"/>
              <a:t>: Metin kavramı söz ve yazıyı söylem ile bütünleştiren bir kavramdır. Kuşatıcı kavram ise yorumdur. Yapısalcılar konuşmaya önem verip, yazıyı ihmal eder.</a:t>
            </a:r>
          </a:p>
          <a:p>
            <a:r>
              <a:rPr lang="tr-TR" b="1" dirty="0" smtClean="0"/>
              <a:t>Etkileşim, anlam mübadelesi ve söylem</a:t>
            </a:r>
            <a:r>
              <a:rPr lang="tr-TR" dirty="0" smtClean="0"/>
              <a:t>: etkileşim içinde insanı anlama, bilgi sosyolojisi çerçevesinde ise anlamların mübadelesi olarak tanımlanır. Söylem bir meta eylemdir (Eylemin eylemidir: söylem, anlam vasıtasıyla bir ilişkiyi tesis eder ve bu ilişki diğer ilişkilerle mübadeleye girerek, soyut olan bir şey diğer soyut olan şeyle </a:t>
            </a:r>
            <a:r>
              <a:rPr lang="tr-TR" dirty="0" err="1" smtClean="0"/>
              <a:t>bağlantılandırılır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3.02.2018</a:t>
            </a:r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Yrd.Doç.Dr. Nurhayat Yoloğlu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067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4427201-3DD9-45D2-BF8D-8ED2E963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Söylem Biçimleri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9C959F-47B0-4DF8-A94A-7A8EE8F85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 smtClean="0"/>
              <a:t>İfadeler</a:t>
            </a:r>
            <a:r>
              <a:rPr lang="tr-TR" sz="2400" b="1" dirty="0"/>
              <a:t>, beyanlar ve söylem</a:t>
            </a:r>
            <a:r>
              <a:rPr lang="tr-TR" sz="2400" dirty="0"/>
              <a:t>: Söylem, insan aktörlerinin ifadeleri ve yeniden tasvir etmeleri vasıtasıyla süreç içindeki şeyleri birbirine </a:t>
            </a:r>
            <a:r>
              <a:rPr lang="tr-TR" sz="2400" dirty="0" smtClean="0"/>
              <a:t>bağlar. Beyan bir söylemin birincil yapılandırıcısıdır. Beyanlar söylenen şeyi vurgular ve açıklar</a:t>
            </a:r>
            <a:r>
              <a:rPr lang="tr-TR" sz="2400" dirty="0" smtClean="0"/>
              <a:t>.</a:t>
            </a:r>
            <a:endParaRPr lang="tr-TR" sz="2400" dirty="0"/>
          </a:p>
          <a:p>
            <a:r>
              <a:rPr lang="tr-TR" sz="2400" b="1" dirty="0" err="1"/>
              <a:t>Sosyo</a:t>
            </a:r>
            <a:r>
              <a:rPr lang="tr-TR" sz="2400" b="1" dirty="0"/>
              <a:t>-kültürel değişme ve söylem</a:t>
            </a:r>
            <a:r>
              <a:rPr lang="tr-TR" sz="2400" dirty="0"/>
              <a:t>: </a:t>
            </a:r>
            <a:r>
              <a:rPr lang="tr-TR" sz="2400" dirty="0" smtClean="0"/>
              <a:t>(Edibe Sözen, Söylem…s.37’ye </a:t>
            </a:r>
            <a:r>
              <a:rPr lang="tr-TR" sz="2400" dirty="0" smtClean="0"/>
              <a:t>bakınız (ÖDEV)</a:t>
            </a:r>
            <a:endParaRPr lang="tr-TR" sz="2400" dirty="0"/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4FCFF0-FB26-47AC-B098-4C863FAE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128BA1-5396-4262-9A5C-03617874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B4E034-C6D9-4BAB-BFA5-108D2858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082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4427201-3DD9-45D2-BF8D-8ED2E963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Yapısalcı Söylem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9C959F-47B0-4DF8-A94A-7A8EE8F85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dirty="0"/>
              <a:t>Yapısalcılık</a:t>
            </a:r>
          </a:p>
          <a:p>
            <a:r>
              <a:rPr lang="tr-TR" dirty="0"/>
              <a:t>Yapısalcılık, ölmekte olan varoluşçuluğun yerini alan bir fikir modası olarak</a:t>
            </a:r>
          </a:p>
          <a:p>
            <a:r>
              <a:rPr lang="tr-TR" dirty="0"/>
              <a:t>1950’li yıllarda Fransa’da doğmuştur. </a:t>
            </a:r>
            <a:endParaRPr lang="tr-TR" dirty="0" smtClean="0"/>
          </a:p>
          <a:p>
            <a:r>
              <a:rPr lang="tr-TR" dirty="0" smtClean="0"/>
              <a:t>Yapısalcılık </a:t>
            </a:r>
            <a:r>
              <a:rPr lang="tr-TR" dirty="0"/>
              <a:t>bir hümanizm eleştirisi </a:t>
            </a:r>
            <a:r>
              <a:rPr lang="tr-TR" dirty="0" err="1" smtClean="0"/>
              <a:t>olup,özneyi</a:t>
            </a:r>
            <a:r>
              <a:rPr lang="tr-TR" dirty="0" smtClean="0"/>
              <a:t> </a:t>
            </a:r>
            <a:r>
              <a:rPr lang="tr-TR" dirty="0"/>
              <a:t>sıfıra indirger ve özneyi yok sayar. Yapısalcılığın temelleri </a:t>
            </a:r>
            <a:r>
              <a:rPr lang="tr-TR" dirty="0" err="1"/>
              <a:t>Saussure</a:t>
            </a:r>
            <a:r>
              <a:rPr lang="tr-TR" dirty="0"/>
              <a:t> </a:t>
            </a:r>
            <a:r>
              <a:rPr lang="tr-TR" dirty="0" smtClean="0"/>
              <a:t>tarafından atılmıştır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err="1" smtClean="0"/>
              <a:t>Saussure</a:t>
            </a:r>
            <a:r>
              <a:rPr lang="tr-TR" dirty="0" smtClean="0"/>
              <a:t> </a:t>
            </a:r>
            <a:r>
              <a:rPr lang="tr-TR" dirty="0"/>
              <a:t>geleneksel dilbilim yaklaşımını yanlış bulur. O’na göre </a:t>
            </a:r>
            <a:r>
              <a:rPr lang="tr-TR" dirty="0" smtClean="0"/>
              <a:t>dilbilimin nesnesi</a:t>
            </a:r>
            <a:r>
              <a:rPr lang="tr-TR" dirty="0"/>
              <a:t>, dilin sistemi, yapısıdır. Dili bilimsel olarak incelemek gerekir. Bu ise </a:t>
            </a:r>
            <a:r>
              <a:rPr lang="tr-TR" dirty="0" smtClean="0"/>
              <a:t>dili nesne </a:t>
            </a:r>
            <a:r>
              <a:rPr lang="tr-TR" dirty="0"/>
              <a:t>durumuna getirmekle mümkündür. Dili anlamak demek, dilin öğeleri </a:t>
            </a:r>
            <a:r>
              <a:rPr lang="tr-TR" dirty="0" smtClean="0"/>
              <a:t>arasındaki o </a:t>
            </a:r>
            <a:r>
              <a:rPr lang="tr-TR" dirty="0"/>
              <a:t>andaki bağıntıların oluşturduğu sistemi açıklamak demektir. </a:t>
            </a:r>
            <a:endParaRPr lang="tr-TR" dirty="0" smtClean="0"/>
          </a:p>
          <a:p>
            <a:r>
              <a:rPr lang="tr-TR" dirty="0" smtClean="0"/>
              <a:t>Dil </a:t>
            </a:r>
            <a:r>
              <a:rPr lang="tr-TR" dirty="0"/>
              <a:t>düşüncenin </a:t>
            </a:r>
            <a:r>
              <a:rPr lang="tr-TR" dirty="0" smtClean="0"/>
              <a:t>aracı değil</a:t>
            </a:r>
            <a:r>
              <a:rPr lang="tr-TR" dirty="0"/>
              <a:t>, aksine düşünce dilin aracıdır. Dil gerçekliği yansıtmaz, gerçekliği üretir </a:t>
            </a:r>
          </a:p>
          <a:p>
            <a:r>
              <a:rPr lang="tr-TR" dirty="0"/>
              <a:t>sözcüklerin anlamını nesneler değil, dil belirler. Yapısalcılık dili tarihsel </a:t>
            </a:r>
            <a:r>
              <a:rPr lang="tr-TR" dirty="0" smtClean="0"/>
              <a:t>gelişiminden bağımsız </a:t>
            </a:r>
            <a:r>
              <a:rPr lang="tr-TR" dirty="0"/>
              <a:t>kapalı bir sistem olarak ele alıp inceleyen bir dilbilim temeli yaratmıştır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4FCFF0-FB26-47AC-B098-4C863FAE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3.02.2018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128BA1-5396-4262-9A5C-03617874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Yrd.Doç.Dr. Nurhayat Yoloğlu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B4E034-C6D9-4BAB-BFA5-108D2858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C6811-9BCA-4F39-ADD5-E1E8031D70F7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06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46</TotalTime>
  <Words>1120</Words>
  <Application>Microsoft Office PowerPoint</Application>
  <PresentationFormat>Ekran Gösterisi (4:3)</PresentationFormat>
  <Paragraphs>141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Varsayılan Tasarım</vt:lpstr>
      <vt:lpstr>PowerPoint Sunusu</vt:lpstr>
      <vt:lpstr>KAYNAKLAR</vt:lpstr>
      <vt:lpstr>1. HAFTA GİRİŞ, SÖYLEMİN ÖNEMİ VE ROLÜ  </vt:lpstr>
      <vt:lpstr>Söylem nedir?</vt:lpstr>
      <vt:lpstr>SÖYLEM</vt:lpstr>
      <vt:lpstr>Aquinali Thomas ve Söylem</vt:lpstr>
      <vt:lpstr>Kant ve Söylem</vt:lpstr>
      <vt:lpstr>Söylemin Genel Özellikleri </vt:lpstr>
      <vt:lpstr>Söylemin Genel Özellikleri </vt:lpstr>
      <vt:lpstr>Söylemin Genel Özellikleri </vt:lpstr>
      <vt:lpstr>Söylemin Genel Özellikleri </vt:lpstr>
      <vt:lpstr>Söylemin «Bağlam» özelliği</vt:lpstr>
      <vt:lpstr>Söylemin «Sübjektivite» Özelliği</vt:lpstr>
      <vt:lpstr>Söylemin «Dil Pragmatiği»</vt:lpstr>
      <vt:lpstr>Söylemin «Dil Pragmatiği»</vt:lpstr>
      <vt:lpstr>Söylem Biçimleri</vt:lpstr>
      <vt:lpstr>Söylem Biçimleri</vt:lpstr>
      <vt:lpstr>Yapısalcı Söylem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Hayat Nur</dc:creator>
  <cp:lastModifiedBy>Hayat Nur</cp:lastModifiedBy>
  <cp:revision>5</cp:revision>
  <cp:lastPrinted>1601-01-01T00:00:00Z</cp:lastPrinted>
  <dcterms:created xsi:type="dcterms:W3CDTF">2020-01-19T21:07:12Z</dcterms:created>
  <dcterms:modified xsi:type="dcterms:W3CDTF">2020-02-03T23:10:43Z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