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4D01F3-9C0A-4DFD-99D9-BE13391C1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7E012EF-6F50-42A4-B395-F924F66CB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510FAC-471D-42A0-8329-9EE2FC06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83874D3-0B67-48B7-8CAA-5654F518B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B242AD2-8104-458E-9F84-BF6069805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5440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CE176E-5F8D-49DA-A306-9E73AC1FA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3D228F-9BF5-4204-A6BC-587C1905A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1ED7C39-A1AD-473B-BA4A-8E7D90980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1C07209-28B7-4A43-8BC4-6AE7164D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711C65A-912A-40F8-955D-526BBBED0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7297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A743FF-0834-4581-B777-CCBC43863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F3A9880-F258-4FDB-B64E-9F21B9E94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23928D6-CA05-447F-8C0E-B98DA7D4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DAFA9F2-549B-4E62-9502-03E5B8B44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FECF62-D8D2-4B09-B1AD-DCCA7B52B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2618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1684CE-0652-45A7-B549-CD4012110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160492-D0DE-46DF-AD80-D2C22DD0B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3F37BB4-B726-4A34-BC83-5389476B2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15B6119-E3E0-4EBF-B9C8-F876DA06F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C5D0E37-37D7-4510-A632-B267DE723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97E166B-7ED0-4646-910E-ACEAFA409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730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01B3C3-347C-486F-B04C-00AECBF1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D43FD55-22F6-40B1-BF15-0F0278B1D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DD6EA03-5FAF-41AA-A2EC-BE80D03EF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38ABB4D-3625-478B-AE03-61A3E681E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B314FB3-F6CB-4DB4-AC93-11AE93A764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EC207E9-F48D-40FA-9FF8-625E35E62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B7F0144-9DB9-448C-B459-ED096F4D8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80940F9-A704-4551-865C-B1CAE0C4F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489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E081CE-15D2-4086-BBB2-DE3402CAF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E4A4C49-AFD0-43DE-A42C-3BFBE75B4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E32D702-4B6E-4CEA-A3B0-8CDA9228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65B3282-BDFA-4DB0-A1FB-75CF7DAC4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2164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210A4FB-108C-4AE0-9509-C955760B6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DAD1E0E-65CA-426C-B240-A35BD5563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484679B-844B-44C0-B90B-C0009F0C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290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EF7245-A483-4FC6-94F1-A7AA7C145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331E84-0175-49E9-8AE8-51818D9EA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DB7B6AF-DDCB-4382-ADD6-9A3ABDBA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E04A401-8950-4889-942F-669868FE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4C63D4F-425F-417B-8C53-4EA33239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1F2CBB-F351-4AED-B916-7B554BDE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794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6FF1AB-A760-4C27-BF00-41952622C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26E6745-175E-4742-B18B-E879E5CA5D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ACE963A-9AD8-47CD-8CA4-4AFF68841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6608817-24D6-45D7-A983-EC4A7DCD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3B0A38D-F4B6-4C86-B4F6-FFA9C09C7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85E7895-5E31-4B69-988F-F0FDE3D57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277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DEBF02-6397-44FC-8A7C-F8E01B6C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CF4286F-E14A-440E-99BE-4D9AA3700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E584920-3A44-4D63-AC92-102004E5A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358FD6-4397-4E47-A97E-40D8677A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17F55B9-A797-4050-BDC6-9F077DED7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952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961A0C8-667B-425F-9281-072719624C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7FD1C0C-5088-42D9-95C6-2BA53EC7E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1981B4D-BAEC-4A8C-A39D-0A6A4EA28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3B32DF-5821-42F0-98A9-F0EAF12CF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5D56C7E-7EA6-44DE-8ABC-C69C6031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7503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25B67C26-974E-4375-A370-ABF177098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F2A026B-3045-408F-9A41-BEEDCF9DA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46F844B-A1E0-4526-859D-6B50F979B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93F4C-FF1F-4BE5-86AF-1B1EC316EC9A}" type="datetimeFigureOut">
              <a:rPr lang="tr-TR" smtClean="0"/>
              <a:t>26.04.2021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CC0D218-E39C-433E-9F88-55B48B7CF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17188BB-CC6A-4EB7-9B15-9E793118BA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00F0-95AA-4EE2-9566-DD42BD21434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8022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GAZETECİLİK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İLETİŞİM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/>
              <a:t>GZT306 SÖYLEM ANALİZİ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Nurhayat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Yoloğlu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B8DB79-2B8E-4FE0-8A65-F5C45C430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7.Hafta</a:t>
            </a:r>
            <a:br>
              <a:rPr lang="tr-TR" dirty="0"/>
            </a:br>
            <a:r>
              <a:rPr lang="tr-TR" dirty="0" err="1"/>
              <a:t>Teun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van</a:t>
            </a:r>
            <a:r>
              <a:rPr lang="tr-TR" dirty="0"/>
              <a:t> </a:t>
            </a:r>
            <a:r>
              <a:rPr lang="tr-TR" dirty="0" err="1"/>
              <a:t>Dijk</a:t>
            </a:r>
            <a:r>
              <a:rPr lang="tr-TR" dirty="0"/>
              <a:t> '</a:t>
            </a:r>
            <a:r>
              <a:rPr lang="tr-TR" dirty="0" err="1"/>
              <a:t>ın</a:t>
            </a:r>
            <a:r>
              <a:rPr lang="tr-TR" dirty="0"/>
              <a:t> Eleştirel Söylem Çözümlemesi Modeli</a:t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0574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B92E6D-D808-40AB-BA42-9E3FA63C6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Teun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van</a:t>
            </a:r>
            <a:r>
              <a:rPr lang="tr-TR" dirty="0"/>
              <a:t> </a:t>
            </a:r>
            <a:r>
              <a:rPr lang="tr-TR" dirty="0" err="1"/>
              <a:t>Dijk</a:t>
            </a:r>
            <a:r>
              <a:rPr lang="tr-TR" dirty="0"/>
              <a:t> '</a:t>
            </a:r>
            <a:r>
              <a:rPr lang="tr-TR" dirty="0" err="1"/>
              <a:t>ın</a:t>
            </a:r>
            <a:r>
              <a:rPr lang="tr-TR" dirty="0"/>
              <a:t> Eleştirel Söylem Çözümlemesi Modeli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0BEF9A-7213-4878-A38A-2C1025A80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err="1"/>
              <a:t>Teun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van</a:t>
            </a:r>
            <a:r>
              <a:rPr lang="tr-TR" dirty="0"/>
              <a:t> </a:t>
            </a:r>
            <a:r>
              <a:rPr lang="tr-TR" dirty="0" err="1"/>
              <a:t>Dijk</a:t>
            </a:r>
            <a:r>
              <a:rPr lang="tr-TR" dirty="0"/>
              <a:t> '</a:t>
            </a:r>
            <a:r>
              <a:rPr lang="tr-TR" dirty="0" err="1"/>
              <a:t>ın</a:t>
            </a:r>
            <a:r>
              <a:rPr lang="tr-TR" dirty="0"/>
              <a:t> Eleştirel Söylem Çözümlemesi Modeli</a:t>
            </a:r>
          </a:p>
          <a:p>
            <a:pPr marL="0" indent="0">
              <a:buNone/>
            </a:pPr>
            <a:r>
              <a:rPr lang="tr-TR" dirty="0"/>
              <a:t>Van </a:t>
            </a:r>
            <a:r>
              <a:rPr lang="tr-TR" dirty="0" err="1"/>
              <a:t>Dijk’in</a:t>
            </a:r>
            <a:r>
              <a:rPr lang="tr-TR" dirty="0"/>
              <a:t> daha çok medya metinlerinin yapılarını açıklamaya çalışan eleştirel söylem analizi yöntemi, medya söyleminin gerisindeki toplumsal yapının (güç ilişkileri, değerler, ideolojiler, kimlikler) nasıl dilsel kurgulara dönüştüğü ile ilgilenir.</a:t>
            </a:r>
          </a:p>
          <a:p>
            <a:pPr marL="0" indent="0">
              <a:buNone/>
            </a:pPr>
            <a:r>
              <a:rPr lang="tr-TR" dirty="0"/>
              <a:t>Van </a:t>
            </a:r>
            <a:r>
              <a:rPr lang="tr-TR" dirty="0" err="1"/>
              <a:t>Dijk</a:t>
            </a:r>
            <a:r>
              <a:rPr lang="tr-TR" dirty="0"/>
              <a:t>, haberi kamu söyleminin bir formu olarak kabul etmektedir. Ayrıca, haber söyleminin temel yapısını şekillendiren bağlamsal etkenlerin önemine değinmektedir (1988). </a:t>
            </a:r>
          </a:p>
          <a:p>
            <a:pPr marL="0" indent="0">
              <a:buNone/>
            </a:pPr>
            <a:r>
              <a:rPr lang="tr-TR" dirty="0" err="1"/>
              <a:t>van</a:t>
            </a:r>
            <a:r>
              <a:rPr lang="tr-TR" dirty="0"/>
              <a:t> </a:t>
            </a:r>
            <a:r>
              <a:rPr lang="tr-TR" dirty="0" err="1"/>
              <a:t>Dijk</a:t>
            </a:r>
            <a:r>
              <a:rPr lang="tr-TR" dirty="0"/>
              <a:t>, haber anlatısını "sentaktik" ve "</a:t>
            </a:r>
            <a:r>
              <a:rPr lang="tr-TR" dirty="0" err="1"/>
              <a:t>semantik"ten</a:t>
            </a:r>
            <a:r>
              <a:rPr lang="tr-TR" dirty="0"/>
              <a:t> oluşan iki ayrı dilsel çözümleme türünde ele almaktadır. Haber sentaksı, kullanılan cümlelerin </a:t>
            </a:r>
            <a:r>
              <a:rPr lang="tr-TR" dirty="0" err="1"/>
              <a:t>gramatik</a:t>
            </a:r>
            <a:r>
              <a:rPr lang="tr-TR" dirty="0"/>
              <a:t> yapılarıdır. </a:t>
            </a:r>
          </a:p>
          <a:p>
            <a:pPr marL="0" indent="0">
              <a:buNone/>
            </a:pPr>
            <a:r>
              <a:rPr lang="tr-TR" dirty="0"/>
              <a:t>Semantik ise, sözcüklerin, cümlelerin ve dolayısıyla bütün söylemin anlamına yöneliktir.</a:t>
            </a:r>
          </a:p>
        </p:txBody>
      </p:sp>
    </p:spTree>
    <p:extLst>
      <p:ext uri="{BB962C8B-B14F-4D97-AF65-F5344CB8AC3E}">
        <p14:creationId xmlns:p14="http://schemas.microsoft.com/office/powerpoint/2010/main" val="3528357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9A73C-A607-4FAD-A2A0-3BAD954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87489-34BC-47D2-846F-281E5081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err="1"/>
              <a:t>van</a:t>
            </a:r>
            <a:r>
              <a:rPr lang="tr-TR" dirty="0"/>
              <a:t> </a:t>
            </a:r>
            <a:r>
              <a:rPr lang="tr-TR" dirty="0" err="1"/>
              <a:t>Dijk'ın</a:t>
            </a:r>
            <a:r>
              <a:rPr lang="tr-TR" dirty="0"/>
              <a:t> söylem çözümlemesi modeli iki bölümden oluşmaktadır: "Makro yapı ve mikro </a:t>
            </a:r>
          </a:p>
          <a:p>
            <a:r>
              <a:rPr lang="tr-TR" dirty="0"/>
              <a:t>yapı." Makro yapı bölümü iki başlık altında incelenmektedir:</a:t>
            </a:r>
          </a:p>
          <a:p>
            <a:r>
              <a:rPr lang="tr-TR" dirty="0"/>
              <a:t> "Tematik çözümleme ve şematik çözümleme." Haberler, hikayeler ya da argümanlar gibi, bir hiyerarşik şemayı takip etmektedir. </a:t>
            </a:r>
          </a:p>
          <a:p>
            <a:r>
              <a:rPr lang="tr-TR" dirty="0"/>
              <a:t>Haber üretimi, profesyonel rutinler, zaman, yetişmiş insan ve baskıya girişin ağır sınırlılıkları </a:t>
            </a:r>
          </a:p>
          <a:p>
            <a:r>
              <a:rPr lang="tr-TR" dirty="0"/>
              <a:t>altında her gün binlerce defa yapılmaktadır. Bu da bir şema tarafından organize edilmektedir. </a:t>
            </a:r>
          </a:p>
          <a:p>
            <a:r>
              <a:rPr lang="tr-TR" dirty="0"/>
              <a:t>Söz konusu şema içerisinde başlık-haber girişi birlikte özetleme yapmaktadır. Aynı zamanda </a:t>
            </a:r>
          </a:p>
          <a:p>
            <a:r>
              <a:rPr lang="tr-TR" dirty="0"/>
              <a:t>bunlar bütünüyle metnin makro yapısının anlamını ifade etmek zorunda olan özetlemenin </a:t>
            </a:r>
          </a:p>
          <a:p>
            <a:r>
              <a:rPr lang="tr-TR" dirty="0"/>
              <a:t>yanında, metne giriş görevini de yürütmektedir. Zira ana olay, katılımlar, zaman girişte yer </a:t>
            </a:r>
          </a:p>
          <a:p>
            <a:r>
              <a:rPr lang="tr-TR" dirty="0"/>
              <a:t>almakta ve özetleme ile giriş birlikte şemanın daha üst seviyesini göstermektedir. Şemaya metin </a:t>
            </a:r>
          </a:p>
          <a:p>
            <a:r>
              <a:rPr lang="tr-TR" dirty="0"/>
              <a:t>de dahildir. Ayrıca başlık ve haber girişlerinden haberin temasını öğrenmek mümkündür. Makro </a:t>
            </a:r>
          </a:p>
          <a:p>
            <a:r>
              <a:rPr lang="tr-TR" dirty="0"/>
              <a:t>yapı çözümlemesinde; başlıklar, haber girişleri, ana olay, haber kaynakları, </a:t>
            </a:r>
            <a:r>
              <a:rPr lang="tr-TR" dirty="0" err="1"/>
              <a:t>ardalan</a:t>
            </a:r>
            <a:r>
              <a:rPr lang="tr-TR" dirty="0"/>
              <a:t> ve bağlam </a:t>
            </a:r>
          </a:p>
          <a:p>
            <a:r>
              <a:rPr lang="tr-TR" dirty="0"/>
              <a:t>bilgisi, olay taraflarının olayları değerlendirmesi gibi unsurlar ele alınmaktadır. Ayrıca, </a:t>
            </a:r>
          </a:p>
          <a:p>
            <a:r>
              <a:rPr lang="tr-TR" dirty="0"/>
              <a:t>fotoğraflar, tematik yapı unsuru olarak da ele alınabilir.</a:t>
            </a:r>
          </a:p>
        </p:txBody>
      </p:sp>
    </p:spTree>
    <p:extLst>
      <p:ext uri="{BB962C8B-B14F-4D97-AF65-F5344CB8AC3E}">
        <p14:creationId xmlns:p14="http://schemas.microsoft.com/office/powerpoint/2010/main" val="4017508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9A73C-A607-4FAD-A2A0-3BAD954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87489-34BC-47D2-846F-281E5081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Mikro yapı çözümlemesinde ise, sentaktik çözümleme, bölgesel uyum, kelime seçimleri ve </a:t>
            </a:r>
          </a:p>
          <a:p>
            <a:r>
              <a:rPr lang="tr-TR" dirty="0"/>
              <a:t>retorik çözümlemeleri yapılmaktadır. Sentaktik çözümlemede cümlelerin kullanım yapılarına </a:t>
            </a:r>
          </a:p>
          <a:p>
            <a:r>
              <a:rPr lang="tr-TR" dirty="0"/>
              <a:t>bakılmaktadır. Aktif ya da pasif yapıyla kurulan bir cümlenin anlamı farklı olabilmektedir. </a:t>
            </a:r>
          </a:p>
          <a:p>
            <a:r>
              <a:rPr lang="tr-TR" dirty="0"/>
              <a:t>Bundan önce bir anlamı olmaktadır. Bölgesel uyumda </a:t>
            </a:r>
            <a:r>
              <a:rPr lang="tr-TR" dirty="0" err="1"/>
              <a:t>ardarda</a:t>
            </a:r>
            <a:r>
              <a:rPr lang="tr-TR" dirty="0"/>
              <a:t> gelen cümlelerin ve cümlenin </a:t>
            </a:r>
          </a:p>
          <a:p>
            <a:r>
              <a:rPr lang="tr-TR" dirty="0"/>
              <a:t>bölümlerinin birbirleriyle olan ilişkilerine bakılmaktadır. </a:t>
            </a:r>
            <a:r>
              <a:rPr lang="tr-TR" dirty="0" err="1"/>
              <a:t>Nedensel</a:t>
            </a:r>
            <a:r>
              <a:rPr lang="tr-TR" dirty="0"/>
              <a:t> ilişkide cümle içinde </a:t>
            </a:r>
          </a:p>
          <a:p>
            <a:r>
              <a:rPr lang="tr-TR" dirty="0" err="1"/>
              <a:t>nedensel</a:t>
            </a:r>
            <a:r>
              <a:rPr lang="tr-TR" dirty="0"/>
              <a:t> bağlar aranmaktadır; işlevsel ilişkide genel ifadeli bir cümlenin açılımının bir sonraki </a:t>
            </a:r>
          </a:p>
          <a:p>
            <a:r>
              <a:rPr lang="tr-TR" dirty="0"/>
              <a:t>cümlede yer alıp almadığı kontrol edilmektedir. Burada uygun anlatım, özetleme, zıtlık ve </a:t>
            </a:r>
          </a:p>
          <a:p>
            <a:r>
              <a:rPr lang="tr-TR" dirty="0"/>
              <a:t>örnekleme yapılıp yapılmadığına bakılmaktadır. </a:t>
            </a:r>
          </a:p>
        </p:txBody>
      </p:sp>
    </p:spTree>
    <p:extLst>
      <p:ext uri="{BB962C8B-B14F-4D97-AF65-F5344CB8AC3E}">
        <p14:creationId xmlns:p14="http://schemas.microsoft.com/office/powerpoint/2010/main" val="2827352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9A73C-A607-4FAD-A2A0-3BAD954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87489-34BC-47D2-846F-281E5081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/>
              <a:t>Ayrıca burada ideolojik bulgulara da </a:t>
            </a:r>
          </a:p>
          <a:p>
            <a:r>
              <a:rPr lang="tr-TR" dirty="0"/>
              <a:t>rastlanabilmektedir. Kavramsal/</a:t>
            </a:r>
            <a:r>
              <a:rPr lang="tr-TR" dirty="0" err="1"/>
              <a:t>referansal</a:t>
            </a:r>
            <a:r>
              <a:rPr lang="tr-TR" dirty="0"/>
              <a:t> ilişkide ise, bir cümlede yer alan bir kavramla sonraki </a:t>
            </a:r>
          </a:p>
          <a:p>
            <a:r>
              <a:rPr lang="tr-TR" dirty="0"/>
              <a:t>cümle arasındaki "kayıp </a:t>
            </a:r>
            <a:r>
              <a:rPr lang="tr-TR" dirty="0" err="1"/>
              <a:t>bağlar'ın</a:t>
            </a:r>
            <a:r>
              <a:rPr lang="tr-TR" dirty="0"/>
              <a:t> kurulup kurulmadığına bakılmaktadır. Burada da ideolojik </a:t>
            </a:r>
          </a:p>
          <a:p>
            <a:r>
              <a:rPr lang="tr-TR" dirty="0"/>
              <a:t>bulgulara rastlanabilmektedir. Kullanılan bazı kavramlar anlamsal bir buzdağı oluşturmaktadır. </a:t>
            </a:r>
          </a:p>
          <a:p>
            <a:r>
              <a:rPr lang="tr-TR" dirty="0"/>
              <a:t>Kelime seçimleri, ideolojik yapılanma açısından oldukça önemlidir. Aynı insanın terörist ya </a:t>
            </a:r>
          </a:p>
          <a:p>
            <a:r>
              <a:rPr lang="tr-TR" dirty="0"/>
              <a:t>da özgürlük savaşçısı olarak tanımlanabilmesi bu konuda oldukça fazla verilen bir örnektir. İşçilerle </a:t>
            </a:r>
          </a:p>
          <a:p>
            <a:r>
              <a:rPr lang="tr-TR" dirty="0"/>
              <a:t>ilgili, Glasgow Medya Grubu'nun yaptığı bir araştırmada ise, endüstriyel meselelerde işçiler</a:t>
            </a:r>
          </a:p>
          <a:p>
            <a:r>
              <a:rPr lang="tr-TR" dirty="0"/>
              <a:t>basında sunulurken tipik olarak seçilmiş bazı kelimelerle </a:t>
            </a:r>
            <a:r>
              <a:rPr lang="tr-TR" dirty="0" err="1"/>
              <a:t>sunulmuslardır</a:t>
            </a:r>
            <a:r>
              <a:rPr lang="tr-TR" dirty="0"/>
              <a:t>. Basın işçileri </a:t>
            </a:r>
          </a:p>
          <a:p>
            <a:r>
              <a:rPr lang="tr-TR" dirty="0"/>
              <a:t>haberlerde grevciler, bölücü eylemler vs. kelimelerle sunulmuştur. Bu kelimeler işverenleri </a:t>
            </a:r>
          </a:p>
          <a:p>
            <a:r>
              <a:rPr lang="tr-TR" dirty="0"/>
              <a:t>sunarken kullanılanlardan daha olumsuzdur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27111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9A73C-A607-4FAD-A2A0-3BAD954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87489-34BC-47D2-846F-281E5081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Kelime seçimlerindeki bu farklılık yoluyla, sosyal katılımcılar ve sosyal aktörler hakkındaki temel inançlar ve ideolojiler ortaya konabilir (</a:t>
            </a:r>
            <a:r>
              <a:rPr lang="tr-TR" dirty="0" err="1"/>
              <a:t>van</a:t>
            </a:r>
            <a:r>
              <a:rPr lang="tr-TR" dirty="0"/>
              <a:t> </a:t>
            </a:r>
            <a:r>
              <a:rPr lang="tr-TR" dirty="0" err="1"/>
              <a:t>Dijk</a:t>
            </a:r>
            <a:r>
              <a:rPr lang="tr-TR" dirty="0"/>
              <a:t>, 1983: 31). Haberin retoriğinde ise ikna edici ve inandırıcı verilere bakılmaktadır. Haberin ikna edici, inandırıcı olması için görgü tanıklarından alıntılar yapılır. Fotoğraflar da ikna edici ve inandırıcı olma örneğidirler (</a:t>
            </a:r>
            <a:r>
              <a:rPr lang="tr-TR" dirty="0" err="1"/>
              <a:t>van</a:t>
            </a:r>
            <a:r>
              <a:rPr lang="tr-TR" dirty="0"/>
              <a:t> </a:t>
            </a:r>
            <a:r>
              <a:rPr lang="tr-TR" dirty="0" err="1"/>
              <a:t>Dijk</a:t>
            </a:r>
            <a:r>
              <a:rPr lang="tr-TR" dirty="0"/>
              <a:t>, 1988: 81-2; 1988a: 16; 1991: 116). </a:t>
            </a:r>
            <a:r>
              <a:rPr lang="tr-TR" dirty="0" err="1"/>
              <a:t>van</a:t>
            </a:r>
            <a:r>
              <a:rPr lang="tr-TR" dirty="0"/>
              <a:t> </a:t>
            </a:r>
            <a:r>
              <a:rPr lang="tr-TR" dirty="0" err="1"/>
              <a:t>Dijk'ın</a:t>
            </a:r>
            <a:r>
              <a:rPr lang="tr-TR" dirty="0"/>
              <a:t> modelini şu şekilde açıklamak yararlı olacaktır:</a:t>
            </a:r>
          </a:p>
        </p:txBody>
      </p:sp>
    </p:spTree>
    <p:extLst>
      <p:ext uri="{BB962C8B-B14F-4D97-AF65-F5344CB8AC3E}">
        <p14:creationId xmlns:p14="http://schemas.microsoft.com/office/powerpoint/2010/main" val="293048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9A73C-A607-4FAD-A2A0-3BAD954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87489-34BC-47D2-846F-281E5081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A. Makro Yapı</a:t>
            </a:r>
          </a:p>
          <a:p>
            <a:r>
              <a:rPr lang="tr-TR" dirty="0"/>
              <a:t> 1. Tematik Yapı</a:t>
            </a:r>
          </a:p>
          <a:p>
            <a:r>
              <a:rPr lang="tr-TR" dirty="0"/>
              <a:t> 	</a:t>
            </a:r>
            <a:r>
              <a:rPr lang="tr-TR" dirty="0" err="1"/>
              <a:t>a.Başlıklar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   </a:t>
            </a:r>
            <a:r>
              <a:rPr lang="tr-TR" dirty="0" err="1"/>
              <a:t>b.Haber</a:t>
            </a:r>
            <a:r>
              <a:rPr lang="tr-TR" dirty="0"/>
              <a:t> Girişi </a:t>
            </a:r>
          </a:p>
          <a:p>
            <a:pPr lvl="2"/>
            <a:r>
              <a:rPr lang="tr-TR" dirty="0"/>
              <a:t>1.Spot/</a:t>
            </a:r>
            <a:r>
              <a:rPr lang="tr-TR" dirty="0" err="1"/>
              <a:t>lar</a:t>
            </a:r>
            <a:r>
              <a:rPr lang="tr-TR" dirty="0"/>
              <a:t> </a:t>
            </a:r>
          </a:p>
          <a:p>
            <a:pPr lvl="2"/>
            <a:r>
              <a:rPr lang="tr-TR" dirty="0"/>
              <a:t>2.Spot olmadığında haber metninin ilk paragrafı alınmalıdır. Haber tek paragraftan oluşuyorsa ilk cümle haber girişi olarak alınabilir.</a:t>
            </a:r>
          </a:p>
          <a:p>
            <a:r>
              <a:rPr lang="tr-TR" dirty="0"/>
              <a:t> 	</a:t>
            </a:r>
            <a:r>
              <a:rPr lang="tr-TR" dirty="0" err="1"/>
              <a:t>c.Fotoğraf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8119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9A73C-A607-4FAD-A2A0-3BAD954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87489-34BC-47D2-846F-281E5081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2.Şematik Yapı </a:t>
            </a:r>
          </a:p>
          <a:p>
            <a:r>
              <a:rPr lang="tr-TR" dirty="0" err="1"/>
              <a:t>a.Durum</a:t>
            </a:r>
            <a:r>
              <a:rPr lang="tr-TR" dirty="0"/>
              <a:t> </a:t>
            </a:r>
          </a:p>
          <a:p>
            <a:r>
              <a:rPr lang="tr-TR" dirty="0"/>
              <a:t> 1.Ana Olayın Sunumu</a:t>
            </a:r>
          </a:p>
          <a:p>
            <a:r>
              <a:rPr lang="tr-TR" dirty="0"/>
              <a:t> 2.Sonuçlar</a:t>
            </a:r>
          </a:p>
          <a:p>
            <a:r>
              <a:rPr lang="tr-TR" dirty="0"/>
              <a:t> 3.Ardalan Bilgisi (Önceki olay da dahil) </a:t>
            </a:r>
          </a:p>
          <a:p>
            <a:r>
              <a:rPr lang="tr-TR" dirty="0"/>
              <a:t> 4.Bağlam Bilgisi</a:t>
            </a:r>
          </a:p>
          <a:p>
            <a:r>
              <a:rPr lang="tr-TR" dirty="0"/>
              <a:t> </a:t>
            </a:r>
            <a:r>
              <a:rPr lang="tr-TR" dirty="0" err="1"/>
              <a:t>b.Yorum</a:t>
            </a:r>
            <a:r>
              <a:rPr lang="tr-TR" dirty="0"/>
              <a:t> </a:t>
            </a:r>
          </a:p>
          <a:p>
            <a:r>
              <a:rPr lang="tr-TR" dirty="0"/>
              <a:t>1. Haber kaynakları</a:t>
            </a:r>
          </a:p>
          <a:p>
            <a:r>
              <a:rPr lang="tr-TR" dirty="0"/>
              <a:t>2. Olay taraflarının olaya getirdikleri yorumlar</a:t>
            </a:r>
          </a:p>
        </p:txBody>
      </p:sp>
    </p:spTree>
    <p:extLst>
      <p:ext uri="{BB962C8B-B14F-4D97-AF65-F5344CB8AC3E}">
        <p14:creationId xmlns:p14="http://schemas.microsoft.com/office/powerpoint/2010/main" val="3282959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9A73C-A607-4FAD-A2A0-3BAD954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87489-34BC-47D2-846F-281E5081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B. Mikro Yapı</a:t>
            </a:r>
          </a:p>
          <a:p>
            <a:r>
              <a:rPr lang="tr-TR" dirty="0"/>
              <a:t> 1.Sentaktik Çözümleme</a:t>
            </a:r>
          </a:p>
          <a:p>
            <a:r>
              <a:rPr lang="tr-TR" dirty="0"/>
              <a:t> </a:t>
            </a:r>
            <a:r>
              <a:rPr lang="tr-TR" dirty="0" err="1"/>
              <a:t>a.Cümle</a:t>
            </a:r>
            <a:r>
              <a:rPr lang="tr-TR" dirty="0"/>
              <a:t> yapılarının aktif ya da pasif olması</a:t>
            </a:r>
          </a:p>
          <a:p>
            <a:r>
              <a:rPr lang="tr-TR" dirty="0"/>
              <a:t> </a:t>
            </a:r>
            <a:r>
              <a:rPr lang="tr-TR" dirty="0" err="1"/>
              <a:t>b.Cümle</a:t>
            </a:r>
            <a:r>
              <a:rPr lang="tr-TR" dirty="0"/>
              <a:t> yapılarının basit ya da karmaşık olması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9515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9A73C-A607-4FAD-A2A0-3BAD954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87489-34BC-47D2-846F-281E5081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2.Bölgesel Uyum</a:t>
            </a:r>
          </a:p>
          <a:p>
            <a:r>
              <a:rPr lang="tr-TR" dirty="0"/>
              <a:t> </a:t>
            </a:r>
            <a:r>
              <a:rPr lang="tr-TR" dirty="0" err="1"/>
              <a:t>a.Nedensel</a:t>
            </a:r>
            <a:r>
              <a:rPr lang="tr-TR" dirty="0"/>
              <a:t> ilişki</a:t>
            </a:r>
          </a:p>
          <a:p>
            <a:r>
              <a:rPr lang="tr-TR" dirty="0"/>
              <a:t> </a:t>
            </a:r>
            <a:r>
              <a:rPr lang="tr-TR" dirty="0" err="1"/>
              <a:t>b.İşlevsel</a:t>
            </a:r>
            <a:r>
              <a:rPr lang="tr-TR" dirty="0"/>
              <a:t> ilişki</a:t>
            </a:r>
          </a:p>
          <a:p>
            <a:r>
              <a:rPr lang="tr-TR" dirty="0"/>
              <a:t> </a:t>
            </a:r>
            <a:r>
              <a:rPr lang="tr-TR" dirty="0" err="1"/>
              <a:t>c.Referansal</a:t>
            </a:r>
            <a:r>
              <a:rPr lang="tr-TR" dirty="0"/>
              <a:t> ilişkisi</a:t>
            </a:r>
          </a:p>
          <a:p>
            <a:r>
              <a:rPr lang="tr-TR" dirty="0"/>
              <a:t>3.Kelime Seçimler</a:t>
            </a:r>
          </a:p>
        </p:txBody>
      </p:sp>
    </p:spTree>
    <p:extLst>
      <p:ext uri="{BB962C8B-B14F-4D97-AF65-F5344CB8AC3E}">
        <p14:creationId xmlns:p14="http://schemas.microsoft.com/office/powerpoint/2010/main" val="1384911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9A73C-A607-4FAD-A2A0-3BAD954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87489-34BC-47D2-846F-281E5081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4.Haber Retoriği </a:t>
            </a:r>
          </a:p>
          <a:p>
            <a:r>
              <a:rPr lang="tr-TR" dirty="0" err="1"/>
              <a:t>a.Fotoğraf</a:t>
            </a:r>
            <a:r>
              <a:rPr lang="tr-TR" dirty="0"/>
              <a:t> </a:t>
            </a:r>
          </a:p>
          <a:p>
            <a:r>
              <a:rPr lang="tr-TR" dirty="0" err="1"/>
              <a:t>b.İnandırıcı</a:t>
            </a:r>
            <a:r>
              <a:rPr lang="tr-TR" dirty="0"/>
              <a:t> bilgiler </a:t>
            </a:r>
          </a:p>
          <a:p>
            <a:r>
              <a:rPr lang="tr-TR" dirty="0" err="1"/>
              <a:t>c.Görgü</a:t>
            </a:r>
            <a:r>
              <a:rPr lang="tr-TR" dirty="0"/>
              <a:t> tanıklarının ifadeleri</a:t>
            </a:r>
          </a:p>
        </p:txBody>
      </p:sp>
    </p:spTree>
    <p:extLst>
      <p:ext uri="{BB962C8B-B14F-4D97-AF65-F5344CB8AC3E}">
        <p14:creationId xmlns:p14="http://schemas.microsoft.com/office/powerpoint/2010/main" val="4043857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787</Words>
  <Application>Microsoft Office PowerPoint</Application>
  <PresentationFormat>Geniş ekran</PresentationFormat>
  <Paragraphs>72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Teması</vt:lpstr>
      <vt:lpstr>PowerPoint Sunusu</vt:lpstr>
      <vt:lpstr>7.Hafta Teun Adrian van Dijk 'ın Eleştirel Söylem Çözümlemesi Modeli </vt:lpstr>
      <vt:lpstr>Teun Adrian van Dijk 'ın Eleştirel Söylem Çözümlemesi Modeli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Teun Adrian van Dijk 'ın Eleştirel Söylem Çözümlemesi Modeli</dc:title>
  <dc:creator>NURHAYAT YOLOĞLU</dc:creator>
  <cp:lastModifiedBy>NURHAYAT YOLOĞLU</cp:lastModifiedBy>
  <cp:revision>5</cp:revision>
  <dcterms:created xsi:type="dcterms:W3CDTF">2021-04-14T11:54:13Z</dcterms:created>
  <dcterms:modified xsi:type="dcterms:W3CDTF">2021-04-26T11:47:25Z</dcterms:modified>
</cp:coreProperties>
</file>