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681" r:id="rId3"/>
    <p:sldId id="682" r:id="rId4"/>
    <p:sldId id="683" r:id="rId5"/>
    <p:sldId id="684" r:id="rId6"/>
    <p:sldId id="685" r:id="rId7"/>
    <p:sldId id="686" r:id="rId8"/>
    <p:sldId id="687" r:id="rId9"/>
    <p:sldId id="688" r:id="rId10"/>
    <p:sldId id="689" r:id="rId11"/>
    <p:sldId id="690" r:id="rId12"/>
    <p:sldId id="691" r:id="rId13"/>
    <p:sldId id="692" r:id="rId14"/>
    <p:sldId id="693" r:id="rId15"/>
    <p:sldId id="694" r:id="rId16"/>
    <p:sldId id="695" r:id="rId17"/>
    <p:sldId id="696" r:id="rId18"/>
    <p:sldId id="697" r:id="rId19"/>
    <p:sldId id="698" r:id="rId20"/>
    <p:sldId id="699" r:id="rId21"/>
    <p:sldId id="700" r:id="rId22"/>
    <p:sldId id="701" r:id="rId23"/>
    <p:sldId id="702" r:id="rId24"/>
    <p:sldId id="703"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6C0B15-C24E-4DED-B3ED-B9FF5A7EF8E9}" type="datetimeFigureOut">
              <a:rPr lang="tr-TR" smtClean="0"/>
              <a:t>16.01.2021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478295-FF0C-461E-8CD0-6E23F28B63EA}" type="slidenum">
              <a:rPr lang="tr-TR" smtClean="0"/>
              <a:t>‹#›</a:t>
            </a:fld>
            <a:endParaRPr lang="tr-TR"/>
          </a:p>
        </p:txBody>
      </p:sp>
    </p:spTree>
    <p:extLst>
      <p:ext uri="{BB962C8B-B14F-4D97-AF65-F5344CB8AC3E}">
        <p14:creationId xmlns:p14="http://schemas.microsoft.com/office/powerpoint/2010/main" val="2343430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Slayt Görüntüsü Yer Tutucusu 1">
            <a:extLst>
              <a:ext uri="{FF2B5EF4-FFF2-40B4-BE49-F238E27FC236}">
                <a16:creationId xmlns:a16="http://schemas.microsoft.com/office/drawing/2014/main" id="{1DBC2DA6-D64C-4F17-B248-172DA3ECEE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5459" name="Not Yer Tutucusu 2">
            <a:extLst>
              <a:ext uri="{FF2B5EF4-FFF2-40B4-BE49-F238E27FC236}">
                <a16:creationId xmlns:a16="http://schemas.microsoft.com/office/drawing/2014/main" id="{64882038-32BE-4261-B310-9B36A9C8D6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a:p>
        </p:txBody>
      </p:sp>
      <p:sp>
        <p:nvSpPr>
          <p:cNvPr id="915460" name="Slayt Numarası Yer Tutucusu 3">
            <a:extLst>
              <a:ext uri="{FF2B5EF4-FFF2-40B4-BE49-F238E27FC236}">
                <a16:creationId xmlns:a16="http://schemas.microsoft.com/office/drawing/2014/main" id="{7BA8F412-206D-401F-89D4-820EF84BC0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53324ABD-848E-4277-8850-3CC38492D25D}" type="slidenum">
              <a:rPr lang="tr-TR" altLang="tr-TR">
                <a:cs typeface="Arial" panose="020B0604020202020204" pitchFamily="34" charset="0"/>
              </a:rPr>
              <a:pPr/>
              <a:t>23</a:t>
            </a:fld>
            <a:endParaRPr lang="tr-TR" altLang="tr-TR">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9C2DEC-D2C3-4779-9AD7-08C6A3EA6AB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5360E6F3-A480-4726-BB3E-E16C32A261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706CF1B-46F6-43C7-9518-96A000E203E9}"/>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5" name="Alt Bilgi Yer Tutucusu 4">
            <a:extLst>
              <a:ext uri="{FF2B5EF4-FFF2-40B4-BE49-F238E27FC236}">
                <a16:creationId xmlns:a16="http://schemas.microsoft.com/office/drawing/2014/main" id="{2970E6A2-9930-4DD2-B9DF-0545A153BE6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E33911F-56DC-437E-A55E-765BA7391F3A}"/>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1216876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3897B87-6FEC-4CD5-A430-438A6CCAE8C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D9BC343-599A-41CE-B5A4-69536B96152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EEF6B90-2BC0-4D7F-AB25-23E24B3CA525}"/>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5" name="Alt Bilgi Yer Tutucusu 4">
            <a:extLst>
              <a:ext uri="{FF2B5EF4-FFF2-40B4-BE49-F238E27FC236}">
                <a16:creationId xmlns:a16="http://schemas.microsoft.com/office/drawing/2014/main" id="{07C7D927-1E83-45AF-89D7-D04960F065B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72AA955-F895-46A3-AEB3-8E9E8144C4D8}"/>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275452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64CEC1-A1D2-478D-B71E-06EA659C947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73E3EAE-3BA5-446A-BF5A-41DD0792EC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C9A99F1-9F04-4EE4-A3C4-ECF5F266B32E}"/>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5" name="Alt Bilgi Yer Tutucusu 4">
            <a:extLst>
              <a:ext uri="{FF2B5EF4-FFF2-40B4-BE49-F238E27FC236}">
                <a16:creationId xmlns:a16="http://schemas.microsoft.com/office/drawing/2014/main" id="{45309D9C-880B-4C04-9DE4-4D7DB39F101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7B0AA6F-09D4-49CD-B648-2C7EDBE681EB}"/>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475007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8F94D5-5351-4F77-97CF-A057CAA3DF5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7291CEE-0C27-40A8-BDF5-2AAD03FB285C}"/>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1331BD2F-EF99-4568-AA1A-937CB841FA13}"/>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0A04DE0-A9FF-426C-A191-B7D906B0EBB1}"/>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6" name="Alt Bilgi Yer Tutucusu 5">
            <a:extLst>
              <a:ext uri="{FF2B5EF4-FFF2-40B4-BE49-F238E27FC236}">
                <a16:creationId xmlns:a16="http://schemas.microsoft.com/office/drawing/2014/main" id="{81D47A36-BAE8-4481-9A70-05ADABAACEB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F4EC0C8-718F-497D-8FFB-C35B3D1CC305}"/>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4118321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D75570-C1A9-4F12-B7AF-0C9A8C4ED8C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C2D2A25-392F-49D6-8BB0-8300C77039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2C618C07-2350-4576-845C-9AEA62A9CB60}"/>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B9D6E834-A34D-4374-A732-88E4DF2CAF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0CB459A-5953-40F0-8404-D679264BEA48}"/>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D80B041-DB03-41D5-A6BA-192F52719C73}"/>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8" name="Alt Bilgi Yer Tutucusu 7">
            <a:extLst>
              <a:ext uri="{FF2B5EF4-FFF2-40B4-BE49-F238E27FC236}">
                <a16:creationId xmlns:a16="http://schemas.microsoft.com/office/drawing/2014/main" id="{90D8C217-2737-4984-803A-5B51D6525A71}"/>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E01008BC-AEEB-4229-A716-048950235CC4}"/>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1921947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D5D5B4-29A6-4351-B6EA-E4273D59BB8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1682A8B6-52EF-459C-B8CD-751584E64D58}"/>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4" name="Alt Bilgi Yer Tutucusu 3">
            <a:extLst>
              <a:ext uri="{FF2B5EF4-FFF2-40B4-BE49-F238E27FC236}">
                <a16:creationId xmlns:a16="http://schemas.microsoft.com/office/drawing/2014/main" id="{EB2EF1AD-11B2-4A80-B920-159715E06DAB}"/>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9EB3603-6E7D-4431-B287-6C7F12618304}"/>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725983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D7C5FEA-5EFA-4841-B6D3-F14F8607E68A}"/>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3" name="Alt Bilgi Yer Tutucusu 2">
            <a:extLst>
              <a:ext uri="{FF2B5EF4-FFF2-40B4-BE49-F238E27FC236}">
                <a16:creationId xmlns:a16="http://schemas.microsoft.com/office/drawing/2014/main" id="{482A18DC-C0DF-4717-AC4E-007878A92504}"/>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5B29ED33-8373-4D8E-85EA-7085DC2BA34D}"/>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1913762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B199C4-F40B-4C2A-B1C7-FA4BD4CD50F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4C6C6A1-9BFD-479E-93B7-0B978F1327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5BAE2970-FF48-44F3-B70D-94849D1D98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04CA1DF-FDA8-4734-8AB8-EA06BE88FDFF}"/>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6" name="Alt Bilgi Yer Tutucusu 5">
            <a:extLst>
              <a:ext uri="{FF2B5EF4-FFF2-40B4-BE49-F238E27FC236}">
                <a16:creationId xmlns:a16="http://schemas.microsoft.com/office/drawing/2014/main" id="{FB7A4C67-B564-442D-8438-9E9722BA437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8A0E4D7-D95E-490C-BAE6-DA7D8C156DB2}"/>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2361259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854B5E-0952-43D4-A88C-BE996D355EC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578D0E64-D008-41B2-94B9-32415E58C8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5BFE4BD6-0D72-4EA5-A422-BDC63EE93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1BC3424-CBC3-4CE9-874D-83B142D0BEF0}"/>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6" name="Alt Bilgi Yer Tutucusu 5">
            <a:extLst>
              <a:ext uri="{FF2B5EF4-FFF2-40B4-BE49-F238E27FC236}">
                <a16:creationId xmlns:a16="http://schemas.microsoft.com/office/drawing/2014/main" id="{398E29E0-65D6-41B3-A9A4-6B14673C6B2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E99E957-3421-4341-B2BA-7F810B4939FF}"/>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753266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AA238E-7D83-4E44-B0D0-C8DC6914ABF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CFA660D-8F5C-4E63-AACB-3A39FB55A90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0F5ED9A-E64A-45B8-AA03-37E549C54960}"/>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5" name="Alt Bilgi Yer Tutucusu 4">
            <a:extLst>
              <a:ext uri="{FF2B5EF4-FFF2-40B4-BE49-F238E27FC236}">
                <a16:creationId xmlns:a16="http://schemas.microsoft.com/office/drawing/2014/main" id="{0FF05E8E-BFF1-43AE-92D2-19AC93616B7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1261CF8-3DA4-4E85-9C2A-07C418D59AD9}"/>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449056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4F5912FA-F908-4095-883D-CD3ED4DABB9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C2FB8247-C6B0-4414-80E5-FFC9A803F99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B270E42-F4D4-46E8-A13A-B2D1BB114AFA}"/>
              </a:ext>
            </a:extLst>
          </p:cNvPr>
          <p:cNvSpPr>
            <a:spLocks noGrp="1"/>
          </p:cNvSpPr>
          <p:nvPr>
            <p:ph type="dt" sz="half" idx="10"/>
          </p:nvPr>
        </p:nvSpPr>
        <p:spPr/>
        <p:txBody>
          <a:bodyPr/>
          <a:lstStyle/>
          <a:p>
            <a:fld id="{2AFFE055-F4D0-4FEF-AEBD-722CA19638A0}" type="datetimeFigureOut">
              <a:rPr lang="tr-TR" smtClean="0"/>
              <a:t>16.01.2021</a:t>
            </a:fld>
            <a:endParaRPr lang="tr-TR"/>
          </a:p>
        </p:txBody>
      </p:sp>
      <p:sp>
        <p:nvSpPr>
          <p:cNvPr id="5" name="Alt Bilgi Yer Tutucusu 4">
            <a:extLst>
              <a:ext uri="{FF2B5EF4-FFF2-40B4-BE49-F238E27FC236}">
                <a16:creationId xmlns:a16="http://schemas.microsoft.com/office/drawing/2014/main" id="{2EDB9AAF-2C16-494A-9A5C-3E37FEF21FF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88E3348-CB1F-4D55-8E29-5B9A71C01A09}"/>
              </a:ext>
            </a:extLst>
          </p:cNvPr>
          <p:cNvSpPr>
            <a:spLocks noGrp="1"/>
          </p:cNvSpPr>
          <p:nvPr>
            <p:ph type="sldNum" sz="quarter" idx="12"/>
          </p:nvPr>
        </p:nvSpPr>
        <p:spPr/>
        <p:txBody>
          <a:bodyPr/>
          <a:lstStyle/>
          <a:p>
            <a:fld id="{805FDB48-FAFE-43E1-98E2-8FB1A738ECB4}" type="slidenum">
              <a:rPr lang="tr-TR" smtClean="0"/>
              <a:t>‹#›</a:t>
            </a:fld>
            <a:endParaRPr lang="tr-TR"/>
          </a:p>
        </p:txBody>
      </p:sp>
    </p:spTree>
    <p:extLst>
      <p:ext uri="{BB962C8B-B14F-4D97-AF65-F5344CB8AC3E}">
        <p14:creationId xmlns:p14="http://schemas.microsoft.com/office/powerpoint/2010/main" val="3211062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lum_adi">
    <p:spTree>
      <p:nvGrpSpPr>
        <p:cNvPr id="1" name=""/>
        <p:cNvGrpSpPr/>
        <p:nvPr/>
      </p:nvGrpSpPr>
      <p:grpSpPr>
        <a:xfrm>
          <a:off x="0" y="0"/>
          <a:ext cx="0" cy="0"/>
          <a:chOff x="0" y="0"/>
          <a:chExt cx="0" cy="0"/>
        </a:xfrm>
      </p:grpSpPr>
      <p:pic>
        <p:nvPicPr>
          <p:cNvPr id="6" name="Picture 2" descr="C:\Users\Arikan\Desktop\yenisablonlar\sunum\baslık_unite.png">
            <a:extLst>
              <a:ext uri="{FF2B5EF4-FFF2-40B4-BE49-F238E27FC236}">
                <a16:creationId xmlns:a16="http://schemas.microsoft.com/office/drawing/2014/main" id="{3AEAD8AA-B977-4121-B466-3E8D44A7518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55838" y="1239838"/>
            <a:ext cx="2889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Metin Yer Tutucusu 4"/>
          <p:cNvSpPr>
            <a:spLocks noGrp="1"/>
          </p:cNvSpPr>
          <p:nvPr>
            <p:ph type="body" sz="quarter" idx="10"/>
          </p:nvPr>
        </p:nvSpPr>
        <p:spPr>
          <a:xfrm>
            <a:off x="2544235" y="1190272"/>
            <a:ext cx="2400300" cy="549381"/>
          </a:xfrm>
        </p:spPr>
        <p:txBody>
          <a:bodyPr lIns="0" anchor="ctr">
            <a:spAutoFit/>
          </a:bodyPr>
          <a:lstStyle>
            <a:lvl1pPr>
              <a:defRPr sz="1650" b="0">
                <a:solidFill>
                  <a:srgbClr val="003333"/>
                </a:solidFill>
                <a:latin typeface="+mj-lt"/>
                <a:ea typeface="Adobe Fan Heiti Std B" pitchFamily="34" charset="-128"/>
              </a:defRPr>
            </a:lvl1pPr>
          </a:lstStyle>
          <a:p>
            <a:pPr lvl="0"/>
            <a:r>
              <a:rPr lang="tr-TR"/>
              <a:t>Asıl metin stillerini düzenlemek için tıklatın</a:t>
            </a:r>
          </a:p>
        </p:txBody>
      </p:sp>
      <p:sp>
        <p:nvSpPr>
          <p:cNvPr id="9" name="Metin Yer Tutucusu 8"/>
          <p:cNvSpPr>
            <a:spLocks noGrp="1"/>
          </p:cNvSpPr>
          <p:nvPr>
            <p:ph type="body" sz="quarter" idx="11"/>
          </p:nvPr>
        </p:nvSpPr>
        <p:spPr>
          <a:xfrm>
            <a:off x="2543608" y="1773560"/>
            <a:ext cx="4512501" cy="715581"/>
          </a:xfrm>
          <a:blipFill dpi="0" rotWithShape="1">
            <a:blip r:embed="rId3" cstate="print"/>
            <a:srcRect/>
            <a:stretch>
              <a:fillRect t="80000" b="5000"/>
            </a:stretch>
          </a:blipFill>
        </p:spPr>
        <p:txBody>
          <a:bodyPr lIns="0">
            <a:spAutoFit/>
          </a:bodyPr>
          <a:lstStyle>
            <a:lvl1pPr>
              <a:defRPr sz="2250" b="1">
                <a:solidFill>
                  <a:srgbClr val="003333"/>
                </a:solidFill>
                <a:latin typeface="+mj-lt"/>
                <a:ea typeface="Kozuka Gothic Pr6N B" pitchFamily="34" charset="-128"/>
              </a:defRPr>
            </a:lvl1pPr>
          </a:lstStyle>
          <a:p>
            <a:pPr lvl="0"/>
            <a:r>
              <a:rPr lang="tr-TR"/>
              <a:t>Asıl metin stillerini düzenlemek için tıklatın</a:t>
            </a:r>
          </a:p>
        </p:txBody>
      </p:sp>
      <p:sp>
        <p:nvSpPr>
          <p:cNvPr id="11" name="Metin Yer Tutucusu 8"/>
          <p:cNvSpPr>
            <a:spLocks noGrp="1"/>
          </p:cNvSpPr>
          <p:nvPr>
            <p:ph type="body" sz="quarter" idx="12"/>
          </p:nvPr>
        </p:nvSpPr>
        <p:spPr>
          <a:xfrm>
            <a:off x="2543608" y="2422056"/>
            <a:ext cx="4512501" cy="320857"/>
          </a:xfrm>
          <a:blipFill dpi="0" rotWithShape="1">
            <a:blip r:embed="rId4" cstate="print"/>
            <a:srcRect/>
            <a:stretch>
              <a:fillRect t="40000" r="90000" b="40000"/>
            </a:stretch>
          </a:blipFill>
        </p:spPr>
        <p:txBody>
          <a:bodyPr lIns="360000">
            <a:spAutoFit/>
          </a:bodyPr>
          <a:lstStyle>
            <a:lvl1pPr>
              <a:defRPr sz="1650" b="0">
                <a:solidFill>
                  <a:srgbClr val="003333"/>
                </a:solidFill>
                <a:latin typeface="+mj-lt"/>
                <a:ea typeface="Kozuka Gothic Pr6N B" pitchFamily="34" charset="-128"/>
              </a:defRPr>
            </a:lvl1pPr>
          </a:lstStyle>
          <a:p>
            <a:pPr lvl="0"/>
            <a:r>
              <a:rPr lang="tr-TR"/>
              <a:t>Asıl metin stillerini düzenlemek için tıklatın</a:t>
            </a:r>
          </a:p>
        </p:txBody>
      </p:sp>
      <p:sp>
        <p:nvSpPr>
          <p:cNvPr id="12" name="Metin Yer Tutucusu 4"/>
          <p:cNvSpPr>
            <a:spLocks noGrp="1"/>
          </p:cNvSpPr>
          <p:nvPr>
            <p:ph type="body" sz="quarter" idx="13"/>
          </p:nvPr>
        </p:nvSpPr>
        <p:spPr>
          <a:xfrm>
            <a:off x="2543605" y="2971692"/>
            <a:ext cx="7872875" cy="745340"/>
          </a:xfrm>
        </p:spPr>
        <p:txBody>
          <a:bodyPr lIns="0" anchor="ctr">
            <a:noAutofit/>
          </a:bodyPr>
          <a:lstStyle>
            <a:lvl1pPr>
              <a:defRPr sz="1650" b="0" baseline="0">
                <a:solidFill>
                  <a:srgbClr val="336666"/>
                </a:solidFill>
                <a:latin typeface="+mj-lt"/>
                <a:ea typeface="Adobe Fan Heiti Std B" pitchFamily="34" charset="-128"/>
              </a:defRPr>
            </a:lvl1pPr>
          </a:lstStyle>
          <a:p>
            <a:pPr lvl="0"/>
            <a:r>
              <a:rPr lang="tr-TR"/>
              <a:t>Asıl metin stillerini düzenlemek için tıklatın</a:t>
            </a:r>
          </a:p>
        </p:txBody>
      </p:sp>
    </p:spTree>
    <p:extLst>
      <p:ext uri="{BB962C8B-B14F-4D97-AF65-F5344CB8AC3E}">
        <p14:creationId xmlns:p14="http://schemas.microsoft.com/office/powerpoint/2010/main" val="3711396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80_İki İçerik">
    <p:spTree>
      <p:nvGrpSpPr>
        <p:cNvPr id="1" name=""/>
        <p:cNvGrpSpPr/>
        <p:nvPr/>
      </p:nvGrpSpPr>
      <p:grpSpPr>
        <a:xfrm>
          <a:off x="0" y="0"/>
          <a:ext cx="0" cy="0"/>
          <a:chOff x="0" y="0"/>
          <a:chExt cx="0" cy="0"/>
        </a:xfrm>
      </p:grpSpPr>
      <p:sp>
        <p:nvSpPr>
          <p:cNvPr id="6" name="Metin Yer Tutucusu 2"/>
          <p:cNvSpPr>
            <a:spLocks noGrp="1"/>
          </p:cNvSpPr>
          <p:nvPr>
            <p:ph type="body" sz="quarter" idx="10"/>
          </p:nvPr>
        </p:nvSpPr>
        <p:spPr>
          <a:xfrm>
            <a:off x="2255775" y="116632"/>
            <a:ext cx="9600868" cy="504478"/>
          </a:xfrm>
          <a:blipFill dpi="0" rotWithShape="1">
            <a:blip r:embed="rId2" cstate="print"/>
            <a:srcRect/>
            <a:stretch>
              <a:fillRect t="80000"/>
            </a:stretch>
          </a:blipFill>
        </p:spPr>
        <p:txBody>
          <a:bodyPr lIns="0"/>
          <a:lstStyle>
            <a:lvl1pPr>
              <a:defRPr b="1" baseline="0">
                <a:solidFill>
                  <a:srgbClr val="003333"/>
                </a:solidFill>
              </a:defRPr>
            </a:lvl1pPr>
          </a:lstStyle>
          <a:p>
            <a:pPr lvl="0"/>
            <a:r>
              <a:rPr lang="tr-TR"/>
              <a:t>Asıl metin stillerini düzenlemek için tıklatın</a:t>
            </a:r>
          </a:p>
        </p:txBody>
      </p:sp>
      <p:sp>
        <p:nvSpPr>
          <p:cNvPr id="7" name="Metin Yer Tutucusu 2"/>
          <p:cNvSpPr>
            <a:spLocks noGrp="1"/>
          </p:cNvSpPr>
          <p:nvPr>
            <p:ph type="body" sz="quarter" idx="11"/>
          </p:nvPr>
        </p:nvSpPr>
        <p:spPr>
          <a:xfrm>
            <a:off x="2255575" y="620688"/>
            <a:ext cx="9600868" cy="432048"/>
          </a:xfrm>
          <a:blipFill dpi="0" rotWithShape="1">
            <a:blip r:embed="rId3" cstate="print"/>
            <a:srcRect/>
            <a:stretch>
              <a:fillRect t="90000"/>
            </a:stretch>
          </a:blipFill>
        </p:spPr>
        <p:txBody>
          <a:bodyPr lIns="0"/>
          <a:lstStyle>
            <a:lvl1pPr>
              <a:defRPr sz="1875" b="1" baseline="0">
                <a:solidFill>
                  <a:srgbClr val="003333"/>
                </a:solidFill>
              </a:defRPr>
            </a:lvl1pPr>
          </a:lstStyle>
          <a:p>
            <a:pPr lvl="0"/>
            <a:r>
              <a:rPr lang="tr-TR"/>
              <a:t>Asıl metin stillerini düzenlemek için tıklatın</a:t>
            </a:r>
          </a:p>
        </p:txBody>
      </p:sp>
      <p:sp>
        <p:nvSpPr>
          <p:cNvPr id="9" name="Metin Yer Tutucusu 2"/>
          <p:cNvSpPr>
            <a:spLocks noGrp="1"/>
          </p:cNvSpPr>
          <p:nvPr>
            <p:ph type="body" sz="quarter" idx="12"/>
          </p:nvPr>
        </p:nvSpPr>
        <p:spPr>
          <a:xfrm>
            <a:off x="2255575" y="1052736"/>
            <a:ext cx="9600868" cy="431626"/>
          </a:xfrm>
          <a:blipFill dpi="0" rotWithShape="1">
            <a:blip r:embed="rId4" cstate="print"/>
            <a:srcRect/>
            <a:stretch>
              <a:fillRect t="90000"/>
            </a:stretch>
          </a:blipFill>
        </p:spPr>
        <p:txBody>
          <a:bodyPr lIns="0"/>
          <a:lstStyle>
            <a:lvl1pPr>
              <a:defRPr sz="1875" b="1" baseline="0">
                <a:solidFill>
                  <a:srgbClr val="003333"/>
                </a:solidFill>
              </a:defRPr>
            </a:lvl1pPr>
          </a:lstStyle>
          <a:p>
            <a:pPr lvl="0"/>
            <a:r>
              <a:rPr lang="tr-TR"/>
              <a:t>Asıl metin stillerini düzenlemek için tıklatın</a:t>
            </a:r>
          </a:p>
        </p:txBody>
      </p:sp>
    </p:spTree>
    <p:extLst>
      <p:ext uri="{BB962C8B-B14F-4D97-AF65-F5344CB8AC3E}">
        <p14:creationId xmlns:p14="http://schemas.microsoft.com/office/powerpoint/2010/main" val="2404536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5786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2C0C15A-27A4-4C83-868C-C86F54395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6B1C154-0091-4943-A1CA-AAC253CB5A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6F85279-FAC0-4BD9-B946-EF93B117FA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FFE055-F4D0-4FEF-AEBD-722CA19638A0}" type="datetimeFigureOut">
              <a:rPr lang="tr-TR" smtClean="0"/>
              <a:t>16.01.2021</a:t>
            </a:fld>
            <a:endParaRPr lang="tr-TR"/>
          </a:p>
        </p:txBody>
      </p:sp>
      <p:sp>
        <p:nvSpPr>
          <p:cNvPr id="5" name="Alt Bilgi Yer Tutucusu 4">
            <a:extLst>
              <a:ext uri="{FF2B5EF4-FFF2-40B4-BE49-F238E27FC236}">
                <a16:creationId xmlns:a16="http://schemas.microsoft.com/office/drawing/2014/main" id="{A82173D1-012C-4203-A35A-45DF6015B6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9338BB4-0F69-4BFA-9ACA-3697D80BE1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5FDB48-FAFE-43E1-98E2-8FB1A738ECB4}" type="slidenum">
              <a:rPr lang="tr-TR" smtClean="0"/>
              <a:t>‹#›</a:t>
            </a:fld>
            <a:endParaRPr lang="tr-TR"/>
          </a:p>
        </p:txBody>
      </p:sp>
    </p:spTree>
    <p:extLst>
      <p:ext uri="{BB962C8B-B14F-4D97-AF65-F5344CB8AC3E}">
        <p14:creationId xmlns:p14="http://schemas.microsoft.com/office/powerpoint/2010/main" val="2156674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s://www.google.com/search?q=radyo+ve+televizyon+%C3%BCst+kurulu+genel+merkez&amp;stick=H4sIAAAAAAAAAOPgE-LSz9U3SDJLyzAu1tLIKLfST87PyUlNLsnMz9PPL0pPzMusSgRxiq3SE4uKMouBwhmFAHYFf8I4AAAA&amp;sa=X&amp;ved=2ahUKEwj24ObQi4HgAhWnsKQKHffgD70Q6BMoADAQegQIBRAJ" TargetMode="External"/><Relationship Id="rId2" Type="http://schemas.openxmlformats.org/officeDocument/2006/relationships/hyperlink" Target="https://www.google.com/search?q=radyo+ve+televizyon+%C3%BCst+kurulu+kurulu%C5%9F+tarihi&amp;stick=H4sIAAAAAAAAAOPgE-LSz9U3SDJLyzAu1lLNTrbSzy9KT8zLrEosyczPQ-FYpeWX5qWkpgAAfPa04DUAAAA&amp;sa=X&amp;ved=2ahUKEwj24ObQi4HgAhWnsKQKHffgD70Q6BMoADAPegQIBRAG" TargetMode="External"/><Relationship Id="rId1" Type="http://schemas.openxmlformats.org/officeDocument/2006/relationships/slideLayout" Target="../slideLayouts/slideLayout2.xml"/><Relationship Id="rId4" Type="http://schemas.openxmlformats.org/officeDocument/2006/relationships/hyperlink" Target="https://www.google.com/search?q=Ankara&amp;stick=H4sIAAAAAAAAAOPgE-LSz9U3SDJLyzAuVmIHsbMqy7U0Msqt9JPzc3JSk0sy8_P084vSE_MyqxJBnGKr9MSiosxioHBGIQADByRGQQAAAA&amp;sa=X&amp;ved=2ahUKEwj24ObQi4HgAhWnsKQKHffgD70QmxMoATAQegQIBRA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1CA67E-A12B-4A5B-9405-BB0781EDB68E}"/>
              </a:ext>
            </a:extLst>
          </p:cNvPr>
          <p:cNvSpPr>
            <a:spLocks noGrp="1"/>
          </p:cNvSpPr>
          <p:nvPr>
            <p:ph type="ctrTitle"/>
          </p:nvPr>
        </p:nvSpPr>
        <p:spPr/>
        <p:txBody>
          <a:bodyPr/>
          <a:lstStyle/>
          <a:p>
            <a:endParaRPr lang="tr-TR"/>
          </a:p>
        </p:txBody>
      </p:sp>
      <p:sp>
        <p:nvSpPr>
          <p:cNvPr id="3" name="Alt Başlık 2">
            <a:extLst>
              <a:ext uri="{FF2B5EF4-FFF2-40B4-BE49-F238E27FC236}">
                <a16:creationId xmlns:a16="http://schemas.microsoft.com/office/drawing/2014/main" id="{1098A66A-2AC8-4FD7-8F4F-C221C621CB12}"/>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452451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31DC28FC-9053-4E08-9B9E-9A360F304518}"/>
              </a:ext>
            </a:extLst>
          </p:cNvPr>
          <p:cNvSpPr>
            <a:spLocks noGrp="1"/>
          </p:cNvSpPr>
          <p:nvPr>
            <p:ph type="body" sz="quarter" idx="10"/>
          </p:nvPr>
        </p:nvSpPr>
        <p:spPr>
          <a:xfrm>
            <a:off x="3432175" y="1252538"/>
            <a:ext cx="1800225" cy="423862"/>
          </a:xfrm>
        </p:spPr>
        <p:txBody>
          <a:bodyPr rtlCol="0"/>
          <a:lstStyle/>
          <a:p>
            <a:pPr eaLnBrk="1" fontAlgn="auto" hangingPunct="1">
              <a:spcAft>
                <a:spcPts val="0"/>
              </a:spcAft>
              <a:defRPr/>
            </a:pPr>
            <a:r>
              <a:rPr lang="tr-TR" sz="2400" dirty="0"/>
              <a:t>Ünite 13</a:t>
            </a:r>
          </a:p>
        </p:txBody>
      </p:sp>
      <p:sp>
        <p:nvSpPr>
          <p:cNvPr id="3" name="Metin Yer Tutucusu 2">
            <a:extLst>
              <a:ext uri="{FF2B5EF4-FFF2-40B4-BE49-F238E27FC236}">
                <a16:creationId xmlns:a16="http://schemas.microsoft.com/office/drawing/2014/main" id="{A370DC8A-2B55-4188-8FF9-238DB4776D97}"/>
              </a:ext>
            </a:extLst>
          </p:cNvPr>
          <p:cNvSpPr>
            <a:spLocks noGrp="1"/>
          </p:cNvSpPr>
          <p:nvPr>
            <p:ph type="body" sz="quarter" idx="11"/>
          </p:nvPr>
        </p:nvSpPr>
        <p:spPr>
          <a:xfrm>
            <a:off x="3431706" y="1772817"/>
            <a:ext cx="6336702" cy="867930"/>
          </a:xfrm>
          <a:blipFill>
            <a:stretch>
              <a:fillRect t="85000" b="5000"/>
            </a:stretch>
          </a:blipFill>
          <a:ln>
            <a:miter lim="800000"/>
            <a:headEnd/>
            <a:tailEnd/>
          </a:ln>
        </p:spPr>
        <p:txBody>
          <a:bodyPr rtlCol="0"/>
          <a:lstStyle/>
          <a:p>
            <a:pPr eaLnBrk="1" fontAlgn="auto" hangingPunct="1">
              <a:spcAft>
                <a:spcPts val="0"/>
              </a:spcAft>
              <a:defRPr/>
            </a:pPr>
            <a:r>
              <a:rPr lang="tr-TR" sz="2800" dirty="0"/>
              <a:t>ALDATICI REKLAMLAR KONUSUNDA BİR MAKALE İNCELEMESİ</a:t>
            </a:r>
          </a:p>
        </p:txBody>
      </p:sp>
      <p:sp>
        <p:nvSpPr>
          <p:cNvPr id="4" name="Metin Yer Tutucusu 3">
            <a:extLst>
              <a:ext uri="{FF2B5EF4-FFF2-40B4-BE49-F238E27FC236}">
                <a16:creationId xmlns:a16="http://schemas.microsoft.com/office/drawing/2014/main" id="{1414D72C-02D6-4F39-AA0E-C0AA9C968943}"/>
              </a:ext>
            </a:extLst>
          </p:cNvPr>
          <p:cNvSpPr>
            <a:spLocks noGrp="1"/>
          </p:cNvSpPr>
          <p:nvPr>
            <p:ph type="body" sz="quarter" idx="12"/>
          </p:nvPr>
        </p:nvSpPr>
        <p:spPr>
          <a:xfrm>
            <a:off x="3431706" y="3068960"/>
            <a:ext cx="5616622" cy="452432"/>
          </a:xfrm>
          <a:ln>
            <a:miter lim="800000"/>
            <a:headEnd/>
            <a:tailEnd/>
          </a:ln>
        </p:spPr>
        <p:txBody>
          <a:bodyPr rtlCol="0"/>
          <a:lstStyle/>
          <a:p>
            <a:pPr eaLnBrk="1" fontAlgn="auto" hangingPunct="1">
              <a:spcAft>
                <a:spcPts val="0"/>
              </a:spcAft>
              <a:defRPr/>
            </a:pPr>
            <a:r>
              <a:rPr lang="tr-TR" sz="2600" dirty="0"/>
              <a:t> </a:t>
            </a:r>
            <a:r>
              <a:rPr lang="tr-TR" altLang="tr-TR" sz="2600" dirty="0"/>
              <a:t>Yrd.</a:t>
            </a:r>
            <a:r>
              <a:rPr lang="tr-TR" altLang="tr-TR" sz="2600" dirty="0" err="1"/>
              <a:t>Doç.Dr</a:t>
            </a:r>
            <a:r>
              <a:rPr lang="tr-TR" altLang="tr-TR" sz="2600" dirty="0"/>
              <a:t>. </a:t>
            </a:r>
            <a:r>
              <a:rPr lang="tr-TR" altLang="tr-TR" sz="2600" dirty="0" err="1"/>
              <a:t>Nurhayat</a:t>
            </a:r>
            <a:r>
              <a:rPr lang="tr-TR" altLang="tr-TR" sz="2600" dirty="0"/>
              <a:t> YOLOĞLU</a:t>
            </a:r>
            <a:endParaRPr lang="tr-TR" sz="2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30D4D29E-F754-406A-BF0E-D16B8BDA9C80}"/>
              </a:ext>
            </a:extLst>
          </p:cNvPr>
          <p:cNvSpPr>
            <a:spLocks noGrp="1"/>
          </p:cNvSpPr>
          <p:nvPr>
            <p:ph type="body" sz="quarter" idx="10"/>
          </p:nvPr>
        </p:nvSpPr>
        <p:spPr>
          <a:xfrm>
            <a:off x="1919537" y="116632"/>
            <a:ext cx="8496947" cy="504478"/>
          </a:xfrm>
          <a:ln>
            <a:miter lim="800000"/>
            <a:headEnd/>
            <a:tailEnd/>
          </a:ln>
        </p:spPr>
        <p:txBody>
          <a:bodyPr rtlCol="0">
            <a:noAutofit/>
          </a:bodyPr>
          <a:lstStyle/>
          <a:p>
            <a:pPr eaLnBrk="1" fontAlgn="auto" hangingPunct="1">
              <a:spcAft>
                <a:spcPts val="0"/>
              </a:spcAft>
              <a:defRPr/>
            </a:pPr>
            <a:r>
              <a:rPr lang="tr-TR" sz="2600" dirty="0"/>
              <a:t>ALDATICI REKLAMLAR KONUSUNDA BİR MAKALE İNCELEMESİ</a:t>
            </a:r>
          </a:p>
        </p:txBody>
      </p:sp>
      <p:sp>
        <p:nvSpPr>
          <p:cNvPr id="893957" name="Dikdörtgen 4">
            <a:extLst>
              <a:ext uri="{FF2B5EF4-FFF2-40B4-BE49-F238E27FC236}">
                <a16:creationId xmlns:a16="http://schemas.microsoft.com/office/drawing/2014/main" id="{662478EF-2A30-4072-ABAF-28E76DB3419B}"/>
              </a:ext>
            </a:extLst>
          </p:cNvPr>
          <p:cNvSpPr>
            <a:spLocks noChangeArrowheads="1"/>
          </p:cNvSpPr>
          <p:nvPr/>
        </p:nvSpPr>
        <p:spPr bwMode="auto">
          <a:xfrm>
            <a:off x="3216275" y="638175"/>
            <a:ext cx="7200900"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b="1" i="1">
                <a:latin typeface="Arial" panose="020B0604020202020204" pitchFamily="34" charset="0"/>
              </a:rPr>
              <a:t>“Aldatıcı Reklamlar” </a:t>
            </a:r>
            <a:r>
              <a:rPr lang="tr-TR" altLang="tr-TR" sz="2600">
                <a:latin typeface="Arial" panose="020B0604020202020204" pitchFamily="34" charset="0"/>
              </a:rPr>
              <a:t>başlıklı konumuzda aynı ismi taşıyan bir makale incelenecektir. </a:t>
            </a:r>
          </a:p>
          <a:p>
            <a:pPr eaLnBrk="1" hangingPunct="1">
              <a:lnSpc>
                <a:spcPct val="100000"/>
              </a:lnSpc>
              <a:spcBef>
                <a:spcPct val="0"/>
              </a:spcBef>
              <a:buFontTx/>
              <a:buNone/>
            </a:pPr>
            <a:endParaRPr lang="tr-TR" altLang="tr-TR" sz="2600">
              <a:latin typeface="Arial" panose="020B0604020202020204" pitchFamily="34" charset="0"/>
            </a:endParaRPr>
          </a:p>
          <a:p>
            <a:pPr eaLnBrk="1" hangingPunct="1">
              <a:lnSpc>
                <a:spcPct val="100000"/>
              </a:lnSpc>
              <a:spcBef>
                <a:spcPct val="0"/>
              </a:spcBef>
              <a:buFontTx/>
              <a:buNone/>
            </a:pPr>
            <a:r>
              <a:rPr lang="tr-TR" altLang="tr-TR" sz="2600">
                <a:latin typeface="Arial" panose="020B0604020202020204" pitchFamily="34" charset="0"/>
              </a:rPr>
              <a:t>Bu makale Ankara Barosu Dergisin’de yayınlanmış </a:t>
            </a:r>
            <a:r>
              <a:rPr lang="tr-TR" altLang="tr-TR" sz="2600" b="1">
                <a:latin typeface="Arial" panose="020B0604020202020204" pitchFamily="34" charset="0"/>
              </a:rPr>
              <a:t>Av.Ender Canan EROĞLU</a:t>
            </a:r>
            <a:r>
              <a:rPr lang="tr-TR" altLang="tr-TR" sz="2600">
                <a:latin typeface="Arial" panose="020B0604020202020204" pitchFamily="34" charset="0"/>
              </a:rPr>
              <a:t>’na ait bir çalışmadır. </a:t>
            </a:r>
          </a:p>
          <a:p>
            <a:pPr eaLnBrk="1" hangingPunct="1">
              <a:lnSpc>
                <a:spcPct val="100000"/>
              </a:lnSpc>
              <a:spcBef>
                <a:spcPct val="0"/>
              </a:spcBef>
              <a:buFontTx/>
              <a:buNone/>
            </a:pPr>
            <a:endParaRPr lang="tr-TR" altLang="tr-TR" sz="2600">
              <a:latin typeface="Arial" panose="020B0604020202020204" pitchFamily="34" charset="0"/>
            </a:endParaRPr>
          </a:p>
          <a:p>
            <a:pPr eaLnBrk="1" hangingPunct="1">
              <a:lnSpc>
                <a:spcPct val="100000"/>
              </a:lnSpc>
              <a:spcBef>
                <a:spcPct val="0"/>
              </a:spcBef>
              <a:buFontTx/>
              <a:buNone/>
            </a:pPr>
            <a:r>
              <a:rPr lang="tr-TR" altLang="tr-TR" sz="2600">
                <a:latin typeface="Arial" panose="020B0604020202020204" pitchFamily="34" charset="0"/>
              </a:rPr>
              <a:t>Yazara göre Türk Hukuk Sisteminde, aldatıcı reklamın yapılması yasaklanmış ancak hangi reklamın aldatıcı sayılacağı konusunda Türk Hukuku’nda ayrıntılı bir düzenleme de getirilmemiştir. </a:t>
            </a:r>
          </a:p>
          <a:p>
            <a:pPr eaLnBrk="1" hangingPunct="1">
              <a:lnSpc>
                <a:spcPct val="100000"/>
              </a:lnSpc>
              <a:spcBef>
                <a:spcPct val="0"/>
              </a:spcBef>
              <a:buFontTx/>
              <a:buNone/>
            </a:pPr>
            <a:endParaRPr lang="tr-TR" altLang="tr-TR" sz="260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182AF44C-CFE5-4E72-A64C-8F27617766E6}"/>
              </a:ext>
            </a:extLst>
          </p:cNvPr>
          <p:cNvSpPr>
            <a:spLocks noGrp="1"/>
          </p:cNvSpPr>
          <p:nvPr>
            <p:ph type="body" sz="quarter" idx="10"/>
          </p:nvPr>
        </p:nvSpPr>
        <p:spPr>
          <a:xfrm>
            <a:off x="1919537" y="116632"/>
            <a:ext cx="8496947" cy="504478"/>
          </a:xfrm>
          <a:ln>
            <a:miter lim="800000"/>
            <a:headEnd/>
            <a:tailEnd/>
          </a:ln>
        </p:spPr>
        <p:txBody>
          <a:bodyPr rtlCol="0">
            <a:noAutofit/>
          </a:bodyPr>
          <a:lstStyle/>
          <a:p>
            <a:pPr eaLnBrk="1" fontAlgn="auto" hangingPunct="1">
              <a:spcAft>
                <a:spcPts val="0"/>
              </a:spcAft>
              <a:defRPr/>
            </a:pPr>
            <a:r>
              <a:rPr lang="tr-TR" sz="2600" dirty="0"/>
              <a:t>ALDATICI REKLAMLAR KONUSUNDA BİR MAKALE İNCELEMESİ</a:t>
            </a:r>
          </a:p>
        </p:txBody>
      </p:sp>
      <p:sp>
        <p:nvSpPr>
          <p:cNvPr id="894981" name="Dikdörtgen 4">
            <a:extLst>
              <a:ext uri="{FF2B5EF4-FFF2-40B4-BE49-F238E27FC236}">
                <a16:creationId xmlns:a16="http://schemas.microsoft.com/office/drawing/2014/main" id="{BC43DC99-DDA9-4808-86F2-02E5A9C79445}"/>
              </a:ext>
            </a:extLst>
          </p:cNvPr>
          <p:cNvSpPr>
            <a:spLocks noChangeArrowheads="1"/>
          </p:cNvSpPr>
          <p:nvPr/>
        </p:nvSpPr>
        <p:spPr bwMode="auto">
          <a:xfrm>
            <a:off x="3216275" y="638175"/>
            <a:ext cx="7200900"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a:latin typeface="Arial" panose="020B0604020202020204" pitchFamily="34" charset="0"/>
              </a:rPr>
              <a:t>Türk Ticaret Kanunu’nun (TTK) 56 ve 57.maddeleri ve Borçlar Kanunu’nun (BK) 48.maddesi doğrudan doğruya aldatıcı reklamlara ilişkin olmasa da aldatıcı reklam yapmanın, haksız rekabet hali şeklinde düzenlendiği görülmektedir. </a:t>
            </a:r>
          </a:p>
          <a:p>
            <a:pPr eaLnBrk="1" hangingPunct="1">
              <a:lnSpc>
                <a:spcPct val="100000"/>
              </a:lnSpc>
              <a:spcBef>
                <a:spcPct val="0"/>
              </a:spcBef>
              <a:buFontTx/>
              <a:buNone/>
            </a:pPr>
            <a:endParaRPr lang="tr-TR" altLang="tr-TR" sz="2600">
              <a:latin typeface="Arial" panose="020B0604020202020204" pitchFamily="34" charset="0"/>
            </a:endParaRPr>
          </a:p>
          <a:p>
            <a:pPr eaLnBrk="1" hangingPunct="1">
              <a:lnSpc>
                <a:spcPct val="100000"/>
              </a:lnSpc>
              <a:spcBef>
                <a:spcPct val="0"/>
              </a:spcBef>
              <a:buFontTx/>
              <a:buNone/>
            </a:pPr>
            <a:r>
              <a:rPr lang="tr-TR" altLang="tr-TR" sz="2600">
                <a:latin typeface="Arial" panose="020B0604020202020204" pitchFamily="34" charset="0"/>
              </a:rPr>
              <a:t>Aldatıcı reklamlarda </a:t>
            </a:r>
            <a:r>
              <a:rPr lang="tr-TR" altLang="tr-TR" sz="2600" b="1" i="1">
                <a:latin typeface="Arial" panose="020B0604020202020204" pitchFamily="34" charset="0"/>
              </a:rPr>
              <a:t>“yanlış veya yanıltıcı bilgi” </a:t>
            </a:r>
            <a:r>
              <a:rPr lang="tr-TR" altLang="tr-TR" sz="2600">
                <a:latin typeface="Arial" panose="020B0604020202020204" pitchFamily="34" charset="0"/>
              </a:rPr>
              <a:t>verilmesi TTK Madde 57/3 hükmünde haksız rekabet hallerinden biri olarak düzenlenmesi, reklamlara ilişkin uyuşmazlıklarda uygulama alanı bulmaktadır.  </a:t>
            </a:r>
          </a:p>
          <a:p>
            <a:pPr eaLnBrk="1" hangingPunct="1">
              <a:lnSpc>
                <a:spcPct val="100000"/>
              </a:lnSpc>
              <a:spcBef>
                <a:spcPct val="0"/>
              </a:spcBef>
              <a:buFontTx/>
              <a:buNone/>
            </a:pPr>
            <a:endParaRPr lang="tr-TR" altLang="tr-TR" sz="260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B1ECB7CA-3AD6-49D8-A3CE-D1050291F968}"/>
              </a:ext>
            </a:extLst>
          </p:cNvPr>
          <p:cNvSpPr>
            <a:spLocks noGrp="1"/>
          </p:cNvSpPr>
          <p:nvPr>
            <p:ph type="body" sz="quarter" idx="10"/>
          </p:nvPr>
        </p:nvSpPr>
        <p:spPr>
          <a:xfrm>
            <a:off x="1919537" y="116632"/>
            <a:ext cx="8496947" cy="504478"/>
          </a:xfrm>
          <a:ln>
            <a:miter lim="800000"/>
            <a:headEnd/>
            <a:tailEnd/>
          </a:ln>
        </p:spPr>
        <p:txBody>
          <a:bodyPr rtlCol="0">
            <a:noAutofit/>
          </a:bodyPr>
          <a:lstStyle/>
          <a:p>
            <a:pPr eaLnBrk="1" fontAlgn="auto" hangingPunct="1">
              <a:spcAft>
                <a:spcPts val="0"/>
              </a:spcAft>
              <a:defRPr/>
            </a:pPr>
            <a:r>
              <a:rPr lang="tr-TR" sz="2600" dirty="0"/>
              <a:t>ALDATICI REKLAMLAR KONUSUNDA BİR MAKALE İNCELEMESİ</a:t>
            </a:r>
          </a:p>
        </p:txBody>
      </p:sp>
      <p:sp>
        <p:nvSpPr>
          <p:cNvPr id="896005" name="Dikdörtgen 4">
            <a:extLst>
              <a:ext uri="{FF2B5EF4-FFF2-40B4-BE49-F238E27FC236}">
                <a16:creationId xmlns:a16="http://schemas.microsoft.com/office/drawing/2014/main" id="{FC2D51FE-9174-46AA-9370-86043268AC76}"/>
              </a:ext>
            </a:extLst>
          </p:cNvPr>
          <p:cNvSpPr>
            <a:spLocks noChangeArrowheads="1"/>
          </p:cNvSpPr>
          <p:nvPr/>
        </p:nvSpPr>
        <p:spPr bwMode="auto">
          <a:xfrm>
            <a:off x="3216275" y="638175"/>
            <a:ext cx="7200900" cy="609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a:latin typeface="Arial" panose="020B0604020202020204" pitchFamily="34" charset="0"/>
              </a:rPr>
              <a:t>Radyo ve Televizyon Kuruluş ve Yayınları Hakkındaki Kanun’un </a:t>
            </a:r>
            <a:r>
              <a:rPr lang="tr-TR" altLang="tr-TR" sz="2600" b="1" i="1">
                <a:latin typeface="Arial" panose="020B0604020202020204" pitchFamily="34" charset="0"/>
              </a:rPr>
              <a:t>“Genel İlkeler” </a:t>
            </a:r>
            <a:r>
              <a:rPr lang="tr-TR" altLang="tr-TR" sz="2600">
                <a:latin typeface="Arial" panose="020B0604020202020204" pitchFamily="34" charset="0"/>
              </a:rPr>
              <a:t>başlığı altında aldatıcı reklamların saptanmasında çeşitli kıstaslar öngörülmüştür. </a:t>
            </a:r>
          </a:p>
          <a:p>
            <a:pPr eaLnBrk="1" hangingPunct="1">
              <a:lnSpc>
                <a:spcPct val="100000"/>
              </a:lnSpc>
              <a:spcBef>
                <a:spcPct val="0"/>
              </a:spcBef>
              <a:buFontTx/>
              <a:buNone/>
            </a:pPr>
            <a:endParaRPr lang="tr-TR" altLang="tr-TR" sz="2600" b="1">
              <a:latin typeface="Arial" panose="020B0604020202020204" pitchFamily="34" charset="0"/>
            </a:endParaRPr>
          </a:p>
          <a:p>
            <a:pPr eaLnBrk="1" hangingPunct="1">
              <a:lnSpc>
                <a:spcPct val="100000"/>
              </a:lnSpc>
              <a:spcBef>
                <a:spcPct val="0"/>
              </a:spcBef>
              <a:buFontTx/>
              <a:buNone/>
            </a:pPr>
            <a:r>
              <a:rPr lang="tr-TR" altLang="tr-TR" sz="2600" b="1">
                <a:latin typeface="Arial" panose="020B0604020202020204" pitchFamily="34" charset="0"/>
              </a:rPr>
              <a:t>Ticari Reklam ve İlanlara İlişkin İlkeler ve Uygulama Esaslarına Dair Yönetmeliğin 7.maddesine göre;</a:t>
            </a:r>
            <a:endParaRPr lang="tr-TR" altLang="tr-TR" sz="2600">
              <a:latin typeface="Arial" panose="020B0604020202020204" pitchFamily="34" charset="0"/>
            </a:endParaRPr>
          </a:p>
          <a:p>
            <a:pPr lvl="1" eaLnBrk="1" hangingPunct="1">
              <a:lnSpc>
                <a:spcPct val="100000"/>
              </a:lnSpc>
              <a:spcBef>
                <a:spcPct val="0"/>
              </a:spcBef>
              <a:buFontTx/>
              <a:buNone/>
            </a:pPr>
            <a:r>
              <a:rPr lang="tr-TR" altLang="tr-TR" sz="2600" i="1">
                <a:latin typeface="Arial" panose="020B0604020202020204" pitchFamily="34" charset="0"/>
              </a:rPr>
              <a:t>“reklamlar eksik bilgi vererek, anlam karışıklığına yol açacak veya abartılı iddialar ileri sürerek yanlış izlenimler yaratmak suretiyle tüketiciyi doğrudan ya da dolaylı olarak yanıltabilecek ifadeler ya da görüntüler içeremez”.</a:t>
            </a:r>
          </a:p>
          <a:p>
            <a:pPr eaLnBrk="1" hangingPunct="1">
              <a:lnSpc>
                <a:spcPct val="100000"/>
              </a:lnSpc>
              <a:spcBef>
                <a:spcPct val="0"/>
              </a:spcBef>
              <a:buFontTx/>
              <a:buNone/>
            </a:pPr>
            <a:endParaRPr lang="tr-TR" altLang="tr-TR" sz="260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9ECE835A-09A9-4C26-9968-12B51F34707C}"/>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4245B3B4-5BED-4008-90F1-03D6F8560FA0}"/>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Bilgi</a:t>
            </a:r>
          </a:p>
        </p:txBody>
      </p:sp>
      <p:sp>
        <p:nvSpPr>
          <p:cNvPr id="897032" name="Dikdörtgen 4">
            <a:extLst>
              <a:ext uri="{FF2B5EF4-FFF2-40B4-BE49-F238E27FC236}">
                <a16:creationId xmlns:a16="http://schemas.microsoft.com/office/drawing/2014/main" id="{88C134B8-75BB-4A58-81E0-ED20CA0E56B2}"/>
              </a:ext>
            </a:extLst>
          </p:cNvPr>
          <p:cNvSpPr>
            <a:spLocks noChangeArrowheads="1"/>
          </p:cNvSpPr>
          <p:nvPr/>
        </p:nvSpPr>
        <p:spPr bwMode="auto">
          <a:xfrm>
            <a:off x="3216275" y="1085850"/>
            <a:ext cx="72009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b="1">
                <a:latin typeface="Arial" panose="020B0604020202020204" pitchFamily="34" charset="0"/>
              </a:rPr>
              <a:t>Kavram Olarak Bilgi</a:t>
            </a:r>
            <a:r>
              <a:rPr lang="tr-TR" altLang="tr-TR" sz="2600">
                <a:latin typeface="Arial" panose="020B0604020202020204" pitchFamily="34" charset="0"/>
              </a:rPr>
              <a:t>: </a:t>
            </a:r>
          </a:p>
          <a:p>
            <a:pPr lvl="1" eaLnBrk="1" hangingPunct="1">
              <a:lnSpc>
                <a:spcPct val="100000"/>
              </a:lnSpc>
              <a:spcBef>
                <a:spcPct val="0"/>
              </a:spcBef>
              <a:buFontTx/>
              <a:buNone/>
            </a:pPr>
            <a:r>
              <a:rPr lang="tr-TR" altLang="tr-TR" sz="2600" i="1">
                <a:latin typeface="Arial" panose="020B0604020202020204" pitchFamily="34" charset="0"/>
              </a:rPr>
              <a:t>Reklam yapma hakkı her ne kadar rekabet özgürlüğüne dayansa da bu hakkın sınırı dürüstlük kuralı ile çizilmiştir. Reklam veren kişi, reklam yaparak tüketiciye karşı dürüst davranma yükümlülüğü altına girmektedir. </a:t>
            </a:r>
          </a:p>
          <a:p>
            <a:pPr eaLnBrk="1" hangingPunct="1">
              <a:spcBef>
                <a:spcPct val="0"/>
              </a:spcBef>
              <a:buFontTx/>
              <a:buNone/>
            </a:pPr>
            <a:endParaRPr lang="tr-TR" altLang="tr-TR" sz="2600">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F6945006-0A14-4655-817D-5D4B77128E31}"/>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7BD096CD-F7A1-435D-93E0-BE7D2EBAB87D}"/>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Bilgi</a:t>
            </a:r>
          </a:p>
        </p:txBody>
      </p:sp>
      <p:sp>
        <p:nvSpPr>
          <p:cNvPr id="5" name="Dikdörtgen 4">
            <a:extLst>
              <a:ext uri="{FF2B5EF4-FFF2-40B4-BE49-F238E27FC236}">
                <a16:creationId xmlns:a16="http://schemas.microsoft.com/office/drawing/2014/main" id="{46C7E1A1-7590-4C22-9BF4-92F19D5EB880}"/>
              </a:ext>
            </a:extLst>
          </p:cNvPr>
          <p:cNvSpPr/>
          <p:nvPr/>
        </p:nvSpPr>
        <p:spPr>
          <a:xfrm>
            <a:off x="3216275" y="1085850"/>
            <a:ext cx="7200900" cy="4852988"/>
          </a:xfrm>
          <a:prstGeom prst="rect">
            <a:avLst/>
          </a:prstGeom>
        </p:spPr>
        <p:txBody>
          <a:bodyPr>
            <a:spAutoFit/>
          </a:bodyPr>
          <a:lstStyle/>
          <a:p>
            <a:pPr eaLnBrk="1" fontAlgn="auto" hangingPunct="1">
              <a:lnSpc>
                <a:spcPct val="90000"/>
              </a:lnSpc>
              <a:spcBef>
                <a:spcPts val="0"/>
              </a:spcBef>
              <a:spcAft>
                <a:spcPts val="0"/>
              </a:spcAft>
              <a:defRPr/>
            </a:pPr>
            <a:r>
              <a:rPr lang="tr-TR" sz="2600" b="1" dirty="0">
                <a:latin typeface="+mn-lt"/>
              </a:rPr>
              <a:t>Bu yükümlülük;</a:t>
            </a:r>
          </a:p>
          <a:p>
            <a:pPr marL="914400" lvl="1" indent="-457200" eaLnBrk="1" fontAlgn="auto" hangingPunct="1">
              <a:lnSpc>
                <a:spcPct val="90000"/>
              </a:lnSpc>
              <a:spcBef>
                <a:spcPts val="0"/>
              </a:spcBef>
              <a:spcAft>
                <a:spcPts val="0"/>
              </a:spcAft>
              <a:buFont typeface="Arial" pitchFamily="34" charset="0"/>
              <a:buChar char="•"/>
              <a:defRPr/>
            </a:pPr>
            <a:r>
              <a:rPr lang="tr-TR" sz="2600" i="1" dirty="0">
                <a:latin typeface="+mn-lt"/>
              </a:rPr>
              <a:t>Tüketicinin kararına etki edebilecek hususlarda yanlış ve yanıltıcı davranışta bulunmamayı ve gerekli bilgileri vermeyi,</a:t>
            </a:r>
          </a:p>
          <a:p>
            <a:pPr marL="914400" lvl="1" indent="-457200" eaLnBrk="1" fontAlgn="auto" hangingPunct="1">
              <a:lnSpc>
                <a:spcPct val="90000"/>
              </a:lnSpc>
              <a:spcBef>
                <a:spcPts val="0"/>
              </a:spcBef>
              <a:spcAft>
                <a:spcPts val="0"/>
              </a:spcAft>
              <a:buFont typeface="Arial" pitchFamily="34" charset="0"/>
              <a:buChar char="•"/>
              <a:defRPr/>
            </a:pPr>
            <a:r>
              <a:rPr lang="tr-TR" sz="2600" i="1" dirty="0">
                <a:latin typeface="+mn-lt"/>
              </a:rPr>
              <a:t>Tüketicide önceden var olan yanlış kanaatlerden, tüketicinin tecrübe ve bilgi eksikliğinden veya vatan sevgisi, hayırseverlik duygusu gibi duyarlı olduğu konulardaki hislerinden ya da hasta, özürlü, çocuk, yaşlı gibi zayıf kişilerden yararlanmamayı gerektirir. </a:t>
            </a:r>
          </a:p>
          <a:p>
            <a:pPr marL="609600" indent="-609600" eaLnBrk="1" fontAlgn="auto" hangingPunct="1">
              <a:spcBef>
                <a:spcPts val="0"/>
              </a:spcBef>
              <a:spcAft>
                <a:spcPts val="0"/>
              </a:spcAft>
              <a:buFontTx/>
              <a:buAutoNum type="arabicPeriod"/>
              <a:defRPr/>
            </a:pPr>
            <a:endParaRPr lang="tr-TR" sz="2600" dirty="0">
              <a:latin typeface="+mn-lt"/>
            </a:endParaRPr>
          </a:p>
          <a:p>
            <a:pPr eaLnBrk="1" fontAlgn="auto" hangingPunct="1">
              <a:spcBef>
                <a:spcPts val="0"/>
              </a:spcBef>
              <a:spcAft>
                <a:spcPts val="0"/>
              </a:spcAft>
              <a:defRPr/>
            </a:pPr>
            <a:r>
              <a:rPr lang="tr-TR" sz="2600" dirty="0">
                <a:latin typeface="+mn-lt"/>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899D34DF-2AB4-4741-B77C-6CF7BDDECEB2}"/>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33F2AF35-7036-41B3-AE81-C24DDD35FA74}"/>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Bilgi</a:t>
            </a:r>
          </a:p>
        </p:txBody>
      </p:sp>
      <p:sp>
        <p:nvSpPr>
          <p:cNvPr id="5" name="Dikdörtgen 4">
            <a:extLst>
              <a:ext uri="{FF2B5EF4-FFF2-40B4-BE49-F238E27FC236}">
                <a16:creationId xmlns:a16="http://schemas.microsoft.com/office/drawing/2014/main" id="{412B8C2C-3532-4B63-AD22-FEE69915588D}"/>
              </a:ext>
            </a:extLst>
          </p:cNvPr>
          <p:cNvSpPr/>
          <p:nvPr/>
        </p:nvSpPr>
        <p:spPr>
          <a:xfrm>
            <a:off x="3216275" y="1085850"/>
            <a:ext cx="7200900" cy="3694113"/>
          </a:xfrm>
          <a:prstGeom prst="rect">
            <a:avLst/>
          </a:prstGeom>
        </p:spPr>
        <p:txBody>
          <a:bodyPr>
            <a:spAutoFit/>
          </a:bodyPr>
          <a:lstStyle/>
          <a:p>
            <a:pPr eaLnBrk="1" fontAlgn="auto" hangingPunct="1">
              <a:spcBef>
                <a:spcPts val="0"/>
              </a:spcBef>
              <a:spcAft>
                <a:spcPts val="0"/>
              </a:spcAft>
              <a:defRPr/>
            </a:pPr>
            <a:r>
              <a:rPr lang="tr-TR" sz="2600" dirty="0">
                <a:latin typeface="+mn-lt"/>
              </a:rPr>
              <a:t>Birinci durumda aldatıcı reklam, ikinci durumda ise istismar edici reklam söz konusudur. </a:t>
            </a:r>
          </a:p>
          <a:p>
            <a:pPr eaLnBrk="1" fontAlgn="auto" hangingPunct="1">
              <a:spcBef>
                <a:spcPts val="0"/>
              </a:spcBef>
              <a:spcAft>
                <a:spcPts val="0"/>
              </a:spcAft>
              <a:defRPr/>
            </a:pPr>
            <a:endParaRPr lang="tr-TR" sz="2600" dirty="0">
              <a:latin typeface="+mn-lt"/>
            </a:endParaRPr>
          </a:p>
          <a:p>
            <a:pPr eaLnBrk="1" fontAlgn="auto" hangingPunct="1">
              <a:spcBef>
                <a:spcPts val="0"/>
              </a:spcBef>
              <a:spcAft>
                <a:spcPts val="0"/>
              </a:spcAft>
              <a:defRPr/>
            </a:pPr>
            <a:r>
              <a:rPr lang="tr-TR" sz="2600" dirty="0">
                <a:latin typeface="+mn-lt"/>
              </a:rPr>
              <a:t>Aldatıcı reklam uygulamalarında, gerçeğin tümünün söylenmeyip ürünün, firmanın veya hizmetin yalnızca iyi yanlarından söz edildiğine rastlanmaktadır. </a:t>
            </a:r>
          </a:p>
          <a:p>
            <a:pPr eaLnBrk="1" fontAlgn="auto" hangingPunct="1">
              <a:spcBef>
                <a:spcPts val="0"/>
              </a:spcBef>
              <a:spcAft>
                <a:spcPts val="0"/>
              </a:spcAft>
              <a:defRPr/>
            </a:pPr>
            <a:endParaRPr lang="tr-TR" sz="2600" dirty="0">
              <a:latin typeface="+mn-lt"/>
            </a:endParaRPr>
          </a:p>
          <a:p>
            <a:pPr marL="609600" indent="-609600" eaLnBrk="1" fontAlgn="auto" hangingPunct="1">
              <a:spcBef>
                <a:spcPts val="0"/>
              </a:spcBef>
              <a:spcAft>
                <a:spcPts val="0"/>
              </a:spcAft>
              <a:buFontTx/>
              <a:buAutoNum type="arabicPeriod"/>
              <a:defRPr/>
            </a:pPr>
            <a:endParaRPr lang="tr-TR" sz="2600" dirty="0">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D911BEA7-8322-4367-B29F-F7CD8D69A19B}"/>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A5B20BB7-38F9-4C72-8FEE-B7E93DEE28DB}"/>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Bilgi</a:t>
            </a:r>
          </a:p>
        </p:txBody>
      </p:sp>
      <p:sp>
        <p:nvSpPr>
          <p:cNvPr id="900104" name="Dikdörtgen 4">
            <a:extLst>
              <a:ext uri="{FF2B5EF4-FFF2-40B4-BE49-F238E27FC236}">
                <a16:creationId xmlns:a16="http://schemas.microsoft.com/office/drawing/2014/main" id="{C62CDED7-A7D7-4775-8F20-FB8F9F84C9FC}"/>
              </a:ext>
            </a:extLst>
          </p:cNvPr>
          <p:cNvSpPr>
            <a:spLocks noChangeArrowheads="1"/>
          </p:cNvSpPr>
          <p:nvPr/>
        </p:nvSpPr>
        <p:spPr bwMode="auto">
          <a:xfrm>
            <a:off x="3216275" y="1085850"/>
            <a:ext cx="7200900"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a:latin typeface="Arial" panose="020B0604020202020204" pitchFamily="34" charset="0"/>
              </a:rPr>
              <a:t>Üretici veya satıcı, reklamlarda ileri sürdüğü iddiayı ispat edebilmek için bilimsel araştırma sonuçlarından yararlanır ve bu sonuçlar reklamlarda kullanılırsa, araştırmalara yapılan atıflarda reklam veren, araştırmanın sadece kendi lehine olan kısmına atıf yapamaz, aleyhine olan önemli noktaları da aydınlatmalı ve bu konudaki tereddütleri gidermelidir. </a:t>
            </a:r>
          </a:p>
          <a:p>
            <a:pPr eaLnBrk="1" hangingPunct="1">
              <a:lnSpc>
                <a:spcPct val="100000"/>
              </a:lnSpc>
              <a:spcBef>
                <a:spcPct val="0"/>
              </a:spcBef>
              <a:buFontTx/>
              <a:buNone/>
            </a:pPr>
            <a:endParaRPr lang="tr-TR" altLang="tr-TR" sz="2600">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C4FB7D80-BBD2-441D-9B9B-338E546CAA53}"/>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12BD2DCD-1737-4A24-9DD0-A17C02395B14}"/>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Bilgi</a:t>
            </a:r>
          </a:p>
        </p:txBody>
      </p:sp>
      <p:sp>
        <p:nvSpPr>
          <p:cNvPr id="901128" name="Dikdörtgen 4">
            <a:extLst>
              <a:ext uri="{FF2B5EF4-FFF2-40B4-BE49-F238E27FC236}">
                <a16:creationId xmlns:a16="http://schemas.microsoft.com/office/drawing/2014/main" id="{47DC15FA-292F-4940-A325-1068C10C32D0}"/>
              </a:ext>
            </a:extLst>
          </p:cNvPr>
          <p:cNvSpPr>
            <a:spLocks noChangeArrowheads="1"/>
          </p:cNvSpPr>
          <p:nvPr/>
        </p:nvSpPr>
        <p:spPr bwMode="auto">
          <a:xfrm>
            <a:off x="3216275" y="1085850"/>
            <a:ext cx="7200900"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a:latin typeface="Arial" panose="020B0604020202020204" pitchFamily="34" charset="0"/>
              </a:rPr>
              <a:t>Reklamın tüketiciye sunduğu bilgilerin doğru ve dürüst olmasının yanında, tüketim malı ve hizmetin bütün özelliklerini tanıtması, uygun bir seçim yapmasını sağlaması, ne satın aldığını ve malın kendisine ne gibi yarar sağlayacağı hakkında bilgi vermesi gerekir. </a:t>
            </a:r>
          </a:p>
          <a:p>
            <a:pPr eaLnBrk="1" hangingPunct="1">
              <a:lnSpc>
                <a:spcPct val="100000"/>
              </a:lnSpc>
              <a:spcBef>
                <a:spcPct val="0"/>
              </a:spcBef>
              <a:buFontTx/>
              <a:buNone/>
            </a:pPr>
            <a:endParaRPr lang="tr-TR" altLang="tr-TR" sz="260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A46EC8CD-E8B3-4542-86DB-ADE888F0BC16}"/>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62745E18-41B9-4495-91F5-B57E05D1D713}"/>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Bilgi</a:t>
            </a:r>
          </a:p>
        </p:txBody>
      </p:sp>
      <p:sp>
        <p:nvSpPr>
          <p:cNvPr id="902152" name="Dikdörtgen 4">
            <a:extLst>
              <a:ext uri="{FF2B5EF4-FFF2-40B4-BE49-F238E27FC236}">
                <a16:creationId xmlns:a16="http://schemas.microsoft.com/office/drawing/2014/main" id="{1EB883D0-517F-4CD3-A5FC-D68995C3355F}"/>
              </a:ext>
            </a:extLst>
          </p:cNvPr>
          <p:cNvSpPr>
            <a:spLocks noChangeArrowheads="1"/>
          </p:cNvSpPr>
          <p:nvPr/>
        </p:nvSpPr>
        <p:spPr bwMode="auto">
          <a:xfrm>
            <a:off x="3216275" y="1085850"/>
            <a:ext cx="7200900"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b="1">
                <a:latin typeface="Arial" panose="020B0604020202020204" pitchFamily="34" charset="0"/>
              </a:rPr>
              <a:t>Abartma ve Değer Yargısı</a:t>
            </a:r>
            <a:r>
              <a:rPr lang="tr-TR" altLang="tr-TR" sz="2600">
                <a:latin typeface="Arial" panose="020B0604020202020204" pitchFamily="34" charset="0"/>
              </a:rPr>
              <a:t>: </a:t>
            </a:r>
          </a:p>
          <a:p>
            <a:pPr lvl="1" eaLnBrk="1" hangingPunct="1">
              <a:lnSpc>
                <a:spcPct val="100000"/>
              </a:lnSpc>
              <a:spcBef>
                <a:spcPct val="0"/>
              </a:spcBef>
              <a:buFontTx/>
              <a:buNone/>
            </a:pPr>
            <a:r>
              <a:rPr lang="tr-TR" altLang="tr-TR" sz="2600" i="1">
                <a:latin typeface="Arial" panose="020B0604020202020204" pitchFamily="34" charset="0"/>
              </a:rPr>
              <a:t>Üretici ve satıcıların, piyasaya sundukları mal ve hizmetlerini tanıtırken reklamlarında abartılı ifade ve görüntü kullanmalarında bir sakınca görülmemektedir. Abartılı ifade ve görüntülerin sık kullanılması reklamın gereğidir. Ancak her şeyde olduğu gibi abartının da ölçüsü olduğu kabul edilmelidir. </a:t>
            </a:r>
          </a:p>
          <a:p>
            <a:pPr eaLnBrk="1" hangingPunct="1">
              <a:lnSpc>
                <a:spcPct val="100000"/>
              </a:lnSpc>
              <a:spcBef>
                <a:spcPct val="0"/>
              </a:spcBef>
              <a:buFontTx/>
              <a:buNone/>
            </a:pPr>
            <a:endParaRPr lang="tr-TR" altLang="tr-TR" sz="2600">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E7B56BF8-4AFF-414D-B380-626683D45533}"/>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49A740B4-1034-46BA-A992-BAA863E30FAD}"/>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Bilgi</a:t>
            </a:r>
          </a:p>
        </p:txBody>
      </p:sp>
      <p:sp>
        <p:nvSpPr>
          <p:cNvPr id="903176" name="Dikdörtgen 4">
            <a:extLst>
              <a:ext uri="{FF2B5EF4-FFF2-40B4-BE49-F238E27FC236}">
                <a16:creationId xmlns:a16="http://schemas.microsoft.com/office/drawing/2014/main" id="{4D92B459-C24B-4F04-A87D-FB96E9A862D7}"/>
              </a:ext>
            </a:extLst>
          </p:cNvPr>
          <p:cNvSpPr>
            <a:spLocks noChangeArrowheads="1"/>
          </p:cNvSpPr>
          <p:nvPr/>
        </p:nvSpPr>
        <p:spPr bwMode="auto">
          <a:xfrm>
            <a:off x="3216275" y="1085850"/>
            <a:ext cx="7200900"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a:latin typeface="Arial" panose="020B0604020202020204" pitchFamily="34" charset="0"/>
              </a:rPr>
              <a:t>Üretici ve satıcıların, reklamlarında değer yargılarını (subjektif noktaları) ifade etmeleri abartılı reklamlarda olduğu gibi belli bir ölçüye kadar izin verilmektedir. </a:t>
            </a:r>
          </a:p>
          <a:p>
            <a:pPr eaLnBrk="1" hangingPunct="1">
              <a:lnSpc>
                <a:spcPct val="100000"/>
              </a:lnSpc>
              <a:spcBef>
                <a:spcPct val="0"/>
              </a:spcBef>
              <a:buFontTx/>
              <a:buNone/>
            </a:pPr>
            <a:endParaRPr lang="tr-TR" altLang="tr-TR" sz="2600">
              <a:latin typeface="Arial" panose="020B0604020202020204" pitchFamily="34" charset="0"/>
            </a:endParaRPr>
          </a:p>
          <a:p>
            <a:pPr eaLnBrk="1" hangingPunct="1">
              <a:lnSpc>
                <a:spcPct val="100000"/>
              </a:lnSpc>
              <a:spcBef>
                <a:spcPct val="0"/>
              </a:spcBef>
              <a:buFontTx/>
              <a:buNone/>
            </a:pPr>
            <a:r>
              <a:rPr lang="tr-TR" altLang="tr-TR" sz="2600">
                <a:latin typeface="Arial" panose="020B0604020202020204" pitchFamily="34" charset="0"/>
              </a:rPr>
              <a:t>Ancak reklamlarda değer yargılarını ifade eden bir sözcük hedef kitlede genel geçerliliği olan bir değerlendirmeyi yansıttığına dair isabetsiz bir izlenim uyandırıyorsa o reklam aldatıcıdır.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48540830-DC2A-403E-A382-3637E3E4F117}"/>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2245F994-3C9A-4102-99D6-363F24DBE956}"/>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Tüketici Çevresi</a:t>
            </a:r>
          </a:p>
        </p:txBody>
      </p:sp>
      <p:sp>
        <p:nvSpPr>
          <p:cNvPr id="904200" name="Dikdörtgen 4">
            <a:extLst>
              <a:ext uri="{FF2B5EF4-FFF2-40B4-BE49-F238E27FC236}">
                <a16:creationId xmlns:a16="http://schemas.microsoft.com/office/drawing/2014/main" id="{406FDCA7-70AC-4F21-A1C6-317C21F3A56B}"/>
              </a:ext>
            </a:extLst>
          </p:cNvPr>
          <p:cNvSpPr>
            <a:spLocks noChangeArrowheads="1"/>
          </p:cNvSpPr>
          <p:nvPr/>
        </p:nvSpPr>
        <p:spPr bwMode="auto">
          <a:xfrm>
            <a:off x="3216275" y="1085850"/>
            <a:ext cx="7200900" cy="585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spcBef>
                <a:spcPct val="0"/>
              </a:spcBef>
              <a:buFontTx/>
              <a:buNone/>
            </a:pPr>
            <a:r>
              <a:rPr lang="tr-TR" altLang="tr-TR" sz="2600" b="1">
                <a:latin typeface="Arial" panose="020B0604020202020204" pitchFamily="34" charset="0"/>
              </a:rPr>
              <a:t>İlgili Tüketici Çevrelerinin Belirlenmesi</a:t>
            </a:r>
            <a:r>
              <a:rPr lang="tr-TR" altLang="tr-TR" sz="2600">
                <a:latin typeface="Arial" panose="020B0604020202020204" pitchFamily="34" charset="0"/>
              </a:rPr>
              <a:t>: </a:t>
            </a:r>
          </a:p>
          <a:p>
            <a:pPr lvl="1" eaLnBrk="1" hangingPunct="1">
              <a:spcBef>
                <a:spcPct val="0"/>
              </a:spcBef>
              <a:buFontTx/>
              <a:buNone/>
            </a:pPr>
            <a:r>
              <a:rPr lang="tr-TR" altLang="tr-TR" sz="2600" i="1">
                <a:latin typeface="Arial" panose="020B0604020202020204" pitchFamily="34" charset="0"/>
              </a:rPr>
              <a:t>Yanlış ya da yalan bir reklamın esas itibariyle aldatıcı olduğu konusunda kesin bir karara varmadan önce o reklamın tüketiciler tarafından nasıl algılandığının araştırılması gerekmektedir. Çünkü bilgili ve tecrübeli tüketiciler ile saf ve tecrübesiz tüketicilerin aldatıcı reklamları algılamalarında farklılık olacaktır. </a:t>
            </a:r>
          </a:p>
          <a:p>
            <a:pPr eaLnBrk="1" hangingPunct="1">
              <a:spcBef>
                <a:spcPct val="0"/>
              </a:spcBef>
              <a:buFontTx/>
              <a:buNone/>
            </a:pPr>
            <a:endParaRPr lang="tr-TR" altLang="tr-TR" sz="2600">
              <a:latin typeface="Arial" panose="020B0604020202020204" pitchFamily="34" charset="0"/>
            </a:endParaRPr>
          </a:p>
          <a:p>
            <a:pPr eaLnBrk="1" hangingPunct="1">
              <a:spcBef>
                <a:spcPct val="0"/>
              </a:spcBef>
              <a:buFontTx/>
              <a:buNone/>
            </a:pPr>
            <a:r>
              <a:rPr lang="tr-TR" altLang="tr-TR" sz="2600">
                <a:latin typeface="Arial" panose="020B0604020202020204" pitchFamily="34" charset="0"/>
              </a:rPr>
              <a:t>Bu konuda aldatıcı reklamın saptanmasında “</a:t>
            </a:r>
            <a:r>
              <a:rPr lang="tr-TR" altLang="tr-TR" sz="2600" b="1" i="1">
                <a:latin typeface="Arial" panose="020B0604020202020204" pitchFamily="34" charset="0"/>
              </a:rPr>
              <a:t>ortalama bilgi ve dikkat seviyesindeki tüketicinin</a:t>
            </a:r>
            <a:r>
              <a:rPr lang="tr-TR" altLang="tr-TR" sz="2600">
                <a:latin typeface="Arial" panose="020B0604020202020204" pitchFamily="34" charset="0"/>
              </a:rPr>
              <a:t>” göz önüne alınması ve bu kişiler açısından aldatıcılığın değerlendirilmesi gerektiği savunulmaktadır. </a:t>
            </a:r>
          </a:p>
          <a:p>
            <a:pPr eaLnBrk="1" hangingPunct="1">
              <a:spcBef>
                <a:spcPct val="0"/>
              </a:spcBef>
              <a:buFontTx/>
              <a:buNone/>
            </a:pPr>
            <a:endParaRPr lang="tr-TR" altLang="tr-TR" sz="260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C36BC1CF-F136-41AA-9D0B-9EA69277A305}"/>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F43CFB44-3A76-4C5B-AEEA-119F8CC4E957}"/>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Tüketici Çevresi</a:t>
            </a:r>
          </a:p>
        </p:txBody>
      </p:sp>
      <p:sp>
        <p:nvSpPr>
          <p:cNvPr id="905224" name="Dikdörtgen 4">
            <a:extLst>
              <a:ext uri="{FF2B5EF4-FFF2-40B4-BE49-F238E27FC236}">
                <a16:creationId xmlns:a16="http://schemas.microsoft.com/office/drawing/2014/main" id="{0C78F200-03BA-4817-87CF-A0E4A2E3C8A6}"/>
              </a:ext>
            </a:extLst>
          </p:cNvPr>
          <p:cNvSpPr>
            <a:spLocks noChangeArrowheads="1"/>
          </p:cNvSpPr>
          <p:nvPr/>
        </p:nvSpPr>
        <p:spPr bwMode="auto">
          <a:xfrm>
            <a:off x="3216275" y="1085850"/>
            <a:ext cx="7200900"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spcBef>
                <a:spcPct val="0"/>
              </a:spcBef>
              <a:buFontTx/>
              <a:buNone/>
            </a:pPr>
            <a:r>
              <a:rPr lang="tr-TR" altLang="tr-TR" sz="2600">
                <a:latin typeface="Arial" panose="020B0604020202020204" pitchFamily="34" charset="0"/>
              </a:rPr>
              <a:t>Alman Hukuku’nda </a:t>
            </a:r>
            <a:r>
              <a:rPr lang="tr-TR" altLang="tr-TR" sz="2600" b="1" i="1">
                <a:latin typeface="Arial" panose="020B0604020202020204" pitchFamily="34" charset="0"/>
              </a:rPr>
              <a:t>“pek dikkatli ve tecrübeli olmayan tüketiciler” </a:t>
            </a:r>
            <a:r>
              <a:rPr lang="tr-TR" altLang="tr-TR" sz="2600">
                <a:latin typeface="Arial" panose="020B0604020202020204" pitchFamily="34" charset="0"/>
              </a:rPr>
              <a:t>esas alınmaktadır. Hukuk sistemimizde, reklamın aldatma kabiliyeti olup olmadığının tespitinde hangi tip tüketicinin ölçü alınacağı düzenlenmemektedir.</a:t>
            </a:r>
          </a:p>
          <a:p>
            <a:pPr eaLnBrk="1" hangingPunct="1">
              <a:spcBef>
                <a:spcPct val="0"/>
              </a:spcBef>
              <a:buFontTx/>
              <a:buNone/>
            </a:pPr>
            <a:endParaRPr lang="tr-TR" altLang="tr-TR" sz="2600">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2123CA41-67F1-4143-9082-A93766965DD3}"/>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C70807A8-F93D-41AF-A3E3-3BC8C9265FB8}"/>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Tüketici Çevresi</a:t>
            </a:r>
          </a:p>
        </p:txBody>
      </p:sp>
      <p:sp>
        <p:nvSpPr>
          <p:cNvPr id="906248" name="Dikdörtgen 4">
            <a:extLst>
              <a:ext uri="{FF2B5EF4-FFF2-40B4-BE49-F238E27FC236}">
                <a16:creationId xmlns:a16="http://schemas.microsoft.com/office/drawing/2014/main" id="{962FE57D-F2A2-43D4-A579-F8BA0AEAA7AB}"/>
              </a:ext>
            </a:extLst>
          </p:cNvPr>
          <p:cNvSpPr>
            <a:spLocks noChangeArrowheads="1"/>
          </p:cNvSpPr>
          <p:nvPr/>
        </p:nvSpPr>
        <p:spPr bwMode="auto">
          <a:xfrm>
            <a:off x="3216275" y="1085850"/>
            <a:ext cx="7200900"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b="1">
                <a:latin typeface="Arial" panose="020B0604020202020204" pitchFamily="34" charset="0"/>
              </a:rPr>
              <a:t>İlgili Tüketici Çevresinin Araştırılması</a:t>
            </a:r>
            <a:r>
              <a:rPr lang="tr-TR" altLang="tr-TR" sz="2600">
                <a:latin typeface="Arial" panose="020B0604020202020204" pitchFamily="34" charset="0"/>
              </a:rPr>
              <a:t>: </a:t>
            </a:r>
          </a:p>
          <a:p>
            <a:pPr lvl="1" eaLnBrk="1" hangingPunct="1">
              <a:lnSpc>
                <a:spcPct val="100000"/>
              </a:lnSpc>
              <a:spcBef>
                <a:spcPct val="0"/>
              </a:spcBef>
              <a:buFontTx/>
              <a:buNone/>
            </a:pPr>
            <a:r>
              <a:rPr lang="tr-TR" altLang="tr-TR" sz="2600" i="1">
                <a:latin typeface="Arial" panose="020B0604020202020204" pitchFamily="34" charset="0"/>
              </a:rPr>
              <a:t>Reklamlar belli bir kitleye hitap ettikleri için reklamların aldatıcı olup olmadığının saptanmasında orta seviyedeki tüketici kıstasının yanında reklamın hangi tüketiciye hitap ettiği de araştırılmalıdır.  </a:t>
            </a:r>
          </a:p>
          <a:p>
            <a:pPr eaLnBrk="1" hangingPunct="1">
              <a:lnSpc>
                <a:spcPct val="100000"/>
              </a:lnSpc>
              <a:spcBef>
                <a:spcPct val="0"/>
              </a:spcBef>
              <a:buFontTx/>
              <a:buNone/>
            </a:pPr>
            <a:endParaRPr lang="tr-TR" altLang="tr-TR" sz="2600">
              <a:latin typeface="Arial" panose="020B0604020202020204" pitchFamily="34" charset="0"/>
            </a:endParaRPr>
          </a:p>
          <a:p>
            <a:pPr eaLnBrk="1" hangingPunct="1">
              <a:lnSpc>
                <a:spcPct val="100000"/>
              </a:lnSpc>
              <a:spcBef>
                <a:spcPct val="0"/>
              </a:spcBef>
              <a:buFontTx/>
              <a:buNone/>
            </a:pPr>
            <a:r>
              <a:rPr lang="tr-TR" altLang="tr-TR" sz="2600">
                <a:latin typeface="Arial" panose="020B0604020202020204" pitchFamily="34" charset="0"/>
              </a:rPr>
              <a:t>Reklamların bazıları çocuklara, bazıları ev hanımlarına, bazıları ise belli bir meslek grubuna hitap etmektedir. </a:t>
            </a:r>
          </a:p>
          <a:p>
            <a:pPr eaLnBrk="1" hangingPunct="1">
              <a:lnSpc>
                <a:spcPct val="100000"/>
              </a:lnSpc>
              <a:spcBef>
                <a:spcPct val="0"/>
              </a:spcBef>
              <a:buFontTx/>
              <a:buNone/>
            </a:pPr>
            <a:endParaRPr lang="tr-TR" altLang="tr-TR" sz="260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8D207170-8568-4115-A6A4-1F427376F891}"/>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099CF4B3-C0A7-416F-88E6-2DD2964AFDAA}"/>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Reklamın Yanlış Ya Da Yanıltıcı Olması</a:t>
            </a:r>
          </a:p>
        </p:txBody>
      </p:sp>
      <p:sp>
        <p:nvSpPr>
          <p:cNvPr id="6" name="Metin Yer Tutucusu 3">
            <a:extLst>
              <a:ext uri="{FF2B5EF4-FFF2-40B4-BE49-F238E27FC236}">
                <a16:creationId xmlns:a16="http://schemas.microsoft.com/office/drawing/2014/main" id="{7FDAA7BC-A7C5-4C6E-8E7C-4A6A2DFD50BC}"/>
              </a:ext>
            </a:extLst>
          </p:cNvPr>
          <p:cNvSpPr>
            <a:spLocks noGrp="1"/>
          </p:cNvSpPr>
          <p:nvPr>
            <p:ph type="body" sz="quarter" idx="12"/>
          </p:nvPr>
        </p:nvSpPr>
        <p:spPr>
          <a:ln>
            <a:miter lim="800000"/>
            <a:headEnd/>
            <a:tailEnd/>
          </a:ln>
        </p:spPr>
        <p:txBody>
          <a:bodyPr rtlCol="0">
            <a:noAutofit/>
          </a:bodyPr>
          <a:lstStyle/>
          <a:p>
            <a:pPr eaLnBrk="1" fontAlgn="auto" hangingPunct="1">
              <a:spcAft>
                <a:spcPts val="0"/>
              </a:spcAft>
              <a:defRPr/>
            </a:pPr>
            <a:r>
              <a:rPr lang="tr-TR" sz="2600" dirty="0"/>
              <a:t>Reklamın Yanlış (Yalan) Olması</a:t>
            </a:r>
          </a:p>
        </p:txBody>
      </p:sp>
      <p:sp>
        <p:nvSpPr>
          <p:cNvPr id="5" name="Dikdörtgen 4">
            <a:extLst>
              <a:ext uri="{FF2B5EF4-FFF2-40B4-BE49-F238E27FC236}">
                <a16:creationId xmlns:a16="http://schemas.microsoft.com/office/drawing/2014/main" id="{9480F424-3175-4632-B8D3-3F269E75A962}"/>
              </a:ext>
            </a:extLst>
          </p:cNvPr>
          <p:cNvSpPr/>
          <p:nvPr/>
        </p:nvSpPr>
        <p:spPr>
          <a:xfrm>
            <a:off x="3216275" y="1525588"/>
            <a:ext cx="7200900" cy="4892675"/>
          </a:xfrm>
          <a:prstGeom prst="rect">
            <a:avLst/>
          </a:prstGeom>
        </p:spPr>
        <p:txBody>
          <a:bodyPr>
            <a:spAutoFit/>
          </a:bodyPr>
          <a:lstStyle/>
          <a:p>
            <a:pPr eaLnBrk="1" fontAlgn="auto" hangingPunct="1">
              <a:spcBef>
                <a:spcPts val="0"/>
              </a:spcBef>
              <a:spcAft>
                <a:spcPts val="0"/>
              </a:spcAft>
              <a:defRPr/>
            </a:pPr>
            <a:r>
              <a:rPr lang="tr-TR" sz="2600" dirty="0">
                <a:latin typeface="+mn-lt"/>
              </a:rPr>
              <a:t>Bir reklamdaki beyanın ya da görüntünün, yanlış ya da yalan olduğunun objektif ölçülerle kanıtlanabildiği hallerde o reklamın aldatıcı olduğu söylenebilir. </a:t>
            </a:r>
          </a:p>
          <a:p>
            <a:pPr eaLnBrk="1" fontAlgn="auto" hangingPunct="1">
              <a:spcBef>
                <a:spcPts val="0"/>
              </a:spcBef>
              <a:spcAft>
                <a:spcPts val="0"/>
              </a:spcAft>
              <a:defRPr/>
            </a:pPr>
            <a:endParaRPr lang="tr-TR" sz="2600" dirty="0">
              <a:latin typeface="+mn-lt"/>
            </a:endParaRPr>
          </a:p>
          <a:p>
            <a:pPr eaLnBrk="1" fontAlgn="auto" hangingPunct="1">
              <a:spcBef>
                <a:spcPts val="0"/>
              </a:spcBef>
              <a:spcAft>
                <a:spcPts val="0"/>
              </a:spcAft>
              <a:defRPr/>
            </a:pPr>
            <a:r>
              <a:rPr lang="tr-TR" sz="2600" b="1" dirty="0">
                <a:latin typeface="+mn-lt"/>
              </a:rPr>
              <a:t>Objektif noktalar</a:t>
            </a:r>
            <a:r>
              <a:rPr lang="tr-TR" sz="2600" dirty="0">
                <a:latin typeface="+mn-lt"/>
              </a:rPr>
              <a:t>; malın asıl ticari değerini belirleyen, işletmenin gerçek gücünü ve niteliğini ortaya koyan, bilim ve teknik tarafından belirlenen ve mesleki kuruluşlar, kamu kuruluşları tarafından tanımlanmış ya da en azından kamuoyunda genel kabul görmüş noktalardır. </a:t>
            </a:r>
          </a:p>
          <a:p>
            <a:pPr marL="609600" indent="-609600" eaLnBrk="1" fontAlgn="auto" hangingPunct="1">
              <a:spcBef>
                <a:spcPts val="0"/>
              </a:spcBef>
              <a:spcAft>
                <a:spcPts val="0"/>
              </a:spcAft>
              <a:buFontTx/>
              <a:buAutoNum type="arabicPeriod"/>
              <a:defRPr/>
            </a:pPr>
            <a:endParaRPr lang="tr-TR" sz="2600"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037668E0-2ED1-4570-AC90-7B04AEAA6442}"/>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57F2ED93-8024-4A5C-9D64-CD6C52DADBCF}"/>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Reklamın Yanlış Ya Da Yanıltıcı Olması</a:t>
            </a:r>
          </a:p>
        </p:txBody>
      </p:sp>
      <p:sp>
        <p:nvSpPr>
          <p:cNvPr id="6" name="Metin Yer Tutucusu 3">
            <a:extLst>
              <a:ext uri="{FF2B5EF4-FFF2-40B4-BE49-F238E27FC236}">
                <a16:creationId xmlns:a16="http://schemas.microsoft.com/office/drawing/2014/main" id="{03226284-7B22-40FC-B9F8-DE9D66424056}"/>
              </a:ext>
            </a:extLst>
          </p:cNvPr>
          <p:cNvSpPr>
            <a:spLocks noGrp="1"/>
          </p:cNvSpPr>
          <p:nvPr>
            <p:ph type="body" sz="quarter" idx="12"/>
          </p:nvPr>
        </p:nvSpPr>
        <p:spPr>
          <a:ln>
            <a:miter lim="800000"/>
            <a:headEnd/>
            <a:tailEnd/>
          </a:ln>
        </p:spPr>
        <p:txBody>
          <a:bodyPr rtlCol="0">
            <a:noAutofit/>
          </a:bodyPr>
          <a:lstStyle/>
          <a:p>
            <a:pPr eaLnBrk="1" fontAlgn="auto" hangingPunct="1">
              <a:spcAft>
                <a:spcPts val="0"/>
              </a:spcAft>
              <a:defRPr/>
            </a:pPr>
            <a:r>
              <a:rPr lang="tr-TR" sz="2600" dirty="0"/>
              <a:t>Reklamın Yanıltıcı Olması</a:t>
            </a:r>
          </a:p>
        </p:txBody>
      </p:sp>
      <p:sp>
        <p:nvSpPr>
          <p:cNvPr id="5" name="Dikdörtgen 4">
            <a:extLst>
              <a:ext uri="{FF2B5EF4-FFF2-40B4-BE49-F238E27FC236}">
                <a16:creationId xmlns:a16="http://schemas.microsoft.com/office/drawing/2014/main" id="{3A375D8B-CDA5-4F8D-8B50-542025971AB4}"/>
              </a:ext>
            </a:extLst>
          </p:cNvPr>
          <p:cNvSpPr/>
          <p:nvPr/>
        </p:nvSpPr>
        <p:spPr>
          <a:xfrm>
            <a:off x="3216275" y="1525588"/>
            <a:ext cx="7200900" cy="2892425"/>
          </a:xfrm>
          <a:prstGeom prst="rect">
            <a:avLst/>
          </a:prstGeom>
        </p:spPr>
        <p:txBody>
          <a:bodyPr>
            <a:spAutoFit/>
          </a:bodyPr>
          <a:lstStyle/>
          <a:p>
            <a:pPr eaLnBrk="1" fontAlgn="auto" hangingPunct="1">
              <a:spcBef>
                <a:spcPts val="0"/>
              </a:spcBef>
              <a:spcAft>
                <a:spcPts val="0"/>
              </a:spcAft>
              <a:defRPr/>
            </a:pPr>
            <a:r>
              <a:rPr lang="tr-TR" sz="2600" b="1" dirty="0">
                <a:latin typeface="+mn-lt"/>
              </a:rPr>
              <a:t>Bu başlık altında şu hususlara dikkat edilmelidir;</a:t>
            </a:r>
          </a:p>
          <a:p>
            <a:pPr marL="914400" lvl="1" indent="-457200" eaLnBrk="1" fontAlgn="auto" hangingPunct="1">
              <a:spcBef>
                <a:spcPts val="0"/>
              </a:spcBef>
              <a:spcAft>
                <a:spcPts val="0"/>
              </a:spcAft>
              <a:buFont typeface="Arial" pitchFamily="34" charset="0"/>
              <a:buChar char="•"/>
              <a:defRPr/>
            </a:pPr>
            <a:r>
              <a:rPr lang="tr-TR" sz="2600" i="1" dirty="0">
                <a:latin typeface="+mn-lt"/>
              </a:rPr>
              <a:t>Reklamın Lafzi Anlamının Aldatıcı Olmaması </a:t>
            </a:r>
          </a:p>
          <a:p>
            <a:pPr marL="914400" lvl="1" indent="-457200" eaLnBrk="1" fontAlgn="auto" hangingPunct="1">
              <a:spcBef>
                <a:spcPts val="0"/>
              </a:spcBef>
              <a:spcAft>
                <a:spcPts val="0"/>
              </a:spcAft>
              <a:buFont typeface="Arial" pitchFamily="34" charset="0"/>
              <a:buChar char="•"/>
              <a:defRPr/>
            </a:pPr>
            <a:r>
              <a:rPr lang="tr-TR" sz="2600" i="1" dirty="0">
                <a:latin typeface="+mn-lt"/>
              </a:rPr>
              <a:t>Reklamdaki İfadenin Birden Fazla Anlamının Olması</a:t>
            </a:r>
          </a:p>
          <a:p>
            <a:pPr marL="914400" lvl="1" indent="-457200" eaLnBrk="1" fontAlgn="auto" hangingPunct="1">
              <a:spcBef>
                <a:spcPts val="0"/>
              </a:spcBef>
              <a:spcAft>
                <a:spcPts val="0"/>
              </a:spcAft>
              <a:buFont typeface="Arial" pitchFamily="34" charset="0"/>
              <a:buChar char="•"/>
              <a:defRPr/>
            </a:pPr>
            <a:r>
              <a:rPr lang="tr-TR" sz="2600" i="1" dirty="0">
                <a:latin typeface="+mn-lt"/>
              </a:rPr>
              <a:t>Belirsiz İfadeler</a:t>
            </a:r>
          </a:p>
          <a:p>
            <a:pPr marL="609600" indent="-609600" eaLnBrk="1" fontAlgn="auto" hangingPunct="1">
              <a:spcBef>
                <a:spcPts val="0"/>
              </a:spcBef>
              <a:spcAft>
                <a:spcPts val="0"/>
              </a:spcAft>
              <a:defRPr/>
            </a:pPr>
            <a:endParaRPr lang="tr-TR" sz="2600" dirty="0">
              <a:latin typeface="+mn-lt"/>
            </a:endParaRPr>
          </a:p>
          <a:p>
            <a:pPr marL="609600" indent="-609600" eaLnBrk="1" fontAlgn="auto" hangingPunct="1">
              <a:spcBef>
                <a:spcPts val="0"/>
              </a:spcBef>
              <a:spcAft>
                <a:spcPts val="0"/>
              </a:spcAft>
              <a:buFontTx/>
              <a:buAutoNum type="arabicPeriod"/>
              <a:defRPr/>
            </a:pPr>
            <a:endParaRPr lang="tr-TR" sz="260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4D457C4E-AD1D-4ECC-85E9-6CF7D8C82D6E}"/>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F08682C5-991A-4EE6-8062-39EBA6305432}"/>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Reklamın Yanlış Ya Da Yanıltıcı Olması</a:t>
            </a:r>
          </a:p>
        </p:txBody>
      </p:sp>
      <p:sp>
        <p:nvSpPr>
          <p:cNvPr id="6" name="Metin Yer Tutucusu 3">
            <a:extLst>
              <a:ext uri="{FF2B5EF4-FFF2-40B4-BE49-F238E27FC236}">
                <a16:creationId xmlns:a16="http://schemas.microsoft.com/office/drawing/2014/main" id="{90601622-8ECC-4F10-8F27-3A19DFEF84A6}"/>
              </a:ext>
            </a:extLst>
          </p:cNvPr>
          <p:cNvSpPr>
            <a:spLocks noGrp="1"/>
          </p:cNvSpPr>
          <p:nvPr>
            <p:ph type="body" sz="quarter" idx="12"/>
          </p:nvPr>
        </p:nvSpPr>
        <p:spPr>
          <a:ln>
            <a:miter lim="800000"/>
            <a:headEnd/>
            <a:tailEnd/>
          </a:ln>
        </p:spPr>
        <p:txBody>
          <a:bodyPr rtlCol="0">
            <a:noAutofit/>
          </a:bodyPr>
          <a:lstStyle/>
          <a:p>
            <a:pPr eaLnBrk="1" fontAlgn="auto" hangingPunct="1">
              <a:spcAft>
                <a:spcPts val="0"/>
              </a:spcAft>
              <a:defRPr/>
            </a:pPr>
            <a:r>
              <a:rPr lang="tr-TR" sz="2600" dirty="0"/>
              <a:t>Reklamın Yanıltıcı Olması</a:t>
            </a:r>
          </a:p>
        </p:txBody>
      </p:sp>
      <p:sp>
        <p:nvSpPr>
          <p:cNvPr id="5" name="Dikdörtgen 4">
            <a:extLst>
              <a:ext uri="{FF2B5EF4-FFF2-40B4-BE49-F238E27FC236}">
                <a16:creationId xmlns:a16="http://schemas.microsoft.com/office/drawing/2014/main" id="{1380D0F4-287A-42FE-9ED9-5BC68D06A6D8}"/>
              </a:ext>
            </a:extLst>
          </p:cNvPr>
          <p:cNvSpPr/>
          <p:nvPr/>
        </p:nvSpPr>
        <p:spPr>
          <a:xfrm>
            <a:off x="3216275" y="1525588"/>
            <a:ext cx="7200900" cy="2892425"/>
          </a:xfrm>
          <a:prstGeom prst="rect">
            <a:avLst/>
          </a:prstGeom>
        </p:spPr>
        <p:txBody>
          <a:bodyPr>
            <a:spAutoFit/>
          </a:bodyPr>
          <a:lstStyle/>
          <a:p>
            <a:pPr eaLnBrk="1" fontAlgn="auto" hangingPunct="1">
              <a:spcBef>
                <a:spcPts val="0"/>
              </a:spcBef>
              <a:spcAft>
                <a:spcPts val="0"/>
              </a:spcAft>
              <a:defRPr/>
            </a:pPr>
            <a:r>
              <a:rPr lang="tr-TR" sz="2600" b="1" dirty="0">
                <a:latin typeface="+mn-lt"/>
              </a:rPr>
              <a:t>Reklamın Lafzi Anlamının Aldatıcı Olmaması: </a:t>
            </a:r>
          </a:p>
          <a:p>
            <a:pPr lvl="1" eaLnBrk="1" fontAlgn="auto" hangingPunct="1">
              <a:spcBef>
                <a:spcPts val="0"/>
              </a:spcBef>
              <a:spcAft>
                <a:spcPts val="0"/>
              </a:spcAft>
              <a:defRPr/>
            </a:pPr>
            <a:r>
              <a:rPr lang="tr-TR" sz="2600" i="1" dirty="0">
                <a:latin typeface="+mn-lt"/>
              </a:rPr>
              <a:t>Bir reklamın ifade ettiği veya kapsadığı görüntü objektif olarak doğru ve geçerli olabilir. Bu nedenle bir reklamın aldatıcı olup olmadığının tespitinde reklamındaki ifadeyi, sadece lafzi açıdan değerlendirmek hata olur. </a:t>
            </a:r>
          </a:p>
          <a:p>
            <a:pPr marL="609600" indent="-609600" eaLnBrk="1" fontAlgn="auto" hangingPunct="1">
              <a:spcBef>
                <a:spcPts val="0"/>
              </a:spcBef>
              <a:spcAft>
                <a:spcPts val="0"/>
              </a:spcAft>
              <a:buFontTx/>
              <a:buAutoNum type="arabicPeriod"/>
              <a:defRPr/>
            </a:pPr>
            <a:endParaRPr lang="tr-TR" sz="260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C89B4784-2ED6-475A-BB45-D12A84FE0A2F}"/>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45CD9524-3490-4844-9D75-6152108FB0B9}"/>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Reklamın Yanlış Ya Da Yanıltıcı Olması</a:t>
            </a:r>
          </a:p>
        </p:txBody>
      </p:sp>
      <p:sp>
        <p:nvSpPr>
          <p:cNvPr id="6" name="Metin Yer Tutucusu 3">
            <a:extLst>
              <a:ext uri="{FF2B5EF4-FFF2-40B4-BE49-F238E27FC236}">
                <a16:creationId xmlns:a16="http://schemas.microsoft.com/office/drawing/2014/main" id="{1E6F9502-99FF-436B-923E-EAD7F6253DCE}"/>
              </a:ext>
            </a:extLst>
          </p:cNvPr>
          <p:cNvSpPr>
            <a:spLocks noGrp="1"/>
          </p:cNvSpPr>
          <p:nvPr>
            <p:ph type="body" sz="quarter" idx="12"/>
          </p:nvPr>
        </p:nvSpPr>
        <p:spPr>
          <a:ln>
            <a:miter lim="800000"/>
            <a:headEnd/>
            <a:tailEnd/>
          </a:ln>
        </p:spPr>
        <p:txBody>
          <a:bodyPr rtlCol="0">
            <a:noAutofit/>
          </a:bodyPr>
          <a:lstStyle/>
          <a:p>
            <a:pPr eaLnBrk="1" fontAlgn="auto" hangingPunct="1">
              <a:spcAft>
                <a:spcPts val="0"/>
              </a:spcAft>
              <a:defRPr/>
            </a:pPr>
            <a:r>
              <a:rPr lang="tr-TR" sz="2600" dirty="0"/>
              <a:t>Reklamın Yanıltıcı Olması</a:t>
            </a:r>
          </a:p>
        </p:txBody>
      </p:sp>
      <p:sp>
        <p:nvSpPr>
          <p:cNvPr id="5" name="Dikdörtgen 4">
            <a:extLst>
              <a:ext uri="{FF2B5EF4-FFF2-40B4-BE49-F238E27FC236}">
                <a16:creationId xmlns:a16="http://schemas.microsoft.com/office/drawing/2014/main" id="{A09B9A86-E1C1-4F07-A035-FD8C60D943C2}"/>
              </a:ext>
            </a:extLst>
          </p:cNvPr>
          <p:cNvSpPr/>
          <p:nvPr/>
        </p:nvSpPr>
        <p:spPr>
          <a:xfrm>
            <a:off x="3216275" y="1525588"/>
            <a:ext cx="7200900" cy="3692525"/>
          </a:xfrm>
          <a:prstGeom prst="rect">
            <a:avLst/>
          </a:prstGeom>
        </p:spPr>
        <p:txBody>
          <a:bodyPr>
            <a:spAutoFit/>
          </a:bodyPr>
          <a:lstStyle/>
          <a:p>
            <a:pPr eaLnBrk="1" fontAlgn="auto" hangingPunct="1">
              <a:spcBef>
                <a:spcPts val="0"/>
              </a:spcBef>
              <a:spcAft>
                <a:spcPts val="0"/>
              </a:spcAft>
              <a:defRPr/>
            </a:pPr>
            <a:r>
              <a:rPr lang="tr-TR" sz="2600" dirty="0">
                <a:latin typeface="+mn-lt"/>
              </a:rPr>
              <a:t>Yani reklamda tek başına yanlış bir ifade reklamı aldatıcı yapmayacağı gibi, lafzen doğru bir ifadenin kullanılması da reklamın aldatıcı olmayacağı anlamına gelmemektedir. </a:t>
            </a:r>
          </a:p>
          <a:p>
            <a:pPr eaLnBrk="1" fontAlgn="auto" hangingPunct="1">
              <a:spcBef>
                <a:spcPts val="0"/>
              </a:spcBef>
              <a:spcAft>
                <a:spcPts val="0"/>
              </a:spcAft>
              <a:defRPr/>
            </a:pPr>
            <a:endParaRPr lang="tr-TR" sz="2600" dirty="0">
              <a:latin typeface="+mn-lt"/>
            </a:endParaRPr>
          </a:p>
          <a:p>
            <a:pPr eaLnBrk="1" fontAlgn="auto" hangingPunct="1">
              <a:spcBef>
                <a:spcPts val="0"/>
              </a:spcBef>
              <a:spcAft>
                <a:spcPts val="0"/>
              </a:spcAft>
              <a:defRPr/>
            </a:pPr>
            <a:r>
              <a:rPr lang="tr-TR" sz="2600" dirty="0">
                <a:latin typeface="+mn-lt"/>
              </a:rPr>
              <a:t>Yapılacak olan değerlendirmede reklamın bütünün yarattığı izlenim yani ifade ile </a:t>
            </a:r>
            <a:r>
              <a:rPr lang="tr-TR" sz="2600" dirty="0" err="1">
                <a:latin typeface="+mn-lt"/>
              </a:rPr>
              <a:t>vaad</a:t>
            </a:r>
            <a:r>
              <a:rPr lang="tr-TR" sz="2600" dirty="0">
                <a:latin typeface="+mn-lt"/>
              </a:rPr>
              <a:t> arasındaki ilişki esas alınmalıdır. </a:t>
            </a:r>
          </a:p>
          <a:p>
            <a:pPr marL="609600" indent="-609600" eaLnBrk="1" fontAlgn="auto" hangingPunct="1">
              <a:spcBef>
                <a:spcPts val="0"/>
              </a:spcBef>
              <a:spcAft>
                <a:spcPts val="0"/>
              </a:spcAft>
              <a:buFontTx/>
              <a:buAutoNum type="arabicPeriod"/>
              <a:defRPr/>
            </a:pPr>
            <a:endParaRPr lang="tr-TR" sz="2600"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D98D9655-AD4B-4D9D-B821-5EC363142BE1}"/>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1802F36D-BC0F-4761-B454-3D0B0FC97A37}"/>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Reklamın Yanlış Ya Da Yanıltıcı Olması</a:t>
            </a:r>
          </a:p>
        </p:txBody>
      </p:sp>
      <p:sp>
        <p:nvSpPr>
          <p:cNvPr id="6" name="Metin Yer Tutucusu 3">
            <a:extLst>
              <a:ext uri="{FF2B5EF4-FFF2-40B4-BE49-F238E27FC236}">
                <a16:creationId xmlns:a16="http://schemas.microsoft.com/office/drawing/2014/main" id="{35D29D3D-B9DF-4FCF-B438-EBF1A4F88B95}"/>
              </a:ext>
            </a:extLst>
          </p:cNvPr>
          <p:cNvSpPr>
            <a:spLocks noGrp="1"/>
          </p:cNvSpPr>
          <p:nvPr>
            <p:ph type="body" sz="quarter" idx="12"/>
          </p:nvPr>
        </p:nvSpPr>
        <p:spPr>
          <a:ln>
            <a:miter lim="800000"/>
            <a:headEnd/>
            <a:tailEnd/>
          </a:ln>
        </p:spPr>
        <p:txBody>
          <a:bodyPr rtlCol="0">
            <a:noAutofit/>
          </a:bodyPr>
          <a:lstStyle/>
          <a:p>
            <a:pPr eaLnBrk="1" fontAlgn="auto" hangingPunct="1">
              <a:spcAft>
                <a:spcPts val="0"/>
              </a:spcAft>
              <a:defRPr/>
            </a:pPr>
            <a:r>
              <a:rPr lang="tr-TR" sz="2600" dirty="0"/>
              <a:t>Reklamın Yanıltıcı Olması</a:t>
            </a:r>
          </a:p>
        </p:txBody>
      </p:sp>
      <p:sp>
        <p:nvSpPr>
          <p:cNvPr id="5" name="Dikdörtgen 4">
            <a:extLst>
              <a:ext uri="{FF2B5EF4-FFF2-40B4-BE49-F238E27FC236}">
                <a16:creationId xmlns:a16="http://schemas.microsoft.com/office/drawing/2014/main" id="{70690EF9-1FEB-4A7A-9F68-B75A4E54A68F}"/>
              </a:ext>
            </a:extLst>
          </p:cNvPr>
          <p:cNvSpPr/>
          <p:nvPr/>
        </p:nvSpPr>
        <p:spPr>
          <a:xfrm>
            <a:off x="3216275" y="1525588"/>
            <a:ext cx="7200900" cy="3292475"/>
          </a:xfrm>
          <a:prstGeom prst="rect">
            <a:avLst/>
          </a:prstGeom>
        </p:spPr>
        <p:txBody>
          <a:bodyPr>
            <a:spAutoFit/>
          </a:bodyPr>
          <a:lstStyle/>
          <a:p>
            <a:pPr eaLnBrk="1" fontAlgn="auto" hangingPunct="1">
              <a:spcBef>
                <a:spcPts val="0"/>
              </a:spcBef>
              <a:spcAft>
                <a:spcPts val="0"/>
              </a:spcAft>
              <a:defRPr/>
            </a:pPr>
            <a:r>
              <a:rPr lang="tr-TR" sz="2600" b="1" dirty="0">
                <a:latin typeface="+mn-lt"/>
              </a:rPr>
              <a:t>Reklamdaki İfadenin Birden Fazla Anlamının Olması: </a:t>
            </a:r>
          </a:p>
          <a:p>
            <a:pPr lvl="1" eaLnBrk="1" fontAlgn="auto" hangingPunct="1">
              <a:spcBef>
                <a:spcPts val="0"/>
              </a:spcBef>
              <a:spcAft>
                <a:spcPts val="0"/>
              </a:spcAft>
              <a:defRPr/>
            </a:pPr>
            <a:r>
              <a:rPr lang="tr-TR" sz="2600" i="1" dirty="0">
                <a:latin typeface="+mn-lt"/>
              </a:rPr>
              <a:t>Bir reklamdaki kelimenin ya da ifadenin birden fazla anlamı olduğunda, o ifade veya kelimenin tüketicilerce esas anlamı yerine aldatıcı nitelikteki anlamının göz önüne alındığı hallerde, o reklamı aldatıcı olarak kabul etmek gerekir. </a:t>
            </a:r>
          </a:p>
          <a:p>
            <a:pPr marL="609600" indent="-609600" eaLnBrk="1" fontAlgn="auto" hangingPunct="1">
              <a:spcBef>
                <a:spcPts val="0"/>
              </a:spcBef>
              <a:spcAft>
                <a:spcPts val="0"/>
              </a:spcAft>
              <a:defRPr/>
            </a:pPr>
            <a:endParaRPr lang="tr-TR" sz="2600"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7BF150D4-552F-4022-8266-C41EFE3E7427}"/>
              </a:ext>
            </a:extLst>
          </p:cNvPr>
          <p:cNvSpPr>
            <a:spLocks noGrp="1"/>
          </p:cNvSpPr>
          <p:nvPr>
            <p:ph type="body" sz="quarter" idx="10"/>
          </p:nvPr>
        </p:nvSpPr>
        <p:spPr>
          <a:ln>
            <a:miter lim="800000"/>
            <a:headEnd/>
            <a:tailEnd/>
          </a:ln>
        </p:spPr>
        <p:txBody>
          <a:bodyPr rtlCol="0">
            <a:noAutofit/>
          </a:bodyPr>
          <a:lstStyle/>
          <a:p>
            <a:pPr eaLnBrk="1" fontAlgn="auto" hangingPunct="1">
              <a:spcAft>
                <a:spcPts val="0"/>
              </a:spcAft>
              <a:defRPr/>
            </a:pPr>
            <a:r>
              <a:rPr lang="tr-TR" sz="2600" dirty="0"/>
              <a:t>ALDATICI REKLAMIN UNSURLARI</a:t>
            </a:r>
          </a:p>
        </p:txBody>
      </p:sp>
      <p:sp>
        <p:nvSpPr>
          <p:cNvPr id="4" name="Metin Yer Tutucusu 2">
            <a:extLst>
              <a:ext uri="{FF2B5EF4-FFF2-40B4-BE49-F238E27FC236}">
                <a16:creationId xmlns:a16="http://schemas.microsoft.com/office/drawing/2014/main" id="{56EC3A0E-7001-4387-9B7B-526CB03659EF}"/>
              </a:ext>
            </a:extLst>
          </p:cNvPr>
          <p:cNvSpPr>
            <a:spLocks noGrp="1"/>
          </p:cNvSpPr>
          <p:nvPr>
            <p:ph type="body" sz="quarter" idx="11"/>
          </p:nvPr>
        </p:nvSpPr>
        <p:spPr>
          <a:ln>
            <a:miter lim="800000"/>
            <a:headEnd/>
            <a:tailEnd/>
          </a:ln>
        </p:spPr>
        <p:txBody>
          <a:bodyPr rtlCol="0">
            <a:noAutofit/>
          </a:bodyPr>
          <a:lstStyle/>
          <a:p>
            <a:pPr eaLnBrk="1" fontAlgn="auto" hangingPunct="1">
              <a:spcAft>
                <a:spcPts val="0"/>
              </a:spcAft>
              <a:defRPr/>
            </a:pPr>
            <a:r>
              <a:rPr lang="tr-TR" sz="2600" dirty="0"/>
              <a:t>Reklamın Yanlış Ya Da Yanıltıcı Olması</a:t>
            </a:r>
          </a:p>
        </p:txBody>
      </p:sp>
      <p:sp>
        <p:nvSpPr>
          <p:cNvPr id="6" name="Metin Yer Tutucusu 3">
            <a:extLst>
              <a:ext uri="{FF2B5EF4-FFF2-40B4-BE49-F238E27FC236}">
                <a16:creationId xmlns:a16="http://schemas.microsoft.com/office/drawing/2014/main" id="{5CBC68D0-276E-4D7E-9BBC-64CCCF43F020}"/>
              </a:ext>
            </a:extLst>
          </p:cNvPr>
          <p:cNvSpPr>
            <a:spLocks noGrp="1"/>
          </p:cNvSpPr>
          <p:nvPr>
            <p:ph type="body" sz="quarter" idx="12"/>
          </p:nvPr>
        </p:nvSpPr>
        <p:spPr>
          <a:ln>
            <a:miter lim="800000"/>
            <a:headEnd/>
            <a:tailEnd/>
          </a:ln>
        </p:spPr>
        <p:txBody>
          <a:bodyPr rtlCol="0">
            <a:noAutofit/>
          </a:bodyPr>
          <a:lstStyle/>
          <a:p>
            <a:pPr eaLnBrk="1" fontAlgn="auto" hangingPunct="1">
              <a:spcAft>
                <a:spcPts val="0"/>
              </a:spcAft>
              <a:defRPr/>
            </a:pPr>
            <a:r>
              <a:rPr lang="tr-TR" sz="2600" dirty="0"/>
              <a:t>Reklamın Yanıltıcı Olması</a:t>
            </a:r>
          </a:p>
        </p:txBody>
      </p:sp>
      <p:sp>
        <p:nvSpPr>
          <p:cNvPr id="5" name="Dikdörtgen 4">
            <a:extLst>
              <a:ext uri="{FF2B5EF4-FFF2-40B4-BE49-F238E27FC236}">
                <a16:creationId xmlns:a16="http://schemas.microsoft.com/office/drawing/2014/main" id="{1E2756D5-B4ED-4C9B-84B9-3F7495B3855B}"/>
              </a:ext>
            </a:extLst>
          </p:cNvPr>
          <p:cNvSpPr/>
          <p:nvPr/>
        </p:nvSpPr>
        <p:spPr>
          <a:xfrm>
            <a:off x="3216275" y="1525588"/>
            <a:ext cx="7200900" cy="4892675"/>
          </a:xfrm>
          <a:prstGeom prst="rect">
            <a:avLst/>
          </a:prstGeom>
        </p:spPr>
        <p:txBody>
          <a:bodyPr>
            <a:spAutoFit/>
          </a:bodyPr>
          <a:lstStyle/>
          <a:p>
            <a:pPr eaLnBrk="1" fontAlgn="auto" hangingPunct="1">
              <a:spcBef>
                <a:spcPts val="0"/>
              </a:spcBef>
              <a:spcAft>
                <a:spcPts val="0"/>
              </a:spcAft>
              <a:defRPr/>
            </a:pPr>
            <a:r>
              <a:rPr lang="tr-TR" sz="2600" b="1" dirty="0">
                <a:latin typeface="+mn-lt"/>
              </a:rPr>
              <a:t>Belirsiz İfadeler: </a:t>
            </a:r>
          </a:p>
          <a:p>
            <a:pPr lvl="1" eaLnBrk="1" fontAlgn="auto" hangingPunct="1">
              <a:spcBef>
                <a:spcPts val="0"/>
              </a:spcBef>
              <a:spcAft>
                <a:spcPts val="0"/>
              </a:spcAft>
              <a:defRPr/>
            </a:pPr>
            <a:r>
              <a:rPr lang="tr-TR" sz="2600" i="1" dirty="0">
                <a:latin typeface="+mn-lt"/>
              </a:rPr>
              <a:t>Reklam veren kişi ya da işletme kendisine verilen kısa süre veya alan içinde, tüketim malı veya hizmetini tüketicilere tanıtmak zorunda olduğundan reklamlarda belirsiz ifadeler kullanmak zorunda kalabilir. </a:t>
            </a:r>
          </a:p>
          <a:p>
            <a:pPr marL="609600" indent="-609600" eaLnBrk="1" fontAlgn="auto" hangingPunct="1">
              <a:spcBef>
                <a:spcPts val="0"/>
              </a:spcBef>
              <a:spcAft>
                <a:spcPts val="0"/>
              </a:spcAft>
              <a:buFontTx/>
              <a:buAutoNum type="arabicPeriod"/>
              <a:defRPr/>
            </a:pPr>
            <a:endParaRPr lang="tr-TR" sz="2600" dirty="0">
              <a:latin typeface="+mn-lt"/>
            </a:endParaRPr>
          </a:p>
          <a:p>
            <a:pPr eaLnBrk="1" fontAlgn="auto" hangingPunct="1">
              <a:spcBef>
                <a:spcPts val="0"/>
              </a:spcBef>
              <a:spcAft>
                <a:spcPts val="0"/>
              </a:spcAft>
              <a:defRPr/>
            </a:pPr>
            <a:r>
              <a:rPr lang="tr-TR" sz="2600" dirty="0">
                <a:latin typeface="+mn-lt"/>
              </a:rPr>
              <a:t>Dolayısıyla reklamdaki ifadelerin ne olduğunun anlaşılamadığı ve bu belirsizliğin tüketicileri yanlış anlamaya sevk ettiği reklamları aldatıcı olarak nitelendirmek kaçınılmaz olacaktır. </a:t>
            </a:r>
          </a:p>
          <a:p>
            <a:pPr marL="609600" indent="-609600" eaLnBrk="1" fontAlgn="auto" hangingPunct="1">
              <a:spcBef>
                <a:spcPts val="0"/>
              </a:spcBef>
              <a:spcAft>
                <a:spcPts val="0"/>
              </a:spcAft>
              <a:buFontTx/>
              <a:buAutoNum type="arabicPeriod"/>
              <a:defRPr/>
            </a:pPr>
            <a:endParaRPr lang="tr-TR" sz="2600"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410" name="Dikdörtgen 1">
            <a:extLst>
              <a:ext uri="{FF2B5EF4-FFF2-40B4-BE49-F238E27FC236}">
                <a16:creationId xmlns:a16="http://schemas.microsoft.com/office/drawing/2014/main" id="{E96409B1-88F3-4F01-A504-B26B904F68C9}"/>
              </a:ext>
            </a:extLst>
          </p:cNvPr>
          <p:cNvSpPr>
            <a:spLocks noChangeArrowheads="1"/>
          </p:cNvSpPr>
          <p:nvPr/>
        </p:nvSpPr>
        <p:spPr bwMode="auto">
          <a:xfrm>
            <a:off x="1919288" y="188913"/>
            <a:ext cx="8497887" cy="657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b="1">
                <a:latin typeface="Arial" panose="020B0604020202020204" pitchFamily="34" charset="0"/>
              </a:rPr>
              <a:t>Makalenin sonunda yazarın vardığı sonuçlar ise şunlardır:</a:t>
            </a:r>
          </a:p>
          <a:p>
            <a:pPr lvl="1" eaLnBrk="1" hangingPunct="1">
              <a:spcBef>
                <a:spcPct val="0"/>
              </a:spcBef>
            </a:pPr>
            <a:r>
              <a:rPr lang="tr-TR" altLang="tr-TR" sz="2600" i="1">
                <a:latin typeface="Arial" panose="020B0604020202020204" pitchFamily="34" charset="0"/>
              </a:rPr>
              <a:t>Aldatıcı reklam, TTK’nın 57/3 bendinde düzenlenmiştir.</a:t>
            </a:r>
          </a:p>
          <a:p>
            <a:pPr lvl="1" eaLnBrk="1" hangingPunct="1">
              <a:spcBef>
                <a:spcPct val="0"/>
              </a:spcBef>
            </a:pPr>
            <a:r>
              <a:rPr lang="tr-TR" altLang="tr-TR" sz="2600" i="1">
                <a:latin typeface="Arial" panose="020B0604020202020204" pitchFamily="34" charset="0"/>
              </a:rPr>
              <a:t>Haksız rekabeti düzenleyen TTK 56.madde ve BK 48.maddelerde, aldatıcı reklam uygulama alanı bulmaktadır.</a:t>
            </a:r>
          </a:p>
          <a:p>
            <a:pPr lvl="1" eaLnBrk="1" hangingPunct="1">
              <a:spcBef>
                <a:spcPct val="0"/>
              </a:spcBef>
            </a:pPr>
            <a:r>
              <a:rPr lang="tr-TR" altLang="tr-TR" sz="2600" i="1">
                <a:latin typeface="Arial" panose="020B0604020202020204" pitchFamily="34" charset="0"/>
              </a:rPr>
              <a:t>Tüketicinin Korunması Hakkında Kanun (TKHK) 16.maddesi aldatıcı reklamın yapılamayacağını belitmiş ancak tanımını yapmamıştır. </a:t>
            </a:r>
          </a:p>
          <a:p>
            <a:pPr lvl="1" eaLnBrk="1" hangingPunct="1">
              <a:lnSpc>
                <a:spcPct val="100000"/>
              </a:lnSpc>
              <a:spcBef>
                <a:spcPct val="0"/>
              </a:spcBef>
            </a:pPr>
            <a:r>
              <a:rPr lang="tr-TR" altLang="tr-TR" sz="2600" i="1">
                <a:latin typeface="Arial" panose="020B0604020202020204" pitchFamily="34" charset="0"/>
              </a:rPr>
              <a:t>Reklamların aldatıcı olarak kabul edilmesi için, reklamın yanlış veya yanıltıcı olması ya da eksik bilgi içermesi, orta seviyedeki ve hitap ettiği tüketiciyi aldatması veya aldatma ihtimali taşıması ve reklamdaki ifade veya iddianın önemli, yani tüketicinin kararını etkileyebilecek nitelikte olması gerekmektedir.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434" name="Dikdörtgen 1">
            <a:extLst>
              <a:ext uri="{FF2B5EF4-FFF2-40B4-BE49-F238E27FC236}">
                <a16:creationId xmlns:a16="http://schemas.microsoft.com/office/drawing/2014/main" id="{043D8E7C-CBFB-45F2-97D5-085CD35CAAFB}"/>
              </a:ext>
            </a:extLst>
          </p:cNvPr>
          <p:cNvSpPr>
            <a:spLocks noChangeArrowheads="1"/>
          </p:cNvSpPr>
          <p:nvPr/>
        </p:nvSpPr>
        <p:spPr bwMode="auto">
          <a:xfrm>
            <a:off x="1919288" y="188913"/>
            <a:ext cx="8497887" cy="769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2600" b="1">
                <a:latin typeface="Arial" panose="020B0604020202020204" pitchFamily="34" charset="0"/>
              </a:rPr>
              <a:t>Makalenin sonunda yazarın vardığı sonuçlar ise şunlardır:</a:t>
            </a:r>
          </a:p>
          <a:p>
            <a:pPr lvl="1" eaLnBrk="1" hangingPunct="1">
              <a:lnSpc>
                <a:spcPct val="100000"/>
              </a:lnSpc>
              <a:spcBef>
                <a:spcPct val="0"/>
              </a:spcBef>
            </a:pPr>
            <a:r>
              <a:rPr lang="tr-TR" altLang="tr-TR" sz="2600" i="1">
                <a:latin typeface="Arial" panose="020B0604020202020204" pitchFamily="34" charset="0"/>
              </a:rPr>
              <a:t>Reklam veren mal ve hizmetini tanıtırken, tüketiciyi o konu hakkında bilgilendirmekle yükümlüdür. Verilen bilgi, tüketicinin uygun seçim yapmasını sağlamalı, ne satın aldığını ve ne yarar sağladığını belirtmelidir. </a:t>
            </a:r>
          </a:p>
          <a:p>
            <a:pPr lvl="1" eaLnBrk="1" hangingPunct="1">
              <a:lnSpc>
                <a:spcPct val="100000"/>
              </a:lnSpc>
              <a:spcBef>
                <a:spcPct val="0"/>
              </a:spcBef>
            </a:pPr>
            <a:r>
              <a:rPr lang="tr-TR" altLang="tr-TR" sz="2600" i="1">
                <a:latin typeface="Arial" panose="020B0604020202020204" pitchFamily="34" charset="0"/>
              </a:rPr>
              <a:t>Reklamlarda abartılı ifadelerin tüketiciler tarafından ciddiye alınması beklenmeyecek kadar yanlış olması halinde, abartılı ifadeler aldatıcı kabul edilmeyecektir.</a:t>
            </a:r>
          </a:p>
          <a:p>
            <a:pPr lvl="1" eaLnBrk="1" hangingPunct="1">
              <a:lnSpc>
                <a:spcPct val="100000"/>
              </a:lnSpc>
              <a:spcBef>
                <a:spcPct val="0"/>
              </a:spcBef>
            </a:pPr>
            <a:r>
              <a:rPr lang="tr-TR" altLang="tr-TR" sz="2600" i="1">
                <a:latin typeface="Arial" panose="020B0604020202020204" pitchFamily="34" charset="0"/>
              </a:rPr>
              <a:t>Reklamın aldatıcı olup olmadığının saptanmasında “ortama bilgi ve dikkat seviyesindeki tüketici” göz önüne alınacaktır.</a:t>
            </a:r>
          </a:p>
          <a:p>
            <a:pPr lvl="1" eaLnBrk="1" hangingPunct="1">
              <a:lnSpc>
                <a:spcPct val="100000"/>
              </a:lnSpc>
              <a:spcBef>
                <a:spcPct val="0"/>
              </a:spcBef>
            </a:pPr>
            <a:r>
              <a:rPr lang="tr-TR" altLang="tr-TR" sz="2600" i="1">
                <a:latin typeface="Arial" panose="020B0604020202020204" pitchFamily="34" charset="0"/>
              </a:rPr>
              <a:t>Yapılan araştırmalarda, reklam verenin daha çok kadın ve çocuğu hedef alarak reklam yaptığı ortaya çıkmıştır. </a:t>
            </a:r>
          </a:p>
          <a:p>
            <a:pPr lvl="1" eaLnBrk="1" hangingPunct="1">
              <a:lnSpc>
                <a:spcPct val="100000"/>
              </a:lnSpc>
              <a:spcBef>
                <a:spcPct val="0"/>
              </a:spcBef>
            </a:pPr>
            <a:endParaRPr lang="tr-TR" altLang="tr-TR" sz="2600" i="1">
              <a:latin typeface="Arial" panose="020B0604020202020204" pitchFamily="34" charset="0"/>
            </a:endParaRPr>
          </a:p>
          <a:p>
            <a:pPr lvl="1" eaLnBrk="1" hangingPunct="1">
              <a:lnSpc>
                <a:spcPct val="100000"/>
              </a:lnSpc>
              <a:spcBef>
                <a:spcPct val="0"/>
              </a:spcBef>
            </a:pPr>
            <a:endParaRPr lang="tr-TR" altLang="tr-TR" sz="2600" b="1" i="1">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Unvan 1">
            <a:extLst>
              <a:ext uri="{FF2B5EF4-FFF2-40B4-BE49-F238E27FC236}">
                <a16:creationId xmlns:a16="http://schemas.microsoft.com/office/drawing/2014/main" id="{DA54B3FA-958D-4CDB-9E9D-9E6BE951B561}"/>
              </a:ext>
            </a:extLst>
          </p:cNvPr>
          <p:cNvSpPr>
            <a:spLocks noGrp="1"/>
          </p:cNvSpPr>
          <p:nvPr>
            <p:ph type="title"/>
          </p:nvPr>
        </p:nvSpPr>
        <p:spPr/>
        <p:txBody>
          <a:bodyPr/>
          <a:lstStyle/>
          <a:p>
            <a:pPr eaLnBrk="1" hangingPunct="1"/>
            <a:r>
              <a:rPr lang="tr-TR" altLang="tr-TR"/>
              <a:t>MEDYA DENETİM KURUMLARI</a:t>
            </a:r>
          </a:p>
        </p:txBody>
      </p:sp>
      <p:sp>
        <p:nvSpPr>
          <p:cNvPr id="916483" name="İçerik Yer Tutucusu 2">
            <a:extLst>
              <a:ext uri="{FF2B5EF4-FFF2-40B4-BE49-F238E27FC236}">
                <a16:creationId xmlns:a16="http://schemas.microsoft.com/office/drawing/2014/main" id="{1DA1E988-4CF4-4A51-A55F-857967FB50BF}"/>
              </a:ext>
            </a:extLst>
          </p:cNvPr>
          <p:cNvSpPr>
            <a:spLocks noGrp="1"/>
          </p:cNvSpPr>
          <p:nvPr>
            <p:ph idx="1"/>
          </p:nvPr>
        </p:nvSpPr>
        <p:spPr/>
        <p:txBody>
          <a:bodyPr/>
          <a:lstStyle/>
          <a:p>
            <a:pPr eaLnBrk="1" hangingPunct="1"/>
            <a:r>
              <a:rPr lang="tr-TR" altLang="tr-TR"/>
              <a:t>RTÜK: Radyo ve Televizyon Üst Kurulu, veya kısaca RTÜK, Türkiye'de faaliyet gösteren tüm radyo ve televizyonların yayınlarını denetleyen kamu kuruluşu. Üyeleri TBMM Genel Kurulu tarafından siyasi partilerin adayları arasından seçilir. </a:t>
            </a:r>
          </a:p>
          <a:p>
            <a:pPr eaLnBrk="1" hangingPunct="1"/>
            <a:r>
              <a:rPr lang="tr-TR" altLang="tr-TR">
                <a:hlinkClick r:id="rId2"/>
              </a:rPr>
              <a:t>Kuruluş tarihi</a:t>
            </a:r>
            <a:r>
              <a:rPr lang="tr-TR" altLang="tr-TR"/>
              <a:t>: Mayıs 1994</a:t>
            </a:r>
          </a:p>
          <a:p>
            <a:pPr eaLnBrk="1" hangingPunct="1"/>
            <a:r>
              <a:rPr lang="tr-TR" altLang="tr-TR">
                <a:hlinkClick r:id="rId3"/>
              </a:rPr>
              <a:t>Genel merkez</a:t>
            </a:r>
            <a:r>
              <a:rPr lang="tr-TR" altLang="tr-TR"/>
              <a:t>: </a:t>
            </a:r>
            <a:r>
              <a:rPr lang="tr-TR" altLang="tr-TR">
                <a:hlinkClick r:id="rId4"/>
              </a:rPr>
              <a:t>Ankara</a:t>
            </a:r>
            <a:endParaRPr lang="tr-TR" altLang="tr-TR"/>
          </a:p>
          <a:p>
            <a:pPr eaLnBrk="1" hangingPunct="1"/>
            <a:endParaRPr lang="tr-TR" altLang="tr-TR"/>
          </a:p>
        </p:txBody>
      </p:sp>
      <p:sp>
        <p:nvSpPr>
          <p:cNvPr id="4" name="Veri Yer Tutucusu 3">
            <a:extLst>
              <a:ext uri="{FF2B5EF4-FFF2-40B4-BE49-F238E27FC236}">
                <a16:creationId xmlns:a16="http://schemas.microsoft.com/office/drawing/2014/main" id="{C38CA840-7CC7-4BCD-9659-46BF68DEE3A8}"/>
              </a:ext>
            </a:extLst>
          </p:cNvPr>
          <p:cNvSpPr>
            <a:spLocks noGrp="1"/>
          </p:cNvSpPr>
          <p:nvPr>
            <p:ph type="dt" sz="quarter" idx="10"/>
          </p:nvPr>
        </p:nvSpPr>
        <p:spPr/>
        <p:txBody>
          <a:bodyPr/>
          <a:lstStyle/>
          <a:p>
            <a:pPr>
              <a:defRPr/>
            </a:pPr>
            <a:fld id="{A832427A-AA98-4438-8B0B-80566A7B7831}" type="datetime1">
              <a:rPr lang="tr-TR"/>
              <a:pPr>
                <a:defRPr/>
              </a:pPr>
              <a:t>16.01.2021</a:t>
            </a:fld>
            <a:endParaRPr lang="tr-TR"/>
          </a:p>
        </p:txBody>
      </p:sp>
      <p:sp>
        <p:nvSpPr>
          <p:cNvPr id="5" name="Altbilgi Yer Tutucusu 4">
            <a:extLst>
              <a:ext uri="{FF2B5EF4-FFF2-40B4-BE49-F238E27FC236}">
                <a16:creationId xmlns:a16="http://schemas.microsoft.com/office/drawing/2014/main" id="{293E8B71-5571-42A6-995E-ADBE95DF90D3}"/>
              </a:ext>
            </a:extLst>
          </p:cNvPr>
          <p:cNvSpPr>
            <a:spLocks noGrp="1"/>
          </p:cNvSpPr>
          <p:nvPr>
            <p:ph type="ftr" sz="quarter" idx="11"/>
          </p:nvPr>
        </p:nvSpPr>
        <p:spPr/>
        <p:txBody>
          <a:bodyPr/>
          <a:lstStyle/>
          <a:p>
            <a:pPr>
              <a:defRPr/>
            </a:pPr>
            <a:r>
              <a:rPr lang="tr-TR"/>
              <a:t>Dr. Öğr. Üyesi Nurhayat Yologlu</a:t>
            </a:r>
          </a:p>
        </p:txBody>
      </p:sp>
      <p:sp>
        <p:nvSpPr>
          <p:cNvPr id="916486" name="Slayt Numarası Yer Tutucusu 5">
            <a:extLst>
              <a:ext uri="{FF2B5EF4-FFF2-40B4-BE49-F238E27FC236}">
                <a16:creationId xmlns:a16="http://schemas.microsoft.com/office/drawing/2014/main" id="{8525B177-51EA-4AF3-AE83-96FE561D5A2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2D12052E-FEE3-4334-B0A9-ABCFF4554A9F}" type="slidenum">
              <a:rPr lang="tr-TR" altLang="tr-TR" sz="1200">
                <a:solidFill>
                  <a:srgbClr val="898989"/>
                </a:solidFill>
                <a:latin typeface="Arial" panose="020B0604020202020204" pitchFamily="34" charset="0"/>
              </a:rPr>
              <a:pPr>
                <a:lnSpc>
                  <a:spcPct val="100000"/>
                </a:lnSpc>
                <a:spcBef>
                  <a:spcPct val="0"/>
                </a:spcBef>
                <a:buFontTx/>
                <a:buNone/>
              </a:pPr>
              <a:t>24</a:t>
            </a:fld>
            <a:endParaRPr lang="tr-TR" altLang="tr-TR" sz="1200">
              <a:solidFill>
                <a:srgbClr val="898989"/>
              </a:solidFill>
              <a:latin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1297</Words>
  <Application>Microsoft Office PowerPoint</Application>
  <PresentationFormat>Geniş ekran</PresentationFormat>
  <Paragraphs>118</Paragraphs>
  <Slides>24</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24</vt:i4>
      </vt:variant>
    </vt:vector>
  </HeadingPairs>
  <TitlesOfParts>
    <vt:vector size="28" baseType="lpstr">
      <vt:lpstr>Arial</vt:lpstr>
      <vt:lpstr>Calibri</vt:lpstr>
      <vt:lpstr>Calibri Light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MEDYA DENETİM KURUMLARI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NURHAYAT YOLOĞLU</dc:creator>
  <cp:lastModifiedBy>NURHAYAT YOLOĞLU</cp:lastModifiedBy>
  <cp:revision>1</cp:revision>
  <dcterms:created xsi:type="dcterms:W3CDTF">2021-01-16T20:56:25Z</dcterms:created>
  <dcterms:modified xsi:type="dcterms:W3CDTF">2021-01-16T20:57:39Z</dcterms:modified>
</cp:coreProperties>
</file>