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7" r:id="rId52"/>
    <p:sldId id="306" r:id="rId53"/>
    <p:sldId id="308" r:id="rId5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1" d="100"/>
          <a:sy n="81" d="100"/>
        </p:scale>
        <p:origin x="-5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61BD3119-8F50-41E0-9CE4-5415E05C5F67}" type="datetimeFigureOut">
              <a:rPr lang="tr-TR" smtClean="0"/>
              <a:pPr/>
              <a:t>21.03.2018</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D8B8B9EF-8D51-4B4F-90FB-A1B25FEB6A4A}"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61BD3119-8F50-41E0-9CE4-5415E05C5F67}" type="datetimeFigureOut">
              <a:rPr lang="tr-TR" smtClean="0"/>
              <a:pPr/>
              <a:t>21.03.2018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8B8B9EF-8D51-4B4F-90FB-A1B25FEB6A4A}"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61BD3119-8F50-41E0-9CE4-5415E05C5F67}" type="datetimeFigureOut">
              <a:rPr lang="tr-TR" smtClean="0"/>
              <a:pPr/>
              <a:t>21.03.2018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8B8B9EF-8D51-4B4F-90FB-A1B25FEB6A4A}"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61BD3119-8F50-41E0-9CE4-5415E05C5F67}" type="datetimeFigureOut">
              <a:rPr lang="tr-TR" smtClean="0"/>
              <a:pPr/>
              <a:t>21.03.2018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D8B8B9EF-8D51-4B4F-90FB-A1B25FEB6A4A}"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61BD3119-8F50-41E0-9CE4-5415E05C5F67}" type="datetimeFigureOut">
              <a:rPr lang="tr-TR" smtClean="0"/>
              <a:pPr/>
              <a:t>21.03.2018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D8B8B9EF-8D51-4B4F-90FB-A1B25FEB6A4A}"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61BD3119-8F50-41E0-9CE4-5415E05C5F67}" type="datetimeFigureOut">
              <a:rPr lang="tr-TR" smtClean="0"/>
              <a:pPr/>
              <a:t>21.03.2018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D8B8B9EF-8D51-4B4F-90FB-A1B25FEB6A4A}"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1BD3119-8F50-41E0-9CE4-5415E05C5F67}" type="datetimeFigureOut">
              <a:rPr lang="tr-TR" smtClean="0"/>
              <a:pPr/>
              <a:t>21.03.2018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D8B8B9EF-8D51-4B4F-90FB-A1B25FEB6A4A}"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61BD3119-8F50-41E0-9CE4-5415E05C5F67}" type="datetimeFigureOut">
              <a:rPr lang="tr-TR" smtClean="0"/>
              <a:pPr/>
              <a:t>21.03.2018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D8B8B9EF-8D51-4B4F-90FB-A1B25FEB6A4A}"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61BD3119-8F50-41E0-9CE4-5415E05C5F67}" type="datetimeFigureOut">
              <a:rPr lang="tr-TR" smtClean="0"/>
              <a:pPr/>
              <a:t>21.03.2018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D8B8B9EF-8D51-4B4F-90FB-A1B25FEB6A4A}"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61BD3119-8F50-41E0-9CE4-5415E05C5F67}" type="datetimeFigureOut">
              <a:rPr lang="tr-TR" smtClean="0"/>
              <a:pPr/>
              <a:t>21.03.2018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8B8B9EF-8D51-4B4F-90FB-A1B25FEB6A4A}"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61BD3119-8F50-41E0-9CE4-5415E05C5F67}" type="datetimeFigureOut">
              <a:rPr lang="tr-TR" smtClean="0"/>
              <a:pPr/>
              <a:t>21.03.2018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8B8B9EF-8D51-4B4F-90FB-A1B25FEB6A4A}"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1BD3119-8F50-41E0-9CE4-5415E05C5F67}" type="datetimeFigureOut">
              <a:rPr lang="tr-TR" smtClean="0"/>
              <a:pPr/>
              <a:t>21.03.2018</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8B8B9EF-8D51-4B4F-90FB-A1B25FEB6A4A}"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33400" y="1371600"/>
            <a:ext cx="7851648" cy="2843218"/>
          </a:xfrm>
        </p:spPr>
        <p:txBody>
          <a:bodyPr/>
          <a:lstStyle/>
          <a:p>
            <a:pPr algn="ctr"/>
            <a:r>
              <a:rPr lang="tr-TR" dirty="0" smtClean="0"/>
              <a:t>POPÜLER KÜLTÜR VE TÜKETİM TOPLUMU</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28604"/>
            <a:ext cx="8229600" cy="1143008"/>
          </a:xfrm>
        </p:spPr>
        <p:txBody>
          <a:bodyPr/>
          <a:lstStyle/>
          <a:p>
            <a:pPr algn="ctr"/>
            <a:r>
              <a:rPr lang="tr-TR" dirty="0" smtClean="0"/>
              <a:t>Popüler Kültür</a:t>
            </a:r>
            <a:endParaRPr lang="tr-TR" dirty="0"/>
          </a:p>
        </p:txBody>
      </p:sp>
      <p:sp>
        <p:nvSpPr>
          <p:cNvPr id="3" name="2 İçerik Yer Tutucusu"/>
          <p:cNvSpPr>
            <a:spLocks noGrp="1"/>
          </p:cNvSpPr>
          <p:nvPr>
            <p:ph idx="1"/>
          </p:nvPr>
        </p:nvSpPr>
        <p:spPr>
          <a:xfrm>
            <a:off x="457200" y="1714488"/>
            <a:ext cx="8229600" cy="4610112"/>
          </a:xfrm>
        </p:spPr>
        <p:txBody>
          <a:bodyPr>
            <a:normAutofit lnSpcReduction="10000"/>
          </a:bodyPr>
          <a:lstStyle/>
          <a:p>
            <a:r>
              <a:rPr lang="tr-TR" dirty="0" smtClean="0"/>
              <a:t>Popüler kültür, gündelik yaşama hakim olan kültür olarak karşımıza çıkar.</a:t>
            </a:r>
          </a:p>
          <a:p>
            <a:r>
              <a:rPr lang="tr-TR" dirty="0" smtClean="0"/>
              <a:t>Popüler kültür, yöneten sınıfların, kültürel değerleri ve gelenekleri, egemen ideolojileri doğrultusunda yeni formüller biçiminde yansıtarak yarattıkları, bağımlı bireylere sundukları kültürdür.</a:t>
            </a:r>
          </a:p>
          <a:p>
            <a:r>
              <a:rPr lang="tr-TR" dirty="0" smtClean="0"/>
              <a:t>Popüler kültür, gündelik yaşamın kültürüdür.</a:t>
            </a:r>
          </a:p>
          <a:p>
            <a:r>
              <a:rPr lang="tr-TR" dirty="0" smtClean="0"/>
              <a:t>Dar anlamı ile emeğin gündelik olarak yeniden üretilmesinin bir girdisi olarak eğlenceyi içerir.</a:t>
            </a:r>
          </a:p>
          <a:p>
            <a:r>
              <a:rPr lang="tr-TR" dirty="0" smtClean="0"/>
              <a:t>Geniş anlamı ile belirli bir yaşam tarzının ideolojik olarak yeniden üretilmesinin ön koşullarını sağlar.</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sz="half" idx="1"/>
          </p:nvPr>
        </p:nvSpPr>
        <p:spPr>
          <a:xfrm>
            <a:off x="457200" y="1857364"/>
            <a:ext cx="4038600" cy="4497561"/>
          </a:xfrm>
        </p:spPr>
        <p:txBody>
          <a:bodyPr/>
          <a:lstStyle/>
          <a:p>
            <a:r>
              <a:rPr lang="tr-TR" dirty="0" smtClean="0"/>
              <a:t>Popüler kültür, kapitalist mal üretme, pazarlama, dağıtım ve tüketim biçimlerine dayanan, tüketim için hazır hale getirilmiş bir kültürdür.</a:t>
            </a:r>
            <a:endParaRPr lang="tr-TR" dirty="0"/>
          </a:p>
        </p:txBody>
      </p:sp>
      <p:pic>
        <p:nvPicPr>
          <p:cNvPr id="1026" name="Picture 2" descr="C:\Users\İletişim Fakültesi\Desktop\hqdefault.jpg"/>
          <p:cNvPicPr>
            <a:picLocks noGrp="1" noChangeAspect="1" noChangeArrowheads="1"/>
          </p:cNvPicPr>
          <p:nvPr>
            <p:ph sz="half" idx="2"/>
          </p:nvPr>
        </p:nvPicPr>
        <p:blipFill>
          <a:blip r:embed="rId2"/>
          <a:srcRect/>
          <a:stretch>
            <a:fillRect/>
          </a:stretch>
        </p:blipFill>
        <p:spPr bwMode="auto">
          <a:xfrm>
            <a:off x="4648200" y="1785926"/>
            <a:ext cx="4038600" cy="386636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28736"/>
            <a:ext cx="4038600" cy="4926189"/>
          </a:xfrm>
        </p:spPr>
        <p:txBody>
          <a:bodyPr/>
          <a:lstStyle/>
          <a:p>
            <a:r>
              <a:rPr lang="tr-TR" dirty="0" smtClean="0"/>
              <a:t>Popüler kültürün önce kullanım sahası oluşturulur, daha sonra tüketilmesi için pazara sunulur.</a:t>
            </a:r>
          </a:p>
          <a:p>
            <a:r>
              <a:rPr lang="tr-TR" dirty="0" smtClean="0"/>
              <a:t>Yani popüler kültürün kendi kendisinin ihtiyaç haline getirmesi söz konusudur.</a:t>
            </a:r>
            <a:endParaRPr lang="tr-TR" dirty="0"/>
          </a:p>
        </p:txBody>
      </p:sp>
      <p:pic>
        <p:nvPicPr>
          <p:cNvPr id="1026" name="Picture 2" descr="C:\Users\İletişim Fakültesi\Desktop\indir.jpg"/>
          <p:cNvPicPr>
            <a:picLocks noGrp="1" noChangeAspect="1" noChangeArrowheads="1"/>
          </p:cNvPicPr>
          <p:nvPr>
            <p:ph sz="half" idx="2"/>
          </p:nvPr>
        </p:nvPicPr>
        <p:blipFill>
          <a:blip r:embed="rId2"/>
          <a:srcRect/>
          <a:stretch>
            <a:fillRect/>
          </a:stretch>
        </p:blipFill>
        <p:spPr bwMode="auto">
          <a:xfrm>
            <a:off x="4929190" y="1643050"/>
            <a:ext cx="3005135" cy="339964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28736"/>
            <a:ext cx="4038600" cy="4926189"/>
          </a:xfrm>
        </p:spPr>
        <p:txBody>
          <a:bodyPr>
            <a:normAutofit lnSpcReduction="10000"/>
          </a:bodyPr>
          <a:lstStyle/>
          <a:p>
            <a:r>
              <a:rPr lang="tr-TR" dirty="0" smtClean="0"/>
              <a:t>Popüler kültür her ne kadar topluma dayatılmış olsa da, topluma özgürlük sunan, insanların kendi tercihlerine bırakan, modern olana vurgu yapan bir değermiş gibi gösterilir.</a:t>
            </a:r>
          </a:p>
          <a:p>
            <a:r>
              <a:rPr lang="tr-TR" dirty="0" smtClean="0"/>
              <a:t>Ancak popüler kültürün özünde değerleri yok etme, anlamsızlaştırma gayesi mevcuttur.</a:t>
            </a:r>
            <a:endParaRPr lang="tr-TR" dirty="0"/>
          </a:p>
        </p:txBody>
      </p:sp>
      <p:pic>
        <p:nvPicPr>
          <p:cNvPr id="2050" name="Picture 2" descr="C:\Users\İletişim Fakültesi\Desktop\sahadan-gulduren-deneyimsel-pazarlama-ornekleri-6.jpg"/>
          <p:cNvPicPr>
            <a:picLocks noGrp="1" noChangeAspect="1" noChangeArrowheads="1"/>
          </p:cNvPicPr>
          <p:nvPr>
            <p:ph sz="half" idx="2"/>
          </p:nvPr>
        </p:nvPicPr>
        <p:blipFill>
          <a:blip r:embed="rId2"/>
          <a:srcRect/>
          <a:stretch>
            <a:fillRect/>
          </a:stretch>
        </p:blipFill>
        <p:spPr bwMode="auto">
          <a:xfrm>
            <a:off x="4648200" y="1643051"/>
            <a:ext cx="4038600" cy="383798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p:txBody>
          <a:bodyPr>
            <a:normAutofit fontScale="92500"/>
          </a:bodyPr>
          <a:lstStyle/>
          <a:p>
            <a:r>
              <a:rPr lang="tr-TR" dirty="0" smtClean="0"/>
              <a:t>Popüler kültür ürünleri insanlara, insanlara geçici bir mutluluk sunarak, yani haz noktasında onları kendilerine bağımlı hale getiriler.</a:t>
            </a:r>
          </a:p>
          <a:p>
            <a:r>
              <a:rPr lang="tr-TR" dirty="0" smtClean="0"/>
              <a:t>İnsanlara geçici mutluluklar sunarlar çünkü kendileri de süreklilik gösteren bir yapıya sahip değildir.</a:t>
            </a:r>
            <a:endParaRPr lang="tr-TR" dirty="0"/>
          </a:p>
        </p:txBody>
      </p:sp>
      <p:pic>
        <p:nvPicPr>
          <p:cNvPr id="3074" name="Picture 2" descr="C:\Users\İletişim Fakültesi\Desktop\se444.jpg"/>
          <p:cNvPicPr>
            <a:picLocks noGrp="1" noChangeAspect="1" noChangeArrowheads="1"/>
          </p:cNvPicPr>
          <p:nvPr>
            <p:ph sz="half" idx="2"/>
          </p:nvPr>
        </p:nvPicPr>
        <p:blipFill>
          <a:blip r:embed="rId2"/>
          <a:srcRect/>
          <a:stretch>
            <a:fillRect/>
          </a:stretch>
        </p:blipFill>
        <p:spPr bwMode="auto">
          <a:xfrm>
            <a:off x="4648200" y="2071678"/>
            <a:ext cx="4038600" cy="357189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357298"/>
            <a:ext cx="4038600" cy="4997627"/>
          </a:xfrm>
        </p:spPr>
        <p:txBody>
          <a:bodyPr>
            <a:normAutofit fontScale="92500"/>
          </a:bodyPr>
          <a:lstStyle/>
          <a:p>
            <a:r>
              <a:rPr lang="tr-TR" dirty="0" smtClean="0"/>
              <a:t>Popüler kültür, kendini topluma kabul ettirme noktasında hiçbir fedakarlıktan kaçınmazken (reklam, kampanyalar vs.), kendini pazarlama ve tükettirme bakımından ise insanları harcamaktan da kendini alıkoymaz, hatta tüketmeyeni bunalımların eşiğine getirebilir.</a:t>
            </a:r>
            <a:endParaRPr lang="tr-TR" dirty="0"/>
          </a:p>
        </p:txBody>
      </p:sp>
      <p:pic>
        <p:nvPicPr>
          <p:cNvPr id="4098" name="Picture 2" descr="C:\Users\İletişim Fakültesi\Desktop\89571_10.jpg"/>
          <p:cNvPicPr>
            <a:picLocks noGrp="1" noChangeAspect="1" noChangeArrowheads="1"/>
          </p:cNvPicPr>
          <p:nvPr>
            <p:ph sz="half" idx="2"/>
          </p:nvPr>
        </p:nvPicPr>
        <p:blipFill>
          <a:blip r:embed="rId2"/>
          <a:srcRect/>
          <a:stretch>
            <a:fillRect/>
          </a:stretch>
        </p:blipFill>
        <p:spPr bwMode="auto">
          <a:xfrm>
            <a:off x="4796399" y="1428736"/>
            <a:ext cx="3742201" cy="492602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pPr algn="ctr"/>
            <a:r>
              <a:rPr lang="tr-TR" dirty="0" smtClean="0"/>
              <a:t>Popüler Kültürün Özellikleri</a:t>
            </a:r>
            <a:endParaRPr lang="tr-TR" dirty="0"/>
          </a:p>
        </p:txBody>
      </p:sp>
      <p:sp>
        <p:nvSpPr>
          <p:cNvPr id="6" name="5 İçerik Yer Tutucusu"/>
          <p:cNvSpPr>
            <a:spLocks noGrp="1"/>
          </p:cNvSpPr>
          <p:nvPr>
            <p:ph idx="1"/>
          </p:nvPr>
        </p:nvSpPr>
        <p:spPr/>
        <p:txBody>
          <a:bodyPr/>
          <a:lstStyle/>
          <a:p>
            <a:r>
              <a:rPr lang="tr-TR" dirty="0" smtClean="0"/>
              <a:t>Popüler kültürde sürekli bir değişim söz konusudur</a:t>
            </a:r>
          </a:p>
          <a:p>
            <a:r>
              <a:rPr lang="tr-TR" dirty="0" smtClean="0"/>
              <a:t>Çabuk kullanım ve hızlı tüketim temel prensiplerdir.</a:t>
            </a:r>
          </a:p>
          <a:p>
            <a:r>
              <a:rPr lang="tr-TR" dirty="0" smtClean="0"/>
              <a:t>Tüketici, ürünü kullanım sınırları içerisinde özgürdür ve ancak tüketerek varlığını hissettirebilir; aksi taktirde iradesi yoktur.</a:t>
            </a:r>
          </a:p>
          <a:p>
            <a:r>
              <a:rPr lang="tr-TR" dirty="0" smtClean="0"/>
              <a:t>Popüler Pazar, tüketim sembolleri ve sloganlarıyla her daim tüketime davet eder.</a:t>
            </a:r>
          </a:p>
          <a:p>
            <a:r>
              <a:rPr lang="tr-TR" dirty="0" smtClean="0"/>
              <a:t>Kendi ürünlerine değer atfederek, tüketime katılmayanları değersiz duruma düşürür.</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4967302"/>
          </a:xfrm>
        </p:spPr>
        <p:txBody>
          <a:bodyPr/>
          <a:lstStyle/>
          <a:p>
            <a:r>
              <a:rPr lang="tr-TR" dirty="0" smtClean="0"/>
              <a:t>Popüler kültür “niceliksel fazlalık ve niteliksel yoksunluğun” kültürü olarak var olan değerlerin içini boşaltır ve böylece anlamsız, kalıcı olmayan bir takım nesneler, yaşam alanımızda bizi sürekli meşgul eder.</a:t>
            </a:r>
          </a:p>
          <a:p>
            <a:r>
              <a:rPr lang="tr-TR" dirty="0" smtClean="0"/>
              <a:t>Popüler kültür ürünlerinin pazarlanması ile ve tüketim alanının oluşması ile toplumda bir tek tipleşme ortaya çıkmıştır.</a:t>
            </a:r>
          </a:p>
          <a:p>
            <a:r>
              <a:rPr lang="tr-TR" dirty="0" smtClean="0"/>
              <a:t>Giyim kuşamda, eğlencede, müzikte, yiyeceklerde vb. tek tipleşme olgusunun yansımaları görülmektedir.</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181616"/>
          </a:xfrm>
        </p:spPr>
        <p:txBody>
          <a:bodyPr/>
          <a:lstStyle/>
          <a:p>
            <a:r>
              <a:rPr lang="tr-TR" dirty="0" smtClean="0"/>
              <a:t>Popüler kültür ürünlerinin popüler pazarlardaki sunumu ve tüketime teşvik sloganlarıyla, ihtiyacı olsun olmasın bütün insanlar tüketime davet edilir</a:t>
            </a:r>
          </a:p>
          <a:p>
            <a:r>
              <a:rPr lang="tr-TR" dirty="0" smtClean="0"/>
              <a:t>Temel ihtiyaç ile gereksiz olanlar arasında seçim yapma bilinci ortadan kaldırılır.</a:t>
            </a:r>
          </a:p>
          <a:p>
            <a:endParaRPr lang="tr-TR" dirty="0"/>
          </a:p>
        </p:txBody>
      </p:sp>
      <p:pic>
        <p:nvPicPr>
          <p:cNvPr id="5122" name="Picture 2" descr="C:\Users\İletişim Fakültesi\Desktop\hqdefault (1).jpg"/>
          <p:cNvPicPr>
            <a:picLocks noChangeAspect="1" noChangeArrowheads="1"/>
          </p:cNvPicPr>
          <p:nvPr/>
        </p:nvPicPr>
        <p:blipFill>
          <a:blip r:embed="rId2"/>
          <a:srcRect/>
          <a:stretch>
            <a:fillRect/>
          </a:stretch>
        </p:blipFill>
        <p:spPr bwMode="auto">
          <a:xfrm>
            <a:off x="2428860" y="3500438"/>
            <a:ext cx="4286250" cy="252412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“Bir alana ikincisi bedava” anlayışıyla aynı anda aynı türden iki ürün tek tüketiciye sunulur. </a:t>
            </a:r>
          </a:p>
          <a:p>
            <a:r>
              <a:rPr lang="tr-TR" dirty="0" smtClean="0"/>
              <a:t>İkinci ürün popüler pazarın tüketiciye karşı bir dayatmasıdır.</a:t>
            </a:r>
          </a:p>
          <a:p>
            <a:r>
              <a:rPr lang="tr-TR" dirty="0" smtClean="0"/>
              <a:t>Elinde bulunsun nasıl olsa zamanı gelirse kullanırsın.</a:t>
            </a:r>
          </a:p>
          <a:p>
            <a:r>
              <a:rPr lang="tr-TR" dirty="0" smtClean="0"/>
              <a:t>Ama aradan belli bir süre geçtikten sonra, aynı Pazar başka bir ürünü sunar tüketicisine.</a:t>
            </a:r>
            <a:endParaRPr lang="tr-TR" dirty="0"/>
          </a:p>
        </p:txBody>
      </p:sp>
      <p:pic>
        <p:nvPicPr>
          <p:cNvPr id="6146" name="Picture 2" descr="C:\Users\İletişim Fakültesi\Desktop\indir (1).jpg"/>
          <p:cNvPicPr>
            <a:picLocks noChangeAspect="1" noChangeArrowheads="1"/>
          </p:cNvPicPr>
          <p:nvPr/>
        </p:nvPicPr>
        <p:blipFill>
          <a:blip r:embed="rId2"/>
          <a:srcRect/>
          <a:stretch>
            <a:fillRect/>
          </a:stretch>
        </p:blipFill>
        <p:spPr bwMode="auto">
          <a:xfrm>
            <a:off x="285720" y="214290"/>
            <a:ext cx="2143125" cy="1785926"/>
          </a:xfrm>
          <a:prstGeom prst="rect">
            <a:avLst/>
          </a:prstGeom>
          <a:noFill/>
        </p:spPr>
      </p:pic>
      <p:pic>
        <p:nvPicPr>
          <p:cNvPr id="6147" name="Picture 3" descr="C:\Users\İletişim Fakültesi\Desktop\flo-1-alana-1-bedava.jpg"/>
          <p:cNvPicPr>
            <a:picLocks noChangeAspect="1" noChangeArrowheads="1"/>
          </p:cNvPicPr>
          <p:nvPr/>
        </p:nvPicPr>
        <p:blipFill>
          <a:blip r:embed="rId3"/>
          <a:srcRect/>
          <a:stretch>
            <a:fillRect/>
          </a:stretch>
        </p:blipFill>
        <p:spPr bwMode="auto">
          <a:xfrm>
            <a:off x="5857884" y="4657725"/>
            <a:ext cx="2990850" cy="2200275"/>
          </a:xfrm>
          <a:prstGeom prst="rect">
            <a:avLst/>
          </a:prstGeom>
          <a:noFill/>
        </p:spPr>
      </p:pic>
      <p:pic>
        <p:nvPicPr>
          <p:cNvPr id="6148" name="Picture 4" descr="C:\Users\İletişim Fakültesi\Desktop\carrefour-bestkartne-1-alana-1-bedava-kampanyasi.jpg"/>
          <p:cNvPicPr>
            <a:picLocks noChangeAspect="1" noChangeArrowheads="1"/>
          </p:cNvPicPr>
          <p:nvPr/>
        </p:nvPicPr>
        <p:blipFill>
          <a:blip r:embed="rId4"/>
          <a:srcRect/>
          <a:stretch>
            <a:fillRect/>
          </a:stretch>
        </p:blipFill>
        <p:spPr bwMode="auto">
          <a:xfrm>
            <a:off x="0" y="5072075"/>
            <a:ext cx="3714776" cy="1785926"/>
          </a:xfrm>
          <a:prstGeom prst="rect">
            <a:avLst/>
          </a:prstGeom>
          <a:noFill/>
        </p:spPr>
      </p:pic>
      <p:pic>
        <p:nvPicPr>
          <p:cNvPr id="6150" name="Picture 6" descr="C:\Users\İletişim Fakültesi\Desktop\bernardo-aralik-2012-1-alana-1-bedava.jpg"/>
          <p:cNvPicPr>
            <a:picLocks noChangeAspect="1" noChangeArrowheads="1"/>
          </p:cNvPicPr>
          <p:nvPr/>
        </p:nvPicPr>
        <p:blipFill>
          <a:blip r:embed="rId5"/>
          <a:srcRect/>
          <a:stretch>
            <a:fillRect/>
          </a:stretch>
        </p:blipFill>
        <p:spPr bwMode="auto">
          <a:xfrm>
            <a:off x="5214942" y="285728"/>
            <a:ext cx="3457575" cy="155734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285992"/>
            <a:ext cx="8229600" cy="4038608"/>
          </a:xfrm>
        </p:spPr>
        <p:txBody>
          <a:bodyPr/>
          <a:lstStyle/>
          <a:p>
            <a:r>
              <a:rPr lang="tr-TR" dirty="0" smtClean="0"/>
              <a:t>Senin sahip olduğun ürünler varsa da artık modası geçmiş dercesine, yeni sezon ürünleri veya bu yılın modası söylemiyle bir yenisini daha sunar.</a:t>
            </a:r>
            <a:endParaRPr lang="tr-TR" dirty="0"/>
          </a:p>
        </p:txBody>
      </p:sp>
      <p:pic>
        <p:nvPicPr>
          <p:cNvPr id="7170" name="Picture 2" descr="C:\Users\İletişim Fakültesi\Desktop\indir (2).jpg"/>
          <p:cNvPicPr>
            <a:picLocks noChangeAspect="1" noChangeArrowheads="1"/>
          </p:cNvPicPr>
          <p:nvPr/>
        </p:nvPicPr>
        <p:blipFill>
          <a:blip r:embed="rId2"/>
          <a:srcRect/>
          <a:stretch>
            <a:fillRect/>
          </a:stretch>
        </p:blipFill>
        <p:spPr bwMode="auto">
          <a:xfrm>
            <a:off x="571472" y="3571876"/>
            <a:ext cx="3609975" cy="1266825"/>
          </a:xfrm>
          <a:prstGeom prst="rect">
            <a:avLst/>
          </a:prstGeom>
          <a:noFill/>
        </p:spPr>
      </p:pic>
      <p:pic>
        <p:nvPicPr>
          <p:cNvPr id="7171" name="Picture 3" descr="C:\Users\İletişim Fakültesi\Desktop\indir (3).jpg"/>
          <p:cNvPicPr>
            <a:picLocks noChangeAspect="1" noChangeArrowheads="1"/>
          </p:cNvPicPr>
          <p:nvPr/>
        </p:nvPicPr>
        <p:blipFill>
          <a:blip r:embed="rId3"/>
          <a:srcRect/>
          <a:stretch>
            <a:fillRect/>
          </a:stretch>
        </p:blipFill>
        <p:spPr bwMode="auto">
          <a:xfrm>
            <a:off x="571472" y="428604"/>
            <a:ext cx="2295525" cy="1990725"/>
          </a:xfrm>
          <a:prstGeom prst="rect">
            <a:avLst/>
          </a:prstGeom>
          <a:noFill/>
        </p:spPr>
      </p:pic>
      <p:pic>
        <p:nvPicPr>
          <p:cNvPr id="7172" name="Picture 4" descr="C:\Users\İletişim Fakültesi\Desktop\yeni-sezon-urunler-13.jpg"/>
          <p:cNvPicPr>
            <a:picLocks noChangeAspect="1" noChangeArrowheads="1"/>
          </p:cNvPicPr>
          <p:nvPr/>
        </p:nvPicPr>
        <p:blipFill>
          <a:blip r:embed="rId4" cstate="print"/>
          <a:srcRect/>
          <a:stretch>
            <a:fillRect/>
          </a:stretch>
        </p:blipFill>
        <p:spPr bwMode="auto">
          <a:xfrm>
            <a:off x="3357554" y="4929198"/>
            <a:ext cx="5500694" cy="1766892"/>
          </a:xfrm>
          <a:prstGeom prst="rect">
            <a:avLst/>
          </a:prstGeom>
          <a:noFill/>
        </p:spPr>
      </p:pic>
      <p:pic>
        <p:nvPicPr>
          <p:cNvPr id="7173" name="Picture 5" descr="C:\Users\İletişim Fakültesi\Desktop\yeni-sezon-urunler-1-1920x400.jpg"/>
          <p:cNvPicPr>
            <a:picLocks noChangeAspect="1" noChangeArrowheads="1"/>
          </p:cNvPicPr>
          <p:nvPr/>
        </p:nvPicPr>
        <p:blipFill>
          <a:blip r:embed="rId5" cstate="print"/>
          <a:srcRect/>
          <a:stretch>
            <a:fillRect/>
          </a:stretch>
        </p:blipFill>
        <p:spPr bwMode="auto">
          <a:xfrm>
            <a:off x="4143372" y="1000108"/>
            <a:ext cx="3849624" cy="115519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p:spPr>
        <p:txBody>
          <a:bodyPr>
            <a:normAutofit lnSpcReduction="10000"/>
          </a:bodyPr>
          <a:lstStyle/>
          <a:p>
            <a:r>
              <a:rPr lang="tr-TR" dirty="0" smtClean="0"/>
              <a:t>İndirimler, kampanyalar vs. derken tüketim süreklileşir ve hızlanır.</a:t>
            </a:r>
          </a:p>
          <a:p>
            <a:r>
              <a:rPr lang="tr-TR" dirty="0" smtClean="0"/>
              <a:t>Popüler kültüre alternatif olarak sunulan ürünler de aslına bakılırsa yine popüler kültür ürünlerinden oluşur.</a:t>
            </a:r>
          </a:p>
          <a:p>
            <a:r>
              <a:rPr lang="tr-TR" dirty="0" smtClean="0"/>
              <a:t>Bir şarkıcıya fiziksel olarak benzeyen başka şarkıcılarında gündeme gelmesi, sırf tanınmış birine benzediği için aynı şekilde tanınması gibi.</a:t>
            </a:r>
          </a:p>
          <a:p>
            <a:r>
              <a:rPr lang="tr-TR" dirty="0" smtClean="0"/>
              <a:t>Ayrıca popüler yaratılmasında da, diğer popülerler kullanılır; popüler spor, popüler sporcu ve sanatçılar, popüler televizyon ve popüler televizyon programları, popülerleştirilmiş anneler ve kaynanalar, popüler magazin ve dergi kahramanları, popüler politikalar…</a:t>
            </a:r>
            <a:endParaRPr lang="tr-TR" dirty="0"/>
          </a:p>
        </p:txBody>
      </p:sp>
      <p:pic>
        <p:nvPicPr>
          <p:cNvPr id="8194" name="Picture 2" descr="C:\Users\İletişim Fakültesi\Desktop\191353441559b6936311ede2.52535903_n-413x226.jpg"/>
          <p:cNvPicPr>
            <a:picLocks noChangeAspect="1" noChangeArrowheads="1"/>
          </p:cNvPicPr>
          <p:nvPr/>
        </p:nvPicPr>
        <p:blipFill>
          <a:blip r:embed="rId2"/>
          <a:srcRect/>
          <a:stretch>
            <a:fillRect/>
          </a:stretch>
        </p:blipFill>
        <p:spPr bwMode="auto">
          <a:xfrm>
            <a:off x="7072330" y="357166"/>
            <a:ext cx="1816076" cy="135732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Popüler Kültür ve Tüketim Toplumu</a:t>
            </a:r>
            <a:endParaRPr lang="tr-TR" dirty="0"/>
          </a:p>
        </p:txBody>
      </p:sp>
      <p:sp>
        <p:nvSpPr>
          <p:cNvPr id="3" name="2 İçerik Yer Tutucusu"/>
          <p:cNvSpPr>
            <a:spLocks noGrp="1"/>
          </p:cNvSpPr>
          <p:nvPr>
            <p:ph idx="1"/>
          </p:nvPr>
        </p:nvSpPr>
        <p:spPr/>
        <p:txBody>
          <a:bodyPr/>
          <a:lstStyle/>
          <a:p>
            <a:r>
              <a:rPr lang="tr-TR" dirty="0" smtClean="0"/>
              <a:t>Toplum birlikte yaşanan ve faaliyette bulunan bireyler grubu, bireylerin örgütlenmesi, sosyal sistem ise düşüncelerin örgütlenmesidir.</a:t>
            </a:r>
          </a:p>
          <a:p>
            <a:r>
              <a:rPr lang="tr-TR" dirty="0" smtClean="0"/>
              <a:t>Genel anlamı ile toplum, “belli bir zaman ve mekanda, insanların ortak bir kültür ve yaşayış etrafında oluşturulan bir birliktelik”  şeklinde tanımlanabilir.</a:t>
            </a:r>
          </a:p>
          <a:p>
            <a:r>
              <a:rPr lang="tr-TR" dirty="0" smtClean="0"/>
              <a:t>Popüler kültür ait olduğu toplumda biçimlenir ve endüstrileşme, teknoloji ve elektronikten beslenir, kitle iletişim araçları ile kendini evrenselleştirir.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467368"/>
          </a:xfrm>
        </p:spPr>
        <p:txBody>
          <a:bodyPr/>
          <a:lstStyle/>
          <a:p>
            <a:r>
              <a:rPr lang="tr-TR" dirty="0" smtClean="0"/>
              <a:t>Popüler kültür, dinamik toplumsal iletişim ilişkilerinin bir parçası olarak kültürel bir hareketlenmedir ve tüm toplumu kuşatarak, etkisi altına alma eğilimindedir.</a:t>
            </a:r>
          </a:p>
          <a:p>
            <a:r>
              <a:rPr lang="tr-TR" dirty="0" smtClean="0"/>
              <a:t>Türkiye’de başlayan batılılaşma hareketlerinin, topluma getirdiği maddi ve manevi dayatmalar, pek çok boyutuyla birlikte toplumsal değişme sürecini hızlandırmıştır.</a:t>
            </a:r>
            <a:endParaRPr lang="tr-TR" dirty="0"/>
          </a:p>
        </p:txBody>
      </p:sp>
      <p:pic>
        <p:nvPicPr>
          <p:cNvPr id="9218" name="Picture 2" descr="C:\Users\İletişim Fakültesi\Desktop\images.jpg"/>
          <p:cNvPicPr>
            <a:picLocks noChangeAspect="1" noChangeArrowheads="1"/>
          </p:cNvPicPr>
          <p:nvPr/>
        </p:nvPicPr>
        <p:blipFill>
          <a:blip r:embed="rId2"/>
          <a:srcRect/>
          <a:stretch>
            <a:fillRect/>
          </a:stretch>
        </p:blipFill>
        <p:spPr bwMode="auto">
          <a:xfrm>
            <a:off x="2428860" y="3929066"/>
            <a:ext cx="3571900" cy="214312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Popüler Kültür ve Modernlik</a:t>
            </a:r>
            <a:endParaRPr lang="tr-TR" dirty="0"/>
          </a:p>
        </p:txBody>
      </p:sp>
      <p:sp>
        <p:nvSpPr>
          <p:cNvPr id="3" name="2 İçerik Yer Tutucusu"/>
          <p:cNvSpPr>
            <a:spLocks noGrp="1"/>
          </p:cNvSpPr>
          <p:nvPr>
            <p:ph idx="1"/>
          </p:nvPr>
        </p:nvSpPr>
        <p:spPr/>
        <p:txBody>
          <a:bodyPr>
            <a:normAutofit lnSpcReduction="10000"/>
          </a:bodyPr>
          <a:lstStyle/>
          <a:p>
            <a:r>
              <a:rPr lang="tr-TR" dirty="0" smtClean="0"/>
              <a:t>Modern kavramı Roma’dan itibaren farklı anlamlar yüklenerek kullanılmıştır. </a:t>
            </a:r>
          </a:p>
          <a:p>
            <a:r>
              <a:rPr lang="tr-TR" dirty="0" smtClean="0"/>
              <a:t>Bugün ise iki farlı anlamla dikkat çekmektedir. </a:t>
            </a:r>
          </a:p>
          <a:p>
            <a:r>
              <a:rPr lang="tr-TR" dirty="0" smtClean="0"/>
              <a:t>Bunlardan ilki, bugüne ait olan, bu çağda çıkmış anlamında kullanılırken, ikinci ise, eskiden yeniye geçişi anlatmaktadır.</a:t>
            </a:r>
          </a:p>
          <a:p>
            <a:r>
              <a:rPr lang="tr-TR" dirty="0" smtClean="0"/>
              <a:t>Eski ile yeni arasındaki kıyaslama ile eskiye göre yeni olduğunu anlatma görevi yüklenmektedir.</a:t>
            </a:r>
          </a:p>
          <a:p>
            <a:r>
              <a:rPr lang="tr-TR" dirty="0" err="1" smtClean="0"/>
              <a:t>Modernite</a:t>
            </a:r>
            <a:r>
              <a:rPr lang="tr-TR" dirty="0" smtClean="0"/>
              <a:t> kavramı da insanın aklını kullanmak koşulu ile kendi geleceğini belirleyebileceği üzerinde durmaktadır.</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3357586"/>
          </a:xfrm>
        </p:spPr>
        <p:txBody>
          <a:bodyPr>
            <a:normAutofit lnSpcReduction="10000"/>
          </a:bodyPr>
          <a:lstStyle/>
          <a:p>
            <a:r>
              <a:rPr lang="tr-TR" dirty="0" err="1" smtClean="0"/>
              <a:t>Abel</a:t>
            </a:r>
            <a:r>
              <a:rPr lang="tr-TR" dirty="0" smtClean="0"/>
              <a:t> </a:t>
            </a:r>
            <a:r>
              <a:rPr lang="tr-TR" dirty="0" err="1" smtClean="0"/>
              <a:t>Jeannier’e</a:t>
            </a:r>
            <a:r>
              <a:rPr lang="tr-TR" dirty="0" smtClean="0"/>
              <a:t> göre “modern, radikal bir değişmeden sonra ortaya çıkar ve insana olduğu kadar çevresine de uygulanır”. </a:t>
            </a:r>
          </a:p>
          <a:p>
            <a:r>
              <a:rPr lang="tr-TR" dirty="0" smtClean="0"/>
              <a:t>“Modern olmak, artık düne ait olmayan ve başka yöntemlerle ele alınması gereken bir dünyada yaşamak demektir.” </a:t>
            </a:r>
          </a:p>
          <a:p>
            <a:r>
              <a:rPr lang="tr-TR" dirty="0" smtClean="0"/>
              <a:t>Bu bağlamda; insanlık tarihi modern süreçleri zaman zaman yaşamıştır.</a:t>
            </a:r>
            <a:endParaRPr lang="tr-TR" dirty="0"/>
          </a:p>
        </p:txBody>
      </p:sp>
      <p:pic>
        <p:nvPicPr>
          <p:cNvPr id="1026" name="Picture 2" descr="C:\Users\İletişim Fakültesi\Desktop\modernlik-belirsizlik.jpg"/>
          <p:cNvPicPr>
            <a:picLocks noChangeAspect="1" noChangeArrowheads="1"/>
          </p:cNvPicPr>
          <p:nvPr/>
        </p:nvPicPr>
        <p:blipFill>
          <a:blip r:embed="rId2"/>
          <a:srcRect/>
          <a:stretch>
            <a:fillRect/>
          </a:stretch>
        </p:blipFill>
        <p:spPr bwMode="auto">
          <a:xfrm>
            <a:off x="1714480" y="4071942"/>
            <a:ext cx="5476739" cy="250033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714620"/>
            <a:ext cx="8229600" cy="3786214"/>
          </a:xfrm>
        </p:spPr>
        <p:txBody>
          <a:bodyPr>
            <a:normAutofit lnSpcReduction="10000"/>
          </a:bodyPr>
          <a:lstStyle/>
          <a:p>
            <a:r>
              <a:rPr lang="tr-TR" dirty="0" smtClean="0"/>
              <a:t>Her değişim sıçramasının olduğu dönemde dünya başka bir biçime bürünmektedir. </a:t>
            </a:r>
          </a:p>
          <a:p>
            <a:r>
              <a:rPr lang="tr-TR" dirty="0" smtClean="0"/>
              <a:t>Bu durumun ortaya çıkardığı başkalıklar “modern” tanımlaması ile değerlendirilmektedir. </a:t>
            </a:r>
          </a:p>
          <a:p>
            <a:r>
              <a:rPr lang="tr-TR" dirty="0" smtClean="0"/>
              <a:t>Tarihsel anlamda </a:t>
            </a:r>
            <a:r>
              <a:rPr lang="tr-TR" dirty="0" err="1" smtClean="0"/>
              <a:t>modernite</a:t>
            </a:r>
            <a:r>
              <a:rPr lang="tr-TR" dirty="0" smtClean="0"/>
              <a:t> kavramı da kendisinden önce gelen birçok değişimle ortaya çıkan “yeni dünyayı” içine almaktadır. </a:t>
            </a:r>
          </a:p>
          <a:p>
            <a:r>
              <a:rPr lang="tr-TR" dirty="0" smtClean="0"/>
              <a:t>Dolayısıyla tarihsel bir dönemi ifade etmek için kullanılmaktadır</a:t>
            </a:r>
            <a:endParaRPr lang="tr-TR" dirty="0"/>
          </a:p>
        </p:txBody>
      </p:sp>
      <p:pic>
        <p:nvPicPr>
          <p:cNvPr id="2050" name="Picture 2" descr="C:\Users\İletişim Fakültesi\Desktop\Kader-Attia-540x286.jpg"/>
          <p:cNvPicPr>
            <a:picLocks noChangeAspect="1" noChangeArrowheads="1"/>
          </p:cNvPicPr>
          <p:nvPr/>
        </p:nvPicPr>
        <p:blipFill>
          <a:blip r:embed="rId2"/>
          <a:srcRect/>
          <a:stretch>
            <a:fillRect/>
          </a:stretch>
        </p:blipFill>
        <p:spPr bwMode="auto">
          <a:xfrm>
            <a:off x="1857356" y="642918"/>
            <a:ext cx="5143500" cy="207645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Modernleşme, özellikle ABD kökenli işlevselci toplumbilimcilerin 1950 – 1960’larda önermiş olduğu, </a:t>
            </a:r>
          </a:p>
          <a:p>
            <a:r>
              <a:rPr lang="tr-TR" dirty="0" smtClean="0"/>
              <a:t>toplumsal yapıdan, </a:t>
            </a:r>
          </a:p>
          <a:p>
            <a:r>
              <a:rPr lang="tr-TR" dirty="0" smtClean="0"/>
              <a:t>ekonomik büyümeye kadar </a:t>
            </a:r>
          </a:p>
          <a:p>
            <a:r>
              <a:rPr lang="tr-TR" dirty="0" smtClean="0"/>
              <a:t>birçok alanda güdülenen örüntüler ile geleneksel değerlerin terk edilerek, </a:t>
            </a:r>
          </a:p>
          <a:p>
            <a:r>
              <a:rPr lang="tr-TR" dirty="0" smtClean="0"/>
              <a:t>bunun yerine gelişimci ve değişimci değerlerin koyulması gerektiğini anlatan bir toplumsal değişim modeli olarak görülmektedir </a:t>
            </a:r>
            <a:endParaRPr lang="tr-TR" dirty="0"/>
          </a:p>
        </p:txBody>
      </p:sp>
      <p:pic>
        <p:nvPicPr>
          <p:cNvPr id="3074" name="Picture 2" descr="C:\Users\İletişim Fakültesi\Desktop\images.jpg"/>
          <p:cNvPicPr>
            <a:picLocks noChangeAspect="1" noChangeArrowheads="1"/>
          </p:cNvPicPr>
          <p:nvPr/>
        </p:nvPicPr>
        <p:blipFill>
          <a:blip r:embed="rId2"/>
          <a:srcRect/>
          <a:stretch>
            <a:fillRect/>
          </a:stretch>
        </p:blipFill>
        <p:spPr bwMode="auto">
          <a:xfrm>
            <a:off x="214282" y="214290"/>
            <a:ext cx="2619375" cy="174307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71546"/>
            <a:ext cx="8229600" cy="5253054"/>
          </a:xfrm>
        </p:spPr>
        <p:txBody>
          <a:bodyPr/>
          <a:lstStyle/>
          <a:p>
            <a:r>
              <a:rPr lang="tr-TR" dirty="0" smtClean="0"/>
              <a:t>İnsanlığa yapılan aydınlığa çağrı, dünya karanlık ve cehalet içinde bulunurken, yalnızlık ve tutsaklıkla yaşarken etkileyici bir çağrı olarak görülmektedir. </a:t>
            </a:r>
          </a:p>
          <a:p>
            <a:r>
              <a:rPr lang="tr-TR" dirty="0" smtClean="0"/>
              <a:t>Akılcılaştırma o zamana kadar var olan geleneksel otorite ve güçlerin keyfi idaresine bilimsel ve eleştirel ruhu getirmektedir. </a:t>
            </a:r>
          </a:p>
          <a:p>
            <a:r>
              <a:rPr lang="tr-TR" dirty="0" smtClean="0"/>
              <a:t>Ancak bu ruhun işçilerin meslek özerkliğini yok eden, o işçileri bilimsel olduğunu iddia ederken fizyolojik, psikolojik ya da toplumsal gerçeklerini görmezden gelerek sadece kar amacı olarak gören bir çalışma yöntemini de getirmektedir</a:t>
            </a: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Modernleşme</a:t>
            </a:r>
            <a:endParaRPr lang="tr-TR" dirty="0"/>
          </a:p>
        </p:txBody>
      </p:sp>
      <p:sp>
        <p:nvSpPr>
          <p:cNvPr id="3" name="2 İçerik Yer Tutucusu"/>
          <p:cNvSpPr>
            <a:spLocks noGrp="1"/>
          </p:cNvSpPr>
          <p:nvPr>
            <p:ph idx="1"/>
          </p:nvPr>
        </p:nvSpPr>
        <p:spPr>
          <a:xfrm>
            <a:off x="457200" y="2143116"/>
            <a:ext cx="8229600" cy="4181484"/>
          </a:xfrm>
        </p:spPr>
        <p:txBody>
          <a:bodyPr>
            <a:normAutofit lnSpcReduction="10000"/>
          </a:bodyPr>
          <a:lstStyle/>
          <a:p>
            <a:r>
              <a:rPr lang="tr-TR" dirty="0" smtClean="0"/>
              <a:t>Modern kavramının uzun tarihsel süreci </a:t>
            </a:r>
            <a:r>
              <a:rPr lang="tr-TR" dirty="0" err="1" smtClean="0"/>
              <a:t>Hans</a:t>
            </a:r>
            <a:r>
              <a:rPr lang="tr-TR" dirty="0" smtClean="0"/>
              <a:t> Robert </a:t>
            </a:r>
            <a:r>
              <a:rPr lang="tr-TR" dirty="0" err="1" smtClean="0"/>
              <a:t>Jauss</a:t>
            </a:r>
            <a:r>
              <a:rPr lang="tr-TR" dirty="0" smtClean="0"/>
              <a:t> tarafından incelenmiştir. </a:t>
            </a:r>
          </a:p>
          <a:p>
            <a:r>
              <a:rPr lang="tr-TR" dirty="0" smtClean="0"/>
              <a:t>Latince “</a:t>
            </a:r>
            <a:r>
              <a:rPr lang="tr-TR" dirty="0" err="1" smtClean="0"/>
              <a:t>modernus</a:t>
            </a:r>
            <a:r>
              <a:rPr lang="tr-TR" dirty="0" smtClean="0"/>
              <a:t>” teriminden gelen “modern” ilk kez 5. yüzyıl sonlarına doğru Hıristiyanlığı kabul eden Roma’nın yeni durumunu, pagan döneminden ayırmak için kullanılmaktadır. </a:t>
            </a:r>
          </a:p>
          <a:p>
            <a:r>
              <a:rPr lang="tr-TR" dirty="0" smtClean="0"/>
              <a:t>Modern terimi içeriğinde değişimler olsa da, “modern” kendini hep “eski”den “yeni”ye geçiş süreci olarak görmüş ve sürekli Antik Çağ’la kendisi arasında bir ilişki kuran dönemlerin bilincini belirtmiştir</a:t>
            </a:r>
            <a:endParaRPr lang="tr-TR" dirty="0"/>
          </a:p>
        </p:txBody>
      </p:sp>
      <p:pic>
        <p:nvPicPr>
          <p:cNvPr id="4098" name="Picture 2" descr="C:\Users\İletişim Fakültesi\Desktop\Cd8b63aaf8aec5f3ac4589b199168b7cc.jpg"/>
          <p:cNvPicPr>
            <a:picLocks noChangeAspect="1" noChangeArrowheads="1"/>
          </p:cNvPicPr>
          <p:nvPr/>
        </p:nvPicPr>
        <p:blipFill>
          <a:blip r:embed="rId2"/>
          <a:srcRect/>
          <a:stretch>
            <a:fillRect/>
          </a:stretch>
        </p:blipFill>
        <p:spPr bwMode="auto">
          <a:xfrm>
            <a:off x="4786314" y="214290"/>
            <a:ext cx="4095750" cy="1857388"/>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err="1" smtClean="0"/>
              <a:t>Giddens</a:t>
            </a:r>
            <a:r>
              <a:rPr lang="tr-TR" dirty="0" smtClean="0"/>
              <a:t> modernliği 17. yüzyılda Avrupa’dan başlayarak zaman içinde bütün dünyayı içine alan bir etkileme sürecine bağlayarak bir toplumsal yaşam ve yeni örgütlenme biçimi olarak ifade etmektedir. </a:t>
            </a:r>
          </a:p>
          <a:p>
            <a:r>
              <a:rPr lang="tr-TR" dirty="0" smtClean="0"/>
              <a:t>Modernleşmenin en önemli özelliğinin daha önceki değişim süreçlerine göre çok daha hızlı ve fazla olduğu üzerinde durmaktadır</a:t>
            </a:r>
            <a:endParaRPr lang="tr-TR" dirty="0"/>
          </a:p>
        </p:txBody>
      </p:sp>
      <p:pic>
        <p:nvPicPr>
          <p:cNvPr id="5122" name="Picture 2" descr="C:\Users\İletişim Fakültesi\Desktop\images (1).jpg"/>
          <p:cNvPicPr>
            <a:picLocks noChangeAspect="1" noChangeArrowheads="1"/>
          </p:cNvPicPr>
          <p:nvPr/>
        </p:nvPicPr>
        <p:blipFill>
          <a:blip r:embed="rId2"/>
          <a:srcRect/>
          <a:stretch>
            <a:fillRect/>
          </a:stretch>
        </p:blipFill>
        <p:spPr bwMode="auto">
          <a:xfrm>
            <a:off x="4786314" y="4714884"/>
            <a:ext cx="2466975" cy="184785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736"/>
            <a:ext cx="8229600" cy="4895864"/>
          </a:xfrm>
        </p:spPr>
        <p:txBody>
          <a:bodyPr>
            <a:normAutofit lnSpcReduction="10000"/>
          </a:bodyPr>
          <a:lstStyle/>
          <a:p>
            <a:r>
              <a:rPr lang="tr-TR" dirty="0" smtClean="0"/>
              <a:t>Modernleşme üzerinde çalışmalar yaparak düşünceler üreten sosyologlar genellikle geleneksel toplum – modern toplum ayrımı üzerinde durmaktadır.  </a:t>
            </a:r>
          </a:p>
          <a:p>
            <a:r>
              <a:rPr lang="tr-TR" dirty="0" smtClean="0"/>
              <a:t>Bunu yaparken bu iki toplum tipinin ayırt edici özelliklerini ortaya koymaktadırlar. </a:t>
            </a:r>
          </a:p>
          <a:p>
            <a:r>
              <a:rPr lang="tr-TR" dirty="0" smtClean="0"/>
              <a:t>Bu düşünürlere göre geleneksel toplum tarafından oluşturulmuş ve biçimlenmiş bir insan modeli bulunduğu gibi, modern toplum tarafından şekillenmiş bir insan modeli de bulunmaktadır. </a:t>
            </a:r>
          </a:p>
          <a:p>
            <a:r>
              <a:rPr lang="tr-TR" dirty="0" smtClean="0"/>
              <a:t>Modernleşme teorisi de geleneksel toplum ile modern toplum arasında ortaya koyulan ayrım üzerinden işlev görmektedir</a:t>
            </a: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181616"/>
          </a:xfrm>
        </p:spPr>
        <p:txBody>
          <a:bodyPr/>
          <a:lstStyle/>
          <a:p>
            <a:r>
              <a:rPr lang="tr-TR" dirty="0" err="1" smtClean="0"/>
              <a:t>Rocher’e</a:t>
            </a:r>
            <a:r>
              <a:rPr lang="tr-TR" dirty="0" smtClean="0"/>
              <a:t> göre modernleşme, endüstrileşme ve gelişme ile ilişkili biçimde modernleşmenin değerler düzenini ve normatif yapıları çağrıştırmaktadır. </a:t>
            </a:r>
          </a:p>
          <a:p>
            <a:r>
              <a:rPr lang="tr-TR" dirty="0" smtClean="0"/>
              <a:t>Böylece </a:t>
            </a:r>
            <a:r>
              <a:rPr lang="tr-TR" dirty="0" err="1" smtClean="0"/>
              <a:t>Rocher</a:t>
            </a:r>
            <a:r>
              <a:rPr lang="tr-TR" dirty="0" smtClean="0"/>
              <a:t> modernleşmeyi, gerçeklikleri kabul edilmiş belli değer yargıları ile bağlantılı bireysel ve toplumsal hayat şartlarının üst düzeye çekilmesi amaçlı toplumu harekete geçirici eylemler olarak değerlendirmektedir</a:t>
            </a:r>
            <a:endParaRPr lang="tr-TR" dirty="0"/>
          </a:p>
        </p:txBody>
      </p:sp>
      <p:pic>
        <p:nvPicPr>
          <p:cNvPr id="6146" name="Picture 2" descr="C:\Users\İletişim Fakültesi\Desktop\102765.jpg"/>
          <p:cNvPicPr>
            <a:picLocks noChangeAspect="1" noChangeArrowheads="1"/>
          </p:cNvPicPr>
          <p:nvPr/>
        </p:nvPicPr>
        <p:blipFill>
          <a:blip r:embed="rId2"/>
          <a:srcRect/>
          <a:stretch>
            <a:fillRect/>
          </a:stretch>
        </p:blipFill>
        <p:spPr bwMode="auto">
          <a:xfrm>
            <a:off x="3857620" y="4071942"/>
            <a:ext cx="4976818" cy="245269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Modernleşme Sürecinin Dört Boyutu</a:t>
            </a:r>
            <a:endParaRPr lang="tr-TR" dirty="0"/>
          </a:p>
        </p:txBody>
      </p:sp>
      <p:sp>
        <p:nvSpPr>
          <p:cNvPr id="3" name="2 İçerik Yer Tutucusu"/>
          <p:cNvSpPr>
            <a:spLocks noGrp="1"/>
          </p:cNvSpPr>
          <p:nvPr>
            <p:ph idx="1"/>
          </p:nvPr>
        </p:nvSpPr>
        <p:spPr>
          <a:xfrm>
            <a:off x="457200" y="2214554"/>
            <a:ext cx="8229600" cy="4110046"/>
          </a:xfrm>
        </p:spPr>
        <p:txBody>
          <a:bodyPr/>
          <a:lstStyle/>
          <a:p>
            <a:pPr marL="514350" indent="-514350">
              <a:buFont typeface="+mj-lt"/>
              <a:buAutoNum type="arabicPeriod"/>
            </a:pPr>
            <a:r>
              <a:rPr lang="tr-TR" b="1" dirty="0" smtClean="0"/>
              <a:t>Düşünce Yapısındaki Değişimle Birlikte Bilim Alanında Modernleşme Sürecine Geçiş</a:t>
            </a:r>
          </a:p>
          <a:p>
            <a:pPr marL="514350" indent="-514350">
              <a:buFont typeface="+mj-lt"/>
              <a:buAutoNum type="arabicPeriod"/>
            </a:pPr>
            <a:r>
              <a:rPr lang="tr-TR" b="1" dirty="0" smtClean="0"/>
              <a:t>Teknik Gelişimle Birlikte Ekonomik Alanda Modernleşmeye Geçiş</a:t>
            </a:r>
          </a:p>
          <a:p>
            <a:pPr marL="514350" indent="-514350">
              <a:buFont typeface="+mj-lt"/>
              <a:buAutoNum type="arabicPeriod"/>
            </a:pPr>
            <a:r>
              <a:rPr lang="tr-TR" b="1" dirty="0" smtClean="0"/>
              <a:t>Yeni Devrimlerle Siyasal Alanda Modernleşme,</a:t>
            </a:r>
          </a:p>
          <a:p>
            <a:pPr marL="514350" indent="-514350">
              <a:buFont typeface="+mj-lt"/>
              <a:buAutoNum type="arabicPeriod"/>
            </a:pPr>
            <a:r>
              <a:rPr lang="tr-TR" b="1" dirty="0" smtClean="0"/>
              <a:t>Sosyal ve Kültürel Alanda Modernleşme,</a:t>
            </a: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Tüketim Kültürü ve Değişen Tüketim Alışkanlıkları</a:t>
            </a:r>
            <a:endParaRPr lang="tr-TR" dirty="0"/>
          </a:p>
        </p:txBody>
      </p:sp>
      <p:sp>
        <p:nvSpPr>
          <p:cNvPr id="3" name="2 İçerik Yer Tutucusu"/>
          <p:cNvSpPr>
            <a:spLocks noGrp="1"/>
          </p:cNvSpPr>
          <p:nvPr>
            <p:ph idx="1"/>
          </p:nvPr>
        </p:nvSpPr>
        <p:spPr/>
        <p:txBody>
          <a:bodyPr/>
          <a:lstStyle/>
          <a:p>
            <a:pPr marL="514350" indent="-514350">
              <a:buFont typeface="+mj-lt"/>
              <a:buAutoNum type="arabicPeriod"/>
            </a:pPr>
            <a:r>
              <a:rPr lang="tr-TR" b="1" dirty="0" smtClean="0"/>
              <a:t>Tüketim – Tüketici</a:t>
            </a:r>
          </a:p>
          <a:p>
            <a:pPr marL="514350" indent="-514350"/>
            <a:r>
              <a:rPr lang="tr-TR" dirty="0" err="1" smtClean="0"/>
              <a:t>Baudrilard</a:t>
            </a:r>
            <a:r>
              <a:rPr lang="tr-TR" dirty="0" smtClean="0"/>
              <a:t>’ göre, “Tüketim bir söylendir. </a:t>
            </a:r>
          </a:p>
          <a:p>
            <a:pPr marL="514350" indent="-514350"/>
            <a:r>
              <a:rPr lang="tr-TR" dirty="0" smtClean="0"/>
              <a:t>Yani tüketim çağdaş toplumun kendisi üzerine bir söz, toplumun kendisiyle konuşma tarzıdır.” </a:t>
            </a:r>
          </a:p>
          <a:p>
            <a:pPr marL="514350" indent="-514350"/>
            <a:r>
              <a:rPr lang="tr-TR" dirty="0" smtClean="0"/>
              <a:t>Buna göre de tüketim toplumunun tek nesnel gerçekliği olarak tüketim fikri ortaya çıkar. </a:t>
            </a:r>
          </a:p>
          <a:p>
            <a:pPr marL="514350" indent="-514350"/>
            <a:r>
              <a:rPr lang="tr-TR" dirty="0" smtClean="0"/>
              <a:t>Bu fikirde sürekli olarak gündelik söylem ve entelektüel söylem tarafından yenilenir ve sonuçta da sağduyu gücüne ulaşmış olan bu yansımalı ve söylemsel bileşim ortaya bir kültür çıkarır</a:t>
            </a:r>
            <a:endParaRPr lang="tr-TR" b="1" dirty="0"/>
          </a:p>
        </p:txBody>
      </p:sp>
      <p:pic>
        <p:nvPicPr>
          <p:cNvPr id="8194" name="Picture 2" descr="C:\Users\İletişim Fakültesi\Desktop\dünya-tüketim-630x325.jpg"/>
          <p:cNvPicPr>
            <a:picLocks noChangeAspect="1" noChangeArrowheads="1"/>
          </p:cNvPicPr>
          <p:nvPr/>
        </p:nvPicPr>
        <p:blipFill>
          <a:blip r:embed="rId2"/>
          <a:srcRect/>
          <a:stretch>
            <a:fillRect/>
          </a:stretch>
        </p:blipFill>
        <p:spPr bwMode="auto">
          <a:xfrm>
            <a:off x="7072330" y="1142984"/>
            <a:ext cx="1785929" cy="1643074"/>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214422"/>
            <a:ext cx="4038600" cy="5140503"/>
          </a:xfrm>
        </p:spPr>
        <p:txBody>
          <a:bodyPr>
            <a:normAutofit fontScale="92500" lnSpcReduction="20000"/>
          </a:bodyPr>
          <a:lstStyle/>
          <a:p>
            <a:r>
              <a:rPr lang="tr-TR" dirty="0" smtClean="0"/>
              <a:t>Tüketim kavramı da ha çok maddi anlamda bir tüketime atıfta bulunur.</a:t>
            </a:r>
          </a:p>
          <a:p>
            <a:r>
              <a:rPr lang="tr-TR" dirty="0" smtClean="0"/>
              <a:t>Tabi ki tüketim yalnızca maddi olanla sınırlı değildir.</a:t>
            </a:r>
          </a:p>
          <a:p>
            <a:r>
              <a:rPr lang="tr-TR" dirty="0" smtClean="0"/>
              <a:t>Maddi öğeler dışında, sahip olunan sosyal, kültürel ve manevi değerlerinde maddileştirilerek tüketime hazırlanması söz konusudur.</a:t>
            </a:r>
          </a:p>
          <a:p>
            <a:r>
              <a:rPr lang="tr-TR" dirty="0" smtClean="0"/>
              <a:t>Kısaca tüketim yok etmektir.</a:t>
            </a:r>
          </a:p>
        </p:txBody>
      </p:sp>
      <p:pic>
        <p:nvPicPr>
          <p:cNvPr id="7170" name="Picture 2" descr="C:\Users\İletişim Fakültesi\Desktop\tuketici-448-x-276.jpg"/>
          <p:cNvPicPr>
            <a:picLocks noGrp="1" noChangeAspect="1" noChangeArrowheads="1"/>
          </p:cNvPicPr>
          <p:nvPr>
            <p:ph sz="half" idx="2"/>
          </p:nvPr>
        </p:nvPicPr>
        <p:blipFill>
          <a:blip r:embed="rId2"/>
          <a:srcRect/>
          <a:stretch>
            <a:fillRect/>
          </a:stretch>
        </p:blipFill>
        <p:spPr bwMode="auto">
          <a:xfrm>
            <a:off x="4762500" y="1357298"/>
            <a:ext cx="3810000" cy="4357718"/>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785926"/>
            <a:ext cx="8229600" cy="4538674"/>
          </a:xfrm>
        </p:spPr>
        <p:txBody>
          <a:bodyPr>
            <a:normAutofit fontScale="92500"/>
          </a:bodyPr>
          <a:lstStyle/>
          <a:p>
            <a:r>
              <a:rPr lang="tr-TR" dirty="0" smtClean="0"/>
              <a:t>Tüketim olgusu bireysel içerikle sınırlı olmayıp, özellikle sosyal içerikli bir konudur. </a:t>
            </a:r>
          </a:p>
          <a:p>
            <a:r>
              <a:rPr lang="tr-TR" dirty="0" smtClean="0"/>
              <a:t>Ürünler onların sağlamış oldukları sosyal anlamlar yanında bireye özgü özel anlamları içinde tüketilmektedir. </a:t>
            </a:r>
          </a:p>
          <a:p>
            <a:r>
              <a:rPr lang="tr-TR" dirty="0" smtClean="0"/>
              <a:t>Tüketicilerin tüketim davranışları başkalarının olumlu tepkileri içinde yapılır. </a:t>
            </a:r>
          </a:p>
          <a:p>
            <a:r>
              <a:rPr lang="tr-TR" dirty="0" smtClean="0"/>
              <a:t>Bu  bir çeşit sosyal onay anlamına da gelmekte ve sembollerin taşıdıkları anlamların benzer biçimde yorumlanması ile anlam taşımaktadır. </a:t>
            </a:r>
          </a:p>
          <a:p>
            <a:r>
              <a:rPr lang="tr-TR" dirty="0" smtClean="0"/>
              <a:t>Aynı zamanda da tüketici bir sembolü kullanarak kendisi ile de iletişime geçmektedir.</a:t>
            </a:r>
          </a:p>
          <a:p>
            <a:endParaRPr lang="tr-TR" dirty="0"/>
          </a:p>
        </p:txBody>
      </p:sp>
      <p:pic>
        <p:nvPicPr>
          <p:cNvPr id="9218" name="Picture 2" descr="C:\Users\İletişim Fakültesi\Desktop\timthumb.jpg"/>
          <p:cNvPicPr>
            <a:picLocks noChangeAspect="1" noChangeArrowheads="1"/>
          </p:cNvPicPr>
          <p:nvPr/>
        </p:nvPicPr>
        <p:blipFill>
          <a:blip r:embed="rId2"/>
          <a:srcRect/>
          <a:stretch>
            <a:fillRect/>
          </a:stretch>
        </p:blipFill>
        <p:spPr bwMode="auto">
          <a:xfrm>
            <a:off x="3071802" y="142852"/>
            <a:ext cx="3505203" cy="1681164"/>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İletişim Fakültesi\Desktop\20121126104427_156843885-640x426.jpg"/>
          <p:cNvPicPr>
            <a:picLocks noGrp="1" noChangeAspect="1" noChangeArrowheads="1"/>
          </p:cNvPicPr>
          <p:nvPr>
            <p:ph idx="1"/>
          </p:nvPr>
        </p:nvPicPr>
        <p:blipFill>
          <a:blip r:embed="rId2"/>
          <a:srcRect/>
          <a:stretch>
            <a:fillRect/>
          </a:stretch>
        </p:blipFill>
        <p:spPr bwMode="auto">
          <a:xfrm>
            <a:off x="2571736" y="2071678"/>
            <a:ext cx="3582981" cy="2779721"/>
          </a:xfrm>
          <a:prstGeom prst="rect">
            <a:avLst/>
          </a:prstGeom>
          <a:noFill/>
        </p:spPr>
      </p:pic>
      <p:pic>
        <p:nvPicPr>
          <p:cNvPr id="10243" name="Picture 3" descr="C:\Users\İletişim Fakültesi\Desktop\üretim_tüketim_nedir.jpg"/>
          <p:cNvPicPr>
            <a:picLocks noChangeAspect="1" noChangeArrowheads="1"/>
          </p:cNvPicPr>
          <p:nvPr/>
        </p:nvPicPr>
        <p:blipFill>
          <a:blip r:embed="rId3"/>
          <a:srcRect/>
          <a:stretch>
            <a:fillRect/>
          </a:stretch>
        </p:blipFill>
        <p:spPr bwMode="auto">
          <a:xfrm>
            <a:off x="0" y="642918"/>
            <a:ext cx="3143272" cy="2071702"/>
          </a:xfrm>
          <a:prstGeom prst="rect">
            <a:avLst/>
          </a:prstGeom>
          <a:noFill/>
        </p:spPr>
      </p:pic>
      <p:pic>
        <p:nvPicPr>
          <p:cNvPr id="10244" name="Picture 4" descr="C:\Users\İletişim Fakültesi\Desktop\black-friday-nedir-nedir.jpg"/>
          <p:cNvPicPr>
            <a:picLocks noChangeAspect="1" noChangeArrowheads="1"/>
          </p:cNvPicPr>
          <p:nvPr/>
        </p:nvPicPr>
        <p:blipFill>
          <a:blip r:embed="rId4"/>
          <a:srcRect/>
          <a:stretch>
            <a:fillRect/>
          </a:stretch>
        </p:blipFill>
        <p:spPr bwMode="auto">
          <a:xfrm>
            <a:off x="0" y="4110035"/>
            <a:ext cx="3571868" cy="2533675"/>
          </a:xfrm>
          <a:prstGeom prst="rect">
            <a:avLst/>
          </a:prstGeom>
          <a:noFill/>
        </p:spPr>
      </p:pic>
      <p:pic>
        <p:nvPicPr>
          <p:cNvPr id="10245" name="Picture 5" descr="C:\Users\İletişim Fakültesi\Desktop\indir.png"/>
          <p:cNvPicPr>
            <a:picLocks noChangeAspect="1" noChangeArrowheads="1"/>
          </p:cNvPicPr>
          <p:nvPr/>
        </p:nvPicPr>
        <p:blipFill>
          <a:blip r:embed="rId5"/>
          <a:srcRect/>
          <a:stretch>
            <a:fillRect/>
          </a:stretch>
        </p:blipFill>
        <p:spPr bwMode="auto">
          <a:xfrm>
            <a:off x="5715008" y="857232"/>
            <a:ext cx="2790825" cy="1638300"/>
          </a:xfrm>
          <a:prstGeom prst="rect">
            <a:avLst/>
          </a:prstGeom>
          <a:noFill/>
        </p:spPr>
      </p:pic>
      <p:pic>
        <p:nvPicPr>
          <p:cNvPr id="10246" name="Picture 6" descr="C:\Users\İletişim Fakültesi\Desktop\tuketim_cilginligi_ve_cocuk.jpg"/>
          <p:cNvPicPr>
            <a:picLocks noChangeAspect="1" noChangeArrowheads="1"/>
          </p:cNvPicPr>
          <p:nvPr/>
        </p:nvPicPr>
        <p:blipFill>
          <a:blip r:embed="rId6" cstate="print"/>
          <a:srcRect/>
          <a:stretch>
            <a:fillRect/>
          </a:stretch>
        </p:blipFill>
        <p:spPr bwMode="auto">
          <a:xfrm>
            <a:off x="6072198" y="2786058"/>
            <a:ext cx="2605664" cy="390488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285860"/>
            <a:ext cx="4038600" cy="5069065"/>
          </a:xfrm>
        </p:spPr>
        <p:txBody>
          <a:bodyPr>
            <a:normAutofit fontScale="85000" lnSpcReduction="10000"/>
          </a:bodyPr>
          <a:lstStyle/>
          <a:p>
            <a:r>
              <a:rPr lang="tr-TR" dirty="0" smtClean="0"/>
              <a:t>Tüketici basit anlamda tüketim eyleminin faili olarak tanımlanabilir.</a:t>
            </a:r>
          </a:p>
          <a:p>
            <a:r>
              <a:rPr lang="tr-TR" dirty="0" smtClean="0"/>
              <a:t>Daha geniş anlamda tüketici “kişisel istek, arzu ve gereksinimler için ‘pazarlama bileşenlerinin’ satın alan veya alma kapasitesi olan gerçek kişidir.</a:t>
            </a:r>
          </a:p>
          <a:p>
            <a:r>
              <a:rPr lang="tr-TR" dirty="0" smtClean="0"/>
              <a:t>Tüketici bir mal ve hizmeti satın alırken onun yanında reklamını, ambalajını, teslimatını, taksit şartlarını, kaliteyi, garantiyi vb. de birlikte almış olur.</a:t>
            </a:r>
            <a:endParaRPr lang="tr-TR" dirty="0"/>
          </a:p>
        </p:txBody>
      </p:sp>
      <p:pic>
        <p:nvPicPr>
          <p:cNvPr id="11266" name="Picture 2" descr="C:\Users\İletişim Fakültesi\Desktop\tuketim-cilginligi_188507_m.jpg"/>
          <p:cNvPicPr>
            <a:picLocks noChangeAspect="1" noChangeArrowheads="1"/>
          </p:cNvPicPr>
          <p:nvPr/>
        </p:nvPicPr>
        <p:blipFill>
          <a:blip r:embed="rId2"/>
          <a:srcRect/>
          <a:stretch>
            <a:fillRect/>
          </a:stretch>
        </p:blipFill>
        <p:spPr bwMode="auto">
          <a:xfrm>
            <a:off x="4500562" y="1142984"/>
            <a:ext cx="4071966" cy="4714908"/>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457200" y="1000108"/>
            <a:ext cx="8229600" cy="5324492"/>
          </a:xfrm>
        </p:spPr>
        <p:txBody>
          <a:bodyPr/>
          <a:lstStyle/>
          <a:p>
            <a:pPr>
              <a:buNone/>
            </a:pPr>
            <a:r>
              <a:rPr lang="tr-TR" dirty="0" smtClean="0">
                <a:solidFill>
                  <a:schemeClr val="bg2">
                    <a:lumMod val="50000"/>
                  </a:schemeClr>
                </a:solidFill>
              </a:rPr>
              <a:t>2.</a:t>
            </a:r>
            <a:r>
              <a:rPr lang="tr-TR" dirty="0" smtClean="0"/>
              <a:t> </a:t>
            </a:r>
            <a:r>
              <a:rPr lang="tr-TR" b="1" dirty="0" smtClean="0"/>
              <a:t>Gösteriş Tüketimi</a:t>
            </a:r>
          </a:p>
          <a:p>
            <a:r>
              <a:rPr lang="tr-TR" dirty="0" smtClean="0"/>
              <a:t>Günümüz tüketim anlayışına göre, bir ürünün işlevsel özelliklerinden çok o ürünün imajı, biçimi ve markası gibi sembolik özellikleri tüketim aracı olarak ön plana çıkmıştır.</a:t>
            </a:r>
          </a:p>
          <a:p>
            <a:pPr marL="514350" indent="-514350">
              <a:buFont typeface="+mj-lt"/>
              <a:buAutoNum type="alphaLcParenR"/>
            </a:pPr>
            <a:r>
              <a:rPr lang="tr-TR" b="1" dirty="0" smtClean="0"/>
              <a:t>İmaj</a:t>
            </a:r>
          </a:p>
          <a:p>
            <a:pPr marL="514350" indent="-514350"/>
            <a:r>
              <a:rPr lang="tr-TR" dirty="0" smtClean="0"/>
              <a:t>İmaj, bir kişi veya işletmenin diğer kişi ve işletmelerin zihinlerinde isteyerek veya istemeyerek çağrışım yaptıran olgudur </a:t>
            </a:r>
          </a:p>
          <a:p>
            <a:pPr marL="514350" indent="-514350"/>
            <a:r>
              <a:rPr lang="tr-TR" dirty="0" smtClean="0"/>
              <a:t>Popüler kültürde her şey imaj üzerine kuruludur.</a:t>
            </a:r>
          </a:p>
          <a:p>
            <a:pPr marL="514350" indent="-514350"/>
            <a:r>
              <a:rPr lang="tr-TR" dirty="0" smtClean="0"/>
              <a:t>Kim olunduğu, ne söylendiği, kimi ve neyi temsil ettiği önemli değildir.</a:t>
            </a:r>
          </a:p>
          <a:p>
            <a:pPr>
              <a:buNone/>
            </a:pPr>
            <a:endParaRPr lang="tr-TR" dirty="0"/>
          </a:p>
        </p:txBody>
      </p:sp>
      <p:pic>
        <p:nvPicPr>
          <p:cNvPr id="13314" name="Picture 2" descr="C:\Users\İletişim Fakültesi\Desktop\qussbyaz.jpg"/>
          <p:cNvPicPr>
            <a:picLocks noChangeAspect="1" noChangeArrowheads="1"/>
          </p:cNvPicPr>
          <p:nvPr/>
        </p:nvPicPr>
        <p:blipFill>
          <a:blip r:embed="rId2" cstate="print"/>
          <a:srcRect/>
          <a:stretch>
            <a:fillRect/>
          </a:stretch>
        </p:blipFill>
        <p:spPr bwMode="auto">
          <a:xfrm>
            <a:off x="6929454" y="2714620"/>
            <a:ext cx="2066544" cy="140208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357298"/>
            <a:ext cx="4038600" cy="4997627"/>
          </a:xfrm>
        </p:spPr>
        <p:txBody>
          <a:bodyPr>
            <a:normAutofit fontScale="92500" lnSpcReduction="20000"/>
          </a:bodyPr>
          <a:lstStyle/>
          <a:p>
            <a:r>
              <a:rPr lang="tr-TR" dirty="0" smtClean="0"/>
              <a:t>İmaj tutum ve davranışların önüne geçmektedir.</a:t>
            </a:r>
          </a:p>
          <a:p>
            <a:r>
              <a:rPr lang="tr-TR" dirty="0" smtClean="0"/>
              <a:t>Kitle iletişim araçları ve özellikle medya, ekonomide, siyasette, sporda ve sanatta yıldızlaşan imajlar yaratmaktadır.</a:t>
            </a:r>
          </a:p>
          <a:p>
            <a:r>
              <a:rPr lang="tr-TR" dirty="0" smtClean="0"/>
              <a:t>Bir konu hakkında söz söylenecekse, ne konuşacakları belli olan bu starlara söz verilmekte, sadece görüntüde bu insanlar sunulmaktadır.</a:t>
            </a:r>
            <a:endParaRPr lang="tr-TR" dirty="0"/>
          </a:p>
        </p:txBody>
      </p:sp>
      <p:pic>
        <p:nvPicPr>
          <p:cNvPr id="7" name="Picture 2" descr="C:\Users\İletişim Fakültesi\Desktop\u4VgdGZE_400x400.jpg"/>
          <p:cNvPicPr>
            <a:picLocks noGrp="1" noChangeAspect="1" noChangeArrowheads="1"/>
          </p:cNvPicPr>
          <p:nvPr>
            <p:ph sz="half" idx="2"/>
          </p:nvPr>
        </p:nvPicPr>
        <p:blipFill>
          <a:blip r:embed="rId2"/>
          <a:srcRect/>
          <a:stretch>
            <a:fillRect/>
          </a:stretch>
        </p:blipFill>
        <p:spPr bwMode="auto">
          <a:xfrm>
            <a:off x="4643438" y="1785926"/>
            <a:ext cx="3810000" cy="38100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marL="514350" indent="-514350">
              <a:buNone/>
            </a:pPr>
            <a:r>
              <a:rPr lang="tr-TR" dirty="0" smtClean="0">
                <a:solidFill>
                  <a:schemeClr val="bg2">
                    <a:lumMod val="50000"/>
                  </a:schemeClr>
                </a:solidFill>
              </a:rPr>
              <a:t>b) </a:t>
            </a:r>
            <a:r>
              <a:rPr lang="tr-TR" dirty="0" smtClean="0"/>
              <a:t>Marka tercihi</a:t>
            </a:r>
          </a:p>
          <a:p>
            <a:pPr marL="514350" indent="-514350"/>
            <a:r>
              <a:rPr lang="tr-TR" dirty="0" smtClean="0"/>
              <a:t>Popüler kültür endüstrisinin piyasaya sunduğu mallar arasında nitelik farkının pek önemi yoktur.</a:t>
            </a:r>
          </a:p>
          <a:p>
            <a:pPr marL="514350" indent="-514350"/>
            <a:r>
              <a:rPr lang="tr-TR" dirty="0" smtClean="0"/>
              <a:t>Bir malın maneviyatından çok markalaştırılarak geniş bir kitleye ulaştırılıp ulaştırılmayacağıyla dolayısıyla tüketici kitle tarafından kabul görüp görmeyeceği ile ve bu ticari faaliyet sonunda kar edip edemeyeceği ile ilgilenmektedir.</a:t>
            </a:r>
          </a:p>
          <a:p>
            <a:pPr marL="514350" indent="-514350"/>
            <a:r>
              <a:rPr lang="tr-TR" dirty="0" smtClean="0"/>
              <a:t>Özellikle gençler marka ürünlerle arkadaşları arasında prestij sağlama eğilimindedir.</a:t>
            </a:r>
            <a:endParaRPr lang="tr-TR" dirty="0"/>
          </a:p>
        </p:txBody>
      </p:sp>
      <p:pic>
        <p:nvPicPr>
          <p:cNvPr id="14338" name="Picture 2" descr="C:\Users\İletişim Fakültesi\Desktop\neuromarketing.jpg"/>
          <p:cNvPicPr>
            <a:picLocks noChangeAspect="1" noChangeArrowheads="1"/>
          </p:cNvPicPr>
          <p:nvPr/>
        </p:nvPicPr>
        <p:blipFill>
          <a:blip r:embed="rId2"/>
          <a:srcRect/>
          <a:stretch>
            <a:fillRect/>
          </a:stretch>
        </p:blipFill>
        <p:spPr bwMode="auto">
          <a:xfrm>
            <a:off x="3000364" y="285728"/>
            <a:ext cx="3810000" cy="2000264"/>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142984"/>
            <a:ext cx="4038600" cy="5211941"/>
          </a:xfrm>
        </p:spPr>
        <p:txBody>
          <a:bodyPr/>
          <a:lstStyle/>
          <a:p>
            <a:pPr>
              <a:buNone/>
            </a:pPr>
            <a:r>
              <a:rPr lang="tr-TR" dirty="0" smtClean="0">
                <a:solidFill>
                  <a:schemeClr val="bg2">
                    <a:lumMod val="50000"/>
                  </a:schemeClr>
                </a:solidFill>
              </a:rPr>
              <a:t>c) </a:t>
            </a:r>
            <a:r>
              <a:rPr lang="tr-TR" b="1" dirty="0" smtClean="0"/>
              <a:t>Moda</a:t>
            </a:r>
          </a:p>
          <a:p>
            <a:r>
              <a:rPr lang="tr-TR" dirty="0" smtClean="0"/>
              <a:t>Popüler kültür moda adı altında bir takım ürünleri kullanıma hazırlarken, bir kısmını ise modası geçmiş kategorisine koyarak kullanım dışı bırakır.</a:t>
            </a:r>
          </a:p>
          <a:p>
            <a:r>
              <a:rPr lang="tr-TR" dirty="0" smtClean="0"/>
              <a:t>Her şeyin bir modası vardır.</a:t>
            </a:r>
          </a:p>
          <a:p>
            <a:endParaRPr lang="tr-TR" dirty="0"/>
          </a:p>
        </p:txBody>
      </p:sp>
      <p:pic>
        <p:nvPicPr>
          <p:cNvPr id="15362" name="Picture 2" descr="C:\Users\İletişim Fakültesi\Desktop\fashion-identity.jpg"/>
          <p:cNvPicPr>
            <a:picLocks noGrp="1" noChangeAspect="1" noChangeArrowheads="1"/>
          </p:cNvPicPr>
          <p:nvPr>
            <p:ph sz="half" idx="2"/>
          </p:nvPr>
        </p:nvPicPr>
        <p:blipFill>
          <a:blip r:embed="rId2"/>
          <a:srcRect/>
          <a:stretch>
            <a:fillRect/>
          </a:stretch>
        </p:blipFill>
        <p:spPr bwMode="auto">
          <a:xfrm>
            <a:off x="4714876" y="1142984"/>
            <a:ext cx="4038600" cy="2371503"/>
          </a:xfrm>
          <a:prstGeom prst="rect">
            <a:avLst/>
          </a:prstGeom>
          <a:noFill/>
        </p:spPr>
      </p:pic>
      <p:pic>
        <p:nvPicPr>
          <p:cNvPr id="15363" name="Picture 3" descr="C:\Users\İletişim Fakültesi\Desktop\hd-moda-mark-152821NJ.jpg"/>
          <p:cNvPicPr>
            <a:picLocks noChangeAspect="1" noChangeArrowheads="1"/>
          </p:cNvPicPr>
          <p:nvPr/>
        </p:nvPicPr>
        <p:blipFill>
          <a:blip r:embed="rId3" cstate="print"/>
          <a:srcRect/>
          <a:stretch>
            <a:fillRect/>
          </a:stretch>
        </p:blipFill>
        <p:spPr bwMode="auto">
          <a:xfrm>
            <a:off x="4357654" y="3643314"/>
            <a:ext cx="4786346" cy="2879728"/>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pPr algn="ctr"/>
            <a:r>
              <a:rPr lang="tr-TR" dirty="0" smtClean="0"/>
              <a:t>Tüketim Toplumu</a:t>
            </a:r>
            <a:endParaRPr lang="tr-TR" dirty="0"/>
          </a:p>
        </p:txBody>
      </p:sp>
      <p:sp>
        <p:nvSpPr>
          <p:cNvPr id="6" name="5 İçerik Yer Tutucusu"/>
          <p:cNvSpPr>
            <a:spLocks noGrp="1"/>
          </p:cNvSpPr>
          <p:nvPr>
            <p:ph idx="1"/>
          </p:nvPr>
        </p:nvSpPr>
        <p:spPr/>
        <p:txBody>
          <a:bodyPr/>
          <a:lstStyle/>
          <a:p>
            <a:r>
              <a:rPr lang="tr-TR" dirty="0" smtClean="0"/>
              <a:t>İkinci Dünya Savaşı sonrasında değişen ve gelişen Pazar şartları, üreticiyle tüketici arasında bir “iletişim biçimi” ortaya çıkarmıştır. </a:t>
            </a:r>
          </a:p>
          <a:p>
            <a:r>
              <a:rPr lang="tr-TR" dirty="0" smtClean="0"/>
              <a:t>Bazılarına göre çok yeni olan reklamcılık sektörü, serbest piyasa ekonomisine bağlı dinamizm içinde üretici ve tüketici arasındaki iletişimi, tüketiciyi en kısa yolda motive edecek görüntüdedir. </a:t>
            </a:r>
          </a:p>
          <a:p>
            <a:r>
              <a:rPr lang="tr-TR" dirty="0" smtClean="0"/>
              <a:t>Bunun yanında müzik ve söz düzeni gibi etkileyici estetik unsurları da yanına alarak başarısını yükseltir</a:t>
            </a: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324492"/>
          </a:xfrm>
        </p:spPr>
        <p:txBody>
          <a:bodyPr/>
          <a:lstStyle/>
          <a:p>
            <a:r>
              <a:rPr lang="tr-TR" dirty="0" smtClean="0"/>
              <a:t>Tüketim toplumu anlamında tüketim bir bakıma iletişimdir. </a:t>
            </a:r>
          </a:p>
          <a:p>
            <a:r>
              <a:rPr lang="tr-TR" dirty="0" smtClean="0"/>
              <a:t>Kendini tüketim ile oluşturup tanımlayan birey yine tüketim anlamında sosyal çevresi ile tanınıp konumlandırılır. </a:t>
            </a:r>
          </a:p>
          <a:p>
            <a:r>
              <a:rPr lang="tr-TR" dirty="0" smtClean="0"/>
              <a:t>Bir birey olarak tüketici, sosyal yapı içinde yer alan yerine, sahip olduğu ve tükettiği ürünler ile konularak değerlendirilir</a:t>
            </a:r>
            <a:endParaRPr lang="tr-TR" dirty="0"/>
          </a:p>
        </p:txBody>
      </p:sp>
      <p:pic>
        <p:nvPicPr>
          <p:cNvPr id="16386" name="Picture 2" descr="C:\Users\İletişim Fakültesi\Desktop\306b2b_ea5b258891c54943bcb3f9673e4e0b38_mv2.jpg"/>
          <p:cNvPicPr>
            <a:picLocks noChangeAspect="1" noChangeArrowheads="1"/>
          </p:cNvPicPr>
          <p:nvPr/>
        </p:nvPicPr>
        <p:blipFill>
          <a:blip r:embed="rId2"/>
          <a:srcRect/>
          <a:stretch>
            <a:fillRect/>
          </a:stretch>
        </p:blipFill>
        <p:spPr bwMode="auto">
          <a:xfrm>
            <a:off x="1142976" y="4286256"/>
            <a:ext cx="6929454" cy="223741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285860"/>
            <a:ext cx="4038600" cy="5069065"/>
          </a:xfrm>
        </p:spPr>
        <p:txBody>
          <a:bodyPr>
            <a:normAutofit fontScale="92500" lnSpcReduction="20000"/>
          </a:bodyPr>
          <a:lstStyle/>
          <a:p>
            <a:r>
              <a:rPr lang="tr-TR" dirty="0" smtClean="0"/>
              <a:t>Nesneler sayılarıyla, yinelenmeleriyle, gereksizlikleriyle, biçimlerinin aşırı bolluğuyla, moda denen farklı bir oyun şekliyle kendi içlerinde yer alan saf ve basit işlev sınırları dışına çıkarak, yalnızca başkalarına doğumla verilen “statü”yü yakalama çabası içine girerler. </a:t>
            </a:r>
          </a:p>
          <a:p>
            <a:r>
              <a:rPr lang="tr-TR" dirty="0" smtClean="0"/>
              <a:t>Statü toplumda yükselmenin tüm dinamiklerini veren bir yapıdır</a:t>
            </a:r>
            <a:endParaRPr lang="tr-TR" dirty="0"/>
          </a:p>
        </p:txBody>
      </p:sp>
      <p:pic>
        <p:nvPicPr>
          <p:cNvPr id="17410" name="Picture 2" descr="C:\Users\İletişim Fakültesi\Desktop\timthumb (1).jpg"/>
          <p:cNvPicPr>
            <a:picLocks noGrp="1" noChangeAspect="1" noChangeArrowheads="1"/>
          </p:cNvPicPr>
          <p:nvPr>
            <p:ph sz="half" idx="2"/>
          </p:nvPr>
        </p:nvPicPr>
        <p:blipFill>
          <a:blip r:embed="rId2"/>
          <a:srcRect/>
          <a:stretch>
            <a:fillRect/>
          </a:stretch>
        </p:blipFill>
        <p:spPr bwMode="auto">
          <a:xfrm>
            <a:off x="4648200" y="1071546"/>
            <a:ext cx="4038600" cy="4857784"/>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500174"/>
            <a:ext cx="4038600" cy="4854751"/>
          </a:xfrm>
        </p:spPr>
        <p:txBody>
          <a:bodyPr/>
          <a:lstStyle/>
          <a:p>
            <a:r>
              <a:rPr lang="tr-TR" dirty="0" err="1" smtClean="0"/>
              <a:t>Baudrillard’a</a:t>
            </a:r>
            <a:r>
              <a:rPr lang="tr-TR" dirty="0" smtClean="0"/>
              <a:t> göre çağdaş tüketici, kapitalist toplumlar için tüketici konumundaki kişi ürünleri değil, göstergeleri tüketir konumundadır. </a:t>
            </a:r>
          </a:p>
          <a:p>
            <a:r>
              <a:rPr lang="tr-TR" dirty="0" smtClean="0"/>
              <a:t>Bu göstergelerde reklamlar aracılığı ile tüketiciyle buluşur</a:t>
            </a:r>
            <a:endParaRPr lang="tr-TR" dirty="0"/>
          </a:p>
        </p:txBody>
      </p:sp>
      <p:pic>
        <p:nvPicPr>
          <p:cNvPr id="19458" name="Picture 2" descr="C:\Users\İletişim Fakültesi\Desktop\tuketim-toplumu-populer-kultur.png"/>
          <p:cNvPicPr>
            <a:picLocks noGrp="1" noChangeAspect="1" noChangeArrowheads="1"/>
          </p:cNvPicPr>
          <p:nvPr>
            <p:ph sz="half" idx="2"/>
          </p:nvPr>
        </p:nvPicPr>
        <p:blipFill>
          <a:blip r:embed="rId2"/>
          <a:srcRect/>
          <a:stretch>
            <a:fillRect/>
          </a:stretch>
        </p:blipFill>
        <p:spPr bwMode="auto">
          <a:xfrm>
            <a:off x="4648200" y="1428736"/>
            <a:ext cx="4038600" cy="4500594"/>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3214686"/>
            <a:ext cx="8229600" cy="3467104"/>
          </a:xfrm>
        </p:spPr>
        <p:txBody>
          <a:bodyPr>
            <a:normAutofit lnSpcReduction="10000"/>
          </a:bodyPr>
          <a:lstStyle/>
          <a:p>
            <a:r>
              <a:rPr lang="tr-TR" dirty="0" smtClean="0"/>
              <a:t>Tüketim pratiklerinin kaydoldukları ve anlam kazanma süreci bir kodla şekillenen “anlamlandırma ve iletişim süreci olarak” tüketim bir mübadele  ve bir dile eşdeğer bir sistem şeklinde dile getirilir. </a:t>
            </a:r>
          </a:p>
          <a:p>
            <a:r>
              <a:rPr lang="tr-TR" dirty="0" smtClean="0"/>
              <a:t>Bunun yanında nesnelerin/göstergelerin sadece bir kod dahilinde anlamlandırıcı farklılıklar olarak değil, ancak aynı zamanda bir hiyerarşik yapıda statü ile ilgili değerler olarak şekillendirilen “toplumsal sınıflandırma ve farklılaşma süreci” olabilir</a:t>
            </a:r>
            <a:endParaRPr lang="tr-TR" dirty="0"/>
          </a:p>
        </p:txBody>
      </p:sp>
      <p:pic>
        <p:nvPicPr>
          <p:cNvPr id="18434" name="Picture 2" descr="C:\Users\İletişim Fakültesi\Desktop\13-620x386.jpg"/>
          <p:cNvPicPr>
            <a:picLocks noChangeAspect="1" noChangeArrowheads="1"/>
          </p:cNvPicPr>
          <p:nvPr/>
        </p:nvPicPr>
        <p:blipFill>
          <a:blip r:embed="rId2"/>
          <a:srcRect/>
          <a:stretch>
            <a:fillRect/>
          </a:stretch>
        </p:blipFill>
        <p:spPr bwMode="auto">
          <a:xfrm>
            <a:off x="1428728" y="928670"/>
            <a:ext cx="5905500" cy="2266953"/>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71546"/>
            <a:ext cx="8229600" cy="5253054"/>
          </a:xfrm>
        </p:spPr>
        <p:txBody>
          <a:bodyPr/>
          <a:lstStyle/>
          <a:p>
            <a:r>
              <a:rPr lang="tr-TR" dirty="0" smtClean="0"/>
              <a:t> Reklamlar bir nesneden ya da bir marka aracılığıyla nesneler bütününden ve nesneler ile markalar tarafından bütünselleştirilmiş evrenden söz ediyorsa aynı şekilde tüketicilerin her bir bireyi aracılığıyla tüm diğerlerini ve yine bu tüm diğerleri tarafından da birini hedefler. </a:t>
            </a:r>
            <a:endParaRPr lang="tr-TR" dirty="0"/>
          </a:p>
        </p:txBody>
      </p:sp>
      <p:pic>
        <p:nvPicPr>
          <p:cNvPr id="20482" name="Picture 2" descr="C:\Users\İletişim Fakültesi\Desktop\tüketim.jpg"/>
          <p:cNvPicPr>
            <a:picLocks noChangeAspect="1" noChangeArrowheads="1"/>
          </p:cNvPicPr>
          <p:nvPr/>
        </p:nvPicPr>
        <p:blipFill>
          <a:blip r:embed="rId2"/>
          <a:srcRect/>
          <a:stretch>
            <a:fillRect/>
          </a:stretch>
        </p:blipFill>
        <p:spPr bwMode="auto">
          <a:xfrm>
            <a:off x="1428728" y="3571876"/>
            <a:ext cx="6381750" cy="3076575"/>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357298"/>
            <a:ext cx="4038600" cy="4997627"/>
          </a:xfrm>
        </p:spPr>
        <p:txBody>
          <a:bodyPr>
            <a:normAutofit/>
          </a:bodyPr>
          <a:lstStyle/>
          <a:p>
            <a:r>
              <a:rPr lang="tr-TR" dirty="0" smtClean="0"/>
              <a:t>Bunun sonucu olarak da tüketici bir bütünsellik içinde görülür. </a:t>
            </a:r>
          </a:p>
          <a:p>
            <a:r>
              <a:rPr lang="tr-TR" dirty="0" err="1" smtClean="0"/>
              <a:t>McLuhan’ın</a:t>
            </a:r>
            <a:r>
              <a:rPr lang="tr-TR" dirty="0" smtClean="0"/>
              <a:t> kullandığı anlamda da  ileti düzeyinde ve özellikle aracın kendisi bir işbirliği, içkin ve aracısız bir gizli anlaşma ile tüketicileri yeniden bir araya toplar.</a:t>
            </a:r>
            <a:endParaRPr lang="tr-TR" dirty="0"/>
          </a:p>
        </p:txBody>
      </p:sp>
      <p:pic>
        <p:nvPicPr>
          <p:cNvPr id="21506" name="Picture 2" descr="C:\Users\İletişim Fakültesi\Desktop\13731188_164715580607370_106532983_n.jpg"/>
          <p:cNvPicPr>
            <a:picLocks noGrp="1" noChangeAspect="1" noChangeArrowheads="1"/>
          </p:cNvPicPr>
          <p:nvPr>
            <p:ph sz="half" idx="2"/>
          </p:nvPr>
        </p:nvPicPr>
        <p:blipFill>
          <a:blip r:embed="rId2"/>
          <a:srcRect/>
          <a:stretch>
            <a:fillRect/>
          </a:stretch>
        </p:blipFill>
        <p:spPr bwMode="auto">
          <a:xfrm>
            <a:off x="4872037" y="1285861"/>
            <a:ext cx="3590925" cy="4733146"/>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000108"/>
            <a:ext cx="4038600" cy="5354817"/>
          </a:xfrm>
        </p:spPr>
        <p:txBody>
          <a:bodyPr>
            <a:normAutofit/>
          </a:bodyPr>
          <a:lstStyle/>
          <a:p>
            <a:r>
              <a:rPr lang="tr-TR" dirty="0" smtClean="0"/>
              <a:t>Tüketim toplumunda, tüketim ihtiyaçtan daha çok prestij, farklılık, bir gruba ait olma adına yapılmaktadır. </a:t>
            </a:r>
          </a:p>
          <a:p>
            <a:r>
              <a:rPr lang="tr-TR" dirty="0" smtClean="0"/>
              <a:t>Reklam tüketiciye “sınıf atlatacağını”, “yaşamının olumlu anlamda değişeceğini”, “bir gruba ait olacağını” veya “farklı olacağını” sunmakta ve ürün ikinci planda kalmaktadır.</a:t>
            </a:r>
            <a:endParaRPr lang="tr-TR" dirty="0"/>
          </a:p>
        </p:txBody>
      </p:sp>
      <p:pic>
        <p:nvPicPr>
          <p:cNvPr id="22530" name="Picture 2" descr="C:\Users\İletişim Fakültesi\Desktop\kapitalizm-tuketim-toplumu-500x357.jpg"/>
          <p:cNvPicPr>
            <a:picLocks noGrp="1" noChangeAspect="1" noChangeArrowheads="1"/>
          </p:cNvPicPr>
          <p:nvPr>
            <p:ph sz="half" idx="2"/>
          </p:nvPr>
        </p:nvPicPr>
        <p:blipFill>
          <a:blip r:embed="rId2"/>
          <a:srcRect/>
          <a:stretch>
            <a:fillRect/>
          </a:stretch>
        </p:blipFill>
        <p:spPr bwMode="auto">
          <a:xfrm>
            <a:off x="4648200" y="1000108"/>
            <a:ext cx="4038600" cy="5143536"/>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357298"/>
            <a:ext cx="4038600" cy="4997627"/>
          </a:xfrm>
        </p:spPr>
        <p:txBody>
          <a:bodyPr>
            <a:normAutofit fontScale="92500" lnSpcReduction="10000"/>
          </a:bodyPr>
          <a:lstStyle/>
          <a:p>
            <a:r>
              <a:rPr lang="tr-TR" dirty="0" smtClean="0"/>
              <a:t>Reklamcılık, gelişmiş anamalcı toplumlarda, insanların daha fazla çalışarak, parayı güçlendirip daha fazla satın almaya </a:t>
            </a:r>
            <a:r>
              <a:rPr lang="tr-TR" dirty="0" err="1" smtClean="0"/>
              <a:t>güdüleyen</a:t>
            </a:r>
            <a:r>
              <a:rPr lang="tr-TR" dirty="0" smtClean="0"/>
              <a:t> temel kurumlar arasında yer almaktadır. </a:t>
            </a:r>
          </a:p>
          <a:p>
            <a:r>
              <a:rPr lang="tr-TR" dirty="0" smtClean="0"/>
              <a:t>Reklamcılık insanları tüketmeye, daha fazla tüketmeye yönlendirmelidir. </a:t>
            </a:r>
          </a:p>
          <a:p>
            <a:r>
              <a:rPr lang="tr-TR" dirty="0" smtClean="0"/>
              <a:t>Çünkü tüketim ekonomik sistemi ayakta tutmaktadır.</a:t>
            </a:r>
            <a:endParaRPr lang="tr-TR" dirty="0"/>
          </a:p>
        </p:txBody>
      </p:sp>
      <p:pic>
        <p:nvPicPr>
          <p:cNvPr id="16" name="Picture 2" descr="C:\Users\İletişim Fakültesi\Desktop\1_1QCYoi9txilm57eFHB2sLQ.png"/>
          <p:cNvPicPr>
            <a:picLocks noGrp="1" noChangeAspect="1" noChangeArrowheads="1"/>
          </p:cNvPicPr>
          <p:nvPr>
            <p:ph sz="half" idx="2"/>
          </p:nvPr>
        </p:nvPicPr>
        <p:blipFill>
          <a:blip r:embed="rId2"/>
          <a:srcRect/>
          <a:stretch>
            <a:fillRect/>
          </a:stretch>
        </p:blipFill>
        <p:spPr bwMode="auto">
          <a:xfrm>
            <a:off x="4429124" y="1428736"/>
            <a:ext cx="4038600" cy="403860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lstStyle/>
          <a:p>
            <a:r>
              <a:rPr lang="tr-TR" dirty="0" smtClean="0"/>
              <a:t>Tüketim toplumu kapsamı içinde toplumları ve bireyleri tüketime iten konulardan en önemli araçlar “kitle iletişim” araçlarıdır. </a:t>
            </a:r>
          </a:p>
          <a:p>
            <a:r>
              <a:rPr lang="tr-TR" dirty="0" smtClean="0"/>
              <a:t>Kitle iletişimi bağlamında etkinliğini yitirmesi üzerine birçok yorum yapılan reklamlar tüketimi tetikleyen en önemli öğelerdir</a:t>
            </a:r>
            <a:endParaRPr lang="tr-TR" dirty="0"/>
          </a:p>
        </p:txBody>
      </p:sp>
      <p:pic>
        <p:nvPicPr>
          <p:cNvPr id="24578" name="Picture 2" descr="C:\Users\İletişim Fakültesi\Desktop\depositphotos_86849452-stock-photo-concept-of-mass-media.jpg"/>
          <p:cNvPicPr>
            <a:picLocks noChangeAspect="1" noChangeArrowheads="1"/>
          </p:cNvPicPr>
          <p:nvPr/>
        </p:nvPicPr>
        <p:blipFill>
          <a:blip r:embed="rId2"/>
          <a:srcRect/>
          <a:stretch>
            <a:fillRect/>
          </a:stretch>
        </p:blipFill>
        <p:spPr bwMode="auto">
          <a:xfrm>
            <a:off x="2786050" y="3786190"/>
            <a:ext cx="5929322" cy="2547934"/>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Popüler Kültür ve Tüketim İlişkisi</a:t>
            </a:r>
            <a:endParaRPr lang="tr-TR" dirty="0"/>
          </a:p>
        </p:txBody>
      </p:sp>
      <p:sp>
        <p:nvSpPr>
          <p:cNvPr id="3" name="2 İçerik Yer Tutucusu"/>
          <p:cNvSpPr>
            <a:spLocks noGrp="1"/>
          </p:cNvSpPr>
          <p:nvPr>
            <p:ph idx="1"/>
          </p:nvPr>
        </p:nvSpPr>
        <p:spPr/>
        <p:txBody>
          <a:bodyPr/>
          <a:lstStyle/>
          <a:p>
            <a:pPr marL="514350" indent="-514350">
              <a:buAutoNum type="arabicPeriod"/>
            </a:pPr>
            <a:r>
              <a:rPr lang="tr-TR" dirty="0" smtClean="0">
                <a:solidFill>
                  <a:schemeClr val="bg2">
                    <a:lumMod val="25000"/>
                  </a:schemeClr>
                </a:solidFill>
              </a:rPr>
              <a:t>Yaşam Biçimi ve Tüketim Davranışı</a:t>
            </a:r>
          </a:p>
          <a:p>
            <a:pPr marL="514350" indent="-514350"/>
            <a:r>
              <a:rPr lang="tr-TR" dirty="0" smtClean="0"/>
              <a:t>Yaşam tarzı nasıl yaşanıldığının bir göstergesi olarak tanımlanır. </a:t>
            </a:r>
          </a:p>
          <a:p>
            <a:pPr marL="514350" indent="-514350"/>
            <a:r>
              <a:rPr lang="tr-TR" dirty="0" smtClean="0"/>
              <a:t>Bu nedenle, tüketim ve yaşam tarzı ayrılmaz bir bütün olduğu düşünülmektedir.</a:t>
            </a:r>
          </a:p>
          <a:p>
            <a:pPr marL="514350" indent="-514350"/>
            <a:r>
              <a:rPr lang="tr-TR" dirty="0" smtClean="0"/>
              <a:t>Yaşam tarzı değiştikçe satın alınan ve tüketilen şeylerde değişir.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4967302"/>
          </a:xfrm>
        </p:spPr>
        <p:txBody>
          <a:bodyPr/>
          <a:lstStyle/>
          <a:p>
            <a:r>
              <a:rPr lang="tr-TR" dirty="0" smtClean="0"/>
              <a:t>Tüketicinin ihtiyaç duyduğu mal ve hizmetlerin üretilmesi, satın alınması, tüketimi ve tüketim sonunda elden çıkarılması yönetimsel ve sosyoekonomik faaliyetlerin bir döngüsü olarak tanımlanabilir.</a:t>
            </a:r>
          </a:p>
          <a:p>
            <a:r>
              <a:rPr lang="tr-TR" dirty="0" smtClean="0"/>
              <a:t>Tüketici davranışı çevre faktörlerinden etkilenir.</a:t>
            </a:r>
          </a:p>
          <a:p>
            <a:r>
              <a:rPr lang="tr-TR" dirty="0" smtClean="0"/>
              <a:t>Tüketicinin çok çeşitli dış çevre faktörlerinden etkilenmesi ve ona göre davranış göre davranış göstermesi beklenebilir.</a:t>
            </a:r>
          </a:p>
          <a:p>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Tüketici davranışı farklı kişiler için, farklılıklar gösterebilir.</a:t>
            </a:r>
          </a:p>
          <a:p>
            <a:r>
              <a:rPr lang="tr-TR" dirty="0" smtClean="0"/>
              <a:t>Bu durum kişisel farklılıkların doğal sonucu olarak kabul edilebilir.</a:t>
            </a:r>
          </a:p>
          <a:p>
            <a:r>
              <a:rPr lang="tr-TR" dirty="0" smtClean="0"/>
              <a:t>Tüketici davranışını anlamak için, insanların neden farklı davranışlarda bulunduğunu anlamak gerekir.</a:t>
            </a:r>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4967302"/>
          </a:xfrm>
        </p:spPr>
        <p:txBody>
          <a:bodyPr/>
          <a:lstStyle/>
          <a:p>
            <a:pPr>
              <a:buNone/>
            </a:pPr>
            <a:r>
              <a:rPr lang="tr-TR" dirty="0" smtClean="0">
                <a:solidFill>
                  <a:schemeClr val="bg2">
                    <a:lumMod val="25000"/>
                  </a:schemeClr>
                </a:solidFill>
              </a:rPr>
              <a:t>2. Tüketici Davranışını Etkileyen Faktörler</a:t>
            </a:r>
          </a:p>
          <a:p>
            <a:r>
              <a:rPr lang="tr-TR" dirty="0" smtClean="0"/>
              <a:t>Kültür, kişilerin sahip oldukları bilgi birikimlerini, inançlarını, ahlaki yargılarını, gelenek ve göreneklerini, tecrübelerini, sanat ve estetik değerlerini içeren karmaşık öğelerin bir bütünüdür.</a:t>
            </a:r>
          </a:p>
          <a:p>
            <a:r>
              <a:rPr lang="tr-TR" dirty="0" smtClean="0"/>
              <a:t>Kültür, öğretilmiş davranışlar topluluğudur, gelenekseldir, oluşturulur, değişebilir, benzerlikleri olduğu kadar farklılıkları da içerir, örgütlenme ve bütünleşmedir, toplumun üyelerince paylaşılır.</a:t>
            </a:r>
          </a:p>
          <a:p>
            <a:endParaRPr lang="tr-T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lstStyle/>
          <a:p>
            <a:r>
              <a:rPr lang="tr-TR" dirty="0" smtClean="0"/>
              <a:t>Tüm bu özelliklere sahip olan kültürü yapılandıran farklı öğeler bulunmaktadır.</a:t>
            </a:r>
          </a:p>
          <a:p>
            <a:r>
              <a:rPr lang="tr-TR" dirty="0" smtClean="0"/>
              <a:t>Değerler, dil, inanışlar, gelenekler, törenler, yasalar, materyal göstergeler gibi kültürel öğeler tüketim davranışlarını da etkilemektedir.</a:t>
            </a:r>
          </a:p>
          <a:p>
            <a:r>
              <a:rPr lang="tr-TR" dirty="0" smtClean="0"/>
              <a:t>İnsanlar tükettikleri mallara göre toplumda yer edinme çabasına girmekte ve hayatın anlamını çok tüketimle özdeşleştirmektedir.</a:t>
            </a:r>
          </a:p>
          <a:p>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736"/>
            <a:ext cx="8229600" cy="4895864"/>
          </a:xfrm>
        </p:spPr>
        <p:txBody>
          <a:bodyPr/>
          <a:lstStyle/>
          <a:p>
            <a:r>
              <a:rPr lang="tr-TR" dirty="0" smtClean="0"/>
              <a:t>Tüketici şimdiki ve gelecekteki ihtiyaçlarının tatmini amacıyla gereken mal ve hizmetlerle ilgili olarak birçok satın alma kararı verir.</a:t>
            </a:r>
          </a:p>
          <a:p>
            <a:r>
              <a:rPr lang="tr-TR" dirty="0" smtClean="0"/>
              <a:t>Yeme, içme, giyecek, ulaşım gibi günlük yaşam ile ilgili kararları verirken de birbirinden farklı karar davranışları da gösterir:</a:t>
            </a:r>
          </a:p>
          <a:p>
            <a:pPr marL="514350" indent="-514350">
              <a:buFont typeface="+mj-lt"/>
              <a:buAutoNum type="arabicPeriod"/>
            </a:pPr>
            <a:r>
              <a:rPr lang="tr-TR" dirty="0" smtClean="0"/>
              <a:t>Kullan-At pratiği</a:t>
            </a:r>
          </a:p>
          <a:p>
            <a:pPr marL="514350" indent="-514350">
              <a:buFont typeface="+mj-lt"/>
              <a:buAutoNum type="arabicPeriod"/>
            </a:pPr>
            <a:r>
              <a:rPr lang="tr-TR" dirty="0" smtClean="0"/>
              <a:t>Anı yaşama</a:t>
            </a:r>
          </a:p>
          <a:p>
            <a:pPr marL="514350" indent="-514350">
              <a:buFont typeface="+mj-lt"/>
              <a:buAutoNum type="arabicPeriod"/>
            </a:pPr>
            <a:r>
              <a:rPr lang="tr-TR" dirty="0" smtClean="0"/>
              <a:t>Boş zaman etkinliği olarak: alışveriş</a:t>
            </a:r>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214554"/>
            <a:ext cx="8229600" cy="4110046"/>
          </a:xfrm>
        </p:spPr>
        <p:txBody>
          <a:bodyPr/>
          <a:lstStyle/>
          <a:p>
            <a:pPr marL="514350" indent="-514350">
              <a:buFont typeface="+mj-lt"/>
              <a:buAutoNum type="arabicPeriod"/>
            </a:pPr>
            <a:r>
              <a:rPr lang="tr-TR" dirty="0" smtClean="0"/>
              <a:t>Kullan-At Pratiği: geçici olmak ve hızlı tüketim popüler kültürün en büyük özelliklerindendir ve bu nedenle ürün kullanılmalıdır ve yerini bir süre sonra yenileri almalıdır.</a:t>
            </a:r>
          </a:p>
          <a:p>
            <a:pPr marL="514350" indent="-514350"/>
            <a:r>
              <a:rPr lang="tr-TR" dirty="0" smtClean="0"/>
              <a:t>Tam bu noktada “kullan ve at” pratiği görülür</a:t>
            </a:r>
          </a:p>
          <a:p>
            <a:pPr marL="514350" indent="-514350"/>
            <a:r>
              <a:rPr lang="tr-TR" dirty="0" smtClean="0"/>
              <a:t>Popüler kültür sürekli tüketime teşvik eder</a:t>
            </a:r>
          </a:p>
          <a:p>
            <a:pPr marL="514350" indent="-514350">
              <a:buNone/>
            </a:pPr>
            <a:endParaRPr lang="tr-TR" dirty="0">
              <a:solidFill>
                <a:schemeClr val="bg2">
                  <a:lumMod val="50000"/>
                </a:schemeClr>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4967302"/>
          </a:xfrm>
        </p:spPr>
        <p:txBody>
          <a:bodyPr/>
          <a:lstStyle/>
          <a:p>
            <a:pPr>
              <a:buNone/>
            </a:pPr>
            <a:r>
              <a:rPr lang="tr-TR" dirty="0" smtClean="0">
                <a:solidFill>
                  <a:schemeClr val="bg2">
                    <a:lumMod val="50000"/>
                  </a:schemeClr>
                </a:solidFill>
              </a:rPr>
              <a:t>2. </a:t>
            </a:r>
            <a:r>
              <a:rPr lang="tr-TR" dirty="0" smtClean="0"/>
              <a:t>Anı yaşamak</a:t>
            </a:r>
            <a:r>
              <a:rPr lang="tr-TR" dirty="0" smtClean="0"/>
              <a:t>:</a:t>
            </a:r>
          </a:p>
          <a:p>
            <a:r>
              <a:rPr lang="tr-TR" dirty="0" smtClean="0"/>
              <a:t>Popüler kültür geçici olduğu için geleceğe bir şey bırakma amacı  gütmez, zaten böyle bir özelliğe de sahip değildir. </a:t>
            </a:r>
          </a:p>
          <a:p>
            <a:r>
              <a:rPr lang="tr-TR" dirty="0" smtClean="0"/>
              <a:t>Popüler kültür insanlara “anı yaşama” adına bir takım vaatlerde bulunur.</a:t>
            </a:r>
          </a:p>
          <a:p>
            <a:r>
              <a:rPr lang="tr-TR" dirty="0" smtClean="0"/>
              <a:t>Dün ile yarın arasında yaşanması gereken bugünün mutluluğudur.</a:t>
            </a:r>
          </a:p>
          <a:p>
            <a:r>
              <a:rPr lang="tr-TR" dirty="0" smtClean="0"/>
              <a:t>İnsanlar anı yaşamak adına popüler pazarda yer alır, o pazarın bir nesnesi haline gelir.</a:t>
            </a:r>
            <a:endParaRPr lang="tr-TR" dirty="0" smtClean="0"/>
          </a:p>
          <a:p>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4824426"/>
          </a:xfrm>
        </p:spPr>
        <p:txBody>
          <a:bodyPr/>
          <a:lstStyle/>
          <a:p>
            <a:pPr>
              <a:buNone/>
            </a:pPr>
            <a:r>
              <a:rPr lang="tr-TR" dirty="0" smtClean="0">
                <a:solidFill>
                  <a:schemeClr val="bg2">
                    <a:lumMod val="50000"/>
                  </a:schemeClr>
                </a:solidFill>
              </a:rPr>
              <a:t>3.</a:t>
            </a:r>
            <a:r>
              <a:rPr lang="tr-TR" dirty="0" smtClean="0"/>
              <a:t> Boş zaman etkinliği olarak: alışveriş</a:t>
            </a:r>
          </a:p>
          <a:p>
            <a:r>
              <a:rPr lang="tr-TR" dirty="0" smtClean="0"/>
              <a:t>Tüketimin temelinde sahip olma arzusunun yanı sıra beklentiler, hayaller, kimlikler ve iletişim yatar.</a:t>
            </a:r>
          </a:p>
          <a:p>
            <a:r>
              <a:rPr lang="tr-TR" dirty="0" smtClean="0"/>
              <a:t>Özellikle son zamanlarda çevreden ve </a:t>
            </a:r>
            <a:r>
              <a:rPr lang="tr-TR" dirty="0" err="1" smtClean="0"/>
              <a:t>tv’lerden</a:t>
            </a:r>
            <a:r>
              <a:rPr lang="tr-TR" dirty="0" smtClean="0"/>
              <a:t> yola çıkıldığında, en popüler boş zaman geçirme faaliyeti alış veriş yapmaktır.</a:t>
            </a:r>
          </a:p>
          <a:p>
            <a:r>
              <a:rPr lang="tr-TR" dirty="0" smtClean="0"/>
              <a:t>Alış-veriş popüler kültür haline gelmiştir.</a:t>
            </a:r>
          </a:p>
          <a:p>
            <a:pPr>
              <a:buNone/>
            </a:pPr>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595</TotalTime>
  <Words>2548</Words>
  <Application>Microsoft Office PowerPoint</Application>
  <PresentationFormat>Ekran Gösterisi (4:3)</PresentationFormat>
  <Paragraphs>170</Paragraphs>
  <Slides>53</Slides>
  <Notes>0</Notes>
  <HiddenSlides>0</HiddenSlides>
  <MMClips>0</MMClips>
  <ScaleCrop>false</ScaleCrop>
  <HeadingPairs>
    <vt:vector size="4" baseType="variant">
      <vt:variant>
        <vt:lpstr>Tema</vt:lpstr>
      </vt:variant>
      <vt:variant>
        <vt:i4>1</vt:i4>
      </vt:variant>
      <vt:variant>
        <vt:lpstr>Slayt Başlıkları</vt:lpstr>
      </vt:variant>
      <vt:variant>
        <vt:i4>53</vt:i4>
      </vt:variant>
    </vt:vector>
  </HeadingPairs>
  <TitlesOfParts>
    <vt:vector size="54" baseType="lpstr">
      <vt:lpstr>Akış</vt:lpstr>
      <vt:lpstr>POPÜLER KÜLTÜR VE TÜKETİM TOPLUMU</vt:lpstr>
      <vt:lpstr>Popüler Kültür</vt:lpstr>
      <vt:lpstr>Slayt 3</vt:lpstr>
      <vt:lpstr>Slayt 4</vt:lpstr>
      <vt:lpstr>Slayt 5</vt:lpstr>
      <vt:lpstr>Slayt 6</vt:lpstr>
      <vt:lpstr>Slayt 7</vt:lpstr>
      <vt:lpstr>Popüler Kültürün Özellikleri</vt:lpstr>
      <vt:lpstr>Slayt 9</vt:lpstr>
      <vt:lpstr>Slayt 10</vt:lpstr>
      <vt:lpstr>Slayt 11</vt:lpstr>
      <vt:lpstr>Slayt 12</vt:lpstr>
      <vt:lpstr>Slayt 13</vt:lpstr>
      <vt:lpstr>Popüler Kültür ve Tüketim Toplumu</vt:lpstr>
      <vt:lpstr>Slayt 15</vt:lpstr>
      <vt:lpstr>Popüler Kültür ve Modernlik</vt:lpstr>
      <vt:lpstr>Slayt 17</vt:lpstr>
      <vt:lpstr>Slayt 18</vt:lpstr>
      <vt:lpstr>Slayt 19</vt:lpstr>
      <vt:lpstr>Slayt 20</vt:lpstr>
      <vt:lpstr>Modernleşme</vt:lpstr>
      <vt:lpstr>Slayt 22</vt:lpstr>
      <vt:lpstr>Slayt 23</vt:lpstr>
      <vt:lpstr>Slayt 24</vt:lpstr>
      <vt:lpstr>Modernleşme Sürecinin Dört Boyutu</vt:lpstr>
      <vt:lpstr>Tüketim Kültürü ve Değişen Tüketim Alışkanlıkları</vt:lpstr>
      <vt:lpstr>Slayt 27</vt:lpstr>
      <vt:lpstr>Slayt 28</vt:lpstr>
      <vt:lpstr>Slayt 29</vt:lpstr>
      <vt:lpstr>Slayt 30</vt:lpstr>
      <vt:lpstr>Slayt 31</vt:lpstr>
      <vt:lpstr>Slayt 32</vt:lpstr>
      <vt:lpstr>Slayt 33</vt:lpstr>
      <vt:lpstr>Slayt 34</vt:lpstr>
      <vt:lpstr>Tüketim Toplumu</vt:lpstr>
      <vt:lpstr>Slayt 36</vt:lpstr>
      <vt:lpstr>Slayt 37</vt:lpstr>
      <vt:lpstr>Slayt 38</vt:lpstr>
      <vt:lpstr>Slayt 39</vt:lpstr>
      <vt:lpstr>Slayt 40</vt:lpstr>
      <vt:lpstr>Slayt 41</vt:lpstr>
      <vt:lpstr>Slayt 42</vt:lpstr>
      <vt:lpstr>Slayt 43</vt:lpstr>
      <vt:lpstr>Slayt 44</vt:lpstr>
      <vt:lpstr>Popüler Kültür ve Tüketim İlişkisi</vt:lpstr>
      <vt:lpstr>Slayt 46</vt:lpstr>
      <vt:lpstr>Slayt 47</vt:lpstr>
      <vt:lpstr>Slayt 48</vt:lpstr>
      <vt:lpstr>Slayt 49</vt:lpstr>
      <vt:lpstr>Slayt 50</vt:lpstr>
      <vt:lpstr>Slayt 51</vt:lpstr>
      <vt:lpstr>Slayt 52</vt:lpstr>
      <vt:lpstr>Slayt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POPÜLER KÜLTÜR VE TÜKETİM TOPLUMU</dc:title>
  <dc:creator>İletişim Fakültesi</dc:creator>
  <cp:lastModifiedBy>İletişim Fakültesi</cp:lastModifiedBy>
  <cp:revision>40</cp:revision>
  <dcterms:created xsi:type="dcterms:W3CDTF">2018-02-10T12:58:45Z</dcterms:created>
  <dcterms:modified xsi:type="dcterms:W3CDTF">2018-03-21T13:06:54Z</dcterms:modified>
</cp:coreProperties>
</file>