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32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8" r:id="rId58"/>
    <p:sldId id="312" r:id="rId59"/>
    <p:sldId id="313" r:id="rId60"/>
    <p:sldId id="314" r:id="rId61"/>
    <p:sldId id="315" r:id="rId62"/>
    <p:sldId id="316" r:id="rId63"/>
    <p:sldId id="317" r:id="rId64"/>
    <p:sldId id="311" r:id="rId65"/>
    <p:sldId id="319" r:id="rId66"/>
    <p:sldId id="320" r:id="rId67"/>
    <p:sldId id="321" r:id="rId68"/>
    <p:sldId id="322" r:id="rId69"/>
    <p:sldId id="323" r:id="rId70"/>
    <p:sldId id="324" r:id="rId71"/>
    <p:sldId id="325" r:id="rId72"/>
    <p:sldId id="326" r:id="rId7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1" d="100"/>
          <a:sy n="81" d="100"/>
        </p:scale>
        <p:origin x="-51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328BFEFE-E360-43A2-9247-BA330DB8382C}" type="datetimeFigureOut">
              <a:rPr lang="tr-TR" smtClean="0"/>
              <a:pPr/>
              <a:t>27.03.2019</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0549E062-7C98-4291-9CD6-069D104009D0}"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328BFEFE-E360-43A2-9247-BA330DB8382C}" type="datetimeFigureOut">
              <a:rPr lang="tr-TR" smtClean="0"/>
              <a:pPr/>
              <a:t>27.03.2019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549E062-7C98-4291-9CD6-069D104009D0}"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328BFEFE-E360-43A2-9247-BA330DB8382C}" type="datetimeFigureOut">
              <a:rPr lang="tr-TR" smtClean="0"/>
              <a:pPr/>
              <a:t>27.03.2019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549E062-7C98-4291-9CD6-069D104009D0}"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328BFEFE-E360-43A2-9247-BA330DB8382C}" type="datetimeFigureOut">
              <a:rPr lang="tr-TR" smtClean="0"/>
              <a:pPr/>
              <a:t>27.03.2019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0549E062-7C98-4291-9CD6-069D104009D0}"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328BFEFE-E360-43A2-9247-BA330DB8382C}" type="datetimeFigureOut">
              <a:rPr lang="tr-TR" smtClean="0"/>
              <a:pPr/>
              <a:t>27.03.2019</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0549E062-7C98-4291-9CD6-069D104009D0}"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328BFEFE-E360-43A2-9247-BA330DB8382C}" type="datetimeFigureOut">
              <a:rPr lang="tr-TR" smtClean="0"/>
              <a:pPr/>
              <a:t>27.03.2019</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0549E062-7C98-4291-9CD6-069D104009D0}"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328BFEFE-E360-43A2-9247-BA330DB8382C}" type="datetimeFigureOut">
              <a:rPr lang="tr-TR" smtClean="0"/>
              <a:pPr/>
              <a:t>27.03.2019</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0549E062-7C98-4291-9CD6-069D104009D0}"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328BFEFE-E360-43A2-9247-BA330DB8382C}" type="datetimeFigureOut">
              <a:rPr lang="tr-TR" smtClean="0"/>
              <a:pPr/>
              <a:t>27.03.2019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0549E062-7C98-4291-9CD6-069D104009D0}"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328BFEFE-E360-43A2-9247-BA330DB8382C}" type="datetimeFigureOut">
              <a:rPr lang="tr-TR" smtClean="0"/>
              <a:pPr/>
              <a:t>27.03.2019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0549E062-7C98-4291-9CD6-069D104009D0}"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328BFEFE-E360-43A2-9247-BA330DB8382C}" type="datetimeFigureOut">
              <a:rPr lang="tr-TR" smtClean="0"/>
              <a:pPr/>
              <a:t>27.03.2019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549E062-7C98-4291-9CD6-069D104009D0}"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328BFEFE-E360-43A2-9247-BA330DB8382C}" type="datetimeFigureOut">
              <a:rPr lang="tr-TR" smtClean="0"/>
              <a:pPr/>
              <a:t>27.03.2019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549E062-7C98-4291-9CD6-069D104009D0}"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28BFEFE-E360-43A2-9247-BA330DB8382C}" type="datetimeFigureOut">
              <a:rPr lang="tr-TR" smtClean="0"/>
              <a:pPr/>
              <a:t>27.03.2019</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549E062-7C98-4291-9CD6-069D104009D0}"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pPr algn="ctr"/>
            <a:r>
              <a:rPr lang="tr-TR" dirty="0" smtClean="0"/>
              <a:t>KURGU TEKNİKLERİ</a:t>
            </a:r>
            <a:endParaRPr lang="tr-TR" dirty="0"/>
          </a:p>
        </p:txBody>
      </p:sp>
      <p:sp>
        <p:nvSpPr>
          <p:cNvPr id="3" name="2 Alt Başlık"/>
          <p:cNvSpPr>
            <a:spLocks noGrp="1"/>
          </p:cNvSpPr>
          <p:nvPr>
            <p:ph type="subTitle" idx="1"/>
          </p:nvPr>
        </p:nvSpPr>
        <p:spPr/>
        <p:txBody>
          <a:bodyPr>
            <a:normAutofit fontScale="92500" lnSpcReduction="10000"/>
          </a:bodyPr>
          <a:lstStyle/>
          <a:p>
            <a:r>
              <a:rPr lang="tr-TR" dirty="0" smtClean="0"/>
              <a:t>Dr. </a:t>
            </a:r>
            <a:r>
              <a:rPr lang="tr-TR" dirty="0" err="1" smtClean="0"/>
              <a:t>Öğr</a:t>
            </a:r>
            <a:r>
              <a:rPr lang="tr-TR" dirty="0" smtClean="0"/>
              <a:t>. Üyesi </a:t>
            </a:r>
            <a:r>
              <a:rPr lang="tr-TR" dirty="0" err="1" smtClean="0"/>
              <a:t>Nursel</a:t>
            </a:r>
            <a:r>
              <a:rPr lang="tr-TR" dirty="0" smtClean="0"/>
              <a:t> </a:t>
            </a:r>
            <a:r>
              <a:rPr lang="tr-TR" dirty="0" smtClean="0"/>
              <a:t>BOLAT</a:t>
            </a:r>
          </a:p>
          <a:p>
            <a:endParaRPr lang="tr-TR" dirty="0" smtClean="0"/>
          </a:p>
          <a:p>
            <a:r>
              <a:rPr lang="tr-TR" dirty="0" smtClean="0"/>
              <a:t>ONDOKUZMAYIS ÜNİVERSİTESİ</a:t>
            </a:r>
          </a:p>
          <a:p>
            <a:r>
              <a:rPr lang="tr-TR" dirty="0" smtClean="0"/>
              <a:t>İLETİŞİM </a:t>
            </a:r>
            <a:r>
              <a:rPr lang="tr-TR" dirty="0" smtClean="0"/>
              <a:t>FAKÜLTESİ</a:t>
            </a:r>
            <a:endParaRPr lang="tr-TR" dirty="0" smtClean="0"/>
          </a:p>
        </p:txBody>
      </p:sp>
      <p:pic>
        <p:nvPicPr>
          <p:cNvPr id="2050" name="Picture 2" descr="C:\Users\İletişim Fakültesi\Desktop\editing5.jpg"/>
          <p:cNvPicPr>
            <a:picLocks noChangeAspect="1" noChangeArrowheads="1"/>
          </p:cNvPicPr>
          <p:nvPr/>
        </p:nvPicPr>
        <p:blipFill>
          <a:blip r:embed="rId2" cstate="print"/>
          <a:srcRect/>
          <a:stretch>
            <a:fillRect/>
          </a:stretch>
        </p:blipFill>
        <p:spPr bwMode="auto">
          <a:xfrm>
            <a:off x="500034" y="3357562"/>
            <a:ext cx="3143272" cy="250033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letişim Fakültesi\Desktop\a2-2.jpg"/>
          <p:cNvPicPr>
            <a:picLocks noChangeAspect="1" noChangeArrowheads="1"/>
          </p:cNvPicPr>
          <p:nvPr/>
        </p:nvPicPr>
        <p:blipFill>
          <a:blip r:embed="rId2" cstate="print"/>
          <a:srcRect/>
          <a:stretch>
            <a:fillRect/>
          </a:stretch>
        </p:blipFill>
        <p:spPr bwMode="auto">
          <a:xfrm>
            <a:off x="500034" y="1428736"/>
            <a:ext cx="7786742" cy="4857764"/>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b="1" dirty="0" smtClean="0"/>
              <a:t>Kurgu Nedir?</a:t>
            </a:r>
            <a:r>
              <a:rPr lang="tr-TR" dirty="0" smtClean="0"/>
              <a:t/>
            </a:r>
            <a:br>
              <a:rPr lang="tr-TR" dirty="0" smtClean="0"/>
            </a:br>
            <a:endParaRPr lang="tr-TR" dirty="0"/>
          </a:p>
        </p:txBody>
      </p:sp>
      <p:sp>
        <p:nvSpPr>
          <p:cNvPr id="3" name="2 İçerik Yer Tutucusu"/>
          <p:cNvSpPr>
            <a:spLocks noGrp="1"/>
          </p:cNvSpPr>
          <p:nvPr>
            <p:ph sz="half" idx="1"/>
          </p:nvPr>
        </p:nvSpPr>
        <p:spPr/>
        <p:txBody>
          <a:bodyPr>
            <a:normAutofit lnSpcReduction="10000"/>
          </a:bodyPr>
          <a:lstStyle/>
          <a:p>
            <a:r>
              <a:rPr lang="tr-TR" dirty="0" smtClean="0"/>
              <a:t>Görüntülerin ve seslerin bir senaryo dâhilinde belli bir amaca uygun olarak peş peşe sıralanmasına “kurgu” veya “montaj” denir. Video kurgu çalışmaları televizyonculuk, sinema ve reklâmcılık sektörleri için büyük önem taşıyan bir iştir.</a:t>
            </a:r>
            <a:endParaRPr lang="tr-TR" dirty="0"/>
          </a:p>
        </p:txBody>
      </p:sp>
      <p:pic>
        <p:nvPicPr>
          <p:cNvPr id="3074" name="Picture 2" descr="C:\Users\İletişim Fakültesi\Desktop\20150610_EDIUS_Pro_8_Screen_EN_Rev2_gui.jpg_685_0.jpg"/>
          <p:cNvPicPr>
            <a:picLocks noGrp="1" noChangeAspect="1" noChangeArrowheads="1"/>
          </p:cNvPicPr>
          <p:nvPr>
            <p:ph sz="half" idx="2"/>
          </p:nvPr>
        </p:nvPicPr>
        <p:blipFill>
          <a:blip r:embed="rId2"/>
          <a:srcRect/>
          <a:stretch>
            <a:fillRect/>
          </a:stretch>
        </p:blipFill>
        <p:spPr bwMode="auto">
          <a:xfrm>
            <a:off x="4500562" y="2071678"/>
            <a:ext cx="4186238" cy="3283617"/>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a:xfrm>
            <a:off x="457200" y="1285860"/>
            <a:ext cx="8229600" cy="5038740"/>
          </a:xfrm>
        </p:spPr>
        <p:txBody>
          <a:bodyPr/>
          <a:lstStyle/>
          <a:p>
            <a:r>
              <a:rPr lang="tr-TR" dirty="0" smtClean="0"/>
              <a:t>İyi bir senaryoya, kaliteli oyunculara sahip ve iyi çekilmiş bir sinema filmi, kötü bir kurgucunun eline düştüğü takdirde değerinden çok şey kaybedebilir, izleyici tarafından anlaşılmayabilir. </a:t>
            </a:r>
          </a:p>
          <a:p>
            <a:endParaRPr lang="tr-TR" dirty="0" smtClean="0"/>
          </a:p>
          <a:p>
            <a:r>
              <a:rPr lang="tr-TR" dirty="0" smtClean="0"/>
              <a:t>Bu durumun tam tersi de mümkündür: iyi bir kurgucu, yapımı çok daha hareketli, canlı, anlaşılır kılabilir, belirli noktalara kadar çekim hatalarını veya oyuncuların kusurlarını giderebilir.</a:t>
            </a:r>
          </a:p>
          <a:p>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428736"/>
            <a:ext cx="8229600" cy="4895864"/>
          </a:xfrm>
        </p:spPr>
        <p:txBody>
          <a:bodyPr/>
          <a:lstStyle/>
          <a:p>
            <a:r>
              <a:rPr lang="tr-TR" dirty="0" smtClean="0"/>
              <a:t>Görüntü kurgusu yapan kişiler TV kuruluşlarında veya yapım şirketlerinde kurgucu, montajcı gibi isimlerle veya kullandığı bilgisayar programının ismiyle (</a:t>
            </a:r>
            <a:r>
              <a:rPr lang="tr-TR" dirty="0" err="1" smtClean="0"/>
              <a:t>Avid’ci</a:t>
            </a:r>
            <a:r>
              <a:rPr lang="tr-TR" dirty="0" smtClean="0"/>
              <a:t> gibi) anılırlar. </a:t>
            </a:r>
          </a:p>
          <a:p>
            <a:endParaRPr lang="tr-TR" dirty="0" smtClean="0"/>
          </a:p>
          <a:p>
            <a:r>
              <a:rPr lang="tr-TR" dirty="0" smtClean="0"/>
              <a:t>Montajcılık basit düzeyde kesme ve birleştirme işi için kullanılırken kurguculuk teknik bilgi dışında estetik ve kişisel yetenek gerektirir. İyi bir kurgucuda bulunması gereken bazı özellikler şunlardır:</a:t>
            </a:r>
          </a:p>
          <a:p>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5395930"/>
          </a:xfrm>
        </p:spPr>
        <p:txBody>
          <a:bodyPr>
            <a:normAutofit fontScale="92500" lnSpcReduction="20000"/>
          </a:bodyPr>
          <a:lstStyle/>
          <a:p>
            <a:pPr marL="514350" lvl="0" indent="-514350">
              <a:buFont typeface="+mj-lt"/>
              <a:buAutoNum type="arabicPeriod"/>
            </a:pPr>
            <a:r>
              <a:rPr lang="tr-TR" dirty="0" smtClean="0"/>
              <a:t>Kurgucu iyi bir gözlemci olmalı, geniş bir algılama sezisine sahip bulunmalıdır.</a:t>
            </a:r>
          </a:p>
          <a:p>
            <a:pPr marL="514350" lvl="0" indent="-514350">
              <a:buFont typeface="+mj-lt"/>
              <a:buAutoNum type="arabicPeriod"/>
            </a:pPr>
            <a:r>
              <a:rPr lang="tr-TR" dirty="0" smtClean="0"/>
              <a:t>Bu özelliğini geliştirmek için izleyicinin özelliklerini öğrenmeye çalışmalı, insan psikolojisini tanımalıdır.</a:t>
            </a:r>
          </a:p>
          <a:p>
            <a:pPr marL="514350" lvl="0" indent="-514350">
              <a:buFont typeface="+mj-lt"/>
              <a:buAutoNum type="arabicPeriod"/>
            </a:pPr>
            <a:r>
              <a:rPr lang="tr-TR" dirty="0" smtClean="0"/>
              <a:t>İyi yapılmış işleri ve yeni akımları izleyerek kendini geliştirmelidir.</a:t>
            </a:r>
          </a:p>
          <a:p>
            <a:pPr marL="514350" lvl="0" indent="-514350">
              <a:buFont typeface="+mj-lt"/>
              <a:buAutoNum type="arabicPeriod"/>
            </a:pPr>
            <a:r>
              <a:rPr lang="tr-TR" dirty="0" smtClean="0"/>
              <a:t>Teknolojik gelişmeleri yakından takip etmelidir.</a:t>
            </a:r>
          </a:p>
          <a:p>
            <a:pPr marL="514350" lvl="0" indent="-514350">
              <a:buFont typeface="+mj-lt"/>
              <a:buAutoNum type="arabicPeriod"/>
            </a:pPr>
            <a:r>
              <a:rPr lang="tr-TR" dirty="0" smtClean="0"/>
              <a:t>Yapımcı ve yönetmenin dediklerini dikkatle dinleyerek uygulamalı, bir adım sonrasını düşünmeye çalışmalıdır.</a:t>
            </a:r>
          </a:p>
          <a:p>
            <a:pPr marL="514350" lvl="0" indent="-514350">
              <a:buFont typeface="+mj-lt"/>
              <a:buAutoNum type="arabicPeriod"/>
            </a:pPr>
            <a:r>
              <a:rPr lang="tr-TR" dirty="0" smtClean="0"/>
              <a:t>Mümkünse çekim aşamasında da bulunmalı ve aynı sahnenin birkaç çekimi yapıldıysa hangisinin daha iyi olduğunu not almalıdır.</a:t>
            </a:r>
          </a:p>
          <a:p>
            <a:pPr marL="514350" lvl="0" indent="-514350">
              <a:buFont typeface="+mj-lt"/>
              <a:buAutoNum type="arabicPeriod"/>
            </a:pPr>
            <a:r>
              <a:rPr lang="tr-TR" dirty="0" smtClean="0"/>
              <a:t>İşini yaparken kararlı ve hızlı olmalı, işverenin zamanını ve parasını boşa harcamamalıdır.</a:t>
            </a:r>
          </a:p>
          <a:p>
            <a:pPr marL="514350" lvl="0" indent="-514350">
              <a:buFont typeface="+mj-lt"/>
              <a:buAutoNum type="arabicPeriod"/>
            </a:pPr>
            <a:r>
              <a:rPr lang="tr-TR" dirty="0" smtClean="0"/>
              <a:t>Teknik ya da kurguyla ilgili sorunlar üzerine yanlış ya da eksik bilgi vermemelidir.</a:t>
            </a:r>
          </a:p>
          <a:p>
            <a:pPr marL="514350" indent="-514350">
              <a:buFont typeface="+mj-lt"/>
              <a:buAutoNum type="arabicPeriod"/>
            </a:pPr>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500174"/>
            <a:ext cx="8229600" cy="4824426"/>
          </a:xfrm>
        </p:spPr>
        <p:txBody>
          <a:bodyPr>
            <a:normAutofit/>
          </a:bodyPr>
          <a:lstStyle/>
          <a:p>
            <a:r>
              <a:rPr lang="tr-TR" dirty="0" smtClean="0"/>
              <a:t>Kurgu öğrenmek isteyen kişiler TV programlarını, sinema filmlerini, reklâmları ya da klipleri seyirci gözüyle izlemekten kurtulmalıdır. </a:t>
            </a:r>
          </a:p>
          <a:p>
            <a:endParaRPr lang="tr-TR" dirty="0" smtClean="0"/>
          </a:p>
          <a:p>
            <a:r>
              <a:rPr lang="tr-TR" dirty="0" smtClean="0"/>
              <a:t>TV karşısında oturduğu koltuktan kalkıp işin mutfağına geçmeli, yapımı bir bütün olarak değil de parçalarıyla ayrı ayrı algılayabilmelidir.</a:t>
            </a:r>
          </a:p>
          <a:p>
            <a:pPr>
              <a:buNone/>
            </a:pPr>
            <a:r>
              <a:rPr lang="tr-TR" dirty="0" smtClean="0"/>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14422"/>
            <a:ext cx="8229600" cy="5110178"/>
          </a:xfrm>
        </p:spPr>
        <p:txBody>
          <a:bodyPr/>
          <a:lstStyle/>
          <a:p>
            <a:r>
              <a:rPr lang="tr-TR" dirty="0" smtClean="0"/>
              <a:t>Bir yapımın kurgusunda ön planda olan kişiler yönetmen ve kurgucudur. </a:t>
            </a:r>
          </a:p>
          <a:p>
            <a:endParaRPr lang="tr-TR" dirty="0" smtClean="0"/>
          </a:p>
          <a:p>
            <a:r>
              <a:rPr lang="tr-TR" dirty="0" smtClean="0"/>
              <a:t>Yönetmen, görüntülerin çekimini gerçekleştirir ve işin nihai sonucunun ne olması gerektiği konusundaki en yetkili kişidir.</a:t>
            </a:r>
          </a:p>
          <a:p>
            <a:endParaRPr lang="tr-TR" dirty="0" smtClean="0"/>
          </a:p>
          <a:p>
            <a:r>
              <a:rPr lang="tr-TR" dirty="0" smtClean="0"/>
              <a:t>Kurgucu teknik ve estetik bilgisiyle yönetmenin kafasında oluşturduğu resmi gerçekleştirir. Ancak tecrübeli bir kurgucu sadece yardımcı olmakla kalmaz, fikirleriyle yönetmene ilham verebilir.</a:t>
            </a:r>
          </a:p>
          <a:p>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71546"/>
            <a:ext cx="8229600" cy="5253054"/>
          </a:xfrm>
        </p:spPr>
        <p:txBody>
          <a:bodyPr/>
          <a:lstStyle/>
          <a:p>
            <a:pPr>
              <a:buNone/>
            </a:pPr>
            <a:r>
              <a:rPr lang="tr-TR" dirty="0" smtClean="0"/>
              <a:t>Bir kurgucu işini yaparken birkaç soru sürekli zihninde döner durur:</a:t>
            </a:r>
          </a:p>
          <a:p>
            <a:pPr lvl="0"/>
            <a:r>
              <a:rPr lang="tr-TR" dirty="0" smtClean="0"/>
              <a:t>Bir çekimden diğerine ne zaman ve nasıl geçmeliyim?</a:t>
            </a:r>
          </a:p>
          <a:p>
            <a:pPr lvl="0"/>
            <a:r>
              <a:rPr lang="tr-TR" dirty="0" smtClean="0"/>
              <a:t>Çekimlerin sırası nasıl olmalı?</a:t>
            </a:r>
          </a:p>
          <a:p>
            <a:pPr lvl="0"/>
            <a:r>
              <a:rPr lang="tr-TR" dirty="0" smtClean="0"/>
              <a:t>Yaptığım kurgu, filmin kolay anlaşılmasını sağlıyor mu?</a:t>
            </a:r>
          </a:p>
          <a:p>
            <a:pPr lvl="0"/>
            <a:r>
              <a:rPr lang="tr-TR" dirty="0" smtClean="0"/>
              <a:t>Yaptığım kurgu, izleyicinin daha keyifle seyretmesini, daha fazla korkmasını, üzül-</a:t>
            </a:r>
            <a:r>
              <a:rPr lang="tr-TR" dirty="0" err="1" smtClean="0"/>
              <a:t>mesini</a:t>
            </a:r>
            <a:r>
              <a:rPr lang="tr-TR" dirty="0" smtClean="0"/>
              <a:t> veya gülmesini sağlayabiliyor mu?</a:t>
            </a:r>
          </a:p>
          <a:p>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724780"/>
          </a:xfrm>
        </p:spPr>
        <p:txBody>
          <a:bodyPr>
            <a:normAutofit/>
          </a:bodyPr>
          <a:lstStyle/>
          <a:p>
            <a:pPr algn="ctr"/>
            <a:r>
              <a:rPr lang="tr-TR" b="1" dirty="0" smtClean="0"/>
              <a:t>Kurgu Yapma Amaçları</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dirty="0" smtClean="0"/>
              <a:t>Her video kurgu bir amaca </a:t>
            </a:r>
            <a:r>
              <a:rPr lang="tr-TR" dirty="0" err="1" smtClean="0"/>
              <a:t>hitab</a:t>
            </a:r>
            <a:r>
              <a:rPr lang="tr-TR" dirty="0" smtClean="0"/>
              <a:t> eder. Yapılmış olan çekimleri kurgulamanın dört ayrı amacı olabilir. Bunlar:</a:t>
            </a:r>
          </a:p>
          <a:p>
            <a:endParaRPr lang="tr-TR" dirty="0" smtClean="0"/>
          </a:p>
          <a:p>
            <a:pPr marL="514350" lvl="0" indent="-514350">
              <a:buFont typeface="+mj-lt"/>
              <a:buAutoNum type="arabicPeriod"/>
            </a:pPr>
            <a:r>
              <a:rPr lang="tr-TR" b="1" dirty="0" smtClean="0"/>
              <a:t>Düz birleştirme</a:t>
            </a:r>
            <a:r>
              <a:rPr lang="tr-TR" dirty="0" smtClean="0"/>
              <a:t>: En basit kurgu türüdür. Bir programa ait değişik parça görüntüler senaryoda bulunan sıraya göre dizilirler. Bu tip bir kurgu çok fazla vakit almaz.</a:t>
            </a:r>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14422"/>
            <a:ext cx="8229600" cy="5110178"/>
          </a:xfrm>
        </p:spPr>
        <p:txBody>
          <a:bodyPr/>
          <a:lstStyle/>
          <a:p>
            <a:pPr marL="514350" lvl="0" indent="-514350">
              <a:buNone/>
            </a:pPr>
            <a:r>
              <a:rPr lang="tr-TR" b="1" dirty="0" smtClean="0">
                <a:solidFill>
                  <a:schemeClr val="bg2">
                    <a:lumMod val="50000"/>
                  </a:schemeClr>
                </a:solidFill>
              </a:rPr>
              <a:t>2.</a:t>
            </a:r>
            <a:r>
              <a:rPr lang="tr-TR" b="1" dirty="0" smtClean="0"/>
              <a:t> Süreyi ayarlama (</a:t>
            </a:r>
            <a:r>
              <a:rPr lang="tr-TR" b="1" dirty="0" err="1" smtClean="0"/>
              <a:t>trim</a:t>
            </a:r>
            <a:r>
              <a:rPr lang="tr-TR" b="1" dirty="0" smtClean="0"/>
              <a:t>): </a:t>
            </a:r>
            <a:r>
              <a:rPr lang="tr-TR" dirty="0" smtClean="0"/>
              <a:t>Programı oluşturan çekimlerin gerektiğinden daha uzun veya kısa olduğu durumlarda görüntüler kurgulanır ve programın süresine sığacak şekilde ayarlanır. </a:t>
            </a:r>
          </a:p>
          <a:p>
            <a:pPr lvl="0"/>
            <a:r>
              <a:rPr lang="tr-TR" dirty="0" smtClean="0"/>
              <a:t>Görüntülerin program için ayrılan süreden daha uzun olması veya filmin izleyicileri sıkacak kadar uzun sürmesi önemli bir sorundur. </a:t>
            </a:r>
          </a:p>
          <a:p>
            <a:pPr lvl="0"/>
            <a:r>
              <a:rPr lang="tr-TR" dirty="0" smtClean="0"/>
              <a:t>Bazı yönetmenler, filmleri sinema gösteriminde yapımcı şirket tarafından kısaltıldığı için filmin şirket tarafından kesilmemiş halini film DVD’lerine eklerler (</a:t>
            </a:r>
            <a:r>
              <a:rPr lang="tr-TR" i="1" dirty="0" err="1" smtClean="0"/>
              <a:t>Director’s</a:t>
            </a:r>
            <a:r>
              <a:rPr lang="tr-TR" i="1" dirty="0" smtClean="0"/>
              <a:t> </a:t>
            </a:r>
            <a:r>
              <a:rPr lang="tr-TR" i="1" dirty="0" err="1" smtClean="0"/>
              <a:t>Cut</a:t>
            </a:r>
            <a:r>
              <a:rPr lang="tr-TR" dirty="0" smtClean="0"/>
              <a:t>).</a:t>
            </a:r>
          </a:p>
          <a:p>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85860"/>
            <a:ext cx="8229600" cy="5038740"/>
          </a:xfrm>
        </p:spPr>
        <p:txBody>
          <a:bodyPr/>
          <a:lstStyle/>
          <a:p>
            <a:pPr lvl="0">
              <a:buNone/>
            </a:pPr>
            <a:r>
              <a:rPr lang="tr-TR" b="1" dirty="0" smtClean="0">
                <a:solidFill>
                  <a:schemeClr val="bg2">
                    <a:lumMod val="50000"/>
                  </a:schemeClr>
                </a:solidFill>
              </a:rPr>
              <a:t>3. </a:t>
            </a:r>
            <a:r>
              <a:rPr lang="tr-TR" b="1" dirty="0" smtClean="0"/>
              <a:t>Hatayı giderme: </a:t>
            </a:r>
            <a:r>
              <a:rPr lang="tr-TR" dirty="0" smtClean="0"/>
              <a:t>Stüdyo kayıtlarında oluşan hata ya da hatalar zincirini gidermek için görüntülerde düzenleme yapılır. </a:t>
            </a:r>
          </a:p>
          <a:p>
            <a:pPr lvl="0"/>
            <a:r>
              <a:rPr lang="tr-TR" dirty="0" smtClean="0"/>
              <a:t>Bu hatalar teknik veya içerik yönünden oluşmuş olabilir. </a:t>
            </a:r>
          </a:p>
          <a:p>
            <a:pPr lvl="0"/>
            <a:r>
              <a:rPr lang="tr-TR" dirty="0" smtClean="0"/>
              <a:t>Görüntünün veya sesin kalitesiz olması, görüntü-ses arasında senkron olmaması, aks çizgisi vb. kurallara kurgu sırasında uyulmaması gibi teknik hatalar, kurguyu yeniden yapmayı veya kurgu üzerinde düzeltmelere gitmeyi gerektirir.</a:t>
            </a:r>
          </a:p>
          <a:p>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lvl="0">
              <a:buNone/>
            </a:pPr>
            <a:r>
              <a:rPr lang="tr-TR" b="1" dirty="0" smtClean="0">
                <a:solidFill>
                  <a:schemeClr val="bg2">
                    <a:lumMod val="50000"/>
                  </a:schemeClr>
                </a:solidFill>
              </a:rPr>
              <a:t>4. </a:t>
            </a:r>
            <a:r>
              <a:rPr lang="tr-TR" b="1" dirty="0" smtClean="0"/>
              <a:t>Etkiyi arttırmak: </a:t>
            </a:r>
            <a:r>
              <a:rPr lang="tr-TR" dirty="0" smtClean="0"/>
              <a:t>Programın içindeki olayları yönetmenin olaya bakış biçimini de dikkate alarak belirginleştirmek, programın görsel ve fikri çekiciliğini arttırmak için kurgu yapılabilir. </a:t>
            </a:r>
          </a:p>
          <a:p>
            <a:pPr lvl="0">
              <a:buNone/>
            </a:pPr>
            <a:endParaRPr lang="tr-TR" dirty="0" smtClean="0"/>
          </a:p>
          <a:p>
            <a:r>
              <a:rPr lang="tr-TR" dirty="0" smtClean="0"/>
              <a:t>Böyle bir kurgu yoğun bir emek ve işçiliğin yanı sıra tecrübe ve estetik bilgisi de gerektirir.</a:t>
            </a:r>
          </a:p>
          <a:p>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367590"/>
          </a:xfrm>
        </p:spPr>
        <p:txBody>
          <a:bodyPr>
            <a:normAutofit fontScale="90000"/>
          </a:bodyPr>
          <a:lstStyle/>
          <a:p>
            <a:pPr algn="ctr"/>
            <a:r>
              <a:rPr lang="tr-TR" b="1" dirty="0" smtClean="0"/>
              <a:t>Kurgu Türleri</a:t>
            </a:r>
            <a:r>
              <a:rPr lang="tr-TR" dirty="0" smtClean="0"/>
              <a:t/>
            </a:r>
            <a:br>
              <a:rPr lang="tr-TR" dirty="0" smtClean="0"/>
            </a:br>
            <a:endParaRPr lang="tr-TR" dirty="0"/>
          </a:p>
        </p:txBody>
      </p:sp>
      <p:sp>
        <p:nvSpPr>
          <p:cNvPr id="3" name="2 İçerik Yer Tutucusu"/>
          <p:cNvSpPr>
            <a:spLocks noGrp="1"/>
          </p:cNvSpPr>
          <p:nvPr>
            <p:ph idx="1"/>
          </p:nvPr>
        </p:nvSpPr>
        <p:spPr/>
        <p:txBody>
          <a:bodyPr/>
          <a:lstStyle/>
          <a:p>
            <a:pPr lvl="0"/>
            <a:r>
              <a:rPr lang="tr-TR" dirty="0" smtClean="0"/>
              <a:t>Drama Kurgusu</a:t>
            </a:r>
          </a:p>
          <a:p>
            <a:pPr lvl="0"/>
            <a:r>
              <a:rPr lang="tr-TR" dirty="0" smtClean="0"/>
              <a:t>Belgesel Kurgusu</a:t>
            </a:r>
          </a:p>
          <a:p>
            <a:pPr lvl="0"/>
            <a:r>
              <a:rPr lang="tr-TR" dirty="0" smtClean="0"/>
              <a:t>Reklam Kursusu</a:t>
            </a:r>
          </a:p>
          <a:p>
            <a:pPr lvl="0"/>
            <a:r>
              <a:rPr lang="tr-TR" dirty="0" smtClean="0"/>
              <a:t>Müzik </a:t>
            </a:r>
            <a:r>
              <a:rPr lang="tr-TR" dirty="0" err="1" smtClean="0"/>
              <a:t>Klibi</a:t>
            </a:r>
            <a:r>
              <a:rPr lang="tr-TR" dirty="0" smtClean="0"/>
              <a:t> Kurgusu</a:t>
            </a:r>
          </a:p>
          <a:p>
            <a:pPr lvl="0"/>
            <a:r>
              <a:rPr lang="tr-TR" dirty="0" smtClean="0"/>
              <a:t>Tanıtım ve </a:t>
            </a:r>
            <a:r>
              <a:rPr lang="tr-TR" dirty="0" err="1" smtClean="0"/>
              <a:t>Fregman</a:t>
            </a:r>
            <a:r>
              <a:rPr lang="tr-TR" dirty="0" smtClean="0"/>
              <a:t> Kurgusu</a:t>
            </a:r>
          </a:p>
          <a:p>
            <a:pPr lvl="0"/>
            <a:r>
              <a:rPr lang="tr-TR" dirty="0" smtClean="0"/>
              <a:t>Haber Kurgusu</a:t>
            </a:r>
          </a:p>
          <a:p>
            <a:pPr lvl="0"/>
            <a:r>
              <a:rPr lang="tr-TR" dirty="0" smtClean="0"/>
              <a:t>Program Kurgusu</a:t>
            </a:r>
          </a:p>
          <a:p>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Başlık"/>
          <p:cNvSpPr>
            <a:spLocks noGrp="1"/>
          </p:cNvSpPr>
          <p:nvPr>
            <p:ph type="title"/>
          </p:nvPr>
        </p:nvSpPr>
        <p:spPr>
          <a:xfrm>
            <a:off x="457200" y="704088"/>
            <a:ext cx="8229600" cy="1367590"/>
          </a:xfrm>
        </p:spPr>
        <p:txBody>
          <a:bodyPr>
            <a:normAutofit fontScale="90000"/>
          </a:bodyPr>
          <a:lstStyle/>
          <a:p>
            <a:pPr algn="ctr"/>
            <a:r>
              <a:rPr lang="tr-TR" b="1" dirty="0" smtClean="0"/>
              <a:t>Yayın Zamanına Göre Kurgu Türleri</a:t>
            </a:r>
            <a:r>
              <a:rPr lang="tr-TR" dirty="0" smtClean="0"/>
              <a:t/>
            </a:r>
            <a:br>
              <a:rPr lang="tr-TR" dirty="0" smtClean="0"/>
            </a:br>
            <a:endParaRPr lang="tr-TR" dirty="0"/>
          </a:p>
        </p:txBody>
      </p:sp>
      <p:sp>
        <p:nvSpPr>
          <p:cNvPr id="7" name="6 İçerik Yer Tutucusu"/>
          <p:cNvSpPr>
            <a:spLocks noGrp="1"/>
          </p:cNvSpPr>
          <p:nvPr>
            <p:ph idx="1"/>
          </p:nvPr>
        </p:nvSpPr>
        <p:spPr>
          <a:xfrm>
            <a:off x="457200" y="1643050"/>
            <a:ext cx="8229600" cy="4681550"/>
          </a:xfrm>
        </p:spPr>
        <p:txBody>
          <a:bodyPr>
            <a:normAutofit/>
          </a:bodyPr>
          <a:lstStyle/>
          <a:p>
            <a:pPr marL="514350" lvl="0" indent="-514350">
              <a:buFont typeface="+mj-lt"/>
              <a:buAutoNum type="arabicPeriod"/>
            </a:pPr>
            <a:r>
              <a:rPr lang="tr-TR" b="1" dirty="0" smtClean="0"/>
              <a:t>Canlı Yayınlanan Programların Kurgusu</a:t>
            </a:r>
            <a:endParaRPr lang="tr-TR" dirty="0" smtClean="0"/>
          </a:p>
          <a:p>
            <a:r>
              <a:rPr lang="tr-TR" dirty="0" smtClean="0"/>
              <a:t>Canlı yayınlanan programların kurgusu çekimin yapıldığı anda, yapım kontrol odasında, yani ana reji’de yapılır. (TV kuruluşundaki kontrol odalarını 10. sınıf Radyo-TV Yapımcılığı dersinin modüllerinden olan “Televizyon Yapım Mekânları”nda öğrenmiştik.) </a:t>
            </a:r>
          </a:p>
          <a:p>
            <a:r>
              <a:rPr lang="tr-TR" dirty="0" smtClean="0"/>
              <a:t>Stüdyolarda bulunan kameralardan gelen görüntüler, yapım kontrol odasındaki yönetmen ve resim seçici tarafından seçilir, programa ait sesler sesçi tarafından, yazı ve grafikler ise KJ operatörü tarafından eklenir ve tümünün birleşimi yayına gönderilir. </a:t>
            </a:r>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Yani canlı yayın programların kurgusunda geriye dönerek hatayı düzeltme veya herhangi bir bölümü değiştirme şansımız yoktur. </a:t>
            </a:r>
          </a:p>
          <a:p>
            <a:endParaRPr lang="tr-TR" dirty="0" smtClean="0"/>
          </a:p>
          <a:p>
            <a:r>
              <a:rPr lang="tr-TR" dirty="0" smtClean="0"/>
              <a:t>Bu yüzden çok fazla dikkat, özen ve hız gerektirirler.</a:t>
            </a:r>
          </a:p>
          <a:p>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14422"/>
            <a:ext cx="8229600" cy="5110178"/>
          </a:xfrm>
        </p:spPr>
        <p:txBody>
          <a:bodyPr>
            <a:normAutofit/>
          </a:bodyPr>
          <a:lstStyle/>
          <a:p>
            <a:pPr lvl="0">
              <a:buNone/>
            </a:pPr>
            <a:r>
              <a:rPr lang="tr-TR" b="1" dirty="0" smtClean="0">
                <a:solidFill>
                  <a:schemeClr val="bg2">
                    <a:lumMod val="50000"/>
                  </a:schemeClr>
                </a:solidFill>
              </a:rPr>
              <a:t>2. </a:t>
            </a:r>
            <a:r>
              <a:rPr lang="tr-TR" b="1" dirty="0" smtClean="0"/>
              <a:t>Banttan Yayınlanan Programların Kurgusu</a:t>
            </a:r>
            <a:endParaRPr lang="tr-TR" dirty="0" smtClean="0"/>
          </a:p>
          <a:p>
            <a:r>
              <a:rPr lang="tr-TR" dirty="0" smtClean="0"/>
              <a:t>Çekim aşamasının gerçekleşmesiyle yayına hazır hale gelmeyen programlar, “</a:t>
            </a:r>
            <a:r>
              <a:rPr lang="tr-TR" dirty="0" err="1" smtClean="0"/>
              <a:t>bant’tdan</a:t>
            </a:r>
            <a:r>
              <a:rPr lang="tr-TR" dirty="0" smtClean="0"/>
              <a:t> yayınlanan programlar” sınıfına girer. </a:t>
            </a:r>
          </a:p>
          <a:p>
            <a:r>
              <a:rPr lang="tr-TR" dirty="0" err="1" smtClean="0"/>
              <a:t>Dramalar</a:t>
            </a:r>
            <a:r>
              <a:rPr lang="tr-TR" dirty="0" smtClean="0"/>
              <a:t>, belgeseller, reklâmlar, müzik klipleri ve haberler bu türdendir. </a:t>
            </a:r>
          </a:p>
          <a:p>
            <a:r>
              <a:rPr lang="tr-TR" dirty="0" smtClean="0"/>
              <a:t>Bu tip yapımlarda çekim aşaması, programın yayını için geçilmesi gereken merhalelerden sadece birisidir. </a:t>
            </a:r>
          </a:p>
          <a:p>
            <a:r>
              <a:rPr lang="tr-TR" dirty="0" smtClean="0"/>
              <a:t>Çekim sonrası, bazen çekim öncesi ve çekim aşamasının toplamından bile daha uzun sürebilir. </a:t>
            </a:r>
          </a:p>
          <a:p>
            <a:endParaRPr lang="tr-T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85860"/>
            <a:ext cx="8229600" cy="5038740"/>
          </a:xfrm>
        </p:spPr>
        <p:txBody>
          <a:bodyPr/>
          <a:lstStyle/>
          <a:p>
            <a:r>
              <a:rPr lang="tr-TR" dirty="0" smtClean="0"/>
              <a:t>Yani bu tip programların canlı yayınlanmama sebebi bir tercih değil, çoğu zaman zorunluluktur.</a:t>
            </a:r>
          </a:p>
          <a:p>
            <a:r>
              <a:rPr lang="tr-TR" dirty="0" smtClean="0"/>
              <a:t>Televizyonculuğun ilk yıllarında tıpkı bir tiyatro eseri sergiler gibi televizyonda filmler ve diziler canlı yayınlanmıştır. </a:t>
            </a:r>
          </a:p>
          <a:p>
            <a:r>
              <a:rPr lang="tr-TR" dirty="0" smtClean="0"/>
              <a:t>Ancak günümüzde böyle bir yapım, televizyonculuğun geldiği nokta için çok kuru ve basit kalacaktır. </a:t>
            </a:r>
          </a:p>
          <a:p>
            <a:r>
              <a:rPr lang="tr-TR" dirty="0" smtClean="0"/>
              <a:t>Günümüzde bir dizi birçok mekânda çekilmekte, kurgusunda görüntü ve sesi birçok işlemden geçirilmektedir.</a:t>
            </a:r>
          </a:p>
          <a:p>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2582036"/>
          </a:xfrm>
        </p:spPr>
        <p:txBody>
          <a:bodyPr>
            <a:normAutofit fontScale="90000"/>
          </a:bodyPr>
          <a:lstStyle/>
          <a:p>
            <a:pPr algn="ctr"/>
            <a:r>
              <a:rPr lang="tr-TR" b="1" dirty="0" smtClean="0"/>
              <a:t>GÖRÜNTÜ DİLİNİN NOKTALAMA İŞARETLERİ: GÖRÜNTÜ GEÇİŞ TÜRLER VE ETKİLERİ</a:t>
            </a:r>
            <a:r>
              <a:rPr lang="tr-TR" dirty="0" smtClean="0"/>
              <a:t/>
            </a:r>
            <a:br>
              <a:rPr lang="tr-TR" dirty="0" smtClean="0"/>
            </a:br>
            <a:endParaRPr lang="tr-TR" dirty="0"/>
          </a:p>
        </p:txBody>
      </p:sp>
      <p:sp>
        <p:nvSpPr>
          <p:cNvPr id="3" name="2 İçerik Yer Tutucusu"/>
          <p:cNvSpPr>
            <a:spLocks noGrp="1"/>
          </p:cNvSpPr>
          <p:nvPr>
            <p:ph idx="1"/>
          </p:nvPr>
        </p:nvSpPr>
        <p:spPr>
          <a:xfrm>
            <a:off x="457200" y="2786058"/>
            <a:ext cx="8229600" cy="3538542"/>
          </a:xfrm>
        </p:spPr>
        <p:txBody>
          <a:bodyPr/>
          <a:lstStyle/>
          <a:p>
            <a:r>
              <a:rPr lang="tr-TR" dirty="0" smtClean="0"/>
              <a:t>Hem televizyon, hem de sinema yapımları çekim, sahne, ayrım ve bölümlerden oluşur. </a:t>
            </a:r>
          </a:p>
          <a:p>
            <a:r>
              <a:rPr lang="tr-TR" dirty="0" smtClean="0"/>
              <a:t>TV ve sinema yapımları, genellikle birden fazla kamerayla, farklı mekânlarda ve farklı zamanlarda çekilen görüntüler içerir.</a:t>
            </a:r>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42984"/>
            <a:ext cx="8229600" cy="5181616"/>
          </a:xfrm>
        </p:spPr>
        <p:txBody>
          <a:bodyPr/>
          <a:lstStyle/>
          <a:p>
            <a:r>
              <a:rPr lang="tr-TR" dirty="0" smtClean="0"/>
              <a:t>Aynı ortamda çekim yapan farklı kameraların görüntülerini </a:t>
            </a:r>
            <a:r>
              <a:rPr lang="tr-TR" dirty="0" err="1" smtClean="0"/>
              <a:t>peşpeşe</a:t>
            </a:r>
            <a:r>
              <a:rPr lang="tr-TR" dirty="0" smtClean="0"/>
              <a:t> eklerken veya farklı zamanda/mekânda çekilmiş görüntüleri bir kurgu cihazında sıralarken kullandığımız yöntemlere, “görüntü geçiş türleri” denir.</a:t>
            </a:r>
          </a:p>
          <a:p>
            <a:r>
              <a:rPr lang="tr-TR" dirty="0" smtClean="0"/>
              <a:t> </a:t>
            </a:r>
          </a:p>
          <a:p>
            <a:r>
              <a:rPr lang="tr-TR" dirty="0" smtClean="0"/>
              <a:t>Görüntü geçiş türleri, “görüntü dilinin noktalama işaretleri” olarak adlandırılır. </a:t>
            </a:r>
          </a:p>
          <a:p>
            <a:r>
              <a:rPr lang="tr-TR" dirty="0" smtClean="0"/>
              <a:t>Çünkü dilbilgisinde noktalama işaretlerinin önemi neyse, görüntü dilinde de geçiş türlerinin önemi odur. </a:t>
            </a:r>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14422"/>
            <a:ext cx="8229600" cy="5110178"/>
          </a:xfrm>
        </p:spPr>
        <p:txBody>
          <a:bodyPr>
            <a:normAutofit/>
          </a:bodyPr>
          <a:lstStyle/>
          <a:p>
            <a:r>
              <a:rPr lang="tr-TR" dirty="0" smtClean="0"/>
              <a:t>İçinde hiçbir noktalama işaretinin olmadığı veya noktalama işaretlerinin tümüyle yanlış kullanıldığı bir yazı okuduğumuzu düşünelim. </a:t>
            </a:r>
          </a:p>
          <a:p>
            <a:r>
              <a:rPr lang="tr-TR" dirty="0" smtClean="0"/>
              <a:t>Bu yazıyı büyük ihtimalle yanlış anlayacak ya da okuduğumuzu tam anlayabilmekte zorlanacağızdır. İşte görüntü geçiş türlerinin önemi de bu kadar büyüktür. </a:t>
            </a:r>
          </a:p>
          <a:p>
            <a:r>
              <a:rPr lang="tr-TR" dirty="0" smtClean="0"/>
              <a:t>Her tür yapımın kendine has bir dili vardır. </a:t>
            </a:r>
          </a:p>
          <a:p>
            <a:r>
              <a:rPr lang="tr-TR" dirty="0" smtClean="0"/>
              <a:t>Görüntüler arasında geçiş yaparken uygun olmayan geçiş türlerinin kullanılması hem konunun anlaşılmasını zorlaştırır, hem de seyircinin izlediği programdan aldığı zevki azaltır. </a:t>
            </a:r>
          </a:p>
          <a:p>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796218"/>
          </a:xfrm>
        </p:spPr>
        <p:txBody>
          <a:bodyPr>
            <a:normAutofit fontScale="90000"/>
          </a:bodyPr>
          <a:lstStyle/>
          <a:p>
            <a:pPr algn="ctr"/>
            <a:r>
              <a:rPr lang="tr-TR" b="1" dirty="0" smtClean="0"/>
              <a:t>Temel Görüntü Geçiş Türleri ve Etkileri</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dirty="0" smtClean="0"/>
              <a:t>Temel geçiş yöntemleri kesme, zincirleme, bindirme, kararma ve açılma ile bulanıklaşma ve netleşmedir. </a:t>
            </a:r>
          </a:p>
          <a:p>
            <a:r>
              <a:rPr lang="tr-TR" dirty="0" smtClean="0"/>
              <a:t>TV yapımlarında ve sinema filmlerinde en çok bu beş geçiş türü kullanılır. </a:t>
            </a:r>
          </a:p>
          <a:p>
            <a:r>
              <a:rPr lang="tr-TR" dirty="0" smtClean="0"/>
              <a:t>Farklı amaçlarla kullanılırlar ve her birinin verdiği etki ayrıdır.</a:t>
            </a:r>
          </a:p>
          <a:p>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İletişim Fakültesi\Desktop\s-34b2db3bf292d57b14f92900e4b65a0ed2382dfd.jpg"/>
          <p:cNvPicPr>
            <a:picLocks noChangeAspect="1" noChangeArrowheads="1"/>
          </p:cNvPicPr>
          <p:nvPr/>
        </p:nvPicPr>
        <p:blipFill>
          <a:blip r:embed="rId2"/>
          <a:srcRect/>
          <a:stretch>
            <a:fillRect/>
          </a:stretch>
        </p:blipFill>
        <p:spPr bwMode="auto">
          <a:xfrm>
            <a:off x="1000100" y="1285860"/>
            <a:ext cx="6929486" cy="4429156"/>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367590"/>
          </a:xfrm>
        </p:spPr>
        <p:txBody>
          <a:bodyPr>
            <a:normAutofit fontScale="90000"/>
          </a:bodyPr>
          <a:lstStyle/>
          <a:p>
            <a:pPr algn="ctr"/>
            <a:r>
              <a:rPr lang="tr-TR" b="1" dirty="0" smtClean="0"/>
              <a:t>1. Kesme (</a:t>
            </a:r>
            <a:r>
              <a:rPr lang="tr-TR" b="1" dirty="0" err="1" smtClean="0"/>
              <a:t>c</a:t>
            </a:r>
            <a:r>
              <a:rPr lang="tr-TR" b="1" i="1" dirty="0" err="1" smtClean="0"/>
              <a:t>ut</a:t>
            </a:r>
            <a:r>
              <a:rPr lang="tr-TR" b="1" dirty="0" smtClean="0"/>
              <a:t>)</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dirty="0" smtClean="0"/>
              <a:t>Bir kameradaki görüntüden diğer kameradaki görüntüye doğrudan geçmektir. </a:t>
            </a:r>
          </a:p>
          <a:p>
            <a:r>
              <a:rPr lang="tr-TR" dirty="0" smtClean="0"/>
              <a:t>Kurgumuzu </a:t>
            </a:r>
            <a:r>
              <a:rPr lang="tr-TR" dirty="0" err="1" smtClean="0"/>
              <a:t>analog</a:t>
            </a:r>
            <a:r>
              <a:rPr lang="tr-TR" dirty="0" smtClean="0"/>
              <a:t> kurgu setinde yapıyorsak iki farklı video görüntüyü kasetimize </a:t>
            </a:r>
            <a:r>
              <a:rPr lang="tr-TR" dirty="0" err="1" smtClean="0"/>
              <a:t>peşpeşe</a:t>
            </a:r>
            <a:r>
              <a:rPr lang="tr-TR" dirty="0" smtClean="0"/>
              <a:t> eklediğimizde iki görüntünün arasında yaptığımız geçiş, kesmedir. </a:t>
            </a:r>
          </a:p>
          <a:p>
            <a:r>
              <a:rPr lang="tr-TR" dirty="0" smtClean="0"/>
              <a:t>Veya bir dijital kurgu yazılımıyla kurgu yaparken görüntüleri aralarına herhangi bir geçiş efekti koymadan çalışma alanında (</a:t>
            </a:r>
            <a:r>
              <a:rPr lang="tr-TR" i="1" dirty="0" err="1" smtClean="0"/>
              <a:t>timeline</a:t>
            </a:r>
            <a:r>
              <a:rPr lang="tr-TR" dirty="0" smtClean="0"/>
              <a:t>) sıralıyorsak, yine kesme ile geçişler yapmış oluruz.</a:t>
            </a:r>
          </a:p>
          <a:p>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428736"/>
            <a:ext cx="8229600" cy="4895864"/>
          </a:xfrm>
        </p:spPr>
        <p:txBody>
          <a:bodyPr/>
          <a:lstStyle/>
          <a:p>
            <a:r>
              <a:rPr lang="tr-TR" dirty="0" smtClean="0"/>
              <a:t>Kesme, herhangi bir efekt kullanmadan geçiş yapma anlamına geldiğinden dolayı, uygulanması son derece kolaydır. </a:t>
            </a:r>
          </a:p>
          <a:p>
            <a:r>
              <a:rPr lang="tr-TR" dirty="0" smtClean="0"/>
              <a:t>Teknik olarak türü veya ince ayarları yoktur, geçiş hızı sabittir. </a:t>
            </a:r>
          </a:p>
          <a:p>
            <a:r>
              <a:rPr lang="tr-TR" dirty="0" smtClean="0"/>
              <a:t>Hem sinema, hem de TV yapımlarında en çok kullanılan geçiş türü budur. </a:t>
            </a:r>
          </a:p>
          <a:p>
            <a:r>
              <a:rPr lang="tr-TR" dirty="0" smtClean="0"/>
              <a:t>Kesme, doğru olarak yapıldığında en az belli olan geçiştir çünkü insan gözünün bakış yön ve açı değişimlerindeki doğal etkiyi verir. </a:t>
            </a:r>
          </a:p>
          <a:p>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14422"/>
            <a:ext cx="8229600" cy="5110178"/>
          </a:xfrm>
        </p:spPr>
        <p:txBody>
          <a:bodyPr>
            <a:normAutofit fontScale="92500"/>
          </a:bodyPr>
          <a:lstStyle/>
          <a:p>
            <a:r>
              <a:rPr lang="tr-TR" dirty="0" smtClean="0"/>
              <a:t>Kesme ile geçişin </a:t>
            </a:r>
            <a:r>
              <a:rPr lang="tr-TR" b="1" dirty="0" smtClean="0"/>
              <a:t>zamanlama</a:t>
            </a:r>
            <a:r>
              <a:rPr lang="tr-TR" dirty="0" smtClean="0"/>
              <a:t>sı, seyirciye bazı mesajların aktarımını kolaylaştırabilir. </a:t>
            </a:r>
          </a:p>
          <a:p>
            <a:r>
              <a:rPr lang="tr-TR" dirty="0" smtClean="0"/>
              <a:t>Bir karakter konuşmasını tam bitirmeden kesme yapıyorsak seyirciye o karakterin söylediklerinin değersiz ve yüzeysel olduğunu hissettirmek istiyor olabiliriz. </a:t>
            </a:r>
          </a:p>
          <a:p>
            <a:r>
              <a:rPr lang="tr-TR" dirty="0" smtClean="0"/>
              <a:t>Tam tersi olarak, eğer karakter sözünü bitirdikten sonra kesme yapmadıysak ve hâlâ onu göstermeye devam ediyorsak, seyirciye onun yüzündeki ifadeyi görme ve doğruyu söylemediğini fark etme fırsatı veriyor olabiliriz. </a:t>
            </a:r>
          </a:p>
          <a:p>
            <a:r>
              <a:rPr lang="tr-TR" dirty="0" smtClean="0"/>
              <a:t>Bu tip “</a:t>
            </a:r>
            <a:r>
              <a:rPr lang="tr-TR" b="1" dirty="0" smtClean="0"/>
              <a:t>geciken kesme</a:t>
            </a:r>
            <a:r>
              <a:rPr lang="tr-TR" dirty="0" smtClean="0"/>
              <a:t>”ler, izleyiciyi meraklandırmak için de kullanılabilir. Kapı çalınıp odaya biri girdiğinde giren kişiyi göstermemek, seyirci üzerinde kuşku, merak ve kaygı uyandırır.</a:t>
            </a:r>
          </a:p>
          <a:p>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Kesme normal olarak, ya yeni bir şey gösterilmek istendiğinde veya aynı kişi, cisim, ya da görüntüyü değişik ölçeklerde gösteren kameralar arasında ve daha yakın/daha uzak bir çekime geçmek istendiğinde veya bir sahneden diğerine geçiş yapmak için kullanılır.</a:t>
            </a:r>
          </a:p>
          <a:p>
            <a:r>
              <a:rPr lang="tr-TR" dirty="0" smtClean="0"/>
              <a:t>İdeal bir kesme geçişi, şu amaçlara hizmet eder:</a:t>
            </a:r>
          </a:p>
          <a:p>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85860"/>
            <a:ext cx="8229600" cy="5038740"/>
          </a:xfrm>
        </p:spPr>
        <p:txBody>
          <a:bodyPr>
            <a:normAutofit fontScale="92500"/>
          </a:bodyPr>
          <a:lstStyle/>
          <a:p>
            <a:pPr marL="514350" lvl="0" indent="-514350">
              <a:buFont typeface="+mj-lt"/>
              <a:buAutoNum type="arabicPeriod"/>
            </a:pPr>
            <a:r>
              <a:rPr lang="tr-TR" dirty="0" smtClean="0"/>
              <a:t>O andaki duyguya uygundur.</a:t>
            </a:r>
          </a:p>
          <a:p>
            <a:pPr marL="514350" lvl="0" indent="-514350">
              <a:buFont typeface="+mj-lt"/>
              <a:buAutoNum type="arabicPeriod"/>
            </a:pPr>
            <a:r>
              <a:rPr lang="tr-TR" dirty="0" smtClean="0"/>
              <a:t>Öyküyü ilerletir.</a:t>
            </a:r>
          </a:p>
          <a:p>
            <a:pPr marL="514350" lvl="0" indent="-514350">
              <a:buFont typeface="+mj-lt"/>
              <a:buAutoNum type="arabicPeriod"/>
            </a:pPr>
            <a:r>
              <a:rPr lang="tr-TR" dirty="0" smtClean="0"/>
              <a:t>Ritmik açıdan doğru zamanda gerçekleşir.</a:t>
            </a:r>
          </a:p>
          <a:p>
            <a:pPr marL="514350" lvl="0" indent="-514350">
              <a:buFont typeface="+mj-lt"/>
              <a:buAutoNum type="arabicPeriod"/>
            </a:pPr>
            <a:r>
              <a:rPr lang="tr-TR" dirty="0" smtClean="0"/>
              <a:t>İlgi odağını hep görüntüde tutar ve gözle takibi kolaylaştırır.</a:t>
            </a:r>
          </a:p>
          <a:p>
            <a:pPr marL="514350" lvl="0" indent="-514350">
              <a:buFont typeface="+mj-lt"/>
              <a:buAutoNum type="arabicPeriod"/>
            </a:pPr>
            <a:r>
              <a:rPr lang="tr-TR" dirty="0" smtClean="0"/>
              <a:t>Aks çizgisi vs. ekran kurallarına uygundur.</a:t>
            </a:r>
          </a:p>
          <a:p>
            <a:pPr marL="514350" lvl="0" indent="-514350">
              <a:buFont typeface="+mj-lt"/>
              <a:buAutoNum type="arabicPeriod"/>
            </a:pPr>
            <a:r>
              <a:rPr lang="tr-TR" dirty="0" smtClean="0"/>
              <a:t>Devamlılık kurallarına uygundur. (kişilerin ve eşyaların nerede olduğu konusunda kafa karıştırmaz)</a:t>
            </a:r>
          </a:p>
          <a:p>
            <a:pPr marL="514350" lvl="0" indent="-514350">
              <a:buFont typeface="+mj-lt"/>
              <a:buAutoNum type="arabicPeriod"/>
            </a:pPr>
            <a:r>
              <a:rPr lang="tr-TR" dirty="0" smtClean="0"/>
              <a:t>Eğer kesme, sıralanan bu maddelere uygun bir geçiş sağladıysa, başarılı olmuştur. Bu 6 madde içerisinde kuşkusuz en önemli olanı kesmenin o andaki duyguya uygun olmasıdır. </a:t>
            </a:r>
          </a:p>
          <a:p>
            <a:pPr marL="514350" lvl="0" indent="-514350">
              <a:buFont typeface="+mj-lt"/>
              <a:buAutoNum type="arabicPeriod"/>
            </a:pPr>
            <a:endParaRPr lang="tr-TR" dirty="0" smtClean="0"/>
          </a:p>
          <a:p>
            <a:endParaRPr lang="tr-T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5395930"/>
          </a:xfrm>
        </p:spPr>
        <p:txBody>
          <a:bodyPr>
            <a:normAutofit fontScale="92500"/>
          </a:bodyPr>
          <a:lstStyle/>
          <a:p>
            <a:r>
              <a:rPr lang="tr-TR" dirty="0" smtClean="0"/>
              <a:t>Kesme ile geçiş yapılırken aşağıda sıralanan hususlara dikkat edilmelidir:</a:t>
            </a:r>
          </a:p>
          <a:p>
            <a:pPr marL="514350" lvl="0" indent="-514350">
              <a:buFont typeface="+mj-lt"/>
              <a:buAutoNum type="arabicPeriod"/>
            </a:pPr>
            <a:r>
              <a:rPr lang="tr-TR" dirty="0" smtClean="0"/>
              <a:t>Kesme yapmak için bir “</a:t>
            </a:r>
            <a:r>
              <a:rPr lang="tr-TR" b="1" dirty="0" smtClean="0"/>
              <a:t>sebep</a:t>
            </a:r>
            <a:r>
              <a:rPr lang="tr-TR" dirty="0" smtClean="0"/>
              <a:t>” bulunması gerekir. Sebepsiz yere bir kesme yapıldığında görüntü akışı bozulabilir.</a:t>
            </a:r>
          </a:p>
          <a:p>
            <a:pPr marL="514350" lvl="0" indent="-514350">
              <a:buFont typeface="+mj-lt"/>
              <a:buAutoNum type="arabicPeriod"/>
            </a:pPr>
            <a:r>
              <a:rPr lang="tr-TR" dirty="0" smtClean="0"/>
              <a:t>Kesme yapıldığı belli olmamalıdır. Unutmayalım ki </a:t>
            </a:r>
            <a:r>
              <a:rPr lang="tr-TR" b="1" dirty="0" smtClean="0"/>
              <a:t>çoğu zaman en iyi geçiş, izleyicinin fark etmediği geçiştir</a:t>
            </a:r>
            <a:r>
              <a:rPr lang="tr-TR" dirty="0" smtClean="0"/>
              <a:t>.</a:t>
            </a:r>
          </a:p>
          <a:p>
            <a:pPr marL="514350" lvl="0" indent="-514350">
              <a:buFont typeface="+mj-lt"/>
              <a:buAutoNum type="arabicPeriod"/>
            </a:pPr>
            <a:r>
              <a:rPr lang="tr-TR" dirty="0" smtClean="0"/>
              <a:t>Bir çekimin ne kadar uzun süreceğini, yani ne zaman sonraki görüntüye geçileceğini belirlemede müzik yol gösterici olabilir.</a:t>
            </a:r>
          </a:p>
          <a:p>
            <a:pPr marL="514350" lvl="0" indent="-514350">
              <a:buFont typeface="+mj-lt"/>
              <a:buAutoNum type="arabicPeriod"/>
            </a:pPr>
            <a:r>
              <a:rPr lang="tr-TR" dirty="0" smtClean="0"/>
              <a:t>Çok yakın bir çekimden çok uzak bir çekime kesme yapılmamalıdır (baş plandan, genel plana gibi). Böyle bir durum izleyicinin gözünü rahatsız eder ve şaşırtır.</a:t>
            </a:r>
          </a:p>
          <a:p>
            <a:endParaRPr lang="tr-T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lvl="0">
              <a:buNone/>
            </a:pPr>
            <a:r>
              <a:rPr lang="tr-TR" dirty="0" smtClean="0">
                <a:solidFill>
                  <a:schemeClr val="bg2">
                    <a:lumMod val="50000"/>
                  </a:schemeClr>
                </a:solidFill>
              </a:rPr>
              <a:t>5.</a:t>
            </a:r>
            <a:r>
              <a:rPr lang="tr-TR" dirty="0" smtClean="0"/>
              <a:t> Farklı çevrinme hızlarındaki çekimler birbiri ardına eklenmemelidir.</a:t>
            </a:r>
          </a:p>
          <a:p>
            <a:pPr lvl="0">
              <a:buNone/>
            </a:pPr>
            <a:r>
              <a:rPr lang="tr-TR" dirty="0" smtClean="0">
                <a:solidFill>
                  <a:schemeClr val="bg2">
                    <a:lumMod val="50000"/>
                  </a:schemeClr>
                </a:solidFill>
              </a:rPr>
              <a:t>6. </a:t>
            </a:r>
            <a:r>
              <a:rPr lang="tr-TR" dirty="0" smtClean="0"/>
              <a:t>Kamera açıları aynı olan iki görüntü peş peşe kullanılmamalıdır. (Görüntüdeki nesnede sıçrama meydana gelir.)</a:t>
            </a:r>
          </a:p>
          <a:p>
            <a:pPr lvl="0">
              <a:buNone/>
            </a:pPr>
            <a:r>
              <a:rPr lang="tr-TR" dirty="0" smtClean="0">
                <a:solidFill>
                  <a:schemeClr val="bg2">
                    <a:lumMod val="50000"/>
                  </a:schemeClr>
                </a:solidFill>
              </a:rPr>
              <a:t>7.</a:t>
            </a:r>
            <a:r>
              <a:rPr lang="tr-TR" dirty="0" smtClean="0"/>
              <a:t> Kesmeler aks çizgisi kuralına (180 derece kuralı) aykırı olmamalı, seyircinin yön duygusunu bozmamalıdır.</a:t>
            </a:r>
          </a:p>
          <a:p>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367590"/>
          </a:xfrm>
        </p:spPr>
        <p:txBody>
          <a:bodyPr>
            <a:normAutofit fontScale="90000"/>
          </a:bodyPr>
          <a:lstStyle/>
          <a:p>
            <a:pPr algn="ctr"/>
            <a:r>
              <a:rPr lang="tr-TR" b="1" dirty="0" smtClean="0"/>
              <a:t>2. Zincirleme Geçiş (</a:t>
            </a:r>
            <a:r>
              <a:rPr lang="tr-TR" b="1" dirty="0" err="1" smtClean="0"/>
              <a:t>m</a:t>
            </a:r>
            <a:r>
              <a:rPr lang="tr-TR" b="1" i="1" dirty="0" err="1" smtClean="0"/>
              <a:t>ix</a:t>
            </a:r>
            <a:r>
              <a:rPr lang="tr-TR" b="1" dirty="0" smtClean="0"/>
              <a:t>)</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dirty="0" smtClean="0"/>
              <a:t>Dilbilgisinde noktalı virgülün gördüğü işi görür. </a:t>
            </a:r>
          </a:p>
          <a:p>
            <a:r>
              <a:rPr lang="tr-TR" dirty="0" smtClean="0"/>
              <a:t>En çok kullanılan ikinci geçiş türüdür. </a:t>
            </a:r>
          </a:p>
          <a:p>
            <a:r>
              <a:rPr lang="tr-TR" dirty="0" smtClean="0"/>
              <a:t>Bir kameradan diğerine geçilirken, ilk kameranın görüntüsünün ağır ağır kaybolması, aynı anda diğer kameranın görüntüsünün ağır ağır belirmesi biçiminde bir geçiş yöntemidir. </a:t>
            </a:r>
          </a:p>
          <a:p>
            <a:r>
              <a:rPr lang="tr-TR" dirty="0" smtClean="0"/>
              <a:t>Yumuşak bir geçiştir. </a:t>
            </a:r>
          </a:p>
          <a:p>
            <a:r>
              <a:rPr lang="tr-TR" dirty="0" smtClean="0"/>
              <a:t>Zamanlar arası veya mekânlar arası geçişi anlatmak için çok sık kullanılır. </a:t>
            </a:r>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42984"/>
            <a:ext cx="8229600" cy="5181616"/>
          </a:xfrm>
        </p:spPr>
        <p:txBody>
          <a:bodyPr>
            <a:normAutofit lnSpcReduction="10000"/>
          </a:bodyPr>
          <a:lstStyle/>
          <a:p>
            <a:r>
              <a:rPr lang="tr-TR" dirty="0" smtClean="0"/>
              <a:t>Örneğin,; aralarında birkaç aylık bir zaman dilimi olan iki sahneyi zincirleme geçiş ile birbirine bağlayalım. </a:t>
            </a:r>
          </a:p>
          <a:p>
            <a:r>
              <a:rPr lang="tr-TR" dirty="0" smtClean="0"/>
              <a:t>Birinci sahnemizde oda içinde oyuncularımız konuşurlarken kameramız yavaşça pencereye doğru dönsün. </a:t>
            </a:r>
          </a:p>
          <a:p>
            <a:r>
              <a:rPr lang="tr-TR" dirty="0" smtClean="0"/>
              <a:t>Pencereden güneşli bir gün ve bahçedeki meyveye durmuş ağacı görelim. </a:t>
            </a:r>
          </a:p>
          <a:p>
            <a:r>
              <a:rPr lang="tr-TR" dirty="0" smtClean="0"/>
              <a:t>Bu ağacın görüntüsü yavaş yavaş silikleşirken aynı anda soğuk, karlar içinde bahçeyi ve yapraklarını dökmüş aynı ağacın görüntüsü gelsin. </a:t>
            </a:r>
          </a:p>
          <a:p>
            <a:r>
              <a:rPr lang="tr-TR" dirty="0" smtClean="0"/>
              <a:t>Kamera tekrar odanın içine geri döndüğünde artık oyuncularımızın önceki konuşmalarının üzerinden birkaç ay geçtiğini anlarız.</a:t>
            </a:r>
          </a:p>
          <a:p>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14422"/>
            <a:ext cx="8229600" cy="5110178"/>
          </a:xfrm>
        </p:spPr>
        <p:txBody>
          <a:bodyPr>
            <a:normAutofit/>
          </a:bodyPr>
          <a:lstStyle/>
          <a:p>
            <a:r>
              <a:rPr lang="tr-TR" dirty="0" smtClean="0"/>
              <a:t>Zincirleme geçiş sinema filmlerinde ve müzik kliplerinde sıkça kullanılır. </a:t>
            </a:r>
          </a:p>
          <a:p>
            <a:r>
              <a:rPr lang="tr-TR" dirty="0" smtClean="0"/>
              <a:t>Bu geçiş türü olayın ritmini yavaşlattığından aksiyon filmlerinde ve hareketli şarkıların kliplerinde fazla tercih edilmez. </a:t>
            </a:r>
          </a:p>
          <a:p>
            <a:endParaRPr lang="tr-TR" dirty="0" smtClean="0"/>
          </a:p>
          <a:p>
            <a:r>
              <a:rPr lang="tr-TR" dirty="0" smtClean="0"/>
              <a:t>Zincirleme geçiş, çekim hatalarını gidermek için de ideal bir yöntemdir. </a:t>
            </a:r>
          </a:p>
          <a:p>
            <a:r>
              <a:rPr lang="tr-TR" dirty="0" smtClean="0"/>
              <a:t>Aks sıçraması, çerçeveleme hataları olan çekimler arasında bu geçiş türü kullanıldığında, izleyici hataları fark etmeyecektir.</a:t>
            </a:r>
          </a:p>
          <a:p>
            <a:endParaRPr lang="tr-T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85860"/>
            <a:ext cx="8229600" cy="5038740"/>
          </a:xfrm>
        </p:spPr>
        <p:txBody>
          <a:bodyPr>
            <a:normAutofit lnSpcReduction="10000"/>
          </a:bodyPr>
          <a:lstStyle/>
          <a:p>
            <a:r>
              <a:rPr lang="tr-TR" dirty="0" smtClean="0"/>
              <a:t>Zincirleme geçişin uygulanmasında şunlara dikkat edilmelidir:</a:t>
            </a:r>
          </a:p>
          <a:p>
            <a:pPr marL="514350" lvl="0" indent="-514350">
              <a:buFont typeface="+mj-lt"/>
              <a:buAutoNum type="arabicPeriod"/>
            </a:pPr>
            <a:r>
              <a:rPr lang="tr-TR" dirty="0" smtClean="0"/>
              <a:t>Zincirleme geçiş en az 2–3 saniye sürmelidir. </a:t>
            </a:r>
          </a:p>
          <a:p>
            <a:pPr marL="514350" indent="-514350"/>
            <a:r>
              <a:rPr lang="tr-TR" dirty="0" smtClean="0"/>
              <a:t>Bu süreden uzun sürmesi isteğe ve konunun o andaki akışına bağlıdır.</a:t>
            </a:r>
          </a:p>
          <a:p>
            <a:pPr marL="514350" indent="-514350"/>
            <a:r>
              <a:rPr lang="tr-TR" dirty="0" smtClean="0"/>
              <a:t>Ama 2–3 saniyeden kısa süren bir </a:t>
            </a:r>
            <a:r>
              <a:rPr lang="tr-TR" dirty="0" err="1" smtClean="0"/>
              <a:t>mix</a:t>
            </a:r>
            <a:r>
              <a:rPr lang="tr-TR" dirty="0" smtClean="0"/>
              <a:t>, kötü yapılmış kesme gibi görünecektir.</a:t>
            </a:r>
          </a:p>
          <a:p>
            <a:pPr marL="514350" indent="-514350">
              <a:buNone/>
            </a:pPr>
            <a:r>
              <a:rPr lang="tr-TR" dirty="0" smtClean="0">
                <a:solidFill>
                  <a:schemeClr val="bg2">
                    <a:lumMod val="50000"/>
                  </a:schemeClr>
                </a:solidFill>
              </a:rPr>
              <a:t>2.</a:t>
            </a:r>
            <a:r>
              <a:rPr lang="tr-TR" dirty="0" smtClean="0"/>
              <a:t> Söyleşi ya da karşılıklı konuşmanın olduğu durumlarda zincirleme geçiş kullanılmamalıdır. </a:t>
            </a:r>
          </a:p>
          <a:p>
            <a:pPr marL="514350" indent="-514350"/>
            <a:r>
              <a:rPr lang="tr-TR" dirty="0" smtClean="0"/>
              <a:t>Böyle bir programda normal geçiş yöntemi kesme’dir.</a:t>
            </a:r>
          </a:p>
          <a:p>
            <a:pPr marL="514350" indent="-514350"/>
            <a:r>
              <a:rPr lang="tr-TR" dirty="0" smtClean="0"/>
              <a:t>Karşılıklı konuşmalarda kesme yerine zincirleme geçiş kullanılması olayın doğal ritmini bozar.</a:t>
            </a:r>
          </a:p>
          <a:p>
            <a:endParaRPr lang="tr-T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357298"/>
            <a:ext cx="8229600" cy="4967302"/>
          </a:xfrm>
        </p:spPr>
        <p:txBody>
          <a:bodyPr numCol="1"/>
          <a:lstStyle/>
          <a:p>
            <a:pPr lvl="0">
              <a:buNone/>
            </a:pPr>
            <a:r>
              <a:rPr lang="tr-TR" dirty="0" smtClean="0">
                <a:solidFill>
                  <a:schemeClr val="bg2">
                    <a:lumMod val="50000"/>
                  </a:schemeClr>
                </a:solidFill>
              </a:rPr>
              <a:t>3.</a:t>
            </a:r>
            <a:r>
              <a:rPr lang="tr-TR" dirty="0" smtClean="0"/>
              <a:t> Hareketli bir kameradan hareketsiz bir kameraya veya hareketsiz bir kameradan hareketli bir kameraya zincirleme geçiş yapılmamalıdır. </a:t>
            </a:r>
          </a:p>
          <a:p>
            <a:pPr lvl="0"/>
            <a:r>
              <a:rPr lang="tr-TR" dirty="0" smtClean="0"/>
              <a:t>Daha doğrusu, kameranın hareketi tamamlanmadan başka bir görüntüye herhangi bir şekilde geçiş yapılması çok doğru değildir.</a:t>
            </a:r>
          </a:p>
          <a:p>
            <a:endParaRPr lang="tr-T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439028"/>
          </a:xfrm>
        </p:spPr>
        <p:txBody>
          <a:bodyPr>
            <a:normAutofit fontScale="90000"/>
          </a:bodyPr>
          <a:lstStyle/>
          <a:p>
            <a:pPr lvl="0" algn="ctr"/>
            <a:r>
              <a:rPr lang="tr-TR" b="1" dirty="0" smtClean="0"/>
              <a:t>Kararma ve Açılma</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dirty="0" smtClean="0"/>
              <a:t>Her romancı, yazdığı romanın bölümleri arasında okuyucunun durup soluklanmasını ister. </a:t>
            </a:r>
          </a:p>
          <a:p>
            <a:r>
              <a:rPr lang="tr-TR" dirty="0" smtClean="0"/>
              <a:t>Kararma ve açılma geçişi, </a:t>
            </a:r>
            <a:r>
              <a:rPr lang="tr-TR" dirty="0" err="1" smtClean="0"/>
              <a:t>peşpeşe</a:t>
            </a:r>
            <a:r>
              <a:rPr lang="tr-TR" dirty="0" smtClean="0"/>
              <a:t> kullanıldığında dilbilgisindeki yeni paragraf veya yeni bölüme geçişe denk gelir. </a:t>
            </a:r>
          </a:p>
          <a:p>
            <a:r>
              <a:rPr lang="tr-TR" dirty="0" smtClean="0"/>
              <a:t>Kararma (</a:t>
            </a:r>
            <a:r>
              <a:rPr lang="tr-TR" i="1" dirty="0" err="1" smtClean="0"/>
              <a:t>fade</a:t>
            </a:r>
            <a:r>
              <a:rPr lang="tr-TR" i="1" dirty="0" smtClean="0"/>
              <a:t> </a:t>
            </a:r>
            <a:r>
              <a:rPr lang="tr-TR" i="1" dirty="0" err="1" smtClean="0"/>
              <a:t>out</a:t>
            </a:r>
            <a:r>
              <a:rPr lang="tr-TR" dirty="0" smtClean="0"/>
              <a:t>) bir sahnenin sonu, açılma (</a:t>
            </a:r>
            <a:r>
              <a:rPr lang="tr-TR" i="1" dirty="0" err="1" smtClean="0"/>
              <a:t>fade</a:t>
            </a:r>
            <a:r>
              <a:rPr lang="tr-TR" i="1" dirty="0" smtClean="0"/>
              <a:t> in</a:t>
            </a:r>
            <a:r>
              <a:rPr lang="tr-TR" dirty="0" smtClean="0"/>
              <a:t>) ise yeni sahnenin başlangıcı manasını taşır.</a:t>
            </a:r>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14422"/>
            <a:ext cx="8229600" cy="5110178"/>
          </a:xfrm>
        </p:spPr>
        <p:txBody>
          <a:bodyPr/>
          <a:lstStyle/>
          <a:p>
            <a:r>
              <a:rPr lang="tr-TR" dirty="0" smtClean="0"/>
              <a:t>Tıpkı zincirleme geçişte olduğu gibi bu geçiş de, zamanlar arası geçişi belirtmek için kullanılabilir. </a:t>
            </a:r>
          </a:p>
          <a:p>
            <a:r>
              <a:rPr lang="tr-TR" dirty="0" smtClean="0"/>
              <a:t>Mesela akşam sahnesi bittiğinde ve oyuncu uykuya yattığında görüntü yavaş yavaş kararır ve belirsizleşir. </a:t>
            </a:r>
          </a:p>
          <a:p>
            <a:r>
              <a:rPr lang="tr-TR" dirty="0" smtClean="0"/>
              <a:t>Oyuncunun sabahleyin odasına güneş vururken uyanmasını ise görüntünün yavaş yavaş aydınlanması şeklinde görürüz. </a:t>
            </a:r>
          </a:p>
          <a:p>
            <a:r>
              <a:rPr lang="tr-TR" dirty="0" smtClean="0"/>
              <a:t>Bu iki sahne arasında kararma ve açılma geçişi yerine örneğin, kesme geçişi kullansaydık, izleyici iki sahne arasında ani bir atlama olduğu hissine kapılacaktır.</a:t>
            </a:r>
          </a:p>
          <a:p>
            <a:endParaRPr lang="tr-T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643050"/>
            <a:ext cx="8229600" cy="4681550"/>
          </a:xfrm>
        </p:spPr>
        <p:txBody>
          <a:bodyPr/>
          <a:lstStyle/>
          <a:p>
            <a:r>
              <a:rPr lang="tr-TR" dirty="0" smtClean="0"/>
              <a:t>Görüntünün kararması ve aydınlanması, kameranın diyaframıyla oynanarak yapılabileceği gibi bilgisayarda veya </a:t>
            </a:r>
            <a:r>
              <a:rPr lang="tr-TR" dirty="0" err="1" smtClean="0"/>
              <a:t>analog</a:t>
            </a:r>
            <a:r>
              <a:rPr lang="tr-TR" dirty="0" smtClean="0"/>
              <a:t> kurgu ünitelerinde de düzenlenebilir. </a:t>
            </a:r>
          </a:p>
          <a:p>
            <a:r>
              <a:rPr lang="tr-TR" dirty="0" smtClean="0"/>
              <a:t>Kararma ile açılma genellikle peş peşe kullanılır. </a:t>
            </a:r>
          </a:p>
          <a:p>
            <a:r>
              <a:rPr lang="tr-TR" dirty="0" smtClean="0"/>
              <a:t>Ancak filmlerin başlarında veya sonlarında tek başlarına da kullanılabilirler. </a:t>
            </a:r>
          </a:p>
          <a:p>
            <a:r>
              <a:rPr lang="tr-TR" dirty="0" smtClean="0"/>
              <a:t>Örneğin; açılma geçişiyle başlayan bir film, en sonda sahnenin kararması ile bitebilir.</a:t>
            </a:r>
          </a:p>
          <a:p>
            <a:endParaRPr lang="tr-T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581904"/>
          </a:xfrm>
        </p:spPr>
        <p:txBody>
          <a:bodyPr>
            <a:normAutofit/>
          </a:bodyPr>
          <a:lstStyle/>
          <a:p>
            <a:pPr algn="ctr"/>
            <a:r>
              <a:rPr lang="tr-TR" b="1" dirty="0" smtClean="0"/>
              <a:t>4. Bulanıklaşma ve Netleşme</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dirty="0" smtClean="0"/>
              <a:t>Kararma ve açılmada olduğu gibi birbirini takip eden iki harekettir. </a:t>
            </a:r>
          </a:p>
          <a:p>
            <a:r>
              <a:rPr lang="tr-TR" dirty="0" smtClean="0"/>
              <a:t>İlk sahnenin görüntüsü gittikçe bulanıklaşarak belirsizleşir (</a:t>
            </a:r>
            <a:r>
              <a:rPr lang="tr-TR" i="1" dirty="0" err="1" smtClean="0"/>
              <a:t>out</a:t>
            </a:r>
            <a:r>
              <a:rPr lang="tr-TR" i="1" dirty="0" smtClean="0"/>
              <a:t> of </a:t>
            </a:r>
            <a:r>
              <a:rPr lang="tr-TR" i="1" dirty="0" err="1" smtClean="0"/>
              <a:t>focus</a:t>
            </a:r>
            <a:r>
              <a:rPr lang="tr-TR" dirty="0" smtClean="0"/>
              <a:t>), bu belirsizliğin içinde ikinci sahnenin görüntüsü yavaş yavaş görünür hale gelir (</a:t>
            </a:r>
            <a:r>
              <a:rPr lang="tr-TR" i="1" dirty="0" err="1" smtClean="0"/>
              <a:t>sharp</a:t>
            </a:r>
            <a:r>
              <a:rPr lang="tr-TR" i="1" dirty="0" smtClean="0"/>
              <a:t> </a:t>
            </a:r>
            <a:r>
              <a:rPr lang="tr-TR" i="1" dirty="0" err="1" smtClean="0"/>
              <a:t>focus</a:t>
            </a:r>
            <a:r>
              <a:rPr lang="tr-TR" dirty="0" smtClean="0"/>
              <a:t>). </a:t>
            </a:r>
          </a:p>
          <a:p>
            <a:r>
              <a:rPr lang="tr-TR" dirty="0" smtClean="0"/>
              <a:t>Kurguda kullanılacak geçiş yöntemleri çekimden önce belirlendiyse, bulanıklaşma ve netleşme efekti kamera objektifi üzerindeki netlik bileziğiyle yapılabilir. </a:t>
            </a:r>
            <a:endParaRPr lang="tr-T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643050"/>
            <a:ext cx="8229600" cy="4681550"/>
          </a:xfrm>
        </p:spPr>
        <p:txBody>
          <a:bodyPr/>
          <a:lstStyle/>
          <a:p>
            <a:r>
              <a:rPr lang="tr-TR" dirty="0" smtClean="0"/>
              <a:t>Birinci sahnenin çekiminin son saniyelerinde netlik bileziği </a:t>
            </a:r>
            <a:r>
              <a:rPr lang="tr-TR" i="1" dirty="0" err="1" smtClean="0"/>
              <a:t>manuel</a:t>
            </a:r>
            <a:r>
              <a:rPr lang="tr-TR" i="1" dirty="0" smtClean="0"/>
              <a:t> </a:t>
            </a:r>
            <a:r>
              <a:rPr lang="tr-TR" dirty="0" smtClean="0"/>
              <a:t>(elle) kontrol konumuna alınarak görüntü yavaş yavaş bulanıklaştırılır ve kayıt bitirilir. </a:t>
            </a:r>
          </a:p>
          <a:p>
            <a:r>
              <a:rPr lang="tr-TR" dirty="0" smtClean="0"/>
              <a:t>Senaryoya göre bir sonraki sahnenin çekimine ise tamamen bulanık, net olmayan görüntüyle başlanır ve netlik bileziği yavaşça çevrilerek görüntü netleştirilir. </a:t>
            </a:r>
          </a:p>
          <a:p>
            <a:r>
              <a:rPr lang="tr-TR" dirty="0" smtClean="0"/>
              <a:t>Bu etki, bilgisayarlı kurgu sistemlerinde ve </a:t>
            </a:r>
            <a:r>
              <a:rPr lang="tr-TR" dirty="0" err="1" smtClean="0"/>
              <a:t>analog</a:t>
            </a:r>
            <a:r>
              <a:rPr lang="tr-TR" dirty="0" smtClean="0"/>
              <a:t> kurgu setlerinde de oluşturulabilir.</a:t>
            </a:r>
          </a:p>
          <a:p>
            <a:endParaRPr lang="tr-T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571612"/>
            <a:ext cx="8229600" cy="4752988"/>
          </a:xfrm>
        </p:spPr>
        <p:txBody>
          <a:bodyPr/>
          <a:lstStyle/>
          <a:p>
            <a:r>
              <a:rPr lang="tr-TR" dirty="0" smtClean="0"/>
              <a:t>Bu geçiş yöntemi, daha çok öznel bakışın olduğu sahnelerde kullanılır. </a:t>
            </a:r>
          </a:p>
          <a:p>
            <a:r>
              <a:rPr lang="tr-TR" dirty="0" smtClean="0"/>
              <a:t>Oyuncumuzun fenalaşarak yere düştüğü ve bayıldığı, sonra gözlerini bir hastane odasında açtığı bir film çekimi düşünelim. </a:t>
            </a:r>
          </a:p>
          <a:p>
            <a:r>
              <a:rPr lang="tr-TR" dirty="0" smtClean="0"/>
              <a:t>Bu sahneyi oyuncunun gözünden seyirciye sunarsak, oyuncumuzun fenalaştığı ve kendinden geçtiği sahnede kamera görüntüsü bulanıklaşır ve kamera sabitliğini kaybederek yalpalamaya başlar. </a:t>
            </a:r>
            <a:endParaRPr lang="tr-T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İkinci sahnede ise oyuncumuz gözlerini yavaşça açar, yavaş yavaş netleşen görüntünün içinde, üzerine eğilmiş kendisine bakan yakınlarını ve doktoru görür. </a:t>
            </a:r>
          </a:p>
          <a:p>
            <a:r>
              <a:rPr lang="tr-TR" dirty="0" smtClean="0"/>
              <a:t>Bu sahnede bulanıklaşma ve netleşme efektinin kullanılması, seyircilerin kendilerini oyuncuyla özdeşleştirmesini ve daha fazla etkilenmelerini sağlayabilir.</a:t>
            </a:r>
          </a:p>
          <a:p>
            <a:endParaRPr lang="tr-T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b="1" dirty="0" smtClean="0"/>
              <a:t>5. Bindirme</a:t>
            </a:r>
            <a:endParaRPr lang="tr-TR" dirty="0"/>
          </a:p>
        </p:txBody>
      </p:sp>
      <p:sp>
        <p:nvSpPr>
          <p:cNvPr id="3" name="2 İçerik Yer Tutucusu"/>
          <p:cNvSpPr>
            <a:spLocks noGrp="1"/>
          </p:cNvSpPr>
          <p:nvPr>
            <p:ph idx="1"/>
          </p:nvPr>
        </p:nvSpPr>
        <p:spPr/>
        <p:txBody>
          <a:bodyPr/>
          <a:lstStyle/>
          <a:p>
            <a:r>
              <a:rPr lang="tr-TR" dirty="0" smtClean="0"/>
              <a:t>İki kameranın görüntüsünün üst üste çakıştırılmasıdır. Zincirleme geçişe benzetilebilir; ancak zincirleme geçişte ilk görüntü yavaş yavaş silinirken ikinci görüntü yavaş yavaş belirir. </a:t>
            </a:r>
          </a:p>
          <a:p>
            <a:r>
              <a:rPr lang="tr-TR" dirty="0" smtClean="0"/>
              <a:t>Bindirme de ise her iki görüntü uzun süre ekranda birlikte, sabit bulunur. </a:t>
            </a:r>
          </a:p>
          <a:p>
            <a:r>
              <a:rPr lang="tr-TR" dirty="0" smtClean="0"/>
              <a:t>Duruma göre görüntülerden biri daha belirgin olabilir. </a:t>
            </a:r>
            <a:endParaRPr lang="tr-T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357298"/>
            <a:ext cx="8229600" cy="4967302"/>
          </a:xfrm>
        </p:spPr>
        <p:txBody>
          <a:bodyPr/>
          <a:lstStyle/>
          <a:p>
            <a:r>
              <a:rPr lang="tr-TR" dirty="0" smtClean="0"/>
              <a:t>Bu geçiş görüntüye şiirsel bir hava verir. </a:t>
            </a:r>
          </a:p>
          <a:p>
            <a:endParaRPr lang="tr-TR" dirty="0" smtClean="0"/>
          </a:p>
          <a:p>
            <a:r>
              <a:rPr lang="tr-TR" dirty="0" smtClean="0"/>
              <a:t>Sinemanın ilk yıllarında film bandı üzerine üst üste iki kere çekim yapılarak iki farklı görüntünün aynı anda filmde görünmesi sağlanabiliyordu (</a:t>
            </a:r>
            <a:r>
              <a:rPr lang="tr-TR" i="1" dirty="0" err="1" smtClean="0"/>
              <a:t>superimpose</a:t>
            </a:r>
            <a:r>
              <a:rPr lang="tr-TR" dirty="0" smtClean="0"/>
              <a:t>). </a:t>
            </a:r>
          </a:p>
          <a:p>
            <a:endParaRPr lang="tr-TR" dirty="0" smtClean="0"/>
          </a:p>
          <a:p>
            <a:r>
              <a:rPr lang="tr-TR" dirty="0" smtClean="0"/>
              <a:t>Günümüzde ise farklı kameraların çektiği görüntüler aynı görüntü karesinde birleştirilerek bu etki sağlanmaktadır.</a:t>
            </a:r>
          </a:p>
          <a:p>
            <a:endParaRPr lang="tr-T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Tam ekran bir görüntünün üzerine konan küçük ekran video görüntüler ile görüntülerin üzerine eklenen yazı, şekil ve grafik çalışmaları da bindirme kategorisine girer.</a:t>
            </a:r>
          </a:p>
          <a:p>
            <a:endParaRPr lang="tr-T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85860"/>
            <a:ext cx="8229600" cy="5038740"/>
          </a:xfrm>
        </p:spPr>
        <p:txBody>
          <a:bodyPr>
            <a:normAutofit/>
          </a:bodyPr>
          <a:lstStyle/>
          <a:p>
            <a:r>
              <a:rPr lang="tr-TR" dirty="0" smtClean="0"/>
              <a:t>Bindirme şu amaçlar için yapılabilir:</a:t>
            </a:r>
          </a:p>
          <a:p>
            <a:pPr marL="514350" lvl="0" indent="-514350">
              <a:buFont typeface="+mj-lt"/>
              <a:buAutoNum type="arabicPeriod"/>
            </a:pPr>
            <a:r>
              <a:rPr lang="tr-TR" dirty="0" smtClean="0"/>
              <a:t>İki ayrı olayı aynı anda göstermek,</a:t>
            </a:r>
          </a:p>
          <a:p>
            <a:pPr marL="514350" lvl="0" indent="-514350">
              <a:buFont typeface="+mj-lt"/>
              <a:buAutoNum type="arabicPeriod"/>
            </a:pPr>
            <a:r>
              <a:rPr lang="tr-TR" dirty="0" smtClean="0"/>
              <a:t>İki ayrı konu arasındaki benzerlik ya da farklılıkları aynı anda göstermek,</a:t>
            </a:r>
          </a:p>
          <a:p>
            <a:pPr marL="514350" lvl="0" indent="-514350">
              <a:buFont typeface="+mj-lt"/>
              <a:buAutoNum type="arabicPeriod"/>
            </a:pPr>
            <a:r>
              <a:rPr lang="tr-TR" dirty="0" smtClean="0"/>
              <a:t>Bir işin başlangıç ve son durumunu bir arada göstermek, vs. gibi. Bindirme geçişinin uygulanmasında şunlara dikkat edilmelidir:</a:t>
            </a:r>
          </a:p>
          <a:p>
            <a:pPr marL="514350" lvl="0" indent="-514350">
              <a:buFont typeface="+mj-lt"/>
              <a:buAutoNum type="arabicPeriod"/>
            </a:pPr>
            <a:r>
              <a:rPr lang="tr-TR" dirty="0" smtClean="0"/>
              <a:t>Tanıtma yazısı bindirirken görüntünün ve yazının zıt renklerde olmasına, yazının görüntünün içinde kaybolmamasına dikkat edilmelidir. Yazı gölgelendirilerek de görünürlüğü arttırılabilir.</a:t>
            </a:r>
            <a:endParaRPr lang="tr-T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85860"/>
            <a:ext cx="8229600" cy="5038740"/>
          </a:xfrm>
        </p:spPr>
        <p:txBody>
          <a:bodyPr>
            <a:normAutofit lnSpcReduction="10000"/>
          </a:bodyPr>
          <a:lstStyle/>
          <a:p>
            <a:pPr lvl="0">
              <a:buNone/>
            </a:pPr>
            <a:r>
              <a:rPr lang="tr-TR" dirty="0" smtClean="0">
                <a:solidFill>
                  <a:schemeClr val="bg2">
                    <a:lumMod val="50000"/>
                  </a:schemeClr>
                </a:solidFill>
              </a:rPr>
              <a:t>5.</a:t>
            </a:r>
            <a:r>
              <a:rPr lang="tr-TR" dirty="0" smtClean="0"/>
              <a:t> Bir konuşmacının üzerine tanıtma yazısı bindirilecekse bel çekim veya omuz çekim gibi uygun bir çekim ölçeği tercih edilmelidir. </a:t>
            </a:r>
          </a:p>
          <a:p>
            <a:r>
              <a:rPr lang="tr-TR" dirty="0" smtClean="0"/>
              <a:t>Boy çekim veya yakın yüz çekim yapılırken kişilerin isimleri veya diğer bilgileri bindirme olarak kullanılmamalıdır.</a:t>
            </a:r>
          </a:p>
          <a:p>
            <a:pPr lvl="0">
              <a:buNone/>
            </a:pPr>
            <a:r>
              <a:rPr lang="tr-TR" dirty="0" smtClean="0">
                <a:solidFill>
                  <a:schemeClr val="bg2">
                    <a:lumMod val="50000"/>
                  </a:schemeClr>
                </a:solidFill>
              </a:rPr>
              <a:t>6.</a:t>
            </a:r>
            <a:r>
              <a:rPr lang="tr-TR" dirty="0" smtClean="0"/>
              <a:t> Kullanılacak tanıtma yazısı çerçevenin alt kısmına yakın, uygun bir yerde olmalıdır.</a:t>
            </a:r>
          </a:p>
          <a:p>
            <a:pPr lvl="0">
              <a:buNone/>
            </a:pPr>
            <a:r>
              <a:rPr lang="tr-TR" dirty="0" smtClean="0">
                <a:solidFill>
                  <a:schemeClr val="bg2">
                    <a:lumMod val="50000"/>
                  </a:schemeClr>
                </a:solidFill>
              </a:rPr>
              <a:t>7.</a:t>
            </a:r>
            <a:r>
              <a:rPr lang="tr-TR" dirty="0" smtClean="0"/>
              <a:t> Tanıtma yazıları ve akan yazılar ekranda rahatça okunabilecek bir süre tutulmalıdır. </a:t>
            </a:r>
          </a:p>
          <a:p>
            <a:r>
              <a:rPr lang="tr-TR" dirty="0" smtClean="0"/>
              <a:t>Ölçümüz, yazıların yüksek sesle ve rahat okunabilecek bir süre görüntüde kalmasıdır. </a:t>
            </a:r>
          </a:p>
          <a:p>
            <a:endParaRPr lang="tr-T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439028"/>
          </a:xfrm>
        </p:spPr>
        <p:txBody>
          <a:bodyPr>
            <a:normAutofit fontScale="90000"/>
          </a:bodyPr>
          <a:lstStyle/>
          <a:p>
            <a:pPr algn="ctr"/>
            <a:r>
              <a:rPr lang="tr-TR" b="1" dirty="0" smtClean="0"/>
              <a:t>6. Donma</a:t>
            </a:r>
            <a:r>
              <a:rPr lang="tr-TR" dirty="0" smtClean="0"/>
              <a:t/>
            </a:r>
            <a:br>
              <a:rPr lang="tr-TR" dirty="0" smtClean="0"/>
            </a:br>
            <a:endParaRPr lang="tr-TR" dirty="0"/>
          </a:p>
        </p:txBody>
      </p:sp>
      <p:sp>
        <p:nvSpPr>
          <p:cNvPr id="3" name="2 İçerik Yer Tutucusu"/>
          <p:cNvSpPr>
            <a:spLocks noGrp="1"/>
          </p:cNvSpPr>
          <p:nvPr>
            <p:ph idx="1"/>
          </p:nvPr>
        </p:nvSpPr>
        <p:spPr/>
        <p:txBody>
          <a:bodyPr>
            <a:normAutofit/>
          </a:bodyPr>
          <a:lstStyle/>
          <a:p>
            <a:r>
              <a:rPr lang="tr-TR" dirty="0" smtClean="0"/>
              <a:t>Sahnenin sonunda görüntünün dondurularak filmin bitirilmesidir (</a:t>
            </a:r>
            <a:r>
              <a:rPr lang="tr-TR" i="1" dirty="0" err="1" smtClean="0"/>
              <a:t>freeze</a:t>
            </a:r>
            <a:r>
              <a:rPr lang="tr-TR" dirty="0" smtClean="0"/>
              <a:t>). </a:t>
            </a:r>
          </a:p>
          <a:p>
            <a:r>
              <a:rPr lang="tr-TR" dirty="0" smtClean="0"/>
              <a:t>Özel etki anlarında çok güçlü bir geçiş olabilir. </a:t>
            </a:r>
          </a:p>
          <a:p>
            <a:r>
              <a:rPr lang="tr-TR" dirty="0" smtClean="0"/>
              <a:t>Mesela filmin bitiş sahnesinde oyuncunun sevinçli, kızgın, korkmuş yüz ifadesinin dondurularak filmin bitirilmesi izleyicilerin dikkatini bu yüz ifadesine uzun süre bakmaya ve onun anlamına yoğunlaşmaya </a:t>
            </a:r>
            <a:r>
              <a:rPr lang="tr-TR" dirty="0" err="1" smtClean="0"/>
              <a:t>sevkedebilir</a:t>
            </a:r>
            <a:r>
              <a:rPr lang="tr-TR" dirty="0" smtClean="0"/>
              <a:t>. </a:t>
            </a:r>
          </a:p>
          <a:p>
            <a:endParaRPr lang="tr-T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439028"/>
          </a:xfrm>
        </p:spPr>
        <p:txBody>
          <a:bodyPr>
            <a:normAutofit fontScale="90000"/>
          </a:bodyPr>
          <a:lstStyle/>
          <a:p>
            <a:pPr algn="ctr"/>
            <a:r>
              <a:rPr lang="tr-TR" b="1" dirty="0" smtClean="0"/>
              <a:t>7. İris</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dirty="0" smtClean="0"/>
              <a:t>Genellikle filmlerin başında veya sonunda kullanılan, başlama ve bitme hissini güçlendiren bir geçiş yöntemidir. </a:t>
            </a:r>
          </a:p>
          <a:p>
            <a:r>
              <a:rPr lang="tr-TR" i="1" dirty="0" smtClean="0"/>
              <a:t>İris-in </a:t>
            </a:r>
            <a:r>
              <a:rPr lang="tr-TR" dirty="0" smtClean="0"/>
              <a:t>geçişinde, siyah bir ekran içinde küçük bir daire içinde filmin ilk sahnesi belirir, bu daire genişleyerek ekranın tamamını kaplar ve film başlamış olur. </a:t>
            </a:r>
            <a:endParaRPr lang="tr-T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643050"/>
            <a:ext cx="8229600" cy="4681550"/>
          </a:xfrm>
        </p:spPr>
        <p:txBody>
          <a:bodyPr/>
          <a:lstStyle/>
          <a:p>
            <a:r>
              <a:rPr lang="tr-TR" i="1" dirty="0" smtClean="0"/>
              <a:t>İris-</a:t>
            </a:r>
            <a:r>
              <a:rPr lang="tr-TR" i="1" dirty="0" err="1" smtClean="0"/>
              <a:t>out</a:t>
            </a:r>
            <a:r>
              <a:rPr lang="tr-TR" i="1" dirty="0" smtClean="0"/>
              <a:t> </a:t>
            </a:r>
            <a:r>
              <a:rPr lang="tr-TR" dirty="0" smtClean="0"/>
              <a:t>geçişinde ise ekranda dıştan içe doğru genişleyen bir daire görüntüyü tamamen kapar ve film bitmiş olur. </a:t>
            </a:r>
          </a:p>
          <a:p>
            <a:endParaRPr lang="tr-TR" dirty="0" smtClean="0"/>
          </a:p>
          <a:p>
            <a:r>
              <a:rPr lang="tr-TR" dirty="0" smtClean="0"/>
              <a:t>İris yöntemi kullanılırken daire, açılma veya kapanma hareketini ekran çerçevesinin tam ortasını merkez alarak yapmaz.</a:t>
            </a:r>
          </a:p>
          <a:p>
            <a:pPr>
              <a:buNone/>
            </a:pPr>
            <a:r>
              <a:rPr lang="tr-TR" dirty="0" smtClean="0"/>
              <a:t> </a:t>
            </a:r>
          </a:p>
          <a:p>
            <a:r>
              <a:rPr lang="tr-TR" dirty="0" smtClean="0"/>
              <a:t>Dairenin merkezinde sahnenin en önemli öğesi (bu genellikle bir insan yüzüdür) vardır.</a:t>
            </a:r>
          </a:p>
          <a:p>
            <a:endParaRPr lang="tr-T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439028"/>
          </a:xfrm>
        </p:spPr>
        <p:txBody>
          <a:bodyPr>
            <a:normAutofit fontScale="90000"/>
          </a:bodyPr>
          <a:lstStyle/>
          <a:p>
            <a:pPr algn="ctr"/>
            <a:r>
              <a:rPr lang="tr-TR" b="1" dirty="0" smtClean="0"/>
              <a:t>KURGU ESTETİĞİ İLKELERİ</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b="1" dirty="0" smtClean="0"/>
              <a:t>Görsel Etkiyi Artırma Yöntemleri</a:t>
            </a:r>
            <a:endParaRPr lang="tr-TR" dirty="0" smtClean="0"/>
          </a:p>
          <a:p>
            <a:r>
              <a:rPr lang="tr-TR" dirty="0" smtClean="0"/>
              <a:t>Bir TV veya sinema yapımında oyunculuk, mekân seçimi, senaryo gibi öğelerin yanı sıra görüntü estetiği de izleyicinin olumlu etkilenmesi için büyük önem taşır. </a:t>
            </a:r>
          </a:p>
          <a:p>
            <a:r>
              <a:rPr lang="tr-TR" dirty="0" smtClean="0"/>
              <a:t>Görsel etkiyi arttırma yöntemleri kullanılarak korku filmi daha korkunç, komedi filmi daha eğlenceli ya da bir drama daha dokunaklı hâle getirilebilir.</a:t>
            </a:r>
          </a:p>
          <a:p>
            <a:r>
              <a:rPr lang="tr-TR" dirty="0" smtClean="0"/>
              <a:t>Görsel etkiyi artırmada kullanılan bazı yöntemler şunlardır:</a:t>
            </a:r>
          </a:p>
          <a:p>
            <a:endParaRPr lang="tr-T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296152"/>
          </a:xfrm>
        </p:spPr>
        <p:txBody>
          <a:bodyPr>
            <a:normAutofit fontScale="90000"/>
          </a:bodyPr>
          <a:lstStyle/>
          <a:p>
            <a:pPr algn="ctr"/>
            <a:r>
              <a:rPr lang="tr-TR" b="1" dirty="0" smtClean="0"/>
              <a:t>1. Renkler</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dirty="0" smtClean="0"/>
              <a:t>Renklerin insanın ruhsal durumu üzerinde ne denli etkili olduğu bilinen bir gerçektir. </a:t>
            </a:r>
          </a:p>
          <a:p>
            <a:r>
              <a:rPr lang="tr-TR" dirty="0" smtClean="0"/>
              <a:t>Renk olayların gerçekliğinin vazgeçilmez </a:t>
            </a:r>
            <a:r>
              <a:rPr lang="tr-TR" dirty="0" err="1" smtClean="0"/>
              <a:t>ögesidir</a:t>
            </a:r>
            <a:r>
              <a:rPr lang="tr-TR" dirty="0" smtClean="0"/>
              <a:t>.</a:t>
            </a:r>
          </a:p>
          <a:p>
            <a:r>
              <a:rPr lang="tr-TR" dirty="0" smtClean="0"/>
              <a:t> 1940 ve 50’lerde anlatım </a:t>
            </a:r>
            <a:r>
              <a:rPr lang="tr-TR" dirty="0" err="1" smtClean="0"/>
              <a:t>ögesi</a:t>
            </a:r>
            <a:r>
              <a:rPr lang="tr-TR" dirty="0" smtClean="0"/>
              <a:t> olarak renk kullanımının sanatsal açıdan doğru olmadığına inanılmasına rağmen, günümüzde renk sanat filmlerinin en duyarlı araçlarından biri olmuştur.</a:t>
            </a:r>
            <a:endParaRPr lang="tr-TR"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571612"/>
            <a:ext cx="8229600" cy="4752988"/>
          </a:xfrm>
        </p:spPr>
        <p:txBody>
          <a:bodyPr/>
          <a:lstStyle/>
          <a:p>
            <a:r>
              <a:rPr lang="tr-TR" dirty="0" smtClean="0"/>
              <a:t>Bazı zamanlarda çekime başlamadan önce, gerçek renkleri değiştirmek (görüntüyü karıştıran ya da çok dikkat çeken renkleri yok etmek) gerekli olmaktadır. </a:t>
            </a:r>
          </a:p>
          <a:p>
            <a:r>
              <a:rPr lang="tr-TR" dirty="0" smtClean="0"/>
              <a:t>Renklerin psikolojik etkileri özel bir anlam taşımaktadır. (acı ve saldırganlık için kırmızı; soğukluk için mavi; sükûnet ve kudret için yeşil vb. gibi) </a:t>
            </a:r>
          </a:p>
          <a:p>
            <a:r>
              <a:rPr lang="tr-TR" dirty="0" smtClean="0"/>
              <a:t>Bunlar büyük oranda kültüre göre belirlenen niteliklerdir.</a:t>
            </a:r>
            <a:endParaRPr lang="tr-T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571612"/>
            <a:ext cx="8229600" cy="4752988"/>
          </a:xfrm>
        </p:spPr>
        <p:txBody>
          <a:bodyPr/>
          <a:lstStyle/>
          <a:p>
            <a:r>
              <a:rPr lang="tr-TR" dirty="0" smtClean="0"/>
              <a:t>Renk etkileri dediğimizde, gerçek sahnede bulunmayan fakat tamamlanmış filmdeki tüm renkleri anlıyoruz. </a:t>
            </a:r>
          </a:p>
          <a:p>
            <a:pPr>
              <a:buNone/>
            </a:pPr>
            <a:endParaRPr lang="tr-TR" dirty="0" smtClean="0"/>
          </a:p>
          <a:p>
            <a:r>
              <a:rPr lang="tr-TR" dirty="0" smtClean="0"/>
              <a:t>Bunlar renkli filtreler ya da renkli ışıkla yaratılmış olabilir. </a:t>
            </a:r>
          </a:p>
          <a:p>
            <a:endParaRPr lang="tr-TR" dirty="0" smtClean="0"/>
          </a:p>
          <a:p>
            <a:r>
              <a:rPr lang="tr-TR" dirty="0" smtClean="0"/>
              <a:t>Renk efektleri, belirli sahnelere, belirli tonlar verilmek için kullanılır. </a:t>
            </a:r>
            <a:endParaRPr lang="tr-T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643050"/>
            <a:ext cx="8229600" cy="4681550"/>
          </a:xfrm>
        </p:spPr>
        <p:txBody>
          <a:bodyPr/>
          <a:lstStyle/>
          <a:p>
            <a:r>
              <a:rPr lang="tr-TR" dirty="0" smtClean="0"/>
              <a:t>Renkli filmin bulunmadığı günlerde belirli sahnelerin egemen duygusal tonunu vurgulamak için boyama tekniği kullanılırdı. </a:t>
            </a:r>
          </a:p>
          <a:p>
            <a:endParaRPr lang="tr-TR" dirty="0" smtClean="0"/>
          </a:p>
          <a:p>
            <a:r>
              <a:rPr lang="tr-TR" dirty="0" smtClean="0"/>
              <a:t>Mavi geceyi, kırmızı akşamı, pembe aşkı simgelerdi. </a:t>
            </a:r>
          </a:p>
          <a:p>
            <a:endParaRPr lang="tr-TR" dirty="0" smtClean="0"/>
          </a:p>
          <a:p>
            <a:r>
              <a:rPr lang="tr-TR" dirty="0" smtClean="0"/>
              <a:t>Günümüzün konulu filmlerinde bu tür efektler artık çok ender görülmekle birlikte, televizyonda özellikle eğlence programlarında çok sık karşılaşılmaktadır. </a:t>
            </a:r>
            <a:endParaRPr lang="tr-TR"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296152"/>
          </a:xfrm>
        </p:spPr>
        <p:txBody>
          <a:bodyPr>
            <a:normAutofit fontScale="90000"/>
          </a:bodyPr>
          <a:lstStyle/>
          <a:p>
            <a:pPr algn="ctr"/>
            <a:r>
              <a:rPr lang="tr-TR" b="1" dirty="0" smtClean="0"/>
              <a:t>2. Çizgiler</a:t>
            </a:r>
            <a:r>
              <a:rPr lang="tr-TR" dirty="0" smtClean="0"/>
              <a:t/>
            </a:r>
            <a:br>
              <a:rPr lang="tr-TR" dirty="0" smtClean="0"/>
            </a:br>
            <a:endParaRPr lang="tr-TR" dirty="0"/>
          </a:p>
        </p:txBody>
      </p:sp>
      <p:sp>
        <p:nvSpPr>
          <p:cNvPr id="3" name="2 İçerik Yer Tutucusu"/>
          <p:cNvSpPr>
            <a:spLocks noGrp="1"/>
          </p:cNvSpPr>
          <p:nvPr>
            <p:ph idx="1"/>
          </p:nvPr>
        </p:nvSpPr>
        <p:spPr>
          <a:xfrm>
            <a:off x="457200" y="1928802"/>
            <a:ext cx="8229600" cy="4395798"/>
          </a:xfrm>
        </p:spPr>
        <p:txBody>
          <a:bodyPr>
            <a:normAutofit/>
          </a:bodyPr>
          <a:lstStyle/>
          <a:p>
            <a:r>
              <a:rPr lang="tr-TR" dirty="0" smtClean="0"/>
              <a:t>İnsan üzerinde fiziki yapılarından doğan birtakım anlamlar ve duygular uyandırırlar. </a:t>
            </a:r>
          </a:p>
          <a:p>
            <a:endParaRPr lang="tr-TR" dirty="0" smtClean="0"/>
          </a:p>
          <a:p>
            <a:r>
              <a:rPr lang="tr-TR" dirty="0" smtClean="0"/>
              <a:t>Bu, genel olarak, geometrik biçimlerin dış dünyayla ilgili çağrışımlar yaratmasından kaynaklanır. </a:t>
            </a:r>
          </a:p>
          <a:p>
            <a:endParaRPr lang="tr-TR"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Örneğin, düz çizgiler durağanlık etkisi uyandırır. Tabiatta olduğu gibi: </a:t>
            </a:r>
          </a:p>
          <a:p>
            <a:r>
              <a:rPr lang="tr-TR" dirty="0" smtClean="0"/>
              <a:t>Sakin, rüzgârsız, çalkantısız bir havada her şey düz, yatay çizgi sistemine uygundur. </a:t>
            </a:r>
          </a:p>
          <a:p>
            <a:r>
              <a:rPr lang="tr-TR" dirty="0" smtClean="0"/>
              <a:t>Ama bir fırtına çıktığında doğadaki düz çizgiler bozularak yerine kırık, eğik çizgiler egemen olur; </a:t>
            </a:r>
          </a:p>
          <a:p>
            <a:r>
              <a:rPr lang="tr-TR" dirty="0" smtClean="0"/>
              <a:t>durgun denizin kırışıksız, yatay çizgisinin kırık, hareketli dalgalara dönüşmesi gibi.</a:t>
            </a:r>
          </a:p>
          <a:p>
            <a:endParaRPr lang="tr-TR"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296152"/>
          </a:xfrm>
        </p:spPr>
        <p:txBody>
          <a:bodyPr>
            <a:normAutofit fontScale="90000"/>
          </a:bodyPr>
          <a:lstStyle/>
          <a:p>
            <a:pPr algn="ctr"/>
            <a:r>
              <a:rPr lang="tr-TR" b="1" dirty="0" smtClean="0"/>
              <a:t>3. Denge</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dirty="0" smtClean="0"/>
              <a:t>Kompozisyonun temel unsurlarındandır. </a:t>
            </a:r>
          </a:p>
          <a:p>
            <a:r>
              <a:rPr lang="tr-TR" dirty="0" smtClean="0"/>
              <a:t>Çerçevede kameramanın amacı, gözü ana nesneye yoğunlaştırarak görüntüde bir denge yaratmaktır. </a:t>
            </a:r>
          </a:p>
          <a:p>
            <a:r>
              <a:rPr lang="tr-TR" dirty="0" smtClean="0"/>
              <a:t>Görüntü çerçevesinde denge, çerçeveye alınan çeşitli unsurların, yüzeyin sağ ve soluna dengeli olarak yerleştirilmesiyle sağlanır; bunun için de kitle düzenlemesinden ve hareketten yararlanılır.</a:t>
            </a:r>
          </a:p>
          <a:p>
            <a:endParaRPr lang="tr-TR"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357298"/>
            <a:ext cx="8229600" cy="4967302"/>
          </a:xfrm>
        </p:spPr>
        <p:txBody>
          <a:bodyPr/>
          <a:lstStyle/>
          <a:p>
            <a:pPr>
              <a:buNone/>
            </a:pPr>
            <a:r>
              <a:rPr lang="tr-TR" dirty="0" smtClean="0"/>
              <a:t> </a:t>
            </a:r>
          </a:p>
          <a:p>
            <a:r>
              <a:rPr lang="tr-TR" dirty="0" smtClean="0"/>
              <a:t>Pek çok amaca yönelik olarak dengeli bir kompozisyon istenir. </a:t>
            </a:r>
          </a:p>
          <a:p>
            <a:r>
              <a:rPr lang="tr-TR" dirty="0" smtClean="0"/>
              <a:t>Önemli olan simetrinin eşit dengeleri değil, dengeli bir görüntüdür.</a:t>
            </a:r>
          </a:p>
          <a:p>
            <a:r>
              <a:rPr lang="tr-TR" dirty="0" smtClean="0"/>
              <a:t> </a:t>
            </a:r>
          </a:p>
          <a:p>
            <a:r>
              <a:rPr lang="tr-TR" dirty="0" smtClean="0"/>
              <a:t>Baş boşluğu, bakış boşluğu, hareket boşluğu ile ilgili çekim kuralları da kompozisyonda denge ile ilgilidir. </a:t>
            </a:r>
          </a:p>
          <a:p>
            <a:r>
              <a:rPr lang="tr-TR" dirty="0" smtClean="0"/>
              <a:t>Örneğin profilden görüntülenen bir kişinin önünde, arkasına kıyasla daha fazla boşluk bırakılması gerekir.</a:t>
            </a:r>
            <a:endParaRPr lang="tr-TR"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Ancak izleyiciye verilmek istenen mesaja bağlı olarak bakış boşluğu kuralı uygulanmayabilir. </a:t>
            </a:r>
          </a:p>
          <a:p>
            <a:endParaRPr lang="tr-TR" dirty="0" smtClean="0"/>
          </a:p>
          <a:p>
            <a:r>
              <a:rPr lang="tr-TR" dirty="0" smtClean="0"/>
              <a:t>Karakterin yalnız olduğu veya köşeye sıkıştığı hissini izleyiciye vermek için ,sağa doğru bakan oyuncunun önünde arkasına kıyasla daha az boşluk bırakılabilir.</a:t>
            </a:r>
          </a:p>
          <a:p>
            <a:endParaRPr lang="tr-TR"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Bir görüntünün dengesi şu unsurlarla etkilenir:</a:t>
            </a:r>
          </a:p>
          <a:p>
            <a:pPr>
              <a:buNone/>
            </a:pPr>
            <a:endParaRPr lang="tr-TR" dirty="0" smtClean="0"/>
          </a:p>
          <a:p>
            <a:pPr marL="514350" lvl="0" indent="-514350">
              <a:buFont typeface="+mj-lt"/>
              <a:buAutoNum type="arabicPeriod"/>
            </a:pPr>
            <a:r>
              <a:rPr lang="tr-TR" dirty="0" smtClean="0"/>
              <a:t>Çerçevenin içindeki bir nesnenin boyutu</a:t>
            </a:r>
          </a:p>
          <a:p>
            <a:pPr marL="514350" lvl="0" indent="-514350">
              <a:buFont typeface="+mj-lt"/>
              <a:buAutoNum type="arabicPeriod"/>
            </a:pPr>
            <a:r>
              <a:rPr lang="tr-TR" dirty="0" smtClean="0"/>
              <a:t>Nesnenin rengi</a:t>
            </a:r>
          </a:p>
          <a:p>
            <a:pPr marL="514350" lvl="0" indent="-514350">
              <a:buFont typeface="+mj-lt"/>
              <a:buAutoNum type="arabicPeriod"/>
            </a:pPr>
            <a:r>
              <a:rPr lang="tr-TR" dirty="0" smtClean="0"/>
              <a:t>Nesnenin çerçeve içindeki konumu</a:t>
            </a:r>
          </a:p>
          <a:p>
            <a:pPr marL="514350" lvl="0" indent="-514350">
              <a:buFont typeface="+mj-lt"/>
              <a:buAutoNum type="arabicPeriod"/>
            </a:pPr>
            <a:r>
              <a:rPr lang="tr-TR" dirty="0" smtClean="0"/>
              <a:t>Çekimdeki nesnelerin birbirleriyle ilişkisi</a:t>
            </a:r>
          </a:p>
          <a:p>
            <a:endParaRPr lang="tr-TR"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296152"/>
          </a:xfrm>
        </p:spPr>
        <p:txBody>
          <a:bodyPr>
            <a:normAutofit fontScale="90000"/>
          </a:bodyPr>
          <a:lstStyle/>
          <a:p>
            <a:pPr algn="ctr"/>
            <a:r>
              <a:rPr lang="tr-TR" b="1" dirty="0" smtClean="0"/>
              <a:t>4. Birlik</a:t>
            </a:r>
            <a:r>
              <a:rPr lang="tr-TR" dirty="0" smtClean="0"/>
              <a:t/>
            </a:r>
            <a:br>
              <a:rPr lang="tr-TR" dirty="0" smtClean="0"/>
            </a:br>
            <a:endParaRPr lang="tr-TR" dirty="0"/>
          </a:p>
        </p:txBody>
      </p:sp>
      <p:sp>
        <p:nvSpPr>
          <p:cNvPr id="3" name="2 İçerik Yer Tutucusu"/>
          <p:cNvSpPr>
            <a:spLocks noGrp="1"/>
          </p:cNvSpPr>
          <p:nvPr>
            <p:ph idx="1"/>
          </p:nvPr>
        </p:nvSpPr>
        <p:spPr>
          <a:xfrm>
            <a:off x="457200" y="1643050"/>
            <a:ext cx="8229600" cy="4681550"/>
          </a:xfrm>
        </p:spPr>
        <p:txBody>
          <a:bodyPr/>
          <a:lstStyle/>
          <a:p>
            <a:r>
              <a:rPr lang="tr-TR" dirty="0" smtClean="0"/>
              <a:t>Kompozisyonda denge sağlanırken, görüntüde yer alan çeşitli şey ve kişiler arasındaki ilişkilerin dokumasının da gözetilmesi ve ardı ardına gelecek görüntüler arasında, denge yönünden de bir uyum sağlanması anlamına gelir. </a:t>
            </a:r>
          </a:p>
          <a:p>
            <a:endParaRPr lang="tr-TR" dirty="0" smtClean="0"/>
          </a:p>
          <a:p>
            <a:r>
              <a:rPr lang="tr-TR" dirty="0" smtClean="0"/>
              <a:t>Örneğin, iki kamerayla iki konuşmacının karşılıklı çekiminde kameramanlar aynı ölçekte çekim yapmalı ve aynı oranda baş boşluğu bırakmalıdır.</a:t>
            </a:r>
          </a:p>
          <a:p>
            <a:endParaRPr lang="tr-TR"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510466"/>
          </a:xfrm>
        </p:spPr>
        <p:txBody>
          <a:bodyPr>
            <a:normAutofit fontScale="90000"/>
          </a:bodyPr>
          <a:lstStyle/>
          <a:p>
            <a:pPr algn="ctr"/>
            <a:r>
              <a:rPr lang="tr-TR" b="1" dirty="0" smtClean="0"/>
              <a:t>5. Ölçü</a:t>
            </a:r>
            <a:r>
              <a:rPr lang="tr-TR" dirty="0" smtClean="0"/>
              <a:t/>
            </a:r>
            <a:br>
              <a:rPr lang="tr-TR" dirty="0" smtClean="0"/>
            </a:br>
            <a:endParaRPr lang="tr-TR" dirty="0"/>
          </a:p>
        </p:txBody>
      </p:sp>
      <p:sp>
        <p:nvSpPr>
          <p:cNvPr id="3" name="2 İçerik Yer Tutucusu"/>
          <p:cNvSpPr>
            <a:spLocks noGrp="1"/>
          </p:cNvSpPr>
          <p:nvPr>
            <p:ph idx="1"/>
          </p:nvPr>
        </p:nvSpPr>
        <p:spPr>
          <a:xfrm>
            <a:off x="457200" y="2071678"/>
            <a:ext cx="8229600" cy="4252922"/>
          </a:xfrm>
        </p:spPr>
        <p:txBody>
          <a:bodyPr>
            <a:normAutofit/>
          </a:bodyPr>
          <a:lstStyle/>
          <a:p>
            <a:r>
              <a:rPr lang="tr-TR" dirty="0" smtClean="0"/>
              <a:t>Çerçeve içinde yer alan bir konunun büyüklüğünü anlatan bir belirlemedir. </a:t>
            </a:r>
          </a:p>
          <a:p>
            <a:endParaRPr lang="tr-TR" dirty="0" smtClean="0"/>
          </a:p>
          <a:p>
            <a:r>
              <a:rPr lang="tr-TR" dirty="0" smtClean="0"/>
              <a:t>Herhangi bir konunun gerçek ölçüsü belirtilmek isteniyorsa, çerçeve içine ölçüleri herkes tarafından bilinen bir başka cismi de koymak gerekir. </a:t>
            </a:r>
          </a:p>
          <a:p>
            <a:endParaRPr lang="tr-TR"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500174"/>
            <a:ext cx="8229600" cy="4824426"/>
          </a:xfrm>
        </p:spPr>
        <p:txBody>
          <a:bodyPr/>
          <a:lstStyle/>
          <a:p>
            <a:r>
              <a:rPr lang="tr-TR" dirty="0" smtClean="0"/>
              <a:t>Örneğin, tarihi bir sütunun gerçek büyüklüğü yanında duracak bir insana kıyasla daha kolay </a:t>
            </a:r>
            <a:r>
              <a:rPr lang="tr-TR" dirty="0" err="1" smtClean="0"/>
              <a:t>anlaşılırnormal</a:t>
            </a:r>
            <a:r>
              <a:rPr lang="tr-TR" dirty="0" smtClean="0"/>
              <a:t> boyda bir karpuz koymak gerekir. . </a:t>
            </a:r>
          </a:p>
          <a:p>
            <a:endParaRPr lang="tr-TR" dirty="0" smtClean="0"/>
          </a:p>
          <a:p>
            <a:r>
              <a:rPr lang="tr-TR" dirty="0" err="1" smtClean="0"/>
              <a:t>King</a:t>
            </a:r>
            <a:r>
              <a:rPr lang="tr-TR" dirty="0" smtClean="0"/>
              <a:t> Kong’un ne kadar büyük olduğunu, ancak gökdelenlerle aynı çerçeve içinde gördüğümüzde anlayabiliriz. </a:t>
            </a:r>
          </a:p>
          <a:p>
            <a:endParaRPr lang="tr-TR" dirty="0" smtClean="0"/>
          </a:p>
          <a:p>
            <a:r>
              <a:rPr lang="tr-TR" dirty="0" smtClean="0"/>
              <a:t>Ya da bir çiftçinin yetiştirdiği karpuzun ne kadar büyük olduğunu anlamak için yanına </a:t>
            </a:r>
          </a:p>
          <a:p>
            <a:endParaRPr lang="tr-TR"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367590"/>
          </a:xfrm>
        </p:spPr>
        <p:txBody>
          <a:bodyPr>
            <a:normAutofit fontScale="90000"/>
          </a:bodyPr>
          <a:lstStyle/>
          <a:p>
            <a:pPr algn="ctr"/>
            <a:r>
              <a:rPr lang="tr-TR" b="1" dirty="0" smtClean="0"/>
              <a:t>6. Ton</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dirty="0" smtClean="0"/>
              <a:t>Görüntüde kullanılan resimlerin renk değerlerinin açıklık ve koyuluğunun ifadesidir.</a:t>
            </a:r>
          </a:p>
          <a:p>
            <a:r>
              <a:rPr lang="tr-TR" dirty="0" smtClean="0"/>
              <a:t> Ton, çekimin resimsel dengesini ve atmosferini doğrudan etkiler. </a:t>
            </a:r>
          </a:p>
          <a:p>
            <a:r>
              <a:rPr lang="tr-TR" dirty="0" smtClean="0"/>
              <a:t>Bu nedenle, bir kompozisyonun duygusal yönü, egemen olan tonlarla da yakından ilgilidir. </a:t>
            </a:r>
          </a:p>
          <a:p>
            <a:r>
              <a:rPr lang="tr-TR" dirty="0" smtClean="0"/>
              <a:t>Resimdeki bir bölgenin tonu, o bölgenin ölçüsü ve ağırlığı hakkında izleyiciyi bilgilendirir.</a:t>
            </a:r>
            <a:endParaRPr lang="tr-TR"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785926"/>
            <a:ext cx="8229600" cy="4538674"/>
          </a:xfrm>
        </p:spPr>
        <p:txBody>
          <a:bodyPr/>
          <a:lstStyle/>
          <a:p>
            <a:r>
              <a:rPr lang="tr-TR" dirty="0" smtClean="0"/>
              <a:t>Kişileri aydınlık bir arka planın önüne koyarsak, neşeli, sevimli, canlı ve açık etkileme yapar. </a:t>
            </a:r>
          </a:p>
          <a:p>
            <a:r>
              <a:rPr lang="tr-TR" dirty="0" smtClean="0"/>
              <a:t>Genel olarak, açık tonların egemen olduğu görüntüdeki etki olağan ve basittir. </a:t>
            </a:r>
          </a:p>
          <a:p>
            <a:r>
              <a:rPr lang="tr-TR" dirty="0" smtClean="0"/>
              <a:t>Karanlık bir arka planın önünde görüntülersek, resim daha güçlü dramatik ve sıkıntılı görülür. </a:t>
            </a:r>
          </a:p>
          <a:p>
            <a:r>
              <a:rPr lang="tr-TR" dirty="0" smtClean="0"/>
              <a:t>Egemen tonların koyu olduğu görüntüdeki etki dramatik ve önemli olabilir.</a:t>
            </a:r>
            <a:endParaRPr lang="tr-TR"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714488"/>
            <a:ext cx="8229600" cy="4610112"/>
          </a:xfrm>
        </p:spPr>
        <p:txBody>
          <a:bodyPr/>
          <a:lstStyle/>
          <a:p>
            <a:r>
              <a:rPr lang="tr-TR" dirty="0" smtClean="0"/>
              <a:t>Koyu tonlar açık tonlara oranla daha güçlüdür. </a:t>
            </a:r>
          </a:p>
          <a:p>
            <a:endParaRPr lang="tr-TR" dirty="0" smtClean="0"/>
          </a:p>
          <a:p>
            <a:r>
              <a:rPr lang="tr-TR" dirty="0" smtClean="0"/>
              <a:t>Bu da doğal olarak görüntüde dinamikliği ve değişkenliği getirir. </a:t>
            </a:r>
          </a:p>
          <a:p>
            <a:r>
              <a:rPr lang="tr-TR" dirty="0" smtClean="0"/>
              <a:t>Keskin, toz zıtlıkları canlılığı, keskinliği vb. vurgulayabileceği gibi, birbirine yumuşak biçimde karışmış tonlar yumuşaklığı, esrarengizliği; vb. vurgulayabilir. </a:t>
            </a:r>
          </a:p>
          <a:p>
            <a:r>
              <a:rPr lang="tr-TR" dirty="0" smtClean="0"/>
              <a:t>Bu nedenle kullanılan renklerin ton değerleri objelerin niteliklerine göre ayarlanmalıdır.</a:t>
            </a:r>
          </a:p>
          <a:p>
            <a:endParaRPr lang="tr-TR"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653342"/>
          </a:xfrm>
        </p:spPr>
        <p:txBody>
          <a:bodyPr>
            <a:normAutofit/>
          </a:bodyPr>
          <a:lstStyle/>
          <a:p>
            <a:pPr algn="ctr"/>
            <a:r>
              <a:rPr lang="tr-TR" b="1" dirty="0" smtClean="0"/>
              <a:t>7. Derinlik</a:t>
            </a:r>
            <a:r>
              <a:rPr lang="tr-TR" dirty="0" smtClean="0"/>
              <a:t/>
            </a:r>
            <a:br>
              <a:rPr lang="tr-TR" dirty="0" smtClean="0"/>
            </a:br>
            <a:endParaRPr lang="tr-TR" dirty="0"/>
          </a:p>
        </p:txBody>
      </p:sp>
      <p:sp>
        <p:nvSpPr>
          <p:cNvPr id="3" name="2 İçerik Yer Tutucusu"/>
          <p:cNvSpPr>
            <a:spLocks noGrp="1"/>
          </p:cNvSpPr>
          <p:nvPr>
            <p:ph idx="1"/>
          </p:nvPr>
        </p:nvSpPr>
        <p:spPr/>
        <p:txBody>
          <a:bodyPr/>
          <a:lstStyle/>
          <a:p>
            <a:r>
              <a:rPr lang="tr-TR" dirty="0" smtClean="0"/>
              <a:t>Televizyon ekranı üç boyutlu bir dünyanın (gerçek dünyanın) düz (iki) boyutlu görüntüsünü sunar. </a:t>
            </a:r>
          </a:p>
          <a:p>
            <a:r>
              <a:rPr lang="tr-TR" dirty="0" smtClean="0"/>
              <a:t>Televizyonda da görüntüyü gerçek hayattaki gibi üç boyutlu verebilmek için teknikler uygulanmaktadır. </a:t>
            </a:r>
          </a:p>
          <a:p>
            <a:r>
              <a:rPr lang="tr-TR" dirty="0" smtClean="0"/>
              <a:t>Derinlik duygusu kamera açısı ve ışıkla sağlanabilir. </a:t>
            </a:r>
          </a:p>
          <a:p>
            <a:r>
              <a:rPr lang="tr-TR" dirty="0" smtClean="0"/>
              <a:t>Kamerada yan açı kullanımı ve kamera hareketleri derinlik hissini artırabilir. </a:t>
            </a:r>
            <a:endParaRPr lang="tr-TR"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357298"/>
            <a:ext cx="8229600" cy="4967302"/>
          </a:xfrm>
        </p:spPr>
        <p:txBody>
          <a:bodyPr/>
          <a:lstStyle/>
          <a:p>
            <a:r>
              <a:rPr lang="tr-TR" dirty="0" smtClean="0"/>
              <a:t>Tepe ışığı, yan ışık ve anahtar ışık kullanılarak, gölgeler oluşturularak üç boyutlu görüntünün oluşması sağlanabilir. </a:t>
            </a:r>
          </a:p>
          <a:p>
            <a:endParaRPr lang="tr-TR" dirty="0" smtClean="0"/>
          </a:p>
          <a:p>
            <a:r>
              <a:rPr lang="tr-TR" dirty="0" smtClean="0"/>
              <a:t>Ayrıca kişiler ve nesnelerin kamera karşısında düz bir çizgi şeklinde değil, dağınık bir şekilde derinlemesine yerleştirilmesi, derinlik algısını güçlendirir.</a:t>
            </a:r>
            <a:endParaRPr lang="tr-TR"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439028"/>
          </a:xfrm>
        </p:spPr>
        <p:txBody>
          <a:bodyPr>
            <a:normAutofit fontScale="90000"/>
          </a:bodyPr>
          <a:lstStyle/>
          <a:p>
            <a:pPr algn="ctr"/>
            <a:r>
              <a:rPr lang="tr-TR" b="1" dirty="0" smtClean="0"/>
              <a:t>8. Sadelik</a:t>
            </a:r>
            <a:r>
              <a:rPr lang="tr-TR" dirty="0" smtClean="0"/>
              <a:t/>
            </a:r>
            <a:br>
              <a:rPr lang="tr-TR" dirty="0" smtClean="0"/>
            </a:br>
            <a:endParaRPr lang="tr-TR" dirty="0"/>
          </a:p>
        </p:txBody>
      </p:sp>
      <p:sp>
        <p:nvSpPr>
          <p:cNvPr id="3" name="2 İçerik Yer Tutucusu"/>
          <p:cNvSpPr>
            <a:spLocks noGrp="1"/>
          </p:cNvSpPr>
          <p:nvPr>
            <p:ph idx="1"/>
          </p:nvPr>
        </p:nvSpPr>
        <p:spPr/>
        <p:txBody>
          <a:bodyPr>
            <a:normAutofit lnSpcReduction="10000"/>
          </a:bodyPr>
          <a:lstStyle/>
          <a:p>
            <a:r>
              <a:rPr lang="tr-TR" dirty="0" smtClean="0"/>
              <a:t>Çerçevede mümkün olduğu kadar az elemanla konuyu anlatmak önemlidir. </a:t>
            </a:r>
          </a:p>
          <a:p>
            <a:r>
              <a:rPr lang="tr-TR" dirty="0" smtClean="0"/>
              <a:t>Ama konunun dışında anlatımı destekleyen ve çevreyi yansıtan ikinci derece elemanlardan sadece gerekli olanlar alınmalı, gereksiz unsurlar çerçeve dışında kalmalıdır.</a:t>
            </a:r>
          </a:p>
          <a:p>
            <a:r>
              <a:rPr lang="tr-TR" dirty="0" smtClean="0"/>
              <a:t> “</a:t>
            </a:r>
            <a:r>
              <a:rPr lang="tr-TR" i="1" dirty="0" smtClean="0"/>
              <a:t>Filmde duvarda asılı</a:t>
            </a:r>
            <a:r>
              <a:rPr lang="tr-TR" dirty="0" smtClean="0"/>
              <a:t> </a:t>
            </a:r>
            <a:r>
              <a:rPr lang="tr-TR" i="1" dirty="0" smtClean="0"/>
              <a:t>bir tüfek gösterildiyse, o tüfek filmin bir yerinde patlamalıdır</a:t>
            </a:r>
            <a:r>
              <a:rPr lang="tr-TR" dirty="0" smtClean="0"/>
              <a:t>.” </a:t>
            </a:r>
          </a:p>
          <a:p>
            <a:r>
              <a:rPr lang="tr-TR" dirty="0" smtClean="0"/>
              <a:t>Bu kuralı sağlamak için, geniş açılı objektifle yaklaşılarak çekilebileceği gibi </a:t>
            </a:r>
            <a:r>
              <a:rPr lang="tr-TR" dirty="0" err="1" smtClean="0"/>
              <a:t>zoom</a:t>
            </a:r>
            <a:r>
              <a:rPr lang="tr-TR" dirty="0" smtClean="0"/>
              <a:t> veya teleobjektiften de yararlanılabilir. </a:t>
            </a:r>
            <a:endParaRPr lang="tr-TR"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85860"/>
            <a:ext cx="8229600" cy="5038740"/>
          </a:xfrm>
        </p:spPr>
        <p:txBody>
          <a:bodyPr>
            <a:normAutofit lnSpcReduction="10000"/>
          </a:bodyPr>
          <a:lstStyle/>
          <a:p>
            <a:r>
              <a:rPr lang="tr-TR" dirty="0" smtClean="0"/>
              <a:t>Yani teleobjektifin sınırlı alan derinliği, konunun ön ve arkasındaki unsurların temizlenmesi ve hoş yardımcı motif, renk olarak kullanılmasını sağlar. </a:t>
            </a:r>
          </a:p>
          <a:p>
            <a:r>
              <a:rPr lang="tr-TR" dirty="0" smtClean="0"/>
              <a:t>Karışık fon konunun önemini azaltır. </a:t>
            </a:r>
          </a:p>
          <a:p>
            <a:r>
              <a:rPr lang="tr-TR" dirty="0" smtClean="0"/>
              <a:t>Arka plandaki eşya ve cisimler konunun bir parçasıymış gibi görülmemelidir. </a:t>
            </a:r>
          </a:p>
          <a:p>
            <a:r>
              <a:rPr lang="tr-TR" dirty="0" smtClean="0"/>
              <a:t>Örneğin; bir lamba, abajur, sürahi gibi eşyalar insanın başına bitişik olmamalıdır. </a:t>
            </a:r>
          </a:p>
          <a:p>
            <a:r>
              <a:rPr lang="tr-TR" dirty="0" smtClean="0"/>
              <a:t>Keskin çizgili, sert, kontrast görünen arka planlar, ön plandaki insan yüzünün etkisini azaltır. </a:t>
            </a:r>
          </a:p>
          <a:p>
            <a:r>
              <a:rPr lang="tr-TR" dirty="0" smtClean="0"/>
              <a:t>Kompozisyonda yardımcı eşya ve cisimlerin duruş yönleri ilgi merkezini belirtmede kullanılabilir.</a:t>
            </a:r>
          </a:p>
          <a:p>
            <a:endParaRPr lang="tr-TR"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İletişim Fakültesi\Desktop\FilmReel.jpg"/>
          <p:cNvPicPr>
            <a:picLocks noChangeAspect="1" noChangeArrowheads="1"/>
          </p:cNvPicPr>
          <p:nvPr/>
        </p:nvPicPr>
        <p:blipFill>
          <a:blip r:embed="rId2"/>
          <a:srcRect/>
          <a:stretch>
            <a:fillRect/>
          </a:stretch>
        </p:blipFill>
        <p:spPr bwMode="auto">
          <a:xfrm>
            <a:off x="1643042" y="1524000"/>
            <a:ext cx="5572164" cy="38100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124</TotalTime>
  <Words>3640</Words>
  <Application>Microsoft Office PowerPoint</Application>
  <PresentationFormat>Ekran Gösterisi (4:3)</PresentationFormat>
  <Paragraphs>292</Paragraphs>
  <Slides>72</Slides>
  <Notes>0</Notes>
  <HiddenSlides>0</HiddenSlides>
  <MMClips>0</MMClips>
  <ScaleCrop>false</ScaleCrop>
  <HeadingPairs>
    <vt:vector size="4" baseType="variant">
      <vt:variant>
        <vt:lpstr>Tema</vt:lpstr>
      </vt:variant>
      <vt:variant>
        <vt:i4>1</vt:i4>
      </vt:variant>
      <vt:variant>
        <vt:lpstr>Slayt Başlıkları</vt:lpstr>
      </vt:variant>
      <vt:variant>
        <vt:i4>72</vt:i4>
      </vt:variant>
    </vt:vector>
  </HeadingPairs>
  <TitlesOfParts>
    <vt:vector size="73" baseType="lpstr">
      <vt:lpstr>Akış</vt:lpstr>
      <vt:lpstr>KURGU TEKNİKLERİ</vt:lpstr>
      <vt:lpstr>Slayt 2</vt:lpstr>
      <vt:lpstr>Kurgu Nedir? </vt:lpstr>
      <vt:lpstr>Slayt 4</vt:lpstr>
      <vt:lpstr>Slayt 5</vt:lpstr>
      <vt:lpstr>Slayt 6</vt:lpstr>
      <vt:lpstr>Slayt 7</vt:lpstr>
      <vt:lpstr>Slayt 8</vt:lpstr>
      <vt:lpstr>Slayt 9</vt:lpstr>
      <vt:lpstr>Kurgu Yapma Amaçları </vt:lpstr>
      <vt:lpstr>Slayt 11</vt:lpstr>
      <vt:lpstr>Slayt 12</vt:lpstr>
      <vt:lpstr>Slayt 13</vt:lpstr>
      <vt:lpstr>Kurgu Türleri </vt:lpstr>
      <vt:lpstr>Yayın Zamanına Göre Kurgu Türleri </vt:lpstr>
      <vt:lpstr>Slayt 16</vt:lpstr>
      <vt:lpstr>Slayt 17</vt:lpstr>
      <vt:lpstr>Slayt 18</vt:lpstr>
      <vt:lpstr>GÖRÜNTÜ DİLİNİN NOKTALAMA İŞARETLERİ: GÖRÜNTÜ GEÇİŞ TÜRLER VE ETKİLERİ </vt:lpstr>
      <vt:lpstr>Slayt 20</vt:lpstr>
      <vt:lpstr>Slayt 21</vt:lpstr>
      <vt:lpstr>Temel Görüntü Geçiş Türleri ve Etkileri </vt:lpstr>
      <vt:lpstr>Slayt 23</vt:lpstr>
      <vt:lpstr>1. Kesme (cut) </vt:lpstr>
      <vt:lpstr>Slayt 25</vt:lpstr>
      <vt:lpstr>Slayt 26</vt:lpstr>
      <vt:lpstr>Slayt 27</vt:lpstr>
      <vt:lpstr>Slayt 28</vt:lpstr>
      <vt:lpstr>Slayt 29</vt:lpstr>
      <vt:lpstr>Slayt 30</vt:lpstr>
      <vt:lpstr>2. Zincirleme Geçiş (mix) </vt:lpstr>
      <vt:lpstr>Slayt 32</vt:lpstr>
      <vt:lpstr>Slayt 33</vt:lpstr>
      <vt:lpstr>Slayt 34</vt:lpstr>
      <vt:lpstr>Slayt 35</vt:lpstr>
      <vt:lpstr>Kararma ve Açılma </vt:lpstr>
      <vt:lpstr>Slayt 37</vt:lpstr>
      <vt:lpstr>Slayt 38</vt:lpstr>
      <vt:lpstr>4. Bulanıklaşma ve Netleşme </vt:lpstr>
      <vt:lpstr>Slayt 40</vt:lpstr>
      <vt:lpstr>Slayt 41</vt:lpstr>
      <vt:lpstr>Slayt 42</vt:lpstr>
      <vt:lpstr>5. Bindirme</vt:lpstr>
      <vt:lpstr>Slayt 44</vt:lpstr>
      <vt:lpstr>Slayt 45</vt:lpstr>
      <vt:lpstr>Slayt 46</vt:lpstr>
      <vt:lpstr>Slayt 47</vt:lpstr>
      <vt:lpstr>6. Donma </vt:lpstr>
      <vt:lpstr>7. İris </vt:lpstr>
      <vt:lpstr>Slayt 50</vt:lpstr>
      <vt:lpstr>KURGU ESTETİĞİ İLKELERİ </vt:lpstr>
      <vt:lpstr>1. Renkler </vt:lpstr>
      <vt:lpstr>Slayt 53</vt:lpstr>
      <vt:lpstr>Slayt 54</vt:lpstr>
      <vt:lpstr>Slayt 55</vt:lpstr>
      <vt:lpstr>2. Çizgiler </vt:lpstr>
      <vt:lpstr>Slayt 57</vt:lpstr>
      <vt:lpstr>3. Denge </vt:lpstr>
      <vt:lpstr>Slayt 59</vt:lpstr>
      <vt:lpstr>Slayt 60</vt:lpstr>
      <vt:lpstr>Slayt 61</vt:lpstr>
      <vt:lpstr>4. Birlik </vt:lpstr>
      <vt:lpstr>5. Ölçü </vt:lpstr>
      <vt:lpstr>Slayt 64</vt:lpstr>
      <vt:lpstr>6. Ton </vt:lpstr>
      <vt:lpstr>Slayt 66</vt:lpstr>
      <vt:lpstr>Slayt 67</vt:lpstr>
      <vt:lpstr>7. Derinlik </vt:lpstr>
      <vt:lpstr>Slayt 69</vt:lpstr>
      <vt:lpstr>8. Sadelik </vt:lpstr>
      <vt:lpstr>Slayt 71</vt:lpstr>
      <vt:lpstr>Slayt 72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KURGU TEKNİKLERİ</dc:title>
  <dc:creator>İletişim Fakültesi</dc:creator>
  <cp:lastModifiedBy>İletişim Fakültesi</cp:lastModifiedBy>
  <cp:revision>30</cp:revision>
  <dcterms:created xsi:type="dcterms:W3CDTF">2017-03-04T13:34:28Z</dcterms:created>
  <dcterms:modified xsi:type="dcterms:W3CDTF">2019-03-27T17:49:50Z</dcterms:modified>
</cp:coreProperties>
</file>