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8" r:id="rId3"/>
    <p:sldId id="259" r:id="rId4"/>
    <p:sldId id="27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86" d="100"/>
          <a:sy n="86" d="100"/>
        </p:scale>
        <p:origin x="-3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 TELEVİZYON VE SİNEMA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 209 – KAMERA VE AYDINLATMA TEKNİKLERİ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7214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Nursel</a:t>
            </a:r>
            <a:r>
              <a:rPr lang="tr-TR" altLang="tr-TR" sz="2000" b="1" i="1" smtClean="0">
                <a:solidFill>
                  <a:schemeClr val="bg1">
                    <a:lumMod val="50000"/>
                  </a:schemeClr>
                </a:solidFill>
              </a:rPr>
              <a:t> BOLAT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b="1" dirty="0" smtClean="0"/>
              <a:t>Amatör - Profesyonel Kameralar</a:t>
            </a:r>
            <a:endParaRPr lang="tr-TR" sz="24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Televizyon çekimleri için geliştirilen video kameralar yaptıkları kayıt kalitesine göre profesyonel veya amatör olarak sınıflandırılırlar</a:t>
            </a:r>
            <a:r>
              <a:rPr lang="tr-TR" sz="2400" dirty="0" smtClean="0"/>
              <a:t>.</a:t>
            </a:r>
          </a:p>
          <a:p>
            <a:endParaRPr lang="tr-TR" sz="2400" dirty="0" smtClean="0"/>
          </a:p>
          <a:p>
            <a:r>
              <a:rPr lang="tr-TR" sz="2400" dirty="0" smtClean="0"/>
              <a:t> </a:t>
            </a:r>
            <a:r>
              <a:rPr lang="tr-TR" sz="2400" dirty="0" smtClean="0"/>
              <a:t>Bir televizyon kamerasının ulusal çapta yayın yapan bir sistem içinde kullanılabilmesi için uluslararası standartlarda frekans bant genişliğine sahip olması gerekir. 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9500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Tüplü – </a:t>
            </a:r>
            <a:r>
              <a:rPr lang="tr-TR" dirty="0" err="1" smtClean="0"/>
              <a:t>CCD’li</a:t>
            </a:r>
            <a:r>
              <a:rPr lang="tr-TR" dirty="0" smtClean="0"/>
              <a:t> Kameralar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Televizyon yayıncılığında kullanılan ilk kameralar tüplüydü. 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Bunların </a:t>
            </a:r>
            <a:r>
              <a:rPr lang="tr-TR" sz="2400" dirty="0" smtClean="0"/>
              <a:t>fiziksel boyutları çok büyüktü ve gövdenin içinde kırmızı, mavi ve yeşil renkleri oluşturan üç tüp vardı. </a:t>
            </a:r>
            <a:endParaRPr lang="tr-TR" sz="2400" dirty="0" smtClean="0"/>
          </a:p>
          <a:p>
            <a:r>
              <a:rPr lang="tr-TR" sz="2400" dirty="0" smtClean="0"/>
              <a:t>Görüntü </a:t>
            </a:r>
            <a:r>
              <a:rPr lang="tr-TR" sz="2400" dirty="0" smtClean="0"/>
              <a:t>mercekten geçtikten sonra </a:t>
            </a:r>
            <a:r>
              <a:rPr lang="tr-TR" sz="2400" dirty="0" err="1" smtClean="0"/>
              <a:t>dikroik</a:t>
            </a:r>
            <a:r>
              <a:rPr lang="tr-TR" sz="2400" dirty="0" smtClean="0"/>
              <a:t> ayna denilen ve kamera gövdesi içinde yer alan özel bir yansıtıcı ve geçirgen merceğe gelir. </a:t>
            </a:r>
            <a:endParaRPr lang="tr-T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Işık içindeki kırmızı ışık bileşeni kırmızı görüntü tüpüne, yeşil ışık bileşeni yeşil görüntü tüpüne ve mavi ışık bileşeni mavi görüntü tüpüne gönderilir. 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Kamera </a:t>
            </a:r>
            <a:r>
              <a:rPr lang="tr-TR" sz="2400" dirty="0" smtClean="0"/>
              <a:t>tüplerinin önlerine gelen bu ışık bileşenleri tüp yüzeyindeki özel bir tarama işlemi sonucunda elektriksel işarete çevrilir ve bu şekilde görüntü oluşurdu.</a:t>
            </a:r>
            <a:endParaRPr lang="tr-TR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Analog</a:t>
            </a:r>
            <a:r>
              <a:rPr lang="tr-TR" dirty="0" smtClean="0"/>
              <a:t> ve Dijital Kameralar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 smtClean="0"/>
              <a:t>Analog</a:t>
            </a:r>
            <a:r>
              <a:rPr lang="tr-TR" sz="2400" dirty="0" smtClean="0"/>
              <a:t> terimi “benzetme” anlamına gelen “</a:t>
            </a:r>
            <a:r>
              <a:rPr lang="tr-TR" sz="2400" dirty="0" err="1" smtClean="0"/>
              <a:t>analogy</a:t>
            </a:r>
            <a:r>
              <a:rPr lang="tr-TR" sz="2400" dirty="0" smtClean="0"/>
              <a:t>” kelimesinden gelmektedir. </a:t>
            </a:r>
            <a:endParaRPr lang="tr-TR" sz="2400" dirty="0" smtClean="0"/>
          </a:p>
          <a:p>
            <a:r>
              <a:rPr lang="tr-TR" sz="2400" dirty="0" smtClean="0"/>
              <a:t>Küçük </a:t>
            </a:r>
            <a:r>
              <a:rPr lang="tr-TR" sz="2400" dirty="0" smtClean="0"/>
              <a:t>format dediğimiz V8. Hi8, VHS-C gibi kameralar 1995 yılına kadar görüntüyü sadece </a:t>
            </a:r>
            <a:r>
              <a:rPr lang="tr-TR" sz="2400" dirty="0" err="1" smtClean="0"/>
              <a:t>analog</a:t>
            </a:r>
            <a:r>
              <a:rPr lang="tr-TR" sz="2400" dirty="0" smtClean="0"/>
              <a:t> olarak kaydetmekteydi. </a:t>
            </a:r>
            <a:endParaRPr lang="tr-TR" sz="2400" dirty="0" smtClean="0"/>
          </a:p>
          <a:p>
            <a:r>
              <a:rPr lang="tr-TR" sz="2400" dirty="0" err="1" smtClean="0"/>
              <a:t>Analog</a:t>
            </a:r>
            <a:r>
              <a:rPr lang="tr-TR" sz="2400" dirty="0" smtClean="0"/>
              <a:t> </a:t>
            </a:r>
            <a:r>
              <a:rPr lang="tr-TR" sz="2400" dirty="0" smtClean="0"/>
              <a:t>görüntü kaydının ne demek olduğunu bir örnekle açıklayacak olursak: </a:t>
            </a:r>
            <a:endParaRPr lang="tr-TR" sz="2400" dirty="0" smtClean="0"/>
          </a:p>
          <a:p>
            <a:r>
              <a:rPr lang="tr-TR" sz="2400" dirty="0" smtClean="0"/>
              <a:t>Bir </a:t>
            </a:r>
            <a:r>
              <a:rPr lang="tr-TR" sz="2400" dirty="0" smtClean="0"/>
              <a:t>anahtarcıya elimizdeki anahtarın kopyasını yaptırırken yaptığınız iş </a:t>
            </a:r>
            <a:r>
              <a:rPr lang="tr-TR" sz="2400" dirty="0" err="1" smtClean="0"/>
              <a:t>analog</a:t>
            </a:r>
            <a:r>
              <a:rPr lang="tr-TR" sz="2400" dirty="0" smtClean="0"/>
              <a:t> bir kopyalama işlemidir.</a:t>
            </a:r>
            <a:endParaRPr lang="tr-TR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r>
              <a:rPr lang="tr-TR" sz="2400" dirty="0" smtClean="0"/>
              <a:t>Anahtar yaptırmış herkes anahtar kopyalama </a:t>
            </a:r>
            <a:r>
              <a:rPr lang="tr-TR" sz="2400" dirty="0" err="1" smtClean="0"/>
              <a:t>makinasını</a:t>
            </a:r>
            <a:r>
              <a:rPr lang="tr-TR" sz="2400" dirty="0" smtClean="0"/>
              <a:t> tanır. </a:t>
            </a:r>
            <a:endParaRPr lang="tr-TR" sz="2400" dirty="0" smtClean="0"/>
          </a:p>
          <a:p>
            <a:r>
              <a:rPr lang="tr-TR" sz="2400" dirty="0" err="1" smtClean="0"/>
              <a:t>Makinanın</a:t>
            </a:r>
            <a:r>
              <a:rPr lang="tr-TR" sz="2400" dirty="0" smtClean="0"/>
              <a:t> </a:t>
            </a:r>
            <a:r>
              <a:rPr lang="tr-TR" sz="2400" dirty="0" smtClean="0"/>
              <a:t>bir ucu asıl anahtar üzerinde hareket ederken diğer uç yeni anahtarı yontar.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smtClean="0"/>
              <a:t>şekilde eski anahtarın bir kopyası üretilmiş olur. </a:t>
            </a:r>
            <a:endParaRPr lang="tr-TR" sz="2400" dirty="0" smtClean="0"/>
          </a:p>
          <a:p>
            <a:r>
              <a:rPr lang="tr-TR" sz="2400" dirty="0" smtClean="0"/>
              <a:t>İlk </a:t>
            </a:r>
            <a:r>
              <a:rPr lang="tr-TR" sz="2400" dirty="0" smtClean="0"/>
              <a:t>kopyada çok sorun çıkmaz ama asıl anahtarı kaybederseniz elinizdeki kopya anahtardan yeni bir anahtar üretmeye mecbur kalırsınız</a:t>
            </a:r>
            <a:endParaRPr lang="tr-TR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Bu yeni anahtar en baştaki anahtara çok benzese de aslında ondan farklı olacaktır. </a:t>
            </a:r>
            <a:endParaRPr lang="tr-TR" sz="2400" dirty="0" smtClean="0"/>
          </a:p>
          <a:p>
            <a:r>
              <a:rPr lang="tr-TR" sz="2400" dirty="0" smtClean="0"/>
              <a:t>Çünkü </a:t>
            </a:r>
            <a:r>
              <a:rPr lang="tr-TR" sz="2400" dirty="0" err="1" smtClean="0"/>
              <a:t>analog</a:t>
            </a:r>
            <a:r>
              <a:rPr lang="tr-TR" sz="2400" dirty="0" smtClean="0"/>
              <a:t> kopyalar yapılırken mutlaka bir miktar bozulma olur. </a:t>
            </a:r>
            <a:endParaRPr lang="tr-TR" sz="2400" dirty="0" smtClean="0"/>
          </a:p>
          <a:p>
            <a:r>
              <a:rPr lang="tr-TR" sz="2400" dirty="0" smtClean="0"/>
              <a:t>Bir </a:t>
            </a:r>
            <a:r>
              <a:rPr lang="tr-TR" sz="2400" dirty="0" smtClean="0"/>
              <a:t>kaç kere aynı şey tekrarlanırsa son anahtar çalışmamaya başlar.</a:t>
            </a:r>
            <a:endParaRPr lang="tr-TR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Kullanım Amaçlarına Göre Kamera Çeşitleri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Elektronik kameraları kullanım amaçları doğrultusunda üç sınıfa ayırabiliriz. 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1</a:t>
            </a:r>
            <a:r>
              <a:rPr lang="tr-TR" sz="2400" dirty="0" smtClean="0"/>
              <a:t>. Stüdyo kameraları </a:t>
            </a:r>
            <a:endParaRPr lang="tr-TR" sz="2400" dirty="0" smtClean="0"/>
          </a:p>
          <a:p>
            <a:r>
              <a:rPr lang="tr-TR" sz="2400" dirty="0" smtClean="0"/>
              <a:t>2</a:t>
            </a:r>
            <a:r>
              <a:rPr lang="tr-TR" sz="2400" dirty="0" smtClean="0"/>
              <a:t>. EFP kameralar </a:t>
            </a:r>
            <a:endParaRPr lang="tr-TR" sz="2400" dirty="0" smtClean="0"/>
          </a:p>
          <a:p>
            <a:r>
              <a:rPr lang="tr-TR" sz="2400" dirty="0" smtClean="0"/>
              <a:t>3</a:t>
            </a:r>
            <a:r>
              <a:rPr lang="tr-TR" sz="2400" dirty="0" smtClean="0"/>
              <a:t>. ENG kameraları</a:t>
            </a:r>
            <a:endParaRPr lang="tr-TR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Stüdyo Kameraları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Bu kamera türü stüdyo içerisinde kullanılmak için tasarlanmıştır. </a:t>
            </a:r>
            <a:endParaRPr lang="tr-TR" sz="2400" dirty="0" smtClean="0"/>
          </a:p>
          <a:p>
            <a:r>
              <a:rPr lang="tr-TR" sz="2400" dirty="0" smtClean="0"/>
              <a:t>Çalışabilmeleri </a:t>
            </a:r>
            <a:r>
              <a:rPr lang="tr-TR" sz="2400" dirty="0" smtClean="0"/>
              <a:t>için stüdyo içinde özel düzenlenmiş donanıma ihtiyaç duyarlar.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smtClean="0"/>
              <a:t>sistem kurulduktan sonra kesintisiz kullanılabilirler. </a:t>
            </a:r>
            <a:endParaRPr lang="tr-TR" sz="2400" dirty="0" smtClean="0"/>
          </a:p>
          <a:p>
            <a:r>
              <a:rPr lang="tr-TR" sz="2400" dirty="0" smtClean="0"/>
              <a:t>Ancak </a:t>
            </a:r>
            <a:r>
              <a:rPr lang="tr-TR" sz="2400" dirty="0" smtClean="0"/>
              <a:t>günümüzde yalın olarak stüdyo kamerası üretimi durdurulmuş denecek kadar azdır. </a:t>
            </a:r>
            <a:endParaRPr lang="tr-TR" sz="2400" dirty="0" smtClean="0"/>
          </a:p>
          <a:p>
            <a:r>
              <a:rPr lang="tr-TR" sz="2400" dirty="0" smtClean="0"/>
              <a:t>Bunun </a:t>
            </a:r>
            <a:r>
              <a:rPr lang="tr-TR" sz="2400" dirty="0" smtClean="0"/>
              <a:t>yerine EFP kameralar bir sisteme bağlanabilecek biçimde üretilerek stüdyo kamerası olarak kullanılabilmektedir. </a:t>
            </a:r>
            <a:endParaRPr lang="tr-TR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EFP </a:t>
            </a:r>
            <a:r>
              <a:rPr lang="en-US" dirty="0" err="1" smtClean="0"/>
              <a:t>Kameralar</a:t>
            </a:r>
            <a:r>
              <a:rPr lang="en-US" dirty="0" smtClean="0"/>
              <a:t> (Electronic Field Production)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Birden fazla kameranın aynı anda ve kesintisiz beraber kullanılmaları yöntemine dayanır. 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smtClean="0"/>
              <a:t>tür kameralar da kullanılabilmeleri için ek donanıma ihtiyaç gösterirler. </a:t>
            </a:r>
            <a:endParaRPr lang="tr-TR" sz="2400" dirty="0" smtClean="0"/>
          </a:p>
          <a:p>
            <a:r>
              <a:rPr lang="tr-TR" sz="2400" dirty="0" smtClean="0"/>
              <a:t>Televizyon </a:t>
            </a:r>
            <a:r>
              <a:rPr lang="tr-TR" sz="2400" dirty="0" smtClean="0"/>
              <a:t>programlarının açık havada veya stüdyolarda çekilmesi genel olarak bu kameralar kullanılarak gerçekleştirilir.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smtClean="0"/>
              <a:t>türden kameralar genellikle şehir gerilimi ile çalışırlar. </a:t>
            </a:r>
            <a:endParaRPr lang="tr-TR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EFP kameraların yoğun olarak kullanılmasındaki amaç, canlı (</a:t>
            </a:r>
            <a:r>
              <a:rPr lang="tr-TR" sz="2400" dirty="0" err="1" smtClean="0"/>
              <a:t>Live</a:t>
            </a:r>
            <a:r>
              <a:rPr lang="tr-TR" sz="2400" dirty="0" smtClean="0"/>
              <a:t>) yayın yapan programların kaydedilmesi değildir. </a:t>
            </a:r>
            <a:endParaRPr lang="tr-TR" sz="2400" dirty="0" smtClean="0"/>
          </a:p>
          <a:p>
            <a:r>
              <a:rPr lang="tr-TR" sz="2400" dirty="0" smtClean="0"/>
              <a:t>Temel </a:t>
            </a:r>
            <a:r>
              <a:rPr lang="tr-TR" sz="2400" dirty="0" smtClean="0"/>
              <a:t>kullanım amacı, kaydedilmiş program görüntülerinin daha sonra yapılacak kurgu aracılığı ile bağımsız program durumuna getirilmesidir.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smtClean="0"/>
              <a:t>sistemin ihtiyaç duyacağı ek donanımlar en yalın haliyle kamera kontrol üniteleri ve kamera ayar üniteleridir.</a:t>
            </a:r>
            <a:endParaRPr lang="tr-TR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ENG </a:t>
            </a:r>
            <a:r>
              <a:rPr lang="en-US" sz="3200" b="1" dirty="0" err="1" smtClean="0"/>
              <a:t>Kameralar</a:t>
            </a:r>
            <a:r>
              <a:rPr lang="en-US" sz="3200" b="1" dirty="0" smtClean="0"/>
              <a:t> (Electronic News Gathering)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Teknolojideki gelişmeler yalnızca stüdyolarda kullanılabilen kameraları uzun sayılamayacak bir süreç içerisinde dışarıda kullanılabilecek duruma getirdi.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smtClean="0"/>
              <a:t>yeni durum kamera teknolojisi ve kullanımında devrim oluşturdu. </a:t>
            </a:r>
            <a:endParaRPr lang="tr-TR" sz="2400" dirty="0" smtClean="0"/>
          </a:p>
          <a:p>
            <a:r>
              <a:rPr lang="tr-TR" sz="2400" dirty="0" smtClean="0"/>
              <a:t>O </a:t>
            </a:r>
            <a:r>
              <a:rPr lang="tr-TR" sz="2400" dirty="0" smtClean="0"/>
              <a:t>güne kadar film ile yapılabilen haber toplama işi yerini tamamen ENG kameralara bıraktı.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smtClean="0"/>
              <a:t>gelişme televizyonlara haber toplamada çabukluk kazandırmasının yanı sıra parasal kazanımlarda sağladı</a:t>
            </a:r>
            <a:endParaRPr lang="tr-TR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 smtClean="0"/>
              <a:t>Sinema ve Dizi Çekiminde Kullanılan Filmli Kameraların Özellikleri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Sinema kamerası, kısa aralıklarla fotoğraf çeken bir fotoğraf makinesine benzetilebilir. </a:t>
            </a:r>
            <a:endParaRPr lang="tr-TR" sz="2400" dirty="0" smtClean="0"/>
          </a:p>
          <a:p>
            <a:r>
              <a:rPr lang="tr-TR" sz="2400" dirty="0" smtClean="0"/>
              <a:t>Kamerada </a:t>
            </a:r>
            <a:r>
              <a:rPr lang="tr-TR" sz="2400" dirty="0" smtClean="0"/>
              <a:t>bir çerçevenin ışıklanma prensibi fotoğraf </a:t>
            </a:r>
            <a:r>
              <a:rPr lang="tr-TR" sz="2400" dirty="0" err="1" smtClean="0"/>
              <a:t>makinasının</a:t>
            </a:r>
            <a:r>
              <a:rPr lang="tr-TR" sz="2400" dirty="0" smtClean="0"/>
              <a:t> aynısıdır. </a:t>
            </a:r>
            <a:endParaRPr lang="tr-TR" sz="2400" dirty="0" smtClean="0"/>
          </a:p>
          <a:p>
            <a:r>
              <a:rPr lang="tr-TR" sz="2400" dirty="0" smtClean="0"/>
              <a:t>Kamerayı </a:t>
            </a:r>
            <a:r>
              <a:rPr lang="tr-TR" sz="2400" dirty="0" smtClean="0"/>
              <a:t>fotoğraf </a:t>
            </a:r>
            <a:r>
              <a:rPr lang="tr-TR" sz="2400" dirty="0" err="1" smtClean="0"/>
              <a:t>makinasından</a:t>
            </a:r>
            <a:r>
              <a:rPr lang="tr-TR" sz="2400" dirty="0" smtClean="0"/>
              <a:t> ayıran özellik, kısa sürede çok sayıda fotoğraf çekmesidir. </a:t>
            </a:r>
            <a:endParaRPr lang="tr-TR" sz="2400" dirty="0" smtClean="0"/>
          </a:p>
          <a:p>
            <a:r>
              <a:rPr lang="tr-TR" sz="2400" dirty="0" smtClean="0"/>
              <a:t>Normal </a:t>
            </a:r>
            <a:r>
              <a:rPr lang="tr-TR" sz="2400" dirty="0" smtClean="0"/>
              <a:t>çevirimlerde bu sayı, saniyede 24 çerçevedir. </a:t>
            </a:r>
            <a:endParaRPr lang="tr-TR" sz="2400" dirty="0" smtClean="0"/>
          </a:p>
          <a:p>
            <a:r>
              <a:rPr lang="tr-TR" sz="2400" dirty="0" smtClean="0"/>
              <a:t>Çünkü </a:t>
            </a:r>
            <a:r>
              <a:rPr lang="tr-TR" sz="2400" dirty="0" smtClean="0"/>
              <a:t>göstericide de film saniyede 24 çerçeve geçer</a:t>
            </a:r>
            <a:endParaRPr lang="tr-TR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r>
              <a:rPr lang="tr-TR" sz="2400" dirty="0" smtClean="0"/>
              <a:t>(Televizyonda saniyede 25 çerçevedir) Kısa aralıklarla fotoğraf çeken böyle bir </a:t>
            </a:r>
            <a:r>
              <a:rPr lang="tr-TR" sz="2400" dirty="0" err="1" smtClean="0"/>
              <a:t>makinanın</a:t>
            </a:r>
            <a:r>
              <a:rPr lang="tr-TR" sz="2400" dirty="0" smtClean="0"/>
              <a:t> başlıca iki özelliği olmalıdır. </a:t>
            </a:r>
            <a:endParaRPr lang="tr-TR" sz="2400" dirty="0" smtClean="0"/>
          </a:p>
          <a:p>
            <a:r>
              <a:rPr lang="tr-TR" sz="2400" dirty="0" smtClean="0"/>
              <a:t>a</a:t>
            </a:r>
            <a:r>
              <a:rPr lang="tr-TR" sz="2400" dirty="0" smtClean="0"/>
              <a:t>) Kısa süre içinde filmi eşit aralıklarla pencere önüne getirebilmeli ve ışıklama süresi boyunca hareketsiz tutulabilmelidir. </a:t>
            </a:r>
            <a:endParaRPr lang="tr-TR" sz="2400" dirty="0" smtClean="0"/>
          </a:p>
          <a:p>
            <a:r>
              <a:rPr lang="tr-TR" sz="2400" dirty="0" smtClean="0"/>
              <a:t>b</a:t>
            </a:r>
            <a:r>
              <a:rPr lang="tr-TR" sz="2400" dirty="0" smtClean="0"/>
              <a:t>) Filmin bir çerçeveden ötekine geçişi sırasında pencerenin önünü kapatarak ışığın film üzerine düşmesine engel olmalıdır. </a:t>
            </a:r>
            <a:endParaRPr lang="tr-T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24</TotalTime>
  <Words>661</Words>
  <Application>Microsoft Office PowerPoint</Application>
  <PresentationFormat>Ekran Gösterisi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sunum_sablon</vt:lpstr>
      <vt:lpstr>Slayt 1</vt:lpstr>
      <vt:lpstr>Amatör - Profesyonel Kameralar</vt:lpstr>
      <vt:lpstr>Tüplü – CCD’li Kameralar</vt:lpstr>
      <vt:lpstr>Slayt 4</vt:lpstr>
      <vt:lpstr>Analog ve Dijital Kameralar</vt:lpstr>
      <vt:lpstr>Slayt 6</vt:lpstr>
      <vt:lpstr>Slayt 7</vt:lpstr>
      <vt:lpstr>Kullanım Amaçlarına Göre Kamera Çeşitleri</vt:lpstr>
      <vt:lpstr>Stüdyo Kameraları</vt:lpstr>
      <vt:lpstr>EFP Kameralar (Electronic Field Production)</vt:lpstr>
      <vt:lpstr>Slayt 11</vt:lpstr>
      <vt:lpstr>ENG Kameralar (Electronic News Gathering)</vt:lpstr>
      <vt:lpstr>Sinema ve Dizi Çekiminde Kullanılan Filmli Kameraların Özellikleri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İletişim Fakültesi</cp:lastModifiedBy>
  <cp:revision>6</cp:revision>
  <cp:lastPrinted>1601-01-01T00:00:00Z</cp:lastPrinted>
  <dcterms:created xsi:type="dcterms:W3CDTF">2019-11-27T06:53:14Z</dcterms:created>
  <dcterms:modified xsi:type="dcterms:W3CDTF">2020-01-15T20:38:34Z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