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3"/>
  </p:handoutMasterIdLst>
  <p:sldIdLst>
    <p:sldId id="256" r:id="rId2"/>
    <p:sldId id="278" r:id="rId3"/>
    <p:sldId id="386" r:id="rId4"/>
    <p:sldId id="377" r:id="rId5"/>
    <p:sldId id="387" r:id="rId6"/>
    <p:sldId id="267" r:id="rId7"/>
    <p:sldId id="279" r:id="rId8"/>
    <p:sldId id="336" r:id="rId9"/>
    <p:sldId id="388" r:id="rId10"/>
    <p:sldId id="389" r:id="rId11"/>
    <p:sldId id="390" r:id="rId12"/>
    <p:sldId id="391" r:id="rId13"/>
    <p:sldId id="392" r:id="rId14"/>
    <p:sldId id="393" r:id="rId15"/>
    <p:sldId id="303" r:id="rId16"/>
    <p:sldId id="337" r:id="rId17"/>
    <p:sldId id="352" r:id="rId18"/>
    <p:sldId id="353" r:id="rId19"/>
    <p:sldId id="378" r:id="rId20"/>
    <p:sldId id="394" r:id="rId21"/>
    <p:sldId id="395" r:id="rId22"/>
    <p:sldId id="305" r:id="rId23"/>
    <p:sldId id="306" r:id="rId24"/>
    <p:sldId id="396" r:id="rId25"/>
    <p:sldId id="397" r:id="rId26"/>
    <p:sldId id="398" r:id="rId27"/>
    <p:sldId id="399" r:id="rId28"/>
    <p:sldId id="400" r:id="rId29"/>
    <p:sldId id="401" r:id="rId30"/>
    <p:sldId id="402" r:id="rId31"/>
    <p:sldId id="403" r:id="rId32"/>
    <p:sldId id="307" r:id="rId33"/>
    <p:sldId id="308" r:id="rId34"/>
    <p:sldId id="367" r:id="rId35"/>
    <p:sldId id="404" r:id="rId36"/>
    <p:sldId id="405" r:id="rId37"/>
    <p:sldId id="311" r:id="rId38"/>
    <p:sldId id="382" r:id="rId39"/>
    <p:sldId id="406" r:id="rId40"/>
    <p:sldId id="407" r:id="rId41"/>
    <p:sldId id="408" r:id="rId42"/>
    <p:sldId id="409" r:id="rId43"/>
    <p:sldId id="313" r:id="rId44"/>
    <p:sldId id="314" r:id="rId45"/>
    <p:sldId id="410" r:id="rId46"/>
    <p:sldId id="368" r:id="rId47"/>
    <p:sldId id="369" r:id="rId48"/>
    <p:sldId id="316" r:id="rId49"/>
    <p:sldId id="411" r:id="rId50"/>
    <p:sldId id="412" r:id="rId51"/>
    <p:sldId id="413" r:id="rId52"/>
    <p:sldId id="317" r:id="rId53"/>
    <p:sldId id="318" r:id="rId54"/>
    <p:sldId id="374" r:id="rId55"/>
    <p:sldId id="379" r:id="rId56"/>
    <p:sldId id="380" r:id="rId57"/>
    <p:sldId id="320" r:id="rId58"/>
    <p:sldId id="354" r:id="rId59"/>
    <p:sldId id="355" r:id="rId60"/>
    <p:sldId id="414" r:id="rId61"/>
    <p:sldId id="323" r:id="rId62"/>
    <p:sldId id="324" r:id="rId63"/>
    <p:sldId id="325" r:id="rId64"/>
    <p:sldId id="326" r:id="rId65"/>
    <p:sldId id="358" r:id="rId66"/>
    <p:sldId id="415" r:id="rId67"/>
    <p:sldId id="416" r:id="rId68"/>
    <p:sldId id="383" r:id="rId69"/>
    <p:sldId id="384" r:id="rId70"/>
    <p:sldId id="385" r:id="rId71"/>
    <p:sldId id="417" r:id="rId72"/>
    <p:sldId id="418" r:id="rId73"/>
    <p:sldId id="419" r:id="rId74"/>
    <p:sldId id="420" r:id="rId75"/>
    <p:sldId id="421" r:id="rId76"/>
    <p:sldId id="422" r:id="rId77"/>
    <p:sldId id="423" r:id="rId78"/>
    <p:sldId id="424" r:id="rId79"/>
    <p:sldId id="425" r:id="rId80"/>
    <p:sldId id="426" r:id="rId81"/>
    <p:sldId id="364" r:id="rId82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55" d="100"/>
          <a:sy n="55" d="100"/>
        </p:scale>
        <p:origin x="53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10.12.2020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RADYO TELEVİZYON VE SİNEMA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İLETİŞİM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RTS 209 – KAMERA VE AYDINLATMA TEKNİKLERİ</a:t>
            </a:r>
          </a:p>
          <a:p>
            <a:pPr>
              <a:lnSpc>
                <a:spcPct val="90000"/>
              </a:lnSpc>
            </a:pP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57214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Doç. 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Nursel</a:t>
            </a:r>
            <a:r>
              <a:rPr lang="tr-TR" altLang="tr-TR" sz="2000" b="1" i="1">
                <a:solidFill>
                  <a:schemeClr val="bg1">
                    <a:lumMod val="50000"/>
                  </a:schemeClr>
                </a:solidFill>
              </a:rPr>
              <a:t> BOLAT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3423F5FC-AB17-4810-BAFB-8704F8F0C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367334"/>
          </a:xfrm>
        </p:spPr>
        <p:txBody>
          <a:bodyPr/>
          <a:lstStyle/>
          <a:p>
            <a:r>
              <a:rPr lang="tr-TR" sz="4400" b="1" dirty="0"/>
              <a:t>AYDINLATMA TEKNİKLER</a:t>
            </a:r>
          </a:p>
        </p:txBody>
      </p:sp>
    </p:spTree>
    <p:extLst>
      <p:ext uri="{BB962C8B-B14F-4D97-AF65-F5344CB8AC3E}">
        <p14:creationId xmlns:p14="http://schemas.microsoft.com/office/powerpoint/2010/main" val="390116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E7AEFF8C-0D82-4962-8671-4732CBBB6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Işıklandırmanın Temelleri</a:t>
            </a: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9FE50620-9ECB-463A-B9F5-F5DA49F87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Sinema ve tiyatro yönetmenleri cisimlerin temel iki ışık kaynağı ile aydınlatılması gerektiğini varsayarlar. </a:t>
            </a:r>
          </a:p>
          <a:p>
            <a:r>
              <a:rPr lang="tr-TR" sz="2800" dirty="0"/>
              <a:t>Bu var sayıma göre bir ana ışık kaynağına ve bir dolgu ışık kaynağına gereksinim duyulduğunu var sayarlar. </a:t>
            </a:r>
          </a:p>
          <a:p>
            <a:r>
              <a:rPr lang="tr-TR" sz="2800" dirty="0"/>
              <a:t>Ana ışık gerçek aydınlatmayı sağlayan ve güçlü gölgeler oluşturan temel ışık kaynağıdır.</a:t>
            </a:r>
          </a:p>
        </p:txBody>
      </p:sp>
    </p:spTree>
    <p:extLst>
      <p:ext uri="{BB962C8B-B14F-4D97-AF65-F5344CB8AC3E}">
        <p14:creationId xmlns:p14="http://schemas.microsoft.com/office/powerpoint/2010/main" val="1469813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074EFE0B-EBCD-4A3D-A3B3-EDE5F0589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Ana ışık doğrudan gelen sert ışık kaynağıdır. </a:t>
            </a:r>
          </a:p>
          <a:p>
            <a:endParaRPr lang="tr-TR" sz="2800" dirty="0"/>
          </a:p>
          <a:p>
            <a:r>
              <a:rPr lang="tr-TR" sz="2800" dirty="0"/>
              <a:t>Dolgu ışık ise, ana ışığın sebep olduğu gölgeleri yok eden ‘dolgu yapan ’ışık kaynağıdır. </a:t>
            </a:r>
          </a:p>
          <a:p>
            <a:endParaRPr lang="tr-TR" sz="2800" dirty="0"/>
          </a:p>
          <a:p>
            <a:r>
              <a:rPr lang="tr-TR" sz="2800" dirty="0"/>
              <a:t>Ana ve dolgu ışığı birleştirilip ilave birkaç ışık kaynağıyla iyi bir aydınlatma elde edilebilir. 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451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33098F-298D-40BF-8121-64B1F4BDC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Klasik Hollywood çekimleri de ana ışık, dolgu ışığı ve arka ışık olmak üzere genellikle üç adettir</a:t>
            </a:r>
          </a:p>
        </p:txBody>
      </p:sp>
    </p:spTree>
    <p:extLst>
      <p:ext uri="{BB962C8B-B14F-4D97-AF65-F5344CB8AC3E}">
        <p14:creationId xmlns:p14="http://schemas.microsoft.com/office/powerpoint/2010/main" val="937284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FA6EC34-0E88-4433-A640-AFAC16306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Anahtar Işık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594BB88-62FF-4DDA-8233-44FBE8F87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r>
              <a:rPr lang="tr-TR" sz="2800" dirty="0"/>
              <a:t>Anahtar ışık (</a:t>
            </a:r>
            <a:r>
              <a:rPr lang="tr-TR" sz="2800" dirty="0" err="1"/>
              <a:t>Key</a:t>
            </a:r>
            <a:r>
              <a:rPr lang="tr-TR" sz="2800" dirty="0"/>
              <a:t> </a:t>
            </a:r>
            <a:r>
              <a:rPr lang="tr-TR" sz="2800" dirty="0" err="1"/>
              <a:t>Light</a:t>
            </a:r>
            <a:r>
              <a:rPr lang="tr-TR" sz="2800" dirty="0"/>
              <a:t>), bir cismin ya da mekânın aydınlatılmasında kullanılan kaynaktır. </a:t>
            </a:r>
          </a:p>
          <a:p>
            <a:r>
              <a:rPr lang="tr-TR" sz="2800" dirty="0"/>
              <a:t>Genellikle kamera ya da fotoğraf makinesinin yanında kullanılan çekim yapacak aydınlığı sağlayan ışık kaynağıdır. </a:t>
            </a:r>
          </a:p>
          <a:p>
            <a:r>
              <a:rPr lang="tr-TR" sz="2800" dirty="0"/>
              <a:t>Anahtar ışık, güneşin nesneleri aydınlatması gibidir.</a:t>
            </a:r>
          </a:p>
        </p:txBody>
      </p:sp>
    </p:spTree>
    <p:extLst>
      <p:ext uri="{BB962C8B-B14F-4D97-AF65-F5344CB8AC3E}">
        <p14:creationId xmlns:p14="http://schemas.microsoft.com/office/powerpoint/2010/main" val="3110072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FBA14C-D6EA-49E3-8B28-97A9366A3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Öğlen saatlerinde ortaya çıkan sert güneş ışığı gibi serttir. </a:t>
            </a:r>
          </a:p>
          <a:p>
            <a:r>
              <a:rPr lang="tr-TR" sz="2800" dirty="0"/>
              <a:t>Eğer daha yumuşak olması isteniyorsa bunu da bulutlu havaya benzetebiliriz. </a:t>
            </a:r>
          </a:p>
          <a:p>
            <a:r>
              <a:rPr lang="tr-TR" sz="2800" dirty="0"/>
              <a:t>Anahtar ışık kameranın ya da fotoğraf makinesinin hemen yanından kullanılsa da bazen açılı bir şekilde kullanmak gerekebilir.</a:t>
            </a:r>
          </a:p>
        </p:txBody>
      </p:sp>
    </p:spTree>
    <p:extLst>
      <p:ext uri="{BB962C8B-B14F-4D97-AF65-F5344CB8AC3E}">
        <p14:creationId xmlns:p14="http://schemas.microsoft.com/office/powerpoint/2010/main" val="507109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B49E9DA-A830-4F16-8E0B-CA6485CDD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r>
              <a:rPr lang="tr-TR" sz="2800" dirty="0"/>
              <a:t>Anahtar ışığın bulunduğu yerden bütün nesneleri aynı şekilde aydınlattığı düşünülür. </a:t>
            </a:r>
          </a:p>
          <a:p>
            <a:endParaRPr lang="tr-TR" sz="2800" dirty="0"/>
          </a:p>
          <a:p>
            <a:r>
              <a:rPr lang="tr-TR" sz="2800" dirty="0"/>
              <a:t>Ancak tüm noktalar aynı aydınlatılırsa cisim iki boyutlu gözükür, derinlik ortadan kalkar.</a:t>
            </a:r>
          </a:p>
          <a:p>
            <a:r>
              <a:rPr lang="tr-TR" sz="2800" dirty="0"/>
              <a:t> </a:t>
            </a:r>
          </a:p>
          <a:p>
            <a:r>
              <a:rPr lang="tr-TR" sz="2800" dirty="0"/>
              <a:t>Derinlik algısını oluşturmak için ışık kaynağının kameraya mesafeli ve 30 ile 45 derece kadar bir alttan ve yandan açılı olması gerekmektedir </a:t>
            </a:r>
          </a:p>
        </p:txBody>
      </p:sp>
    </p:spTree>
    <p:extLst>
      <p:ext uri="{BB962C8B-B14F-4D97-AF65-F5344CB8AC3E}">
        <p14:creationId xmlns:p14="http://schemas.microsoft.com/office/powerpoint/2010/main" val="1734348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732D49-97B3-466F-A4D3-C90DC5B7E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Anahtar ışık diğer aydınlatma kaynakları için referanstır. </a:t>
            </a:r>
          </a:p>
          <a:p>
            <a:endParaRPr lang="tr-TR" sz="2800" dirty="0"/>
          </a:p>
          <a:p>
            <a:r>
              <a:rPr lang="tr-TR" sz="2800" dirty="0"/>
              <a:t>Dolgu ve arka ışığın şiddeti anahtar ışığın şiddetine göre değişiklik gösterebilir. </a:t>
            </a:r>
          </a:p>
          <a:p>
            <a:endParaRPr lang="tr-TR" sz="2800" dirty="0"/>
          </a:p>
          <a:p>
            <a:r>
              <a:rPr lang="tr-TR" sz="2800" dirty="0"/>
              <a:t>Anahtar ışık ışığın yönünü belirginleştirir ve objenin yapısını ve dokuyu ortaya çıkarırken; </a:t>
            </a:r>
            <a:r>
              <a:rPr lang="tr-TR" sz="2800" dirty="0" err="1"/>
              <a:t>pozlamayı</a:t>
            </a:r>
            <a:r>
              <a:rPr lang="tr-TR" sz="2800" dirty="0"/>
              <a:t> belirler.</a:t>
            </a:r>
          </a:p>
        </p:txBody>
      </p:sp>
    </p:spTree>
    <p:extLst>
      <p:ext uri="{BB962C8B-B14F-4D97-AF65-F5344CB8AC3E}">
        <p14:creationId xmlns:p14="http://schemas.microsoft.com/office/powerpoint/2010/main" val="2156095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4F12BF7-ED94-4ABA-B003-F65257D3A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Anahtar ışık tek kullanılmalıdır. </a:t>
            </a:r>
          </a:p>
          <a:p>
            <a:endParaRPr lang="tr-TR" dirty="0"/>
          </a:p>
          <a:p>
            <a:r>
              <a:rPr lang="tr-TR" dirty="0"/>
              <a:t>Çoklu anahtar ışık kullanımı çoklu gölge oluşumuna sebep olacaktır</a:t>
            </a:r>
          </a:p>
        </p:txBody>
      </p:sp>
    </p:spTree>
    <p:extLst>
      <p:ext uri="{BB962C8B-B14F-4D97-AF65-F5344CB8AC3E}">
        <p14:creationId xmlns:p14="http://schemas.microsoft.com/office/powerpoint/2010/main" val="3828986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20131A9-A8DA-4315-BF88-4464371068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Anahtar ışık kameranın yanında ya da yakınında olursa gölgeler küçük oluşacaktır. </a:t>
            </a:r>
          </a:p>
          <a:p>
            <a:endParaRPr lang="tr-TR" dirty="0"/>
          </a:p>
          <a:p>
            <a:r>
              <a:rPr lang="tr-TR" dirty="0"/>
              <a:t>Anahtar ışığın kamerayla arasındaki mesafe ve açı artarsa gölgeler uzayacaktır.</a:t>
            </a:r>
          </a:p>
        </p:txBody>
      </p:sp>
    </p:spTree>
    <p:extLst>
      <p:ext uri="{BB962C8B-B14F-4D97-AF65-F5344CB8AC3E}">
        <p14:creationId xmlns:p14="http://schemas.microsoft.com/office/powerpoint/2010/main" val="7372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030CB0C-3473-4795-8551-C62C472EE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Anahtar ışık kameranın sağından ya da solundan 15° ile 45°'lik bir açıyla yatay ve düşey düzlemlerde kullanılır. </a:t>
            </a:r>
          </a:p>
          <a:p>
            <a:endParaRPr lang="tr-TR" dirty="0"/>
          </a:p>
          <a:p>
            <a:r>
              <a:rPr lang="tr-TR" dirty="0"/>
              <a:t>Anahtar ışık çok sert ya da çok yumuşak olmamalıdır</a:t>
            </a:r>
          </a:p>
        </p:txBody>
      </p:sp>
    </p:spTree>
    <p:extLst>
      <p:ext uri="{BB962C8B-B14F-4D97-AF65-F5344CB8AC3E}">
        <p14:creationId xmlns:p14="http://schemas.microsoft.com/office/powerpoint/2010/main" val="2829520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9F40FA1-C638-4EDA-B142-74B6BB8CB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İnsanının aydınlatıldığı ortamda ışığın geldiği yön aydınlık olarak görülecektir. </a:t>
            </a:r>
          </a:p>
          <a:p>
            <a:endParaRPr lang="tr-TR" dirty="0"/>
          </a:p>
          <a:p>
            <a:r>
              <a:rPr lang="tr-TR" dirty="0"/>
              <a:t>Diğer yön ise güçlü aydınlatmadan dolayı karanlık görünecektir </a:t>
            </a:r>
          </a:p>
        </p:txBody>
      </p:sp>
    </p:spTree>
    <p:extLst>
      <p:ext uri="{BB962C8B-B14F-4D97-AF65-F5344CB8AC3E}">
        <p14:creationId xmlns:p14="http://schemas.microsoft.com/office/powerpoint/2010/main" val="1071462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5637A229-1C15-4306-80EF-5C4658FC3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980728"/>
            <a:ext cx="5904656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008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7B2225-270C-4107-825B-29A9C2483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DOLGU IŞIK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31C473A-9AA4-448B-99AB-964E589C1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Anahtar ışıktan kaynaklı gölgeleri yok etmek veya anlatıma uygun biçimde azaltmak için dolgu ışığı (</a:t>
            </a:r>
            <a:r>
              <a:rPr lang="tr-TR" sz="2800" dirty="0" err="1"/>
              <a:t>fill</a:t>
            </a:r>
            <a:r>
              <a:rPr lang="tr-TR" sz="2800" dirty="0"/>
              <a:t> </a:t>
            </a:r>
            <a:r>
              <a:rPr lang="tr-TR" sz="2800" dirty="0" err="1"/>
              <a:t>light</a:t>
            </a:r>
            <a:r>
              <a:rPr lang="tr-TR" sz="2800" dirty="0"/>
              <a:t>) kullanılır. </a:t>
            </a:r>
          </a:p>
          <a:p>
            <a:endParaRPr lang="tr-TR" sz="2800" dirty="0"/>
          </a:p>
          <a:p>
            <a:r>
              <a:rPr lang="tr-TR" sz="2800" dirty="0"/>
              <a:t>Dolgu ışıkta kullanılacak ışık kaynağı anahtar ışıkta olduğu gibi sert ışık kaynağı değildir. </a:t>
            </a:r>
          </a:p>
          <a:p>
            <a:endParaRPr lang="tr-TR" sz="2800" dirty="0"/>
          </a:p>
          <a:p>
            <a:r>
              <a:rPr lang="tr-TR" sz="2800" dirty="0"/>
              <a:t>Eğer anahtarla aynı ışık şiddette kullanılırsa yeni gölgeler ortaya çıkarabilir</a:t>
            </a:r>
          </a:p>
        </p:txBody>
      </p:sp>
    </p:spTree>
    <p:extLst>
      <p:ext uri="{BB962C8B-B14F-4D97-AF65-F5344CB8AC3E}">
        <p14:creationId xmlns:p14="http://schemas.microsoft.com/office/powerpoint/2010/main" val="3060613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8C507C8-DB72-455A-9FF8-00EDF566A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Doğal anlatımı arttırmak için dolgu ışık kullanımı gereklidir. </a:t>
            </a:r>
          </a:p>
          <a:p>
            <a:r>
              <a:rPr lang="tr-TR" dirty="0"/>
              <a:t>Dolgu ışıkları yumuşak ışık veren ışık kaynaklarıdır. </a:t>
            </a:r>
          </a:p>
          <a:p>
            <a:r>
              <a:rPr lang="tr-TR" dirty="0"/>
              <a:t>Sert ışık kaynakları çeşitli filtrelerle yumuşatılarak’ da kullanılabilir</a:t>
            </a:r>
          </a:p>
        </p:txBody>
      </p:sp>
    </p:spTree>
    <p:extLst>
      <p:ext uri="{BB962C8B-B14F-4D97-AF65-F5344CB8AC3E}">
        <p14:creationId xmlns:p14="http://schemas.microsoft.com/office/powerpoint/2010/main" val="4200348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19165E8-9FCA-4A61-B5D9-B59E713F6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Dolgu ışık kaynaklarının konumu için kameranın hemen üzeri ve yanı ya da anahtar ışığın ters simetrisi olarak yerleştirilmesi uygundur</a:t>
            </a:r>
          </a:p>
        </p:txBody>
      </p:sp>
    </p:spTree>
    <p:extLst>
      <p:ext uri="{BB962C8B-B14F-4D97-AF65-F5344CB8AC3E}">
        <p14:creationId xmlns:p14="http://schemas.microsoft.com/office/powerpoint/2010/main" val="3939978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B589815-778C-43C1-A92D-AC56E1301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908720"/>
            <a:ext cx="8229600" cy="4525963"/>
          </a:xfrm>
        </p:spPr>
        <p:txBody>
          <a:bodyPr/>
          <a:lstStyle/>
          <a:p>
            <a:r>
              <a:rPr lang="tr-TR" dirty="0"/>
              <a:t>Dolgu ışığın kullanımı gölgeleri en az seviyeye indirir ve görüntülenecek nesne veya mekânda doku, biçim ve boyutların ortaya çıkmasında yardımcı olur. </a:t>
            </a:r>
          </a:p>
          <a:p>
            <a:endParaRPr lang="tr-TR" dirty="0"/>
          </a:p>
          <a:p>
            <a:r>
              <a:rPr lang="tr-TR" dirty="0"/>
              <a:t>Ancak konumunun en uygun şekilde seçilmesi gerekmektedir</a:t>
            </a:r>
          </a:p>
        </p:txBody>
      </p:sp>
    </p:spTree>
    <p:extLst>
      <p:ext uri="{BB962C8B-B14F-4D97-AF65-F5344CB8AC3E}">
        <p14:creationId xmlns:p14="http://schemas.microsoft.com/office/powerpoint/2010/main" val="3230799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B5196E5-8925-4F4E-9DE6-A2F39F648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Kameranın olduğu yerde, konunun cephesinden ve anahtar ışığın simetrisinden kullanımı görülmektedir. </a:t>
            </a:r>
          </a:p>
          <a:p>
            <a:endParaRPr lang="tr-TR" dirty="0"/>
          </a:p>
          <a:p>
            <a:r>
              <a:rPr lang="tr-TR" dirty="0"/>
              <a:t>Dolgu ışığın kullanımı, konu, önem, günün saati, iç sahneler, ruhsal durum, dramatik etki yaratmak için önemlidir</a:t>
            </a:r>
          </a:p>
        </p:txBody>
      </p:sp>
    </p:spTree>
    <p:extLst>
      <p:ext uri="{BB962C8B-B14F-4D97-AF65-F5344CB8AC3E}">
        <p14:creationId xmlns:p14="http://schemas.microsoft.com/office/powerpoint/2010/main" val="38579431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54A80DE-8BA1-442D-9009-876529A30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Dolgu ışığın oranı; Ana ışık- Dolgu ışığı oranı (her birinin kendi yoğunluğu) ya da Ana ışık artı Dolgu ışığı oranı şeklinde iki yöntem vardır. </a:t>
            </a:r>
          </a:p>
          <a:p>
            <a:endParaRPr lang="tr-TR" dirty="0"/>
          </a:p>
          <a:p>
            <a:r>
              <a:rPr lang="tr-TR" dirty="0"/>
              <a:t>Her ne olursa olsun dolgu ışığın şiddeti anahtar ışığın şiddetinden fazla olmamalıdır</a:t>
            </a:r>
          </a:p>
        </p:txBody>
      </p:sp>
    </p:spTree>
    <p:extLst>
      <p:ext uri="{BB962C8B-B14F-4D97-AF65-F5344CB8AC3E}">
        <p14:creationId xmlns:p14="http://schemas.microsoft.com/office/powerpoint/2010/main" val="4278523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D501E51D-8DE3-4EC6-B98F-195BFC4E1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75" y="836712"/>
            <a:ext cx="7334250" cy="484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9892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DE8FCBC-964F-4E50-A7AA-BF49FC8D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Kontur Işığı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EC06A1C-59D4-4F84-A3CA-8A9ACEACD3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Kontur ışık (Arka Işık) oldukça önemli bir aydınlatma çeşitlidir.</a:t>
            </a:r>
          </a:p>
          <a:p>
            <a:r>
              <a:rPr lang="tr-TR" dirty="0"/>
              <a:t> </a:t>
            </a:r>
          </a:p>
          <a:p>
            <a:r>
              <a:rPr lang="tr-TR" dirty="0"/>
              <a:t>Aydınlatma kontur ışıkla tamamlanır, derinlik algısı artar, fon ile nesnenin birbirinden ayrılmasını sağlar. </a:t>
            </a:r>
          </a:p>
          <a:p>
            <a:endParaRPr lang="tr-TR" dirty="0"/>
          </a:p>
          <a:p>
            <a:r>
              <a:rPr lang="tr-TR" dirty="0"/>
              <a:t>Sert bir ışık kaynağıdır.</a:t>
            </a:r>
          </a:p>
        </p:txBody>
      </p:sp>
    </p:spTree>
    <p:extLst>
      <p:ext uri="{BB962C8B-B14F-4D97-AF65-F5344CB8AC3E}">
        <p14:creationId xmlns:p14="http://schemas.microsoft.com/office/powerpoint/2010/main" val="3247605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DDB9CEB-9CB2-42AE-B215-6F3C3E53D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r>
              <a:rPr lang="tr-TR" sz="2800" dirty="0"/>
              <a:t>Arka ışık, spotlardan seçilir.</a:t>
            </a:r>
          </a:p>
          <a:p>
            <a:r>
              <a:rPr lang="tr-TR" sz="2800" dirty="0"/>
              <a:t> </a:t>
            </a:r>
          </a:p>
          <a:p>
            <a:r>
              <a:rPr lang="tr-TR" sz="2800" dirty="0"/>
              <a:t>Arka ışığın konumu belirlenirken konuyla aynı düzlemde olmasına özen gösterilir ve 45 derecelik bir açıyla yerleştirilmesine özen gösterilir. </a:t>
            </a:r>
          </a:p>
          <a:p>
            <a:endParaRPr lang="tr-TR" sz="2800" dirty="0"/>
          </a:p>
          <a:p>
            <a:r>
              <a:rPr lang="tr-TR" sz="2800" dirty="0"/>
              <a:t>Kontur ışığın kullanımında konunun renklerini, ışık yansıtma oranlarını da bilmek gerekir.</a:t>
            </a:r>
          </a:p>
        </p:txBody>
      </p:sp>
    </p:spTree>
    <p:extLst>
      <p:ext uri="{BB962C8B-B14F-4D97-AF65-F5344CB8AC3E}">
        <p14:creationId xmlns:p14="http://schemas.microsoft.com/office/powerpoint/2010/main" val="39541825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07DDA98-C154-4618-AC60-D08876C713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Parlak nesneler koyu nesnelerden daha az ışık gerektirir. </a:t>
            </a:r>
          </a:p>
          <a:p>
            <a:endParaRPr lang="tr-TR" dirty="0"/>
          </a:p>
          <a:p>
            <a:r>
              <a:rPr lang="tr-TR" dirty="0"/>
              <a:t>Örnek olarak sarı saçlı bir kişinin koyu tenli ve elbiseli oyuncuya göre daha az yoğunlukta kontur ışığına ihtiyacı vardır</a:t>
            </a:r>
          </a:p>
        </p:txBody>
      </p:sp>
    </p:spTree>
    <p:extLst>
      <p:ext uri="{BB962C8B-B14F-4D97-AF65-F5344CB8AC3E}">
        <p14:creationId xmlns:p14="http://schemas.microsoft.com/office/powerpoint/2010/main" val="12385755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DDCD462-16E6-42B8-9822-5736B7626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Arka ışık konunun tam arkasından veya üst arka açısından verilir. </a:t>
            </a:r>
          </a:p>
          <a:p>
            <a:endParaRPr lang="tr-TR" sz="2800" dirty="0"/>
          </a:p>
          <a:p>
            <a:r>
              <a:rPr lang="tr-TR" sz="2800" dirty="0"/>
              <a:t>Arka ışığın konumu fazla yukarıda olursa bir insanının yüzündeki aydınlatmayı etkileyip bozabilir. </a:t>
            </a:r>
          </a:p>
          <a:p>
            <a:endParaRPr lang="tr-TR" sz="2800" dirty="0"/>
          </a:p>
          <a:p>
            <a:r>
              <a:rPr lang="tr-TR" sz="2800" dirty="0"/>
              <a:t>Kişinin omuzlarda ve saçlarda sert parlamalara neden olabilir.</a:t>
            </a:r>
          </a:p>
        </p:txBody>
      </p:sp>
    </p:spTree>
    <p:extLst>
      <p:ext uri="{BB962C8B-B14F-4D97-AF65-F5344CB8AC3E}">
        <p14:creationId xmlns:p14="http://schemas.microsoft.com/office/powerpoint/2010/main" val="12099519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64A981C-FDB0-4132-A20E-F9484867E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Kişinin çene altlarında gölgeye neden olabilir. </a:t>
            </a:r>
          </a:p>
          <a:p>
            <a:r>
              <a:rPr lang="tr-TR" dirty="0"/>
              <a:t>Bazen göz çukurlarında ’da gölgeye neden olabilir. </a:t>
            </a:r>
          </a:p>
          <a:p>
            <a:r>
              <a:rPr lang="tr-TR" dirty="0"/>
              <a:t>Kontur aydınlatma kaynağı çok aşağı olursa kamera tarafından görülebilir. </a:t>
            </a:r>
          </a:p>
        </p:txBody>
      </p:sp>
    </p:spTree>
    <p:extLst>
      <p:ext uri="{BB962C8B-B14F-4D97-AF65-F5344CB8AC3E}">
        <p14:creationId xmlns:p14="http://schemas.microsoft.com/office/powerpoint/2010/main" val="42016875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666589A-AAA0-467E-B04E-4FE7C1205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Kontur ışığın kullanımı ile oluşan ters ışık film üzerinde istenmeyen sonuçlara neden olabilir. </a:t>
            </a:r>
          </a:p>
          <a:p>
            <a:endParaRPr lang="tr-TR" dirty="0"/>
          </a:p>
          <a:p>
            <a:r>
              <a:rPr lang="tr-TR" dirty="0"/>
              <a:t>Ayrıca boyut oluşturma işlevini yerine getirebilmesi açısından fondan konunun uzak tutulması gerekmektedir.</a:t>
            </a:r>
          </a:p>
        </p:txBody>
      </p:sp>
    </p:spTree>
    <p:extLst>
      <p:ext uri="{BB962C8B-B14F-4D97-AF65-F5344CB8AC3E}">
        <p14:creationId xmlns:p14="http://schemas.microsoft.com/office/powerpoint/2010/main" val="25567529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74FCFA8-116E-489F-B604-DB43A389F0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Arka ışığın şiddetinin az olması boyutlandırma etkisinin az olmasına sebep olmaktadır. </a:t>
            </a:r>
          </a:p>
          <a:p>
            <a:endParaRPr lang="tr-TR" dirty="0"/>
          </a:p>
          <a:p>
            <a:r>
              <a:rPr lang="tr-TR" dirty="0"/>
              <a:t>Arka ışığın anahtar ışığa eşit veya ondan biraz daha az şiddette olması boyut kazandırmak için tercih edilmelidir </a:t>
            </a:r>
          </a:p>
        </p:txBody>
      </p:sp>
    </p:spTree>
    <p:extLst>
      <p:ext uri="{BB962C8B-B14F-4D97-AF65-F5344CB8AC3E}">
        <p14:creationId xmlns:p14="http://schemas.microsoft.com/office/powerpoint/2010/main" val="12754971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419122EF-4079-4224-8A41-1AC998767F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872716"/>
            <a:ext cx="6048672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1121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7B9D3DC-4EBE-4973-936F-768AE49B48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Kontur ışık kullanımı biçimsel bir seçimdir. </a:t>
            </a:r>
          </a:p>
          <a:p>
            <a:endParaRPr lang="tr-TR" dirty="0"/>
          </a:p>
          <a:p>
            <a:r>
              <a:rPr lang="tr-TR" dirty="0"/>
              <a:t>Yapay bir ışıklandırma biçimi olduğu için kullanıp kullanmamak kişisel bir tercihtir. </a:t>
            </a:r>
          </a:p>
        </p:txBody>
      </p:sp>
    </p:spTree>
    <p:extLst>
      <p:ext uri="{BB962C8B-B14F-4D97-AF65-F5344CB8AC3E}">
        <p14:creationId xmlns:p14="http://schemas.microsoft.com/office/powerpoint/2010/main" val="22181243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8B15378-A836-4B58-90EA-A26B808AF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Gerçekçi ışık kullanımını tercih edenler kendiliğinden doğal olarak ortaya çıkmasının dışında nadir olarak kullanmaktadırlar. </a:t>
            </a:r>
          </a:p>
          <a:p>
            <a:endParaRPr lang="tr-TR" dirty="0"/>
          </a:p>
          <a:p>
            <a:r>
              <a:rPr lang="tr-TR" dirty="0"/>
              <a:t>Bu ışığa saç ışığı da denilmektedir</a:t>
            </a:r>
          </a:p>
        </p:txBody>
      </p:sp>
    </p:spTree>
    <p:extLst>
      <p:ext uri="{BB962C8B-B14F-4D97-AF65-F5344CB8AC3E}">
        <p14:creationId xmlns:p14="http://schemas.microsoft.com/office/powerpoint/2010/main" val="26132463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B38995-A51D-4EE0-804A-DA0B2E49E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Fon Işığı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236B3D9-ED9E-40E6-BC53-A4C896DB6E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Temel aydınlatma genellikle üç ışıkla gerçekleştirilir. </a:t>
            </a:r>
          </a:p>
          <a:p>
            <a:endParaRPr lang="tr-TR" dirty="0"/>
          </a:p>
          <a:p>
            <a:r>
              <a:rPr lang="tr-TR" dirty="0"/>
              <a:t>Ancak fon, görüntüde üçüncü boyut etkisi oluşturduğundan üçüncü boyutun belirginliğini arttırmak istediğimizde kullanmamız gereken bir aydınlatma yöntemi daha ortaya çıkmaktadır. </a:t>
            </a:r>
          </a:p>
        </p:txBody>
      </p:sp>
    </p:spTree>
    <p:extLst>
      <p:ext uri="{BB962C8B-B14F-4D97-AF65-F5344CB8AC3E}">
        <p14:creationId xmlns:p14="http://schemas.microsoft.com/office/powerpoint/2010/main" val="30254770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8D20FBA-788F-4E5D-93E3-46D80C07CD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Fon aydınlatması için “</a:t>
            </a:r>
            <a:r>
              <a:rPr lang="tr-TR" dirty="0" err="1"/>
              <a:t>soft</a:t>
            </a:r>
            <a:r>
              <a:rPr lang="tr-TR" dirty="0"/>
              <a:t> </a:t>
            </a:r>
            <a:r>
              <a:rPr lang="tr-TR" dirty="0" err="1"/>
              <a:t>light</a:t>
            </a:r>
            <a:r>
              <a:rPr lang="tr-TR" dirty="0"/>
              <a:t>” denilen yumuşak ışık kaynakları kullanılmaktadır. </a:t>
            </a:r>
          </a:p>
          <a:p>
            <a:r>
              <a:rPr lang="tr-TR" dirty="0"/>
              <a:t>Bu ışık kaynakları dağınık ışık veren ışık kaynaklarıdır. </a:t>
            </a:r>
          </a:p>
          <a:p>
            <a:r>
              <a:rPr lang="tr-TR" dirty="0"/>
              <a:t>Gerekli filtreler yardımıyla sert ışıklarda fon ışığı olarak kullanılabilmektedir.</a:t>
            </a:r>
          </a:p>
        </p:txBody>
      </p:sp>
    </p:spTree>
    <p:extLst>
      <p:ext uri="{BB962C8B-B14F-4D97-AF65-F5344CB8AC3E}">
        <p14:creationId xmlns:p14="http://schemas.microsoft.com/office/powerpoint/2010/main" val="16197266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AAFEB79-E78D-4539-9985-E7AD17111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Fon ile konu arasında genellikle üç metre kadar mesafe bırakılması konuyu dekordan ayırmak için uygundur</a:t>
            </a:r>
          </a:p>
        </p:txBody>
      </p:sp>
    </p:spTree>
    <p:extLst>
      <p:ext uri="{BB962C8B-B14F-4D97-AF65-F5344CB8AC3E}">
        <p14:creationId xmlns:p14="http://schemas.microsoft.com/office/powerpoint/2010/main" val="34243540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F05BAA9-AC7E-469A-81FA-8574595E14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Fon aydınlatmasıyla, fon belirgin duruma getirilmek istenilmektedir. </a:t>
            </a:r>
          </a:p>
          <a:p>
            <a:r>
              <a:rPr lang="tr-TR" dirty="0"/>
              <a:t>Derinlik algısı oluşturulur. </a:t>
            </a:r>
          </a:p>
          <a:p>
            <a:r>
              <a:rPr lang="tr-TR" dirty="0"/>
              <a:t>Fonda oluşan istenilmeyen gölgeler, örnek olarak mekânda bulunan nesnelerin gölgeleri ve diğer istenilmeyen gölgeler yok edilebilmektedir</a:t>
            </a:r>
          </a:p>
        </p:txBody>
      </p:sp>
    </p:spTree>
    <p:extLst>
      <p:ext uri="{BB962C8B-B14F-4D97-AF65-F5344CB8AC3E}">
        <p14:creationId xmlns:p14="http://schemas.microsoft.com/office/powerpoint/2010/main" val="7146057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2008D340-7FC6-43B9-8E8C-BD6DFF790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80728"/>
            <a:ext cx="6408712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7445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A70B476-4F91-4797-B219-2B0480E30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Sıyıran (</a:t>
            </a:r>
            <a:r>
              <a:rPr lang="tr-TR" sz="3200" b="1" dirty="0" err="1"/>
              <a:t>Kicker</a:t>
            </a:r>
            <a:r>
              <a:rPr lang="tr-TR" sz="3200" b="1" dirty="0"/>
              <a:t>) ve Çerçeve (</a:t>
            </a:r>
            <a:r>
              <a:rPr lang="tr-TR" sz="3200" b="1" dirty="0" err="1"/>
              <a:t>Rim</a:t>
            </a:r>
            <a:r>
              <a:rPr lang="tr-TR" sz="3200" b="1" dirty="0"/>
              <a:t>) Işık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C6169DC-5634-4435-AA14-D3AE42A3B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/>
          <a:lstStyle/>
          <a:p>
            <a:r>
              <a:rPr lang="tr-TR" dirty="0"/>
              <a:t>Sıyıran ışık kontur ışığa benzemektedir ve genellikle karıştırılmaktadır. </a:t>
            </a:r>
          </a:p>
          <a:p>
            <a:r>
              <a:rPr lang="tr-TR" dirty="0"/>
              <a:t>Sıyıran ışık da kontur ışık gibi konunun arkasından gelmektedir. </a:t>
            </a:r>
          </a:p>
          <a:p>
            <a:r>
              <a:rPr lang="tr-TR" dirty="0"/>
              <a:t>Işık kaynağı daha alçakta ve yan taraftadır. </a:t>
            </a:r>
          </a:p>
          <a:p>
            <a:r>
              <a:rPr lang="tr-TR" dirty="0"/>
              <a:t>Işık kaynağı o kadar yandadır ki yüzün bir yanını yalar.</a:t>
            </a:r>
          </a:p>
        </p:txBody>
      </p:sp>
    </p:spTree>
    <p:extLst>
      <p:ext uri="{BB962C8B-B14F-4D97-AF65-F5344CB8AC3E}">
        <p14:creationId xmlns:p14="http://schemas.microsoft.com/office/powerpoint/2010/main" val="15242825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E815DA2-544A-4DC0-B62E-0F7F332823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764704"/>
            <a:ext cx="8568952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9266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4F9A28E-FE3C-421C-8E1B-5EC10B4DDD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30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5465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7B30386-E389-4BF2-8B8C-EF49C60D1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190"/>
            <a:ext cx="9144000" cy="609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961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EEAAE1D-661C-4AA1-A854-B263C278FD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76672"/>
            <a:ext cx="6243017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677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B9AA528-A1DF-4505-8ED6-D3C9E664E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Bu duruma bazen ¾ kontur ismi verilmektedir. </a:t>
            </a:r>
          </a:p>
          <a:p>
            <a:endParaRPr lang="tr-TR" dirty="0"/>
          </a:p>
          <a:p>
            <a:r>
              <a:rPr lang="tr-TR" dirty="0"/>
              <a:t>Çerçeve ışığı da sıyıran ışığa benzer ancak yüzü yalayacak kadar önde değildir sadece konunun dış yüzeylerini belirginleştirecek kadar öndedir</a:t>
            </a:r>
          </a:p>
        </p:txBody>
      </p:sp>
    </p:spTree>
    <p:extLst>
      <p:ext uri="{BB962C8B-B14F-4D97-AF65-F5344CB8AC3E}">
        <p14:creationId xmlns:p14="http://schemas.microsoft.com/office/powerpoint/2010/main" val="4579440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7F29B0-5B61-4DF2-B1BC-8DA6EB4DC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Göz Işığı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FCA73EA-CB89-4FE0-BCEE-6E5C6DF12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Göz ışığı özel yapılan bir ışık türüdür. </a:t>
            </a:r>
          </a:p>
          <a:p>
            <a:endParaRPr lang="tr-TR" dirty="0"/>
          </a:p>
          <a:p>
            <a:r>
              <a:rPr lang="tr-TR" dirty="0"/>
              <a:t>İnsan gözleri çukurda olduğu için anahtar ve dolgu ışıklar vasıtasıyla göze ulaşan ışıklar yeterli olmaya bilirler.</a:t>
            </a:r>
          </a:p>
        </p:txBody>
      </p:sp>
    </p:spTree>
    <p:extLst>
      <p:ext uri="{BB962C8B-B14F-4D97-AF65-F5344CB8AC3E}">
        <p14:creationId xmlns:p14="http://schemas.microsoft.com/office/powerpoint/2010/main" val="41102955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5361A22-27D8-4F96-90AC-E96A03278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r>
              <a:rPr lang="tr-TR" sz="2800" dirty="0"/>
              <a:t>Bu eksikliği kapatmak için sadece gözlerdeki ışığı arttırmak için kullanılan ışığa göz ışığı denir.</a:t>
            </a:r>
          </a:p>
          <a:p>
            <a:r>
              <a:rPr lang="tr-TR" sz="2800" dirty="0"/>
              <a:t> </a:t>
            </a:r>
          </a:p>
          <a:p>
            <a:r>
              <a:rPr lang="tr-TR" sz="2800" dirty="0"/>
              <a:t>Kameranın üzerine bağlanan küçük lambaya ‘‘</a:t>
            </a:r>
            <a:r>
              <a:rPr lang="tr-TR" sz="2800" dirty="0" err="1"/>
              <a:t>obie</a:t>
            </a:r>
            <a:r>
              <a:rPr lang="tr-TR" sz="2800" dirty="0"/>
              <a:t>’’ ışığı denilir. </a:t>
            </a:r>
          </a:p>
          <a:p>
            <a:endParaRPr lang="tr-TR" sz="2800" dirty="0"/>
          </a:p>
          <a:p>
            <a:r>
              <a:rPr lang="tr-TR" sz="2800" dirty="0"/>
              <a:t>Bu ışık göz ışığını elde etmek için kullanılabilir.</a:t>
            </a:r>
          </a:p>
          <a:p>
            <a:r>
              <a:rPr lang="tr-TR" sz="2800" dirty="0"/>
              <a:t> </a:t>
            </a:r>
          </a:p>
          <a:p>
            <a:r>
              <a:rPr lang="tr-TR" sz="2800" dirty="0"/>
              <a:t>Diğer ışık kaynakları da bazı ayarlamalar sonrasında kullanılabilirler</a:t>
            </a:r>
          </a:p>
        </p:txBody>
      </p:sp>
    </p:spTree>
    <p:extLst>
      <p:ext uri="{BB962C8B-B14F-4D97-AF65-F5344CB8AC3E}">
        <p14:creationId xmlns:p14="http://schemas.microsoft.com/office/powerpoint/2010/main" val="2109416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5FD714AD-6EDE-4745-BB50-4EBF072634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5" y="1171575"/>
            <a:ext cx="8058150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4136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0FC1D19-C351-421B-82EC-C0D5771F2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IŞIĞIN NİTELİĞİ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AE9B12E-E893-49A8-9DD4-C261A29D0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Sert gölgeler meydana getiren güneşli bir hava ile gölgesiz bulutlu bir havada meydana gelen iki uç aydınlatma arasında sayısız ışık niteliği karışımı vardır. </a:t>
            </a:r>
          </a:p>
          <a:p>
            <a:endParaRPr lang="tr-TR" dirty="0"/>
          </a:p>
          <a:p>
            <a:r>
              <a:rPr lang="tr-TR" dirty="0"/>
              <a:t>Sert ve yumuşak ışık veren doğal ve yapay ışık kaynakları vardır.</a:t>
            </a:r>
          </a:p>
        </p:txBody>
      </p:sp>
    </p:spTree>
    <p:extLst>
      <p:ext uri="{BB962C8B-B14F-4D97-AF65-F5344CB8AC3E}">
        <p14:creationId xmlns:p14="http://schemas.microsoft.com/office/powerpoint/2010/main" val="35350113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1A47A8-2F63-41F9-86E8-3831BFEFB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525963"/>
          </a:xfrm>
        </p:spPr>
        <p:txBody>
          <a:bodyPr/>
          <a:lstStyle/>
          <a:p>
            <a:r>
              <a:rPr lang="tr-TR" dirty="0"/>
              <a:t>Işığın etkin alanı ne kadar küçükse ışık’ da o kadar serttir. </a:t>
            </a:r>
          </a:p>
          <a:p>
            <a:endParaRPr lang="tr-TR" dirty="0"/>
          </a:p>
          <a:p>
            <a:r>
              <a:rPr lang="tr-TR" dirty="0"/>
              <a:t>Dağınık ve gölgesiz aydınlatma için sert olmayan ya da kaynağın verimini düşürücü etkenler (etki alanı genişliği) ya da filtreler kullanılmalıdır</a:t>
            </a:r>
          </a:p>
        </p:txBody>
      </p:sp>
    </p:spTree>
    <p:extLst>
      <p:ext uri="{BB962C8B-B14F-4D97-AF65-F5344CB8AC3E}">
        <p14:creationId xmlns:p14="http://schemas.microsoft.com/office/powerpoint/2010/main" val="6573178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C9A22B-C4E3-45BB-BC7D-4396C7238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Sert Işık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8F3CCFF-81D1-4531-84B7-AFA1AB057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417638"/>
            <a:ext cx="8229600" cy="4525963"/>
          </a:xfrm>
        </p:spPr>
        <p:txBody>
          <a:bodyPr/>
          <a:lstStyle/>
          <a:p>
            <a:r>
              <a:rPr lang="tr-TR" dirty="0"/>
              <a:t>Genellikle küçük ışık kaynaklarından yayılan ve doğrusal ve güçlü bir şekilde gelen yönlendirilebilen, keskin ve belirgin gölgeler oluşturur. </a:t>
            </a:r>
          </a:p>
          <a:p>
            <a:endParaRPr lang="tr-TR" dirty="0"/>
          </a:p>
          <a:p>
            <a:r>
              <a:rPr lang="tr-TR" dirty="0"/>
              <a:t>Cisimlerin yüzeylerini, çevresini ve dokusunu belirgin hale getirmektedir. </a:t>
            </a:r>
          </a:p>
        </p:txBody>
      </p:sp>
    </p:spTree>
    <p:extLst>
      <p:ext uri="{BB962C8B-B14F-4D97-AF65-F5344CB8AC3E}">
        <p14:creationId xmlns:p14="http://schemas.microsoft.com/office/powerpoint/2010/main" val="35782386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CFA81B6-33AF-4358-8471-4AE8C2F98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Yumuşak Işık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76CE08-5851-48BA-991D-4FC30736C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Yumuşak ışık, sert olmayan dağınık bir şekilde yayılan ışığın gölgesiz olarak aydınlatmasıdır. </a:t>
            </a:r>
          </a:p>
          <a:p>
            <a:r>
              <a:rPr lang="tr-TR" sz="2800" dirty="0"/>
              <a:t>Yumuşak ışık genellikle bulutlu ve sisli havalarda doğal olarak oluşur. </a:t>
            </a:r>
          </a:p>
          <a:p>
            <a:r>
              <a:rPr lang="tr-TR" sz="2800" dirty="0"/>
              <a:t>Işık kaynakları da, yansıma, çoklu ışık kaynağı kullanımı, ya da ışık kaynağının özelliği olarak yumuşak ışık sağlayabilirler.</a:t>
            </a:r>
          </a:p>
        </p:txBody>
      </p:sp>
    </p:spTree>
    <p:extLst>
      <p:ext uri="{BB962C8B-B14F-4D97-AF65-F5344CB8AC3E}">
        <p14:creationId xmlns:p14="http://schemas.microsoft.com/office/powerpoint/2010/main" val="1903727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5FA1250-56E1-457F-A9C4-138CDFF20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Yönlü / Dağınık Işık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3D777EE-468A-4778-B122-97FA39118D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Işık kaynaklarının yönlü (düzgün) ya da dağınık olması ışık kaynağının noktasal ya da geniş aydınlatmasına göre şekillenmektedir. </a:t>
            </a:r>
          </a:p>
          <a:p>
            <a:r>
              <a:rPr lang="tr-TR" sz="2800" dirty="0"/>
              <a:t>Yönlü ışık kaynakları birbirine paralel ışınlardan oluşmaktadır. </a:t>
            </a:r>
          </a:p>
          <a:p>
            <a:r>
              <a:rPr lang="tr-TR" sz="2800" dirty="0"/>
              <a:t>Noktasal ışık kaynakları tarafından oluşmaktadır. </a:t>
            </a:r>
          </a:p>
          <a:p>
            <a:r>
              <a:rPr lang="tr-TR" sz="2800" dirty="0"/>
              <a:t>Bu kaynaklar kolaylıkla yönlendirilebilir.</a:t>
            </a:r>
          </a:p>
        </p:txBody>
      </p:sp>
    </p:spTree>
    <p:extLst>
      <p:ext uri="{BB962C8B-B14F-4D97-AF65-F5344CB8AC3E}">
        <p14:creationId xmlns:p14="http://schemas.microsoft.com/office/powerpoint/2010/main" val="36533074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0EA60E5-ED00-4E2C-937A-9D68E8707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Dağıtıcı Malzeme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FF0B809-00E4-487B-B73F-56EC702E8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Dağınık ışıklar yönlü ışıklara göre yumuşak olma eğilimindedirler. </a:t>
            </a:r>
          </a:p>
          <a:p>
            <a:r>
              <a:rPr lang="tr-TR" sz="2800" dirty="0"/>
              <a:t>Her türlü yarı saydam ve ışık geçiren malzemeler dağıtıcı işlev görebilirler. </a:t>
            </a:r>
          </a:p>
          <a:p>
            <a:r>
              <a:rPr lang="tr-TR" sz="2800" dirty="0"/>
              <a:t>Bunlar ipek, naylon, beyaz plastik, muslin kumaş gibi ışık geçiren malzemelerdir</a:t>
            </a:r>
          </a:p>
        </p:txBody>
      </p:sp>
    </p:spTree>
    <p:extLst>
      <p:ext uri="{BB962C8B-B14F-4D97-AF65-F5344CB8AC3E}">
        <p14:creationId xmlns:p14="http://schemas.microsoft.com/office/powerpoint/2010/main" val="33541917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1495956-FB99-4CEC-8381-8A11902DD3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Işığın yönlü gidişini azaltırlar. </a:t>
            </a:r>
          </a:p>
          <a:p>
            <a:endParaRPr lang="tr-TR" dirty="0"/>
          </a:p>
          <a:p>
            <a:r>
              <a:rPr lang="tr-TR" dirty="0"/>
              <a:t>Diğer taraftan dağınık olarak çıkarlar. </a:t>
            </a:r>
          </a:p>
          <a:p>
            <a:endParaRPr lang="tr-TR" dirty="0"/>
          </a:p>
          <a:p>
            <a:r>
              <a:rPr lang="tr-TR" dirty="0"/>
              <a:t>Dağınıklığın derecesi malzemenin kalınlığını ve tonuna bağlıdır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7292689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02174F4-D7CE-4E10-A216-7AA6572F2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KONUYA GÖRE YÖN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992EE4F-E361-420A-9E7E-6FEAD5DF0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Konuya gelen ışığın yönü anlatım için oldukça önemlidir. </a:t>
            </a:r>
          </a:p>
          <a:p>
            <a:endParaRPr lang="tr-TR" dirty="0"/>
          </a:p>
          <a:p>
            <a:r>
              <a:rPr lang="tr-TR" dirty="0"/>
              <a:t>Aydınlatmanın, konunun dokusunu ve yapısını nasıl değiştirdiğini bilmek aydınlatmanın en temel unsurudur.</a:t>
            </a:r>
          </a:p>
        </p:txBody>
      </p:sp>
    </p:spTree>
    <p:extLst>
      <p:ext uri="{BB962C8B-B14F-4D97-AF65-F5344CB8AC3E}">
        <p14:creationId xmlns:p14="http://schemas.microsoft.com/office/powerpoint/2010/main" val="37899577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048502-227A-4E5D-B0DC-9FB7D34B5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Konunun cephesinden gelen ışık objektifin gördüğü alanları eşit olarak aydınlatmaktadır. </a:t>
            </a:r>
          </a:p>
          <a:p>
            <a:r>
              <a:rPr lang="tr-TR" dirty="0"/>
              <a:t>Bu yüzden gölgeler neredeyse hiç yoktur. </a:t>
            </a:r>
          </a:p>
          <a:p>
            <a:r>
              <a:rPr lang="tr-TR" dirty="0"/>
              <a:t>Konunun yanından veya kontur olarak kullanılan ışıklar gölgeli alanlar oluşturacaktır</a:t>
            </a:r>
          </a:p>
        </p:txBody>
      </p:sp>
    </p:spTree>
    <p:extLst>
      <p:ext uri="{BB962C8B-B14F-4D97-AF65-F5344CB8AC3E}">
        <p14:creationId xmlns:p14="http://schemas.microsoft.com/office/powerpoint/2010/main" val="35585569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3F007B-9D66-4976-9AD6-614F67CCF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Işık belirli bir konuya yönlenmemizde de etkilidir. </a:t>
            </a:r>
          </a:p>
          <a:p>
            <a:endParaRPr lang="tr-TR" dirty="0"/>
          </a:p>
          <a:p>
            <a:r>
              <a:rPr lang="tr-TR" dirty="0"/>
              <a:t>İstenilen konuya insanların yoğunlaşması sağlanabilir. </a:t>
            </a:r>
          </a:p>
          <a:p>
            <a:r>
              <a:rPr lang="tr-TR" dirty="0"/>
              <a:t>Bu sayede insanları kandırmak mümkün olmaktadır. .</a:t>
            </a:r>
          </a:p>
        </p:txBody>
      </p:sp>
    </p:spTree>
    <p:extLst>
      <p:ext uri="{BB962C8B-B14F-4D97-AF65-F5344CB8AC3E}">
        <p14:creationId xmlns:p14="http://schemas.microsoft.com/office/powerpoint/2010/main" val="21964539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9F83477-43E2-44D2-B7D7-CF7CF90A6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Geniş loş bir aydınlatma içinde daha fazla aydınlatılmış alandaki konu ilgiyi buraya yönlendirmektedir. </a:t>
            </a:r>
          </a:p>
          <a:p>
            <a:r>
              <a:rPr lang="tr-TR" dirty="0"/>
              <a:t>Birbirinin zıttı alanlar da dikkat çekicidir. </a:t>
            </a:r>
          </a:p>
          <a:p>
            <a:r>
              <a:rPr lang="tr-TR" dirty="0"/>
              <a:t>Dikkatimiz berrak ve net yerlerdedir karanlık ve belirsiz noktalar ilgimizi çekmemektedir.</a:t>
            </a:r>
          </a:p>
        </p:txBody>
      </p:sp>
    </p:spTree>
    <p:extLst>
      <p:ext uri="{BB962C8B-B14F-4D97-AF65-F5344CB8AC3E}">
        <p14:creationId xmlns:p14="http://schemas.microsoft.com/office/powerpoint/2010/main" val="22428705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3F01013-CE01-40C2-966A-2E955B0ED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Önden Işık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9E0ECF-62FF-42EF-AAE4-50227D7A4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Konunun yanından yapılan aydınlatmalar gölgeler oluşturmaktadır. </a:t>
            </a:r>
          </a:p>
          <a:p>
            <a:endParaRPr lang="tr-TR" dirty="0"/>
          </a:p>
          <a:p>
            <a:r>
              <a:rPr lang="tr-TR" dirty="0"/>
              <a:t>Bu sebepten dolayı konunun önünden yani cephesinden aydınlatma yapılması gerekmektedir. 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0865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05E9D02-3C25-4F0E-A377-64E69F1C7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Konu olan bir insan ise aydınlatma cephesinde değilse burnunun yanında gölgeler oluşacaktır. </a:t>
            </a:r>
          </a:p>
          <a:p>
            <a:r>
              <a:rPr lang="tr-TR" dirty="0"/>
              <a:t>Kontur ışığın etkisi azalacaktır. </a:t>
            </a:r>
          </a:p>
          <a:p>
            <a:r>
              <a:rPr lang="tr-TR" dirty="0"/>
              <a:t>Tenin rengi açılacaktır. </a:t>
            </a:r>
          </a:p>
          <a:p>
            <a:r>
              <a:rPr lang="tr-TR" dirty="0"/>
              <a:t>En açık tonlar fazla ponzalanmaya yatkındır </a:t>
            </a:r>
          </a:p>
        </p:txBody>
      </p:sp>
    </p:spTree>
    <p:extLst>
      <p:ext uri="{BB962C8B-B14F-4D97-AF65-F5344CB8AC3E}">
        <p14:creationId xmlns:p14="http://schemas.microsoft.com/office/powerpoint/2010/main" val="9880390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A89393-3073-4BAD-A87E-D5025DE7D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Arkadan Işık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2A0DB85-7078-4934-A415-435A33352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Bu aydınlatma şeklinde ışık genellikle konunun tam arkasından gelebilir ya da arka tarafındaki bir açıdan gelebilir; konunun yan tarafına doğru çeşitli açılarla, kameraya doğru ya da alttan olabilir</a:t>
            </a:r>
          </a:p>
        </p:txBody>
      </p:sp>
    </p:spTree>
    <p:extLst>
      <p:ext uri="{BB962C8B-B14F-4D97-AF65-F5344CB8AC3E}">
        <p14:creationId xmlns:p14="http://schemas.microsoft.com/office/powerpoint/2010/main" val="42485989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FABDA4F-3194-4C66-8E46-4F43E6F91A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Diğer aydınlatma kaynaklarıyla birlikte kullanıldığında bu aydınlatma tekniği göze çarpmayacak konturlar oluşturabilir. </a:t>
            </a:r>
          </a:p>
          <a:p>
            <a:endParaRPr lang="tr-TR" dirty="0"/>
          </a:p>
          <a:p>
            <a:r>
              <a:rPr lang="tr-TR" dirty="0"/>
              <a:t>Bu aydınlatma türü kullanımına da kenar ışığı denir</a:t>
            </a:r>
          </a:p>
        </p:txBody>
      </p:sp>
    </p:spTree>
    <p:extLst>
      <p:ext uri="{BB962C8B-B14F-4D97-AF65-F5344CB8AC3E}">
        <p14:creationId xmlns:p14="http://schemas.microsoft.com/office/powerpoint/2010/main" val="30879390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A7813C1-BCEC-4955-B643-5B8D60C79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Alttan Işık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774DA26-DF78-46F2-B7CA-F546F74DE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Işık kaynağının konun altından yönlendirilmesiyle oluşan aydınlatma türüdür. </a:t>
            </a:r>
          </a:p>
          <a:p>
            <a:endParaRPr lang="tr-TR" dirty="0"/>
          </a:p>
          <a:p>
            <a:r>
              <a:rPr lang="tr-TR" dirty="0"/>
              <a:t>Altan ışık verilen aydınlatmada özellikleri bozmaya yatkın olduğu için korku izlenimi oluşturmak için kullanılmaktadır.</a:t>
            </a:r>
          </a:p>
        </p:txBody>
      </p:sp>
    </p:spTree>
    <p:extLst>
      <p:ext uri="{BB962C8B-B14F-4D97-AF65-F5344CB8AC3E}">
        <p14:creationId xmlns:p14="http://schemas.microsoft.com/office/powerpoint/2010/main" val="28947754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07FDB90-050A-4F45-B305-CDEA33453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Bazı durumlarda ise şömine, el feneri gibi ışık kaynaklarını gösterebilmektedir. </a:t>
            </a:r>
          </a:p>
          <a:p>
            <a:endParaRPr lang="tr-TR" dirty="0"/>
          </a:p>
          <a:p>
            <a:r>
              <a:rPr lang="tr-TR" dirty="0"/>
              <a:t>Özel durumlarda farklı şekil veya işlevlerde görülebilir</a:t>
            </a:r>
          </a:p>
        </p:txBody>
      </p:sp>
    </p:spTree>
    <p:extLst>
      <p:ext uri="{BB962C8B-B14F-4D97-AF65-F5344CB8AC3E}">
        <p14:creationId xmlns:p14="http://schemas.microsoft.com/office/powerpoint/2010/main" val="12915598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DC0450-86BE-407E-BF5C-0BF808746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Üstten, Önden Işık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79EDE6A-7C1F-48A1-82F5-1C8BE3B50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Bu aydınlatma türünde spot ışık kaynağı yukarıdan ve doğrudan öznenin yüzüne doğru yönlenmiştir.</a:t>
            </a:r>
          </a:p>
          <a:p>
            <a:endParaRPr lang="tr-TR" dirty="0"/>
          </a:p>
          <a:p>
            <a:r>
              <a:rPr lang="tr-TR" dirty="0"/>
              <a:t>Bu tarz aydınlatma bazen </a:t>
            </a:r>
            <a:r>
              <a:rPr lang="tr-TR" dirty="0" err="1"/>
              <a:t>ortamsal</a:t>
            </a:r>
            <a:r>
              <a:rPr lang="tr-TR" dirty="0"/>
              <a:t> ışıklandırma amacıyla da kullanılmaktadır</a:t>
            </a:r>
          </a:p>
        </p:txBody>
      </p:sp>
    </p:spTree>
    <p:extLst>
      <p:ext uri="{BB962C8B-B14F-4D97-AF65-F5344CB8AC3E}">
        <p14:creationId xmlns:p14="http://schemas.microsoft.com/office/powerpoint/2010/main" val="7277104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158835F-D59F-49C0-8916-192D087BA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Yükseklik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3B8881B-3F6F-497F-AB88-8F05EB7C5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Konuya göre ışık kaynaklarının yükseklikleri önemlidir. </a:t>
            </a:r>
          </a:p>
          <a:p>
            <a:r>
              <a:rPr lang="tr-TR" dirty="0"/>
              <a:t>Genellikle ışık kaynağı ne kadar yukarıdan gelirse o kadar fazla derinlik, gölge ve doku oluşur. </a:t>
            </a:r>
          </a:p>
          <a:p>
            <a:r>
              <a:rPr lang="tr-TR" dirty="0"/>
              <a:t>Ancak bu genelleme her zaman doğru sonuçlar ortaya çıkartmayabilir</a:t>
            </a:r>
          </a:p>
        </p:txBody>
      </p:sp>
    </p:spTree>
    <p:extLst>
      <p:ext uri="{BB962C8B-B14F-4D97-AF65-F5344CB8AC3E}">
        <p14:creationId xmlns:p14="http://schemas.microsoft.com/office/powerpoint/2010/main" val="29041401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6C2F90B-D2C8-486F-A809-A44088E70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Bol Işık / Loş Işık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53F0D53-DA05-4461-AC52-9663C2EFC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Görünüm olarak bakıldığında bol ışıklı (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key</a:t>
            </a:r>
            <a:r>
              <a:rPr lang="tr-TR" dirty="0"/>
              <a:t>) olarak görünmektedir. </a:t>
            </a:r>
          </a:p>
          <a:p>
            <a:r>
              <a:rPr lang="tr-TR" dirty="0"/>
              <a:t>Ana ışığa oranla bolca dolgu ışık vardır. </a:t>
            </a:r>
          </a:p>
          <a:p>
            <a:r>
              <a:rPr lang="tr-TR" dirty="0"/>
              <a:t>Yapımı fazla görülmemektedir. </a:t>
            </a:r>
          </a:p>
          <a:p>
            <a:r>
              <a:rPr lang="tr-TR" dirty="0"/>
              <a:t>Genellikle her yer aydınlıktır. </a:t>
            </a:r>
          </a:p>
        </p:txBody>
      </p:sp>
    </p:spTree>
    <p:extLst>
      <p:ext uri="{BB962C8B-B14F-4D97-AF65-F5344CB8AC3E}">
        <p14:creationId xmlns:p14="http://schemas.microsoft.com/office/powerpoint/2010/main" val="6238925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4BE798-DE9E-49E6-BA1D-5E5CF7FD2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Bu işlemin tersi ise düşük yani loş ışıktır. Loş ışıkta (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key</a:t>
            </a:r>
            <a:r>
              <a:rPr lang="tr-TR" dirty="0"/>
              <a:t>) sahne karanlıktır. </a:t>
            </a:r>
          </a:p>
          <a:p>
            <a:endParaRPr lang="tr-TR" dirty="0"/>
          </a:p>
          <a:p>
            <a:r>
              <a:rPr lang="tr-TR" dirty="0"/>
              <a:t>Loş ışıkta dolgu ışıkları yoktur ya da oldukça azdır. </a:t>
            </a:r>
          </a:p>
        </p:txBody>
      </p:sp>
    </p:spTree>
    <p:extLst>
      <p:ext uri="{BB962C8B-B14F-4D97-AF65-F5344CB8AC3E}">
        <p14:creationId xmlns:p14="http://schemas.microsoft.com/office/powerpoint/2010/main" val="27159848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1F9DE4-E1E6-4154-9FE4-2FFCC5ED5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Tarihsel olarak bakıldığında komediler, aile filmleri, bazı reklam filmleri ve bazı ferah konular bol ışıkta aydınlatılırken, esrarengiz, korku, abartılı öyküler ve kalburüstü, stilize reklamlar loş ışık kullanılarak aydınlatılmaktadır</a:t>
            </a:r>
          </a:p>
        </p:txBody>
      </p:sp>
    </p:spTree>
    <p:extLst>
      <p:ext uri="{BB962C8B-B14F-4D97-AF65-F5344CB8AC3E}">
        <p14:creationId xmlns:p14="http://schemas.microsoft.com/office/powerpoint/2010/main" val="5670903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B443BA7-E13C-4BB5-914F-E001C593A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Yönlü / </a:t>
            </a:r>
            <a:r>
              <a:rPr lang="tr-TR" sz="3200" b="1" dirty="0" err="1"/>
              <a:t>Ortamsal</a:t>
            </a:r>
            <a:r>
              <a:rPr lang="tr-TR" sz="3200" b="1" dirty="0"/>
              <a:t> Işık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8AEE102-06CE-4767-B40F-E0A5BFB8D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Yönlü Işıklar, yönlü bir ışık kaynağından çıkar ve düz bir yol izlerler. </a:t>
            </a:r>
          </a:p>
          <a:p>
            <a:endParaRPr lang="tr-TR" dirty="0"/>
          </a:p>
          <a:p>
            <a:r>
              <a:rPr lang="tr-TR" dirty="0"/>
              <a:t>Oluşturulmak istenilen ortama göre ışık kaynağının sahneye bakıldığında görünmesi istenebilmektedir.</a:t>
            </a:r>
          </a:p>
        </p:txBody>
      </p:sp>
    </p:spTree>
    <p:extLst>
      <p:ext uri="{BB962C8B-B14F-4D97-AF65-F5344CB8AC3E}">
        <p14:creationId xmlns:p14="http://schemas.microsoft.com/office/powerpoint/2010/main" val="15011758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8E47460-AF55-4535-88B3-0FA136988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Işık kaynağının görünmesine </a:t>
            </a:r>
            <a:r>
              <a:rPr lang="tr-TR" dirty="0" err="1"/>
              <a:t>kaynaksal</a:t>
            </a:r>
            <a:r>
              <a:rPr lang="tr-TR" dirty="0"/>
              <a:t> denilmektedir. </a:t>
            </a:r>
          </a:p>
          <a:p>
            <a:r>
              <a:rPr lang="tr-TR" dirty="0" err="1"/>
              <a:t>Ortamsal</a:t>
            </a:r>
            <a:r>
              <a:rPr lang="tr-TR" dirty="0"/>
              <a:t> ışık ise yansıtılan veya güçlü bir şekilde dağıtılan ışık kaynağıdır. </a:t>
            </a:r>
          </a:p>
          <a:p>
            <a:r>
              <a:rPr lang="tr-TR" dirty="0"/>
              <a:t>Genellikle sahneden görünmez bir konumdadır.</a:t>
            </a:r>
          </a:p>
        </p:txBody>
      </p:sp>
    </p:spTree>
    <p:extLst>
      <p:ext uri="{BB962C8B-B14F-4D97-AF65-F5344CB8AC3E}">
        <p14:creationId xmlns:p14="http://schemas.microsoft.com/office/powerpoint/2010/main" val="33671152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FF3B4D9-699C-48CB-9243-898152B1B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Tarifi zor yönü belirsiz ışık kaynağıdır. </a:t>
            </a:r>
          </a:p>
          <a:p>
            <a:endParaRPr lang="tr-TR" dirty="0"/>
          </a:p>
          <a:p>
            <a:r>
              <a:rPr lang="tr-TR" dirty="0"/>
              <a:t>Tüm seti aydınlatan bu ışık kaynağına ortam ışığı denilmektedir</a:t>
            </a:r>
          </a:p>
        </p:txBody>
      </p:sp>
    </p:spTree>
    <p:extLst>
      <p:ext uri="{BB962C8B-B14F-4D97-AF65-F5344CB8AC3E}">
        <p14:creationId xmlns:p14="http://schemas.microsoft.com/office/powerpoint/2010/main" val="283179308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332FE1C-CB40-4CA8-BE3C-38CA98A46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Parçalı Işıklandırma / Doku Hareket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8D45CA5-2CE8-4DDD-B842-40CCEB2C4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Yumuşak veya sert ışık kaynaklarından ortaya çıkan ışıkların önüne dallar, </a:t>
            </a:r>
            <a:r>
              <a:rPr lang="tr-TR" dirty="0" err="1"/>
              <a:t>kuki</a:t>
            </a:r>
            <a:r>
              <a:rPr lang="tr-TR" dirty="0"/>
              <a:t> denilen kesilmiş plakalar konularak ya da ışık geçirgen pencere perdeleri konularak yapılan parçalı aydınlatma türüdür. </a:t>
            </a:r>
          </a:p>
          <a:p>
            <a:endParaRPr lang="tr-TR" dirty="0"/>
          </a:p>
          <a:p>
            <a:r>
              <a:rPr lang="tr-TR" dirty="0"/>
              <a:t>Ortamda çeşitli dokular oluşturmaktadır.</a:t>
            </a:r>
          </a:p>
        </p:txBody>
      </p:sp>
    </p:spTree>
    <p:extLst>
      <p:ext uri="{BB962C8B-B14F-4D97-AF65-F5344CB8AC3E}">
        <p14:creationId xmlns:p14="http://schemas.microsoft.com/office/powerpoint/2010/main" val="240998384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B82EF2A-DD2E-4351-BB41-AE24200FD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Konu / Doku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802E44E-FF37-4DAA-AC7E-83DDAA854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Işık kaynakları kullanıldığı yerden ve konudan bağımsız düşünülemezler. </a:t>
            </a:r>
          </a:p>
          <a:p>
            <a:r>
              <a:rPr lang="tr-TR" dirty="0"/>
              <a:t>Işık yapılan nesnede ışık kaynağının kendisi ’de oldukça önemlidir. </a:t>
            </a:r>
          </a:p>
          <a:p>
            <a:r>
              <a:rPr lang="tr-TR" dirty="0"/>
              <a:t>Işık kaynağının ve konunun dokusunun iyi bilinmesi iyi bir aydınlatma için en önemli unsurlardandır. </a:t>
            </a:r>
          </a:p>
        </p:txBody>
      </p:sp>
    </p:spTree>
    <p:extLst>
      <p:ext uri="{BB962C8B-B14F-4D97-AF65-F5344CB8AC3E}">
        <p14:creationId xmlns:p14="http://schemas.microsoft.com/office/powerpoint/2010/main" val="270971072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21E0E01-5FCA-490A-9721-6B0988D1E5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Bu unsurlar şunlardır; </a:t>
            </a:r>
          </a:p>
          <a:p>
            <a:pPr marL="0" indent="0">
              <a:buNone/>
            </a:pPr>
            <a:r>
              <a:rPr lang="tr-TR" dirty="0"/>
              <a:t>• Emiciliğe karşı </a:t>
            </a:r>
            <a:r>
              <a:rPr lang="tr-TR" dirty="0" err="1"/>
              <a:t>yansıtıcılık</a:t>
            </a:r>
            <a:r>
              <a:rPr lang="tr-TR" dirty="0"/>
              <a:t> </a:t>
            </a:r>
          </a:p>
          <a:p>
            <a:pPr marL="0" indent="0">
              <a:buNone/>
            </a:pPr>
            <a:r>
              <a:rPr lang="tr-TR" dirty="0"/>
              <a:t>• Yüzey dokusu: </a:t>
            </a:r>
            <a:r>
              <a:rPr lang="tr-TR" dirty="0" err="1"/>
              <a:t>aynasal</a:t>
            </a:r>
            <a:r>
              <a:rPr lang="tr-TR" dirty="0"/>
              <a:t> </a:t>
            </a:r>
            <a:r>
              <a:rPr lang="tr-TR" dirty="0" err="1"/>
              <a:t>yansıtıcılığa</a:t>
            </a:r>
            <a:r>
              <a:rPr lang="tr-TR" dirty="0"/>
              <a:t> karşı dağıtıcılık. </a:t>
            </a:r>
          </a:p>
          <a:p>
            <a:pPr marL="0" indent="0">
              <a:buNone/>
            </a:pPr>
            <a:r>
              <a:rPr lang="tr-TR" dirty="0"/>
              <a:t>• Yumuşak hatlara karşı keskin hatlar </a:t>
            </a:r>
          </a:p>
          <a:p>
            <a:pPr marL="0" indent="0">
              <a:buNone/>
            </a:pPr>
            <a:r>
              <a:rPr lang="tr-TR" dirty="0"/>
              <a:t>• Saydamlık </a:t>
            </a:r>
          </a:p>
          <a:p>
            <a:pPr marL="0" indent="0">
              <a:buNone/>
            </a:pPr>
            <a:r>
              <a:rPr lang="tr-TR" dirty="0"/>
              <a:t>• Renk, olarak sıralanabilir</a:t>
            </a:r>
          </a:p>
        </p:txBody>
      </p:sp>
    </p:spTree>
    <p:extLst>
      <p:ext uri="{BB962C8B-B14F-4D97-AF65-F5344CB8AC3E}">
        <p14:creationId xmlns:p14="http://schemas.microsoft.com/office/powerpoint/2010/main" val="24425842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3594D80-CD36-4232-999F-E08366F64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İzleyiciler günlük yaşantılarında ortam aydınlatmasına önem vermediği için film ışıklarının önemsiz olduğunu düşünmektedirler. </a:t>
            </a:r>
          </a:p>
          <a:p>
            <a:r>
              <a:rPr lang="tr-TR" dirty="0"/>
              <a:t>Ancak bu durum o kadar basit değildir. </a:t>
            </a:r>
          </a:p>
          <a:p>
            <a:r>
              <a:rPr lang="tr-TR" dirty="0"/>
              <a:t>Işığın niteliği, yönü, rengi mizansen için oldukça önemli olmaktadır </a:t>
            </a:r>
          </a:p>
        </p:txBody>
      </p:sp>
    </p:spTree>
    <p:extLst>
      <p:ext uri="{BB962C8B-B14F-4D97-AF65-F5344CB8AC3E}">
        <p14:creationId xmlns:p14="http://schemas.microsoft.com/office/powerpoint/2010/main" val="254085794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C9538F3-E029-4BFB-BB6A-3F61DF77D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ANLATIM ARACI OLARAK IŞIĞIN KULLANIMI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7878A00-FCF4-4B68-9EE3-119A7E77A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Sinema gerçekte olmayan mekânlar, karakterler, cihazlar ve yaratıklar kullanarak seyircinin dünyasına hitap etmeye çalışılmaktadır. </a:t>
            </a:r>
          </a:p>
          <a:p>
            <a:r>
              <a:rPr lang="tr-TR" dirty="0"/>
              <a:t>Bunun için anlatımın inandırıcı olması çok önemlidir</a:t>
            </a:r>
          </a:p>
        </p:txBody>
      </p:sp>
    </p:spTree>
    <p:extLst>
      <p:ext uri="{BB962C8B-B14F-4D97-AF65-F5344CB8AC3E}">
        <p14:creationId xmlns:p14="http://schemas.microsoft.com/office/powerpoint/2010/main" val="1329870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3C22F84-0AB6-4CC3-BE9A-5C72F7589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İnandırıcılığın gücünü arttırmak için ışıkların, renklerin, yanıp sönen lambaların ve efektlerin kullanımını, aydınlatma tekniklerinin neler olduğunu, nasıl uygulandığını, anlatım gücünü nasıl artırdığını ve azaldığını bilmek gerekmektedir</a:t>
            </a:r>
          </a:p>
        </p:txBody>
      </p:sp>
    </p:spTree>
    <p:extLst>
      <p:ext uri="{BB962C8B-B14F-4D97-AF65-F5344CB8AC3E}">
        <p14:creationId xmlns:p14="http://schemas.microsoft.com/office/powerpoint/2010/main" val="189089751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1F12C9F-4794-44F7-ACA9-445766CD3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Chiaroscuro</a:t>
            </a:r>
            <a:r>
              <a:rPr lang="tr-TR" dirty="0"/>
              <a:t> ışığı</a:t>
            </a:r>
          </a:p>
          <a:p>
            <a:r>
              <a:rPr lang="tr-TR" dirty="0" err="1"/>
              <a:t>Rembrand</a:t>
            </a:r>
            <a:r>
              <a:rPr lang="tr-TR" dirty="0"/>
              <a:t> ışık</a:t>
            </a:r>
          </a:p>
          <a:p>
            <a:r>
              <a:rPr lang="tr-TR" dirty="0" err="1"/>
              <a:t>Cameo</a:t>
            </a:r>
            <a:r>
              <a:rPr lang="tr-TR" dirty="0"/>
              <a:t> ışığı</a:t>
            </a:r>
          </a:p>
          <a:p>
            <a:r>
              <a:rPr lang="tr-TR" dirty="0" err="1"/>
              <a:t>Silüet</a:t>
            </a:r>
            <a:r>
              <a:rPr lang="tr-TR" dirty="0"/>
              <a:t> ışık</a:t>
            </a:r>
          </a:p>
        </p:txBody>
      </p:sp>
    </p:spTree>
    <p:extLst>
      <p:ext uri="{BB962C8B-B14F-4D97-AF65-F5344CB8AC3E}">
        <p14:creationId xmlns:p14="http://schemas.microsoft.com/office/powerpoint/2010/main" val="416475291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244AA1-6977-4733-92C7-DEB2B7274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IŞIĞIN DRAMATİK ÖĞE OLARAK KULLANILMASI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F54DA8-0CFE-45B1-86FA-02D17EC90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Anlatımı artırmada kullanılan aydınlatma yöntemleri dramatik etki yaratmak için ’de kullanılmaktadır. </a:t>
            </a:r>
          </a:p>
          <a:p>
            <a:endParaRPr lang="tr-TR" dirty="0"/>
          </a:p>
          <a:p>
            <a:r>
              <a:rPr lang="tr-TR" dirty="0"/>
              <a:t>Dramatik etki, ışığın karakteri, yönü, derinlik algısı ve yoğunluğunun kontrolü ile sağlanmaktadır.</a:t>
            </a:r>
          </a:p>
        </p:txBody>
      </p:sp>
    </p:spTree>
    <p:extLst>
      <p:ext uri="{BB962C8B-B14F-4D97-AF65-F5344CB8AC3E}">
        <p14:creationId xmlns:p14="http://schemas.microsoft.com/office/powerpoint/2010/main" val="125086265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091447-566B-4334-B026-85D359EE5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1. Öznel Öğe Olarak Işık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5BBF9D0-DEBF-4D43-A865-FA4FDADAA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İzleyicilere verilmek istenilen konunun zaman, mekân vurgusuyla birlikte verilmesini amaçlayan yöntemlerin tümüdür. </a:t>
            </a:r>
          </a:p>
          <a:p>
            <a:r>
              <a:rPr lang="tr-TR" dirty="0"/>
              <a:t>Belirli aydınlatma türlerinin izleyicide bırakacağı etkiler söz konusudur</a:t>
            </a:r>
          </a:p>
        </p:txBody>
      </p:sp>
    </p:spTree>
    <p:extLst>
      <p:ext uri="{BB962C8B-B14F-4D97-AF65-F5344CB8AC3E}">
        <p14:creationId xmlns:p14="http://schemas.microsoft.com/office/powerpoint/2010/main" val="264361674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BE1F561-6317-4470-8238-E345E19F9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2. Nesnel Öğe Olarak Işık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C44BED2-1EF3-46BA-BFC5-BFDFEEEDC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Nesnel aydınlatma, nesnelerin üçüncü boyutunu ortaya çıkartmak için yapılan aydınlatma biçimidir. </a:t>
            </a:r>
          </a:p>
          <a:p>
            <a:endParaRPr lang="tr-TR"/>
          </a:p>
          <a:p>
            <a:r>
              <a:rPr lang="tr-TR"/>
              <a:t>Nesnelerin biçimini, boyutunu, birbirleriyle ilişkisini, uzayda kapladığı yerini belirgin hale getirmek için yapılan aydınlatma biçimidir. </a:t>
            </a:r>
          </a:p>
        </p:txBody>
      </p:sp>
    </p:spTree>
    <p:extLst>
      <p:ext uri="{BB962C8B-B14F-4D97-AF65-F5344CB8AC3E}">
        <p14:creationId xmlns:p14="http://schemas.microsoft.com/office/powerpoint/2010/main" val="34661009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69BA0AF-EBE2-484D-A7F0-46C939640B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381" y="381381"/>
            <a:ext cx="6095238" cy="60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382203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1258</TotalTime>
  <Words>2117</Words>
  <Application>Microsoft Office PowerPoint</Application>
  <PresentationFormat>Ekran Gösterisi (4:3)</PresentationFormat>
  <Paragraphs>253</Paragraphs>
  <Slides>81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81</vt:i4>
      </vt:variant>
    </vt:vector>
  </HeadingPairs>
  <TitlesOfParts>
    <vt:vector size="83" baseType="lpstr">
      <vt:lpstr>Arial</vt:lpstr>
      <vt:lpstr>sunum_sablon</vt:lpstr>
      <vt:lpstr>PowerPoint Sunusu</vt:lpstr>
      <vt:lpstr>AYDINLATMA TEKNİKLER</vt:lpstr>
      <vt:lpstr>Işıklandırmanın Temelleri</vt:lpstr>
      <vt:lpstr>PowerPoint Sunusu</vt:lpstr>
      <vt:lpstr>PowerPoint Sunusu</vt:lpstr>
      <vt:lpstr>Anahtar Işık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DOLGU IŞIK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Kontur Işığı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Fon Işığı</vt:lpstr>
      <vt:lpstr>PowerPoint Sunusu</vt:lpstr>
      <vt:lpstr>PowerPoint Sunusu</vt:lpstr>
      <vt:lpstr>PowerPoint Sunusu</vt:lpstr>
      <vt:lpstr>PowerPoint Sunusu</vt:lpstr>
      <vt:lpstr>Sıyıran (Kicker) ve Çerçeve (Rim) Işık</vt:lpstr>
      <vt:lpstr>PowerPoint Sunusu</vt:lpstr>
      <vt:lpstr>PowerPoint Sunusu</vt:lpstr>
      <vt:lpstr>PowerPoint Sunusu</vt:lpstr>
      <vt:lpstr>PowerPoint Sunusu</vt:lpstr>
      <vt:lpstr>PowerPoint Sunusu</vt:lpstr>
      <vt:lpstr>Göz Işığı</vt:lpstr>
      <vt:lpstr>PowerPoint Sunusu</vt:lpstr>
      <vt:lpstr>PowerPoint Sunusu</vt:lpstr>
      <vt:lpstr>IŞIĞIN NİTELİĞİ</vt:lpstr>
      <vt:lpstr>PowerPoint Sunusu</vt:lpstr>
      <vt:lpstr>Sert Işık </vt:lpstr>
      <vt:lpstr>Yumuşak Işık</vt:lpstr>
      <vt:lpstr>Yönlü / Dağınık Işık</vt:lpstr>
      <vt:lpstr>Dağıtıcı Malzeme</vt:lpstr>
      <vt:lpstr>PowerPoint Sunusu</vt:lpstr>
      <vt:lpstr>KONUYA GÖRE YÖN</vt:lpstr>
      <vt:lpstr>PowerPoint Sunusu</vt:lpstr>
      <vt:lpstr>PowerPoint Sunusu</vt:lpstr>
      <vt:lpstr>PowerPoint Sunusu</vt:lpstr>
      <vt:lpstr>Önden Işık</vt:lpstr>
      <vt:lpstr>PowerPoint Sunusu</vt:lpstr>
      <vt:lpstr>Arkadan Işık</vt:lpstr>
      <vt:lpstr>PowerPoint Sunusu</vt:lpstr>
      <vt:lpstr>Alttan Işık</vt:lpstr>
      <vt:lpstr>PowerPoint Sunusu</vt:lpstr>
      <vt:lpstr>Üstten, Önden Işık</vt:lpstr>
      <vt:lpstr>Yükseklik</vt:lpstr>
      <vt:lpstr>Bol Işık / Loş Işık</vt:lpstr>
      <vt:lpstr>PowerPoint Sunusu</vt:lpstr>
      <vt:lpstr>PowerPoint Sunusu</vt:lpstr>
      <vt:lpstr>Yönlü / Ortamsal Işık</vt:lpstr>
      <vt:lpstr>PowerPoint Sunusu</vt:lpstr>
      <vt:lpstr>PowerPoint Sunusu</vt:lpstr>
      <vt:lpstr>Parçalı Işıklandırma / Doku Hareket</vt:lpstr>
      <vt:lpstr>Konu / Doku</vt:lpstr>
      <vt:lpstr>PowerPoint Sunusu</vt:lpstr>
      <vt:lpstr>PowerPoint Sunusu</vt:lpstr>
      <vt:lpstr>ANLATIM ARACI OLARAK IŞIĞIN KULLANIMI</vt:lpstr>
      <vt:lpstr>PowerPoint Sunusu</vt:lpstr>
      <vt:lpstr>PowerPoint Sunusu</vt:lpstr>
      <vt:lpstr>IŞIĞIN DRAMATİK ÖĞE OLARAK KULLANILMASI</vt:lpstr>
      <vt:lpstr>1. Öznel Öğe Olarak Işık</vt:lpstr>
      <vt:lpstr>2. Nesnel Öğe Olarak Işık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İletişim Fakültesi</dc:creator>
  <cp:lastModifiedBy>admin</cp:lastModifiedBy>
  <cp:revision>136</cp:revision>
  <cp:lastPrinted>1601-01-01T00:00:00Z</cp:lastPrinted>
  <dcterms:created xsi:type="dcterms:W3CDTF">2019-11-27T06:53:14Z</dcterms:created>
  <dcterms:modified xsi:type="dcterms:W3CDTF">2020-12-10T19:43:31Z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