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1"/>
  </p:handoutMasterIdLst>
  <p:sldIdLst>
    <p:sldId id="256" r:id="rId2"/>
    <p:sldId id="287" r:id="rId3"/>
    <p:sldId id="288" r:id="rId4"/>
    <p:sldId id="289" r:id="rId5"/>
    <p:sldId id="314"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56" autoAdjust="0"/>
  </p:normalViewPr>
  <p:slideViewPr>
    <p:cSldViewPr>
      <p:cViewPr varScale="1">
        <p:scale>
          <a:sx n="55" d="100"/>
          <a:sy n="55" d="100"/>
        </p:scale>
        <p:origin x="43"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3.05.2021</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RADYO TELEVİZYON VE SİNEMA</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RTS  – TV PRORAM UYGULAMALARI 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57214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Doç. Dr. </a:t>
            </a:r>
            <a:r>
              <a:rPr lang="tr-TR" altLang="tr-TR" sz="2000" b="1" i="1" dirty="0" err="1">
                <a:solidFill>
                  <a:schemeClr val="bg1">
                    <a:lumMod val="50000"/>
                  </a:schemeClr>
                </a:solidFill>
              </a:rPr>
              <a:t>Nursel</a:t>
            </a:r>
            <a:r>
              <a:rPr lang="tr-TR" altLang="tr-TR" sz="2000" b="1" i="1">
                <a:solidFill>
                  <a:schemeClr val="bg1">
                    <a:lumMod val="50000"/>
                  </a:schemeClr>
                </a:solidFill>
              </a:rPr>
              <a:t> BOLAT</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E50244AD-2E1C-47DC-BF0B-7D0F08CA7FB8}"/>
              </a:ext>
            </a:extLst>
          </p:cNvPr>
          <p:cNvSpPr>
            <a:spLocks noGrp="1"/>
          </p:cNvSpPr>
          <p:nvPr>
            <p:ph type="ctrTitle"/>
          </p:nvPr>
        </p:nvSpPr>
        <p:spPr/>
        <p:txBody>
          <a:bodyPr/>
          <a:lstStyle/>
          <a:p>
            <a:r>
              <a:rPr lang="tr-TR" sz="3600" b="1" dirty="0"/>
              <a:t>TEMATİK TELEVİZYON YAYINCILIĞI</a:t>
            </a:r>
          </a:p>
        </p:txBody>
      </p:sp>
    </p:spTree>
    <p:extLst>
      <p:ext uri="{BB962C8B-B14F-4D97-AF65-F5344CB8AC3E}">
        <p14:creationId xmlns:p14="http://schemas.microsoft.com/office/powerpoint/2010/main" val="2855568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9ACEB7-7550-4084-8E19-07FD33A41D50}"/>
              </a:ext>
            </a:extLst>
          </p:cNvPr>
          <p:cNvSpPr>
            <a:spLocks noGrp="1"/>
          </p:cNvSpPr>
          <p:nvPr>
            <p:ph idx="1"/>
          </p:nvPr>
        </p:nvSpPr>
        <p:spPr/>
        <p:txBody>
          <a:bodyPr/>
          <a:lstStyle/>
          <a:p>
            <a:endParaRPr lang="tr-TR" sz="1800" b="1" dirty="0">
              <a:solidFill>
                <a:srgbClr val="666666"/>
              </a:solidFill>
              <a:effectLst/>
              <a:latin typeface="Segoe UI" panose="020B0502040204020203" pitchFamily="34" charset="0"/>
              <a:ea typeface="Times New Roman" panose="02020603050405020304" pitchFamily="18" charset="0"/>
              <a:cs typeface="Times New Roman" panose="02020603050405020304" pitchFamily="18" charset="0"/>
            </a:endParaRPr>
          </a:p>
          <a:p>
            <a:endParaRPr lang="tr-TR" sz="1800" b="1" dirty="0">
              <a:solidFill>
                <a:srgbClr val="666666"/>
              </a:solidFill>
              <a:latin typeface="Segoe UI" panose="020B0502040204020203" pitchFamily="34" charset="0"/>
              <a:ea typeface="Times New Roman" panose="02020603050405020304" pitchFamily="18" charset="0"/>
              <a:cs typeface="Times New Roman" panose="02020603050405020304" pitchFamily="18" charset="0"/>
            </a:endParaRPr>
          </a:p>
          <a:p>
            <a:r>
              <a:rPr lang="tr-TR" sz="1800" b="1" dirty="0">
                <a:solidFill>
                  <a:srgbClr val="666666"/>
                </a:solidFill>
                <a:effectLst/>
                <a:latin typeface="Segoe UI" panose="020B0502040204020203" pitchFamily="34" charset="0"/>
                <a:ea typeface="Times New Roman" panose="02020603050405020304" pitchFamily="18" charset="0"/>
                <a:cs typeface="Times New Roman" panose="02020603050405020304" pitchFamily="18" charset="0"/>
              </a:rPr>
              <a:t>1930’larda dinleyici ölçümlerinin başlamasıyla birlikte reklam anlayışı farklı bir boyut kazanmış, giderek tematik yayıncılığa </a:t>
            </a:r>
            <a:r>
              <a:rPr lang="tr-TR" sz="1800" b="1" dirty="0" err="1">
                <a:solidFill>
                  <a:srgbClr val="666666"/>
                </a:solidFill>
                <a:effectLst/>
                <a:latin typeface="Segoe UI" panose="020B0502040204020203" pitchFamily="34" charset="0"/>
                <a:ea typeface="Times New Roman" panose="02020603050405020304" pitchFamily="18" charset="0"/>
                <a:cs typeface="Times New Roman" panose="02020603050405020304" pitchFamily="18" charset="0"/>
              </a:rPr>
              <a:t>evrilen</a:t>
            </a:r>
            <a:r>
              <a:rPr lang="tr-TR" sz="1800" b="1" dirty="0">
                <a:solidFill>
                  <a:srgbClr val="666666"/>
                </a:solidFill>
                <a:effectLst/>
                <a:latin typeface="Segoe UI" panose="020B0502040204020203" pitchFamily="34" charset="0"/>
                <a:ea typeface="Times New Roman" panose="02020603050405020304" pitchFamily="18" charset="0"/>
                <a:cs typeface="Times New Roman" panose="02020603050405020304" pitchFamily="18" charset="0"/>
              </a:rPr>
              <a:t> bir yapı ortaya çıkmıştır. Çünkü tematik yayıncılığının alt zeminini hazırlayan tecimsel yayın kuruluşları olmuştur.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221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5D948E4-EBA2-4E42-AD6D-B03AA3FAC5BB}"/>
              </a:ext>
            </a:extLst>
          </p:cNvPr>
          <p:cNvSpPr>
            <a:spLocks noGrp="1"/>
          </p:cNvSpPr>
          <p:nvPr>
            <p:ph idx="1"/>
          </p:nvPr>
        </p:nvSpPr>
        <p:spPr>
          <a:xfrm>
            <a:off x="457200" y="836712"/>
            <a:ext cx="8229600" cy="5289451"/>
          </a:xfrm>
        </p:spPr>
        <p:txBody>
          <a:bodyPr/>
          <a:lstStyle/>
          <a:p>
            <a:r>
              <a:rPr lang="tr-TR" b="0" i="0" dirty="0">
                <a:solidFill>
                  <a:srgbClr val="202124"/>
                </a:solidFill>
                <a:effectLst/>
                <a:latin typeface="arial" panose="020B0604020202020204" pitchFamily="34" charset="0"/>
              </a:rPr>
              <a:t>Genele seslenmek yerine bireye seslenen bir </a:t>
            </a:r>
            <a:r>
              <a:rPr lang="tr-TR" b="1" i="0" dirty="0">
                <a:solidFill>
                  <a:srgbClr val="202124"/>
                </a:solidFill>
                <a:effectLst/>
                <a:latin typeface="arial" panose="020B0604020202020204" pitchFamily="34" charset="0"/>
              </a:rPr>
              <a:t>yayın</a:t>
            </a:r>
            <a:r>
              <a:rPr lang="tr-TR" b="0" i="0" dirty="0">
                <a:solidFill>
                  <a:srgbClr val="202124"/>
                </a:solidFill>
                <a:effectLst/>
                <a:latin typeface="arial" panose="020B0604020202020204" pitchFamily="34" charset="0"/>
              </a:rPr>
              <a:t> türü olan </a:t>
            </a:r>
            <a:r>
              <a:rPr lang="tr-TR" b="1" i="0" dirty="0">
                <a:solidFill>
                  <a:srgbClr val="202124"/>
                </a:solidFill>
                <a:effectLst/>
                <a:latin typeface="arial" panose="020B0604020202020204" pitchFamily="34" charset="0"/>
              </a:rPr>
              <a:t>tematik yayıncılığı</a:t>
            </a:r>
            <a:r>
              <a:rPr lang="tr-TR" b="0" i="0" dirty="0">
                <a:solidFill>
                  <a:srgbClr val="202124"/>
                </a:solidFill>
                <a:effectLst/>
                <a:latin typeface="arial" panose="020B0604020202020204" pitchFamily="34" charset="0"/>
              </a:rPr>
              <a:t> tüketiciye uzmanlaşmış içerik sunarken tüketicinin iç dünyasına direk seslenmektedir. </a:t>
            </a:r>
          </a:p>
          <a:p>
            <a:r>
              <a:rPr lang="tr-TR" b="0" i="0" dirty="0">
                <a:solidFill>
                  <a:srgbClr val="202124"/>
                </a:solidFill>
                <a:effectLst/>
                <a:latin typeface="arial" panose="020B0604020202020204" pitchFamily="34" charset="0"/>
              </a:rPr>
              <a:t>Daha homojen kitlelere seslenen </a:t>
            </a:r>
            <a:r>
              <a:rPr lang="tr-TR" b="1" i="0" dirty="0">
                <a:solidFill>
                  <a:srgbClr val="202124"/>
                </a:solidFill>
                <a:effectLst/>
                <a:latin typeface="arial" panose="020B0604020202020204" pitchFamily="34" charset="0"/>
              </a:rPr>
              <a:t>tematik</a:t>
            </a:r>
            <a:r>
              <a:rPr lang="tr-TR" b="0" i="0" dirty="0">
                <a:solidFill>
                  <a:srgbClr val="202124"/>
                </a:solidFill>
                <a:effectLst/>
                <a:latin typeface="arial" panose="020B0604020202020204" pitchFamily="34" charset="0"/>
              </a:rPr>
              <a:t> televizyon kanalları </a:t>
            </a:r>
          </a:p>
          <a:p>
            <a:r>
              <a:rPr lang="tr-TR" b="0" i="0" dirty="0">
                <a:solidFill>
                  <a:srgbClr val="202124"/>
                </a:solidFill>
                <a:effectLst/>
                <a:latin typeface="arial" panose="020B0604020202020204" pitchFamily="34" charset="0"/>
              </a:rPr>
              <a:t>Türkiye'de iki binli yıllarda sayıca artmış ve yüksek talep almaya başlamıştır.</a:t>
            </a:r>
            <a:endParaRPr lang="tr-TR" dirty="0"/>
          </a:p>
        </p:txBody>
      </p:sp>
    </p:spTree>
    <p:extLst>
      <p:ext uri="{BB962C8B-B14F-4D97-AF65-F5344CB8AC3E}">
        <p14:creationId xmlns:p14="http://schemas.microsoft.com/office/powerpoint/2010/main" val="420279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003E1F-1412-49C6-90A6-FDF5111FBAA7}"/>
              </a:ext>
            </a:extLst>
          </p:cNvPr>
          <p:cNvSpPr>
            <a:spLocks noGrp="1"/>
          </p:cNvSpPr>
          <p:nvPr>
            <p:ph idx="1"/>
          </p:nvPr>
        </p:nvSpPr>
        <p:spPr/>
        <p:txBody>
          <a:bodyPr/>
          <a:lstStyle/>
          <a:p>
            <a:r>
              <a:rPr lang="tr-TR" sz="2400" dirty="0"/>
              <a:t>Türkiye’de tematik yayıncılık 6112 sayılı Radyo ve Televizyon Kuruluş ve Yayın Hizmetleri Hakkında Kanun kapsamında düzenlenmiştir ve buna göre günlük yayın süresi içerisinde en az yüzde 75’inin haber, belgesel, eğitim, kültür, sanat, müzik, sinema, dizi ve benzeri içerikler olmak üzere belirli bir tür ve genel izleyici kitlesi dışındaki izleyicileri hedefleyen yayın olarak değerlendirilmiştir. Buna göre bu kanallar yayınlarını yüzde 25’ini aşmamak üzere temalarının dışındaki programlara da yer </a:t>
            </a:r>
            <a:r>
              <a:rPr lang="tr-TR" sz="2400" dirty="0" err="1"/>
              <a:t>verebilmektedi</a:t>
            </a:r>
            <a:endParaRPr lang="tr-TR" sz="2400" dirty="0"/>
          </a:p>
        </p:txBody>
      </p:sp>
    </p:spTree>
    <p:extLst>
      <p:ext uri="{BB962C8B-B14F-4D97-AF65-F5344CB8AC3E}">
        <p14:creationId xmlns:p14="http://schemas.microsoft.com/office/powerpoint/2010/main" val="2350917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7AF4CD-5068-446B-842F-D60B21831008}"/>
              </a:ext>
            </a:extLst>
          </p:cNvPr>
          <p:cNvSpPr>
            <a:spLocks noGrp="1"/>
          </p:cNvSpPr>
          <p:nvPr>
            <p:ph idx="1"/>
          </p:nvPr>
        </p:nvSpPr>
        <p:spPr/>
        <p:txBody>
          <a:bodyPr/>
          <a:lstStyle/>
          <a:p>
            <a:r>
              <a:rPr lang="tr-TR" b="0" i="0" dirty="0">
                <a:solidFill>
                  <a:srgbClr val="202124"/>
                </a:solidFill>
                <a:effectLst/>
                <a:latin typeface="arial" panose="020B0604020202020204" pitchFamily="34" charset="0"/>
              </a:rPr>
              <a:t>Dünyada 1980li yıllarda yaygınlaşmaya başlayan </a:t>
            </a:r>
            <a:r>
              <a:rPr lang="tr-TR" b="1" i="0" dirty="0">
                <a:solidFill>
                  <a:srgbClr val="202124"/>
                </a:solidFill>
                <a:effectLst/>
                <a:latin typeface="arial" panose="020B0604020202020204" pitchFamily="34" charset="0"/>
              </a:rPr>
              <a:t>tematik</a:t>
            </a:r>
            <a:r>
              <a:rPr lang="tr-TR" b="0" i="0" dirty="0">
                <a:solidFill>
                  <a:srgbClr val="202124"/>
                </a:solidFill>
                <a:effectLst/>
                <a:latin typeface="arial" panose="020B0604020202020204" pitchFamily="34" charset="0"/>
              </a:rPr>
              <a:t> televizyon kanalları Türkiye ile 1990lı yıllarda tanışmıştır. </a:t>
            </a:r>
            <a:endParaRPr lang="tr-TR" dirty="0"/>
          </a:p>
        </p:txBody>
      </p:sp>
    </p:spTree>
    <p:extLst>
      <p:ext uri="{BB962C8B-B14F-4D97-AF65-F5344CB8AC3E}">
        <p14:creationId xmlns:p14="http://schemas.microsoft.com/office/powerpoint/2010/main" val="306463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EFD5A4-0DC7-4E68-B66C-A69DA7A76D61}"/>
              </a:ext>
            </a:extLst>
          </p:cNvPr>
          <p:cNvSpPr>
            <a:spLocks noGrp="1"/>
          </p:cNvSpPr>
          <p:nvPr>
            <p:ph idx="1"/>
          </p:nvPr>
        </p:nvSpPr>
        <p:spPr/>
        <p:txBody>
          <a:bodyPr/>
          <a:lstStyle/>
          <a:p>
            <a:r>
              <a:rPr lang="tr-TR" b="0" i="0" dirty="0">
                <a:solidFill>
                  <a:srgbClr val="202124"/>
                </a:solidFill>
                <a:effectLst/>
                <a:latin typeface="arial" panose="020B0604020202020204" pitchFamily="34" charset="0"/>
              </a:rPr>
              <a:t>Tecimsel yayıncılığın gelişmesi ile çok </a:t>
            </a:r>
            <a:r>
              <a:rPr lang="tr-TR" b="0" i="0" dirty="0" err="1">
                <a:solidFill>
                  <a:srgbClr val="202124"/>
                </a:solidFill>
                <a:effectLst/>
                <a:latin typeface="arial" panose="020B0604020202020204" pitchFamily="34" charset="0"/>
              </a:rPr>
              <a:t>seslileşen</a:t>
            </a:r>
            <a:r>
              <a:rPr lang="tr-TR" b="0" i="0" dirty="0">
                <a:solidFill>
                  <a:srgbClr val="202124"/>
                </a:solidFill>
                <a:effectLst/>
                <a:latin typeface="arial" panose="020B0604020202020204" pitchFamily="34" charset="0"/>
              </a:rPr>
              <a:t> televizyon </a:t>
            </a:r>
            <a:r>
              <a:rPr lang="tr-TR" b="1" i="0" dirty="0">
                <a:solidFill>
                  <a:srgbClr val="202124"/>
                </a:solidFill>
                <a:effectLst/>
                <a:latin typeface="arial" panose="020B0604020202020204" pitchFamily="34" charset="0"/>
              </a:rPr>
              <a:t>yayıncılığı</a:t>
            </a:r>
            <a:r>
              <a:rPr lang="tr-TR" b="0" i="0" dirty="0">
                <a:solidFill>
                  <a:srgbClr val="202124"/>
                </a:solidFill>
                <a:effectLst/>
                <a:latin typeface="arial" panose="020B0604020202020204" pitchFamily="34" charset="0"/>
              </a:rPr>
              <a:t> gerek tüketicinin gerekse reklam verenin yeni arayışlara girmesi sonucunda </a:t>
            </a:r>
            <a:r>
              <a:rPr lang="tr-TR" b="1" i="0" dirty="0">
                <a:solidFill>
                  <a:srgbClr val="202124"/>
                </a:solidFill>
                <a:effectLst/>
                <a:latin typeface="arial" panose="020B0604020202020204" pitchFamily="34" charset="0"/>
              </a:rPr>
              <a:t>tematik</a:t>
            </a:r>
            <a:r>
              <a:rPr lang="tr-TR" b="0" i="0" dirty="0">
                <a:solidFill>
                  <a:srgbClr val="202124"/>
                </a:solidFill>
                <a:effectLst/>
                <a:latin typeface="arial" panose="020B0604020202020204" pitchFamily="34" charset="0"/>
              </a:rPr>
              <a:t> televizyon yayıncılığını geliştirmiştir.</a:t>
            </a:r>
            <a:endParaRPr lang="tr-TR" dirty="0"/>
          </a:p>
        </p:txBody>
      </p:sp>
    </p:spTree>
    <p:extLst>
      <p:ext uri="{BB962C8B-B14F-4D97-AF65-F5344CB8AC3E}">
        <p14:creationId xmlns:p14="http://schemas.microsoft.com/office/powerpoint/2010/main" val="2421265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A2CDE8D-6FFD-48B9-B43C-E3B40CD1BE1F}"/>
              </a:ext>
            </a:extLst>
          </p:cNvPr>
          <p:cNvSpPr>
            <a:spLocks noGrp="1"/>
          </p:cNvSpPr>
          <p:nvPr>
            <p:ph idx="1"/>
          </p:nvPr>
        </p:nvSpPr>
        <p:spPr/>
        <p:txBody>
          <a:bodyPr/>
          <a:lstStyle/>
          <a:p>
            <a:r>
              <a:rPr lang="tr-TR" dirty="0"/>
              <a:t>Medya sınıflandırmaları koşul, ihtiyaç ve beklentilere göre belirlenmektedir. </a:t>
            </a:r>
          </a:p>
          <a:p>
            <a:endParaRPr lang="tr-TR" dirty="0"/>
          </a:p>
          <a:p>
            <a:r>
              <a:rPr lang="tr-TR" dirty="0"/>
              <a:t>Kamu ve özel yayıncılığın yetersiz geliyor olması, reklam verenlerin hedef kitlelerine daha net bir şekilde ulaşmak istemeleri tematik televizyonların doğmasına sebep oldu.</a:t>
            </a:r>
          </a:p>
        </p:txBody>
      </p:sp>
    </p:spTree>
    <p:extLst>
      <p:ext uri="{BB962C8B-B14F-4D97-AF65-F5344CB8AC3E}">
        <p14:creationId xmlns:p14="http://schemas.microsoft.com/office/powerpoint/2010/main" val="252084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431FB7-94CB-4C60-9A83-856F73ADCCF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2D6F70F-30D6-42E3-A429-574F533060E4}"/>
              </a:ext>
            </a:extLst>
          </p:cNvPr>
          <p:cNvSpPr>
            <a:spLocks noGrp="1"/>
          </p:cNvSpPr>
          <p:nvPr>
            <p:ph idx="1"/>
          </p:nvPr>
        </p:nvSpPr>
        <p:spPr/>
        <p:txBody>
          <a:bodyPr/>
          <a:lstStyle/>
          <a:p>
            <a:r>
              <a:rPr lang="tr-TR" dirty="0"/>
              <a:t>Tematik yayıncılık, 394 Sayılı Radyo ve Televizyonların Kuruluş ve Yayınları Hakkındaki Kanun’un 3. maddesinde “Tematik kanal, haber, belgesel, spor, müzik ve benzeri türlerde olmak üzere yalnızca belli bir konuda yayın yapan kanal” olarak tanımlanmaktadır</a:t>
            </a:r>
          </a:p>
        </p:txBody>
      </p:sp>
    </p:spTree>
    <p:extLst>
      <p:ext uri="{BB962C8B-B14F-4D97-AF65-F5344CB8AC3E}">
        <p14:creationId xmlns:p14="http://schemas.microsoft.com/office/powerpoint/2010/main" val="354540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FC1B8E-1896-44C7-B7DF-B3D358D173DB}"/>
              </a:ext>
            </a:extLst>
          </p:cNvPr>
          <p:cNvSpPr>
            <a:spLocks noGrp="1"/>
          </p:cNvSpPr>
          <p:nvPr>
            <p:ph idx="1"/>
          </p:nvPr>
        </p:nvSpPr>
        <p:spPr/>
        <p:txBody>
          <a:bodyPr/>
          <a:lstStyle/>
          <a:p>
            <a:r>
              <a:rPr lang="tr-TR" dirty="0"/>
              <a:t>Dolayısıyla; tematik televizyon; genel içinden seçilmiş ve ortak özelliklere sahip sınırlı bir hedef kitleye sahiptir ve bu sınırlı hedef kitlenin ortak ilgi alanları ile yayın içeriğini belirler</a:t>
            </a:r>
          </a:p>
        </p:txBody>
      </p:sp>
    </p:spTree>
    <p:extLst>
      <p:ext uri="{BB962C8B-B14F-4D97-AF65-F5344CB8AC3E}">
        <p14:creationId xmlns:p14="http://schemas.microsoft.com/office/powerpoint/2010/main" val="620082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FA8FBA-DE5C-4E64-A636-DBFC169AF4A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6ADE305-464D-4784-BD5B-3DE9633C76BB}"/>
              </a:ext>
            </a:extLst>
          </p:cNvPr>
          <p:cNvSpPr>
            <a:spLocks noGrp="1"/>
          </p:cNvSpPr>
          <p:nvPr>
            <p:ph idx="1"/>
          </p:nvPr>
        </p:nvSpPr>
        <p:spPr/>
        <p:txBody>
          <a:bodyPr/>
          <a:lstStyle/>
          <a:p>
            <a:r>
              <a:rPr lang="tr-TR" dirty="0"/>
              <a:t>1980’li yıllarda Amerika’da ortaya çıkan bu yayıncılık türü gelişen teknolojinin olanaklarından yararlanarak hızla büyüdü. </a:t>
            </a:r>
          </a:p>
          <a:p>
            <a:endParaRPr lang="tr-TR" dirty="0"/>
          </a:p>
          <a:p>
            <a:r>
              <a:rPr lang="tr-TR" dirty="0"/>
              <a:t>1981 yılında </a:t>
            </a:r>
            <a:r>
              <a:rPr lang="tr-TR" dirty="0" err="1"/>
              <a:t>MTV’nin</a:t>
            </a:r>
            <a:r>
              <a:rPr lang="tr-TR" dirty="0"/>
              <a:t> yayın hayatına başlaması tematik televizyonculuk uluslararası bir boyut kazandı</a:t>
            </a:r>
          </a:p>
        </p:txBody>
      </p:sp>
    </p:spTree>
    <p:extLst>
      <p:ext uri="{BB962C8B-B14F-4D97-AF65-F5344CB8AC3E}">
        <p14:creationId xmlns:p14="http://schemas.microsoft.com/office/powerpoint/2010/main" val="3956397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439188-C633-4D7B-B3CC-BA7F339A4936}"/>
              </a:ext>
            </a:extLst>
          </p:cNvPr>
          <p:cNvSpPr>
            <a:spLocks noGrp="1"/>
          </p:cNvSpPr>
          <p:nvPr>
            <p:ph idx="1"/>
          </p:nvPr>
        </p:nvSpPr>
        <p:spPr/>
        <p:txBody>
          <a:bodyPr/>
          <a:lstStyle/>
          <a:p>
            <a:r>
              <a:rPr lang="tr-TR" sz="2800" dirty="0"/>
              <a:t>Türkiye’de ise tematik televizyonculuk ilk olarak TRT tarafından gündeme alınarak uygulamaya konuldu. TRT 2 kültür ve sanat temasına ilişkin yayın yaparken, TRT 3 gençlik ve spor, TRT 4 de eğitim temalarına ilişkin yayınlar yapmalarına karşın bir kimlik kazanamamışlardı. Türkiye’de müzik temalı ilk kanal Kral TV(1994), ilk haber temalı kanal ise NTV (1996)’</a:t>
            </a:r>
            <a:r>
              <a:rPr lang="tr-TR" sz="2800" dirty="0" err="1"/>
              <a:t>dir</a:t>
            </a:r>
            <a:r>
              <a:rPr lang="tr-TR" sz="2800" dirty="0"/>
              <a:t>. </a:t>
            </a:r>
          </a:p>
        </p:txBody>
      </p:sp>
    </p:spTree>
    <p:extLst>
      <p:ext uri="{BB962C8B-B14F-4D97-AF65-F5344CB8AC3E}">
        <p14:creationId xmlns:p14="http://schemas.microsoft.com/office/powerpoint/2010/main" val="350840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5F7DB81-1C57-485B-9EBC-3D94486CEE82}"/>
              </a:ext>
            </a:extLst>
          </p:cNvPr>
          <p:cNvSpPr>
            <a:spLocks noGrp="1"/>
          </p:cNvSpPr>
          <p:nvPr>
            <p:ph idx="1"/>
          </p:nvPr>
        </p:nvSpPr>
        <p:spPr/>
        <p:txBody>
          <a:bodyPr/>
          <a:lstStyle/>
          <a:p>
            <a:r>
              <a:rPr lang="tr-TR" dirty="0"/>
              <a:t>Yayın kalitesi açısından tematik televizyon kanalları incelendiğinde diğer kanallar ile arasında gözle görülür bir fark bulunmaktadır. </a:t>
            </a:r>
          </a:p>
          <a:p>
            <a:r>
              <a:rPr lang="tr-TR" dirty="0"/>
              <a:t>Diğer televizyon kanalları geniş bir izleyici kitlesine ulaşmak için yayın kalitesini herkese ulaşabilecek düşük bir seviyede tutmaktadır. </a:t>
            </a:r>
          </a:p>
        </p:txBody>
      </p:sp>
    </p:spTree>
    <p:extLst>
      <p:ext uri="{BB962C8B-B14F-4D97-AF65-F5344CB8AC3E}">
        <p14:creationId xmlns:p14="http://schemas.microsoft.com/office/powerpoint/2010/main" val="283387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957AEF-497D-4102-9B97-698CD1ECA4A0}"/>
              </a:ext>
            </a:extLst>
          </p:cNvPr>
          <p:cNvSpPr>
            <a:spLocks noGrp="1"/>
          </p:cNvSpPr>
          <p:nvPr>
            <p:ph idx="1"/>
          </p:nvPr>
        </p:nvSpPr>
        <p:spPr/>
        <p:txBody>
          <a:bodyPr/>
          <a:lstStyle/>
          <a:p>
            <a:r>
              <a:rPr lang="tr-TR" dirty="0"/>
              <a:t>Dünyada tematik televizyon kanalına ilk örnek 1980 yılında </a:t>
            </a:r>
            <a:r>
              <a:rPr lang="tr-TR" dirty="0" err="1"/>
              <a:t>Ted</a:t>
            </a:r>
            <a:r>
              <a:rPr lang="tr-TR" dirty="0"/>
              <a:t> </a:t>
            </a:r>
            <a:r>
              <a:rPr lang="tr-TR" dirty="0" err="1"/>
              <a:t>Turner</a:t>
            </a:r>
            <a:r>
              <a:rPr lang="tr-TR" dirty="0"/>
              <a:t> tarafından kurulan Cable News Network (CNN)</a:t>
            </a:r>
            <a:r>
              <a:rPr lang="tr-TR" dirty="0" err="1"/>
              <a:t>dır</a:t>
            </a:r>
            <a:r>
              <a:rPr lang="tr-TR" dirty="0"/>
              <a:t>. </a:t>
            </a:r>
          </a:p>
          <a:p>
            <a:r>
              <a:rPr lang="tr-TR" dirty="0"/>
              <a:t>24 saat haber anlayışı ile ilk haber kanalı olan CNN’i bugün dünyada 212 ülke ve 1,5 milyardan fazla kişi izlemektedir. </a:t>
            </a:r>
          </a:p>
        </p:txBody>
      </p:sp>
    </p:spTree>
    <p:extLst>
      <p:ext uri="{BB962C8B-B14F-4D97-AF65-F5344CB8AC3E}">
        <p14:creationId xmlns:p14="http://schemas.microsoft.com/office/powerpoint/2010/main" val="719790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A6F49F8-6B7E-490E-8250-ADD54FFEB79D}"/>
              </a:ext>
            </a:extLst>
          </p:cNvPr>
          <p:cNvSpPr>
            <a:spLocks noGrp="1"/>
          </p:cNvSpPr>
          <p:nvPr>
            <p:ph idx="1"/>
          </p:nvPr>
        </p:nvSpPr>
        <p:spPr/>
        <p:txBody>
          <a:bodyPr/>
          <a:lstStyle/>
          <a:p>
            <a:r>
              <a:rPr lang="tr-TR" dirty="0"/>
              <a:t>Dijitalleşme ve kanalların çoğalmasıyla birlikte geleneksel televizyon kuruluşlarından (kamu yayıncıları, ticari yayıncılar ve pay-TV) farklı olarak yeni bir tür televizyon yayıncılığı ortaya çıkmıştır.</a:t>
            </a:r>
          </a:p>
        </p:txBody>
      </p:sp>
    </p:spTree>
    <p:extLst>
      <p:ext uri="{BB962C8B-B14F-4D97-AF65-F5344CB8AC3E}">
        <p14:creationId xmlns:p14="http://schemas.microsoft.com/office/powerpoint/2010/main" val="244829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3E97D0-FBCC-44D0-B064-CF812C852B4D}"/>
              </a:ext>
            </a:extLst>
          </p:cNvPr>
          <p:cNvSpPr>
            <a:spLocks noGrp="1"/>
          </p:cNvSpPr>
          <p:nvPr>
            <p:ph idx="1"/>
          </p:nvPr>
        </p:nvSpPr>
        <p:spPr/>
        <p:txBody>
          <a:bodyPr/>
          <a:lstStyle/>
          <a:p>
            <a:r>
              <a:rPr lang="tr-TR" dirty="0"/>
              <a:t>Bu yeni TV’nin temel amacı sadece program sunmak değil aynı zamanda hizmet de sunmaktır. </a:t>
            </a:r>
          </a:p>
          <a:p>
            <a:r>
              <a:rPr lang="tr-TR" dirty="0"/>
              <a:t>Bu tür kuruluşlar kablo, uydu ve havadan yayın yapabilen ve çok sayıda kanala sahip olan kuruluşlardır.</a:t>
            </a:r>
          </a:p>
        </p:txBody>
      </p:sp>
    </p:spTree>
    <p:extLst>
      <p:ext uri="{BB962C8B-B14F-4D97-AF65-F5344CB8AC3E}">
        <p14:creationId xmlns:p14="http://schemas.microsoft.com/office/powerpoint/2010/main" val="3286513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A6C299-CA25-4CFD-8201-F28DB97FF38A}"/>
              </a:ext>
            </a:extLst>
          </p:cNvPr>
          <p:cNvSpPr>
            <a:spLocks noGrp="1"/>
          </p:cNvSpPr>
          <p:nvPr>
            <p:ph idx="1"/>
          </p:nvPr>
        </p:nvSpPr>
        <p:spPr/>
        <p:txBody>
          <a:bodyPr/>
          <a:lstStyle/>
          <a:p>
            <a:r>
              <a:rPr lang="tr-TR" dirty="0"/>
              <a:t>Her kanal tematik (özel bir konuya odaklanmış) özellikler göstermekte ve farklı bölümlere ayrılmış (yaş, cinsiyet, eğitim düzeyi gibi daha homojen gruplar) hedef kitleye program sunmaktadır.</a:t>
            </a:r>
          </a:p>
        </p:txBody>
      </p:sp>
    </p:spTree>
    <p:extLst>
      <p:ext uri="{BB962C8B-B14F-4D97-AF65-F5344CB8AC3E}">
        <p14:creationId xmlns:p14="http://schemas.microsoft.com/office/powerpoint/2010/main" val="3328508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1B4A1FA-6EC1-4F0A-BF41-21F3A435DCCD}"/>
              </a:ext>
            </a:extLst>
          </p:cNvPr>
          <p:cNvSpPr>
            <a:spLocks noGrp="1"/>
          </p:cNvSpPr>
          <p:nvPr>
            <p:ph idx="1"/>
          </p:nvPr>
        </p:nvSpPr>
        <p:spPr/>
        <p:txBody>
          <a:bodyPr/>
          <a:lstStyle/>
          <a:p>
            <a:r>
              <a:rPr lang="tr-TR" dirty="0"/>
              <a:t>Tematik kanallar genel izleyici kitlesi yerine, özel izleyici gruplarına yönelen ve onların beğenilerine uygun temalarda yayın yapan televizyon kanalları olarak tanımlanabilir</a:t>
            </a:r>
          </a:p>
        </p:txBody>
      </p:sp>
    </p:spTree>
    <p:extLst>
      <p:ext uri="{BB962C8B-B14F-4D97-AF65-F5344CB8AC3E}">
        <p14:creationId xmlns:p14="http://schemas.microsoft.com/office/powerpoint/2010/main" val="1153801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FC663FD-87DB-4557-9752-93587E0FCDC6}"/>
              </a:ext>
            </a:extLst>
          </p:cNvPr>
          <p:cNvSpPr>
            <a:spLocks noGrp="1"/>
          </p:cNvSpPr>
          <p:nvPr>
            <p:ph idx="1"/>
          </p:nvPr>
        </p:nvSpPr>
        <p:spPr/>
        <p:txBody>
          <a:bodyPr/>
          <a:lstStyle/>
          <a:p>
            <a:r>
              <a:rPr lang="tr-TR" dirty="0"/>
              <a:t>Tematik kanallar genel içinden seçilmiş, ortak özellikleri bulunan, sayıca daha az bir kitleye hitap ederler ve program içeriklerini de bu ortak özellikler belirler. </a:t>
            </a:r>
          </a:p>
          <a:p>
            <a:r>
              <a:rPr lang="tr-TR" dirty="0"/>
              <a:t>Uzmanlık kanalları da denilen tematik kanallar televizyon sektöründe içeriği ön planda tutarak, reyting kaygısından uzak yayınlar yapma çabasındadırlar</a:t>
            </a:r>
          </a:p>
        </p:txBody>
      </p:sp>
    </p:spTree>
    <p:extLst>
      <p:ext uri="{BB962C8B-B14F-4D97-AF65-F5344CB8AC3E}">
        <p14:creationId xmlns:p14="http://schemas.microsoft.com/office/powerpoint/2010/main" val="1182154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54F60B-21DD-40C3-873B-1619199EF190}"/>
              </a:ext>
            </a:extLst>
          </p:cNvPr>
          <p:cNvSpPr>
            <a:spLocks noGrp="1"/>
          </p:cNvSpPr>
          <p:nvPr>
            <p:ph idx="1"/>
          </p:nvPr>
        </p:nvSpPr>
        <p:spPr/>
        <p:txBody>
          <a:bodyPr/>
          <a:lstStyle/>
          <a:p>
            <a:r>
              <a:rPr lang="tr-TR" dirty="0"/>
              <a:t>Tematik kanalların oluşumunda en önemli unsurlardan birisi teknoloji, bir diğeri ise izleyicinin isteklerindeki farklılaşma ve çeşitlenmedir. </a:t>
            </a:r>
          </a:p>
          <a:p>
            <a:r>
              <a:rPr lang="tr-TR" dirty="0"/>
              <a:t>İzleyici daha kaliteli ve ilgi alanına giren programları tercih etmeye başlamıştır.</a:t>
            </a:r>
          </a:p>
        </p:txBody>
      </p:sp>
    </p:spTree>
    <p:extLst>
      <p:ext uri="{BB962C8B-B14F-4D97-AF65-F5344CB8AC3E}">
        <p14:creationId xmlns:p14="http://schemas.microsoft.com/office/powerpoint/2010/main" val="2272230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6A2A7C-DB89-48CB-AE11-E18E52CB86B7}"/>
              </a:ext>
            </a:extLst>
          </p:cNvPr>
          <p:cNvSpPr>
            <a:spLocks noGrp="1"/>
          </p:cNvSpPr>
          <p:nvPr>
            <p:ph idx="1"/>
          </p:nvPr>
        </p:nvSpPr>
        <p:spPr/>
        <p:txBody>
          <a:bodyPr/>
          <a:lstStyle/>
          <a:p>
            <a:r>
              <a:rPr lang="tr-TR" dirty="0"/>
              <a:t>Tematik kanal sektörünün yıllar içinde yavaş yavaş ancak istikrarlı bir şekilde gelişmesi, birtakım davranış kalıplarına bağlıdır:</a:t>
            </a:r>
          </a:p>
        </p:txBody>
      </p:sp>
    </p:spTree>
    <p:extLst>
      <p:ext uri="{BB962C8B-B14F-4D97-AF65-F5344CB8AC3E}">
        <p14:creationId xmlns:p14="http://schemas.microsoft.com/office/powerpoint/2010/main" val="396248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027A3C8-7B62-414C-B16B-C282B3B7D4CC}"/>
              </a:ext>
            </a:extLst>
          </p:cNvPr>
          <p:cNvSpPr>
            <a:spLocks noGrp="1"/>
          </p:cNvSpPr>
          <p:nvPr>
            <p:ph idx="1"/>
          </p:nvPr>
        </p:nvSpPr>
        <p:spPr/>
        <p:txBody>
          <a:bodyPr/>
          <a:lstStyle/>
          <a:p>
            <a:r>
              <a:rPr lang="tr-TR" dirty="0"/>
              <a:t>Az sayıda “güçlü ve marka haline gelmiş”, popüler tematik kanallar birbirleriyle zorlu bir rekabet içindedirler. </a:t>
            </a:r>
          </a:p>
        </p:txBody>
      </p:sp>
    </p:spTree>
    <p:extLst>
      <p:ext uri="{BB962C8B-B14F-4D97-AF65-F5344CB8AC3E}">
        <p14:creationId xmlns:p14="http://schemas.microsoft.com/office/powerpoint/2010/main" val="396261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F4062C-4A21-4EA7-A9C9-BB5AD4BC73E6}"/>
              </a:ext>
            </a:extLst>
          </p:cNvPr>
          <p:cNvSpPr>
            <a:spLocks noGrp="1"/>
          </p:cNvSpPr>
          <p:nvPr>
            <p:ph idx="1"/>
          </p:nvPr>
        </p:nvSpPr>
        <p:spPr/>
        <p:txBody>
          <a:bodyPr/>
          <a:lstStyle/>
          <a:p>
            <a:r>
              <a:rPr lang="tr-TR" dirty="0"/>
              <a:t>Diğer taraftan yıllık bütçeleri 6 veya 8 milyon EURO arasında değişen “küçük tematik kanallar” ve onların program içerikleri daha niş (daha önce hizmet sunulmamış) izleyicileri hedeflemektedir. </a:t>
            </a:r>
          </a:p>
        </p:txBody>
      </p:sp>
    </p:spTree>
    <p:extLst>
      <p:ext uri="{BB962C8B-B14F-4D97-AF65-F5344CB8AC3E}">
        <p14:creationId xmlns:p14="http://schemas.microsoft.com/office/powerpoint/2010/main" val="3806052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50E768F-0173-44C0-AE58-BDA37EC563FD}"/>
              </a:ext>
            </a:extLst>
          </p:cNvPr>
          <p:cNvSpPr>
            <a:spLocks noGrp="1"/>
          </p:cNvSpPr>
          <p:nvPr>
            <p:ph idx="1"/>
          </p:nvPr>
        </p:nvSpPr>
        <p:spPr/>
        <p:txBody>
          <a:bodyPr/>
          <a:lstStyle/>
          <a:p>
            <a:r>
              <a:rPr lang="tr-TR" dirty="0"/>
              <a:t>Üstteki iki tematik kanal türünden başka, yıllık bütçeleri 8 ile 15 milyon EURO arasında değişen “orta büyüklükteki tematik kanallar”, açık olmayan bir konumlama sergilerler</a:t>
            </a:r>
          </a:p>
        </p:txBody>
      </p:sp>
    </p:spTree>
    <p:extLst>
      <p:ext uri="{BB962C8B-B14F-4D97-AF65-F5344CB8AC3E}">
        <p14:creationId xmlns:p14="http://schemas.microsoft.com/office/powerpoint/2010/main" val="135453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CB5AEB-AA0D-4332-841A-89DEB42475AA}"/>
              </a:ext>
            </a:extLst>
          </p:cNvPr>
          <p:cNvSpPr>
            <a:spLocks noGrp="1"/>
          </p:cNvSpPr>
          <p:nvPr>
            <p:ph type="title"/>
          </p:nvPr>
        </p:nvSpPr>
        <p:spPr/>
        <p:txBody>
          <a:bodyPr/>
          <a:lstStyle/>
          <a:p>
            <a:r>
              <a:rPr lang="tr-TR" sz="3200" b="1" dirty="0"/>
              <a:t>Tematik Kanalların Gelişimi ve Genel Kanallardan Ayrılan Özellikleri </a:t>
            </a:r>
          </a:p>
        </p:txBody>
      </p:sp>
      <p:sp>
        <p:nvSpPr>
          <p:cNvPr id="3" name="İçerik Yer Tutucusu 2">
            <a:extLst>
              <a:ext uri="{FF2B5EF4-FFF2-40B4-BE49-F238E27FC236}">
                <a16:creationId xmlns:a16="http://schemas.microsoft.com/office/drawing/2014/main" id="{324344D8-D2A0-4053-B6F6-82B1A5972DB3}"/>
              </a:ext>
            </a:extLst>
          </p:cNvPr>
          <p:cNvSpPr>
            <a:spLocks noGrp="1"/>
          </p:cNvSpPr>
          <p:nvPr>
            <p:ph idx="1"/>
          </p:nvPr>
        </p:nvSpPr>
        <p:spPr/>
        <p:txBody>
          <a:bodyPr/>
          <a:lstStyle/>
          <a:p>
            <a:r>
              <a:rPr lang="tr-TR" dirty="0"/>
              <a:t>Öncelikle yayın teknolojisindeki değişmeler ve hedef kitlenin farklı özelliklerine dayalı farklı beğeni ve ihtiyaçlarının giderilmesine yönelik tematik yayıncılığın ortaya çıkmasıyla, yayıncılıktaki temalar da çeşitlenmiştir.</a:t>
            </a:r>
          </a:p>
        </p:txBody>
      </p:sp>
    </p:spTree>
    <p:extLst>
      <p:ext uri="{BB962C8B-B14F-4D97-AF65-F5344CB8AC3E}">
        <p14:creationId xmlns:p14="http://schemas.microsoft.com/office/powerpoint/2010/main" val="2069795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ED72431-6523-4DA4-B920-3FC34DBE91F4}"/>
              </a:ext>
            </a:extLst>
          </p:cNvPr>
          <p:cNvSpPr>
            <a:spLocks noGrp="1"/>
          </p:cNvSpPr>
          <p:nvPr>
            <p:ph idx="1"/>
          </p:nvPr>
        </p:nvSpPr>
        <p:spPr/>
        <p:txBody>
          <a:bodyPr/>
          <a:lstStyle/>
          <a:p>
            <a:r>
              <a:rPr lang="tr-TR" dirty="0"/>
              <a:t>Kadın, erkek, yaşlı, genç, çocuk gibi farklı hedef kitlelere yönelik yayın yapan tematik kanalların yayınlarını grupladıkları genel temalar; haber, spor, film ve dizi, çocuk, müzik, belgesel, yaşam ve eğlence kanallarıdır. </a:t>
            </a:r>
          </a:p>
        </p:txBody>
      </p:sp>
    </p:spTree>
    <p:extLst>
      <p:ext uri="{BB962C8B-B14F-4D97-AF65-F5344CB8AC3E}">
        <p14:creationId xmlns:p14="http://schemas.microsoft.com/office/powerpoint/2010/main" val="88815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2ECC5C9-7248-44A2-9D65-6890D96540F5}"/>
              </a:ext>
            </a:extLst>
          </p:cNvPr>
          <p:cNvSpPr>
            <a:spLocks noGrp="1"/>
          </p:cNvSpPr>
          <p:nvPr>
            <p:ph idx="1"/>
          </p:nvPr>
        </p:nvSpPr>
        <p:spPr/>
        <p:txBody>
          <a:bodyPr/>
          <a:lstStyle/>
          <a:p>
            <a:r>
              <a:rPr lang="tr-TR" dirty="0"/>
              <a:t>Her bir temanın kendi içinde daha farklı alt temalara da ayrılmasıyla (moda, doğal yaşam, hobi, taraftar kanalları vb.) hedef kitlenin çok daha küçük bölümlerine yayın yapıldığı görülmektedir.</a:t>
            </a:r>
          </a:p>
        </p:txBody>
      </p:sp>
    </p:spTree>
    <p:extLst>
      <p:ext uri="{BB962C8B-B14F-4D97-AF65-F5344CB8AC3E}">
        <p14:creationId xmlns:p14="http://schemas.microsoft.com/office/powerpoint/2010/main" val="4159938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7E286F-A2A0-4CBD-9600-E727C1F42054}"/>
              </a:ext>
            </a:extLst>
          </p:cNvPr>
          <p:cNvSpPr>
            <a:spLocks noGrp="1"/>
          </p:cNvSpPr>
          <p:nvPr>
            <p:ph idx="1"/>
          </p:nvPr>
        </p:nvSpPr>
        <p:spPr/>
        <p:txBody>
          <a:bodyPr/>
          <a:lstStyle/>
          <a:p>
            <a:r>
              <a:rPr lang="tr-TR" dirty="0"/>
              <a:t>Tematik kanalların belirli hedef kitlelere yönelik yayınları yanında, genel kapsamlı yayın yapan televizyon kanallarından ayrılan bir takım farklı yönleri de vardır. </a:t>
            </a:r>
          </a:p>
          <a:p>
            <a:r>
              <a:rPr lang="tr-TR" dirty="0"/>
              <a:t>Bunlar; izleyiciyi konumlandırdıkları biçim yönünden, reklamın </a:t>
            </a:r>
            <a:r>
              <a:rPr lang="tr-TR" dirty="0" err="1"/>
              <a:t>programlaşması</a:t>
            </a:r>
            <a:r>
              <a:rPr lang="tr-TR" dirty="0"/>
              <a:t> yönünden ve reklam politikaları yönünden olmak üzere üç şekilde sıralanabilir.</a:t>
            </a:r>
          </a:p>
        </p:txBody>
      </p:sp>
    </p:spTree>
    <p:extLst>
      <p:ext uri="{BB962C8B-B14F-4D97-AF65-F5344CB8AC3E}">
        <p14:creationId xmlns:p14="http://schemas.microsoft.com/office/powerpoint/2010/main" val="3290079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50DE4C-1FA4-4F53-948A-F467DCB4F24A}"/>
              </a:ext>
            </a:extLst>
          </p:cNvPr>
          <p:cNvSpPr>
            <a:spLocks noGrp="1"/>
          </p:cNvSpPr>
          <p:nvPr>
            <p:ph type="title"/>
          </p:nvPr>
        </p:nvSpPr>
        <p:spPr/>
        <p:txBody>
          <a:bodyPr/>
          <a:lstStyle/>
          <a:p>
            <a:r>
              <a:rPr lang="tr-TR" sz="3200" b="1" dirty="0"/>
              <a:t>Tematik Kanallarda İzleyici Konumlandırması </a:t>
            </a:r>
          </a:p>
        </p:txBody>
      </p:sp>
      <p:sp>
        <p:nvSpPr>
          <p:cNvPr id="3" name="İçerik Yer Tutucusu 2">
            <a:extLst>
              <a:ext uri="{FF2B5EF4-FFF2-40B4-BE49-F238E27FC236}">
                <a16:creationId xmlns:a16="http://schemas.microsoft.com/office/drawing/2014/main" id="{B7FAEB48-968A-4DFA-9B8B-E3AF6C0D121E}"/>
              </a:ext>
            </a:extLst>
          </p:cNvPr>
          <p:cNvSpPr>
            <a:spLocks noGrp="1"/>
          </p:cNvSpPr>
          <p:nvPr>
            <p:ph idx="1"/>
          </p:nvPr>
        </p:nvSpPr>
        <p:spPr/>
        <p:txBody>
          <a:bodyPr/>
          <a:lstStyle/>
          <a:p>
            <a:r>
              <a:rPr lang="tr-TR" sz="2800" dirty="0"/>
              <a:t>Dijitalleşme ile teknolojik zemine kavuşan tematik televizyonculuk, özel televizyonculuğun da artışıyla sayısal olarak bir patlama yaşamıştır. </a:t>
            </a:r>
          </a:p>
          <a:p>
            <a:r>
              <a:rPr lang="tr-TR" sz="2800" dirty="0"/>
              <a:t>Özel televizyonculuğun gelişmesi tematik kanalları arttırırken, izleyiciye bakış açısının da değişmesine sebep olmuştur. </a:t>
            </a:r>
          </a:p>
          <a:p>
            <a:r>
              <a:rPr lang="tr-TR" sz="2800" dirty="0"/>
              <a:t>Kamusal yayıncılık izleyiciyi “</a:t>
            </a:r>
            <a:r>
              <a:rPr lang="tr-TR" sz="2800" b="1" dirty="0">
                <a:solidFill>
                  <a:srgbClr val="FF0000"/>
                </a:solidFill>
              </a:rPr>
              <a:t>yurttaş</a:t>
            </a:r>
            <a:r>
              <a:rPr lang="tr-TR" sz="2800" dirty="0"/>
              <a:t>” olarak görürken, özel televizyonculuk izleyiciyi tüketici yani “</a:t>
            </a:r>
            <a:r>
              <a:rPr lang="tr-TR" sz="2800" b="1" dirty="0">
                <a:solidFill>
                  <a:srgbClr val="FF0000"/>
                </a:solidFill>
              </a:rPr>
              <a:t>müşteri</a:t>
            </a:r>
            <a:r>
              <a:rPr lang="tr-TR" sz="2800" dirty="0"/>
              <a:t>” olarak görmektedir</a:t>
            </a:r>
          </a:p>
        </p:txBody>
      </p:sp>
    </p:spTree>
    <p:extLst>
      <p:ext uri="{BB962C8B-B14F-4D97-AF65-F5344CB8AC3E}">
        <p14:creationId xmlns:p14="http://schemas.microsoft.com/office/powerpoint/2010/main" val="3711966647"/>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627</TotalTime>
  <Words>967</Words>
  <Application>Microsoft Office PowerPoint</Application>
  <PresentationFormat>Ekran Gösterisi (4:3)</PresentationFormat>
  <Paragraphs>50</Paragraphs>
  <Slides>29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29</vt:i4>
      </vt:variant>
    </vt:vector>
  </HeadingPairs>
  <TitlesOfParts>
    <vt:vector size="34" baseType="lpstr">
      <vt:lpstr>Arial</vt:lpstr>
      <vt:lpstr>Arial</vt:lpstr>
      <vt:lpstr>Calibri</vt:lpstr>
      <vt:lpstr>Segoe UI</vt:lpstr>
      <vt:lpstr>sunum_sablon</vt:lpstr>
      <vt:lpstr>PowerPoint Sunusu</vt:lpstr>
      <vt:lpstr>TEMATİK TELEVİZYON YAYINCILIĞI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Tematik Kanalların Gelişimi ve Genel Kanallardan Ayrılan Özellikleri </vt:lpstr>
      <vt:lpstr>PowerPoint Sunusu</vt:lpstr>
      <vt:lpstr>PowerPoint Sunusu</vt:lpstr>
      <vt:lpstr>PowerPoint Sunusu</vt:lpstr>
      <vt:lpstr>Tematik Kanallarda İzleyici Konumlandırması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İletişim Fakültesi</dc:creator>
  <cp:lastModifiedBy>admin</cp:lastModifiedBy>
  <cp:revision>106</cp:revision>
  <cp:lastPrinted>1601-01-01T00:00:00Z</cp:lastPrinted>
  <dcterms:created xsi:type="dcterms:W3CDTF">2019-11-27T06:53:14Z</dcterms:created>
  <dcterms:modified xsi:type="dcterms:W3CDTF">2021-05-03T18:45:30Z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