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91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2" r:id="rId36"/>
    <p:sldId id="293" r:id="rId37"/>
    <p:sldId id="294" r:id="rId38"/>
    <p:sldId id="295" r:id="rId39"/>
    <p:sldId id="296" r:id="rId40"/>
    <p:sldId id="299" r:id="rId41"/>
    <p:sldId id="297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13" r:id="rId52"/>
    <p:sldId id="311" r:id="rId53"/>
    <p:sldId id="312" r:id="rId54"/>
    <p:sldId id="315" r:id="rId55"/>
    <p:sldId id="314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6" r:id="rId66"/>
    <p:sldId id="327" r:id="rId67"/>
    <p:sldId id="328" r:id="rId68"/>
    <p:sldId id="329" r:id="rId69"/>
    <p:sldId id="330" r:id="rId70"/>
    <p:sldId id="331" r:id="rId71"/>
    <p:sldId id="325" r:id="rId7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erbest Form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Serbest Form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09B12DF-B261-42E2-9FDF-8FE5E0B3A252}" type="datetimeFigureOut">
              <a:rPr lang="tr-TR" smtClean="0"/>
              <a:pPr/>
              <a:t>29.03.2019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675AD85-76CB-434E-A57F-B2EA84E6704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RENK KAVRAMI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tr-TR" sz="3200" dirty="0" smtClean="0">
                <a:solidFill>
                  <a:schemeClr val="bg1"/>
                </a:solidFill>
              </a:rPr>
              <a:t>Renklerin insanın ruhsal durumu üzerinde ne denli etkili olduğu bilinen bir gerçektir. Renk olayların gerçekliğinin vazgeçilmez </a:t>
            </a:r>
            <a:r>
              <a:rPr lang="tr-TR" sz="3200" dirty="0" err="1" smtClean="0">
                <a:solidFill>
                  <a:schemeClr val="bg1"/>
                </a:solidFill>
              </a:rPr>
              <a:t>ögesidir</a:t>
            </a:r>
            <a:r>
              <a:rPr lang="tr-TR" sz="3200" dirty="0" smtClean="0">
                <a:solidFill>
                  <a:schemeClr val="bg1"/>
                </a:solidFill>
              </a:rPr>
              <a:t>.</a:t>
            </a:r>
            <a:r>
              <a:rPr lang="tr-TR" sz="3200" dirty="0" smtClean="0">
                <a:solidFill>
                  <a:schemeClr val="bg1"/>
                </a:solidFill>
                <a:cs typeface="Calibri"/>
              </a:rPr>
              <a:t> Renklerin psikolojik etkileri özel bir anlam taşımaktadır. </a:t>
            </a:r>
          </a:p>
          <a:p>
            <a:pPr algn="ctr"/>
            <a:endParaRPr lang="tr-TR" sz="3200" dirty="0" smtClean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tr-TR" sz="3200" dirty="0" smtClean="0">
                <a:solidFill>
                  <a:schemeClr val="bg1"/>
                </a:solidFill>
                <a:cs typeface="Calibri"/>
              </a:rPr>
              <a:t>Bazı renklerin içerdiği anlamlar şu şekilde;</a:t>
            </a:r>
          </a:p>
          <a:p>
            <a:endParaRPr lang="tr-TR" dirty="0"/>
          </a:p>
        </p:txBody>
      </p:sp>
      <p:pic>
        <p:nvPicPr>
          <p:cNvPr id="4" name="Resim 2">
            <a:extLst>
              <a:ext uri="{FF2B5EF4-FFF2-40B4-BE49-F238E27FC236}">
                <a16:creationId xmlns:a16="http://schemas.microsoft.com/office/drawing/2014/main" xmlns="" id="{2505D1BC-AF4A-478B-A908-C78A67CE9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500042"/>
            <a:ext cx="2743200" cy="7100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9704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latin typeface="Comic Sans MS"/>
              </a:rPr>
              <a:t>BEYAZ</a:t>
            </a:r>
            <a:br>
              <a:rPr lang="en-US" sz="4800" b="1" dirty="0" smtClean="0">
                <a:latin typeface="Comic Sans MS"/>
              </a:rPr>
            </a:b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>
          <a:xfrm>
            <a:off x="4267200" y="2357430"/>
            <a:ext cx="3657600" cy="3768733"/>
          </a:xfrm>
        </p:spPr>
        <p:txBody>
          <a:bodyPr/>
          <a:lstStyle/>
          <a:p>
            <a:pPr>
              <a:buNone/>
            </a:pPr>
            <a:r>
              <a:rPr lang="tr-TR" sz="2800" dirty="0" smtClean="0"/>
              <a:t>   Saflık</a:t>
            </a:r>
            <a:r>
              <a:rPr lang="tr-TR" sz="2800" dirty="0" smtClean="0">
                <a:cs typeface="Calibri"/>
              </a:rPr>
              <a:t> , temizlik , istikrar</a:t>
            </a:r>
          </a:p>
          <a:p>
            <a:endParaRPr lang="tr-TR" dirty="0"/>
          </a:p>
        </p:txBody>
      </p:sp>
      <p:pic>
        <p:nvPicPr>
          <p:cNvPr id="7" name="Resim 3" descr="at, hayvan, gök, memeli içeren bir resim&#10;&#10;Çok yüksek güvenilirlikle oluşturulmuş açıklama">
            <a:extLst>
              <a:ext uri="{FF2B5EF4-FFF2-40B4-BE49-F238E27FC236}">
                <a16:creationId xmlns:a16="http://schemas.microsoft.com/office/drawing/2014/main" xmlns="" id="{3321F2E7-38C7-41C5-AB0F-54AC89C016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2100" r="32780" b="1"/>
          <a:stretch/>
        </p:blipFill>
        <p:spPr>
          <a:xfrm>
            <a:off x="457200" y="1784987"/>
            <a:ext cx="3657600" cy="4156389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54164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Comic Sans MS"/>
              </a:rPr>
              <a:t>SİYAH</a:t>
            </a:r>
            <a:br>
              <a:rPr lang="en-US" sz="4800" b="1" dirty="0" smtClean="0">
                <a:solidFill>
                  <a:schemeClr val="bg1"/>
                </a:solidFill>
                <a:latin typeface="Comic Sans MS"/>
              </a:rPr>
            </a:b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267200" y="2214554"/>
            <a:ext cx="3657600" cy="3911609"/>
          </a:xfrm>
        </p:spPr>
        <p:txBody>
          <a:bodyPr/>
          <a:lstStyle/>
          <a:p>
            <a:pPr>
              <a:buNone/>
            </a:pPr>
            <a:r>
              <a:rPr lang="tr-TR" sz="2800" dirty="0" smtClean="0">
                <a:solidFill>
                  <a:schemeClr val="bg1"/>
                </a:solidFill>
              </a:rPr>
              <a:t>   Güç</a:t>
            </a:r>
            <a:r>
              <a:rPr lang="tr-TR" sz="2800" dirty="0" smtClean="0">
                <a:solidFill>
                  <a:schemeClr val="bg1"/>
                </a:solidFill>
                <a:cs typeface="Calibri"/>
              </a:rPr>
              <a:t> , tutku , matem (çoğu ülkede)</a:t>
            </a:r>
            <a:endParaRPr lang="tr-TR" sz="2800" dirty="0" smtClean="0">
              <a:solidFill>
                <a:schemeClr val="bg1"/>
              </a:solidFill>
            </a:endParaRPr>
          </a:p>
          <a:p>
            <a:endParaRPr lang="tr-TR" dirty="0"/>
          </a:p>
        </p:txBody>
      </p:sp>
      <p:pic>
        <p:nvPicPr>
          <p:cNvPr id="5" name="Resim 3" descr="gök, kadın, kişi, kıyafet içeren bir resim&#10;&#10;Çok yüksek güvenilirlikle oluşturulmuş açıklama">
            <a:extLst>
              <a:ext uri="{FF2B5EF4-FFF2-40B4-BE49-F238E27FC236}">
                <a16:creationId xmlns:a16="http://schemas.microsoft.com/office/drawing/2014/main" xmlns="" id="{F273B3CA-FF17-43CA-839C-5A1C13447F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1583" r="24835" b="2"/>
          <a:stretch/>
        </p:blipFill>
        <p:spPr>
          <a:xfrm>
            <a:off x="457200" y="1784343"/>
            <a:ext cx="3657600" cy="4157677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112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smtClean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MAVİ</a:t>
            </a:r>
            <a:br>
              <a:rPr lang="en-US" sz="4800" b="1" dirty="0" smtClean="0">
                <a:solidFill>
                  <a:schemeClr val="accent1">
                    <a:lumMod val="75000"/>
                  </a:schemeClr>
                </a:solidFill>
                <a:latin typeface="Comic Sans MS"/>
              </a:rPr>
            </a:b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267200" y="2786058"/>
            <a:ext cx="3657600" cy="3340105"/>
          </a:xfrm>
        </p:spPr>
        <p:txBody>
          <a:bodyPr/>
          <a:lstStyle/>
          <a:p>
            <a:pPr>
              <a:buNone/>
            </a:pP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    Sonsuzluk</a:t>
            </a: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  <a:cs typeface="Calibri"/>
              </a:rPr>
              <a:t> , özgürlük</a:t>
            </a:r>
          </a:p>
          <a:p>
            <a:endParaRPr lang="tr-TR" dirty="0"/>
          </a:p>
        </p:txBody>
      </p:sp>
      <p:pic>
        <p:nvPicPr>
          <p:cNvPr id="5" name="Resim 3" descr="su, gök, açık hava, okyanus içeren bir resim&#10;&#10;Çok yüksek güvenilirlikle oluşturulmuş açıklama">
            <a:extLst>
              <a:ext uri="{FF2B5EF4-FFF2-40B4-BE49-F238E27FC236}">
                <a16:creationId xmlns:a16="http://schemas.microsoft.com/office/drawing/2014/main" xmlns="" id="{7A6FA9B7-4C24-4619-87EA-5AB5895B574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3301" r="21819" b="1"/>
          <a:stretch/>
        </p:blipFill>
        <p:spPr>
          <a:xfrm>
            <a:off x="500034" y="1857364"/>
            <a:ext cx="3419856" cy="4051259"/>
          </a:xfrm>
          <a:custGeom>
            <a:avLst/>
            <a:gdLst>
              <a:gd name="connsiteX0" fmla="*/ 1082595 w 5234519"/>
              <a:gd name="connsiteY0" fmla="*/ 0 h 6210629"/>
              <a:gd name="connsiteX1" fmla="*/ 3027450 w 5234519"/>
              <a:gd name="connsiteY1" fmla="*/ 0 h 6210629"/>
              <a:gd name="connsiteX2" fmla="*/ 3291029 w 5234519"/>
              <a:gd name="connsiteY2" fmla="*/ 96471 h 6210629"/>
              <a:gd name="connsiteX3" fmla="*/ 5234519 w 5234519"/>
              <a:gd name="connsiteY3" fmla="*/ 3028517 h 6210629"/>
              <a:gd name="connsiteX4" fmla="*/ 2052407 w 5234519"/>
              <a:gd name="connsiteY4" fmla="*/ 6210629 h 6210629"/>
              <a:gd name="connsiteX5" fmla="*/ 28288 w 5234519"/>
              <a:gd name="connsiteY5" fmla="*/ 5483989 h 6210629"/>
              <a:gd name="connsiteX6" fmla="*/ 0 w 5234519"/>
              <a:gd name="connsiteY6" fmla="*/ 5458279 h 6210629"/>
              <a:gd name="connsiteX7" fmla="*/ 0 w 5234519"/>
              <a:gd name="connsiteY7" fmla="*/ 598754 h 6210629"/>
              <a:gd name="connsiteX8" fmla="*/ 28288 w 5234519"/>
              <a:gd name="connsiteY8" fmla="*/ 573044 h 6210629"/>
              <a:gd name="connsiteX9" fmla="*/ 958290 w 5234519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939916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Comic Sans MS"/>
              </a:rPr>
              <a:t>YEŞİL</a:t>
            </a:r>
            <a:br>
              <a:rPr lang="en-US" sz="4800" b="1" dirty="0" smtClean="0">
                <a:solidFill>
                  <a:srgbClr val="00B050"/>
                </a:solidFill>
                <a:latin typeface="Comic Sans MS"/>
              </a:rPr>
            </a:br>
            <a:endParaRPr lang="tr-TR" dirty="0">
              <a:solidFill>
                <a:srgbClr val="00B050"/>
              </a:solidFill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267200" y="2928934"/>
            <a:ext cx="3657600" cy="3197229"/>
          </a:xfrm>
        </p:spPr>
        <p:txBody>
          <a:bodyPr/>
          <a:lstStyle/>
          <a:p>
            <a:pPr>
              <a:buNone/>
            </a:pPr>
            <a:r>
              <a:rPr lang="tr-TR" sz="2800" b="1" dirty="0" smtClean="0">
                <a:solidFill>
                  <a:srgbClr val="00B050"/>
                </a:solidFill>
              </a:rPr>
              <a:t>      Doğa</a:t>
            </a:r>
            <a:r>
              <a:rPr lang="tr-TR" sz="2800" b="1" dirty="0" smtClean="0">
                <a:solidFill>
                  <a:srgbClr val="00B050"/>
                </a:solidFill>
                <a:cs typeface="Calibri"/>
              </a:rPr>
              <a:t> , huzur</a:t>
            </a:r>
          </a:p>
          <a:p>
            <a:endParaRPr lang="tr-TR" dirty="0"/>
          </a:p>
        </p:txBody>
      </p:sp>
      <p:pic>
        <p:nvPicPr>
          <p:cNvPr id="5" name="Resim 8" descr="ağaç, çayır, açık hava, yeşil içeren bir resim&#10;&#10;Çok yüksek güvenilirlikle oluşturulmuş açıklama">
            <a:extLst>
              <a:ext uri="{FF2B5EF4-FFF2-40B4-BE49-F238E27FC236}">
                <a16:creationId xmlns:a16="http://schemas.microsoft.com/office/drawing/2014/main" xmlns="" id="{308F03F8-8B1D-46CF-A58C-38D7B26056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785926"/>
            <a:ext cx="3657600" cy="442915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82726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Comic Sans MS"/>
              </a:rPr>
              <a:t>KIRMIZI</a:t>
            </a:r>
            <a:br>
              <a:rPr lang="en-US" sz="4800" b="1" dirty="0" smtClean="0">
                <a:solidFill>
                  <a:srgbClr val="FF0000"/>
                </a:solidFill>
                <a:latin typeface="Comic Sans MS"/>
              </a:rPr>
            </a:b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214942" y="2071678"/>
            <a:ext cx="3143272" cy="4054485"/>
          </a:xfrm>
        </p:spPr>
        <p:txBody>
          <a:bodyPr/>
          <a:lstStyle/>
          <a:p>
            <a:pPr>
              <a:buNone/>
            </a:pPr>
            <a:r>
              <a:rPr lang="tr-TR" sz="2800" b="1" dirty="0" smtClean="0">
                <a:solidFill>
                  <a:srgbClr val="FF0000"/>
                </a:solidFill>
                <a:cs typeface="Calibri"/>
              </a:rPr>
              <a:t>   Canlılık , dinamizm , ataklık , azim , kararlılık</a:t>
            </a:r>
          </a:p>
          <a:p>
            <a:endParaRPr lang="tr-TR" dirty="0"/>
          </a:p>
        </p:txBody>
      </p:sp>
      <p:pic>
        <p:nvPicPr>
          <p:cNvPr id="5" name="Resim 10" descr="açık hava, gök, kırmızı, yol içeren bir resim&#10;&#10;Çok yüksek güvenilirlikle oluşturulmuş açıklama">
            <a:extLst>
              <a:ext uri="{FF2B5EF4-FFF2-40B4-BE49-F238E27FC236}">
                <a16:creationId xmlns:a16="http://schemas.microsoft.com/office/drawing/2014/main" xmlns="" id="{BD0A8360-DC05-42D8-A0AC-BFA3F0EE71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714488"/>
            <a:ext cx="4329114" cy="37147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82726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rgbClr val="FFFF00"/>
                </a:solidFill>
                <a:latin typeface="Comic Sans MS"/>
              </a:rPr>
              <a:t>SARI</a:t>
            </a:r>
            <a:br>
              <a:rPr lang="en-US" sz="4800" b="1" dirty="0" smtClean="0">
                <a:solidFill>
                  <a:srgbClr val="FFFF00"/>
                </a:solidFill>
                <a:latin typeface="Comic Sans MS"/>
              </a:rPr>
            </a:b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214942" y="2285992"/>
            <a:ext cx="3286148" cy="3840171"/>
          </a:xfrm>
        </p:spPr>
        <p:txBody>
          <a:bodyPr/>
          <a:lstStyle/>
          <a:p>
            <a:pPr algn="ctr">
              <a:buNone/>
            </a:pPr>
            <a:r>
              <a:rPr lang="tr-TR" sz="2800" b="1" dirty="0" smtClean="0">
                <a:solidFill>
                  <a:srgbClr val="FFFF00"/>
                </a:solidFill>
              </a:rPr>
              <a:t>Neşe</a:t>
            </a:r>
            <a:r>
              <a:rPr lang="tr-TR" sz="2800" b="1" dirty="0" smtClean="0">
                <a:solidFill>
                  <a:srgbClr val="FFFF00"/>
                </a:solidFill>
                <a:cs typeface="Calibri"/>
              </a:rPr>
              <a:t> , zeka , incelik , pratiklik</a:t>
            </a:r>
          </a:p>
          <a:p>
            <a:pPr algn="ctr"/>
            <a:r>
              <a:rPr lang="tr-TR" sz="2800" b="1" dirty="0" smtClean="0">
                <a:solidFill>
                  <a:srgbClr val="FFFF00"/>
                </a:solidFill>
                <a:cs typeface="Calibri"/>
              </a:rPr>
              <a:t>(en dikkat çeken renktir)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C64380F0-6B66-45DE-8FCF-C1753B135C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571612"/>
            <a:ext cx="4686304" cy="428628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11354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rgbClr val="7030A0"/>
                </a:solidFill>
                <a:latin typeface="Comic Sans MS"/>
              </a:rPr>
              <a:t>MOR</a:t>
            </a:r>
            <a:br>
              <a:rPr lang="en-US" sz="4800" b="1" dirty="0" smtClean="0">
                <a:solidFill>
                  <a:srgbClr val="7030A0"/>
                </a:solidFill>
                <a:latin typeface="Comic Sans MS"/>
              </a:rPr>
            </a:b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286380" y="2571744"/>
            <a:ext cx="2638420" cy="3554419"/>
          </a:xfrm>
        </p:spPr>
        <p:txBody>
          <a:bodyPr/>
          <a:lstStyle/>
          <a:p>
            <a:pPr>
              <a:buNone/>
            </a:pPr>
            <a:r>
              <a:rPr lang="tr-TR" sz="2800" b="1" dirty="0" smtClean="0">
                <a:solidFill>
                  <a:srgbClr val="7030A0"/>
                </a:solidFill>
                <a:cs typeface="Calibri"/>
              </a:rPr>
              <a:t>Asalet , lüks , itibar</a:t>
            </a:r>
          </a:p>
          <a:p>
            <a:endParaRPr lang="tr-TR" dirty="0"/>
          </a:p>
        </p:txBody>
      </p:sp>
      <p:pic>
        <p:nvPicPr>
          <p:cNvPr id="5" name="Resim 3" descr="mor içeren bir resim&#10;&#10;Yüksek güvenilirlikle oluşturulmuş açıklama">
            <a:extLst>
              <a:ext uri="{FF2B5EF4-FFF2-40B4-BE49-F238E27FC236}">
                <a16:creationId xmlns:a16="http://schemas.microsoft.com/office/drawing/2014/main" xmlns="" id="{9CB139FB-A72B-479A-A212-FBEF5B33BC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857364"/>
            <a:ext cx="4614866" cy="428628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Görsel algılamada ışık ve renk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Işığa yönelik ilk görsel algılama, tek hücreli saydam organizmalarda görülmektedir.</a:t>
            </a:r>
          </a:p>
          <a:p>
            <a:r>
              <a:rPr lang="tr-TR" dirty="0" smtClean="0"/>
              <a:t>Işık yaşam için diğer hayati öğeler kadar, hava, su gibi gereklidir.</a:t>
            </a:r>
          </a:p>
          <a:p>
            <a:r>
              <a:rPr lang="tr-TR" dirty="0" smtClean="0"/>
              <a:t>Işık aracılığıyla oluşan görsel algı, sinema ve </a:t>
            </a:r>
            <a:r>
              <a:rPr lang="tr-TR" dirty="0" err="1" smtClean="0"/>
              <a:t>tv’de</a:t>
            </a:r>
            <a:r>
              <a:rPr lang="tr-TR" dirty="0" smtClean="0"/>
              <a:t> de canlı organizmaların ışığa olan gereksinimleri kadar önem taşır.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Görsel algılamaya, ışığın oluşması açısından baktığımızda, temel kaynak gün ışığı ya da onu oluşturan güneştir.</a:t>
            </a:r>
          </a:p>
          <a:p>
            <a:r>
              <a:rPr lang="tr-TR" dirty="0" smtClean="0"/>
              <a:t>Görsel algılamada renk, görme duyumunun ışıkla birlikte diğer uyaranıdır.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İletişim Fakültesi\Desktop\Image-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14356"/>
            <a:ext cx="6929486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Beyaz ışığın prizmadan geçerken altı renge ayrılmasının nedeni, beyaz ışığı oluşturan değişik dalga boyundaki diğer renkte ışınların prizmadan geçerken değişik miktarlarda kırılarak birbirinden ayrılmasıdır.</a:t>
            </a:r>
          </a:p>
          <a:p>
            <a:endParaRPr lang="tr-TR" dirty="0"/>
          </a:p>
        </p:txBody>
      </p:sp>
      <p:pic>
        <p:nvPicPr>
          <p:cNvPr id="1026" name="Picture 2" descr="C:\Users\İletişim Fakültesi\Desktop\indi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500174"/>
            <a:ext cx="4429155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Çevremizde gördüğümüz cisimler, ya kendileri ışık kaynağı oldukları için ya da diğer ışık kaynaklarının ışığı yansıttıkları için görünürler.</a:t>
            </a:r>
          </a:p>
          <a:p>
            <a:endParaRPr lang="tr-TR" dirty="0"/>
          </a:p>
        </p:txBody>
      </p:sp>
      <p:pic>
        <p:nvPicPr>
          <p:cNvPr id="2050" name="Picture 2" descr="C:\Users\İletişim Fakültesi\Desktop\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143116"/>
            <a:ext cx="3657600" cy="27487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İletişim Fakültesi\Desktop\indi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000108"/>
            <a:ext cx="6215106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 cismin spektrumun görünen bütün dalga boylarını içeren beyaz ışıkla aydınlatıldığını kabul edersek; cisim hiç ışık yansıtmazsa siyah görünür, üzerine gelen ışığın hepsini yansıtıyorsa beyaz görünür.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İletişim Fakültesi\Desktop\slide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71480"/>
            <a:ext cx="6929485" cy="55546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İletişim Fakültesi\Desktop\renk_3b_0517_gokkusag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785794"/>
            <a:ext cx="6643733" cy="51260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Işıkta ana renkler mavi, yeşil ve kırmızıdır.</a:t>
            </a:r>
          </a:p>
          <a:p>
            <a:r>
              <a:rPr lang="tr-TR" dirty="0" smtClean="0"/>
              <a:t>Bu üç rengin eşit karıştırılmasıyla beyaz renk elde edilmektedir. </a:t>
            </a:r>
          </a:p>
          <a:p>
            <a:r>
              <a:rPr lang="tr-TR" dirty="0" smtClean="0"/>
              <a:t>Bu karışımın adına katmanlı renk karışımı denilir.</a:t>
            </a:r>
          </a:p>
          <a:p>
            <a:r>
              <a:rPr lang="tr-TR" dirty="0" smtClean="0"/>
              <a:t>Katmanlı karışım renklerin ışık olarak karışımıdır.</a:t>
            </a:r>
          </a:p>
          <a:p>
            <a:endParaRPr lang="tr-TR" dirty="0"/>
          </a:p>
        </p:txBody>
      </p:sp>
      <p:pic>
        <p:nvPicPr>
          <p:cNvPr id="3074" name="Picture 2" descr="C:\Users\İletişim Fakültesi\Desktop\Katilimli_renk_paleti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357298"/>
            <a:ext cx="3657600" cy="43346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İletişim Fakültesi\Desktop\renk_tekerleg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000108"/>
            <a:ext cx="6000792" cy="50538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Mavi, yeşil ve kırmızının şiddetleri eşit biçimde azaltıldığı zaman grileşir,gri koyu gri olur sonunda da siyah görünür.</a:t>
            </a:r>
          </a:p>
        </p:txBody>
      </p:sp>
      <p:pic>
        <p:nvPicPr>
          <p:cNvPr id="5" name="Picture 2" descr="C:\Users\İletişim Fakültesi\Desktop\renk skalası renk karışımları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643050"/>
            <a:ext cx="3657600" cy="3962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Kırmızı domates, bütün renkleri emerek kırmızı ışığı yansıtır. </a:t>
            </a:r>
          </a:p>
          <a:p>
            <a:endParaRPr lang="tr-TR" dirty="0" smtClean="0"/>
          </a:p>
          <a:p>
            <a:r>
              <a:rPr lang="tr-TR" dirty="0" smtClean="0"/>
              <a:t>Domates, üzerine düşen ışığın etkisiyle mavi, yeşil ve kırmızı ışınları aldıktan sonra koyu mavi ve yeşil ışınları emer. </a:t>
            </a:r>
          </a:p>
          <a:p>
            <a:endParaRPr lang="tr-TR" dirty="0" smtClean="0"/>
          </a:p>
          <a:p>
            <a:r>
              <a:rPr lang="tr-TR" dirty="0" smtClean="0"/>
              <a:t>Kırmızı ışınları ise yansıtır. </a:t>
            </a:r>
          </a:p>
          <a:p>
            <a:endParaRPr lang="tr-TR" dirty="0" smtClean="0"/>
          </a:p>
          <a:p>
            <a:r>
              <a:rPr lang="tr-TR" dirty="0" smtClean="0"/>
              <a:t>Bunun sonucu olarak da domates, kırmızı olarak görünür.</a:t>
            </a: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57712" y="1643050"/>
            <a:ext cx="3443312" cy="375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3657600" cy="4840303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Bu durum, diğer objeler için de geçerlidir. </a:t>
            </a:r>
          </a:p>
          <a:p>
            <a:endParaRPr lang="tr-TR" dirty="0" smtClean="0"/>
          </a:p>
          <a:p>
            <a:r>
              <a:rPr lang="tr-TR" dirty="0" smtClean="0"/>
              <a:t>Mavi bir kazak, beyaz ışık içindeki bütün renkleri içine çeker ve mavi rengi yansıtır. </a:t>
            </a:r>
          </a:p>
          <a:p>
            <a:endParaRPr lang="tr-TR" dirty="0" smtClean="0"/>
          </a:p>
          <a:p>
            <a:r>
              <a:rPr lang="tr-TR" dirty="0" smtClean="0"/>
              <a:t>Yani obje, gelen ışınların belli bir kısmını yansıtarak yansıttığı renkte görünür.</a:t>
            </a:r>
          </a:p>
          <a:p>
            <a:endParaRPr lang="tr-TR" dirty="0" smtClean="0"/>
          </a:p>
          <a:p>
            <a:r>
              <a:rPr lang="tr-TR" dirty="0" smtClean="0"/>
              <a:t> Örnek: Sarı yapraklar, yeşil erik, mor patlıcan vb.</a:t>
            </a:r>
            <a:endParaRPr lang="tr-T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43425" y="1500174"/>
            <a:ext cx="310515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28662" y="1643050"/>
            <a:ext cx="3114675" cy="374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 descr="C:\Users\İletişim Fakültesi\Desktop\mor-patlica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643050"/>
            <a:ext cx="3657600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İletişim Fakültesi\Desktop\RGB_CMYK_Mode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785794"/>
            <a:ext cx="5715040" cy="5324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Görsel algılamada ışık ve renk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Göze gelen renk ışınları, fizyolojik olarak, ağ tabakasındaki renge duyarlı sinirler tarafından algılanır. </a:t>
            </a:r>
          </a:p>
          <a:p>
            <a:endParaRPr lang="tr-TR" dirty="0" smtClean="0"/>
          </a:p>
          <a:p>
            <a:r>
              <a:rPr lang="tr-TR" dirty="0" smtClean="0"/>
              <a:t>Bu algılama, beyne ulaştırılır ve beyinde anlamlandırılır. </a:t>
            </a:r>
          </a:p>
          <a:p>
            <a:endParaRPr lang="tr-TR" dirty="0" smtClean="0"/>
          </a:p>
          <a:p>
            <a:r>
              <a:rPr lang="tr-TR" dirty="0" smtClean="0"/>
              <a:t>Görme olayı, ışık-göz-beyin arasında olur. Göz; mavi, sarı, kırmızı ışıklara duyarlı yapıdadır.</a:t>
            </a:r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457200" y="2214554"/>
            <a:ext cx="3657600" cy="3911609"/>
          </a:xfrm>
        </p:spPr>
        <p:txBody>
          <a:bodyPr/>
          <a:lstStyle/>
          <a:p>
            <a:r>
              <a:rPr lang="tr-TR" dirty="0" smtClean="0"/>
              <a:t>Pigment (boya)-renkleri; mavi, </a:t>
            </a:r>
            <a:r>
              <a:rPr lang="tr-TR" dirty="0" err="1" smtClean="0"/>
              <a:t>magenta</a:t>
            </a:r>
            <a:r>
              <a:rPr lang="tr-TR" dirty="0" smtClean="0"/>
              <a:t> (morumsu kırmızı) ve sarıdır</a:t>
            </a:r>
            <a:endParaRPr lang="tr-TR" dirty="0"/>
          </a:p>
        </p:txBody>
      </p:sp>
      <p:pic>
        <p:nvPicPr>
          <p:cNvPr id="7" name="Picture 2" descr="C:\Users\İletişim Fakültesi\Desktop\Renkler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805354"/>
            <a:ext cx="3714776" cy="3909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Bugüne kadar insanoğlunu etkileyen renk, realizm akımı ile birlikte sanat eğitiminde önem kazanmaya başlamıştır.</a:t>
            </a:r>
            <a:endParaRPr lang="tr-T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214422"/>
            <a:ext cx="29312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1950 yılından bu yana, rengin dinamik anlatım gücüne dayanan bir sanat anlayışı söz konusudur. </a:t>
            </a:r>
          </a:p>
          <a:p>
            <a:endParaRPr lang="tr-TR" dirty="0" smtClean="0"/>
          </a:p>
          <a:p>
            <a:r>
              <a:rPr lang="tr-TR" dirty="0" smtClean="0"/>
              <a:t>Böylece bağımsızlığını kazanan renk, sanatçı için tek başına bir anlatım aracı olmuştur.</a:t>
            </a:r>
            <a:endParaRPr lang="tr-T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714356"/>
            <a:ext cx="3657600" cy="2899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714752"/>
            <a:ext cx="3714776" cy="2738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57298"/>
            <a:ext cx="36576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285860"/>
            <a:ext cx="31432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Ana ve Ara Renkler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2143116"/>
            <a:ext cx="3657600" cy="3983047"/>
          </a:xfrm>
        </p:spPr>
        <p:txBody>
          <a:bodyPr/>
          <a:lstStyle/>
          <a:p>
            <a:r>
              <a:rPr lang="tr-TR" dirty="0" smtClean="0"/>
              <a:t>Ana renkler, doğada kendiliğinden var olan renklerdir</a:t>
            </a:r>
            <a:endParaRPr lang="tr-TR" dirty="0"/>
          </a:p>
        </p:txBody>
      </p:sp>
      <p:pic>
        <p:nvPicPr>
          <p:cNvPr id="1026" name="Picture 2" descr="C:\Users\İletişim Fakültesi\Desktop\017-Design260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3786190"/>
            <a:ext cx="1162056" cy="1537495"/>
          </a:xfrm>
          <a:prstGeom prst="rect">
            <a:avLst/>
          </a:prstGeom>
          <a:noFill/>
        </p:spPr>
      </p:pic>
      <p:pic>
        <p:nvPicPr>
          <p:cNvPr id="1027" name="Picture 3" descr="C:\Users\İletişim Fakültesi\Desktop\indi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786190"/>
            <a:ext cx="1214445" cy="1571636"/>
          </a:xfrm>
          <a:prstGeom prst="rect">
            <a:avLst/>
          </a:prstGeom>
          <a:noFill/>
        </p:spPr>
      </p:pic>
      <p:pic>
        <p:nvPicPr>
          <p:cNvPr id="1028" name="Picture 4" descr="C:\Users\İletişim Fakültesi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3786190"/>
            <a:ext cx="1214439" cy="1571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642918"/>
            <a:ext cx="542928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Ara Renkler</a:t>
            </a:r>
            <a:endParaRPr lang="tr-TR" dirty="0"/>
          </a:p>
        </p:txBody>
      </p:sp>
      <p:pic>
        <p:nvPicPr>
          <p:cNvPr id="3074" name="Picture 2" descr="C:\Users\İletişim Fakültesi\Desktop\indir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571744"/>
            <a:ext cx="5357850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İletişim Fakültesi\Desktop\ara-renkl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928670"/>
            <a:ext cx="7072361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857232"/>
            <a:ext cx="6715172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Sıcak-Soğuk Renkler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Rengin beyinde algılanma ve anlama dönüşme boyutu, psikolojik bir olaydır.</a:t>
            </a:r>
          </a:p>
          <a:p>
            <a:pPr>
              <a:buNone/>
            </a:pPr>
            <a:r>
              <a:rPr lang="tr-TR" dirty="0" smtClean="0"/>
              <a:t> </a:t>
            </a:r>
          </a:p>
          <a:p>
            <a:r>
              <a:rPr lang="tr-TR" dirty="0" smtClean="0"/>
              <a:t>Renkle insan psikolojisi arasındaki ilişkiler, farklılıklar gösterebilir. </a:t>
            </a:r>
          </a:p>
          <a:p>
            <a:endParaRPr lang="tr-TR" dirty="0" smtClean="0"/>
          </a:p>
          <a:p>
            <a:r>
              <a:rPr lang="tr-TR" dirty="0" smtClean="0"/>
              <a:t>Çünkü her insanın fiziksel koşulları, psikolojik durumu, ekonomik, sosyal ya da kültürel birikimi birbirinden farklıdır.</a:t>
            </a:r>
            <a:endParaRPr lang="tr-T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“Renklerin insan ruhunda yaptığı ilk etkinin soğukluk ve sıcaklık etkisi olduğu kanıtlanmıştır.</a:t>
            </a:r>
          </a:p>
          <a:p>
            <a:endParaRPr lang="tr-TR" dirty="0" smtClean="0"/>
          </a:p>
          <a:p>
            <a:r>
              <a:rPr lang="tr-TR" dirty="0" smtClean="0"/>
              <a:t>Sıcak-soğuk renklerin birbirlerine karıştırılma oranlarına göre renkler, soğuk renk ya da sıcak renk olmaya doğru eğilim gösterir.</a:t>
            </a:r>
            <a:endParaRPr lang="tr-T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Sıcak ve Soğuk Renkler</a:t>
            </a:r>
            <a:endParaRPr lang="tr-TR" dirty="0"/>
          </a:p>
        </p:txBody>
      </p:sp>
      <p:pic>
        <p:nvPicPr>
          <p:cNvPr id="5017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034381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9" name="Picture 3" descr="C:\Users\İletişim Fakültesi\Desktop\soguk-sicak-renkler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267200" y="1674874"/>
            <a:ext cx="3657600" cy="43766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Sıcak Renkler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Sıcak renkler; sarı, kırmızı ve turuncudur. İnsana, yaklaşıyor hissi verir. </a:t>
            </a:r>
          </a:p>
          <a:p>
            <a:endParaRPr lang="tr-TR" dirty="0" smtClean="0"/>
          </a:p>
          <a:p>
            <a:r>
              <a:rPr lang="tr-TR" dirty="0" smtClean="0"/>
              <a:t>Yüzeylerin ölçülerini büyük gösterir. </a:t>
            </a:r>
          </a:p>
          <a:p>
            <a:endParaRPr lang="tr-TR" dirty="0" smtClean="0"/>
          </a:p>
          <a:p>
            <a:r>
              <a:rPr lang="tr-TR" dirty="0" smtClean="0"/>
              <a:t>Varlıkları ve objeleri yakın gösterir. </a:t>
            </a:r>
          </a:p>
          <a:p>
            <a:endParaRPr lang="tr-TR" dirty="0" smtClean="0"/>
          </a:p>
          <a:p>
            <a:r>
              <a:rPr lang="tr-TR" dirty="0" smtClean="0"/>
              <a:t>Soğuk havada kullanılırsa sıcaklık, neşe verir. </a:t>
            </a:r>
          </a:p>
          <a:p>
            <a:endParaRPr lang="tr-TR" dirty="0" smtClean="0"/>
          </a:p>
          <a:p>
            <a:r>
              <a:rPr lang="tr-TR" dirty="0" smtClean="0"/>
              <a:t>Çok sıcak havada kullanılırsa bunaltıcı olabilir.</a:t>
            </a:r>
            <a:endParaRPr lang="tr-TR" dirty="0"/>
          </a:p>
        </p:txBody>
      </p:sp>
      <p:pic>
        <p:nvPicPr>
          <p:cNvPr id="51204" name="Picture 4" descr="C:\Users\İletişim Fakültesi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357298"/>
            <a:ext cx="3476625" cy="1928826"/>
          </a:xfrm>
          <a:prstGeom prst="rect">
            <a:avLst/>
          </a:prstGeom>
          <a:noFill/>
        </p:spPr>
      </p:pic>
      <p:pic>
        <p:nvPicPr>
          <p:cNvPr id="51205" name="Picture 5" descr="C:\Users\İletişim Fakültesi\Desktop\background-798293_960_7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643314"/>
            <a:ext cx="36576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 descr="C:\Users\%C4%B0leti%C5%9Fim Fak%C3%BCltesi\Desktop\s-6e7595e196d1ad5d523aa6813d0ed572d724a84e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2228" name="AutoShape 4" descr="C:\Users\%C4%B0leti%C5%9Fim Fak%C3%BCltesi\Desktop\s-6e7595e196d1ad5d523aa6813d0ed572d724a84e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2230" name="AutoShape 6" descr="C:\Users\%C4%B0leti%C5%9Fim Fak%C3%BCltesi\Desktop\s-6e7595e196d1ad5d523aa6813d0ed572d724a84e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2231" name="Picture 7" descr="C:\Users\İletişim Fakültesi\Desktop\4ccf6d_0c674dc1531a4529a50a09395dd1d89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1142984"/>
            <a:ext cx="7518400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Soğuk Renkler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smtClean="0"/>
              <a:t>Soğuk renkler; mavi, mor ve yeşildir. </a:t>
            </a:r>
          </a:p>
          <a:p>
            <a:endParaRPr lang="tr-TR" dirty="0" smtClean="0"/>
          </a:p>
          <a:p>
            <a:r>
              <a:rPr lang="tr-TR" dirty="0" smtClean="0"/>
              <a:t>Geriye çekilme, insandan uzaklaşma hissi uyandırır. </a:t>
            </a:r>
          </a:p>
          <a:p>
            <a:endParaRPr lang="tr-TR" dirty="0" smtClean="0"/>
          </a:p>
          <a:p>
            <a:r>
              <a:rPr lang="tr-TR" dirty="0" smtClean="0"/>
              <a:t>Dinlendirici, tazelik vericidir.</a:t>
            </a:r>
          </a:p>
          <a:p>
            <a:r>
              <a:rPr lang="tr-TR" dirty="0" smtClean="0"/>
              <a:t>Yüzeylerin ölçülerini küçük gösterir. </a:t>
            </a:r>
          </a:p>
          <a:p>
            <a:endParaRPr lang="tr-TR" dirty="0" smtClean="0"/>
          </a:p>
          <a:p>
            <a:r>
              <a:rPr lang="tr-TR" dirty="0" smtClean="0"/>
              <a:t>Varlıkları ve objeleri uzak gösterir. </a:t>
            </a:r>
          </a:p>
          <a:p>
            <a:endParaRPr lang="tr-TR" dirty="0" smtClean="0"/>
          </a:p>
          <a:p>
            <a:r>
              <a:rPr lang="tr-TR" dirty="0" smtClean="0"/>
              <a:t>Sıcak havada kullanılırsa serinlik, rahatlık verir. </a:t>
            </a:r>
          </a:p>
          <a:p>
            <a:endParaRPr lang="tr-TR" dirty="0" smtClean="0"/>
          </a:p>
          <a:p>
            <a:r>
              <a:rPr lang="tr-TR" dirty="0" smtClean="0"/>
              <a:t>Çok soğuk havada kullanılırsa üşütücü olur.</a:t>
            </a:r>
            <a:endParaRPr lang="tr-TR" dirty="0"/>
          </a:p>
        </p:txBody>
      </p:sp>
      <p:pic>
        <p:nvPicPr>
          <p:cNvPr id="54273" name="Picture 1" descr="C:\Users\İletişim Fakültesi\Desktop\images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714488"/>
            <a:ext cx="3476625" cy="1314450"/>
          </a:xfrm>
          <a:prstGeom prst="rect">
            <a:avLst/>
          </a:prstGeom>
          <a:noFill/>
        </p:spPr>
      </p:pic>
      <p:pic>
        <p:nvPicPr>
          <p:cNvPr id="54275" name="Picture 3" descr="C:\Users\İletişim Fakültesi\Desktop\images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714752"/>
            <a:ext cx="3929090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Zıt (Kontrast) ve Tamamlayıcı (</a:t>
            </a:r>
            <a:r>
              <a:rPr lang="tr-TR" b="1" dirty="0" err="1" smtClean="0"/>
              <a:t>Komplementer</a:t>
            </a:r>
            <a:r>
              <a:rPr lang="tr-TR" b="1" dirty="0" smtClean="0"/>
              <a:t>) Renkler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Renk çarkında birbirine karşılık gelen renklere, zıt (kontrast) ve tamamlayıcı (</a:t>
            </a:r>
            <a:r>
              <a:rPr lang="tr-TR" dirty="0" err="1" smtClean="0"/>
              <a:t>komplementer</a:t>
            </a:r>
            <a:r>
              <a:rPr lang="tr-TR" dirty="0" smtClean="0"/>
              <a:t>) renkler denir.</a:t>
            </a:r>
          </a:p>
          <a:p>
            <a:r>
              <a:rPr lang="tr-TR" dirty="0" smtClean="0"/>
              <a:t>Kontrast renkler, yan yana geldikleri zaman birbirlerinin kuvvetlerini artırdıklarından canlı ve parlak görünerek en yüksek zıtlık etkisini yapar.</a:t>
            </a:r>
            <a:endParaRPr lang="tr-TR" dirty="0"/>
          </a:p>
        </p:txBody>
      </p:sp>
      <p:pic>
        <p:nvPicPr>
          <p:cNvPr id="57346" name="Picture 2" descr="C:\Users\İletişim Fakültesi\Desktop\indi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000240"/>
            <a:ext cx="3305175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Zıt Renkler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Kırmızı-yeşil, sarı-mor, mavi-turuncu </a:t>
            </a:r>
            <a:r>
              <a:rPr lang="tr-TR" dirty="0" smtClean="0"/>
              <a:t>kontrast renklerin </a:t>
            </a:r>
            <a:r>
              <a:rPr lang="tr-TR" dirty="0" smtClean="0"/>
              <a:t>tamamlayıcı özellikleri vardır.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 smtClean="0"/>
              <a:t>yüzden </a:t>
            </a:r>
            <a:r>
              <a:rPr lang="tr-TR" dirty="0" smtClean="0"/>
              <a:t>birbirlerinin </a:t>
            </a:r>
            <a:r>
              <a:rPr lang="tr-TR" dirty="0" err="1" smtClean="0"/>
              <a:t>komplementeri</a:t>
            </a:r>
            <a:r>
              <a:rPr lang="tr-TR" dirty="0" smtClean="0"/>
              <a:t> </a:t>
            </a:r>
            <a:r>
              <a:rPr lang="tr-TR" dirty="0" smtClean="0"/>
              <a:t>(tamamlayıcısı) sayılırlar.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Yeşil </a:t>
            </a:r>
            <a:r>
              <a:rPr lang="tr-TR" dirty="0" smtClean="0"/>
              <a:t>yaprakların </a:t>
            </a:r>
            <a:r>
              <a:rPr lang="tr-TR" dirty="0" smtClean="0"/>
              <a:t>arasındaki kırmızı </a:t>
            </a:r>
            <a:r>
              <a:rPr lang="tr-TR" dirty="0" smtClean="0"/>
              <a:t>güller, yeşil ağaçlar arasındaki kırmızı çatılı bir ev </a:t>
            </a:r>
            <a:r>
              <a:rPr lang="tr-TR" dirty="0" smtClean="0"/>
              <a:t>ya da </a:t>
            </a:r>
            <a:r>
              <a:rPr lang="tr-TR" dirty="0" smtClean="0"/>
              <a:t>güneş batarken mavi gökyüzünün içindeki turuncu </a:t>
            </a:r>
            <a:r>
              <a:rPr lang="tr-TR" dirty="0" smtClean="0"/>
              <a:t>güneş gibi </a:t>
            </a:r>
            <a:r>
              <a:rPr lang="tr-TR" dirty="0" smtClean="0"/>
              <a:t>görüntüler, bu duruma örnektir</a:t>
            </a:r>
            <a:endParaRPr lang="tr-TR" dirty="0"/>
          </a:p>
        </p:txBody>
      </p:sp>
      <p:pic>
        <p:nvPicPr>
          <p:cNvPr id="58370" name="Picture 2" descr="C:\Users\İletişim Fakültesi\Desktop\97385433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500174"/>
            <a:ext cx="3657600" cy="4475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İki ana rengin karışımı ile oluşan ara rengin zıttı-</a:t>
            </a:r>
            <a:r>
              <a:rPr lang="tr-TR" dirty="0" err="1" smtClean="0"/>
              <a:t>komplementeri</a:t>
            </a:r>
            <a:r>
              <a:rPr lang="tr-TR" dirty="0" smtClean="0"/>
              <a:t>, oluşumunda etkisi olmayan ana renktir.</a:t>
            </a:r>
            <a:endParaRPr lang="tr-TR" dirty="0"/>
          </a:p>
        </p:txBody>
      </p:sp>
      <p:pic>
        <p:nvPicPr>
          <p:cNvPr id="59394" name="Picture 2" descr="C:\Users\İletişim Fakültesi\Desktop\ara renkle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285860"/>
            <a:ext cx="3657600" cy="3950050"/>
          </a:xfrm>
          <a:prstGeom prst="rect">
            <a:avLst/>
          </a:prstGeom>
          <a:noFill/>
        </p:spPr>
      </p:pic>
      <p:sp>
        <p:nvSpPr>
          <p:cNvPr id="8" name="7 Sağ Ok"/>
          <p:cNvSpPr/>
          <p:nvPr/>
        </p:nvSpPr>
        <p:spPr>
          <a:xfrm>
            <a:off x="7143768" y="1857364"/>
            <a:ext cx="35719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Sağ Ok"/>
          <p:cNvSpPr/>
          <p:nvPr/>
        </p:nvSpPr>
        <p:spPr>
          <a:xfrm>
            <a:off x="7143768" y="3143248"/>
            <a:ext cx="35719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Sağ Ok"/>
          <p:cNvSpPr/>
          <p:nvPr/>
        </p:nvSpPr>
        <p:spPr>
          <a:xfrm>
            <a:off x="7143768" y="4572008"/>
            <a:ext cx="50006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9395" name="Picture 3" descr="C:\Users\İletişim Fakültesi\Desktop\mor-ren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357298"/>
            <a:ext cx="619109" cy="833432"/>
          </a:xfrm>
          <a:prstGeom prst="rect">
            <a:avLst/>
          </a:prstGeom>
          <a:noFill/>
        </p:spPr>
      </p:pic>
      <p:pic>
        <p:nvPicPr>
          <p:cNvPr id="59396" name="Picture 4" descr="C:\Users\İletişim Fakültesi\Desktop\image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9520" y="2714620"/>
            <a:ext cx="642941" cy="819149"/>
          </a:xfrm>
          <a:prstGeom prst="rect">
            <a:avLst/>
          </a:prstGeom>
          <a:noFill/>
        </p:spPr>
      </p:pic>
      <p:pic>
        <p:nvPicPr>
          <p:cNvPr id="59397" name="Picture 5" descr="C:\Users\İletişim Fakültesi\Desktop\017-Design2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0958" y="4214818"/>
            <a:ext cx="595300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Renk Çemberi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Renk çemberindeki ara renkler; üç ana rengin, farklı oranlarda, ikişerli olarak karıştırılmasıyla oluşur. </a:t>
            </a:r>
          </a:p>
          <a:p>
            <a:endParaRPr lang="tr-TR" dirty="0" smtClean="0"/>
          </a:p>
          <a:p>
            <a:r>
              <a:rPr lang="tr-TR" dirty="0" smtClean="0"/>
              <a:t>Renk çemberinde karşılıklı gelen renkler, birbirleriyle </a:t>
            </a:r>
            <a:r>
              <a:rPr lang="tr-TR" dirty="0" err="1" smtClean="0"/>
              <a:t>komplementerdir</a:t>
            </a:r>
            <a:r>
              <a:rPr lang="tr-TR" dirty="0" smtClean="0"/>
              <a:t>. </a:t>
            </a:r>
          </a:p>
          <a:p>
            <a:endParaRPr lang="tr-TR" dirty="0" smtClean="0"/>
          </a:p>
          <a:p>
            <a:r>
              <a:rPr lang="tr-TR" dirty="0" smtClean="0"/>
              <a:t>Üç ana rengi de eşit oranda içerir.</a:t>
            </a:r>
            <a:endParaRPr lang="tr-TR" dirty="0"/>
          </a:p>
        </p:txBody>
      </p:sp>
      <p:pic>
        <p:nvPicPr>
          <p:cNvPr id="60418" name="Picture 2" descr="C:\Users\İletişim Fakültesi\Desktop\sablon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86476" y="1714488"/>
            <a:ext cx="3219048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C:\Users\İletişim Fakültesi\Desktop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7298"/>
            <a:ext cx="3143272" cy="3929090"/>
          </a:xfrm>
          <a:prstGeom prst="rect">
            <a:avLst/>
          </a:prstGeom>
          <a:noFill/>
        </p:spPr>
      </p:pic>
      <p:pic>
        <p:nvPicPr>
          <p:cNvPr id="61445" name="Picture 5" descr="C:\Users\İletişim Fakültesi\Desktop\images (3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357298"/>
            <a:ext cx="3643337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İletişim Fakültesi\Desktop\kontrast_renkler_renk_kontrast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71612"/>
            <a:ext cx="3657600" cy="4120369"/>
          </a:xfrm>
          <a:prstGeom prst="rect">
            <a:avLst/>
          </a:prstGeom>
          <a:noFill/>
        </p:spPr>
      </p:pic>
      <p:pic>
        <p:nvPicPr>
          <p:cNvPr id="62467" name="Picture 3" descr="C:\Users\İletişim Fakültesi\Desktop\depositphotos_2316095-stock-photo-twelve-colors-circl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571612"/>
            <a:ext cx="3657600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Renk çemberinin ikinci kısmında, ortadaki</a:t>
            </a:r>
          </a:p>
          <a:p>
            <a:r>
              <a:rPr lang="tr-TR" dirty="0" smtClean="0"/>
              <a:t>üçgenin her bir kenarına yakın ve o kenarı oluşturan iki ana rengin karışımından oluşan ara renkler (turuncu, yeşil, mor) yer alır.</a:t>
            </a:r>
            <a:endParaRPr lang="tr-TR" dirty="0"/>
          </a:p>
        </p:txBody>
      </p:sp>
      <p:pic>
        <p:nvPicPr>
          <p:cNvPr id="63491" name="Picture 3" descr="C:\Users\İletişim Fakültesi\Desktop\renk-uyumu-renkl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6"/>
            <a:ext cx="3143272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Turuncu, yeşil ve mor, kendini oluşturan renklere yakın değildir. </a:t>
            </a:r>
          </a:p>
          <a:p>
            <a:endParaRPr lang="tr-TR" dirty="0" smtClean="0"/>
          </a:p>
          <a:p>
            <a:r>
              <a:rPr lang="tr-TR" dirty="0" smtClean="0"/>
              <a:t>Renk çemberinin en dışındaki çemberde, ana renkler ile ara renklerle bir ana ve bir ara rengin karışımından oluşan ikincil ara renkler bulunur.</a:t>
            </a:r>
            <a:endParaRPr lang="tr-TR" dirty="0"/>
          </a:p>
        </p:txBody>
      </p:sp>
      <p:pic>
        <p:nvPicPr>
          <p:cNvPr id="64514" name="Picture 2" descr="C:\Users\İletişim Fakültesi\Desktop\depositphotos_11439651-stock-illustration-color-circl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643050"/>
            <a:ext cx="3657600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3657600" cy="4983179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Dış çemberdeki ana renkler, ortadaki üçgeni oluşturan ana renklerin tam karşısında yer alır. </a:t>
            </a:r>
          </a:p>
          <a:p>
            <a:r>
              <a:rPr lang="tr-TR" dirty="0" smtClean="0"/>
              <a:t>Dıştaki çemberde bulunan ara renkler, ortadaki üçgenin yanında yer alan aynı ara renklerle karşı karşıyadır. </a:t>
            </a:r>
          </a:p>
          <a:p>
            <a:endParaRPr lang="tr-TR" dirty="0" smtClean="0"/>
          </a:p>
          <a:p>
            <a:r>
              <a:rPr lang="tr-TR" dirty="0" smtClean="0"/>
              <a:t>Dış çemberdeki diğer renkler ise bir ana bir de </a:t>
            </a:r>
            <a:r>
              <a:rPr lang="nn-NO" dirty="0" smtClean="0"/>
              <a:t>ara rengin karışımıyla oluşan ikincil ara renklerdir.</a:t>
            </a:r>
            <a:endParaRPr lang="tr-TR" dirty="0"/>
          </a:p>
        </p:txBody>
      </p:sp>
      <p:pic>
        <p:nvPicPr>
          <p:cNvPr id="65538" name="Picture 2" descr="C:\Users\İletişim Fakültesi\Desktop\renk-uyumu-renkle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928670"/>
            <a:ext cx="3929090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NÖTR RENKLER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“Güneşin çiçekleri renklendirmesi gibi sanat da hayata renk verir.” </a:t>
            </a:r>
            <a:r>
              <a:rPr lang="tr-TR" i="1" dirty="0" err="1" smtClean="0"/>
              <a:t>Lord</a:t>
            </a:r>
            <a:r>
              <a:rPr lang="tr-TR" i="1" dirty="0" smtClean="0"/>
              <a:t> AUBERY</a:t>
            </a:r>
            <a:endParaRPr lang="tr-TR" dirty="0" smtClean="0"/>
          </a:p>
          <a:p>
            <a:endParaRPr lang="tr-TR" dirty="0"/>
          </a:p>
        </p:txBody>
      </p:sp>
      <p:pic>
        <p:nvPicPr>
          <p:cNvPr id="6" name="Picture 2" descr="C:\Users\İletişim Fakültesi\Desktop\images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714620"/>
            <a:ext cx="4143404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357298"/>
            <a:ext cx="3657600" cy="4768865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Doğada bulunan bütün renkler, ana renklerden doğar.</a:t>
            </a:r>
          </a:p>
          <a:p>
            <a:r>
              <a:rPr lang="tr-TR" dirty="0" smtClean="0"/>
              <a:t>Bunların arasında olmayan siyah ve beyazın meydana gelmesi: </a:t>
            </a:r>
          </a:p>
          <a:p>
            <a:endParaRPr lang="tr-TR" dirty="0" smtClean="0"/>
          </a:p>
          <a:p>
            <a:r>
              <a:rPr lang="tr-TR" dirty="0" smtClean="0"/>
              <a:t>Bir cisim, güneş ışığında depo olmuş renkleri yansıtmayıp yutarsa siyah; bu renklerin tümünü yansıtırsa beyaz olarak görünür.</a:t>
            </a:r>
          </a:p>
          <a:p>
            <a:endParaRPr lang="tr-TR" dirty="0"/>
          </a:p>
        </p:txBody>
      </p:sp>
      <p:pic>
        <p:nvPicPr>
          <p:cNvPr id="67586" name="Picture 2" descr="C:\Users\İletişim Fakültesi\Desktop\37575_html_20415aaa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928934"/>
            <a:ext cx="3657600" cy="945931"/>
          </a:xfrm>
          <a:prstGeom prst="rect">
            <a:avLst/>
          </a:prstGeom>
          <a:noFill/>
        </p:spPr>
      </p:pic>
      <p:sp>
        <p:nvSpPr>
          <p:cNvPr id="7" name="6 Artı"/>
          <p:cNvSpPr/>
          <p:nvPr/>
        </p:nvSpPr>
        <p:spPr>
          <a:xfrm>
            <a:off x="5214942" y="3071810"/>
            <a:ext cx="571504" cy="50006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Eşittir"/>
          <p:cNvSpPr/>
          <p:nvPr/>
        </p:nvSpPr>
        <p:spPr>
          <a:xfrm>
            <a:off x="6500826" y="3143248"/>
            <a:ext cx="628648" cy="571504"/>
          </a:xfrm>
          <a:prstGeom prst="mathEqual">
            <a:avLst>
              <a:gd name="adj1" fmla="val 23520"/>
              <a:gd name="adj2" fmla="val 143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7467600" cy="3429025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Siyah, beyaz ve gri nötr renklerdir.</a:t>
            </a:r>
          </a:p>
          <a:p>
            <a:r>
              <a:rPr lang="tr-TR" dirty="0" smtClean="0"/>
              <a:t>Siyah: Işık yansıtmaz. Rengi yoktur. Tayftaki bütün renkleri emer.</a:t>
            </a:r>
          </a:p>
          <a:p>
            <a:r>
              <a:rPr lang="tr-TR" dirty="0" smtClean="0"/>
              <a:t>Beyaz: Işığın tamamını yansıtır. Tayftaki bütün renklerin yansımasıyla oluşur.</a:t>
            </a:r>
          </a:p>
          <a:p>
            <a:r>
              <a:rPr lang="tr-TR" dirty="0" smtClean="0"/>
              <a:t>Gri: Uzak etkisi yaratır. Yansıyan ışık miktarı azaldıkça grinin tonları oluşur.</a:t>
            </a:r>
            <a:endParaRPr lang="tr-TR" dirty="0"/>
          </a:p>
        </p:txBody>
      </p:sp>
      <p:pic>
        <p:nvPicPr>
          <p:cNvPr id="69636" name="Picture 4" descr="C:\Users\İletişim Fakültesi\Desktop\svr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143380"/>
            <a:ext cx="5572164" cy="2295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Nötr renkler, renk çemberinde yer almaz.</a:t>
            </a:r>
          </a:p>
          <a:p>
            <a:r>
              <a:rPr lang="tr-TR" dirty="0" smtClean="0"/>
              <a:t>Grinin % 50’si beyazdır. Gri rengi, beyazın oluşturduğu bir gerçektir. Beyaz ve siyah, gri rengin temel elemanlarıdır</a:t>
            </a:r>
            <a:endParaRPr lang="tr-TR" dirty="0"/>
          </a:p>
        </p:txBody>
      </p:sp>
      <p:pic>
        <p:nvPicPr>
          <p:cNvPr id="7" name="Picture 4" descr="C:\Users\İletişim Fakültesi\Desktop\achromatic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00694" y="3357562"/>
            <a:ext cx="3276600" cy="3276600"/>
          </a:xfrm>
          <a:prstGeom prst="rect">
            <a:avLst/>
          </a:prstGeom>
          <a:noFill/>
        </p:spPr>
      </p:pic>
      <p:pic>
        <p:nvPicPr>
          <p:cNvPr id="70658" name="Picture 2" descr="C:\Users\İletişim Fakültesi\Desktop\primary_color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85728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İletişim Fakültesi\Desktop\renk_1-370x2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928670"/>
            <a:ext cx="6143668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Doğada Siyah Beyaz Etkisi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Siyah, aslında renksizlik olduğundan doğada siyah renk bulunmaz.</a:t>
            </a:r>
          </a:p>
          <a:p>
            <a:r>
              <a:rPr lang="tr-TR" dirty="0" smtClean="0"/>
              <a:t>Işığı emen ve yok eden siyah; hüznü, yalnızlığı, sıkıntıları ve endişeleri hatırlatarak karamsarlığı artırıcı etkiler gösterirken aynı zamanda gücü, soyluluğu, ağırbaşlılığı, hırsı ve tutkuyu da ifade eder. </a:t>
            </a:r>
          </a:p>
          <a:p>
            <a:r>
              <a:rPr lang="tr-TR" dirty="0" smtClean="0"/>
              <a:t>Konsantrasyonu artırır.</a:t>
            </a:r>
            <a:endParaRPr lang="tr-TR" dirty="0"/>
          </a:p>
        </p:txBody>
      </p:sp>
      <p:pic>
        <p:nvPicPr>
          <p:cNvPr id="72706" name="Picture 2" descr="C:\Users\İletişim Fakültesi\Desktop\143816230373514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928802"/>
            <a:ext cx="4214842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İletişim Fakültesi\Desktop\00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7906" y="1600200"/>
            <a:ext cx="2996188" cy="4525963"/>
          </a:xfrm>
          <a:prstGeom prst="rect">
            <a:avLst/>
          </a:prstGeom>
          <a:noFill/>
        </p:spPr>
      </p:pic>
      <p:pic>
        <p:nvPicPr>
          <p:cNvPr id="73731" name="Picture 3" descr="C:\Users\İletişim Fakültesi\Desktop\tree-292479_960_7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571612"/>
            <a:ext cx="3657600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Beyaz, fiziki bakımdan renk sayılmaz. </a:t>
            </a:r>
          </a:p>
          <a:p>
            <a:endParaRPr lang="tr-TR" dirty="0" smtClean="0"/>
          </a:p>
          <a:p>
            <a:r>
              <a:rPr lang="tr-TR" dirty="0" smtClean="0"/>
              <a:t>Boya renkleri karıştırmak suretiyle elde edilen beyaz, kromatik (rengin özü) renk ışınlarıyla elde edilen beyazdan daha saftır.</a:t>
            </a:r>
            <a:endParaRPr lang="tr-TR" dirty="0"/>
          </a:p>
        </p:txBody>
      </p:sp>
      <p:pic>
        <p:nvPicPr>
          <p:cNvPr id="74754" name="Picture 2" descr="C:\Users\İletişim Fakültesi\Desktop\depositphotos_120994890-stock-photo-hand-drawn-marbling-illustration-techniqu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357298"/>
            <a:ext cx="3657600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 smtClean="0"/>
              <a:t>Sanatta Siyah ve Beyaz Etkisi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Siyah; yanında bulunan bütün renklerin şiddetini fazlalaştırır, daha canlı görünmesine neden olur. </a:t>
            </a:r>
          </a:p>
          <a:p>
            <a:endParaRPr lang="tr-TR" dirty="0" smtClean="0"/>
          </a:p>
          <a:p>
            <a:r>
              <a:rPr lang="tr-TR" dirty="0" smtClean="0"/>
              <a:t>Başka renklerle karıştırıldığı takdirde ise renkleri koyulaştırır ve onları yok eder. </a:t>
            </a:r>
          </a:p>
          <a:p>
            <a:endParaRPr lang="tr-TR" dirty="0" smtClean="0"/>
          </a:p>
          <a:p>
            <a:r>
              <a:rPr lang="tr-TR" dirty="0" smtClean="0"/>
              <a:t>Beyaz ise yanında bulunan bütün renklerin </a:t>
            </a:r>
            <a:r>
              <a:rPr lang="it-IT" dirty="0" smtClean="0"/>
              <a:t>şiddetini azaltır ve onları pastelleştirir.</a:t>
            </a:r>
            <a:endParaRPr lang="tr-TR" dirty="0"/>
          </a:p>
        </p:txBody>
      </p:sp>
      <p:pic>
        <p:nvPicPr>
          <p:cNvPr id="7577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785926"/>
            <a:ext cx="36576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4000496" y="557214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i="1" dirty="0" smtClean="0"/>
              <a:t>“Guernica”, 1937, Pablo Picasso, 349,3x776,6 cm, Kraliçe Sofia Sanat Müzesi, Madrid</a:t>
            </a:r>
            <a:endParaRPr lang="tr-TR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34385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0" y="578645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i="1" dirty="0" smtClean="0"/>
              <a:t>“Ressam ve Paleti”, 1963 , Pablo</a:t>
            </a:r>
          </a:p>
          <a:p>
            <a:r>
              <a:rPr lang="tr-TR" i="1" dirty="0" smtClean="0"/>
              <a:t>Picasso, </a:t>
            </a:r>
            <a:r>
              <a:rPr lang="tr-TR" i="1" dirty="0" err="1" smtClean="0"/>
              <a:t>Linol</a:t>
            </a:r>
            <a:r>
              <a:rPr lang="tr-TR" i="1" dirty="0" smtClean="0"/>
              <a:t> Baskı</a:t>
            </a:r>
            <a:endParaRPr lang="tr-TR" dirty="0"/>
          </a:p>
        </p:txBody>
      </p:sp>
      <p:pic>
        <p:nvPicPr>
          <p:cNvPr id="7680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214422"/>
            <a:ext cx="30480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Dikdörtgen"/>
          <p:cNvSpPr/>
          <p:nvPr/>
        </p:nvSpPr>
        <p:spPr>
          <a:xfrm>
            <a:off x="3929058" y="550070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i="1" dirty="0" smtClean="0"/>
              <a:t>“Self </a:t>
            </a:r>
            <a:r>
              <a:rPr lang="tr-TR" i="1" dirty="0" err="1" smtClean="0"/>
              <a:t>Portraits</a:t>
            </a:r>
            <a:r>
              <a:rPr lang="tr-TR" i="1" dirty="0" smtClean="0"/>
              <a:t> (</a:t>
            </a:r>
            <a:r>
              <a:rPr lang="tr-TR" i="1" dirty="0" err="1" smtClean="0"/>
              <a:t>Otoportre</a:t>
            </a:r>
            <a:r>
              <a:rPr lang="tr-TR" i="1" dirty="0" smtClean="0"/>
              <a:t>)”,</a:t>
            </a:r>
          </a:p>
          <a:p>
            <a:r>
              <a:rPr lang="tr-TR" i="1" dirty="0" smtClean="0"/>
              <a:t>1935, </a:t>
            </a:r>
            <a:r>
              <a:rPr lang="tr-TR" i="1" dirty="0" err="1" smtClean="0"/>
              <a:t>Maurits</a:t>
            </a:r>
            <a:r>
              <a:rPr lang="tr-TR" i="1" dirty="0" smtClean="0"/>
              <a:t> </a:t>
            </a:r>
            <a:r>
              <a:rPr lang="tr-TR" i="1" dirty="0" err="1" smtClean="0"/>
              <a:t>Cornelis</a:t>
            </a:r>
            <a:r>
              <a:rPr lang="tr-TR" i="1" dirty="0" smtClean="0"/>
              <a:t> </a:t>
            </a:r>
            <a:r>
              <a:rPr lang="tr-TR" i="1" dirty="0" err="1" smtClean="0"/>
              <a:t>Escher</a:t>
            </a:r>
            <a:r>
              <a:rPr lang="tr-TR" i="1" dirty="0" smtClean="0"/>
              <a:t> (</a:t>
            </a:r>
            <a:r>
              <a:rPr lang="tr-TR" i="1" dirty="0" err="1" smtClean="0"/>
              <a:t>Maurist</a:t>
            </a:r>
            <a:r>
              <a:rPr lang="tr-TR" i="1" dirty="0" smtClean="0"/>
              <a:t> </a:t>
            </a:r>
            <a:r>
              <a:rPr lang="tr-TR" i="1" dirty="0" err="1" smtClean="0"/>
              <a:t>Cornelyus</a:t>
            </a:r>
            <a:endParaRPr lang="tr-TR" i="1" dirty="0" smtClean="0"/>
          </a:p>
          <a:p>
            <a:r>
              <a:rPr lang="tr-TR" i="1" dirty="0" smtClean="0"/>
              <a:t>Eşer), </a:t>
            </a:r>
            <a:r>
              <a:rPr lang="tr-TR" i="1" dirty="0" err="1" smtClean="0"/>
              <a:t>Piazza</a:t>
            </a:r>
            <a:r>
              <a:rPr lang="tr-TR" i="1" dirty="0" smtClean="0"/>
              <a:t> </a:t>
            </a:r>
            <a:r>
              <a:rPr lang="tr-TR" i="1" dirty="0" err="1" smtClean="0"/>
              <a:t>Duomo</a:t>
            </a:r>
            <a:r>
              <a:rPr lang="tr-TR" i="1" dirty="0" smtClean="0"/>
              <a:t>, </a:t>
            </a:r>
            <a:r>
              <a:rPr lang="tr-TR" i="1" dirty="0" err="1" smtClean="0"/>
              <a:t>Milan</a:t>
            </a:r>
            <a:endParaRPr lang="tr-TR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Rengin </a:t>
            </a:r>
            <a:r>
              <a:rPr lang="tr-TR" b="1" dirty="0" err="1" smtClean="0"/>
              <a:t>Kroması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Kroma: Rengin parlaklık derecesidir. </a:t>
            </a:r>
          </a:p>
          <a:p>
            <a:endParaRPr lang="tr-TR" dirty="0" smtClean="0"/>
          </a:p>
          <a:p>
            <a:r>
              <a:rPr lang="tr-TR" dirty="0" smtClean="0"/>
              <a:t>Bir rengin kroma derecesi, rengin en yüksek yoğunlukta olduğu, doymuş, saf hâlidir. </a:t>
            </a:r>
          </a:p>
          <a:p>
            <a:endParaRPr lang="tr-TR" dirty="0" smtClean="0"/>
          </a:p>
          <a:p>
            <a:r>
              <a:rPr lang="tr-TR" dirty="0" smtClean="0"/>
              <a:t>Değeri aynı iki renk arasında kuvvet, şiddet ve yoğunluk farkı varsa bunun nedeni kromadır.</a:t>
            </a:r>
          </a:p>
          <a:p>
            <a:r>
              <a:rPr lang="tr-TR" dirty="0" smtClean="0"/>
              <a:t>Rengin birisi daha parlak diğeri griye yakın ise bu, renklerden birinin kendi rengini kaybetmiş; grileşmiş olduğunu gösterir.</a:t>
            </a:r>
            <a:endParaRPr lang="tr-TR" dirty="0"/>
          </a:p>
        </p:txBody>
      </p:sp>
      <p:pic>
        <p:nvPicPr>
          <p:cNvPr id="77826" name="Picture 2" descr="C:\Users\İletişim Fakültesi\Desktop\kromatik dair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71962" y="1500174"/>
            <a:ext cx="3648075" cy="4515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Renk armonisi kombinasyonları hazırlanırken kromatik daire göz önünde bulundurulmalıdır. Parlak açık yeşil dendiğinde kroma ton renk anlaşılmalıdır.</a:t>
            </a:r>
            <a:endParaRPr lang="tr-TR" dirty="0"/>
          </a:p>
        </p:txBody>
      </p:sp>
      <p:pic>
        <p:nvPicPr>
          <p:cNvPr id="78850" name="Picture 2" descr="C:\Users\İletişim Fakültesi\Desktop\2244745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643050"/>
            <a:ext cx="3390476" cy="38095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Renk Armoni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Armoni terimi, Latince “</a:t>
            </a:r>
            <a:r>
              <a:rPr lang="tr-TR" dirty="0" err="1" smtClean="0"/>
              <a:t>harmos</a:t>
            </a:r>
            <a:r>
              <a:rPr lang="tr-TR" dirty="0" smtClean="0"/>
              <a:t>” kelimesinden türetilmiştir. </a:t>
            </a:r>
          </a:p>
          <a:p>
            <a:r>
              <a:rPr lang="tr-TR" dirty="0" smtClean="0"/>
              <a:t>Fransızcadaki </a:t>
            </a:r>
            <a:r>
              <a:rPr lang="tr-TR" dirty="0" err="1" smtClean="0"/>
              <a:t>harmonie</a:t>
            </a:r>
            <a:r>
              <a:rPr lang="tr-TR" dirty="0" smtClean="0"/>
              <a:t> sözcüğünün Türkçeye uyarlanması ile armoni şeklini almıştır. </a:t>
            </a:r>
          </a:p>
          <a:p>
            <a:r>
              <a:rPr lang="tr-TR" dirty="0" smtClean="0"/>
              <a:t>Edebiyatta, uyum anlamında kullanılmaktadır.</a:t>
            </a:r>
            <a:endParaRPr lang="tr-TR" dirty="0"/>
          </a:p>
        </p:txBody>
      </p:sp>
      <p:pic>
        <p:nvPicPr>
          <p:cNvPr id="79874" name="Picture 2" descr="C:\Users\İletişim Fakültesi\Desktop\renkuyumu2-2f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249" y="1214422"/>
            <a:ext cx="3929090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3657600" cy="5054617"/>
          </a:xfrm>
        </p:spPr>
        <p:txBody>
          <a:bodyPr>
            <a:normAutofit fontScale="62500" lnSpcReduction="20000"/>
          </a:bodyPr>
          <a:lstStyle/>
          <a:p>
            <a:r>
              <a:rPr lang="nn-NO" dirty="0" smtClean="0"/>
              <a:t>Armoni dengesi, güçlerin uyumunu ifade eder. </a:t>
            </a:r>
            <a:endParaRPr lang="tr-TR" dirty="0" smtClean="0"/>
          </a:p>
          <a:p>
            <a:endParaRPr lang="tr-TR" dirty="0" smtClean="0"/>
          </a:p>
          <a:p>
            <a:r>
              <a:rPr lang="nn-NO" dirty="0" smtClean="0"/>
              <a:t>Renk armonileri kurarken ton ve chromaya (kroma) yani renk</a:t>
            </a:r>
            <a:r>
              <a:rPr lang="tr-TR" dirty="0" smtClean="0"/>
              <a:t> berraklığına dikkat edilmelidir. </a:t>
            </a:r>
          </a:p>
          <a:p>
            <a:endParaRPr lang="tr-TR" dirty="0" smtClean="0"/>
          </a:p>
          <a:p>
            <a:r>
              <a:rPr lang="tr-TR" dirty="0" smtClean="0"/>
              <a:t>Resimde egemen renk, armoninin temel </a:t>
            </a:r>
            <a:r>
              <a:rPr lang="tr-TR" dirty="0" err="1" smtClean="0"/>
              <a:t>ögesidir</a:t>
            </a:r>
            <a:r>
              <a:rPr lang="tr-TR" dirty="0" smtClean="0"/>
              <a:t>. </a:t>
            </a:r>
          </a:p>
          <a:p>
            <a:endParaRPr lang="tr-TR" dirty="0" smtClean="0"/>
          </a:p>
          <a:p>
            <a:r>
              <a:rPr lang="tr-TR" dirty="0" smtClean="0"/>
              <a:t>Bir resimde egemen renk, diğer renkler arasına serpiştirilirse renkler arasında birlik oluşturur. </a:t>
            </a:r>
          </a:p>
          <a:p>
            <a:endParaRPr lang="tr-TR" dirty="0" smtClean="0"/>
          </a:p>
          <a:p>
            <a:r>
              <a:rPr lang="tr-TR" dirty="0" smtClean="0"/>
              <a:t>Bu birlik, armonidir. </a:t>
            </a:r>
          </a:p>
          <a:p>
            <a:endParaRPr lang="tr-TR" dirty="0" smtClean="0"/>
          </a:p>
          <a:p>
            <a:r>
              <a:rPr lang="tr-TR" dirty="0" smtClean="0"/>
              <a:t>Armoni oluşturmak için iki veya üç renk ve bunların tonları yeterlidir.</a:t>
            </a:r>
            <a:endParaRPr lang="tr-TR" dirty="0"/>
          </a:p>
        </p:txBody>
      </p:sp>
      <p:pic>
        <p:nvPicPr>
          <p:cNvPr id="80898" name="Picture 2" descr="C:\Users\İletişim Fakültesi\Desktop\DSC097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142984"/>
            <a:ext cx="3657600" cy="4091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Renk Armonisinin Hazırlanmasında Kromatik Daire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Bir resimde renk armonisi oluşturmak için kullanılacak renklerin kromatik dairedeki oranları göz önünde bulundurulmalı ve renkler, kroma oranlarına göre kullanılmalıdır.</a:t>
            </a:r>
          </a:p>
          <a:p>
            <a:r>
              <a:rPr lang="tr-TR" dirty="0" smtClean="0"/>
              <a:t>Gördüğünüz gibi dairelerde bir ahenk, bir armoni oluşmuş; hiçbir renk, bir diğerinin önüne geçip dikkati kendi üzerine çekmemiştir.</a:t>
            </a:r>
            <a:endParaRPr lang="tr-TR" dirty="0"/>
          </a:p>
        </p:txBody>
      </p:sp>
      <p:pic>
        <p:nvPicPr>
          <p:cNvPr id="2050" name="Picture 2" descr="C:\Users\İletişim Fakültesi\Desktop\armon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785926"/>
            <a:ext cx="3657600" cy="39060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Alt kısmındaki dairelerde ise aynı renklerin ton dereceleri %50 alınmış ve aynı berraklık (</a:t>
            </a:r>
            <a:r>
              <a:rPr lang="tr-TR" dirty="0" err="1" smtClean="0"/>
              <a:t>chroma</a:t>
            </a:r>
            <a:r>
              <a:rPr lang="tr-TR" dirty="0" smtClean="0"/>
              <a:t>) değeri verilmiştir. </a:t>
            </a:r>
          </a:p>
          <a:p>
            <a:endParaRPr lang="tr-TR" dirty="0" smtClean="0"/>
          </a:p>
          <a:p>
            <a:r>
              <a:rPr lang="tr-TR" dirty="0" smtClean="0"/>
              <a:t>Bu nedenle dairelerde bir renk ahengi oluşmamış ve bazı renkler, diğerlerini bastırarak dikkat çekmiştir.</a:t>
            </a:r>
            <a:endParaRPr lang="tr-TR" dirty="0"/>
          </a:p>
        </p:txBody>
      </p:sp>
      <p:pic>
        <p:nvPicPr>
          <p:cNvPr id="5" name="Picture 2" descr="C:\Users\İletişim Fakültesi\Desktop\armon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714488"/>
            <a:ext cx="3657600" cy="39774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Renk Armonileri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Renk armonileri üçe ayrılır:</a:t>
            </a:r>
          </a:p>
          <a:p>
            <a:pPr marL="550926" indent="-514350">
              <a:buFont typeface="+mj-lt"/>
              <a:buAutoNum type="arabicPeriod"/>
            </a:pPr>
            <a:r>
              <a:rPr lang="tr-TR" dirty="0" smtClean="0"/>
              <a:t>Monokromatik (ton) armoni</a:t>
            </a:r>
          </a:p>
          <a:p>
            <a:pPr marL="550926" indent="-514350">
              <a:buFont typeface="+mj-lt"/>
              <a:buAutoNum type="arabicPeriod"/>
            </a:pPr>
            <a:r>
              <a:rPr lang="tr-TR" dirty="0" smtClean="0"/>
              <a:t>Yakın renk armonisi</a:t>
            </a:r>
          </a:p>
          <a:p>
            <a:pPr marL="550926" indent="-514350">
              <a:buFont typeface="+mj-lt"/>
              <a:buAutoNum type="arabicPeriod"/>
            </a:pPr>
            <a:r>
              <a:rPr lang="tr-TR" dirty="0" smtClean="0"/>
              <a:t>Kontrast renk armonisi</a:t>
            </a:r>
            <a:endParaRPr lang="tr-TR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1. Monokromatik (Ton) Armoni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Monokromatik armoni, aynı rengin tonları ile oluşturulur. </a:t>
            </a:r>
          </a:p>
          <a:p>
            <a:endParaRPr lang="tr-TR" dirty="0" smtClean="0"/>
          </a:p>
          <a:p>
            <a:r>
              <a:rPr lang="tr-TR" dirty="0" smtClean="0"/>
              <a:t>Monokromatik armoniyi oluşturmak için esas renge siyah ve beyaz katılarak tonlar arasında uyum sağlanır. </a:t>
            </a:r>
          </a:p>
          <a:p>
            <a:endParaRPr lang="tr-TR" dirty="0" smtClean="0"/>
          </a:p>
          <a:p>
            <a:r>
              <a:rPr lang="tr-TR" dirty="0" smtClean="0"/>
              <a:t>Esas renge siyah katıldığında renk koyulaşır ya da grileşir; beyaz katıldığında ise solgunlaşır, rengin şiddeti azalır. </a:t>
            </a:r>
          </a:p>
          <a:p>
            <a:endParaRPr lang="tr-TR" dirty="0" smtClean="0"/>
          </a:p>
          <a:p>
            <a:r>
              <a:rPr lang="tr-TR" dirty="0" smtClean="0"/>
              <a:t>Renk adedinin azlığı, resimde sadeliği ortaya koyar.</a:t>
            </a:r>
            <a:endParaRPr lang="tr-TR" dirty="0"/>
          </a:p>
        </p:txBody>
      </p:sp>
      <p:pic>
        <p:nvPicPr>
          <p:cNvPr id="3074" name="Picture 2" descr="C:\Users\İletişim Fakültesi\Desktop\T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643051"/>
            <a:ext cx="4162452" cy="42441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2. </a:t>
            </a:r>
            <a:r>
              <a:rPr lang="tr-TR" b="1" dirty="0" smtClean="0"/>
              <a:t>Yakın Renk Armonisi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Renk çemberindeki iki ya da üç komşu renkle düzenlenen armonilerdir. </a:t>
            </a:r>
          </a:p>
          <a:p>
            <a:endParaRPr lang="tr-TR" dirty="0" smtClean="0"/>
          </a:p>
          <a:p>
            <a:r>
              <a:rPr lang="tr-TR" dirty="0" smtClean="0"/>
              <a:t>Mavi, eflatun, mor veya kırmızı, turuncu, sarıyla yapılan düzenlemeler, yakın renk armonisine örnek olarak verilebilir. </a:t>
            </a:r>
          </a:p>
          <a:p>
            <a:endParaRPr lang="tr-TR" dirty="0" smtClean="0"/>
          </a:p>
          <a:p>
            <a:r>
              <a:rPr lang="tr-TR" dirty="0" smtClean="0"/>
              <a:t>Bu tür armonilerdeki </a:t>
            </a:r>
            <a:r>
              <a:rPr lang="nb-NO" dirty="0" smtClean="0"/>
              <a:t>renklere, “uygun renkler” de denebilir. </a:t>
            </a:r>
            <a:endParaRPr lang="tr-TR" dirty="0" smtClean="0"/>
          </a:p>
          <a:p>
            <a:endParaRPr lang="tr-TR" dirty="0" smtClean="0"/>
          </a:p>
          <a:p>
            <a:r>
              <a:rPr lang="nb-NO" dirty="0" smtClean="0"/>
              <a:t>Uygun renklerin</a:t>
            </a:r>
            <a:r>
              <a:rPr lang="tr-TR" dirty="0" smtClean="0"/>
              <a:t> arasında daima ortak bir renk bulunur.</a:t>
            </a: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714488"/>
            <a:ext cx="3657600" cy="383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3. </a:t>
            </a:r>
            <a:r>
              <a:rPr lang="tr-TR" b="1" dirty="0" smtClean="0"/>
              <a:t>Kontrast Renk Armonisi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İki zıt renk kullanılarak yapılan düzenlemelerdir.</a:t>
            </a:r>
          </a:p>
          <a:p>
            <a:r>
              <a:rPr lang="tr-TR" dirty="0" smtClean="0"/>
              <a:t>Kontrast renk armonisinde birbirine zıt iki renkten biri, diğerine göre egemen olarak kullanılır. </a:t>
            </a:r>
          </a:p>
          <a:p>
            <a:r>
              <a:rPr lang="tr-TR" dirty="0" smtClean="0"/>
              <a:t>Canlı renklerle oluşturulacak çalışmalar zorlayıcıdır. </a:t>
            </a:r>
          </a:p>
          <a:p>
            <a:r>
              <a:rPr lang="tr-TR" dirty="0" smtClean="0"/>
              <a:t>Bu nedenle dikkatli olmak gerekir. </a:t>
            </a:r>
          </a:p>
          <a:p>
            <a:r>
              <a:rPr lang="tr-TR" dirty="0" smtClean="0"/>
              <a:t>Kontrast renklerin açık-koyu değerlerinin de kullanılması, resme zenginlik katar</a:t>
            </a:r>
            <a:endParaRPr lang="tr-T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600200"/>
            <a:ext cx="35004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Alt Başlık"/>
          <p:cNvSpPr>
            <a:spLocks noGrp="1"/>
          </p:cNvSpPr>
          <p:nvPr>
            <p:ph type="subTitle" idx="1"/>
          </p:nvPr>
        </p:nvSpPr>
        <p:spPr>
          <a:xfrm>
            <a:off x="433050" y="357166"/>
            <a:ext cx="6480048" cy="1785950"/>
          </a:xfrm>
        </p:spPr>
        <p:txBody>
          <a:bodyPr>
            <a:normAutofit/>
          </a:bodyPr>
          <a:lstStyle/>
          <a:p>
            <a:r>
              <a:rPr lang="tr-TR" sz="4800" dirty="0" smtClean="0"/>
              <a:t>TEŞEKKÜR EDERİM</a:t>
            </a:r>
            <a:endParaRPr lang="tr-TR" sz="4800" dirty="0"/>
          </a:p>
        </p:txBody>
      </p:sp>
      <p:pic>
        <p:nvPicPr>
          <p:cNvPr id="1026" name="Picture 2" descr="C:\Users\İletişim Fakültesi\Desktop\Real-Color-Wheel-Clean7x7-72dp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428868"/>
            <a:ext cx="2914248" cy="3485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knik">
  <a:themeElements>
    <a:clrScheme name="Teknik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knik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knik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1084</TotalTime>
  <Words>1689</Words>
  <Application>Microsoft Office PowerPoint</Application>
  <PresentationFormat>Ekran Gösterisi (4:3)</PresentationFormat>
  <Paragraphs>207</Paragraphs>
  <Slides>71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71</vt:i4>
      </vt:variant>
    </vt:vector>
  </HeadingPairs>
  <TitlesOfParts>
    <vt:vector size="72" baseType="lpstr">
      <vt:lpstr>Teknik</vt:lpstr>
      <vt:lpstr>RENK KAVRAMI</vt:lpstr>
      <vt:lpstr>Slayt 2</vt:lpstr>
      <vt:lpstr>BEYAZ </vt:lpstr>
      <vt:lpstr>SİYAH </vt:lpstr>
      <vt:lpstr>MAVİ </vt:lpstr>
      <vt:lpstr>YEŞİL </vt:lpstr>
      <vt:lpstr>KIRMIZI </vt:lpstr>
      <vt:lpstr>SARI </vt:lpstr>
      <vt:lpstr>MOR </vt:lpstr>
      <vt:lpstr>Görsel algılamada ışık ve renk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Görsel algılamada ışık ve renk</vt:lpstr>
      <vt:lpstr>Slayt 27</vt:lpstr>
      <vt:lpstr>Slayt 28</vt:lpstr>
      <vt:lpstr>Slayt 29</vt:lpstr>
      <vt:lpstr>Slayt 30</vt:lpstr>
      <vt:lpstr>Ana ve Ara Renkler</vt:lpstr>
      <vt:lpstr>Slayt 32</vt:lpstr>
      <vt:lpstr>Slayt 33</vt:lpstr>
      <vt:lpstr>Slayt 34</vt:lpstr>
      <vt:lpstr>Slayt 35</vt:lpstr>
      <vt:lpstr>Sıcak-Soğuk Renkler</vt:lpstr>
      <vt:lpstr>Slayt 37</vt:lpstr>
      <vt:lpstr>Sıcak ve Soğuk Renkler</vt:lpstr>
      <vt:lpstr>Sıcak Renkler</vt:lpstr>
      <vt:lpstr>Slayt 40</vt:lpstr>
      <vt:lpstr>Soğuk Renkler </vt:lpstr>
      <vt:lpstr>Zıt (Kontrast) ve Tamamlayıcı (Komplementer) Renkler</vt:lpstr>
      <vt:lpstr>Zıt Renkler</vt:lpstr>
      <vt:lpstr>Slayt 44</vt:lpstr>
      <vt:lpstr>Renk Çemberi</vt:lpstr>
      <vt:lpstr>Slayt 46</vt:lpstr>
      <vt:lpstr>Slayt 47</vt:lpstr>
      <vt:lpstr>Slayt 48</vt:lpstr>
      <vt:lpstr>Slayt 49</vt:lpstr>
      <vt:lpstr>Slayt 50</vt:lpstr>
      <vt:lpstr>NÖTR RENKLER</vt:lpstr>
      <vt:lpstr>Slayt 52</vt:lpstr>
      <vt:lpstr>Slayt 53</vt:lpstr>
      <vt:lpstr>Slayt 54</vt:lpstr>
      <vt:lpstr>Slayt 55</vt:lpstr>
      <vt:lpstr>Doğada Siyah Beyaz Etkisi</vt:lpstr>
      <vt:lpstr>Slayt 57</vt:lpstr>
      <vt:lpstr>Slayt 58</vt:lpstr>
      <vt:lpstr>Sanatta Siyah ve Beyaz Etkisi</vt:lpstr>
      <vt:lpstr>Slayt 60</vt:lpstr>
      <vt:lpstr>Rengin Kroması</vt:lpstr>
      <vt:lpstr>Slayt 62</vt:lpstr>
      <vt:lpstr>Renk Armoni</vt:lpstr>
      <vt:lpstr>Slayt 64</vt:lpstr>
      <vt:lpstr>Renk Armonisinin Hazırlanmasında Kromatik Daire</vt:lpstr>
      <vt:lpstr>Slayt 66</vt:lpstr>
      <vt:lpstr>Renk Armonileri</vt:lpstr>
      <vt:lpstr>1. Monokromatik (Ton) Armoni</vt:lpstr>
      <vt:lpstr>2. Yakın Renk Armonisi</vt:lpstr>
      <vt:lpstr>3. Kontrast Renk Armonisi</vt:lpstr>
      <vt:lpstr>Slayt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RENK KAVRAMI</dc:title>
  <dc:creator>İletişim Fakültesi</dc:creator>
  <cp:lastModifiedBy>İletişim Fakültesi</cp:lastModifiedBy>
  <cp:revision>49</cp:revision>
  <dcterms:created xsi:type="dcterms:W3CDTF">2019-02-25T17:14:33Z</dcterms:created>
  <dcterms:modified xsi:type="dcterms:W3CDTF">2019-03-29T17:05:09Z</dcterms:modified>
</cp:coreProperties>
</file>