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8" r:id="rId3"/>
    <p:sldId id="272" r:id="rId4"/>
    <p:sldId id="276" r:id="rId5"/>
    <p:sldId id="278" r:id="rId6"/>
    <p:sldId id="279" r:id="rId7"/>
    <p:sldId id="281" r:id="rId8"/>
    <p:sldId id="283" r:id="rId9"/>
    <p:sldId id="284" r:id="rId10"/>
    <p:sldId id="285" r:id="rId11"/>
    <p:sldId id="286" r:id="rId12"/>
    <p:sldId id="287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86" d="100"/>
          <a:sy n="86" d="100"/>
        </p:scale>
        <p:origin x="-3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smtClean="0"/>
              <a:t>HALKLA İLİŞKİLER VE TANITIM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203 </a:t>
            </a:r>
            <a:r>
              <a:rPr lang="tr-TR" altLang="tr-TR" b="1" i="1" smtClean="0"/>
              <a:t>– Kitle iletişim Kuramları</a:t>
            </a:r>
            <a:endParaRPr lang="tr-TR" altLang="tr-TR" b="1" i="1" dirty="0" smtClean="0"/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Nursel</a:t>
            </a:r>
            <a:r>
              <a:rPr lang="tr-TR" altLang="tr-TR" sz="2000" b="1" i="1" smtClean="0">
                <a:solidFill>
                  <a:schemeClr val="bg1">
                    <a:lumMod val="50000"/>
                  </a:schemeClr>
                </a:solidFill>
              </a:rPr>
              <a:t> BOLAT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 smtClean="0"/>
              <a:t>ALTHUSSER</a:t>
            </a:r>
            <a:endParaRPr lang="tr-TR" sz="24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sz="2400" dirty="0" smtClean="0"/>
          </a:p>
          <a:p>
            <a:r>
              <a:rPr lang="tr-TR" sz="2400" dirty="0" err="1" smtClean="0"/>
              <a:t>Althusser’in</a:t>
            </a:r>
            <a:r>
              <a:rPr lang="tr-TR" sz="2400" dirty="0" smtClean="0"/>
              <a:t> ideoloji kuramı ideolojiyi, ekonomik yapı ve ilişkilerinin dışına taşımıştır. </a:t>
            </a:r>
          </a:p>
          <a:p>
            <a:r>
              <a:rPr lang="tr-TR" sz="2400" dirty="0" smtClean="0"/>
              <a:t>“İdeoloji, insanlar ile onların dünyası arasında yaşanan ilişkidir. </a:t>
            </a:r>
          </a:p>
          <a:p>
            <a:r>
              <a:rPr lang="tr-TR" sz="2400" dirty="0" smtClean="0"/>
              <a:t>Ya da bu bilinçsiz ilişkinin yansıtılmış bir biçimidir. </a:t>
            </a:r>
          </a:p>
          <a:p>
            <a:r>
              <a:rPr lang="tr-TR" sz="2400" dirty="0" smtClean="0"/>
              <a:t>Sözgelimi, bir felsefedir. </a:t>
            </a:r>
          </a:p>
          <a:p>
            <a:r>
              <a:rPr lang="tr-TR" sz="2400" dirty="0" smtClean="0"/>
              <a:t>Kaynaşmış ve mantıksız olabileceği için yanlışlığı ile değil, üzerinde toplumsalın baskın olması ile bilimden ayrılır”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Althhuser’e</a:t>
            </a:r>
            <a:r>
              <a:rPr lang="tr-TR" sz="2400" dirty="0" smtClean="0"/>
              <a:t> göre, ideolojinin bireylerin gerçek varoluş koşullarıyla aralarındaki ilişkilerin hayali bir tasarımdır; </a:t>
            </a:r>
          </a:p>
          <a:p>
            <a:r>
              <a:rPr lang="tr-TR" sz="2400" dirty="0" smtClean="0"/>
              <a:t>İdeoloji bireylerin, üretim ilişkileri ve onlardan türeyen ilişkilerle olan hayali ilişkisini göstermektedir. </a:t>
            </a:r>
          </a:p>
          <a:p>
            <a:r>
              <a:rPr lang="tr-TR" sz="2400" dirty="0" smtClean="0"/>
              <a:t>İdeolojik sistemi gerçek ilişkileri değil, bireylerin içinde yaşadıkları gerçek ilişkilerin hayali ilişkisi tayin etmektedir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Althusser’e</a:t>
            </a:r>
            <a:r>
              <a:rPr lang="tr-TR" sz="2400" dirty="0" smtClean="0"/>
              <a:t> göre, ideoloji devletin baskıcı aygıtlarının yaptırım mekanizmasını işleten bir aygıttır. </a:t>
            </a:r>
          </a:p>
          <a:p>
            <a:endParaRPr lang="tr-TR" sz="2400" dirty="0" smtClean="0"/>
          </a:p>
          <a:p>
            <a:r>
              <a:rPr lang="tr-TR" sz="2400" dirty="0" smtClean="0"/>
              <a:t>Bu sebeple içinde şiddet olgusunu da barındırmaktadır. </a:t>
            </a:r>
          </a:p>
          <a:p>
            <a:endParaRPr lang="tr-TR" sz="2400" dirty="0" smtClean="0"/>
          </a:p>
          <a:p>
            <a:r>
              <a:rPr lang="tr-TR" sz="2400" dirty="0" smtClean="0"/>
              <a:t>Devletin baskıcı aygıtları her alanda şiddete başvurabilmektedir</a:t>
            </a:r>
            <a:endParaRPr lang="tr-T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Devleti yöneten sınıfın, devlet iktidarını elde tuttuğunu ve devletin baskı aygıtına sahip olduğunu söylemek, yönetici sınıfın devletin ideolojik aygıtlarında da etkin olduğunu kabul etmeyi gerektirmektedir</a:t>
            </a:r>
            <a:endParaRPr lang="tr-TR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Devletin İdeolojik Aygıtları’na sahip olan burjuvazi sadece egemen sınıf olarak kalmayıp hegemonyasını da tescil etmiş olmaktadır. 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Althusser</a:t>
            </a:r>
            <a:r>
              <a:rPr lang="tr-TR" sz="2400" dirty="0" smtClean="0"/>
              <a:t> devletin çeşitli ideolojik araçlar yardımıyla (Okul, hastane, hapishane vb) üretim ilişkilerini yeniden ürettiğini ve böylelikle meşruiyet kazanarak ayakta kaldığını öne sürmüştür.</a:t>
            </a:r>
            <a:endParaRPr lang="tr-TR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>
              <a:buNone/>
            </a:pPr>
            <a:endParaRPr lang="tr-TR" sz="2400" dirty="0" smtClean="0"/>
          </a:p>
          <a:p>
            <a:r>
              <a:rPr lang="tr-TR" sz="2400" dirty="0" err="1" smtClean="0"/>
              <a:t>Althusser</a:t>
            </a:r>
            <a:r>
              <a:rPr lang="tr-TR" sz="2400" dirty="0" smtClean="0"/>
              <a:t> ideolojinin her zaman bilimsel bilginin içerisinde sunulması gerektiğini aksi takdirde insanı dışlayacağını ileri sürmüştür. 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Althusser’e</a:t>
            </a:r>
            <a:r>
              <a:rPr lang="tr-TR" sz="2400" dirty="0" smtClean="0"/>
              <a:t> göre kapitalizm öncesi toplumda kilise tarafından sağlanmaktaydı ancak, bu, yerini modern kapitalist toplumda “okul”a bırakmıştır.</a:t>
            </a:r>
            <a:endParaRPr lang="tr-TR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/>
              <a:t>ANTONIO GRAMSCI VE HEGEMONYA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Hegemonya teriminin çekirdeğinde sınıfsal egemenlik ilişkilerinin yeniden üretimi ve toplumsal biçemin izleklerinin yanı sıra, siyasal iktidarın toplumu nasıl yönettiğini de gözlemlemek olasıdır. </a:t>
            </a:r>
          </a:p>
          <a:p>
            <a:endParaRPr lang="tr-TR" sz="2400" dirty="0" smtClean="0"/>
          </a:p>
          <a:p>
            <a:r>
              <a:rPr lang="tr-TR" sz="2400" dirty="0" smtClean="0"/>
              <a:t>Bu bakımdan yönetime ve siyasal egemenliğe ağırlığını koyan her sınıf, sivil toplum düzleminde tüm toplumu yönetmeye gücü olduğunu ispatlamak durumundadır.</a:t>
            </a:r>
            <a:endParaRPr lang="tr-TR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Yani bu sınıf, sadece kendi alanında değil tüm toplumu örgütleyip yönetme gücüne sahip olduğunu kanıtlamak zorundadır. </a:t>
            </a:r>
          </a:p>
          <a:p>
            <a:endParaRPr lang="tr-TR" sz="2400" dirty="0" smtClean="0"/>
          </a:p>
          <a:p>
            <a:r>
              <a:rPr lang="tr-TR" sz="2400" dirty="0" smtClean="0"/>
              <a:t>Bunun için de yönetmeye talip olan sınıf, öncelikle </a:t>
            </a:r>
            <a:r>
              <a:rPr lang="tr-TR" sz="2400" dirty="0" err="1" smtClean="0"/>
              <a:t>hegemonik</a:t>
            </a:r>
            <a:r>
              <a:rPr lang="tr-TR" sz="2400" dirty="0" smtClean="0"/>
              <a:t> üstünlüğünü kurmalıdır. </a:t>
            </a:r>
          </a:p>
          <a:p>
            <a:endParaRPr lang="tr-TR" sz="2400" dirty="0" smtClean="0"/>
          </a:p>
          <a:p>
            <a:r>
              <a:rPr lang="tr-TR" sz="2400" dirty="0" smtClean="0"/>
              <a:t>Dar anlamda hegemonya sadece </a:t>
            </a:r>
            <a:r>
              <a:rPr lang="tr-TR" sz="2400" dirty="0" err="1" smtClean="0"/>
              <a:t>sınıflararası</a:t>
            </a:r>
            <a:r>
              <a:rPr lang="tr-TR" sz="2400" dirty="0" smtClean="0"/>
              <a:t> üstünlük değil, politikanın özgüllüğü, siyaseti yapma ve şekillendirme ilişkisiyle de ilgilidir.</a:t>
            </a:r>
            <a:endParaRPr lang="tr-T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Bu bağlamda hegemonya terimi, “Hem yönetici bir sınıf olarak proletaryanın hem de yönetimin uygulanmasına ilişkindir. </a:t>
            </a:r>
          </a:p>
          <a:p>
            <a:r>
              <a:rPr lang="tr-TR" sz="2400" dirty="0" smtClean="0"/>
              <a:t>Bu egemen sınıfın, karşıt gruplar üzerinde zorunlu olarak uygulayacağı zorlama demektir. </a:t>
            </a:r>
          </a:p>
          <a:p>
            <a:r>
              <a:rPr lang="tr-TR" sz="2400" dirty="0" smtClean="0"/>
              <a:t>Fakat bu proletarya ile işbirliği yapmaya hazır olan ve bu tutumuna etkinlik kazandırılması söz konusu olan müttefiklerinin fikir ve kültür alanında yönetilmesi de demektir. </a:t>
            </a:r>
          </a:p>
          <a:p>
            <a:r>
              <a:rPr lang="tr-TR" sz="2400" dirty="0" smtClean="0"/>
              <a:t>Hegemonya yönetimin olumlu yönünü de geliştirir”</a:t>
            </a:r>
            <a:endParaRPr lang="tr-TR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Bu yaklaşımlara karşın </a:t>
            </a:r>
            <a:r>
              <a:rPr lang="tr-TR" sz="2400" dirty="0" err="1" smtClean="0"/>
              <a:t>Gramsci</a:t>
            </a:r>
            <a:r>
              <a:rPr lang="tr-TR" sz="2400" dirty="0" smtClean="0"/>
              <a:t>; sivil toplum, politik toplum, devlet arasındaki çatışkıya dikkati çekerek ve hegemonyanın sivil toplum alanında gerçekleştirildiğine işaret ederek, tartışmayı yapıya değil üstyapıya bağlayarak, </a:t>
            </a:r>
            <a:r>
              <a:rPr lang="tr-TR" sz="2400" dirty="0" err="1" smtClean="0"/>
              <a:t>Marx</a:t>
            </a:r>
            <a:r>
              <a:rPr lang="tr-TR" sz="2400" dirty="0" smtClean="0"/>
              <a:t> ve Engels’in fikirlerine ciddi açılımlar yaratmaktadır.</a:t>
            </a:r>
            <a:endParaRPr lang="tr-TR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Ancak düşünür, sadece üstyapılarla sınırlı kalmayarak, yapının da önemine değinmiş ve yapının belirleyiciliğini yok saymamıştır. </a:t>
            </a:r>
          </a:p>
          <a:p>
            <a:r>
              <a:rPr lang="tr-TR" sz="2400" dirty="0" err="1" smtClean="0"/>
              <a:t>Gramsci’ye</a:t>
            </a:r>
            <a:r>
              <a:rPr lang="tr-TR" sz="2400" dirty="0" smtClean="0"/>
              <a:t> göre sivil toplum düzeyi, özel denilen kurumlar bütünlüğünü oluşturmakla kalmaz aynı zamanda egemen grubun toplum genelinde uyguladığı hegemonya işlevine karşılık düşer. </a:t>
            </a:r>
          </a:p>
          <a:p>
            <a:r>
              <a:rPr lang="tr-TR" sz="2400" dirty="0" err="1" smtClean="0"/>
              <a:t>Gramsci</a:t>
            </a:r>
            <a:r>
              <a:rPr lang="tr-TR" sz="2400" dirty="0" smtClean="0"/>
              <a:t>, sivil toplumu politik toplumun karşısında konumlamaktadır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162</TotalTime>
  <Words>503</Words>
  <Application>Microsoft Office PowerPoint</Application>
  <PresentationFormat>Ekran Gösterisi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sunum_sablon</vt:lpstr>
      <vt:lpstr>Slayt 1</vt:lpstr>
      <vt:lpstr>ALTHUSSER</vt:lpstr>
      <vt:lpstr>Slayt 3</vt:lpstr>
      <vt:lpstr>Slayt 4</vt:lpstr>
      <vt:lpstr>Slayt 5</vt:lpstr>
      <vt:lpstr>Slayt 6</vt:lpstr>
      <vt:lpstr>Slayt 7</vt:lpstr>
      <vt:lpstr>ANTONIO GRAMSCI VE HEGEMONYA</vt:lpstr>
      <vt:lpstr>Slayt 9</vt:lpstr>
      <vt:lpstr>Slayt 10</vt:lpstr>
      <vt:lpstr>Slayt 11</vt:lpstr>
      <vt:lpstr>Slayt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İletişim Fakültesi</cp:lastModifiedBy>
  <cp:revision>40</cp:revision>
  <cp:lastPrinted>1601-01-01T00:00:00Z</cp:lastPrinted>
  <dcterms:created xsi:type="dcterms:W3CDTF">2019-11-27T06:53:14Z</dcterms:created>
  <dcterms:modified xsi:type="dcterms:W3CDTF">2020-01-17T08:43:06Z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