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8" r:id="rId1"/>
  </p:sldMasterIdLst>
  <p:notesMasterIdLst>
    <p:notesMasterId r:id="rId101"/>
  </p:notesMasterIdLst>
  <p:handoutMasterIdLst>
    <p:handoutMasterId r:id="rId102"/>
  </p:handoutMasterIdLst>
  <p:sldIdLst>
    <p:sldId id="324" r:id="rId2"/>
    <p:sldId id="325" r:id="rId3"/>
    <p:sldId id="258" r:id="rId4"/>
    <p:sldId id="259" r:id="rId5"/>
    <p:sldId id="269" r:id="rId6"/>
    <p:sldId id="260" r:id="rId7"/>
    <p:sldId id="326" r:id="rId8"/>
    <p:sldId id="270" r:id="rId9"/>
    <p:sldId id="264" r:id="rId10"/>
    <p:sldId id="350" r:id="rId11"/>
    <p:sldId id="265" r:id="rId12"/>
    <p:sldId id="327" r:id="rId13"/>
    <p:sldId id="266" r:id="rId14"/>
    <p:sldId id="328" r:id="rId15"/>
    <p:sldId id="267" r:id="rId16"/>
    <p:sldId id="268" r:id="rId17"/>
    <p:sldId id="329" r:id="rId18"/>
    <p:sldId id="261" r:id="rId19"/>
    <p:sldId id="340" r:id="rId20"/>
    <p:sldId id="263" r:id="rId21"/>
    <p:sldId id="271" r:id="rId22"/>
    <p:sldId id="272" r:id="rId23"/>
    <p:sldId id="273" r:id="rId24"/>
    <p:sldId id="274" r:id="rId25"/>
    <p:sldId id="275" r:id="rId26"/>
    <p:sldId id="276" r:id="rId27"/>
    <p:sldId id="277" r:id="rId28"/>
    <p:sldId id="351" r:id="rId29"/>
    <p:sldId id="331" r:id="rId30"/>
    <p:sldId id="332" r:id="rId31"/>
    <p:sldId id="352" r:id="rId32"/>
    <p:sldId id="330" r:id="rId33"/>
    <p:sldId id="278" r:id="rId34"/>
    <p:sldId id="279" r:id="rId35"/>
    <p:sldId id="280" r:id="rId36"/>
    <p:sldId id="336" r:id="rId37"/>
    <p:sldId id="337" r:id="rId38"/>
    <p:sldId id="282" r:id="rId39"/>
    <p:sldId id="284" r:id="rId40"/>
    <p:sldId id="338" r:id="rId41"/>
    <p:sldId id="335" r:id="rId42"/>
    <p:sldId id="354" r:id="rId43"/>
    <p:sldId id="339" r:id="rId44"/>
    <p:sldId id="285" r:id="rId45"/>
    <p:sldId id="355" r:id="rId46"/>
    <p:sldId id="286" r:id="rId47"/>
    <p:sldId id="287" r:id="rId48"/>
    <p:sldId id="288" r:id="rId49"/>
    <p:sldId id="289" r:id="rId50"/>
    <p:sldId id="290" r:id="rId51"/>
    <p:sldId id="291" r:id="rId52"/>
    <p:sldId id="341" r:id="rId53"/>
    <p:sldId id="292" r:id="rId54"/>
    <p:sldId id="342" r:id="rId55"/>
    <p:sldId id="293" r:id="rId56"/>
    <p:sldId id="294" r:id="rId57"/>
    <p:sldId id="343" r:id="rId58"/>
    <p:sldId id="295" r:id="rId59"/>
    <p:sldId id="382" r:id="rId60"/>
    <p:sldId id="296" r:id="rId61"/>
    <p:sldId id="356" r:id="rId62"/>
    <p:sldId id="333" r:id="rId63"/>
    <p:sldId id="297" r:id="rId64"/>
    <p:sldId id="298" r:id="rId65"/>
    <p:sldId id="344" r:id="rId66"/>
    <p:sldId id="299" r:id="rId67"/>
    <p:sldId id="300" r:id="rId68"/>
    <p:sldId id="301" r:id="rId69"/>
    <p:sldId id="302" r:id="rId70"/>
    <p:sldId id="357" r:id="rId71"/>
    <p:sldId id="303" r:id="rId72"/>
    <p:sldId id="304" r:id="rId73"/>
    <p:sldId id="305" r:id="rId74"/>
    <p:sldId id="306" r:id="rId75"/>
    <p:sldId id="307" r:id="rId76"/>
    <p:sldId id="308" r:id="rId77"/>
    <p:sldId id="309" r:id="rId78"/>
    <p:sldId id="310" r:id="rId79"/>
    <p:sldId id="311" r:id="rId80"/>
    <p:sldId id="364" r:id="rId81"/>
    <p:sldId id="312" r:id="rId82"/>
    <p:sldId id="346" r:id="rId83"/>
    <p:sldId id="345" r:id="rId84"/>
    <p:sldId id="347" r:id="rId85"/>
    <p:sldId id="313" r:id="rId86"/>
    <p:sldId id="358" r:id="rId87"/>
    <p:sldId id="314" r:id="rId88"/>
    <p:sldId id="315" r:id="rId89"/>
    <p:sldId id="316" r:id="rId90"/>
    <p:sldId id="317" r:id="rId91"/>
    <p:sldId id="318" r:id="rId92"/>
    <p:sldId id="319" r:id="rId93"/>
    <p:sldId id="359" r:id="rId94"/>
    <p:sldId id="320" r:id="rId95"/>
    <p:sldId id="360" r:id="rId96"/>
    <p:sldId id="321" r:id="rId97"/>
    <p:sldId id="322" r:id="rId98"/>
    <p:sldId id="323" r:id="rId99"/>
    <p:sldId id="348" r:id="rId10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8" autoAdjust="0"/>
    <p:restoredTop sz="94686" autoAdjust="0"/>
  </p:normalViewPr>
  <p:slideViewPr>
    <p:cSldViewPr>
      <p:cViewPr varScale="1">
        <p:scale>
          <a:sx n="94" d="100"/>
          <a:sy n="94" d="100"/>
        </p:scale>
        <p:origin x="-150" y="-90"/>
      </p:cViewPr>
      <p:guideLst>
        <p:guide orient="horz" pos="2160"/>
        <p:guide pos="2880"/>
      </p:guideLst>
    </p:cSldViewPr>
  </p:slideViewPr>
  <p:outlineViewPr>
    <p:cViewPr>
      <p:scale>
        <a:sx n="33" d="100"/>
        <a:sy n="33" d="100"/>
      </p:scale>
      <p:origin x="60" y="78246"/>
    </p:cViewPr>
  </p:outlineViewPr>
  <p:notesTextViewPr>
    <p:cViewPr>
      <p:scale>
        <a:sx n="100" d="100"/>
        <a:sy n="100" d="100"/>
      </p:scale>
      <p:origin x="0" y="0"/>
    </p:cViewPr>
  </p:notesTextViewPr>
  <p:notesViewPr>
    <p:cSldViewPr>
      <p:cViewPr varScale="1">
        <p:scale>
          <a:sx n="88" d="100"/>
          <a:sy n="88" d="100"/>
        </p:scale>
        <p:origin x="-3870"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107571-0964-49DA-B411-01EF31ADBB33}" type="datetimeFigureOut">
              <a:rPr lang="tr-TR" smtClean="0"/>
              <a:pPr/>
              <a:t>11.02.2018</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4864A59-81BE-4DFE-A9D0-79D353E66116}" type="slidenum">
              <a:rPr lang="tr-TR" smtClean="0"/>
              <a:pPr/>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D2DF6-C275-4C45-B916-EA796C860FD3}" type="datetimeFigureOut">
              <a:rPr lang="tr-TR" smtClean="0"/>
              <a:pPr/>
              <a:t>11.02.2018</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81B822-5F99-47FF-A756-CFC2B8E63BAE}"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65040252-6E2C-4875-8987-AB8EA5480393}"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2F3B516D-5B29-4220-9ADD-47541BCF504E}" type="datetimeFigureOut">
              <a:rPr lang="tr-TR" smtClean="0"/>
              <a:pPr/>
              <a:t>11.02.2018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5040252-6E2C-4875-8987-AB8EA5480393}"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3B516D-5B29-4220-9ADD-47541BCF504E}" type="datetimeFigureOut">
              <a:rPr lang="tr-TR" smtClean="0"/>
              <a:pPr/>
              <a:t>11.02.2018</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5040252-6E2C-4875-8987-AB8EA5480393}"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7.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3400" y="857232"/>
            <a:ext cx="7851648" cy="2343168"/>
          </a:xfrm>
        </p:spPr>
        <p:txBody>
          <a:bodyPr>
            <a:normAutofit/>
          </a:bodyPr>
          <a:lstStyle/>
          <a:p>
            <a:pPr algn="ctr"/>
            <a:r>
              <a:rPr lang="tr-TR" smtClean="0"/>
              <a:t>RADYO </a:t>
            </a:r>
            <a:r>
              <a:rPr lang="tr-TR" smtClean="0"/>
              <a:t>TELEVİZYON TARİHİ</a:t>
            </a:r>
            <a:endParaRPr lang="tr-TR" dirty="0"/>
          </a:p>
        </p:txBody>
      </p:sp>
      <p:pic>
        <p:nvPicPr>
          <p:cNvPr id="4" name="Picture 2" descr="C:\Users\İletişim Fakültesi\Desktop\indir.jpg"/>
          <p:cNvPicPr>
            <a:picLocks noChangeAspect="1" noChangeArrowheads="1"/>
          </p:cNvPicPr>
          <p:nvPr/>
        </p:nvPicPr>
        <p:blipFill>
          <a:blip r:embed="rId2"/>
          <a:srcRect/>
          <a:stretch>
            <a:fillRect/>
          </a:stretch>
        </p:blipFill>
        <p:spPr bwMode="auto">
          <a:xfrm>
            <a:off x="1000100" y="3429000"/>
            <a:ext cx="3214710" cy="2357454"/>
          </a:xfrm>
          <a:prstGeom prst="rect">
            <a:avLst/>
          </a:prstGeom>
          <a:noFill/>
        </p:spPr>
      </p:pic>
      <p:pic>
        <p:nvPicPr>
          <p:cNvPr id="6" name="Picture 3" descr="C:\Users\İletişim Fakültesi\Desktop\radioTV.gif"/>
          <p:cNvPicPr>
            <a:picLocks noChangeAspect="1" noChangeArrowheads="1"/>
          </p:cNvPicPr>
          <p:nvPr/>
        </p:nvPicPr>
        <p:blipFill>
          <a:blip r:embed="rId3"/>
          <a:srcRect/>
          <a:stretch>
            <a:fillRect/>
          </a:stretch>
        </p:blipFill>
        <p:spPr bwMode="auto">
          <a:xfrm>
            <a:off x="4786314" y="3429000"/>
            <a:ext cx="3500462" cy="235745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t/>
            </a:r>
            <a:br>
              <a:rPr lang="tr-TR" b="1" dirty="0" smtClean="0"/>
            </a:br>
            <a:r>
              <a:rPr lang="tr-TR" b="1" dirty="0" smtClean="0"/>
              <a:t>                   </a:t>
            </a:r>
            <a:br>
              <a:rPr lang="tr-TR" b="1" dirty="0" smtClean="0"/>
            </a:br>
            <a:r>
              <a:rPr lang="tr-TR" b="1" dirty="0" smtClean="0"/>
              <a:t/>
            </a:r>
            <a:br>
              <a:rPr lang="tr-TR" b="1" dirty="0" smtClean="0"/>
            </a:br>
            <a:r>
              <a:rPr lang="tr-TR" sz="4000" b="1" dirty="0" smtClean="0"/>
              <a:t/>
            </a:r>
            <a:br>
              <a:rPr lang="tr-TR" sz="4000" b="1" dirty="0" smtClean="0"/>
            </a:br>
            <a:endParaRPr lang="tr-TR" sz="4000" dirty="0"/>
          </a:p>
        </p:txBody>
      </p:sp>
      <p:sp>
        <p:nvSpPr>
          <p:cNvPr id="3" name="2 İçerik Yer Tutucusu"/>
          <p:cNvSpPr>
            <a:spLocks noGrp="1"/>
          </p:cNvSpPr>
          <p:nvPr>
            <p:ph idx="1"/>
          </p:nvPr>
        </p:nvSpPr>
        <p:spPr/>
        <p:txBody>
          <a:bodyPr/>
          <a:lstStyle/>
          <a:p>
            <a:endParaRPr lang="tr-TR" b="1" dirty="0" smtClean="0"/>
          </a:p>
          <a:p>
            <a:pPr algn="ctr"/>
            <a:endParaRPr lang="tr-TR" b="1" dirty="0" smtClean="0"/>
          </a:p>
          <a:p>
            <a:pPr algn="ctr">
              <a:buNone/>
            </a:pPr>
            <a:endParaRPr lang="tr-TR" b="1" dirty="0" smtClean="0"/>
          </a:p>
          <a:p>
            <a:pPr algn="ctr">
              <a:buNone/>
            </a:pPr>
            <a:r>
              <a:rPr lang="tr-TR" sz="3600" b="1" dirty="0" smtClean="0"/>
              <a:t>RADYONUN YAYIN TARİHÇESİ VE GELİŞİM SÜRECİ</a:t>
            </a:r>
            <a:endParaRPr lang="tr-TR" sz="3600" dirty="0"/>
          </a:p>
        </p:txBody>
      </p:sp>
      <p:pic>
        <p:nvPicPr>
          <p:cNvPr id="1026" name="Picture 2" descr="C:\Users\Admin\Desktop\radyo teknik resim\RADYO RESİM.jpg"/>
          <p:cNvPicPr>
            <a:picLocks noChangeAspect="1" noChangeArrowheads="1"/>
          </p:cNvPicPr>
          <p:nvPr/>
        </p:nvPicPr>
        <p:blipFill>
          <a:blip r:embed="rId2"/>
          <a:srcRect/>
          <a:stretch>
            <a:fillRect/>
          </a:stretch>
        </p:blipFill>
        <p:spPr bwMode="auto">
          <a:xfrm>
            <a:off x="3286116" y="1428736"/>
            <a:ext cx="2571750" cy="1781175"/>
          </a:xfrm>
          <a:prstGeom prst="rect">
            <a:avLst/>
          </a:prstGeom>
          <a:noFill/>
        </p:spPr>
      </p:pic>
      <p:pic>
        <p:nvPicPr>
          <p:cNvPr id="1027" name="Picture 3" descr="C:\Users\Admin\Desktop\radyo teknik resim\TRANS RADİO.jpg"/>
          <p:cNvPicPr>
            <a:picLocks noChangeAspect="1" noChangeArrowheads="1"/>
          </p:cNvPicPr>
          <p:nvPr/>
        </p:nvPicPr>
        <p:blipFill>
          <a:blip r:embed="rId3"/>
          <a:srcRect/>
          <a:stretch>
            <a:fillRect/>
          </a:stretch>
        </p:blipFill>
        <p:spPr bwMode="auto">
          <a:xfrm>
            <a:off x="357158" y="4143380"/>
            <a:ext cx="2257425" cy="2019300"/>
          </a:xfrm>
          <a:prstGeom prst="rect">
            <a:avLst/>
          </a:prstGeom>
          <a:noFill/>
        </p:spPr>
      </p:pic>
      <p:pic>
        <p:nvPicPr>
          <p:cNvPr id="1028" name="Picture 4" descr="C:\Users\Admin\Desktop\radyo teknik resim\TRANS2.jpg"/>
          <p:cNvPicPr>
            <a:picLocks noChangeAspect="1" noChangeArrowheads="1"/>
          </p:cNvPicPr>
          <p:nvPr/>
        </p:nvPicPr>
        <p:blipFill>
          <a:blip r:embed="rId4"/>
          <a:srcRect/>
          <a:stretch>
            <a:fillRect/>
          </a:stretch>
        </p:blipFill>
        <p:spPr bwMode="auto">
          <a:xfrm>
            <a:off x="3143240" y="4500570"/>
            <a:ext cx="2476500" cy="1847850"/>
          </a:xfrm>
          <a:prstGeom prst="rect">
            <a:avLst/>
          </a:prstGeom>
          <a:noFill/>
        </p:spPr>
      </p:pic>
      <p:pic>
        <p:nvPicPr>
          <p:cNvPr id="1029" name="Picture 5" descr="C:\Users\Admin\Desktop\radyo teknik resim\RADYO İLK.jpg"/>
          <p:cNvPicPr>
            <a:picLocks noChangeAspect="1" noChangeArrowheads="1"/>
          </p:cNvPicPr>
          <p:nvPr/>
        </p:nvPicPr>
        <p:blipFill>
          <a:blip r:embed="rId5"/>
          <a:srcRect/>
          <a:stretch>
            <a:fillRect/>
          </a:stretch>
        </p:blipFill>
        <p:spPr bwMode="auto">
          <a:xfrm>
            <a:off x="6858016" y="1000108"/>
            <a:ext cx="2009775" cy="2266950"/>
          </a:xfrm>
          <a:prstGeom prst="rect">
            <a:avLst/>
          </a:prstGeom>
          <a:noFill/>
        </p:spPr>
      </p:pic>
      <p:pic>
        <p:nvPicPr>
          <p:cNvPr id="1030" name="Picture 6" descr="C:\Users\Admin\Desktop\radyo teknik resim\RADYO8.jpg"/>
          <p:cNvPicPr>
            <a:picLocks noChangeAspect="1" noChangeArrowheads="1"/>
          </p:cNvPicPr>
          <p:nvPr/>
        </p:nvPicPr>
        <p:blipFill>
          <a:blip r:embed="rId6"/>
          <a:srcRect/>
          <a:stretch>
            <a:fillRect/>
          </a:stretch>
        </p:blipFill>
        <p:spPr bwMode="auto">
          <a:xfrm>
            <a:off x="6357950" y="4357694"/>
            <a:ext cx="2390775" cy="1914525"/>
          </a:xfrm>
          <a:prstGeom prst="rect">
            <a:avLst/>
          </a:prstGeom>
          <a:noFill/>
        </p:spPr>
      </p:pic>
      <p:pic>
        <p:nvPicPr>
          <p:cNvPr id="1031" name="Picture 7" descr="C:\Users\Admin\Desktop\radyo teknik resim\RADYO ESKİ.jpg"/>
          <p:cNvPicPr>
            <a:picLocks noChangeAspect="1" noChangeArrowheads="1"/>
          </p:cNvPicPr>
          <p:nvPr/>
        </p:nvPicPr>
        <p:blipFill>
          <a:blip r:embed="rId7"/>
          <a:srcRect/>
          <a:stretch>
            <a:fillRect/>
          </a:stretch>
        </p:blipFill>
        <p:spPr bwMode="auto">
          <a:xfrm>
            <a:off x="285720" y="928670"/>
            <a:ext cx="2466975" cy="18478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chemeClr val="tx1">
                    <a:lumMod val="50000"/>
                    <a:lumOff val="50000"/>
                  </a:schemeClr>
                </a:solidFill>
              </a:rPr>
              <a:t/>
            </a:r>
            <a:br>
              <a:rPr lang="tr-TR" dirty="0" smtClean="0">
                <a:solidFill>
                  <a:schemeClr val="tx1">
                    <a:lumMod val="50000"/>
                    <a:lumOff val="50000"/>
                  </a:schemeClr>
                </a:solidFill>
              </a:rPr>
            </a:br>
            <a:endParaRPr lang="tr-TR" dirty="0"/>
          </a:p>
        </p:txBody>
      </p:sp>
      <p:sp>
        <p:nvSpPr>
          <p:cNvPr id="3" name="2 İçerik Yer Tutucusu"/>
          <p:cNvSpPr>
            <a:spLocks noGrp="1"/>
          </p:cNvSpPr>
          <p:nvPr>
            <p:ph idx="1"/>
          </p:nvPr>
        </p:nvSpPr>
        <p:spPr/>
        <p:txBody>
          <a:bodyPr>
            <a:normAutofit/>
          </a:bodyPr>
          <a:lstStyle/>
          <a:p>
            <a:endParaRPr lang="tr-TR" dirty="0" smtClean="0"/>
          </a:p>
          <a:p>
            <a:r>
              <a:rPr lang="tr-TR" dirty="0" smtClean="0"/>
              <a:t>Radyo yayınlarının </a:t>
            </a:r>
            <a:r>
              <a:rPr lang="tr-TR" dirty="0"/>
              <a:t>topluma </a:t>
            </a:r>
            <a:r>
              <a:rPr lang="tr-TR" dirty="0" smtClean="0"/>
              <a:t>hizmet olarak </a:t>
            </a:r>
            <a:r>
              <a:rPr lang="tr-TR" dirty="0"/>
              <a:t>sunulması 20.yüzyılın ilk </a:t>
            </a:r>
            <a:r>
              <a:rPr lang="tr-TR" dirty="0" smtClean="0"/>
              <a:t>çeyreğinde mümkün olmuştur. </a:t>
            </a:r>
          </a:p>
          <a:p>
            <a:endParaRPr lang="tr-TR" dirty="0" smtClean="0"/>
          </a:p>
          <a:p>
            <a:r>
              <a:rPr lang="tr-TR" dirty="0" smtClean="0"/>
              <a:t>Ancak, </a:t>
            </a:r>
            <a:r>
              <a:rPr lang="tr-TR" dirty="0"/>
              <a:t>radyo dalgalarının bulunuşu, uygulanması, radyo aracının gerçekleştirilmesi gibi çalışmalar için </a:t>
            </a:r>
            <a:r>
              <a:rPr lang="tr-TR" dirty="0" smtClean="0"/>
              <a:t>1860’ </a:t>
            </a:r>
            <a:r>
              <a:rPr lang="tr-TR" dirty="0" err="1" smtClean="0"/>
              <a:t>lara</a:t>
            </a:r>
            <a:r>
              <a:rPr lang="tr-TR" dirty="0" smtClean="0"/>
              <a:t> gitmek gerekir. </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p:txBody>
          <a:bodyPr>
            <a:normAutofit fontScale="85000" lnSpcReduction="20000"/>
          </a:bodyPr>
          <a:lstStyle/>
          <a:p>
            <a:pPr>
              <a:buNone/>
            </a:pPr>
            <a:endParaRPr lang="tr-TR" dirty="0" smtClean="0"/>
          </a:p>
          <a:p>
            <a:pPr>
              <a:buNone/>
            </a:pPr>
            <a:r>
              <a:rPr lang="tr-TR" dirty="0" smtClean="0"/>
              <a:t>Radyo ile ilgili ilk gelişmelerin, öncelikle </a:t>
            </a:r>
          </a:p>
          <a:p>
            <a:r>
              <a:rPr lang="tr-TR" dirty="0" smtClean="0"/>
              <a:t>  radyo dalgalarının varlığı ve </a:t>
            </a:r>
          </a:p>
          <a:p>
            <a:pPr>
              <a:buNone/>
            </a:pPr>
            <a:r>
              <a:rPr lang="tr-TR" dirty="0" smtClean="0"/>
              <a:t>     insan sesinin elektromanyetik     dalgalara  çevrilebilirliği ile ilgili savların ortaya atılması ile belirim kazandığı söylenebilir.</a:t>
            </a:r>
          </a:p>
          <a:p>
            <a:endParaRPr lang="tr-TR" dirty="0" smtClean="0"/>
          </a:p>
          <a:p>
            <a:r>
              <a:rPr lang="tr-TR" dirty="0" smtClean="0"/>
              <a:t>Bu konuda anılması gereken ilk kişi İngiliz </a:t>
            </a:r>
            <a:r>
              <a:rPr lang="tr-TR" b="1" dirty="0" smtClean="0"/>
              <a:t>James </a:t>
            </a:r>
            <a:r>
              <a:rPr lang="tr-TR" b="1" dirty="0" err="1" smtClean="0"/>
              <a:t>Clerk</a:t>
            </a:r>
            <a:r>
              <a:rPr lang="tr-TR" b="1" dirty="0" smtClean="0"/>
              <a:t> </a:t>
            </a:r>
            <a:r>
              <a:rPr lang="tr-TR" b="1" dirty="0" err="1" smtClean="0"/>
              <a:t>Maxwell</a:t>
            </a:r>
            <a:r>
              <a:rPr lang="tr-TR" b="1" dirty="0" smtClean="0"/>
              <a:t>’ </a:t>
            </a:r>
            <a:r>
              <a:rPr lang="tr-TR" dirty="0" err="1" smtClean="0"/>
              <a:t>dir</a:t>
            </a:r>
            <a:r>
              <a:rPr lang="tr-TR" dirty="0" smtClean="0"/>
              <a:t>. </a:t>
            </a:r>
          </a:p>
        </p:txBody>
      </p:sp>
      <p:pic>
        <p:nvPicPr>
          <p:cNvPr id="2050" name="Picture 2" descr="C:\Users\Admin\Desktop\radyo teknik resim\JCLERKMAXWELL.jpg"/>
          <p:cNvPicPr>
            <a:picLocks noGrp="1" noChangeAspect="1" noChangeArrowheads="1"/>
          </p:cNvPicPr>
          <p:nvPr>
            <p:ph sz="half" idx="2"/>
          </p:nvPr>
        </p:nvPicPr>
        <p:blipFill>
          <a:blip r:embed="rId2"/>
          <a:srcRect/>
          <a:stretch>
            <a:fillRect/>
          </a:stretch>
        </p:blipFill>
        <p:spPr bwMode="auto">
          <a:xfrm>
            <a:off x="5643570" y="2714620"/>
            <a:ext cx="3000396" cy="285752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502920" y="530352"/>
            <a:ext cx="8183880" cy="4541722"/>
          </a:xfrm>
        </p:spPr>
        <p:txBody>
          <a:bodyPr/>
          <a:lstStyle/>
          <a:p>
            <a:endParaRPr lang="tr-TR" b="1" dirty="0" smtClean="0"/>
          </a:p>
          <a:p>
            <a:endParaRPr lang="tr-TR" b="1" dirty="0" smtClean="0"/>
          </a:p>
          <a:p>
            <a:endParaRPr lang="tr-TR" b="1" dirty="0" smtClean="0"/>
          </a:p>
          <a:p>
            <a:r>
              <a:rPr lang="tr-TR" b="1" dirty="0" err="1" smtClean="0"/>
              <a:t>Maxwell</a:t>
            </a:r>
            <a:r>
              <a:rPr lang="tr-TR" b="1" dirty="0" smtClean="0"/>
              <a:t>, </a:t>
            </a:r>
          </a:p>
          <a:p>
            <a:r>
              <a:rPr lang="tr-TR" dirty="0" smtClean="0"/>
              <a:t>19.yüzyılda, 1860-1864 tarihleri arasında yapmış olduğu çalışmalarla elektromanyetik dalgaların varlığını ve bu dalgaların sesi iletebileceği ile ilgili kuramlar geliştiren ilk bilim insanıdır.</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endParaRPr lang="tr-TR" dirty="0" smtClean="0"/>
          </a:p>
          <a:p>
            <a:r>
              <a:rPr lang="tr-TR" dirty="0" smtClean="0"/>
              <a:t>Alman </a:t>
            </a:r>
            <a:r>
              <a:rPr lang="tr-TR" b="1" dirty="0" err="1" smtClean="0"/>
              <a:t>Heinrich</a:t>
            </a:r>
            <a:r>
              <a:rPr lang="tr-TR" b="1" dirty="0" smtClean="0"/>
              <a:t> Hertz</a:t>
            </a:r>
            <a:r>
              <a:rPr lang="tr-TR" dirty="0" smtClean="0"/>
              <a:t>, </a:t>
            </a:r>
            <a:r>
              <a:rPr lang="tr-TR" dirty="0" err="1" smtClean="0"/>
              <a:t>Maxwell’in</a:t>
            </a:r>
            <a:r>
              <a:rPr lang="tr-TR" dirty="0" smtClean="0"/>
              <a:t> </a:t>
            </a:r>
            <a:r>
              <a:rPr lang="tr-TR" dirty="0"/>
              <a:t>buluşundan 20 yıl kadar sonra, 1880’lerde bu buluşun </a:t>
            </a:r>
            <a:r>
              <a:rPr lang="tr-TR" dirty="0" smtClean="0"/>
              <a:t>uygulamasını hayata geçirerek, </a:t>
            </a:r>
          </a:p>
          <a:p>
            <a:r>
              <a:rPr lang="tr-TR" dirty="0" smtClean="0"/>
              <a:t>sesin</a:t>
            </a:r>
            <a:r>
              <a:rPr lang="tr-TR" dirty="0"/>
              <a:t>, daha sonra kendi adı ile anılacak olan elektromanyetik dalgalar aracılığıyla boşlukta yayıldığını ve </a:t>
            </a:r>
            <a:endParaRPr lang="tr-TR" dirty="0" smtClean="0"/>
          </a:p>
          <a:p>
            <a:r>
              <a:rPr lang="tr-TR" dirty="0" smtClean="0"/>
              <a:t>bunun </a:t>
            </a:r>
            <a:r>
              <a:rPr lang="tr-TR" dirty="0"/>
              <a:t>özel araçlar yolu ile tekrar sese dönüştürülebileceğini </a:t>
            </a:r>
            <a:r>
              <a:rPr lang="tr-TR" dirty="0" smtClean="0"/>
              <a:t>kanıtlamıştır. </a:t>
            </a:r>
          </a:p>
          <a:p>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dirty="0" smtClean="0"/>
          </a:p>
          <a:p>
            <a:endParaRPr lang="tr-TR" dirty="0" smtClean="0"/>
          </a:p>
          <a:p>
            <a:r>
              <a:rPr lang="tr-TR" dirty="0" smtClean="0"/>
              <a:t>Bu önemli buluştan sonra bu dalgalar “Hertz dalgaları” olarak adlandırılmıştır.</a:t>
            </a:r>
          </a:p>
          <a:p>
            <a:endParaRPr lang="tr-TR" dirty="0" smtClean="0"/>
          </a:p>
          <a:p>
            <a:r>
              <a:rPr lang="tr-TR" dirty="0" smtClean="0"/>
              <a:t>Radyo yayınlarının elektromanyetik dalgalar aracılığıyla insanlık yararına sunulması 1920’leri bulmuştur.</a:t>
            </a:r>
          </a:p>
          <a:p>
            <a:endParaRPr lang="tr-TR" dirty="0" smtClean="0"/>
          </a:p>
          <a:p>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dirty="0"/>
          </a:p>
        </p:txBody>
      </p:sp>
      <p:sp>
        <p:nvSpPr>
          <p:cNvPr id="3" name="2 İçerik Yer Tutucusu"/>
          <p:cNvSpPr>
            <a:spLocks noGrp="1"/>
          </p:cNvSpPr>
          <p:nvPr>
            <p:ph sz="half" idx="1"/>
          </p:nvPr>
        </p:nvSpPr>
        <p:spPr/>
        <p:txBody>
          <a:bodyPr>
            <a:normAutofit fontScale="92500" lnSpcReduction="20000"/>
          </a:bodyPr>
          <a:lstStyle/>
          <a:p>
            <a:endParaRPr lang="tr-TR" dirty="0" smtClean="0"/>
          </a:p>
          <a:p>
            <a:r>
              <a:rPr lang="tr-TR" dirty="0" smtClean="0"/>
              <a:t>Bu dönemde </a:t>
            </a:r>
            <a:r>
              <a:rPr lang="tr-TR" dirty="0"/>
              <a:t>değişik </a:t>
            </a:r>
            <a:r>
              <a:rPr lang="tr-TR" dirty="0" smtClean="0"/>
              <a:t>ülkelerde, </a:t>
            </a:r>
            <a:r>
              <a:rPr lang="tr-TR" dirty="0"/>
              <a:t>farklı buluşlar yapılmıştır. James </a:t>
            </a:r>
            <a:r>
              <a:rPr lang="tr-TR" dirty="0" err="1"/>
              <a:t>Clerk</a:t>
            </a:r>
            <a:r>
              <a:rPr lang="tr-TR" dirty="0"/>
              <a:t> </a:t>
            </a:r>
            <a:r>
              <a:rPr lang="tr-TR" b="1" dirty="0" err="1"/>
              <a:t>Maxwell</a:t>
            </a:r>
            <a:r>
              <a:rPr lang="tr-TR" dirty="0"/>
              <a:t> ve </a:t>
            </a:r>
            <a:r>
              <a:rPr lang="tr-TR" dirty="0" err="1"/>
              <a:t>Heinrich</a:t>
            </a:r>
            <a:r>
              <a:rPr lang="tr-TR" dirty="0"/>
              <a:t> </a:t>
            </a:r>
            <a:r>
              <a:rPr lang="tr-TR" b="1" dirty="0" smtClean="0"/>
              <a:t>Hertz’ </a:t>
            </a:r>
            <a:r>
              <a:rPr lang="tr-TR" dirty="0" smtClean="0"/>
              <a:t>in  </a:t>
            </a:r>
            <a:r>
              <a:rPr lang="tr-TR" dirty="0" err="1" smtClean="0"/>
              <a:t>yanısıra</a:t>
            </a:r>
            <a:r>
              <a:rPr lang="tr-TR" dirty="0" smtClean="0"/>
              <a:t> </a:t>
            </a:r>
          </a:p>
          <a:p>
            <a:endParaRPr lang="tr-TR" dirty="0" smtClean="0"/>
          </a:p>
          <a:p>
            <a:r>
              <a:rPr lang="tr-TR" dirty="0" err="1" smtClean="0"/>
              <a:t>Guglielmo</a:t>
            </a:r>
            <a:r>
              <a:rPr lang="tr-TR" dirty="0" smtClean="0"/>
              <a:t> </a:t>
            </a:r>
            <a:r>
              <a:rPr lang="tr-TR" dirty="0" err="1"/>
              <a:t>Marconi</a:t>
            </a:r>
            <a:r>
              <a:rPr lang="tr-TR" dirty="0"/>
              <a:t> ve </a:t>
            </a:r>
            <a:endParaRPr lang="tr-TR" dirty="0" smtClean="0"/>
          </a:p>
          <a:p>
            <a:r>
              <a:rPr lang="tr-TR" dirty="0" smtClean="0"/>
              <a:t> Lee </a:t>
            </a:r>
            <a:r>
              <a:rPr lang="tr-TR" dirty="0"/>
              <a:t>de </a:t>
            </a:r>
            <a:r>
              <a:rPr lang="tr-TR" dirty="0" err="1" smtClean="0"/>
              <a:t>Forest</a:t>
            </a:r>
            <a:r>
              <a:rPr lang="tr-TR" dirty="0" smtClean="0"/>
              <a:t>  </a:t>
            </a:r>
          </a:p>
          <a:p>
            <a:pPr>
              <a:buNone/>
            </a:pPr>
            <a:endParaRPr lang="tr-TR" dirty="0" smtClean="0"/>
          </a:p>
          <a:p>
            <a:pPr>
              <a:buNone/>
            </a:pPr>
            <a:r>
              <a:rPr lang="tr-TR" dirty="0" smtClean="0"/>
              <a:t> radyonun gelişimine önemli katkılarda bulunmuş bilim insanlarıdır.</a:t>
            </a:r>
            <a:endParaRPr lang="tr-TR" dirty="0"/>
          </a:p>
        </p:txBody>
      </p:sp>
      <p:pic>
        <p:nvPicPr>
          <p:cNvPr id="3075" name="Picture 3" descr="C:\Users\Admin\Desktop\radyo teknik resim\images (2).jpg"/>
          <p:cNvPicPr>
            <a:picLocks noGrp="1" noChangeAspect="1" noChangeArrowheads="1"/>
          </p:cNvPicPr>
          <p:nvPr>
            <p:ph sz="half" idx="2"/>
          </p:nvPr>
        </p:nvPicPr>
        <p:blipFill>
          <a:blip r:embed="rId2"/>
          <a:srcRect/>
          <a:stretch>
            <a:fillRect/>
          </a:stretch>
        </p:blipFill>
        <p:spPr bwMode="auto">
          <a:xfrm>
            <a:off x="5000628" y="2714620"/>
            <a:ext cx="3571900" cy="314327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357298"/>
            <a:ext cx="4038600" cy="4997627"/>
          </a:xfrm>
          <a:noFill/>
        </p:spPr>
        <p:txBody>
          <a:bodyPr>
            <a:normAutofit/>
          </a:bodyPr>
          <a:lstStyle/>
          <a:p>
            <a:endParaRPr lang="tr-TR" dirty="0" smtClean="0"/>
          </a:p>
          <a:p>
            <a:pPr>
              <a:buNone/>
            </a:pPr>
            <a:endParaRPr lang="tr-TR" dirty="0" smtClean="0"/>
          </a:p>
          <a:p>
            <a:r>
              <a:rPr lang="tr-TR" dirty="0" smtClean="0"/>
              <a:t>Radyo icadının aynı tarihlerde birbirinden habersiz olarak gerçekleştirilmiş olması nedeniyle ilk buluşun kim tarafından yapıldığı konusunda zaman zaman farklı görüşler öne sürülmektedir. </a:t>
            </a:r>
            <a:endParaRPr lang="tr-TR" dirty="0"/>
          </a:p>
        </p:txBody>
      </p:sp>
      <p:pic>
        <p:nvPicPr>
          <p:cNvPr id="4098" name="Picture 2" descr="C:\Users\Admin\Desktop\radyo teknik resim\images (1).jpg"/>
          <p:cNvPicPr>
            <a:picLocks noGrp="1" noChangeAspect="1" noChangeArrowheads="1"/>
          </p:cNvPicPr>
          <p:nvPr>
            <p:ph sz="half" idx="2"/>
          </p:nvPr>
        </p:nvPicPr>
        <p:blipFill>
          <a:blip r:embed="rId2"/>
          <a:srcRect/>
          <a:stretch>
            <a:fillRect/>
          </a:stretch>
        </p:blipFill>
        <p:spPr bwMode="auto">
          <a:xfrm>
            <a:off x="5715000" y="1857364"/>
            <a:ext cx="2500338" cy="378621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dmin\Desktop\radyo teknik resim\indir.jpg"/>
          <p:cNvPicPr>
            <a:picLocks noGrp="1" noChangeAspect="1" noChangeArrowheads="1"/>
          </p:cNvPicPr>
          <p:nvPr>
            <p:ph sz="half" idx="1"/>
          </p:nvPr>
        </p:nvPicPr>
        <p:blipFill>
          <a:blip r:embed="rId2"/>
          <a:srcRect/>
          <a:stretch>
            <a:fillRect/>
          </a:stretch>
        </p:blipFill>
        <p:spPr bwMode="auto">
          <a:xfrm>
            <a:off x="500034" y="2786058"/>
            <a:ext cx="3929089" cy="2857520"/>
          </a:xfrm>
          <a:prstGeom prst="rect">
            <a:avLst/>
          </a:prstGeom>
          <a:noFill/>
        </p:spPr>
      </p:pic>
      <p:pic>
        <p:nvPicPr>
          <p:cNvPr id="5124" name="Picture 4" descr="C:\Users\Admin\Desktop\radyo teknik resim\indir (2).jpg"/>
          <p:cNvPicPr>
            <a:picLocks noGrp="1" noChangeAspect="1" noChangeArrowheads="1"/>
          </p:cNvPicPr>
          <p:nvPr>
            <p:ph sz="half" idx="2"/>
          </p:nvPr>
        </p:nvPicPr>
        <p:blipFill>
          <a:blip r:embed="rId3"/>
          <a:srcRect/>
          <a:stretch>
            <a:fillRect/>
          </a:stretch>
        </p:blipFill>
        <p:spPr bwMode="auto">
          <a:xfrm>
            <a:off x="5000629" y="2857496"/>
            <a:ext cx="3214710" cy="285752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endParaRPr lang="tr-TR" dirty="0" smtClean="0"/>
          </a:p>
          <a:p>
            <a:r>
              <a:rPr lang="tr-TR" dirty="0" smtClean="0"/>
              <a:t>Aynı </a:t>
            </a:r>
            <a:r>
              <a:rPr lang="tr-TR" dirty="0"/>
              <a:t>dönemlerde Sovyetler Birliğinde de </a:t>
            </a:r>
            <a:r>
              <a:rPr lang="tr-TR" dirty="0" smtClean="0"/>
              <a:t>çalışmalar süregelmekte, pek çok Rus bilim adamı yayın ve cihazlar konusunda araştırmalar yapmaktadırlar.</a:t>
            </a:r>
          </a:p>
          <a:p>
            <a:endParaRPr lang="tr-TR" dirty="0" smtClean="0"/>
          </a:p>
          <a:p>
            <a:r>
              <a:rPr lang="tr-TR" dirty="0" smtClean="0"/>
              <a:t>Ancak </a:t>
            </a:r>
            <a:r>
              <a:rPr lang="tr-TR" dirty="0"/>
              <a:t>radyo yayınları dendiğinde </a:t>
            </a:r>
            <a:r>
              <a:rPr lang="tr-TR" dirty="0" smtClean="0"/>
              <a:t>çok eski tarihlere dayanan bir insan emeği göze çarpmaktadır. </a:t>
            </a:r>
          </a:p>
          <a:p>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normAutofit/>
          </a:bodyPr>
          <a:lstStyle/>
          <a:p>
            <a:endParaRPr lang="tr-TR" dirty="0" smtClean="0"/>
          </a:p>
          <a:p>
            <a:endParaRPr lang="tr-TR" dirty="0" smtClean="0"/>
          </a:p>
          <a:p>
            <a:r>
              <a:rPr lang="tr-TR" dirty="0" smtClean="0"/>
              <a:t>Radyo yayınları için sadece radyo cihazının oluşturulması yeterli değildir; </a:t>
            </a:r>
          </a:p>
          <a:p>
            <a:endParaRPr lang="tr-TR" dirty="0" smtClean="0"/>
          </a:p>
          <a:p>
            <a:r>
              <a:rPr lang="tr-TR" dirty="0" smtClean="0"/>
              <a:t>Ses sinyallerinin bir yerden bir yere aktarılabilirliği  ve </a:t>
            </a:r>
          </a:p>
          <a:p>
            <a:endParaRPr lang="tr-TR" dirty="0" smtClean="0"/>
          </a:p>
          <a:p>
            <a:r>
              <a:rPr lang="tr-TR" dirty="0" smtClean="0"/>
              <a:t>elektriğin varlığı gibi temel bilgilerin de </a:t>
            </a:r>
            <a:r>
              <a:rPr lang="tr-TR" dirty="0" err="1" smtClean="0"/>
              <a:t>farkedilmiş</a:t>
            </a:r>
            <a:r>
              <a:rPr lang="tr-TR" dirty="0" smtClean="0"/>
              <a:t> olması gerekmektedir.</a:t>
            </a:r>
          </a:p>
          <a:p>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1000108"/>
            <a:ext cx="8183880" cy="4572032"/>
          </a:xfrm>
        </p:spPr>
        <p:txBody>
          <a:bodyPr>
            <a:normAutofit/>
          </a:bodyPr>
          <a:lstStyle/>
          <a:p>
            <a:endParaRPr lang="tr-TR" dirty="0" smtClean="0"/>
          </a:p>
          <a:p>
            <a:endParaRPr lang="tr-TR" dirty="0" smtClean="0"/>
          </a:p>
          <a:p>
            <a:r>
              <a:rPr lang="tr-TR" dirty="0" smtClean="0"/>
              <a:t>Hertz’in </a:t>
            </a:r>
            <a:r>
              <a:rPr lang="tr-TR" dirty="0"/>
              <a:t>buluşu önemli olmakla birlikte insanlığın yararına kullanılması daha </a:t>
            </a:r>
            <a:r>
              <a:rPr lang="tr-TR" dirty="0" smtClean="0"/>
              <a:t>sonraki yıllarda mümkün olmuştur.</a:t>
            </a:r>
          </a:p>
          <a:p>
            <a:endParaRPr lang="tr-TR" dirty="0" smtClean="0"/>
          </a:p>
          <a:p>
            <a:endParaRPr lang="tr-TR" dirty="0" smtClean="0"/>
          </a:p>
          <a:p>
            <a:r>
              <a:rPr lang="tr-TR" dirty="0" err="1" smtClean="0"/>
              <a:t>Guglielmo</a:t>
            </a:r>
            <a:r>
              <a:rPr lang="tr-TR" dirty="0" smtClean="0"/>
              <a:t> </a:t>
            </a:r>
            <a:r>
              <a:rPr lang="tr-TR" dirty="0" err="1" smtClean="0"/>
              <a:t>Marconi</a:t>
            </a:r>
            <a:r>
              <a:rPr lang="tr-TR" dirty="0" smtClean="0"/>
              <a:t>, ilk insan sesinin yayın aracılığıyla gönderilmesi deneyini </a:t>
            </a:r>
            <a:r>
              <a:rPr lang="tr-TR" dirty="0"/>
              <a:t>1895 yılında İtalya’da gerçekleştirmiştir. </a:t>
            </a:r>
            <a:endParaRPr lang="tr-TR"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71480"/>
            <a:ext cx="8183880" cy="4500594"/>
          </a:xfrm>
        </p:spPr>
        <p:txBody>
          <a:bodyPr>
            <a:normAutofit/>
          </a:bodyPr>
          <a:lstStyle/>
          <a:p>
            <a:endParaRPr lang="tr-TR" dirty="0" smtClean="0"/>
          </a:p>
          <a:p>
            <a:endParaRPr lang="tr-TR" dirty="0" smtClean="0"/>
          </a:p>
          <a:p>
            <a:r>
              <a:rPr lang="tr-TR" dirty="0" err="1" smtClean="0"/>
              <a:t>Marconi</a:t>
            </a:r>
            <a:r>
              <a:rPr lang="tr-TR" dirty="0" smtClean="0"/>
              <a:t>, İngiltere’deki deneylerinde ise önce bir mil kadar mesafelik bir uzaklığa elektromanyetik dalgalarla sesin ulaştırılmasını sağlamış, daha sonraki yıllarda bu deneylerini daha uzak mesafelere taşımayı başarmıştır.</a:t>
            </a:r>
          </a:p>
          <a:p>
            <a:endParaRPr lang="tr-TR" dirty="0"/>
          </a:p>
        </p:txBody>
      </p:sp>
      <p:pic>
        <p:nvPicPr>
          <p:cNvPr id="6146" name="Picture 2" descr="C:\Users\Admin\Desktop\radyo teknik resim\indir (3).jpg"/>
          <p:cNvPicPr>
            <a:picLocks noChangeAspect="1" noChangeArrowheads="1"/>
          </p:cNvPicPr>
          <p:nvPr/>
        </p:nvPicPr>
        <p:blipFill>
          <a:blip r:embed="rId2"/>
          <a:srcRect/>
          <a:stretch>
            <a:fillRect/>
          </a:stretch>
        </p:blipFill>
        <p:spPr bwMode="auto">
          <a:xfrm>
            <a:off x="2928926" y="3214686"/>
            <a:ext cx="3571900" cy="235745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4827474"/>
          </a:xfrm>
        </p:spPr>
        <p:txBody>
          <a:bodyPr>
            <a:normAutofit/>
          </a:bodyPr>
          <a:lstStyle/>
          <a:p>
            <a:endParaRPr lang="tr-TR" dirty="0" smtClean="0"/>
          </a:p>
          <a:p>
            <a:r>
              <a:rPr lang="tr-TR" dirty="0" err="1" smtClean="0"/>
              <a:t>Marconi</a:t>
            </a:r>
            <a:r>
              <a:rPr lang="tr-TR" dirty="0"/>
              <a:t>, davet edildiği </a:t>
            </a:r>
            <a:r>
              <a:rPr lang="tr-TR" dirty="0" smtClean="0"/>
              <a:t>Amerika’da,elektronik dalgalar ve telsiz cihazı aracılığıyla sesin </a:t>
            </a:r>
            <a:r>
              <a:rPr lang="tr-TR" dirty="0"/>
              <a:t>kıtalar arası gönderilmesini sağlayarak </a:t>
            </a:r>
            <a:r>
              <a:rPr lang="tr-TR" dirty="0" smtClean="0"/>
              <a:t>başarılı deneyimlerine yenilerini eklemiştir. </a:t>
            </a:r>
          </a:p>
          <a:p>
            <a:endParaRPr lang="tr-TR" dirty="0" smtClean="0"/>
          </a:p>
          <a:p>
            <a:endParaRPr lang="tr-TR" dirty="0" smtClean="0"/>
          </a:p>
          <a:p>
            <a:r>
              <a:rPr lang="tr-TR" dirty="0" smtClean="0"/>
              <a:t>İnsan </a:t>
            </a:r>
            <a:r>
              <a:rPr lang="tr-TR" dirty="0"/>
              <a:t>sesinin </a:t>
            </a:r>
            <a:r>
              <a:rPr lang="tr-TR" dirty="0" smtClean="0"/>
              <a:t>telsiz aracılığıyla </a:t>
            </a:r>
            <a:r>
              <a:rPr lang="tr-TR" dirty="0"/>
              <a:t>çok uzaklara gönderilmesi </a:t>
            </a:r>
            <a:r>
              <a:rPr lang="tr-TR" dirty="0" smtClean="0"/>
              <a:t>öncelikle </a:t>
            </a:r>
            <a:r>
              <a:rPr lang="tr-TR" dirty="0"/>
              <a:t>denizcilikte kullanılmaya başlanmış, daha </a:t>
            </a:r>
            <a:r>
              <a:rPr lang="tr-TR" dirty="0" smtClean="0"/>
              <a:t>sonraları da </a:t>
            </a:r>
            <a:r>
              <a:rPr lang="tr-TR" dirty="0"/>
              <a:t>denizlerden karaya yapılan </a:t>
            </a:r>
            <a:r>
              <a:rPr lang="tr-TR" dirty="0" smtClean="0"/>
              <a:t>haberleşmede yerini almıştır.</a:t>
            </a:r>
            <a:endParaRPr lang="tr-TR" dirty="0"/>
          </a:p>
          <a:p>
            <a:endParaRPr lang="tr-TR" dirty="0"/>
          </a:p>
        </p:txBody>
      </p:sp>
      <p:pic>
        <p:nvPicPr>
          <p:cNvPr id="7170" name="Picture 2" descr="C:\Users\Admin\Desktop\radyo teknik resim\indir (4).jpg"/>
          <p:cNvPicPr>
            <a:picLocks noChangeAspect="1" noChangeArrowheads="1"/>
          </p:cNvPicPr>
          <p:nvPr/>
        </p:nvPicPr>
        <p:blipFill>
          <a:blip r:embed="rId2"/>
          <a:srcRect/>
          <a:stretch>
            <a:fillRect/>
          </a:stretch>
        </p:blipFill>
        <p:spPr bwMode="auto">
          <a:xfrm>
            <a:off x="4214810" y="2285992"/>
            <a:ext cx="3409950" cy="13430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endParaRPr lang="tr-TR" dirty="0" smtClean="0"/>
          </a:p>
          <a:p>
            <a:endParaRPr lang="tr-TR" dirty="0" smtClean="0"/>
          </a:p>
          <a:p>
            <a:r>
              <a:rPr lang="tr-TR" dirty="0" smtClean="0"/>
              <a:t>Radyonun </a:t>
            </a:r>
            <a:r>
              <a:rPr lang="tr-TR" dirty="0"/>
              <a:t>insanlığın hizmetine sunulması için bir </a:t>
            </a:r>
            <a:r>
              <a:rPr lang="tr-TR" dirty="0" smtClean="0"/>
              <a:t>“radyo alıcısı” gerekmektedir</a:t>
            </a:r>
            <a:r>
              <a:rPr lang="tr-TR" dirty="0"/>
              <a:t>. </a:t>
            </a:r>
            <a:endParaRPr lang="tr-TR" dirty="0" smtClean="0"/>
          </a:p>
          <a:p>
            <a:endParaRPr lang="tr-TR" dirty="0" smtClean="0"/>
          </a:p>
          <a:p>
            <a:endParaRPr lang="tr-TR" dirty="0" smtClean="0"/>
          </a:p>
          <a:p>
            <a:r>
              <a:rPr lang="tr-TR" dirty="0" smtClean="0"/>
              <a:t>Yani, ses </a:t>
            </a:r>
            <a:r>
              <a:rPr lang="tr-TR" dirty="0"/>
              <a:t>ve müzik sinyallerinin bir alıcı tarafından kesintisiz alınarak izleyiciye ulaştırılması gerekmektedir. </a:t>
            </a:r>
            <a:endParaRPr lang="tr-TR" dirty="0" smtClean="0"/>
          </a:p>
        </p:txBody>
      </p:sp>
      <p:pic>
        <p:nvPicPr>
          <p:cNvPr id="8194" name="Picture 2" descr="C:\Users\Admin\Desktop\radyo teknik resim\images 6.jpg"/>
          <p:cNvPicPr>
            <a:picLocks noChangeAspect="1" noChangeArrowheads="1"/>
          </p:cNvPicPr>
          <p:nvPr/>
        </p:nvPicPr>
        <p:blipFill>
          <a:blip r:embed="rId2"/>
          <a:srcRect/>
          <a:stretch>
            <a:fillRect/>
          </a:stretch>
        </p:blipFill>
        <p:spPr bwMode="auto">
          <a:xfrm>
            <a:off x="1357290" y="1000108"/>
            <a:ext cx="2676525" cy="1704975"/>
          </a:xfrm>
          <a:prstGeom prst="rect">
            <a:avLst/>
          </a:prstGeom>
          <a:noFill/>
        </p:spPr>
      </p:pic>
      <p:pic>
        <p:nvPicPr>
          <p:cNvPr id="8195" name="Picture 3" descr="C:\Users\Admin\Desktop\radyo teknik resim\images (5).jpg"/>
          <p:cNvPicPr>
            <a:picLocks noChangeAspect="1" noChangeArrowheads="1"/>
          </p:cNvPicPr>
          <p:nvPr/>
        </p:nvPicPr>
        <p:blipFill>
          <a:blip r:embed="rId3"/>
          <a:srcRect/>
          <a:stretch>
            <a:fillRect/>
          </a:stretch>
        </p:blipFill>
        <p:spPr bwMode="auto">
          <a:xfrm>
            <a:off x="6000760" y="928670"/>
            <a:ext cx="2847988" cy="197167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643602"/>
          </a:xfrm>
        </p:spPr>
        <p:txBody>
          <a:bodyPr/>
          <a:lstStyle/>
          <a:p>
            <a:endParaRPr lang="tr-TR" dirty="0" smtClean="0"/>
          </a:p>
          <a:p>
            <a:r>
              <a:rPr lang="tr-TR" dirty="0" smtClean="0"/>
              <a:t>Bu konuda katkı sağlayan kişi ise Fransız bilim insanı Lee de </a:t>
            </a:r>
            <a:r>
              <a:rPr lang="tr-TR" dirty="0" err="1" smtClean="0"/>
              <a:t>Forest</a:t>
            </a:r>
            <a:r>
              <a:rPr lang="tr-TR" dirty="0" smtClean="0"/>
              <a:t> olmuştur. </a:t>
            </a:r>
          </a:p>
          <a:p>
            <a:endParaRPr lang="tr-TR" dirty="0" smtClean="0"/>
          </a:p>
          <a:p>
            <a:r>
              <a:rPr lang="tr-TR" dirty="0" smtClean="0"/>
              <a:t>1907 yılında radyodan gelen ses sinyallerinin sürekliliğini sağlayan </a:t>
            </a:r>
          </a:p>
          <a:p>
            <a:pPr>
              <a:buNone/>
            </a:pPr>
            <a:r>
              <a:rPr lang="tr-TR" dirty="0" smtClean="0"/>
              <a:t>  “boşluk </a:t>
            </a:r>
            <a:r>
              <a:rPr lang="tr-TR" dirty="0" err="1" smtClean="0"/>
              <a:t>tüpü”nü</a:t>
            </a:r>
            <a:r>
              <a:rPr lang="tr-TR" dirty="0" smtClean="0"/>
              <a:t> (</a:t>
            </a:r>
            <a:r>
              <a:rPr lang="tr-TR" dirty="0" err="1" smtClean="0"/>
              <a:t>vacuum</a:t>
            </a:r>
            <a:r>
              <a:rPr lang="tr-TR" dirty="0" smtClean="0"/>
              <a:t> </a:t>
            </a:r>
            <a:r>
              <a:rPr lang="tr-TR" dirty="0" err="1" smtClean="0"/>
              <a:t>tube</a:t>
            </a:r>
            <a:r>
              <a:rPr lang="tr-TR" dirty="0" smtClean="0"/>
              <a:t>) bularak, radyo yayıncılığına geçişi sağlamıştır.</a:t>
            </a:r>
            <a:endParaRPr lang="tr-TR" dirty="0"/>
          </a:p>
        </p:txBody>
      </p:sp>
      <p:pic>
        <p:nvPicPr>
          <p:cNvPr id="9218" name="Picture 2" descr="C:\Users\Admin\Desktop\radyo teknik resim\indir (5).jpg"/>
          <p:cNvPicPr>
            <a:picLocks noChangeAspect="1" noChangeArrowheads="1"/>
          </p:cNvPicPr>
          <p:nvPr/>
        </p:nvPicPr>
        <p:blipFill>
          <a:blip r:embed="rId2"/>
          <a:srcRect/>
          <a:stretch>
            <a:fillRect/>
          </a:stretch>
        </p:blipFill>
        <p:spPr bwMode="auto">
          <a:xfrm>
            <a:off x="5357818" y="4500570"/>
            <a:ext cx="3105150" cy="147637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normAutofit lnSpcReduction="10000"/>
          </a:bodyPr>
          <a:lstStyle/>
          <a:p>
            <a:endParaRPr lang="tr-TR" dirty="0" smtClean="0"/>
          </a:p>
          <a:p>
            <a:r>
              <a:rPr lang="tr-TR" dirty="0" smtClean="0"/>
              <a:t>De </a:t>
            </a:r>
            <a:r>
              <a:rPr lang="tr-TR" dirty="0" err="1"/>
              <a:t>Forest</a:t>
            </a:r>
            <a:r>
              <a:rPr lang="tr-TR" dirty="0"/>
              <a:t> araştırmalarına daha sonra ABD’de devam </a:t>
            </a:r>
            <a:r>
              <a:rPr lang="tr-TR" dirty="0" smtClean="0"/>
              <a:t>eder; </a:t>
            </a:r>
          </a:p>
          <a:p>
            <a:endParaRPr lang="tr-TR" dirty="0" smtClean="0"/>
          </a:p>
          <a:p>
            <a:r>
              <a:rPr lang="tr-TR" dirty="0" smtClean="0"/>
              <a:t>Bu </a:t>
            </a:r>
            <a:r>
              <a:rPr lang="tr-TR" dirty="0"/>
              <a:t>buluşunu </a:t>
            </a:r>
            <a:r>
              <a:rPr lang="tr-TR" dirty="0" smtClean="0"/>
              <a:t>Amerika’da hayata geçiren </a:t>
            </a:r>
            <a:r>
              <a:rPr lang="tr-TR" dirty="0"/>
              <a:t>Lee de </a:t>
            </a:r>
            <a:r>
              <a:rPr lang="tr-TR" dirty="0" err="1"/>
              <a:t>Forest</a:t>
            </a:r>
            <a:r>
              <a:rPr lang="tr-TR" dirty="0"/>
              <a:t>, ilk radyo </a:t>
            </a:r>
            <a:r>
              <a:rPr lang="tr-TR" dirty="0" smtClean="0"/>
              <a:t>denemelerini, I.Dünya </a:t>
            </a:r>
            <a:r>
              <a:rPr lang="tr-TR" dirty="0"/>
              <a:t>Savaşı sırasında Fransız askerlerine moral vermeyi amaçlayan yayınlarla </a:t>
            </a:r>
            <a:r>
              <a:rPr lang="tr-TR" dirty="0" smtClean="0"/>
              <a:t>gerçekleştirir;</a:t>
            </a:r>
          </a:p>
          <a:p>
            <a:endParaRPr lang="tr-TR" dirty="0" smtClean="0"/>
          </a:p>
          <a:p>
            <a:r>
              <a:rPr lang="tr-TR" dirty="0" smtClean="0"/>
              <a:t>Radyo </a:t>
            </a:r>
            <a:r>
              <a:rPr lang="tr-TR" dirty="0"/>
              <a:t>yayınlarının kesintisiz </a:t>
            </a:r>
            <a:r>
              <a:rPr lang="tr-TR" dirty="0" smtClean="0"/>
              <a:t>dinlenmesini </a:t>
            </a:r>
            <a:r>
              <a:rPr lang="tr-TR" dirty="0"/>
              <a:t>sağlayan aracı bulduğu </a:t>
            </a:r>
            <a:r>
              <a:rPr lang="tr-TR" dirty="0" smtClean="0"/>
              <a:t>için de </a:t>
            </a:r>
            <a:r>
              <a:rPr lang="tr-TR" dirty="0"/>
              <a:t>“radyonun babası” </a:t>
            </a:r>
            <a:r>
              <a:rPr lang="tr-TR" dirty="0" smtClean="0"/>
              <a:t>unvanına </a:t>
            </a:r>
            <a:r>
              <a:rPr lang="tr-TR" dirty="0" err="1" smtClean="0"/>
              <a:t>layik</a:t>
            </a:r>
            <a:r>
              <a:rPr lang="tr-TR" dirty="0" smtClean="0"/>
              <a:t> görülür.</a:t>
            </a:r>
            <a:endParaRPr lang="tr-TR" dirty="0"/>
          </a:p>
          <a:p>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Radyo yayıncılığı</a:t>
            </a:r>
            <a:endParaRPr lang="tr-TR" dirty="0"/>
          </a:p>
        </p:txBody>
      </p:sp>
      <p:sp>
        <p:nvSpPr>
          <p:cNvPr id="3" name="2 İçerik Yer Tutucusu"/>
          <p:cNvSpPr>
            <a:spLocks noGrp="1"/>
          </p:cNvSpPr>
          <p:nvPr>
            <p:ph idx="1"/>
          </p:nvPr>
        </p:nvSpPr>
        <p:spPr/>
        <p:txBody>
          <a:bodyPr>
            <a:normAutofit fontScale="62500" lnSpcReduction="20000"/>
          </a:bodyPr>
          <a:lstStyle/>
          <a:p>
            <a:r>
              <a:rPr lang="tr-TR" dirty="0" smtClean="0"/>
              <a:t>Radyo yayıncılığının gelişmesi , genel olarak beş aşamada incelenebilir: </a:t>
            </a:r>
          </a:p>
          <a:p>
            <a:endParaRPr lang="tr-TR" dirty="0" smtClean="0"/>
          </a:p>
          <a:p>
            <a:endParaRPr lang="tr-TR" dirty="0" smtClean="0"/>
          </a:p>
          <a:p>
            <a:r>
              <a:rPr lang="tr-TR" dirty="0" smtClean="0"/>
              <a:t>(1922-1927) Başlangıç evresi, </a:t>
            </a:r>
          </a:p>
          <a:p>
            <a:r>
              <a:rPr lang="tr-TR" dirty="0" smtClean="0"/>
              <a:t>(1927-1945) Olgunluk evresi, </a:t>
            </a:r>
          </a:p>
          <a:p>
            <a:r>
              <a:rPr lang="tr-TR" dirty="0" smtClean="0"/>
              <a:t>1945-1960 dönemi, </a:t>
            </a:r>
          </a:p>
          <a:p>
            <a:r>
              <a:rPr lang="tr-TR" dirty="0" smtClean="0"/>
              <a:t>1960-1980 dönemi, </a:t>
            </a:r>
          </a:p>
          <a:p>
            <a:r>
              <a:rPr lang="tr-TR" dirty="0" smtClean="0"/>
              <a:t>1980 sonrası dönem. (Bu sürece 2000’li yıllar da eklenebilir).</a:t>
            </a:r>
          </a:p>
          <a:p>
            <a:endParaRPr lang="tr-TR" dirty="0" smtClean="0"/>
          </a:p>
          <a:p>
            <a:r>
              <a:rPr lang="tr-TR" dirty="0" smtClean="0"/>
              <a:t>Başlangıç evresi (1922-1927)</a:t>
            </a:r>
          </a:p>
          <a:p>
            <a:pPr>
              <a:buNone/>
            </a:pPr>
            <a:r>
              <a:rPr lang="tr-TR" dirty="0" smtClean="0"/>
              <a:t>    yayınların, radyo teknolojisi, yayın kalitesi ve  yayın içeriğinin bugünden çok çok farklı olduğu, yayınların deneme- yanılma yöntemiyle yapıldığı bir dönemdir.</a:t>
            </a:r>
          </a:p>
          <a:p>
            <a:pPr>
              <a:buNone/>
            </a:pPr>
            <a:endParaRPr lang="tr-TR" dirty="0" smtClean="0"/>
          </a:p>
          <a:p>
            <a:pPr>
              <a:buNone/>
            </a:pPr>
            <a:r>
              <a:rPr lang="tr-TR" dirty="0" smtClean="0"/>
              <a:t>Bu evrede radyo, çeşitli ülkelerde yayınlara başlar ve ilk denemelerini tamamlar. Radyonun kitle iletişim aracı olarak yaygınlaşması ve kitlelere yönelik söz ve müzik yayınları yapmaya başlaması 1920’lere dayanır.</a:t>
            </a:r>
          </a:p>
          <a:p>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470416"/>
          </a:xfrm>
        </p:spPr>
        <p:txBody>
          <a:bodyPr>
            <a:normAutofit/>
          </a:bodyPr>
          <a:lstStyle/>
          <a:p>
            <a:endParaRPr lang="tr-TR" dirty="0" smtClean="0"/>
          </a:p>
          <a:p>
            <a:endParaRPr lang="tr-TR" dirty="0" smtClean="0"/>
          </a:p>
          <a:p>
            <a:r>
              <a:rPr lang="tr-TR" dirty="0" smtClean="0"/>
              <a:t>İlk </a:t>
            </a:r>
            <a:r>
              <a:rPr lang="tr-TR" dirty="0"/>
              <a:t>radyo yayını 1920 yılında </a:t>
            </a:r>
            <a:endParaRPr lang="tr-TR" dirty="0" smtClean="0"/>
          </a:p>
          <a:p>
            <a:r>
              <a:rPr lang="tr-TR" dirty="0" smtClean="0"/>
              <a:t>ABD’de </a:t>
            </a:r>
            <a:r>
              <a:rPr lang="tr-TR" dirty="0"/>
              <a:t>(</a:t>
            </a:r>
            <a:r>
              <a:rPr lang="tr-TR" dirty="0" err="1"/>
              <a:t>Pittsburg</a:t>
            </a:r>
            <a:r>
              <a:rPr lang="tr-TR" dirty="0"/>
              <a:t>) ve </a:t>
            </a:r>
            <a:endParaRPr lang="tr-TR" dirty="0" smtClean="0"/>
          </a:p>
          <a:p>
            <a:r>
              <a:rPr lang="tr-TR" dirty="0" smtClean="0"/>
              <a:t>Hollanda’da  gerçekleştirilmiştir.</a:t>
            </a:r>
          </a:p>
          <a:p>
            <a:endParaRPr lang="tr-TR" dirty="0" smtClean="0"/>
          </a:p>
          <a:p>
            <a:r>
              <a:rPr lang="tr-TR" dirty="0" err="1" smtClean="0"/>
              <a:t>Pittsburg’da</a:t>
            </a:r>
            <a:r>
              <a:rPr lang="tr-TR" dirty="0" smtClean="0"/>
              <a:t> ilk sürekli radyo </a:t>
            </a:r>
            <a:r>
              <a:rPr lang="tr-TR" dirty="0"/>
              <a:t>vericisi 2 Kasım 1920’de çalışmaya </a:t>
            </a:r>
            <a:r>
              <a:rPr lang="tr-TR" dirty="0" smtClean="0"/>
              <a:t>başlamış </a:t>
            </a:r>
            <a:r>
              <a:rPr lang="tr-TR" dirty="0"/>
              <a:t>ve </a:t>
            </a:r>
            <a:endParaRPr lang="tr-TR" dirty="0" smtClean="0"/>
          </a:p>
          <a:p>
            <a:r>
              <a:rPr lang="tr-TR" dirty="0" smtClean="0"/>
              <a:t>KDKA </a:t>
            </a:r>
            <a:r>
              <a:rPr lang="tr-TR" dirty="0"/>
              <a:t>adlı bir istasyonda seçim haberleri ile başlayan </a:t>
            </a:r>
            <a:r>
              <a:rPr lang="tr-TR" dirty="0" smtClean="0"/>
              <a:t>yayınları, </a:t>
            </a:r>
            <a:r>
              <a:rPr lang="tr-TR" dirty="0"/>
              <a:t>500-2000 arasında değişen bir dinleyici </a:t>
            </a:r>
            <a:r>
              <a:rPr lang="tr-TR" dirty="0" smtClean="0"/>
              <a:t>kitlesinin dinlediği öne sürülmüştür.</a:t>
            </a:r>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613292"/>
          </a:xfrm>
        </p:spPr>
        <p:txBody>
          <a:bodyPr>
            <a:normAutofit/>
          </a:bodyPr>
          <a:lstStyle/>
          <a:p>
            <a:endParaRPr lang="tr-TR" dirty="0" smtClean="0"/>
          </a:p>
          <a:p>
            <a:endParaRPr lang="tr-TR" dirty="0" smtClean="0"/>
          </a:p>
          <a:p>
            <a:endParaRPr lang="tr-TR" dirty="0" smtClean="0"/>
          </a:p>
          <a:p>
            <a:r>
              <a:rPr lang="tr-TR" dirty="0" smtClean="0"/>
              <a:t>Radyo altın çağını 1927-1945 arasındaki dönemde yaşamıştır. </a:t>
            </a:r>
          </a:p>
          <a:p>
            <a:endParaRPr lang="tr-TR" dirty="0" smtClean="0"/>
          </a:p>
          <a:p>
            <a:r>
              <a:rPr lang="tr-TR" dirty="0" err="1" smtClean="0"/>
              <a:t>Pradalie’nin</a:t>
            </a:r>
            <a:r>
              <a:rPr lang="tr-TR" dirty="0" smtClean="0"/>
              <a:t> “olgunluk çağı” olarak adlandırdığı bu dönemde radyo yayınlarında her bakımdan gelişmeler yaşanmış, savaş nedeniyle radyo yayınlarının propaganda aracı olarak da kullanılabileceği fark edilerek, bir haber kanalı olarak radyonun değeri artmıştır.</a:t>
            </a:r>
          </a:p>
          <a:p>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256102"/>
          </a:xfrm>
        </p:spPr>
        <p:txBody>
          <a:bodyPr>
            <a:normAutofit fontScale="92500" lnSpcReduction="10000"/>
          </a:bodyPr>
          <a:lstStyle/>
          <a:p>
            <a:endParaRPr lang="tr-TR" dirty="0" smtClean="0"/>
          </a:p>
          <a:p>
            <a:endParaRPr lang="tr-TR" dirty="0" smtClean="0"/>
          </a:p>
          <a:p>
            <a:endParaRPr lang="tr-TR" dirty="0" smtClean="0"/>
          </a:p>
          <a:p>
            <a:endParaRPr lang="tr-TR" dirty="0" smtClean="0"/>
          </a:p>
          <a:p>
            <a:r>
              <a:rPr lang="tr-TR" dirty="0" smtClean="0"/>
              <a:t>1927-1945 dönemi, radyo </a:t>
            </a:r>
            <a:r>
              <a:rPr lang="tr-TR" dirty="0"/>
              <a:t>yayınlarının </a:t>
            </a:r>
            <a:r>
              <a:rPr lang="tr-TR" dirty="0" smtClean="0"/>
              <a:t>ilerleme kaydettiği bir </a:t>
            </a:r>
            <a:r>
              <a:rPr lang="tr-TR" dirty="0"/>
              <a:t>dönemdir. </a:t>
            </a:r>
            <a:endParaRPr lang="tr-TR" dirty="0" smtClean="0"/>
          </a:p>
          <a:p>
            <a:endParaRPr lang="tr-TR" dirty="0" smtClean="0"/>
          </a:p>
          <a:p>
            <a:r>
              <a:rPr lang="tr-TR" dirty="0" smtClean="0"/>
              <a:t>Hem </a:t>
            </a:r>
            <a:r>
              <a:rPr lang="tr-TR" dirty="0"/>
              <a:t>teknoloji hem de içerik açısından hızlı değişmeler yaşanmıştır. </a:t>
            </a:r>
            <a:endParaRPr lang="tr-TR" dirty="0" smtClean="0"/>
          </a:p>
          <a:p>
            <a:endParaRPr lang="tr-TR" dirty="0" smtClean="0"/>
          </a:p>
          <a:p>
            <a:r>
              <a:rPr lang="tr-TR" dirty="0" smtClean="0"/>
              <a:t>Yeni </a:t>
            </a:r>
            <a:r>
              <a:rPr lang="tr-TR" dirty="0"/>
              <a:t>program türleri bu dönemde hızlı </a:t>
            </a:r>
            <a:r>
              <a:rPr lang="tr-TR" dirty="0" smtClean="0"/>
              <a:t>bir şekilde gelişmiş, </a:t>
            </a:r>
            <a:r>
              <a:rPr lang="tr-TR" dirty="0"/>
              <a:t>ayrıca radyonun </a:t>
            </a:r>
            <a:r>
              <a:rPr lang="tr-TR" dirty="0" smtClean="0"/>
              <a:t>reklâm </a:t>
            </a:r>
            <a:r>
              <a:rPr lang="tr-TR" dirty="0"/>
              <a:t>amaçlı kullanılabileceği </a:t>
            </a:r>
            <a:r>
              <a:rPr lang="tr-TR" dirty="0" smtClean="0"/>
              <a:t>de keşfedilmiştir.</a:t>
            </a:r>
            <a:endParaRPr lang="tr-TR" dirty="0"/>
          </a:p>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endParaRPr lang="tr-TR" dirty="0" smtClean="0"/>
          </a:p>
          <a:p>
            <a:r>
              <a:rPr lang="tr-TR" dirty="0" smtClean="0"/>
              <a:t>1945-1960 arasındaki dönemde radyo yayınları, yeni yayın hayatına başlayan televizyon karşısında kendini yenilemeye çalışmış, izleyicisini kaptırmama savaşı içine girmiştir. </a:t>
            </a:r>
          </a:p>
          <a:p>
            <a:endParaRPr lang="tr-TR" dirty="0" smtClean="0"/>
          </a:p>
          <a:p>
            <a:r>
              <a:rPr lang="tr-TR" dirty="0" smtClean="0"/>
              <a:t>Televizyonun görsel çekiciliği karşısında radyo daha pratik yöntemlerle dinleyici çekmeye çalışmıştır. </a:t>
            </a:r>
          </a:p>
          <a:p>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1142984"/>
            <a:ext cx="8183880" cy="4286280"/>
          </a:xfrm>
        </p:spPr>
        <p:txBody>
          <a:bodyPr>
            <a:normAutofit/>
          </a:bodyPr>
          <a:lstStyle/>
          <a:p>
            <a:r>
              <a:rPr lang="tr-TR" dirty="0"/>
              <a:t>1960-1980 arası dönemde radyo, altın çağını yaşayan televizyon karşısında vericilerinin gücünü ve yayın kalitesini </a:t>
            </a:r>
            <a:r>
              <a:rPr lang="tr-TR" dirty="0" smtClean="0"/>
              <a:t>arttırmıştır; </a:t>
            </a:r>
          </a:p>
          <a:p>
            <a:endParaRPr lang="tr-TR" dirty="0" smtClean="0"/>
          </a:p>
          <a:p>
            <a:r>
              <a:rPr lang="tr-TR" dirty="0" smtClean="0"/>
              <a:t>Programlarını </a:t>
            </a:r>
            <a:r>
              <a:rPr lang="tr-TR" dirty="0"/>
              <a:t>özelleştirmiş, çeşitlendirmiş ve giderek </a:t>
            </a:r>
            <a:r>
              <a:rPr lang="tr-TR" dirty="0" smtClean="0"/>
              <a:t>ailenin </a:t>
            </a:r>
            <a:r>
              <a:rPr lang="tr-TR" dirty="0"/>
              <a:t>dinlediği bir araç olmaktan çıkıp bireyin bilgilenme ve eğlenme aracı durumuna gelmiştir. Bir başka anlatımla, radyo bireyselleşmiş ve uzmanlaşmıştır.</a:t>
            </a:r>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857232"/>
            <a:ext cx="8183880" cy="4500594"/>
          </a:xfrm>
        </p:spPr>
        <p:txBody>
          <a:bodyPr>
            <a:normAutofit lnSpcReduction="10000"/>
          </a:bodyPr>
          <a:lstStyle/>
          <a:p>
            <a:r>
              <a:rPr lang="tr-TR" dirty="0" smtClean="0"/>
              <a:t>1980 sonrası dönemde radyo yayınlarındaki tekellerin kalkmasıyla radyolar özde aynı da olsa, sahiplik ve türde farklılaşarak çok sesli durumu gelmiştir. </a:t>
            </a:r>
          </a:p>
          <a:p>
            <a:endParaRPr lang="tr-TR" dirty="0" smtClean="0"/>
          </a:p>
          <a:p>
            <a:r>
              <a:rPr lang="tr-TR" dirty="0" smtClean="0"/>
              <a:t>Ayrıca, canlı yayın ve canlı bağlantı yöntemleriyle kaybettiği dinleyicisini toplamaya çalışmaktadır. </a:t>
            </a:r>
          </a:p>
          <a:p>
            <a:endParaRPr lang="tr-TR" dirty="0" smtClean="0"/>
          </a:p>
          <a:p>
            <a:r>
              <a:rPr lang="tr-TR" dirty="0" smtClean="0"/>
              <a:t>Radyo yayıncılığında gelişen otomasyon ve dijital yayın yöntemleriyle hem masraflar azaltılmış, hem de özellikle müzik yayınlarının kalitesinde önemli bir ilerleme kaydedilmiştir.</a:t>
            </a:r>
          </a:p>
          <a:p>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214974"/>
          </a:xfrm>
        </p:spPr>
        <p:txBody>
          <a:bodyPr>
            <a:normAutofit/>
          </a:bodyPr>
          <a:lstStyle/>
          <a:p>
            <a:endParaRPr lang="tr-TR" dirty="0" smtClean="0"/>
          </a:p>
          <a:p>
            <a:r>
              <a:rPr lang="tr-TR" dirty="0" smtClean="0"/>
              <a:t>2000’li </a:t>
            </a:r>
            <a:r>
              <a:rPr lang="tr-TR" dirty="0"/>
              <a:t>yıllarda, dünyadaki ve Türkiye’deki radyo formatları </a:t>
            </a:r>
            <a:r>
              <a:rPr lang="tr-TR" dirty="0" smtClean="0"/>
              <a:t>incelendiğinde, </a:t>
            </a:r>
            <a:r>
              <a:rPr lang="tr-TR" dirty="0"/>
              <a:t>hem ticari hem kamusal radyo yayınlarında müzik yayınlarının ağırlıklı bir yer </a:t>
            </a:r>
            <a:r>
              <a:rPr lang="tr-TR" dirty="0" smtClean="0"/>
              <a:t>tuttuğu görülmektedir.. </a:t>
            </a:r>
          </a:p>
          <a:p>
            <a:endParaRPr lang="tr-TR" dirty="0" smtClean="0"/>
          </a:p>
          <a:p>
            <a:r>
              <a:rPr lang="tr-TR" dirty="0" smtClean="0"/>
              <a:t>Bazı </a:t>
            </a:r>
            <a:r>
              <a:rPr lang="tr-TR" dirty="0"/>
              <a:t>istasyonlar konuşma, haber, müzik karışımı formatları uygulasalar da banttan müzik yayını hem ucuz hem de rahatlığı nedeniyle </a:t>
            </a:r>
            <a:r>
              <a:rPr lang="tr-TR" dirty="0" smtClean="0"/>
              <a:t>radyo yayıncılığında başı çekmektedir.</a:t>
            </a:r>
            <a:endParaRPr lang="tr-TR" dirty="0"/>
          </a:p>
          <a:p>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
            </a:r>
            <a:br>
              <a:rPr lang="tr-TR" b="1" dirty="0" smtClean="0"/>
            </a:br>
            <a:r>
              <a:rPr lang="tr-TR" b="1" dirty="0" smtClean="0"/>
              <a:t>Türkiye’de Radyo Yayıncılığı</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buNone/>
            </a:pPr>
            <a:endParaRPr lang="tr-TR" dirty="0" smtClean="0"/>
          </a:p>
          <a:p>
            <a:r>
              <a:rPr lang="tr-TR" dirty="0" smtClean="0"/>
              <a:t>1926’da </a:t>
            </a:r>
            <a:r>
              <a:rPr lang="tr-TR" dirty="0"/>
              <a:t>kurulan </a:t>
            </a:r>
            <a:r>
              <a:rPr lang="tr-TR" dirty="0" smtClean="0"/>
              <a:t>“TTTAŞ” </a:t>
            </a:r>
            <a:r>
              <a:rPr lang="tr-TR" dirty="0"/>
              <a:t>(Telsiz Telefon Türk Anonim Şirketi</a:t>
            </a:r>
            <a:r>
              <a:rPr lang="tr-TR" dirty="0" smtClean="0"/>
              <a:t>), </a:t>
            </a:r>
            <a:r>
              <a:rPr lang="tr-TR" dirty="0"/>
              <a:t>PTT’den 5.7 </a:t>
            </a:r>
            <a:r>
              <a:rPr lang="tr-TR" dirty="0" err="1" smtClean="0"/>
              <a:t>kw</a:t>
            </a:r>
            <a:r>
              <a:rPr lang="tr-TR" dirty="0" smtClean="0"/>
              <a:t> gücünde </a:t>
            </a:r>
            <a:r>
              <a:rPr lang="tr-TR" dirty="0"/>
              <a:t>iki verici kiralamış, Ankara ve İstanbul’da iki stüdyo kurmuştur. </a:t>
            </a:r>
            <a:endParaRPr lang="tr-TR" dirty="0" smtClean="0"/>
          </a:p>
          <a:p>
            <a:endParaRPr lang="tr-TR" dirty="0" smtClean="0"/>
          </a:p>
          <a:p>
            <a:r>
              <a:rPr lang="tr-TR" dirty="0" smtClean="0"/>
              <a:t>Türkiye’de ilk düzenli radyo yayıncılığı</a:t>
            </a:r>
          </a:p>
          <a:p>
            <a:pPr>
              <a:buNone/>
            </a:pPr>
            <a:r>
              <a:rPr lang="tr-TR" dirty="0" smtClean="0"/>
              <a:t> 6 Mayıs 1927’de başlamıştır. </a:t>
            </a:r>
          </a:p>
          <a:p>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Admin\Desktop\radyo teknik resim\indir (6).jpg"/>
          <p:cNvPicPr>
            <a:picLocks noGrp="1" noChangeAspect="1" noChangeArrowheads="1"/>
          </p:cNvPicPr>
          <p:nvPr>
            <p:ph idx="1"/>
          </p:nvPr>
        </p:nvPicPr>
        <p:blipFill>
          <a:blip r:embed="rId2"/>
          <a:srcRect/>
          <a:stretch>
            <a:fillRect/>
          </a:stretch>
        </p:blipFill>
        <p:spPr bwMode="auto">
          <a:xfrm>
            <a:off x="4000496" y="2928934"/>
            <a:ext cx="2466975" cy="1847850"/>
          </a:xfrm>
          <a:prstGeom prst="rect">
            <a:avLst/>
          </a:prstGeom>
          <a:noFill/>
        </p:spPr>
      </p:pic>
      <p:pic>
        <p:nvPicPr>
          <p:cNvPr id="10243" name="Picture 3" descr="C:\Users\Admin\Desktop\radyo teknik resim\indir (7).jpg"/>
          <p:cNvPicPr>
            <a:picLocks noChangeAspect="1" noChangeArrowheads="1"/>
          </p:cNvPicPr>
          <p:nvPr/>
        </p:nvPicPr>
        <p:blipFill>
          <a:blip r:embed="rId3"/>
          <a:srcRect/>
          <a:stretch>
            <a:fillRect/>
          </a:stretch>
        </p:blipFill>
        <p:spPr bwMode="auto">
          <a:xfrm>
            <a:off x="357158" y="4643446"/>
            <a:ext cx="2571768" cy="2000264"/>
          </a:xfrm>
          <a:prstGeom prst="rect">
            <a:avLst/>
          </a:prstGeom>
          <a:noFill/>
        </p:spPr>
      </p:pic>
      <p:pic>
        <p:nvPicPr>
          <p:cNvPr id="10245" name="Picture 5" descr="C:\Users\Admin\Desktop\radyo teknik resim\indir (9).jpg"/>
          <p:cNvPicPr>
            <a:picLocks noChangeAspect="1" noChangeArrowheads="1"/>
          </p:cNvPicPr>
          <p:nvPr/>
        </p:nvPicPr>
        <p:blipFill>
          <a:blip r:embed="rId4"/>
          <a:srcRect/>
          <a:stretch>
            <a:fillRect/>
          </a:stretch>
        </p:blipFill>
        <p:spPr bwMode="auto">
          <a:xfrm>
            <a:off x="6357950" y="714356"/>
            <a:ext cx="2466975" cy="1990726"/>
          </a:xfrm>
          <a:prstGeom prst="rect">
            <a:avLst/>
          </a:prstGeom>
          <a:noFill/>
        </p:spPr>
      </p:pic>
      <p:pic>
        <p:nvPicPr>
          <p:cNvPr id="10246" name="Picture 6" descr="C:\Users\Admin\Desktop\radyo teknik resim\indir (10).jpg"/>
          <p:cNvPicPr>
            <a:picLocks noChangeAspect="1" noChangeArrowheads="1"/>
          </p:cNvPicPr>
          <p:nvPr/>
        </p:nvPicPr>
        <p:blipFill>
          <a:blip r:embed="rId5"/>
          <a:srcRect/>
          <a:stretch>
            <a:fillRect/>
          </a:stretch>
        </p:blipFill>
        <p:spPr bwMode="auto">
          <a:xfrm>
            <a:off x="6429388" y="4857760"/>
            <a:ext cx="2571768" cy="1785950"/>
          </a:xfrm>
          <a:prstGeom prst="rect">
            <a:avLst/>
          </a:prstGeom>
          <a:noFill/>
        </p:spPr>
      </p:pic>
      <p:pic>
        <p:nvPicPr>
          <p:cNvPr id="10247" name="Picture 7" descr="C:\Users\Admin\Desktop\radyo teknik resim\turkiye-ilk-tv.jpg"/>
          <p:cNvPicPr>
            <a:picLocks noChangeAspect="1" noChangeArrowheads="1"/>
          </p:cNvPicPr>
          <p:nvPr/>
        </p:nvPicPr>
        <p:blipFill>
          <a:blip r:embed="rId6"/>
          <a:srcRect/>
          <a:stretch>
            <a:fillRect/>
          </a:stretch>
        </p:blipFill>
        <p:spPr bwMode="auto">
          <a:xfrm>
            <a:off x="142844" y="285728"/>
            <a:ext cx="3810000" cy="378142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857232"/>
            <a:ext cx="8183880" cy="4429156"/>
          </a:xfrm>
        </p:spPr>
        <p:txBody>
          <a:bodyPr>
            <a:normAutofit fontScale="92500" lnSpcReduction="10000"/>
          </a:bodyPr>
          <a:lstStyle/>
          <a:p>
            <a:endParaRPr lang="tr-TR" dirty="0" smtClean="0"/>
          </a:p>
          <a:p>
            <a:endParaRPr lang="tr-TR" dirty="0" smtClean="0"/>
          </a:p>
          <a:p>
            <a:endParaRPr lang="tr-TR" dirty="0" smtClean="0"/>
          </a:p>
          <a:p>
            <a:r>
              <a:rPr lang="tr-TR" dirty="0" smtClean="0"/>
              <a:t>Dünyanın birçok ülkesinde olduğu gibi, Türkiye’de de radyo ilk önce özel  bir girişim aracı olarak ortaya çıkmıştır. </a:t>
            </a:r>
          </a:p>
          <a:p>
            <a:endParaRPr lang="tr-TR" dirty="0" smtClean="0"/>
          </a:p>
          <a:p>
            <a:r>
              <a:rPr lang="tr-TR" dirty="0" smtClean="0"/>
              <a:t>Radyonun, özellikle kamuoyu oluşturma konusundaki etkileri henüz siyasiler tarafından keşfedilmediğinden 1926 da kurulan Telsiz Telefon Türk Anonim Şirketi (TTTAŞ) adındaki ortaklık,1927 den 1936’ya kadar radyo yayınlarının denetimini elinde tutmuştur. </a:t>
            </a:r>
          </a:p>
          <a:p>
            <a:endParaRPr lang="tr-TR" dirty="0" smtClean="0"/>
          </a:p>
          <a:p>
            <a:endParaRPr lang="tr-T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4827474"/>
          </a:xfrm>
        </p:spPr>
        <p:txBody>
          <a:bodyPr>
            <a:normAutofit fontScale="92500" lnSpcReduction="10000"/>
          </a:bodyPr>
          <a:lstStyle/>
          <a:p>
            <a:endParaRPr lang="tr-TR" dirty="0" smtClean="0"/>
          </a:p>
          <a:p>
            <a:r>
              <a:rPr lang="tr-TR" dirty="0" smtClean="0"/>
              <a:t>Gelir kaynakları sınırlı olan Telsiz Telefon Türk Anonim Şirketi, PTT’nin olanaklarından yararlandığından dolayı, PTT’nin, </a:t>
            </a:r>
          </a:p>
          <a:p>
            <a:r>
              <a:rPr lang="tr-TR" dirty="0" smtClean="0"/>
              <a:t>enerji giderleri,</a:t>
            </a:r>
          </a:p>
          <a:p>
            <a:r>
              <a:rPr lang="tr-TR" dirty="0" smtClean="0"/>
              <a:t>radyo istasyonu giderleri, </a:t>
            </a:r>
          </a:p>
          <a:p>
            <a:r>
              <a:rPr lang="tr-TR" dirty="0" smtClean="0"/>
              <a:t>memur maaşları ve onarım giderlerini  karşılamak zorundaydı.</a:t>
            </a:r>
          </a:p>
          <a:p>
            <a:r>
              <a:rPr lang="tr-TR" dirty="0" smtClean="0"/>
              <a:t>Gelirini ise </a:t>
            </a:r>
          </a:p>
          <a:p>
            <a:r>
              <a:rPr lang="tr-TR" dirty="0" smtClean="0"/>
              <a:t>vericilerden kişi başına alınan ruhsat ücretleri ile yurt dışından getirilen radyo alıcılarının fatura bedellerinden tahsil edilen %25 pay oluşturmaktaydı.</a:t>
            </a:r>
            <a:endParaRPr lang="tr-T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Admin\Desktop\radyo teknik resim\maxresdefault.jpg"/>
          <p:cNvPicPr>
            <a:picLocks noGrp="1" noChangeAspect="1" noChangeArrowheads="1"/>
          </p:cNvPicPr>
          <p:nvPr>
            <p:ph idx="1"/>
          </p:nvPr>
        </p:nvPicPr>
        <p:blipFill>
          <a:blip r:embed="rId2"/>
          <a:srcRect/>
          <a:stretch>
            <a:fillRect/>
          </a:stretch>
        </p:blipFill>
        <p:spPr bwMode="auto">
          <a:xfrm>
            <a:off x="428596" y="1500175"/>
            <a:ext cx="8429684" cy="4824426"/>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4827474"/>
          </a:xfrm>
        </p:spPr>
        <p:txBody>
          <a:bodyPr>
            <a:normAutofit/>
          </a:bodyPr>
          <a:lstStyle/>
          <a:p>
            <a:pPr>
              <a:buNone/>
            </a:pPr>
            <a:endParaRPr lang="tr-TR" dirty="0" smtClean="0"/>
          </a:p>
          <a:p>
            <a:r>
              <a:rPr lang="tr-TR" dirty="0" smtClean="0"/>
              <a:t>Telsiz Telefon Türk Anonim Şirketi, özel şirket olarak görülse de, hükümete yakın kişiler tarafından yönetimi sağlanmıştır.</a:t>
            </a:r>
          </a:p>
          <a:p>
            <a:endParaRPr lang="tr-TR" dirty="0" smtClean="0"/>
          </a:p>
          <a:p>
            <a:r>
              <a:rPr lang="tr-TR" dirty="0" smtClean="0"/>
              <a:t>Radyo yayınlarının devlet eliyle yürütülmeye başlaması ise bazı kaynaklara göre 1937 yılında Telsiz Yasası’nın çıkarılması ile, bazı kaynaklara göre de radyo yayınlarının yönetiminin PTT aracılığı ile sürdürülmesine hükmeden hükümet kararnamesinin çıkarıldığı 1936 yılı olarak gösterilir.</a:t>
            </a:r>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398978"/>
          </a:xfrm>
        </p:spPr>
        <p:txBody>
          <a:bodyPr>
            <a:normAutofit/>
          </a:bodyPr>
          <a:lstStyle/>
          <a:p>
            <a:pPr>
              <a:buNone/>
            </a:pPr>
            <a:endParaRPr lang="tr-TR" dirty="0" smtClean="0"/>
          </a:p>
          <a:p>
            <a:endParaRPr lang="tr-TR" dirty="0" smtClean="0"/>
          </a:p>
          <a:p>
            <a:endParaRPr lang="tr-TR" dirty="0" smtClean="0"/>
          </a:p>
          <a:p>
            <a:r>
              <a:rPr lang="tr-TR" dirty="0" smtClean="0"/>
              <a:t>Radyonun </a:t>
            </a:r>
            <a:r>
              <a:rPr lang="tr-TR" dirty="0"/>
              <a:t>toplum üzerindeki etkilerinin farkına varılmasıyla, radyo yayınlarının denetimi bir devlet kuruluşu olan </a:t>
            </a:r>
            <a:r>
              <a:rPr lang="tr-TR" dirty="0" smtClean="0"/>
              <a:t>“PTT”ye devredilmiştir (1937-1940).</a:t>
            </a:r>
          </a:p>
          <a:p>
            <a:endParaRPr lang="tr-TR" dirty="0" smtClean="0"/>
          </a:p>
          <a:p>
            <a:r>
              <a:rPr lang="tr-TR" dirty="0" smtClean="0"/>
              <a:t>PTT </a:t>
            </a:r>
            <a:r>
              <a:rPr lang="tr-TR" dirty="0"/>
              <a:t>yönetiminde yeni vericilerle desteklenen </a:t>
            </a:r>
            <a:r>
              <a:rPr lang="tr-TR" dirty="0" smtClean="0"/>
              <a:t>radyo yayınları </a:t>
            </a:r>
            <a:r>
              <a:rPr lang="tr-TR" dirty="0"/>
              <a:t>teknik açıdan oldukça güçlendirilmiş, ancak program içeriği </a:t>
            </a:r>
            <a:r>
              <a:rPr lang="tr-TR" dirty="0" smtClean="0"/>
              <a:t>yönünden- işi bilen eleman eksikliğinden dolayı- zayıf kalmıştır.</a:t>
            </a:r>
            <a:endParaRPr lang="tr-TR" dirty="0"/>
          </a:p>
          <a:p>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398978"/>
          </a:xfrm>
        </p:spPr>
        <p:txBody>
          <a:bodyPr>
            <a:normAutofit/>
          </a:bodyPr>
          <a:lstStyle/>
          <a:p>
            <a:endParaRPr lang="tr-TR" dirty="0" smtClean="0"/>
          </a:p>
          <a:p>
            <a:endParaRPr lang="tr-TR" dirty="0" smtClean="0"/>
          </a:p>
          <a:p>
            <a:r>
              <a:rPr lang="tr-TR" dirty="0" smtClean="0"/>
              <a:t>Radyonun </a:t>
            </a:r>
            <a:r>
              <a:rPr lang="tr-TR" dirty="0"/>
              <a:t>toplumsal rolü ve </a:t>
            </a:r>
            <a:r>
              <a:rPr lang="tr-TR" dirty="0" smtClean="0"/>
              <a:t>siyasal gücünün, toplumsal etkisinin </a:t>
            </a:r>
            <a:r>
              <a:rPr lang="tr-TR" dirty="0"/>
              <a:t>fark edilmesiyle denetimin giderek daha </a:t>
            </a:r>
            <a:r>
              <a:rPr lang="tr-TR" dirty="0" smtClean="0"/>
              <a:t>merkezileştiği söylenebilir.</a:t>
            </a:r>
          </a:p>
          <a:p>
            <a:endParaRPr lang="tr-TR" dirty="0" smtClean="0"/>
          </a:p>
          <a:p>
            <a:r>
              <a:rPr lang="tr-TR" dirty="0" smtClean="0"/>
              <a:t>31 </a:t>
            </a:r>
            <a:r>
              <a:rPr lang="tr-TR" dirty="0"/>
              <a:t>Mayıs 1940’da çıkarılan bir yasa ile </a:t>
            </a:r>
            <a:r>
              <a:rPr lang="tr-TR" dirty="0" smtClean="0"/>
              <a:t>radyo yayıncılığı “Matbuat </a:t>
            </a:r>
            <a:r>
              <a:rPr lang="tr-TR" dirty="0"/>
              <a:t>Genel </a:t>
            </a:r>
            <a:r>
              <a:rPr lang="tr-TR" dirty="0" smtClean="0"/>
              <a:t>Müdürlüğü”nün </a:t>
            </a:r>
            <a:r>
              <a:rPr lang="tr-TR" dirty="0"/>
              <a:t>denetimine girmiştir. Böylece radyo yönetimine katı merkeziyetçilik getirilmiş ve bu durum 1964 yılına kadar sürmüştür.</a:t>
            </a:r>
          </a:p>
          <a:p>
            <a:endParaRPr lang="tr-T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970482"/>
          </a:xfrm>
        </p:spPr>
        <p:txBody>
          <a:bodyPr>
            <a:normAutofit fontScale="92500"/>
          </a:bodyPr>
          <a:lstStyle/>
          <a:p>
            <a:endParaRPr lang="tr-TR" dirty="0" smtClean="0"/>
          </a:p>
          <a:p>
            <a:endParaRPr lang="tr-TR" dirty="0" smtClean="0"/>
          </a:p>
          <a:p>
            <a:r>
              <a:rPr lang="tr-TR" dirty="0" smtClean="0"/>
              <a:t>1946’da çok </a:t>
            </a:r>
            <a:r>
              <a:rPr lang="tr-TR" dirty="0"/>
              <a:t>partili yönetime geçmeden önce, </a:t>
            </a:r>
            <a:r>
              <a:rPr lang="tr-TR" dirty="0" smtClean="0"/>
              <a:t>II.Dünya Savaşı’nın getirdiği </a:t>
            </a:r>
            <a:r>
              <a:rPr lang="tr-TR" dirty="0"/>
              <a:t>çalkantılı ve ekonomik bunalımlar içindeki Türkiye’de radyoya çok önemli misyonlar yüklenmiştir. </a:t>
            </a:r>
            <a:endParaRPr lang="tr-TR" dirty="0" smtClean="0"/>
          </a:p>
          <a:p>
            <a:endParaRPr lang="tr-TR" dirty="0" smtClean="0"/>
          </a:p>
          <a:p>
            <a:r>
              <a:rPr lang="tr-TR" dirty="0" smtClean="0"/>
              <a:t>Savaşın </a:t>
            </a:r>
            <a:r>
              <a:rPr lang="tr-TR" dirty="0"/>
              <a:t>getirdiği olumsuzlukları gidermek için </a:t>
            </a:r>
            <a:endParaRPr lang="tr-TR" dirty="0" smtClean="0"/>
          </a:p>
          <a:p>
            <a:pPr>
              <a:buNone/>
            </a:pPr>
            <a:r>
              <a:rPr lang="tr-TR" dirty="0" smtClean="0"/>
              <a:t>bir </a:t>
            </a:r>
            <a:r>
              <a:rPr lang="tr-TR" dirty="0"/>
              <a:t>taraftan ekonomik ve kültürel alanda </a:t>
            </a:r>
            <a:r>
              <a:rPr lang="tr-TR" dirty="0" smtClean="0"/>
              <a:t>reform girişimleri </a:t>
            </a:r>
            <a:r>
              <a:rPr lang="tr-TR" dirty="0"/>
              <a:t>yapılıyor, </a:t>
            </a:r>
            <a:endParaRPr lang="tr-TR" dirty="0" smtClean="0"/>
          </a:p>
          <a:p>
            <a:endParaRPr lang="tr-TR" dirty="0" smtClean="0"/>
          </a:p>
          <a:p>
            <a:r>
              <a:rPr lang="tr-TR" dirty="0" smtClean="0"/>
              <a:t>bir </a:t>
            </a:r>
            <a:r>
              <a:rPr lang="tr-TR" dirty="0"/>
              <a:t>taraftan da savaş nedeniyle ortaya çıkan haksız kazançların </a:t>
            </a:r>
            <a:r>
              <a:rPr lang="tr-TR" dirty="0" smtClean="0"/>
              <a:t>önlenmesinde radyo, bu etik hedefler etrafında toplumu birleştirici bir güç olarak görülüyordu. </a:t>
            </a:r>
            <a:endParaRPr lang="tr-TR" dirty="0"/>
          </a:p>
          <a:p>
            <a:endParaRPr lang="tr-T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1964’de çıkarılan 359 sayılı TRT Yasası ile Radyo yönetimi TRT’ye devredilmiştir.</a:t>
            </a:r>
          </a:p>
          <a:p>
            <a:endParaRPr lang="tr-TR" dirty="0" smtClean="0"/>
          </a:p>
          <a:p>
            <a:r>
              <a:rPr lang="tr-TR" dirty="0" smtClean="0"/>
              <a:t>5 yıllığına atanan 9 üyeden oluşan bir yönetim kurulu tarafından idaresi öngörülen TRT’ de bir genel müdür, danışma ve hakem kurulları da yer almaktadır.</a:t>
            </a:r>
            <a:endParaRPr lang="tr-TR" dirty="0"/>
          </a:p>
        </p:txBody>
      </p:sp>
      <p:pic>
        <p:nvPicPr>
          <p:cNvPr id="4" name="Picture 3" descr="C:\Users\Admin\Desktop\radyo teknik resim\images (1).png"/>
          <p:cNvPicPr>
            <a:picLocks noGrp="1" noChangeAspect="1" noChangeArrowheads="1"/>
          </p:cNvPicPr>
          <p:nvPr>
            <p:ph idx="1"/>
          </p:nvPr>
        </p:nvPicPr>
        <p:blipFill>
          <a:blip r:embed="rId2"/>
          <a:srcRect/>
          <a:stretch>
            <a:fillRect/>
          </a:stretch>
        </p:blipFill>
        <p:spPr bwMode="auto">
          <a:xfrm>
            <a:off x="3571868" y="500042"/>
            <a:ext cx="2143140" cy="1214446"/>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1964 tarihli 359 sayılı TRT yasası ile Yönetim kurulunda, saygın kurumlar olan üniversite temsilcileri ve konunun uzmanları ağırlıklı olarak yer almaktaydı ve hükümet temsilcisi sayısı sadece 2 idi.</a:t>
            </a:r>
          </a:p>
          <a:p>
            <a:endParaRPr lang="tr-TR" dirty="0" smtClean="0"/>
          </a:p>
          <a:p>
            <a:r>
              <a:rPr lang="tr-TR" dirty="0" smtClean="0"/>
              <a:t>Genel müdür, yönetim kurulu içinden bir kişinin seçimi ile başa geçmekteydi;özerk, çağdaş bir yönetime sahipti.    </a:t>
            </a:r>
            <a:endParaRPr lang="tr-T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dirty="0" smtClean="0"/>
              <a:t>1964 </a:t>
            </a:r>
            <a:r>
              <a:rPr lang="tr-TR" dirty="0"/>
              <a:t>yılından başlayarak, elindeki sınırlı olanaklara </a:t>
            </a:r>
            <a:r>
              <a:rPr lang="tr-TR" dirty="0" smtClean="0"/>
              <a:t>karşın TRT, </a:t>
            </a:r>
            <a:r>
              <a:rPr lang="tr-TR" dirty="0"/>
              <a:t>radyoların yayın saatlerini arttırmaya </a:t>
            </a:r>
            <a:r>
              <a:rPr lang="tr-TR" dirty="0" smtClean="0"/>
              <a:t>çalışmıştır. </a:t>
            </a:r>
          </a:p>
          <a:p>
            <a:endParaRPr lang="tr-TR" dirty="0" smtClean="0"/>
          </a:p>
          <a:p>
            <a:r>
              <a:rPr lang="tr-TR" dirty="0" smtClean="0"/>
              <a:t>Tüm </a:t>
            </a:r>
            <a:r>
              <a:rPr lang="tr-TR" dirty="0"/>
              <a:t>radyoların günlük yayın </a:t>
            </a:r>
            <a:r>
              <a:rPr lang="tr-TR" dirty="0" smtClean="0"/>
              <a:t>süreleri </a:t>
            </a:r>
          </a:p>
          <a:p>
            <a:r>
              <a:rPr lang="tr-TR" dirty="0" smtClean="0"/>
              <a:t>1964’de, 128 saatten.. </a:t>
            </a:r>
            <a:r>
              <a:rPr lang="tr-TR" dirty="0"/>
              <a:t>1966’da </a:t>
            </a:r>
            <a:r>
              <a:rPr lang="tr-TR" dirty="0" smtClean="0"/>
              <a:t>171 saate, </a:t>
            </a:r>
          </a:p>
          <a:p>
            <a:r>
              <a:rPr lang="tr-TR" dirty="0" smtClean="0"/>
              <a:t>1968’de </a:t>
            </a:r>
            <a:r>
              <a:rPr lang="tr-TR" dirty="0"/>
              <a:t>193 </a:t>
            </a:r>
            <a:r>
              <a:rPr lang="tr-TR" dirty="0" smtClean="0"/>
              <a:t>saate, ve </a:t>
            </a:r>
            <a:r>
              <a:rPr lang="tr-TR" dirty="0"/>
              <a:t>1969’da 226 saate yükselmiştir. </a:t>
            </a:r>
            <a:endParaRPr lang="tr-TR" dirty="0" smtClean="0"/>
          </a:p>
          <a:p>
            <a:endParaRPr lang="tr-TR" dirty="0" smtClean="0"/>
          </a:p>
          <a:p>
            <a:r>
              <a:rPr lang="tr-TR" dirty="0" smtClean="0"/>
              <a:t>Günün </a:t>
            </a:r>
            <a:r>
              <a:rPr lang="tr-TR" dirty="0"/>
              <a:t>belli saatlerinde yayın yapan radyolar </a:t>
            </a:r>
            <a:r>
              <a:rPr lang="tr-TR" dirty="0" smtClean="0"/>
              <a:t>artık tam </a:t>
            </a:r>
            <a:r>
              <a:rPr lang="tr-TR" dirty="0"/>
              <a:t>gün yayın yapmaya </a:t>
            </a:r>
            <a:r>
              <a:rPr lang="tr-TR" dirty="0" smtClean="0"/>
              <a:t>başlamışlardır.</a:t>
            </a:r>
            <a:endParaRPr lang="tr-TR" dirty="0"/>
          </a:p>
          <a:p>
            <a:endParaRPr lang="tr-TR" dirty="0"/>
          </a:p>
        </p:txBody>
      </p:sp>
      <p:pic>
        <p:nvPicPr>
          <p:cNvPr id="14338" name="Picture 2" descr="C:\Users\Admin\Desktop\radyo teknik resim\images (6).jpg"/>
          <p:cNvPicPr>
            <a:picLocks noChangeAspect="1" noChangeArrowheads="1"/>
          </p:cNvPicPr>
          <p:nvPr/>
        </p:nvPicPr>
        <p:blipFill>
          <a:blip r:embed="rId2"/>
          <a:srcRect/>
          <a:stretch>
            <a:fillRect/>
          </a:stretch>
        </p:blipFill>
        <p:spPr bwMode="auto">
          <a:xfrm>
            <a:off x="2857488" y="285728"/>
            <a:ext cx="2962275" cy="154305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4898912"/>
          </a:xfrm>
          <a:solidFill>
            <a:schemeClr val="accent3">
              <a:lumMod val="40000"/>
              <a:lumOff val="60000"/>
            </a:schemeClr>
          </a:solidFill>
        </p:spPr>
        <p:txBody>
          <a:bodyPr>
            <a:normAutofit lnSpcReduction="10000"/>
          </a:bodyPr>
          <a:lstStyle/>
          <a:p>
            <a:endParaRPr lang="tr-TR" dirty="0" smtClean="0"/>
          </a:p>
          <a:p>
            <a:endParaRPr lang="tr-TR" dirty="0" smtClean="0"/>
          </a:p>
          <a:p>
            <a:endParaRPr lang="tr-TR" dirty="0" smtClean="0"/>
          </a:p>
          <a:p>
            <a:r>
              <a:rPr lang="tr-TR" dirty="0" smtClean="0"/>
              <a:t>Türkiye’de </a:t>
            </a:r>
            <a:r>
              <a:rPr lang="tr-TR" dirty="0"/>
              <a:t>radyo yayıncılığı </a:t>
            </a:r>
            <a:r>
              <a:rPr lang="tr-TR" dirty="0" smtClean="0"/>
              <a:t>1964’ten 1992 </a:t>
            </a:r>
            <a:r>
              <a:rPr lang="tr-TR" dirty="0"/>
              <a:t>yılına kadar TRT’nin </a:t>
            </a:r>
            <a:r>
              <a:rPr lang="tr-TR" dirty="0" smtClean="0"/>
              <a:t>yönetiminde gerçekleştirilmiştir</a:t>
            </a:r>
            <a:r>
              <a:rPr lang="tr-TR" dirty="0"/>
              <a:t>. </a:t>
            </a:r>
            <a:endParaRPr lang="tr-TR" dirty="0" smtClean="0"/>
          </a:p>
          <a:p>
            <a:endParaRPr lang="tr-TR" dirty="0" smtClean="0"/>
          </a:p>
          <a:p>
            <a:r>
              <a:rPr lang="tr-TR" dirty="0" smtClean="0"/>
              <a:t>Ancak, radyonun toplum üzerine etkisinin öneminin kavranmasıyla birlikte siyasilerin radyo yayınlarını propaganda aracı olarak kullanmaları, kurumla hükümetin sürtüşmelerine neden olmuş ve 1972 yılında 359 sayılı TRT yasasının bazı maddelerinde  değişiklik yapılmıştır.</a:t>
            </a:r>
          </a:p>
          <a:p>
            <a:endParaRPr lang="tr-TR" dirty="0"/>
          </a:p>
        </p:txBody>
      </p:sp>
      <p:pic>
        <p:nvPicPr>
          <p:cNvPr id="13314" name="Picture 2" descr="C:\Users\Admin\Desktop\radyo teknik resim\images (3).png"/>
          <p:cNvPicPr>
            <a:picLocks noChangeAspect="1" noChangeArrowheads="1"/>
          </p:cNvPicPr>
          <p:nvPr/>
        </p:nvPicPr>
        <p:blipFill>
          <a:blip r:embed="rId2"/>
          <a:srcRect/>
          <a:stretch>
            <a:fillRect/>
          </a:stretch>
        </p:blipFill>
        <p:spPr bwMode="auto">
          <a:xfrm>
            <a:off x="5072066" y="4857760"/>
            <a:ext cx="2714644" cy="150017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327540"/>
          </a:xfrm>
        </p:spPr>
        <p:txBody>
          <a:bodyPr>
            <a:normAutofit/>
          </a:bodyPr>
          <a:lstStyle/>
          <a:p>
            <a:endParaRPr lang="tr-TR" dirty="0" smtClean="0"/>
          </a:p>
          <a:p>
            <a:endParaRPr lang="tr-TR" dirty="0" smtClean="0"/>
          </a:p>
          <a:p>
            <a:pPr>
              <a:buNone/>
            </a:pPr>
            <a:r>
              <a:rPr lang="tr-TR" dirty="0" smtClean="0"/>
              <a:t>    </a:t>
            </a:r>
          </a:p>
          <a:p>
            <a:r>
              <a:rPr lang="tr-TR" dirty="0" smtClean="0"/>
              <a:t>1970’ </a:t>
            </a:r>
            <a:r>
              <a:rPr lang="tr-TR" dirty="0" err="1" smtClean="0"/>
              <a:t>lerde</a:t>
            </a:r>
            <a:r>
              <a:rPr lang="tr-TR" dirty="0" smtClean="0"/>
              <a:t> televizyon yayıncılığının  yaygınlaşmasıyla yayın tekelini elinde tutan TRT, 1971’de TRT’ ye özerklik veren Anayasanın 121. maddesinin değiştirilerek, “tarafsız bir kamu iktisadi kuruluşu” haline  getirilmiştir.</a:t>
            </a:r>
          </a:p>
          <a:p>
            <a:endParaRPr lang="tr-TR" dirty="0" smtClean="0"/>
          </a:p>
          <a:p>
            <a:endParaRPr lang="tr-TR" dirty="0" smtClean="0"/>
          </a:p>
          <a:p>
            <a:endParaRPr lang="tr-T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3">
              <a:lumMod val="40000"/>
              <a:lumOff val="60000"/>
            </a:schemeClr>
          </a:solidFill>
        </p:spPr>
        <p:txBody>
          <a:bodyPr>
            <a:normAutofit/>
          </a:bodyPr>
          <a:lstStyle/>
          <a:p>
            <a:r>
              <a:rPr lang="tr-TR" sz="3600" dirty="0" smtClean="0"/>
              <a:t>Özel Radyolar dönemi</a:t>
            </a:r>
            <a:endParaRPr lang="tr-TR" sz="3600" dirty="0"/>
          </a:p>
        </p:txBody>
      </p:sp>
      <p:sp>
        <p:nvSpPr>
          <p:cNvPr id="3" name="2 İçerik Yer Tutucusu"/>
          <p:cNvSpPr>
            <a:spLocks noGrp="1"/>
          </p:cNvSpPr>
          <p:nvPr>
            <p:ph idx="1"/>
          </p:nvPr>
        </p:nvSpPr>
        <p:spPr>
          <a:solidFill>
            <a:schemeClr val="accent3">
              <a:lumMod val="60000"/>
              <a:lumOff val="40000"/>
            </a:schemeClr>
          </a:solidFill>
        </p:spPr>
        <p:txBody>
          <a:bodyPr>
            <a:normAutofit/>
          </a:bodyPr>
          <a:lstStyle/>
          <a:p>
            <a:r>
              <a:rPr lang="tr-TR" dirty="0" smtClean="0"/>
              <a:t>1992 yılı Türkiye’de “özel” sermayeli radyo kanallarının yayına başladığı yıl olmuştur. </a:t>
            </a:r>
          </a:p>
          <a:p>
            <a:endParaRPr lang="tr-TR" dirty="0" smtClean="0"/>
          </a:p>
          <a:p>
            <a:r>
              <a:rPr lang="tr-TR" dirty="0" smtClean="0"/>
              <a:t>1992 yılından itibaren sayısı artmaya başlayan özel radyolar, </a:t>
            </a:r>
          </a:p>
          <a:p>
            <a:r>
              <a:rPr lang="tr-TR" dirty="0" smtClean="0"/>
              <a:t>Anayasanın 133. Maddesini, </a:t>
            </a:r>
          </a:p>
          <a:p>
            <a:r>
              <a:rPr lang="tr-TR" dirty="0" smtClean="0"/>
              <a:t>2954 sayılı TRT yasasını, ve</a:t>
            </a:r>
          </a:p>
          <a:p>
            <a:r>
              <a:rPr lang="tr-TR" dirty="0" smtClean="0"/>
              <a:t>2813 sayılı Telsiz yasasını ihlâl etmiş olmaktaydılar. </a:t>
            </a:r>
          </a:p>
          <a:p>
            <a:endParaRPr lang="tr-TR" dirty="0" smtClean="0"/>
          </a:p>
          <a:p>
            <a:endParaRPr lang="tr-TR" dirty="0" smtClean="0"/>
          </a:p>
          <a:p>
            <a:endParaRPr lang="tr-T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C:\Users\Admin\Desktop\radyo teknik resim\indir (12).jpg"/>
          <p:cNvPicPr>
            <a:picLocks noChangeAspect="1" noChangeArrowheads="1"/>
          </p:cNvPicPr>
          <p:nvPr/>
        </p:nvPicPr>
        <p:blipFill>
          <a:blip r:embed="rId2"/>
          <a:srcRect/>
          <a:stretch>
            <a:fillRect/>
          </a:stretch>
        </p:blipFill>
        <p:spPr bwMode="auto">
          <a:xfrm>
            <a:off x="6929454" y="214290"/>
            <a:ext cx="1500198" cy="1643074"/>
          </a:xfrm>
          <a:prstGeom prst="rect">
            <a:avLst/>
          </a:prstGeom>
          <a:noFill/>
        </p:spPr>
      </p:pic>
      <p:pic>
        <p:nvPicPr>
          <p:cNvPr id="15366" name="Picture 6" descr="C:\Users\Admin\Desktop\radyo teknik resim\indir (13).jpg"/>
          <p:cNvPicPr>
            <a:picLocks noChangeAspect="1" noChangeArrowheads="1"/>
          </p:cNvPicPr>
          <p:nvPr/>
        </p:nvPicPr>
        <p:blipFill>
          <a:blip r:embed="rId3"/>
          <a:srcRect/>
          <a:stretch>
            <a:fillRect/>
          </a:stretch>
        </p:blipFill>
        <p:spPr bwMode="auto">
          <a:xfrm>
            <a:off x="285720" y="5143512"/>
            <a:ext cx="2857500" cy="1600200"/>
          </a:xfrm>
          <a:prstGeom prst="rect">
            <a:avLst/>
          </a:prstGeom>
          <a:noFill/>
        </p:spPr>
      </p:pic>
      <p:pic>
        <p:nvPicPr>
          <p:cNvPr id="15367" name="Picture 7" descr="C:\Users\Admin\Desktop\radyo teknik resim\indir (14).jpg"/>
          <p:cNvPicPr>
            <a:picLocks noChangeAspect="1" noChangeArrowheads="1"/>
          </p:cNvPicPr>
          <p:nvPr/>
        </p:nvPicPr>
        <p:blipFill>
          <a:blip r:embed="rId4"/>
          <a:srcRect/>
          <a:stretch>
            <a:fillRect/>
          </a:stretch>
        </p:blipFill>
        <p:spPr bwMode="auto">
          <a:xfrm>
            <a:off x="6500826" y="2285992"/>
            <a:ext cx="1828800" cy="1400175"/>
          </a:xfrm>
          <a:prstGeom prst="rect">
            <a:avLst/>
          </a:prstGeom>
          <a:noFill/>
        </p:spPr>
      </p:pic>
      <p:pic>
        <p:nvPicPr>
          <p:cNvPr id="15369" name="Picture 9" descr="C:\Users\Admin\Desktop\radyo teknik resim\indir (15).jpg"/>
          <p:cNvPicPr>
            <a:picLocks noChangeAspect="1" noChangeArrowheads="1"/>
          </p:cNvPicPr>
          <p:nvPr/>
        </p:nvPicPr>
        <p:blipFill>
          <a:blip r:embed="rId5"/>
          <a:srcRect/>
          <a:stretch>
            <a:fillRect/>
          </a:stretch>
        </p:blipFill>
        <p:spPr bwMode="auto">
          <a:xfrm>
            <a:off x="214282" y="1928802"/>
            <a:ext cx="1733550" cy="2638425"/>
          </a:xfrm>
          <a:prstGeom prst="rect">
            <a:avLst/>
          </a:prstGeom>
          <a:noFill/>
        </p:spPr>
      </p:pic>
      <p:pic>
        <p:nvPicPr>
          <p:cNvPr id="15370" name="Picture 10" descr="C:\Users\Admin\Desktop\radyo teknik resim\indir (16).jpg"/>
          <p:cNvPicPr>
            <a:picLocks noChangeAspect="1" noChangeArrowheads="1"/>
          </p:cNvPicPr>
          <p:nvPr/>
        </p:nvPicPr>
        <p:blipFill>
          <a:blip r:embed="rId6"/>
          <a:srcRect/>
          <a:stretch>
            <a:fillRect/>
          </a:stretch>
        </p:blipFill>
        <p:spPr bwMode="auto">
          <a:xfrm>
            <a:off x="6500826" y="2285992"/>
            <a:ext cx="2000250" cy="2286000"/>
          </a:xfrm>
          <a:prstGeom prst="rect">
            <a:avLst/>
          </a:prstGeom>
          <a:noFill/>
        </p:spPr>
      </p:pic>
      <p:pic>
        <p:nvPicPr>
          <p:cNvPr id="15371" name="Picture 11" descr="C:\Users\Admin\Desktop\radyo teknik resim\indir (17).jpg"/>
          <p:cNvPicPr>
            <a:picLocks noChangeAspect="1" noChangeArrowheads="1"/>
          </p:cNvPicPr>
          <p:nvPr/>
        </p:nvPicPr>
        <p:blipFill>
          <a:blip r:embed="rId7"/>
          <a:srcRect/>
          <a:stretch>
            <a:fillRect/>
          </a:stretch>
        </p:blipFill>
        <p:spPr bwMode="auto">
          <a:xfrm>
            <a:off x="6429388" y="5010150"/>
            <a:ext cx="2143140" cy="1847850"/>
          </a:xfrm>
          <a:prstGeom prst="rect">
            <a:avLst/>
          </a:prstGeom>
          <a:noFill/>
        </p:spPr>
      </p:pic>
      <p:pic>
        <p:nvPicPr>
          <p:cNvPr id="15372" name="Picture 12" descr="C:\Users\Admin\Desktop\radyo teknik resim\indir (18).jpg"/>
          <p:cNvPicPr>
            <a:picLocks noChangeAspect="1" noChangeArrowheads="1"/>
          </p:cNvPicPr>
          <p:nvPr/>
        </p:nvPicPr>
        <p:blipFill>
          <a:blip r:embed="rId8"/>
          <a:srcRect/>
          <a:stretch>
            <a:fillRect/>
          </a:stretch>
        </p:blipFill>
        <p:spPr bwMode="auto">
          <a:xfrm>
            <a:off x="9144000" y="4000504"/>
            <a:ext cx="2466975" cy="1847850"/>
          </a:xfrm>
          <a:prstGeom prst="rect">
            <a:avLst/>
          </a:prstGeom>
          <a:noFill/>
        </p:spPr>
      </p:pic>
      <p:pic>
        <p:nvPicPr>
          <p:cNvPr id="15374" name="Picture 14" descr="C:\Users\Admin\Desktop\radyo teknik resim\02y72nkd.gif"/>
          <p:cNvPicPr>
            <a:picLocks noChangeAspect="1" noChangeArrowheads="1"/>
          </p:cNvPicPr>
          <p:nvPr/>
        </p:nvPicPr>
        <p:blipFill>
          <a:blip r:embed="rId9"/>
          <a:srcRect/>
          <a:stretch>
            <a:fillRect/>
          </a:stretch>
        </p:blipFill>
        <p:spPr bwMode="auto">
          <a:xfrm>
            <a:off x="3071802" y="2071678"/>
            <a:ext cx="2428872" cy="2428872"/>
          </a:xfrm>
          <a:prstGeom prst="rect">
            <a:avLst/>
          </a:prstGeom>
          <a:noFill/>
        </p:spPr>
      </p:pic>
      <p:pic>
        <p:nvPicPr>
          <p:cNvPr id="15375" name="Picture 15" descr="C:\Users\Admin\Desktop\radyo teknik resim\indir (20).jpg"/>
          <p:cNvPicPr>
            <a:picLocks noChangeAspect="1" noChangeArrowheads="1"/>
          </p:cNvPicPr>
          <p:nvPr/>
        </p:nvPicPr>
        <p:blipFill>
          <a:blip r:embed="rId10"/>
          <a:srcRect/>
          <a:stretch>
            <a:fillRect/>
          </a:stretch>
        </p:blipFill>
        <p:spPr bwMode="auto">
          <a:xfrm>
            <a:off x="3500430" y="4786322"/>
            <a:ext cx="2286016" cy="1862140"/>
          </a:xfrm>
          <a:prstGeom prst="rect">
            <a:avLst/>
          </a:prstGeom>
          <a:noFill/>
        </p:spPr>
      </p:pic>
      <p:pic>
        <p:nvPicPr>
          <p:cNvPr id="15376" name="Picture 16" descr="C:\Users\Admin\Desktop\radyo teknik resim\indir (21).jpg"/>
          <p:cNvPicPr>
            <a:picLocks noChangeAspect="1" noChangeArrowheads="1"/>
          </p:cNvPicPr>
          <p:nvPr/>
        </p:nvPicPr>
        <p:blipFill>
          <a:blip r:embed="rId11"/>
          <a:srcRect/>
          <a:stretch>
            <a:fillRect/>
          </a:stretch>
        </p:blipFill>
        <p:spPr bwMode="auto">
          <a:xfrm>
            <a:off x="3428992" y="357166"/>
            <a:ext cx="2286000" cy="1524000"/>
          </a:xfrm>
          <a:prstGeom prst="rect">
            <a:avLst/>
          </a:prstGeom>
          <a:noFill/>
        </p:spPr>
      </p:pic>
      <p:pic>
        <p:nvPicPr>
          <p:cNvPr id="20" name="Picture 2" descr="C:\Users\Admin\Desktop\radyo teknik resim\indir (11).jpg"/>
          <p:cNvPicPr>
            <a:picLocks noChangeAspect="1" noChangeArrowheads="1"/>
          </p:cNvPicPr>
          <p:nvPr/>
        </p:nvPicPr>
        <p:blipFill>
          <a:blip r:embed="rId12"/>
          <a:srcRect/>
          <a:stretch>
            <a:fillRect/>
          </a:stretch>
        </p:blipFill>
        <p:spPr bwMode="auto">
          <a:xfrm>
            <a:off x="285720" y="0"/>
            <a:ext cx="2524125" cy="1819275"/>
          </a:xfrm>
          <a:prstGeom prst="rect">
            <a:avLst/>
          </a:prstGeom>
          <a:noFill/>
        </p:spPr>
      </p:pic>
      <p:pic>
        <p:nvPicPr>
          <p:cNvPr id="23" name="Picture 2" descr="C:\Users\Admin\Desktop\radyo teknik resim\indir (11).jpg"/>
          <p:cNvPicPr>
            <a:picLocks noGrp="1" noChangeAspect="1" noChangeArrowheads="1"/>
          </p:cNvPicPr>
          <p:nvPr>
            <p:ph idx="1"/>
          </p:nvPr>
        </p:nvPicPr>
        <p:blipFill>
          <a:blip r:embed="rId12"/>
          <a:srcRect/>
          <a:stretch>
            <a:fillRect/>
          </a:stretch>
        </p:blipFill>
        <p:spPr bwMode="auto">
          <a:xfrm>
            <a:off x="3500430" y="4643446"/>
            <a:ext cx="2524125" cy="1819275"/>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smtClean="0"/>
              <a:t>1993 yılında Anayasanın 133. Maddesi değiştirilerek yürürlüğe girmiştir. </a:t>
            </a:r>
          </a:p>
          <a:p>
            <a:endParaRPr lang="tr-TR" dirty="0" smtClean="0"/>
          </a:p>
          <a:p>
            <a:r>
              <a:rPr lang="tr-TR" dirty="0" smtClean="0"/>
              <a:t>Bu yasa ile birlikte radyo yayıncılığında devlet tekeli kaldırılarak  “Radyo ve Televizyon istasyonları kurmak ve işletmek, kanunla düzenlenmiş şartlar çerçevesinde serbest” hale gelmiştir.</a:t>
            </a:r>
          </a:p>
          <a:p>
            <a:endParaRPr lang="tr-TR" dirty="0" smtClean="0"/>
          </a:p>
          <a:p>
            <a:endParaRPr lang="tr-T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684730"/>
          </a:xfrm>
        </p:spPr>
        <p:txBody>
          <a:bodyPr>
            <a:normAutofit fontScale="92500"/>
          </a:bodyPr>
          <a:lstStyle/>
          <a:p>
            <a:endParaRPr lang="tr-TR" dirty="0" smtClean="0"/>
          </a:p>
          <a:p>
            <a:endParaRPr lang="tr-TR" dirty="0" smtClean="0"/>
          </a:p>
          <a:p>
            <a:r>
              <a:rPr lang="tr-TR" dirty="0" smtClean="0"/>
              <a:t>Türkiye radyo </a:t>
            </a:r>
            <a:r>
              <a:rPr lang="tr-TR" dirty="0"/>
              <a:t>ve </a:t>
            </a:r>
            <a:r>
              <a:rPr lang="tr-TR" dirty="0" smtClean="0"/>
              <a:t>televizyonlarının </a:t>
            </a:r>
            <a:r>
              <a:rPr lang="tr-TR" dirty="0"/>
              <a:t>kuruluş ve </a:t>
            </a:r>
            <a:r>
              <a:rPr lang="tr-TR" dirty="0" smtClean="0"/>
              <a:t>yayınlarını </a:t>
            </a:r>
            <a:r>
              <a:rPr lang="tr-TR" dirty="0"/>
              <a:t>düzenleyen </a:t>
            </a:r>
            <a:r>
              <a:rPr lang="tr-TR" dirty="0" smtClean="0"/>
              <a:t>3984 </a:t>
            </a:r>
            <a:r>
              <a:rPr lang="tr-TR" dirty="0"/>
              <a:t>sayılı </a:t>
            </a:r>
            <a:r>
              <a:rPr lang="tr-TR" dirty="0" smtClean="0"/>
              <a:t>kanunla, hem </a:t>
            </a:r>
            <a:r>
              <a:rPr lang="tr-TR" dirty="0"/>
              <a:t>devlet hem de özel girişimin yürüttüğü radyo ve televizyon </a:t>
            </a:r>
            <a:r>
              <a:rPr lang="tr-TR" dirty="0" smtClean="0"/>
              <a:t>yayınları, </a:t>
            </a:r>
            <a:r>
              <a:rPr lang="tr-TR" dirty="0"/>
              <a:t>kanuni bir düzenlemeye tabi tutulmuştur. </a:t>
            </a:r>
            <a:endParaRPr lang="tr-TR" dirty="0" smtClean="0"/>
          </a:p>
          <a:p>
            <a:endParaRPr lang="tr-TR" dirty="0" smtClean="0"/>
          </a:p>
          <a:p>
            <a:r>
              <a:rPr lang="tr-TR" dirty="0" smtClean="0"/>
              <a:t>Bu </a:t>
            </a:r>
            <a:r>
              <a:rPr lang="tr-TR" dirty="0"/>
              <a:t>kanunun yürürlüğe girmesindeki en önemli amaç, </a:t>
            </a:r>
            <a:r>
              <a:rPr lang="tr-TR" dirty="0" smtClean="0"/>
              <a:t>ortamdaki başıboşluğun </a:t>
            </a:r>
            <a:r>
              <a:rPr lang="tr-TR" dirty="0"/>
              <a:t>ve karmaşanın kanun </a:t>
            </a:r>
            <a:r>
              <a:rPr lang="tr-TR" dirty="0" smtClean="0"/>
              <a:t>yoluyla bir düzene sokulmasıdır.</a:t>
            </a:r>
          </a:p>
          <a:p>
            <a:endParaRPr lang="tr-TR" dirty="0" smtClean="0"/>
          </a:p>
          <a:p>
            <a:r>
              <a:rPr lang="tr-TR" dirty="0" smtClean="0"/>
              <a:t>2000’li yılarda da Türkiye’de </a:t>
            </a:r>
            <a:r>
              <a:rPr lang="tr-TR" dirty="0"/>
              <a:t>özel radyo şirketleri çok çeşitli kişi, kurum ve kuruluşlar tarafından sermaye konularak </a:t>
            </a:r>
            <a:r>
              <a:rPr lang="tr-TR" dirty="0" smtClean="0"/>
              <a:t>kurulmaya devam etmektedir.</a:t>
            </a:r>
            <a:endParaRPr lang="tr-TR" dirty="0"/>
          </a:p>
          <a:p>
            <a:endParaRPr lang="tr-T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Users\Admin\Desktop\radyo teknik resim\indir (24).jpg"/>
          <p:cNvPicPr>
            <a:picLocks noGrp="1" noChangeAspect="1" noChangeArrowheads="1"/>
          </p:cNvPicPr>
          <p:nvPr>
            <p:ph idx="1"/>
          </p:nvPr>
        </p:nvPicPr>
        <p:blipFill>
          <a:blip r:embed="rId2"/>
          <a:srcRect/>
          <a:stretch>
            <a:fillRect/>
          </a:stretch>
        </p:blipFill>
        <p:spPr bwMode="auto">
          <a:xfrm>
            <a:off x="571472" y="2428868"/>
            <a:ext cx="1847850" cy="2476500"/>
          </a:xfrm>
          <a:prstGeom prst="rect">
            <a:avLst/>
          </a:prstGeom>
          <a:noFill/>
        </p:spPr>
      </p:pic>
      <p:pic>
        <p:nvPicPr>
          <p:cNvPr id="109571" name="Picture 3" descr="C:\Users\Admin\Desktop\radyo teknik resim\indir (25).jpg"/>
          <p:cNvPicPr>
            <a:picLocks noChangeAspect="1" noChangeArrowheads="1"/>
          </p:cNvPicPr>
          <p:nvPr/>
        </p:nvPicPr>
        <p:blipFill>
          <a:blip r:embed="rId3"/>
          <a:srcRect/>
          <a:stretch>
            <a:fillRect/>
          </a:stretch>
        </p:blipFill>
        <p:spPr bwMode="auto">
          <a:xfrm>
            <a:off x="3571868" y="1285860"/>
            <a:ext cx="1914525" cy="2381250"/>
          </a:xfrm>
          <a:prstGeom prst="rect">
            <a:avLst/>
          </a:prstGeom>
          <a:noFill/>
        </p:spPr>
      </p:pic>
      <p:pic>
        <p:nvPicPr>
          <p:cNvPr id="109572" name="Picture 4" descr="C:\Users\Admin\Desktop\radyo teknik resim\indir (26).jpg"/>
          <p:cNvPicPr>
            <a:picLocks noChangeAspect="1" noChangeArrowheads="1"/>
          </p:cNvPicPr>
          <p:nvPr/>
        </p:nvPicPr>
        <p:blipFill>
          <a:blip r:embed="rId4"/>
          <a:srcRect/>
          <a:stretch>
            <a:fillRect/>
          </a:stretch>
        </p:blipFill>
        <p:spPr bwMode="auto">
          <a:xfrm>
            <a:off x="6643702" y="2643182"/>
            <a:ext cx="1857375" cy="2466975"/>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1928802"/>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dirty="0" smtClean="0"/>
              <a:t/>
            </a:r>
            <a:br>
              <a:rPr lang="tr-TR" dirty="0" smtClean="0"/>
            </a:br>
            <a:r>
              <a:rPr lang="tr-TR" sz="5400" b="1" dirty="0" smtClean="0"/>
              <a:t>TELEVİZYONUN YAYIN TARİHÇESİ VE GELİŞİM SÜRECİ</a:t>
            </a:r>
            <a:endParaRPr lang="tr-TR" dirty="0"/>
          </a:p>
        </p:txBody>
      </p:sp>
      <p:sp>
        <p:nvSpPr>
          <p:cNvPr id="3" name="2 İçerik Yer Tutucusu"/>
          <p:cNvSpPr>
            <a:spLocks noGrp="1"/>
          </p:cNvSpPr>
          <p:nvPr>
            <p:ph idx="1"/>
          </p:nvPr>
        </p:nvSpPr>
        <p:spPr/>
        <p:txBody>
          <a:bodyPr>
            <a:normAutofit/>
          </a:bodyPr>
          <a:lstStyle/>
          <a:p>
            <a:r>
              <a:rPr lang="tr-TR" dirty="0" smtClean="0"/>
              <a:t>Bazılarının </a:t>
            </a:r>
            <a:r>
              <a:rPr lang="tr-TR" dirty="0"/>
              <a:t>“en yaygın ve etkili haber kaynağı”, bazılarının ise “aptal kutusu” olarak tanımladığı televizyon, 20. yüzyılın insan hayatını belki de en çok etkileyen icadıdır. </a:t>
            </a:r>
            <a:endParaRPr lang="tr-TR" dirty="0" smtClean="0"/>
          </a:p>
          <a:p>
            <a:r>
              <a:rPr lang="tr-TR" dirty="0" smtClean="0"/>
              <a:t>Radyoda </a:t>
            </a:r>
            <a:r>
              <a:rPr lang="tr-TR" dirty="0"/>
              <a:t>olduğu gibi televizyonun icadında da </a:t>
            </a:r>
            <a:r>
              <a:rPr lang="tr-TR" dirty="0" smtClean="0"/>
              <a:t>pek çok </a:t>
            </a:r>
            <a:r>
              <a:rPr lang="tr-TR" dirty="0"/>
              <a:t>kişinin rolü olmuştur. Bir </a:t>
            </a:r>
            <a:r>
              <a:rPr lang="tr-TR" dirty="0" smtClean="0"/>
              <a:t>bilim insanının kurumsal </a:t>
            </a:r>
            <a:r>
              <a:rPr lang="tr-TR" dirty="0"/>
              <a:t>olarak ortaya attığı bir buluş, bir diğeri tarafından deneylerle ispatlanmış, hatta aynı buluş değişik ülkelerde farklı kişiler </a:t>
            </a:r>
            <a:r>
              <a:rPr lang="tr-TR" dirty="0" smtClean="0"/>
              <a:t>tarafından farklı biçimlerde ortaya çıkarılmıştır.</a:t>
            </a:r>
            <a:endParaRPr lang="tr-TR" dirty="0"/>
          </a:p>
          <a:p>
            <a:endParaRPr lang="tr-TR"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t>Televizyon ile ilgili olarak ilk teknik </a:t>
            </a:r>
            <a:r>
              <a:rPr lang="tr-TR" dirty="0" smtClean="0"/>
              <a:t>buluş, </a:t>
            </a:r>
            <a:r>
              <a:rPr lang="tr-TR" dirty="0"/>
              <a:t>İrlandalı bir telgrafçı olan </a:t>
            </a:r>
            <a:r>
              <a:rPr lang="tr-TR" b="1" dirty="0"/>
              <a:t>Andrew May </a:t>
            </a:r>
            <a:r>
              <a:rPr lang="tr-TR" dirty="0"/>
              <a:t>tarafından 1873 yılında yapıldı. </a:t>
            </a:r>
            <a:endParaRPr lang="tr-TR" dirty="0" smtClean="0"/>
          </a:p>
          <a:p>
            <a:r>
              <a:rPr lang="tr-TR" dirty="0" smtClean="0"/>
              <a:t>May</a:t>
            </a:r>
            <a:r>
              <a:rPr lang="tr-TR" dirty="0"/>
              <a:t>, ışık dalgalarının elektrik akımına çevrilebildiğini ve selenyum adlı maddenin elektriğe karşı dirençli olduğunu keşfetti. </a:t>
            </a:r>
            <a:endParaRPr lang="tr-TR" dirty="0" smtClean="0"/>
          </a:p>
          <a:p>
            <a:r>
              <a:rPr lang="tr-TR" dirty="0" err="1" smtClean="0"/>
              <a:t>May’ın</a:t>
            </a:r>
            <a:r>
              <a:rPr lang="tr-TR" dirty="0" smtClean="0"/>
              <a:t> </a:t>
            </a:r>
            <a:r>
              <a:rPr lang="tr-TR" dirty="0"/>
              <a:t>bu keşfinden on yıl kadar sonra Alman bilim adamı </a:t>
            </a:r>
            <a:r>
              <a:rPr lang="tr-TR" b="1" dirty="0"/>
              <a:t>Paul </a:t>
            </a:r>
            <a:r>
              <a:rPr lang="tr-TR" b="1" dirty="0" err="1"/>
              <a:t>Nipkow</a:t>
            </a:r>
            <a:r>
              <a:rPr lang="tr-TR" dirty="0"/>
              <a:t>, bir resmi tarayabilen bir araç geliştirdi.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endParaRPr lang="tr-TR" dirty="0" smtClean="0"/>
          </a:p>
          <a:p>
            <a:r>
              <a:rPr lang="tr-TR" dirty="0" smtClean="0"/>
              <a:t>“</a:t>
            </a:r>
            <a:r>
              <a:rPr lang="tr-TR" dirty="0"/>
              <a:t>Döner Disk” veya “</a:t>
            </a:r>
            <a:r>
              <a:rPr lang="tr-TR" dirty="0" err="1"/>
              <a:t>Nipkow</a:t>
            </a:r>
            <a:r>
              <a:rPr lang="tr-TR" dirty="0"/>
              <a:t> Diski” adlarıyla bilinen bu aracın üzerinde spiral şeklinde delikler açılmıştı. </a:t>
            </a:r>
            <a:endParaRPr lang="tr-TR" dirty="0" smtClean="0"/>
          </a:p>
          <a:p>
            <a:r>
              <a:rPr lang="tr-TR" dirty="0" smtClean="0"/>
              <a:t>Disk </a:t>
            </a:r>
            <a:r>
              <a:rPr lang="tr-TR" dirty="0"/>
              <a:t>bir eşya karşısında dönmeye başlayınca deliklerden geçen ışınlar, eşyanın gölgeli ve aydınlık yerlerini saptıyor, böylece az veya çok olan ışınlar, elektrik darbelerine dönüşüyordu. </a:t>
            </a:r>
          </a:p>
          <a:p>
            <a:endParaRPr lang="tr-T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Cihazın ön kısmında bulunan benzer bir başka disk ise birincisiyle aynı hızda dönerek elektriği ışığa çeviriyor ve perdeye eşyanın görüntüsünü yansıtıyordu. </a:t>
            </a:r>
          </a:p>
          <a:p>
            <a:endParaRPr lang="tr-TR" dirty="0" smtClean="0"/>
          </a:p>
          <a:p>
            <a:r>
              <a:rPr lang="tr-TR" dirty="0" smtClean="0"/>
              <a:t>Elde edilen görüntü silik ve çok kötüydü, görüntüyü uzaklara göndermek de imkânsızdı. Daha sonra televizyon konusunda yapılan çalışmalar, bu döner diskin geliştirilmiş şekillerini elde etme çabalarıdır.</a:t>
            </a:r>
            <a:endParaRPr lang="tr-T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t>Elektronik tarama konusundaki çalışmalar </a:t>
            </a:r>
            <a:r>
              <a:rPr lang="tr-TR" b="1" dirty="0"/>
              <a:t>1907</a:t>
            </a:r>
            <a:r>
              <a:rPr lang="tr-TR" dirty="0"/>
              <a:t> yılında İngiliz </a:t>
            </a:r>
            <a:r>
              <a:rPr lang="tr-TR" b="1" dirty="0"/>
              <a:t>Alan </a:t>
            </a:r>
            <a:r>
              <a:rPr lang="tr-TR" b="1" dirty="0" err="1"/>
              <a:t>Swinton</a:t>
            </a:r>
            <a:r>
              <a:rPr lang="tr-TR" b="1" dirty="0"/>
              <a:t> </a:t>
            </a:r>
            <a:r>
              <a:rPr lang="tr-TR" dirty="0"/>
              <a:t>ile Rus </a:t>
            </a:r>
            <a:r>
              <a:rPr lang="tr-TR" b="1" dirty="0" err="1"/>
              <a:t>Boris</a:t>
            </a:r>
            <a:r>
              <a:rPr lang="tr-TR" b="1" dirty="0"/>
              <a:t> </a:t>
            </a:r>
            <a:r>
              <a:rPr lang="tr-TR" b="1" dirty="0" err="1"/>
              <a:t>Rosing</a:t>
            </a:r>
            <a:r>
              <a:rPr lang="tr-TR" b="1" dirty="0"/>
              <a:t> </a:t>
            </a:r>
            <a:r>
              <a:rPr lang="tr-TR" dirty="0"/>
              <a:t>tarafından ayrı ayrı yapıldı. </a:t>
            </a:r>
            <a:endParaRPr lang="tr-TR" dirty="0" smtClean="0"/>
          </a:p>
          <a:p>
            <a:r>
              <a:rPr lang="tr-TR" dirty="0" smtClean="0"/>
              <a:t>Her </a:t>
            </a:r>
            <a:r>
              <a:rPr lang="tr-TR" dirty="0"/>
              <a:t>iki araştırmacı katot ışınlarından görüntü naklinde yararlanılabileceğini, elektronların boşlukta yer değiştirirken </a:t>
            </a:r>
            <a:r>
              <a:rPr lang="tr-TR" dirty="0" smtClean="0"/>
              <a:t>televizyon </a:t>
            </a:r>
            <a:r>
              <a:rPr lang="tr-TR" dirty="0"/>
              <a:t>sinyali gönderme ve alma işinde kullanılabileceğini ispatladılar. </a:t>
            </a:r>
            <a:endParaRPr lang="tr-TR" dirty="0" smtClean="0"/>
          </a:p>
          <a:p>
            <a:r>
              <a:rPr lang="tr-TR" dirty="0" smtClean="0"/>
              <a:t>1911 </a:t>
            </a:r>
            <a:r>
              <a:rPr lang="tr-TR" dirty="0"/>
              <a:t>yılında ise </a:t>
            </a:r>
            <a:r>
              <a:rPr lang="tr-TR" b="1" dirty="0" err="1" smtClean="0"/>
              <a:t>Campbell</a:t>
            </a:r>
            <a:r>
              <a:rPr lang="tr-TR" b="1" dirty="0" smtClean="0"/>
              <a:t>,</a:t>
            </a:r>
            <a:r>
              <a:rPr lang="tr-TR" dirty="0" smtClean="0"/>
              <a:t> </a:t>
            </a:r>
            <a:r>
              <a:rPr lang="tr-TR" dirty="0"/>
              <a:t>keşfinde bir adım daha atarak ışık enerjisini elektrik enerjisine çevirmeyi başardı; yani kamerayı icat etti. </a:t>
            </a:r>
          </a:p>
          <a:p>
            <a:endParaRPr lang="tr-T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b="1" dirty="0" err="1" smtClean="0"/>
              <a:t>Rosing</a:t>
            </a:r>
            <a:r>
              <a:rPr lang="tr-TR" dirty="0" err="1" smtClean="0"/>
              <a:t>’in</a:t>
            </a:r>
            <a:r>
              <a:rPr lang="tr-TR" dirty="0" smtClean="0"/>
              <a:t> öğrencisi olan </a:t>
            </a:r>
            <a:r>
              <a:rPr lang="tr-TR" b="1" dirty="0" err="1" smtClean="0"/>
              <a:t>Vladimir</a:t>
            </a:r>
            <a:r>
              <a:rPr lang="tr-TR" b="1" dirty="0" smtClean="0"/>
              <a:t> </a:t>
            </a:r>
            <a:r>
              <a:rPr lang="tr-TR" b="1" dirty="0" err="1" smtClean="0"/>
              <a:t>Zworykin</a:t>
            </a:r>
            <a:r>
              <a:rPr lang="tr-TR" b="1" dirty="0" smtClean="0"/>
              <a:t> </a:t>
            </a:r>
            <a:r>
              <a:rPr lang="tr-TR" dirty="0" smtClean="0"/>
              <a:t>“</a:t>
            </a:r>
            <a:r>
              <a:rPr lang="tr-TR" b="1" dirty="0" err="1" smtClean="0"/>
              <a:t>ikonoskop</a:t>
            </a:r>
            <a:r>
              <a:rPr lang="tr-TR" dirty="0" smtClean="0"/>
              <a:t>” adını verdiği icadıyla, elektronik tarama yoluyla    ilk görüntü yayınını gerçekleştirdi. </a:t>
            </a:r>
          </a:p>
          <a:p>
            <a:endParaRPr lang="tr-TR" dirty="0" smtClean="0"/>
          </a:p>
          <a:p>
            <a:r>
              <a:rPr lang="tr-TR" dirty="0" smtClean="0"/>
              <a:t>Bu araç ile görüntü satır satır çok çabuk olarak taranıp fotoğraf haline getiriliyor ve peş peşe oynatılan görüntüler insan gözünde sürekli bir resim geçiyor izlenimi veriyordu. </a:t>
            </a:r>
            <a:endParaRPr lang="tr-T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142984"/>
            <a:ext cx="4038600" cy="5211941"/>
          </a:xfrm>
        </p:spPr>
        <p:txBody>
          <a:bodyPr>
            <a:normAutofit fontScale="92500"/>
          </a:bodyPr>
          <a:lstStyle/>
          <a:p>
            <a:endParaRPr lang="tr-TR" dirty="0" smtClean="0"/>
          </a:p>
          <a:p>
            <a:r>
              <a:rPr lang="tr-TR" dirty="0" smtClean="0"/>
              <a:t>Bu deneyler sonucunda televizyon yayını yapma ümitleri güçlendi. </a:t>
            </a:r>
            <a:r>
              <a:rPr lang="tr-TR" b="1" dirty="0" err="1" smtClean="0"/>
              <a:t>Zworykin</a:t>
            </a:r>
            <a:r>
              <a:rPr lang="tr-TR" dirty="0" smtClean="0"/>
              <a:t> çalıştığı ABD firması </a:t>
            </a:r>
            <a:r>
              <a:rPr lang="tr-TR" dirty="0" err="1" smtClean="0"/>
              <a:t>White</a:t>
            </a:r>
            <a:r>
              <a:rPr lang="tr-TR" dirty="0" smtClean="0"/>
              <a:t> </a:t>
            </a:r>
            <a:r>
              <a:rPr lang="tr-TR" dirty="0" err="1" smtClean="0"/>
              <a:t>Westinghouse</a:t>
            </a:r>
            <a:r>
              <a:rPr lang="tr-TR" dirty="0" smtClean="0"/>
              <a:t> adına deneylerini sürdürdü ve icadının patentini aldı. </a:t>
            </a:r>
          </a:p>
          <a:p>
            <a:endParaRPr lang="tr-TR" dirty="0" smtClean="0"/>
          </a:p>
          <a:p>
            <a:r>
              <a:rPr lang="tr-TR" dirty="0" smtClean="0"/>
              <a:t>Bu teknik, günümüzdeki tarama yönteminin temelini oluşturmaktadır.</a:t>
            </a:r>
            <a:endParaRPr lang="tr-TR" dirty="0"/>
          </a:p>
        </p:txBody>
      </p:sp>
      <p:pic>
        <p:nvPicPr>
          <p:cNvPr id="59393" name="Picture 1" descr="C:\Users\Admin\Desktop\radyo teknik resim\images (11).jpg"/>
          <p:cNvPicPr>
            <a:picLocks noGrp="1" noChangeAspect="1" noChangeArrowheads="1"/>
          </p:cNvPicPr>
          <p:nvPr>
            <p:ph sz="half" idx="2"/>
          </p:nvPr>
        </p:nvPicPr>
        <p:blipFill>
          <a:blip r:embed="rId2"/>
          <a:srcRect/>
          <a:stretch>
            <a:fillRect/>
          </a:stretch>
        </p:blipFill>
        <p:spPr bwMode="auto">
          <a:xfrm>
            <a:off x="5286380" y="2643182"/>
            <a:ext cx="2466975" cy="184785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normAutofit/>
          </a:bodyPr>
          <a:lstStyle/>
          <a:p>
            <a:r>
              <a:rPr lang="tr-TR" b="1" dirty="0" err="1"/>
              <a:t>Zworykin</a:t>
            </a:r>
            <a:r>
              <a:rPr lang="tr-TR" dirty="0"/>
              <a:t>, 1926 yılında da bir alıcı cihaz olan “</a:t>
            </a:r>
            <a:r>
              <a:rPr lang="tr-TR" dirty="0" err="1"/>
              <a:t>kinescope”u</a:t>
            </a:r>
            <a:r>
              <a:rPr lang="tr-TR" dirty="0"/>
              <a:t> icat eder. </a:t>
            </a:r>
            <a:r>
              <a:rPr lang="tr-TR" dirty="0" err="1"/>
              <a:t>Kinescope</a:t>
            </a:r>
            <a:r>
              <a:rPr lang="tr-TR" dirty="0"/>
              <a:t>, bu günün 525 yayın standardına karşılık gelen 30 yatay çizgiden oluşan bir görüntüyü taşıyabilen </a:t>
            </a:r>
            <a:r>
              <a:rPr lang="tr-TR" dirty="0" err="1"/>
              <a:t>katod</a:t>
            </a:r>
            <a:r>
              <a:rPr lang="tr-TR" dirty="0"/>
              <a:t>-ışın tüpüdür</a:t>
            </a:r>
            <a:r>
              <a:rPr lang="tr-TR" dirty="0" smtClean="0"/>
              <a:t>.</a:t>
            </a:r>
          </a:p>
          <a:p>
            <a:pPr>
              <a:buNone/>
            </a:pPr>
            <a:r>
              <a:rPr lang="tr-TR" dirty="0" smtClean="0"/>
              <a:t> </a:t>
            </a:r>
          </a:p>
          <a:p>
            <a:r>
              <a:rPr lang="tr-TR" dirty="0" smtClean="0"/>
              <a:t>Bu </a:t>
            </a:r>
            <a:r>
              <a:rPr lang="tr-TR" dirty="0"/>
              <a:t>cihazlarla ilk uygulama 1928 yılında yapılır. İlk konulu TV yayını 1927 yılında bir firma tarafından, New York ve Washington D.C. </a:t>
            </a:r>
            <a:r>
              <a:rPr lang="tr-TR" dirty="0" smtClean="0"/>
              <a:t>Arasında, </a:t>
            </a:r>
            <a:r>
              <a:rPr lang="tr-TR" dirty="0"/>
              <a:t>radyo frekansları üzerinden başarıyla yapıldıktan sonra, bu </a:t>
            </a:r>
            <a:r>
              <a:rPr lang="tr-TR" dirty="0" smtClean="0"/>
              <a:t>tür  </a:t>
            </a:r>
            <a:r>
              <a:rPr lang="tr-TR" dirty="0"/>
              <a:t>yayınlar yaygınlaşmaya başlar. </a:t>
            </a:r>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lstStyle/>
          <a:p>
            <a:endParaRPr lang="tr-TR" dirty="0" smtClean="0"/>
          </a:p>
          <a:p>
            <a:r>
              <a:rPr lang="tr-TR" dirty="0" smtClean="0"/>
              <a:t>1930 yılında RCA (</a:t>
            </a:r>
            <a:r>
              <a:rPr lang="tr-TR" dirty="0" err="1" smtClean="0"/>
              <a:t>Radio</a:t>
            </a:r>
            <a:r>
              <a:rPr lang="tr-TR" dirty="0" smtClean="0"/>
              <a:t> </a:t>
            </a:r>
            <a:r>
              <a:rPr lang="tr-TR" dirty="0" err="1" smtClean="0"/>
              <a:t>Corporation</a:t>
            </a:r>
            <a:r>
              <a:rPr lang="tr-TR" dirty="0" smtClean="0"/>
              <a:t> of </a:t>
            </a:r>
            <a:r>
              <a:rPr lang="tr-TR" dirty="0" err="1" smtClean="0"/>
              <a:t>America</a:t>
            </a:r>
            <a:r>
              <a:rPr lang="tr-TR" dirty="0" smtClean="0"/>
              <a:t>-Amerikan Radyo Şirketi), New York Şehir Tiyatrosu’nda geniş ekran bir televizyon gösterisi yapar.</a:t>
            </a:r>
          </a:p>
          <a:p>
            <a:endParaRPr lang="tr-TR" dirty="0" smtClean="0"/>
          </a:p>
          <a:p>
            <a:r>
              <a:rPr lang="tr-TR" dirty="0" smtClean="0"/>
              <a:t>Amerika sürekli görüntülü yayıncılık hayatına 1939 yılında Dünya Fuarı’nın açılışında Başkan Roosevelt’in görüntü ve sesini yayınlayarak başlarken, İngiltere ilk düzenli televizyon yayınına henüz başlamaktadır.</a:t>
            </a: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smtClean="0"/>
              <a:t>Televizyonun </a:t>
            </a:r>
            <a:r>
              <a:rPr lang="tr-TR" dirty="0"/>
              <a:t>geniş kitlelere yayılması ise 1941 yılından sonra gerçekleşmiştir. 1948 yılı ise televizyonun Amerika’da iyice yayılmaya başladığı yıl olarak kabul edilir </a:t>
            </a:r>
            <a:r>
              <a:rPr lang="tr-TR" dirty="0" smtClean="0"/>
              <a:t>.</a:t>
            </a:r>
          </a:p>
          <a:p>
            <a:endParaRPr lang="tr-TR" dirty="0" smtClean="0"/>
          </a:p>
          <a:p>
            <a:r>
              <a:rPr lang="tr-TR" dirty="0" smtClean="0"/>
              <a:t>Radyo </a:t>
            </a:r>
            <a:r>
              <a:rPr lang="tr-TR" dirty="0"/>
              <a:t>yayıncılığı tüm dünyada neredeyse aynı yıllarda başlarken, daha pahalı bir teknoloji olan televizyon, gelişmekte olan </a:t>
            </a:r>
            <a:r>
              <a:rPr lang="tr-TR" dirty="0" smtClean="0"/>
              <a:t>ülkelerde, </a:t>
            </a:r>
            <a:r>
              <a:rPr lang="tr-TR" dirty="0"/>
              <a:t>Avrupa ve ABD’ye göre çok geç yayına girmiştir. </a:t>
            </a:r>
          </a:p>
          <a:p>
            <a:endParaRPr lang="tr-T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normAutofit/>
          </a:bodyPr>
          <a:lstStyle/>
          <a:p>
            <a:endParaRPr lang="tr-TR" dirty="0" smtClean="0"/>
          </a:p>
          <a:p>
            <a:r>
              <a:rPr lang="tr-TR" dirty="0" smtClean="0"/>
              <a:t>Günümüzde </a:t>
            </a:r>
            <a:r>
              <a:rPr lang="tr-TR" dirty="0"/>
              <a:t>televizyonculuğun hem yayıncılık teknikleri hem de TV alıcı sayısı bakımında en fazla geliştiği bölge Kuzey Amerika ve Avrupa’dır. </a:t>
            </a:r>
            <a:endParaRPr lang="tr-TR" dirty="0" smtClean="0"/>
          </a:p>
          <a:p>
            <a:endParaRPr lang="tr-TR" dirty="0" smtClean="0"/>
          </a:p>
          <a:p>
            <a:r>
              <a:rPr lang="tr-TR" dirty="0" smtClean="0"/>
              <a:t>Afrika’nın </a:t>
            </a:r>
            <a:r>
              <a:rPr lang="tr-TR" dirty="0"/>
              <a:t>ve Asya’nın bazı bölgelerinde ise henüz telefon, televizyon ve radyo gibi teknoloji ürünleriyle tanışmamış milyonlarca aile </a:t>
            </a:r>
            <a:r>
              <a:rPr lang="tr-TR" dirty="0" smtClean="0"/>
              <a:t>bulunmaktadır.</a:t>
            </a:r>
            <a:endParaRPr lang="tr-TR" dirty="0"/>
          </a:p>
          <a:p>
            <a:endParaRPr lang="tr-T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Avrupa’da çoğunlukla devletçi ve çoğulcu bir iletişim sistemi hâkimdir. Birçok Avrupa ülkesinde ticari radyo-televizyonlar uzun yıllar süren çabalarla kurulabilmiş, üzerlerindeki denetim hiç azalmamıştır. </a:t>
            </a:r>
          </a:p>
          <a:p>
            <a:endParaRPr lang="tr-TR" dirty="0" smtClean="0"/>
          </a:p>
          <a:p>
            <a:r>
              <a:rPr lang="tr-TR" dirty="0" smtClean="0"/>
              <a:t>1980’li yıllarda esen özelleştirme ve piyasa ekonomisi rüzgârı ile teknolojideki gelişmeler Avrupa’da özel yayıncılığın gelişmesini sağlamıştır.</a:t>
            </a:r>
            <a:endParaRPr lang="tr-T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57166"/>
            <a:ext cx="8229600" cy="1143008"/>
          </a:xfrm>
        </p:spPr>
        <p:txBody>
          <a:bodyPr>
            <a:normAutofit fontScale="90000"/>
          </a:bodyPr>
          <a:lstStyle/>
          <a:p>
            <a:pPr algn="ctr"/>
            <a:r>
              <a:rPr lang="tr-TR" b="1" dirty="0" smtClean="0"/>
              <a:t/>
            </a:r>
            <a:br>
              <a:rPr lang="tr-TR" b="1" dirty="0" smtClean="0"/>
            </a:br>
            <a:r>
              <a:rPr lang="tr-TR" b="1" dirty="0" smtClean="0"/>
              <a:t/>
            </a:r>
            <a:br>
              <a:rPr lang="tr-TR" b="1" dirty="0" smtClean="0"/>
            </a:br>
            <a:r>
              <a:rPr lang="tr-TR" sz="4000" b="1" dirty="0" smtClean="0"/>
              <a:t>Türkiye’de Televizyon Yayıncılığı</a:t>
            </a:r>
            <a:r>
              <a:rPr lang="tr-TR" sz="4000" dirty="0" smtClean="0"/>
              <a:t/>
            </a:r>
            <a:br>
              <a:rPr lang="tr-TR" sz="4000" dirty="0" smtClean="0"/>
            </a:br>
            <a:endParaRPr lang="tr-TR" sz="4000" dirty="0"/>
          </a:p>
        </p:txBody>
      </p:sp>
      <p:sp>
        <p:nvSpPr>
          <p:cNvPr id="3" name="2 İçerik Yer Tutucusu"/>
          <p:cNvSpPr>
            <a:spLocks noGrp="1"/>
          </p:cNvSpPr>
          <p:nvPr>
            <p:ph idx="1"/>
          </p:nvPr>
        </p:nvSpPr>
        <p:spPr>
          <a:xfrm>
            <a:off x="457200" y="1428736"/>
            <a:ext cx="8229600" cy="4895864"/>
          </a:xfrm>
        </p:spPr>
        <p:txBody>
          <a:bodyPr>
            <a:normAutofit/>
          </a:bodyPr>
          <a:lstStyle/>
          <a:p>
            <a:r>
              <a:rPr lang="tr-TR" dirty="0" smtClean="0"/>
              <a:t>Radyo </a:t>
            </a:r>
            <a:r>
              <a:rPr lang="tr-TR" dirty="0"/>
              <a:t>yayınları ülkemizde Batı ülkeleriyle aynı yıllarda başladığı halde, düzenli televizyon yayınları bu ülkelere göre </a:t>
            </a:r>
            <a:r>
              <a:rPr lang="tr-TR" dirty="0" smtClean="0"/>
              <a:t>oldukça </a:t>
            </a:r>
            <a:r>
              <a:rPr lang="tr-TR" dirty="0"/>
              <a:t>geriden </a:t>
            </a:r>
            <a:r>
              <a:rPr lang="tr-TR" dirty="0" smtClean="0"/>
              <a:t>gelmektedir. </a:t>
            </a:r>
          </a:p>
          <a:p>
            <a:endParaRPr lang="tr-TR" dirty="0" smtClean="0"/>
          </a:p>
          <a:p>
            <a:r>
              <a:rPr lang="tr-TR" dirty="0" smtClean="0"/>
              <a:t>Bunun </a:t>
            </a:r>
            <a:r>
              <a:rPr lang="tr-TR" dirty="0"/>
              <a:t>en önemli sebebi, televizyonun hem yayıncılar hem de vatandaşlar için çok daha büyük bir maliyet gerektirmesidir.</a:t>
            </a:r>
          </a:p>
          <a:p>
            <a:pPr>
              <a:buNone/>
            </a:pPr>
            <a:r>
              <a:rPr lang="tr-TR" dirty="0"/>
              <a:t> </a:t>
            </a:r>
          </a:p>
          <a:p>
            <a:r>
              <a:rPr lang="tr-TR" dirty="0"/>
              <a:t>İstanbul Teknik Üniversitesi’nin (İTÜ) bir laboratuar çalışması olarak 1952’de başlattığı ilk deneme yayınları ülkemizde televizyonun başlangıcı olarak kabul edilir. </a:t>
            </a:r>
            <a:endParaRPr lang="tr-TR"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lstStyle/>
          <a:p>
            <a:r>
              <a:rPr lang="tr-TR" dirty="0" smtClean="0"/>
              <a:t>İTÜ’nün Taşkışla binasında başlayan bu yayınlar, televizyon alıcısı fazla bulunmadığı için ilk başlarda halk tarafından İTÜ’nün Taksim </a:t>
            </a:r>
            <a:r>
              <a:rPr lang="tr-TR" dirty="0" err="1" smtClean="0"/>
              <a:t>Gümüşsuyu’ndaki</a:t>
            </a:r>
            <a:r>
              <a:rPr lang="tr-TR" dirty="0" smtClean="0"/>
              <a:t> binasında, daha sonraları Beyoğlu bölgesinde izlenmiştir. </a:t>
            </a:r>
          </a:p>
          <a:p>
            <a:endParaRPr lang="tr-TR" dirty="0" smtClean="0"/>
          </a:p>
          <a:p>
            <a:r>
              <a:rPr lang="tr-TR" dirty="0" smtClean="0"/>
              <a:t>İlk yayında Kore Savaşı ile ilgili bir film gösterilmiş, ardından dönemin ünlü gazetecisi Burhan Felek’in bir konuşması canlı yayınlanmıştır.</a:t>
            </a:r>
          </a:p>
          <a:p>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r>
              <a:rPr lang="tr-TR" dirty="0" smtClean="0"/>
              <a:t>İTÜ’nün </a:t>
            </a:r>
            <a:r>
              <a:rPr lang="tr-TR" dirty="0"/>
              <a:t>bu ilk yayınları 15 günde bir 17.00–18.00 saatleri arasında yapılıyordu. Yayınların içeriğini tiyatro, klasik Batı müziği, Türk sanat ve halk müziği konserleri, sağlık, çocuk ve kültür programları oluşturuyordu.</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5" name="Picture 3" descr="C:\Users\Admin\Desktop\radyo teknik resim\indir (28).jpg"/>
          <p:cNvPicPr>
            <a:picLocks noChangeAspect="1" noChangeArrowheads="1"/>
          </p:cNvPicPr>
          <p:nvPr/>
        </p:nvPicPr>
        <p:blipFill>
          <a:blip r:embed="rId2"/>
          <a:srcRect/>
          <a:stretch>
            <a:fillRect/>
          </a:stretch>
        </p:blipFill>
        <p:spPr bwMode="auto">
          <a:xfrm>
            <a:off x="3071802" y="714356"/>
            <a:ext cx="2114550" cy="2286016"/>
          </a:xfrm>
          <a:prstGeom prst="rect">
            <a:avLst/>
          </a:prstGeom>
          <a:noFill/>
        </p:spPr>
      </p:pic>
      <p:pic>
        <p:nvPicPr>
          <p:cNvPr id="110596" name="Picture 4" descr="C:\Users\Admin\Desktop\radyo teknik resim\indir (29).jpg"/>
          <p:cNvPicPr>
            <a:picLocks noChangeAspect="1" noChangeArrowheads="1"/>
          </p:cNvPicPr>
          <p:nvPr/>
        </p:nvPicPr>
        <p:blipFill>
          <a:blip r:embed="rId3"/>
          <a:srcRect/>
          <a:stretch>
            <a:fillRect/>
          </a:stretch>
        </p:blipFill>
        <p:spPr bwMode="auto">
          <a:xfrm>
            <a:off x="6072198" y="857232"/>
            <a:ext cx="2105025" cy="2171700"/>
          </a:xfrm>
          <a:prstGeom prst="rect">
            <a:avLst/>
          </a:prstGeom>
          <a:noFill/>
        </p:spPr>
      </p:pic>
      <p:pic>
        <p:nvPicPr>
          <p:cNvPr id="110597" name="Picture 5" descr="C:\Users\Admin\Desktop\radyo teknik resim\indir (30).jpg"/>
          <p:cNvPicPr>
            <a:picLocks noChangeAspect="1" noChangeArrowheads="1"/>
          </p:cNvPicPr>
          <p:nvPr/>
        </p:nvPicPr>
        <p:blipFill>
          <a:blip r:embed="rId4"/>
          <a:srcRect/>
          <a:stretch>
            <a:fillRect/>
          </a:stretch>
        </p:blipFill>
        <p:spPr bwMode="auto">
          <a:xfrm>
            <a:off x="428596" y="3571876"/>
            <a:ext cx="2628900" cy="1733550"/>
          </a:xfrm>
          <a:prstGeom prst="rect">
            <a:avLst/>
          </a:prstGeom>
          <a:noFill/>
        </p:spPr>
      </p:pic>
      <p:pic>
        <p:nvPicPr>
          <p:cNvPr id="110598" name="Picture 6" descr="C:\Users\Admin\Desktop\radyo teknik resim\indir (31).jpg"/>
          <p:cNvPicPr>
            <a:picLocks noChangeAspect="1" noChangeArrowheads="1"/>
          </p:cNvPicPr>
          <p:nvPr/>
        </p:nvPicPr>
        <p:blipFill>
          <a:blip r:embed="rId5"/>
          <a:srcRect/>
          <a:stretch>
            <a:fillRect/>
          </a:stretch>
        </p:blipFill>
        <p:spPr bwMode="auto">
          <a:xfrm>
            <a:off x="3714744" y="3429000"/>
            <a:ext cx="2543175" cy="1800225"/>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t/>
            </a:r>
            <a:br>
              <a:rPr lang="tr-TR" b="1" dirty="0" smtClean="0"/>
            </a:br>
            <a:r>
              <a:rPr lang="tr-TR" sz="4000" b="1" dirty="0" smtClean="0"/>
              <a:t>BÖLÜM 2</a:t>
            </a:r>
            <a:br>
              <a:rPr lang="tr-TR" sz="4000" b="1" dirty="0" smtClean="0"/>
            </a:br>
            <a:endParaRPr lang="tr-TR" sz="4000" dirty="0"/>
          </a:p>
        </p:txBody>
      </p:sp>
      <p:sp>
        <p:nvSpPr>
          <p:cNvPr id="3" name="2 İçerik Yer Tutucusu"/>
          <p:cNvSpPr>
            <a:spLocks noGrp="1"/>
          </p:cNvSpPr>
          <p:nvPr>
            <p:ph idx="1"/>
          </p:nvPr>
        </p:nvSpPr>
        <p:spPr/>
        <p:txBody>
          <a:bodyPr/>
          <a:lstStyle/>
          <a:p>
            <a:pPr algn="ctr"/>
            <a:endParaRPr lang="tr-TR" b="1" dirty="0" smtClean="0"/>
          </a:p>
          <a:p>
            <a:pPr algn="ctr">
              <a:buNone/>
            </a:pPr>
            <a:endParaRPr lang="tr-TR" b="1" dirty="0" smtClean="0"/>
          </a:p>
          <a:p>
            <a:pPr algn="ctr">
              <a:buNone/>
            </a:pPr>
            <a:r>
              <a:rPr lang="tr-TR" sz="3600" b="1" dirty="0" smtClean="0"/>
              <a:t>TÜRKİYE’DE </a:t>
            </a:r>
          </a:p>
          <a:p>
            <a:pPr algn="ctr">
              <a:buNone/>
            </a:pPr>
            <a:r>
              <a:rPr lang="tr-TR" sz="3600" b="1" dirty="0" smtClean="0"/>
              <a:t>TELEVİZYONUN YAYIN TARİHİ VE GELİŞİM SÜRECİ</a:t>
            </a:r>
            <a:endParaRPr lang="tr-TR" sz="3600" dirty="0" smtClean="0"/>
          </a:p>
          <a:p>
            <a:endParaRPr lang="tr-TR" dirty="0"/>
          </a:p>
        </p:txBody>
      </p:sp>
      <p:pic>
        <p:nvPicPr>
          <p:cNvPr id="4" name="Picture 2" descr="C:\Users\Admin\Desktop\radyo teknik resim\indir (27).jpg"/>
          <p:cNvPicPr>
            <a:picLocks noChangeAspect="1" noChangeArrowheads="1"/>
          </p:cNvPicPr>
          <p:nvPr/>
        </p:nvPicPr>
        <p:blipFill>
          <a:blip r:embed="rId2"/>
          <a:srcRect/>
          <a:stretch>
            <a:fillRect/>
          </a:stretch>
        </p:blipFill>
        <p:spPr bwMode="auto">
          <a:xfrm>
            <a:off x="642910" y="1142984"/>
            <a:ext cx="1962150" cy="2333625"/>
          </a:xfrm>
          <a:prstGeom prst="rect">
            <a:avLst/>
          </a:prstGeom>
          <a:noFill/>
        </p:spPr>
      </p:pic>
      <p:pic>
        <p:nvPicPr>
          <p:cNvPr id="51201" name="Picture 1" descr="C:\Users\Admin\Desktop\radyo teknik resim\images (4).png"/>
          <p:cNvPicPr>
            <a:picLocks noChangeAspect="1" noChangeArrowheads="1"/>
          </p:cNvPicPr>
          <p:nvPr/>
        </p:nvPicPr>
        <p:blipFill>
          <a:blip r:embed="rId3"/>
          <a:srcRect/>
          <a:stretch>
            <a:fillRect/>
          </a:stretch>
        </p:blipFill>
        <p:spPr bwMode="auto">
          <a:xfrm>
            <a:off x="6429388" y="4929198"/>
            <a:ext cx="2286000" cy="127635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    </a:t>
            </a:r>
            <a:endParaRPr lang="tr-TR" dirty="0"/>
          </a:p>
        </p:txBody>
      </p:sp>
      <p:sp>
        <p:nvSpPr>
          <p:cNvPr id="3" name="2 İçerik Yer Tutucusu"/>
          <p:cNvSpPr>
            <a:spLocks noGrp="1"/>
          </p:cNvSpPr>
          <p:nvPr>
            <p:ph idx="1"/>
          </p:nvPr>
        </p:nvSpPr>
        <p:spPr>
          <a:xfrm>
            <a:off x="457200" y="857232"/>
            <a:ext cx="8229600" cy="5572164"/>
          </a:xfrm>
          <a:noFill/>
        </p:spPr>
        <p:txBody>
          <a:bodyPr>
            <a:normAutofit fontScale="92500"/>
          </a:bodyPr>
          <a:lstStyle/>
          <a:p>
            <a:r>
              <a:rPr lang="tr-TR" dirty="0"/>
              <a:t>TRT’nin ilk televizyon yayınları 1968 yılının Ocak ayında başlamıştır. Ancak bununla ilgili çalışmalar 1960 öncesine kadar </a:t>
            </a:r>
            <a:r>
              <a:rPr lang="tr-TR" dirty="0" smtClean="0"/>
              <a:t>dayanır; </a:t>
            </a:r>
          </a:p>
          <a:p>
            <a:r>
              <a:rPr lang="tr-TR" dirty="0" smtClean="0"/>
              <a:t>Televizyonla ilgili eğitim almaları için teknik yeterliliği olan bazı </a:t>
            </a:r>
            <a:r>
              <a:rPr lang="tr-TR" dirty="0"/>
              <a:t>radyo </a:t>
            </a:r>
            <a:r>
              <a:rPr lang="tr-TR" dirty="0" smtClean="0"/>
              <a:t>çalışanları 1963’de Almanya’ya gönderilir. </a:t>
            </a:r>
          </a:p>
          <a:p>
            <a:endParaRPr lang="tr-TR" dirty="0" smtClean="0"/>
          </a:p>
          <a:p>
            <a:r>
              <a:rPr lang="tr-TR" dirty="0" smtClean="0"/>
              <a:t>1964’de </a:t>
            </a:r>
            <a:r>
              <a:rPr lang="tr-TR" dirty="0"/>
              <a:t>çıkan kanunla TRT kurulunca da Almanya’dan teknik konularda yardım </a:t>
            </a:r>
            <a:r>
              <a:rPr lang="tr-TR" dirty="0" smtClean="0"/>
              <a:t>istenir. </a:t>
            </a:r>
          </a:p>
          <a:p>
            <a:endParaRPr lang="tr-TR" dirty="0" smtClean="0"/>
          </a:p>
          <a:p>
            <a:r>
              <a:rPr lang="tr-TR" dirty="0" smtClean="0"/>
              <a:t>Bu </a:t>
            </a:r>
            <a:r>
              <a:rPr lang="tr-TR" dirty="0"/>
              <a:t>ülkeden bağış olarak getirilen cihazlarla ilk TRT </a:t>
            </a:r>
            <a:r>
              <a:rPr lang="tr-TR" dirty="0" smtClean="0"/>
              <a:t>TV stüdyoları kurulur. </a:t>
            </a:r>
            <a:r>
              <a:rPr lang="tr-TR" dirty="0"/>
              <a:t>Bu cihazlar Almanya dâhil çoğu Avrupa ülkesinin yayın sistemi olan PAL sisteme uyumlu olduğu için Türkiye de PAL sistemi </a:t>
            </a:r>
            <a:r>
              <a:rPr lang="tr-TR" dirty="0" smtClean="0"/>
              <a:t>seçilmiş olur. </a:t>
            </a:r>
            <a:endParaRPr lang="tr-TR" dirty="0"/>
          </a:p>
          <a:p>
            <a:endParaRPr lang="tr-T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572164"/>
          </a:xfrm>
        </p:spPr>
        <p:txBody>
          <a:bodyPr>
            <a:normAutofit/>
          </a:bodyPr>
          <a:lstStyle/>
          <a:p>
            <a:r>
              <a:rPr lang="tr-TR" dirty="0"/>
              <a:t>TRT’nin 30 Ocak 1968’de gerçekleştirilen ilk yayını, Televizyon Daire Müdürü Mahmut Tali </a:t>
            </a:r>
            <a:r>
              <a:rPr lang="tr-TR" dirty="0" err="1"/>
              <a:t>Öngören’in</a:t>
            </a:r>
            <a:r>
              <a:rPr lang="tr-TR" dirty="0"/>
              <a:t> “Başlarken” adlı bir konuşmasıyla </a:t>
            </a:r>
            <a:r>
              <a:rPr lang="tr-TR" dirty="0" smtClean="0"/>
              <a:t>açılır </a:t>
            </a:r>
            <a:r>
              <a:rPr lang="tr-TR" dirty="0"/>
              <a:t>ve spiker Zafer </a:t>
            </a:r>
            <a:r>
              <a:rPr lang="tr-TR" dirty="0" err="1" smtClean="0"/>
              <a:t>Cilâsun’un</a:t>
            </a:r>
            <a:r>
              <a:rPr lang="tr-TR" dirty="0" smtClean="0"/>
              <a:t> </a:t>
            </a:r>
            <a:r>
              <a:rPr lang="tr-TR" dirty="0"/>
              <a:t>sunduğu haberlerle devam </a:t>
            </a:r>
            <a:r>
              <a:rPr lang="tr-TR" dirty="0" smtClean="0"/>
              <a:t>eder.</a:t>
            </a:r>
          </a:p>
          <a:p>
            <a:endParaRPr lang="tr-TR" dirty="0" smtClean="0"/>
          </a:p>
          <a:p>
            <a:r>
              <a:rPr lang="tr-TR" dirty="0" smtClean="0"/>
              <a:t>TRT’nin </a:t>
            </a:r>
            <a:r>
              <a:rPr lang="tr-TR" dirty="0"/>
              <a:t>ilk dönem yayınları günde </a:t>
            </a:r>
            <a:r>
              <a:rPr lang="tr-TR" dirty="0" smtClean="0"/>
              <a:t>yaklaşık 2 saatlik bir süredeydi. Bu </a:t>
            </a:r>
            <a:r>
              <a:rPr lang="tr-TR" dirty="0"/>
              <a:t>dönemdeki yayınların içerikleri incelendiğinde yayıncıların eğlenceyi bir amaç değil; araç olarak gördüğü ve programları bu felsefe ile oluşturduğu görülür. </a:t>
            </a:r>
            <a:endParaRPr lang="tr-TR" dirty="0" smtClean="0"/>
          </a:p>
          <a:p>
            <a:endParaRPr lang="tr-TR"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5253054"/>
          </a:xfrm>
        </p:spPr>
        <p:txBody>
          <a:bodyPr>
            <a:normAutofit/>
          </a:bodyPr>
          <a:lstStyle/>
          <a:p>
            <a:r>
              <a:rPr lang="tr-TR" dirty="0" smtClean="0"/>
              <a:t>Yani televizyon TRT tarafından bir eğlence aracı değil, </a:t>
            </a:r>
            <a:r>
              <a:rPr lang="tr-TR" b="1" dirty="0" smtClean="0"/>
              <a:t>kültür ve eğitim aracı </a:t>
            </a:r>
            <a:r>
              <a:rPr lang="tr-TR" dirty="0" smtClean="0"/>
              <a:t>olarak görülmekteydi. </a:t>
            </a:r>
          </a:p>
          <a:p>
            <a:endParaRPr lang="tr-TR" dirty="0" smtClean="0"/>
          </a:p>
          <a:p>
            <a:r>
              <a:rPr lang="tr-TR" dirty="0" smtClean="0"/>
              <a:t>Yayınların bu çizgide başlaması ve devam etmesinin sebepleri arasında: </a:t>
            </a:r>
          </a:p>
          <a:p>
            <a:r>
              <a:rPr lang="tr-TR" dirty="0" smtClean="0"/>
              <a:t>TRT’nin  özerk yapısı, </a:t>
            </a:r>
          </a:p>
          <a:p>
            <a:r>
              <a:rPr lang="tr-TR" dirty="0" smtClean="0"/>
              <a:t>ilk olmanın yarattığı mükemmeliyetçilik duygusu, </a:t>
            </a:r>
          </a:p>
          <a:p>
            <a:r>
              <a:rPr lang="tr-TR" dirty="0" smtClean="0"/>
              <a:t>programcıların birçoğunun radyo veya gazeteden geçmiş olması,</a:t>
            </a:r>
          </a:p>
          <a:p>
            <a:r>
              <a:rPr lang="tr-TR" dirty="0" smtClean="0"/>
              <a:t> reyting mücadelesinin olmaması olarak sıralanabilir.</a:t>
            </a:r>
          </a:p>
          <a:p>
            <a:endParaRPr lang="tr-T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572164"/>
          </a:xfrm>
        </p:spPr>
        <p:txBody>
          <a:bodyPr>
            <a:normAutofit/>
          </a:bodyPr>
          <a:lstStyle/>
          <a:p>
            <a:r>
              <a:rPr lang="tr-TR" dirty="0"/>
              <a:t>1971’de yapılan askeri darbe sonrasında </a:t>
            </a:r>
            <a:r>
              <a:rPr lang="tr-TR" b="1" dirty="0"/>
              <a:t>TRT Kanunu </a:t>
            </a:r>
            <a:r>
              <a:rPr lang="tr-TR" dirty="0"/>
              <a:t>değiştirildi ve bu kurum özerk olmaktan çıkartılarak “</a:t>
            </a:r>
            <a:r>
              <a:rPr lang="tr-TR" b="1" dirty="0"/>
              <a:t>tarafsız bir kamu iktisadi kuruluşu</a:t>
            </a:r>
            <a:r>
              <a:rPr lang="tr-TR" dirty="0"/>
              <a:t>” haline getirildi. </a:t>
            </a:r>
            <a:endParaRPr lang="tr-TR" dirty="0" smtClean="0"/>
          </a:p>
          <a:p>
            <a:r>
              <a:rPr lang="tr-TR" dirty="0" smtClean="0"/>
              <a:t>Yine </a:t>
            </a:r>
            <a:r>
              <a:rPr lang="tr-TR" dirty="0"/>
              <a:t>bu dönemde TRT’de önemli ölçüde teknik gelişme yaşandı. Vericilerin gücü artırıldı, spor karşılaşmaları, olimpiyatlar ve Eurovision Şarkı Yarışmaları naklen yayınlanmaya başlandı. </a:t>
            </a:r>
            <a:endParaRPr lang="tr-TR" dirty="0" smtClean="0"/>
          </a:p>
          <a:p>
            <a:r>
              <a:rPr lang="tr-TR" dirty="0" smtClean="0"/>
              <a:t>Yine </a:t>
            </a:r>
            <a:r>
              <a:rPr lang="tr-TR" dirty="0"/>
              <a:t>aynı dönemde Edirne, Antalya, Erzurum, Çukurova, Gaziantep ve Diyarbakır televizyonlarında bölgelere özel paket programlar yayınlanmaya başlandı.</a:t>
            </a:r>
          </a:p>
          <a:p>
            <a:pPr>
              <a:buNone/>
            </a:pPr>
            <a:r>
              <a:rPr lang="tr-TR" dirty="0"/>
              <a:t> </a:t>
            </a:r>
          </a:p>
          <a:p>
            <a:endParaRPr lang="tr-TR"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normAutofit fontScale="92500" lnSpcReduction="10000"/>
          </a:bodyPr>
          <a:lstStyle/>
          <a:p>
            <a:r>
              <a:rPr lang="tr-TR" dirty="0" smtClean="0"/>
              <a:t>TRT, </a:t>
            </a:r>
            <a:r>
              <a:rPr lang="tr-TR" dirty="0"/>
              <a:t>1974 yılının Temmuz ve Ağustos aylarında gerçekleştirilen Kıbrıs Barış Harekâtı sırasında çatışma bölgelerinden </a:t>
            </a:r>
            <a:r>
              <a:rPr lang="tr-TR" dirty="0" smtClean="0"/>
              <a:t>sıcak haberleri naklen sunarak ve </a:t>
            </a:r>
            <a:r>
              <a:rPr lang="tr-TR" dirty="0"/>
              <a:t>h</a:t>
            </a:r>
            <a:r>
              <a:rPr lang="tr-TR" dirty="0" smtClean="0"/>
              <a:t>arekâtın televizyondan </a:t>
            </a:r>
            <a:r>
              <a:rPr lang="tr-TR" dirty="0"/>
              <a:t>adım adım </a:t>
            </a:r>
            <a:r>
              <a:rPr lang="tr-TR" dirty="0" smtClean="0"/>
              <a:t>yayınlanmasını sağlayarak halkın </a:t>
            </a:r>
            <a:r>
              <a:rPr lang="tr-TR" dirty="0"/>
              <a:t>televizyona olan </a:t>
            </a:r>
            <a:r>
              <a:rPr lang="tr-TR" dirty="0" smtClean="0"/>
              <a:t>ilgisinin artmasında büyük katkı sağlamıştır.</a:t>
            </a:r>
          </a:p>
          <a:p>
            <a:endParaRPr lang="tr-TR" dirty="0" smtClean="0"/>
          </a:p>
          <a:p>
            <a:r>
              <a:rPr lang="tr-TR" dirty="0" smtClean="0"/>
              <a:t>1970’lerde </a:t>
            </a:r>
            <a:r>
              <a:rPr lang="tr-TR" dirty="0"/>
              <a:t>TRT, </a:t>
            </a:r>
            <a:r>
              <a:rPr lang="tr-TR" dirty="0" smtClean="0"/>
              <a:t> Halit </a:t>
            </a:r>
            <a:r>
              <a:rPr lang="tr-TR" dirty="0" err="1"/>
              <a:t>Refiğ</a:t>
            </a:r>
            <a:r>
              <a:rPr lang="tr-TR" dirty="0"/>
              <a:t>, Metin </a:t>
            </a:r>
            <a:r>
              <a:rPr lang="tr-TR" dirty="0" err="1"/>
              <a:t>Erksan</a:t>
            </a:r>
            <a:r>
              <a:rPr lang="tr-TR" dirty="0"/>
              <a:t> ve Lütfi </a:t>
            </a:r>
            <a:r>
              <a:rPr lang="tr-TR" dirty="0" err="1"/>
              <a:t>Akad</a:t>
            </a:r>
            <a:r>
              <a:rPr lang="tr-TR" dirty="0"/>
              <a:t> gibi önemli film yönetmenlerine beğeniyle izlenen televizyon dizileri </a:t>
            </a:r>
            <a:r>
              <a:rPr lang="tr-TR" dirty="0" smtClean="0"/>
              <a:t>çektirerek halkın televizyona bağlarını güçlendirdiği söylenebilir.</a:t>
            </a:r>
          </a:p>
          <a:p>
            <a:endParaRPr lang="tr-TR" dirty="0"/>
          </a:p>
          <a:p>
            <a:r>
              <a:rPr lang="tr-TR" dirty="0" smtClean="0"/>
              <a:t>Bu vesileyle, yayınlar </a:t>
            </a:r>
            <a:r>
              <a:rPr lang="tr-TR" dirty="0"/>
              <a:t>5 günden 7 güne </a:t>
            </a:r>
            <a:r>
              <a:rPr lang="tr-TR" dirty="0" smtClean="0"/>
              <a:t>çıkartılarak, </a:t>
            </a:r>
            <a:r>
              <a:rPr lang="tr-TR" dirty="0"/>
              <a:t>haftalık yayın </a:t>
            </a:r>
            <a:r>
              <a:rPr lang="tr-TR" dirty="0" smtClean="0"/>
              <a:t>saati 45 saati geçen bir  konuma gelir.</a:t>
            </a:r>
            <a:endParaRPr lang="tr-TR" dirty="0"/>
          </a:p>
          <a:p>
            <a:endParaRPr lang="tr-TR"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normAutofit fontScale="92500"/>
          </a:bodyPr>
          <a:lstStyle/>
          <a:p>
            <a:r>
              <a:rPr lang="tr-TR" dirty="0"/>
              <a:t>1980’lerde televizyon yayıncılığında en önemli yenilik, renkli televizyondur. </a:t>
            </a:r>
            <a:endParaRPr lang="tr-TR" dirty="0" smtClean="0"/>
          </a:p>
          <a:p>
            <a:endParaRPr lang="tr-TR" dirty="0" smtClean="0"/>
          </a:p>
          <a:p>
            <a:r>
              <a:rPr lang="tr-TR" dirty="0" smtClean="0"/>
              <a:t>Ayrıca, </a:t>
            </a:r>
            <a:r>
              <a:rPr lang="tr-TR" dirty="0"/>
              <a:t>bu yıllarda eğitim programlarına önem </a:t>
            </a:r>
            <a:r>
              <a:rPr lang="tr-TR" dirty="0" smtClean="0"/>
              <a:t>verilmiş,</a:t>
            </a:r>
          </a:p>
          <a:p>
            <a:endParaRPr lang="tr-TR" dirty="0" smtClean="0"/>
          </a:p>
          <a:p>
            <a:r>
              <a:rPr lang="tr-TR" dirty="0" smtClean="0"/>
              <a:t>Milli </a:t>
            </a:r>
            <a:r>
              <a:rPr lang="tr-TR" dirty="0"/>
              <a:t>Eğitim </a:t>
            </a:r>
            <a:r>
              <a:rPr lang="tr-TR" dirty="0" smtClean="0"/>
              <a:t>Bakanlığı </a:t>
            </a:r>
            <a:r>
              <a:rPr lang="tr-TR" dirty="0"/>
              <a:t>iş </a:t>
            </a:r>
            <a:r>
              <a:rPr lang="tr-TR" dirty="0" smtClean="0"/>
              <a:t>birliğiyle </a:t>
            </a:r>
            <a:r>
              <a:rPr lang="tr-TR" dirty="0"/>
              <a:t>okuma yazma </a:t>
            </a:r>
            <a:r>
              <a:rPr lang="tr-TR" dirty="0" smtClean="0"/>
              <a:t>kursları, üniversiteye </a:t>
            </a:r>
            <a:r>
              <a:rPr lang="tr-TR" dirty="0"/>
              <a:t>hazırlananlar için özel programlar </a:t>
            </a:r>
            <a:r>
              <a:rPr lang="tr-TR" dirty="0" smtClean="0"/>
              <a:t>hazırlanmıştır. </a:t>
            </a:r>
          </a:p>
          <a:p>
            <a:endParaRPr lang="tr-TR" dirty="0" smtClean="0"/>
          </a:p>
          <a:p>
            <a:r>
              <a:rPr lang="tr-TR" dirty="0" smtClean="0"/>
              <a:t>Anadolu </a:t>
            </a:r>
            <a:r>
              <a:rPr lang="tr-TR" dirty="0"/>
              <a:t>Üniversitesi </a:t>
            </a:r>
            <a:r>
              <a:rPr lang="tr-TR" dirty="0" smtClean="0"/>
              <a:t>Açık Öğretim </a:t>
            </a:r>
            <a:r>
              <a:rPr lang="tr-TR" dirty="0"/>
              <a:t>Fakültesi işbirliğiyle bu fakültenin dersleri televizyondan </a:t>
            </a:r>
            <a:r>
              <a:rPr lang="tr-TR" dirty="0" smtClean="0"/>
              <a:t>yayınlanarak yüksek öğrenim </a:t>
            </a:r>
            <a:r>
              <a:rPr lang="tr-TR" dirty="0" err="1" smtClean="0"/>
              <a:t>farkındalığı</a:t>
            </a:r>
            <a:r>
              <a:rPr lang="tr-TR" dirty="0" smtClean="0"/>
              <a:t> yaratılmıştır. </a:t>
            </a:r>
            <a:endParaRPr lang="tr-T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normAutofit lnSpcReduction="10000"/>
          </a:bodyPr>
          <a:lstStyle/>
          <a:p>
            <a:endParaRPr lang="tr-TR" dirty="0" smtClean="0"/>
          </a:p>
          <a:p>
            <a:r>
              <a:rPr lang="tr-TR" dirty="0" smtClean="0"/>
              <a:t>Turgut Özal, başbakanlığı döneminde hükümetinin icraatlarını halka anlatmak için düzenli yayınlanan “İcraatın İçinden” programını başlatmıştır. </a:t>
            </a:r>
          </a:p>
          <a:p>
            <a:r>
              <a:rPr lang="tr-TR" dirty="0" smtClean="0"/>
              <a:t>Televizyonun giderek artan etkisi, siyasi partiler arasında da çekişmelere neden olarak, </a:t>
            </a:r>
          </a:p>
          <a:p>
            <a:r>
              <a:rPr lang="tr-TR" dirty="0" smtClean="0"/>
              <a:t>televizyondan parti propagandası konusu, iktidar ve muhalefet partileri arasında uzun yıllar süren bir söz düellosu haline gelmiştir. </a:t>
            </a:r>
          </a:p>
          <a:p>
            <a:r>
              <a:rPr lang="tr-TR" dirty="0" smtClean="0"/>
              <a:t>TRT’nin kanal sayısı giderek artarak 1986 yılında TRT 2, 1989’da TRT 3 ve TRT GAP yayın hayatına başlamıştır.</a:t>
            </a:r>
          </a:p>
          <a:p>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Users\Admin\Desktop\radyo teknik resim\indir (32).jpg"/>
          <p:cNvPicPr>
            <a:picLocks noGrp="1" noChangeAspect="1" noChangeArrowheads="1"/>
          </p:cNvPicPr>
          <p:nvPr>
            <p:ph idx="1"/>
          </p:nvPr>
        </p:nvPicPr>
        <p:blipFill>
          <a:blip r:embed="rId2"/>
          <a:srcRect/>
          <a:stretch>
            <a:fillRect/>
          </a:stretch>
        </p:blipFill>
        <p:spPr bwMode="auto">
          <a:xfrm>
            <a:off x="357158" y="714356"/>
            <a:ext cx="2695575" cy="1695450"/>
          </a:xfrm>
          <a:prstGeom prst="rect">
            <a:avLst/>
          </a:prstGeom>
          <a:noFill/>
        </p:spPr>
      </p:pic>
      <p:pic>
        <p:nvPicPr>
          <p:cNvPr id="111619" name="Picture 3" descr="C:\Users\Admin\Desktop\radyo teknik resim\indir (33).jpg"/>
          <p:cNvPicPr>
            <a:picLocks noChangeAspect="1" noChangeArrowheads="1"/>
          </p:cNvPicPr>
          <p:nvPr/>
        </p:nvPicPr>
        <p:blipFill>
          <a:blip r:embed="rId3"/>
          <a:srcRect/>
          <a:stretch>
            <a:fillRect/>
          </a:stretch>
        </p:blipFill>
        <p:spPr bwMode="auto">
          <a:xfrm>
            <a:off x="4071934" y="714356"/>
            <a:ext cx="2466975" cy="1847850"/>
          </a:xfrm>
          <a:prstGeom prst="rect">
            <a:avLst/>
          </a:prstGeom>
          <a:noFill/>
        </p:spPr>
      </p:pic>
      <p:pic>
        <p:nvPicPr>
          <p:cNvPr id="111620" name="Picture 4" descr="C:\Users\Admin\Desktop\radyo teknik resim\indir (34).jpg"/>
          <p:cNvPicPr>
            <a:picLocks noChangeAspect="1" noChangeArrowheads="1"/>
          </p:cNvPicPr>
          <p:nvPr/>
        </p:nvPicPr>
        <p:blipFill>
          <a:blip r:embed="rId4"/>
          <a:srcRect/>
          <a:stretch>
            <a:fillRect/>
          </a:stretch>
        </p:blipFill>
        <p:spPr bwMode="auto">
          <a:xfrm>
            <a:off x="7215206" y="785794"/>
            <a:ext cx="1643074" cy="1428760"/>
          </a:xfrm>
          <a:prstGeom prst="rect">
            <a:avLst/>
          </a:prstGeom>
          <a:noFill/>
        </p:spPr>
      </p:pic>
      <p:pic>
        <p:nvPicPr>
          <p:cNvPr id="111622" name="Picture 6" descr="C:\Users\Admin\Desktop\radyo teknik resim\indir (36).jpg"/>
          <p:cNvPicPr>
            <a:picLocks noChangeAspect="1" noChangeArrowheads="1"/>
          </p:cNvPicPr>
          <p:nvPr/>
        </p:nvPicPr>
        <p:blipFill>
          <a:blip r:embed="rId5"/>
          <a:srcRect/>
          <a:stretch>
            <a:fillRect/>
          </a:stretch>
        </p:blipFill>
        <p:spPr bwMode="auto">
          <a:xfrm>
            <a:off x="6357950" y="2857496"/>
            <a:ext cx="1905000" cy="1905000"/>
          </a:xfrm>
          <a:prstGeom prst="rect">
            <a:avLst/>
          </a:prstGeom>
          <a:noFill/>
        </p:spPr>
      </p:pic>
      <p:pic>
        <p:nvPicPr>
          <p:cNvPr id="111623" name="Picture 7" descr="C:\Users\Admin\Desktop\radyo teknik resim\indir (37).jpg"/>
          <p:cNvPicPr>
            <a:picLocks noChangeAspect="1" noChangeArrowheads="1"/>
          </p:cNvPicPr>
          <p:nvPr/>
        </p:nvPicPr>
        <p:blipFill>
          <a:blip r:embed="rId6"/>
          <a:srcRect/>
          <a:stretch>
            <a:fillRect/>
          </a:stretch>
        </p:blipFill>
        <p:spPr bwMode="auto">
          <a:xfrm>
            <a:off x="214282" y="2714620"/>
            <a:ext cx="2733675" cy="1676400"/>
          </a:xfrm>
          <a:prstGeom prst="rect">
            <a:avLst/>
          </a:prstGeom>
          <a:noFill/>
        </p:spPr>
      </p:pic>
      <p:pic>
        <p:nvPicPr>
          <p:cNvPr id="111624" name="Picture 8" descr="C:\Users\Admin\Desktop\radyo teknik resim\images (14).jpg"/>
          <p:cNvPicPr>
            <a:picLocks noChangeAspect="1" noChangeArrowheads="1"/>
          </p:cNvPicPr>
          <p:nvPr/>
        </p:nvPicPr>
        <p:blipFill>
          <a:blip r:embed="rId7"/>
          <a:srcRect/>
          <a:stretch>
            <a:fillRect/>
          </a:stretch>
        </p:blipFill>
        <p:spPr bwMode="auto">
          <a:xfrm>
            <a:off x="3357554" y="3000372"/>
            <a:ext cx="2571768" cy="2857520"/>
          </a:xfrm>
          <a:prstGeom prst="rect">
            <a:avLst/>
          </a:prstGeom>
          <a:noFill/>
        </p:spPr>
      </p:pic>
      <p:pic>
        <p:nvPicPr>
          <p:cNvPr id="111625" name="Picture 9" descr="C:\Users\Admin\Desktop\radyo teknik resim\images (15).jpg"/>
          <p:cNvPicPr>
            <a:picLocks noChangeAspect="1" noChangeArrowheads="1"/>
          </p:cNvPicPr>
          <p:nvPr/>
        </p:nvPicPr>
        <p:blipFill>
          <a:blip r:embed="rId8"/>
          <a:srcRect/>
          <a:stretch>
            <a:fillRect/>
          </a:stretch>
        </p:blipFill>
        <p:spPr bwMode="auto">
          <a:xfrm>
            <a:off x="428596" y="4572008"/>
            <a:ext cx="2352675" cy="1943100"/>
          </a:xfrm>
          <a:prstGeom prst="rect">
            <a:avLst/>
          </a:prstGeom>
          <a:noFill/>
        </p:spPr>
      </p:pic>
      <p:pic>
        <p:nvPicPr>
          <p:cNvPr id="111626" name="Picture 10" descr="C:\Users\Admin\Desktop\radyo teknik resim\images (16).jpg"/>
          <p:cNvPicPr>
            <a:picLocks noChangeAspect="1" noChangeArrowheads="1"/>
          </p:cNvPicPr>
          <p:nvPr/>
        </p:nvPicPr>
        <p:blipFill>
          <a:blip r:embed="rId9"/>
          <a:srcRect/>
          <a:stretch>
            <a:fillRect/>
          </a:stretch>
        </p:blipFill>
        <p:spPr bwMode="auto">
          <a:xfrm>
            <a:off x="6143636" y="5072074"/>
            <a:ext cx="2847975" cy="1600200"/>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normAutofit/>
          </a:bodyPr>
          <a:lstStyle/>
          <a:p>
            <a:r>
              <a:rPr lang="tr-TR" dirty="0"/>
              <a:t>1990 yılında bazı özel girişimciler, </a:t>
            </a:r>
            <a:r>
              <a:rPr lang="tr-TR" b="1" dirty="0" err="1"/>
              <a:t>Eutelsat</a:t>
            </a:r>
            <a:r>
              <a:rPr lang="tr-TR" dirty="0"/>
              <a:t> uydusundan kanal kiralayarak Türkiye’ye dönük uydu yayınına başladılar. </a:t>
            </a:r>
            <a:r>
              <a:rPr lang="tr-TR" b="1" dirty="0" err="1"/>
              <a:t>Magic</a:t>
            </a:r>
            <a:r>
              <a:rPr lang="tr-TR" b="1" dirty="0"/>
              <a:t> </a:t>
            </a:r>
            <a:r>
              <a:rPr lang="tr-TR" b="1" dirty="0" err="1"/>
              <a:t>Box</a:t>
            </a:r>
            <a:r>
              <a:rPr lang="tr-TR" b="1" dirty="0"/>
              <a:t> </a:t>
            </a:r>
            <a:r>
              <a:rPr lang="tr-TR" dirty="0"/>
              <a:t>(</a:t>
            </a:r>
            <a:r>
              <a:rPr lang="tr-TR" b="1" dirty="0"/>
              <a:t>Star 1</a:t>
            </a:r>
            <a:r>
              <a:rPr lang="tr-TR" dirty="0"/>
              <a:t>) adındaki bu kanalın yayınları </a:t>
            </a:r>
            <a:r>
              <a:rPr lang="tr-TR" dirty="0" smtClean="0"/>
              <a:t>RAI,CNN</a:t>
            </a:r>
            <a:r>
              <a:rPr lang="tr-TR" dirty="0"/>
              <a:t>, BBC, </a:t>
            </a:r>
            <a:r>
              <a:rPr lang="tr-TR" dirty="0" smtClean="0"/>
              <a:t>RTL,CNN, ve </a:t>
            </a:r>
            <a:r>
              <a:rPr lang="tr-TR" dirty="0"/>
              <a:t>benzeri yabancı </a:t>
            </a:r>
            <a:r>
              <a:rPr lang="tr-TR" dirty="0" smtClean="0"/>
              <a:t>kanallar çanak antenlerle/uydu aracılığıyla </a:t>
            </a:r>
            <a:r>
              <a:rPr lang="tr-TR" dirty="0"/>
              <a:t>izlenebiliyordu. </a:t>
            </a:r>
            <a:endParaRPr lang="tr-TR" dirty="0" smtClean="0"/>
          </a:p>
          <a:p>
            <a:endParaRPr lang="tr-TR" dirty="0" smtClean="0"/>
          </a:p>
          <a:p>
            <a:r>
              <a:rPr lang="tr-TR" dirty="0" smtClean="0"/>
              <a:t>Ancak </a:t>
            </a:r>
            <a:r>
              <a:rPr lang="tr-TR" dirty="0"/>
              <a:t>yurtdışından yayın yapan yabancı kanallarla aynı yasal haklara sahipmiş gibi görünen bu kanalın bazı önemli farkları vardı. </a:t>
            </a:r>
          </a:p>
          <a:p>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normAutofit/>
          </a:bodyPr>
          <a:lstStyle/>
          <a:p>
            <a:r>
              <a:rPr lang="tr-TR" dirty="0" smtClean="0"/>
              <a:t>Birincisi, yayınlar Türk seyircisi için hazırlanıyor, Türk seyircisine yönelik reklâm yapıyordu. </a:t>
            </a:r>
          </a:p>
          <a:p>
            <a:endParaRPr lang="tr-TR" dirty="0" smtClean="0"/>
          </a:p>
          <a:p>
            <a:r>
              <a:rPr lang="tr-TR" dirty="0" smtClean="0"/>
              <a:t>İkinci ve daha önemli fark ise </a:t>
            </a:r>
            <a:r>
              <a:rPr lang="tr-TR" b="1" dirty="0" smtClean="0"/>
              <a:t>Star 1</a:t>
            </a:r>
            <a:r>
              <a:rPr lang="tr-TR" dirty="0" smtClean="0"/>
              <a:t>’in programları Türkiye’deki stüdyolarda hazırlanıp uyduyla Almanya’ya gönderiliyor ve sonra yine uydu üzerinden Türkiye’ye veriliyordu. </a:t>
            </a:r>
          </a:p>
          <a:p>
            <a:endParaRPr lang="tr-TR" dirty="0" smtClean="0"/>
          </a:p>
          <a:p>
            <a:r>
              <a:rPr lang="tr-TR" dirty="0" smtClean="0"/>
              <a:t>Kanalın sahipleri,Anayasa ve kanunlarımızda özel bir kanala izin verilmediği için böyle bir yöntem seçmişlerdi.</a:t>
            </a:r>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fontScale="92500"/>
          </a:bodyPr>
          <a:lstStyle/>
          <a:p>
            <a:r>
              <a:rPr lang="tr-TR" b="1" dirty="0"/>
              <a:t>Star 1</a:t>
            </a:r>
            <a:r>
              <a:rPr lang="tr-TR" dirty="0"/>
              <a:t> yayınları daha sonraları İstanbul’da ve diğer şehirlerde kurulan yer vericileri sayesinde çanak anteni olmayan evlerde de izlenebilmeye başlandı</a:t>
            </a:r>
            <a:r>
              <a:rPr lang="tr-TR" dirty="0" smtClean="0"/>
              <a:t>.</a:t>
            </a:r>
          </a:p>
          <a:p>
            <a:r>
              <a:rPr lang="tr-TR" dirty="0" smtClean="0"/>
              <a:t> </a:t>
            </a:r>
            <a:r>
              <a:rPr lang="tr-TR" dirty="0"/>
              <a:t>Bu özel kanal çok yüklü bir ücret ödeyerek daha önceleri </a:t>
            </a:r>
            <a:r>
              <a:rPr lang="tr-TR" b="1" dirty="0"/>
              <a:t>TRT’</a:t>
            </a:r>
            <a:r>
              <a:rPr lang="tr-TR" dirty="0"/>
              <a:t>nin yayınladığı 1. Futbol Ligi’nin yayın hakkını da satın aldı. </a:t>
            </a:r>
            <a:endParaRPr lang="tr-TR" dirty="0" smtClean="0"/>
          </a:p>
          <a:p>
            <a:r>
              <a:rPr lang="tr-TR" b="1" dirty="0" smtClean="0"/>
              <a:t>Star </a:t>
            </a:r>
            <a:r>
              <a:rPr lang="tr-TR" b="1" dirty="0"/>
              <a:t>1</a:t>
            </a:r>
            <a:r>
              <a:rPr lang="tr-TR" dirty="0"/>
              <a:t> yayınlarının tutmasıyla aynı </a:t>
            </a:r>
            <a:r>
              <a:rPr lang="tr-TR" dirty="0" smtClean="0"/>
              <a:t>şirket, </a:t>
            </a:r>
            <a:r>
              <a:rPr lang="tr-TR" dirty="0"/>
              <a:t>eğlence ağırlıklı </a:t>
            </a:r>
            <a:r>
              <a:rPr lang="tr-TR" b="1" dirty="0" err="1"/>
              <a:t>Teleon</a:t>
            </a:r>
            <a:r>
              <a:rPr lang="tr-TR" dirty="0"/>
              <a:t> kanalını yayına soktu. Bu iki kanalı </a:t>
            </a:r>
            <a:r>
              <a:rPr lang="tr-TR" b="1" dirty="0"/>
              <a:t>Show TV</a:t>
            </a:r>
            <a:r>
              <a:rPr lang="tr-TR" dirty="0"/>
              <a:t>, </a:t>
            </a:r>
            <a:r>
              <a:rPr lang="tr-TR" b="1" dirty="0"/>
              <a:t>Kanal 6</a:t>
            </a:r>
            <a:r>
              <a:rPr lang="tr-TR" dirty="0"/>
              <a:t>, </a:t>
            </a:r>
            <a:r>
              <a:rPr lang="tr-TR" b="1" dirty="0"/>
              <a:t>ATV</a:t>
            </a:r>
            <a:r>
              <a:rPr lang="tr-TR" dirty="0"/>
              <a:t>, </a:t>
            </a:r>
            <a:r>
              <a:rPr lang="tr-TR" b="1" dirty="0"/>
              <a:t>HBB</a:t>
            </a:r>
            <a:r>
              <a:rPr lang="tr-TR" dirty="0"/>
              <a:t>, </a:t>
            </a:r>
            <a:r>
              <a:rPr lang="tr-TR" b="1" dirty="0"/>
              <a:t>TGRT</a:t>
            </a:r>
            <a:r>
              <a:rPr lang="tr-TR" dirty="0"/>
              <a:t>, </a:t>
            </a:r>
            <a:r>
              <a:rPr lang="tr-TR" b="1" dirty="0"/>
              <a:t>Samanyolu</a:t>
            </a:r>
            <a:r>
              <a:rPr lang="tr-TR" dirty="0"/>
              <a:t>, </a:t>
            </a:r>
            <a:r>
              <a:rPr lang="tr-TR" b="1" dirty="0"/>
              <a:t>Kanal D</a:t>
            </a:r>
            <a:r>
              <a:rPr lang="tr-TR" dirty="0"/>
              <a:t>, </a:t>
            </a:r>
            <a:r>
              <a:rPr lang="tr-TR" b="1" dirty="0"/>
              <a:t>Kanal 7</a:t>
            </a:r>
            <a:r>
              <a:rPr lang="tr-TR" dirty="0"/>
              <a:t> ve </a:t>
            </a:r>
            <a:r>
              <a:rPr lang="tr-TR" b="1" dirty="0" err="1"/>
              <a:t>Flash</a:t>
            </a:r>
            <a:r>
              <a:rPr lang="tr-TR" b="1" dirty="0"/>
              <a:t> TV </a:t>
            </a:r>
            <a:r>
              <a:rPr lang="tr-TR" dirty="0"/>
              <a:t>gibi diğer özel girişimler izledi. </a:t>
            </a:r>
            <a:endParaRPr lang="tr-TR" dirty="0" smtClean="0"/>
          </a:p>
          <a:p>
            <a:endParaRPr lang="tr-TR" dirty="0" smtClean="0"/>
          </a:p>
          <a:p>
            <a:r>
              <a:rPr lang="tr-TR" dirty="0" smtClean="0"/>
              <a:t>Türkiye’nin </a:t>
            </a:r>
            <a:r>
              <a:rPr lang="tr-TR" dirty="0"/>
              <a:t>ilk paralı kanalı ise </a:t>
            </a:r>
            <a:r>
              <a:rPr lang="tr-TR" b="1" dirty="0"/>
              <a:t>Cine 5</a:t>
            </a:r>
            <a:r>
              <a:rPr lang="tr-TR" dirty="0"/>
              <a:t>’tir.</a:t>
            </a:r>
          </a:p>
          <a:p>
            <a:endParaRPr lang="tr-T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normAutofit/>
          </a:bodyPr>
          <a:lstStyle/>
          <a:p>
            <a:r>
              <a:rPr lang="tr-TR" dirty="0"/>
              <a:t>Kanunlara aykırı bir şekilde yayın yapan bu kanalların durumu uzun sürecek bir tartışmayı başlattı. </a:t>
            </a:r>
            <a:endParaRPr lang="tr-TR" dirty="0" smtClean="0"/>
          </a:p>
          <a:p>
            <a:endParaRPr lang="tr-TR" dirty="0" smtClean="0"/>
          </a:p>
          <a:p>
            <a:r>
              <a:rPr lang="tr-TR" dirty="0" smtClean="0"/>
              <a:t>Çünkü </a:t>
            </a:r>
            <a:r>
              <a:rPr lang="tr-TR" b="1" dirty="0"/>
              <a:t>1982 Anayasası’nın 133’üncü maddesi </a:t>
            </a:r>
            <a:r>
              <a:rPr lang="tr-TR" dirty="0"/>
              <a:t>“</a:t>
            </a:r>
            <a:r>
              <a:rPr lang="tr-TR" b="1" dirty="0"/>
              <a:t>Radyo ve televizyon istasyonları, ancak devlet eliyle kurulur ve idareleri tarafsız bir kamu tüzel kişiliği halinde düzenlenir” </a:t>
            </a:r>
            <a:r>
              <a:rPr lang="tr-TR" dirty="0"/>
              <a:t>demekteydi. </a:t>
            </a:r>
            <a:endParaRPr lang="tr-TR" dirty="0" smtClean="0"/>
          </a:p>
          <a:p>
            <a:endParaRPr lang="tr-TR" dirty="0" smtClean="0"/>
          </a:p>
          <a:p>
            <a:r>
              <a:rPr lang="tr-TR" dirty="0" smtClean="0"/>
              <a:t>Kimileri </a:t>
            </a:r>
            <a:r>
              <a:rPr lang="tr-TR" dirty="0"/>
              <a:t>yayının yurtdışından yapıldığını söyleyerek özel kanalları savunuyor, kimileriyse Anayasa’nın </a:t>
            </a:r>
            <a:r>
              <a:rPr lang="tr-TR" dirty="0" smtClean="0"/>
              <a:t>ihlâl </a:t>
            </a:r>
            <a:r>
              <a:rPr lang="tr-TR" dirty="0"/>
              <a:t>edildiğini söylüyordu.</a:t>
            </a:r>
          </a:p>
          <a:p>
            <a:endParaRPr lang="tr-T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10000"/>
          </a:bodyPr>
          <a:lstStyle/>
          <a:p>
            <a:r>
              <a:rPr lang="tr-TR" dirty="0"/>
              <a:t>1993 yılında Anayasa’nın 133. maddesi “Radyo ve televizyon istasyonları kurmak ve işletmek kanunla düzenlenecek şartlar çerçevesinde </a:t>
            </a:r>
            <a:r>
              <a:rPr lang="tr-TR" dirty="0" smtClean="0"/>
              <a:t>serbesttir” </a:t>
            </a:r>
            <a:r>
              <a:rPr lang="tr-TR" dirty="0"/>
              <a:t>şeklinde </a:t>
            </a:r>
            <a:r>
              <a:rPr lang="tr-TR" dirty="0" smtClean="0"/>
              <a:t>değiştirilerek, </a:t>
            </a:r>
            <a:r>
              <a:rPr lang="tr-TR" dirty="0"/>
              <a:t>hem özel radyolara hem de özel TV’lere yasal dayanak </a:t>
            </a:r>
            <a:r>
              <a:rPr lang="tr-TR" dirty="0" smtClean="0"/>
              <a:t>sağlanmıştır. </a:t>
            </a:r>
          </a:p>
          <a:p>
            <a:endParaRPr lang="tr-TR" dirty="0" smtClean="0"/>
          </a:p>
          <a:p>
            <a:r>
              <a:rPr lang="tr-TR" dirty="0" smtClean="0"/>
              <a:t>1994’de </a:t>
            </a:r>
            <a:r>
              <a:rPr lang="tr-TR" dirty="0"/>
              <a:t>3984 sayılı “Radyo ve Televizyonların Kuruluş ve Yayınları Hakkında Kanun” meclisten geçti. Bu </a:t>
            </a:r>
            <a:r>
              <a:rPr lang="tr-TR" dirty="0" smtClean="0"/>
              <a:t>kanunun </a:t>
            </a:r>
            <a:r>
              <a:rPr lang="tr-TR" dirty="0"/>
              <a:t>gereği </a:t>
            </a:r>
            <a:r>
              <a:rPr lang="tr-TR" dirty="0" smtClean="0"/>
              <a:t>olarak, </a:t>
            </a:r>
            <a:r>
              <a:rPr lang="tr-TR" dirty="0"/>
              <a:t>aynı yıl Radyo ve Televizyon Üst Kurulu (</a:t>
            </a:r>
            <a:r>
              <a:rPr lang="tr-TR" b="1" dirty="0"/>
              <a:t>RTÜK</a:t>
            </a:r>
            <a:r>
              <a:rPr lang="tr-TR" dirty="0"/>
              <a:t>) kuruldu. </a:t>
            </a:r>
            <a:endParaRPr lang="tr-TR" dirty="0" smtClean="0"/>
          </a:p>
          <a:p>
            <a:endParaRPr lang="tr-TR" dirty="0" smtClean="0"/>
          </a:p>
          <a:p>
            <a:r>
              <a:rPr lang="tr-TR" b="1" dirty="0" smtClean="0"/>
              <a:t>RTÜK</a:t>
            </a:r>
            <a:r>
              <a:rPr lang="tr-TR" dirty="0"/>
              <a:t>, ulusal, bölgesel ve yerel boyuttaki radyo-TV kuruluşlarını denetleyerek uyarı, program </a:t>
            </a:r>
            <a:r>
              <a:rPr lang="tr-TR" dirty="0" smtClean="0"/>
              <a:t>ve yayını </a:t>
            </a:r>
            <a:r>
              <a:rPr lang="tr-TR" dirty="0"/>
              <a:t>durdurma ve para cezaları verme yetkisine sahiptir.</a:t>
            </a:r>
          </a:p>
          <a:p>
            <a:endParaRPr lang="tr-T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85728"/>
            <a:ext cx="8229600" cy="2643206"/>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sz="4000" b="1" dirty="0" smtClean="0"/>
              <a:t>YAYIN </a:t>
            </a:r>
            <a:r>
              <a:rPr lang="tr-TR" sz="4000" b="1" dirty="0"/>
              <a:t>TEKNOLOJİLERİ</a:t>
            </a:r>
            <a:r>
              <a:rPr lang="tr-TR" sz="4000" dirty="0"/>
              <a:t/>
            </a:r>
            <a:br>
              <a:rPr lang="tr-TR" sz="4000" dirty="0"/>
            </a:br>
            <a:r>
              <a:rPr lang="tr-TR" sz="4000" b="1" dirty="0" smtClean="0"/>
              <a:t>Karasal Yayıncılık</a:t>
            </a:r>
            <a:r>
              <a:rPr lang="tr-TR" sz="4000" dirty="0" smtClean="0"/>
              <a:t/>
            </a:r>
            <a:br>
              <a:rPr lang="tr-TR" sz="4000" dirty="0" smtClean="0"/>
            </a:br>
            <a:r>
              <a:rPr lang="tr-TR" dirty="0"/>
              <a:t/>
            </a:r>
            <a:br>
              <a:rPr lang="tr-TR" dirty="0"/>
            </a:br>
            <a:endParaRPr lang="tr-TR" dirty="0"/>
          </a:p>
        </p:txBody>
      </p:sp>
      <p:sp>
        <p:nvSpPr>
          <p:cNvPr id="3" name="2 İçerik Yer Tutucusu"/>
          <p:cNvSpPr>
            <a:spLocks noGrp="1"/>
          </p:cNvSpPr>
          <p:nvPr>
            <p:ph idx="1"/>
          </p:nvPr>
        </p:nvSpPr>
        <p:spPr>
          <a:xfrm>
            <a:off x="457200" y="2000240"/>
            <a:ext cx="8229600" cy="4125923"/>
          </a:xfrm>
        </p:spPr>
        <p:txBody>
          <a:bodyPr>
            <a:normAutofit/>
          </a:bodyPr>
          <a:lstStyle/>
          <a:p>
            <a:r>
              <a:rPr lang="tr-TR" dirty="0" smtClean="0"/>
              <a:t>Evlerimizde </a:t>
            </a:r>
            <a:r>
              <a:rPr lang="tr-TR" dirty="0"/>
              <a:t>basit antenlerle seyrettiğimiz yayınlar, “</a:t>
            </a:r>
            <a:r>
              <a:rPr lang="tr-TR" b="1" dirty="0" err="1"/>
              <a:t>analog</a:t>
            </a:r>
            <a:r>
              <a:rPr lang="tr-TR" b="1" dirty="0"/>
              <a:t> yayın</a:t>
            </a:r>
            <a:r>
              <a:rPr lang="tr-TR" dirty="0"/>
              <a:t>” olarak adlandırılır. </a:t>
            </a:r>
            <a:endParaRPr lang="tr-TR" dirty="0" smtClean="0"/>
          </a:p>
          <a:p>
            <a:r>
              <a:rPr lang="tr-TR" dirty="0" smtClean="0"/>
              <a:t>Çanak </a:t>
            </a:r>
            <a:r>
              <a:rPr lang="tr-TR" dirty="0"/>
              <a:t>anten ve bir televizyon yanında tutulan uydu alıcısı vasıtasıyla izlenen yayınlar ise “</a:t>
            </a:r>
            <a:r>
              <a:rPr lang="tr-TR" b="1" dirty="0"/>
              <a:t>dijital</a:t>
            </a:r>
            <a:r>
              <a:rPr lang="tr-TR" dirty="0"/>
              <a:t>”, yani “</a:t>
            </a:r>
            <a:r>
              <a:rPr lang="tr-TR" b="1" dirty="0"/>
              <a:t>sayısal yayın</a:t>
            </a:r>
            <a:r>
              <a:rPr lang="tr-TR" dirty="0"/>
              <a:t>”dır. </a:t>
            </a:r>
            <a:endParaRPr lang="tr-TR" dirty="0" smtClean="0"/>
          </a:p>
          <a:p>
            <a:r>
              <a:rPr lang="tr-TR" dirty="0" smtClean="0"/>
              <a:t>TV </a:t>
            </a:r>
            <a:r>
              <a:rPr lang="tr-TR" dirty="0"/>
              <a:t>yayın teknolojilerinin en son yaygınlaşanı olan </a:t>
            </a:r>
            <a:r>
              <a:rPr lang="tr-TR" b="1" dirty="0"/>
              <a:t>karasal yayıncılık </a:t>
            </a:r>
            <a:r>
              <a:rPr lang="tr-TR" dirty="0" smtClean="0"/>
              <a:t>ise, </a:t>
            </a:r>
            <a:r>
              <a:rPr lang="tr-TR" dirty="0"/>
              <a:t>çanak anten kullanılmadan dijital yayın </a:t>
            </a:r>
            <a:r>
              <a:rPr lang="tr-TR" dirty="0" smtClean="0"/>
              <a:t>yapılabilinmesini/izlenebilinmesini sağlamaktadır.</a:t>
            </a:r>
            <a:endParaRPr lang="tr-TR" dirty="0"/>
          </a:p>
          <a:p>
            <a:pPr>
              <a:buNone/>
            </a:pPr>
            <a:endParaRPr lang="tr-T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normAutofit/>
          </a:bodyPr>
          <a:lstStyle/>
          <a:p>
            <a:r>
              <a:rPr lang="tr-TR" dirty="0" smtClean="0"/>
              <a:t>Karasal yayıncılıkta </a:t>
            </a:r>
            <a:r>
              <a:rPr lang="tr-TR" b="1" dirty="0" smtClean="0"/>
              <a:t>TV</a:t>
            </a:r>
            <a:r>
              <a:rPr lang="tr-TR" dirty="0" smtClean="0"/>
              <a:t> kuruluşları, görüntüleri uydu yayınında olduğu gibi dijital olarak yayınlarlar; </a:t>
            </a:r>
          </a:p>
          <a:p>
            <a:r>
              <a:rPr lang="tr-TR" dirty="0" smtClean="0"/>
              <a:t> Bu yayını izleyebilmek için ise bir çanak antene ihtiyaç yoktur. Basit bir anten ve “</a:t>
            </a:r>
            <a:r>
              <a:rPr lang="tr-TR" b="1" dirty="0" smtClean="0"/>
              <a:t>set top </a:t>
            </a:r>
            <a:r>
              <a:rPr lang="tr-TR" b="1" dirty="0" err="1" smtClean="0"/>
              <a:t>box</a:t>
            </a:r>
            <a:r>
              <a:rPr lang="tr-TR" dirty="0" smtClean="0"/>
              <a:t>” adı verilen bir set üstü cihazla bu dijital yayını izlemek mümkündür. </a:t>
            </a:r>
          </a:p>
          <a:p>
            <a:r>
              <a:rPr lang="tr-TR" dirty="0" smtClean="0"/>
              <a:t>Yani karasal yayıncılık sistemi, bugün çanak antenlerle izleyebildiğimiz kalitede yayını çok daha kolay ve ucuza izlememizi sağlayacaktır.</a:t>
            </a:r>
            <a:endParaRPr lang="tr-T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smtClean="0"/>
              <a:t>Karasal yayıncılık sisteminin olumlu yönleri</a:t>
            </a:r>
            <a:endParaRPr lang="tr-TR" sz="3600" b="1" dirty="0"/>
          </a:p>
        </p:txBody>
      </p:sp>
      <p:sp>
        <p:nvSpPr>
          <p:cNvPr id="3" name="2 İçerik Yer Tutucusu"/>
          <p:cNvSpPr>
            <a:spLocks noGrp="1"/>
          </p:cNvSpPr>
          <p:nvPr>
            <p:ph idx="1"/>
          </p:nvPr>
        </p:nvSpPr>
        <p:spPr/>
        <p:txBody>
          <a:bodyPr>
            <a:normAutofit fontScale="85000" lnSpcReduction="20000"/>
          </a:bodyPr>
          <a:lstStyle/>
          <a:p>
            <a:r>
              <a:rPr lang="tr-TR" dirty="0" smtClean="0"/>
              <a:t>şöyle sıralanabilir:</a:t>
            </a:r>
          </a:p>
          <a:p>
            <a:endParaRPr lang="tr-TR" dirty="0" smtClean="0"/>
          </a:p>
          <a:p>
            <a:r>
              <a:rPr lang="tr-TR" dirty="0" smtClean="0"/>
              <a:t>Bu </a:t>
            </a:r>
            <a:r>
              <a:rPr lang="tr-TR" dirty="0"/>
              <a:t>sistemdeki dijital görüntü </a:t>
            </a:r>
            <a:r>
              <a:rPr lang="tr-TR" dirty="0" smtClean="0"/>
              <a:t>kalitesi </a:t>
            </a:r>
            <a:r>
              <a:rPr lang="tr-TR" dirty="0"/>
              <a:t>hava şartlarından etkilenmez, görüntü kalitesinde bozulmalar </a:t>
            </a:r>
            <a:r>
              <a:rPr lang="tr-TR" dirty="0" smtClean="0"/>
              <a:t>olmaz,</a:t>
            </a:r>
          </a:p>
          <a:p>
            <a:endParaRPr lang="tr-TR" dirty="0" smtClean="0"/>
          </a:p>
          <a:p>
            <a:r>
              <a:rPr lang="tr-TR" dirty="0" smtClean="0"/>
              <a:t>Karasal </a:t>
            </a:r>
            <a:r>
              <a:rPr lang="tr-TR" dirty="0"/>
              <a:t>yayıncılık </a:t>
            </a:r>
            <a:r>
              <a:rPr lang="tr-TR" b="1" dirty="0"/>
              <a:t>CD</a:t>
            </a:r>
            <a:r>
              <a:rPr lang="tr-TR" dirty="0"/>
              <a:t> kalitesinde ses imkânı </a:t>
            </a:r>
            <a:r>
              <a:rPr lang="tr-TR" dirty="0" smtClean="0"/>
              <a:t>sunar,</a:t>
            </a:r>
          </a:p>
          <a:p>
            <a:endParaRPr lang="tr-TR" dirty="0" smtClean="0"/>
          </a:p>
          <a:p>
            <a:r>
              <a:rPr lang="tr-TR" dirty="0" smtClean="0"/>
              <a:t> </a:t>
            </a:r>
            <a:r>
              <a:rPr lang="tr-TR" dirty="0" err="1"/>
              <a:t>Analog</a:t>
            </a:r>
            <a:r>
              <a:rPr lang="tr-TR" dirty="0"/>
              <a:t> yayına </a:t>
            </a:r>
            <a:r>
              <a:rPr lang="tr-TR" dirty="0" smtClean="0"/>
              <a:t>göre, </a:t>
            </a:r>
            <a:r>
              <a:rPr lang="tr-TR" dirty="0"/>
              <a:t>daha çok sayıda TV kanalı </a:t>
            </a:r>
            <a:r>
              <a:rPr lang="tr-TR" dirty="0" smtClean="0"/>
              <a:t>seyredilebilir,</a:t>
            </a:r>
          </a:p>
          <a:p>
            <a:endParaRPr lang="tr-TR" dirty="0" smtClean="0"/>
          </a:p>
          <a:p>
            <a:r>
              <a:rPr lang="tr-TR" dirty="0" smtClean="0"/>
              <a:t>Yayıncılar </a:t>
            </a:r>
            <a:r>
              <a:rPr lang="tr-TR" dirty="0" err="1" smtClean="0"/>
              <a:t>interaktif</a:t>
            </a:r>
            <a:r>
              <a:rPr lang="tr-TR" dirty="0" smtClean="0"/>
              <a:t>/etkileşimli </a:t>
            </a:r>
            <a:r>
              <a:rPr lang="tr-TR" dirty="0"/>
              <a:t>hizmetler </a:t>
            </a:r>
            <a:r>
              <a:rPr lang="tr-TR" dirty="0" smtClean="0"/>
              <a:t>sunabilir,</a:t>
            </a:r>
          </a:p>
          <a:p>
            <a:endParaRPr lang="tr-TR" dirty="0" smtClean="0"/>
          </a:p>
          <a:p>
            <a:r>
              <a:rPr lang="tr-TR" dirty="0" smtClean="0"/>
              <a:t>Daha </a:t>
            </a:r>
            <a:r>
              <a:rPr lang="tr-TR" dirty="0"/>
              <a:t>az sayıda </a:t>
            </a:r>
            <a:r>
              <a:rPr lang="tr-TR" dirty="0" smtClean="0"/>
              <a:t>vericiyle, </a:t>
            </a:r>
            <a:r>
              <a:rPr lang="tr-TR" dirty="0"/>
              <a:t>daha uzak mesafelere yayın yapılabilir.</a:t>
            </a:r>
          </a:p>
          <a:p>
            <a:pPr>
              <a:buNone/>
            </a:pPr>
            <a:r>
              <a:rPr lang="tr-TR" dirty="0"/>
              <a:t> </a:t>
            </a:r>
          </a:p>
          <a:p>
            <a:endParaRPr lang="tr-TR"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71480"/>
            <a:ext cx="8229600" cy="1275608"/>
          </a:xfrm>
        </p:spPr>
        <p:txBody>
          <a:bodyPr>
            <a:normAutofit/>
          </a:bodyPr>
          <a:lstStyle/>
          <a:p>
            <a:r>
              <a:rPr lang="tr-TR" sz="3600" b="1" dirty="0" smtClean="0"/>
              <a:t>Karasal yayıncılığın olumsuz yönleri</a:t>
            </a:r>
            <a:endParaRPr lang="tr-TR" sz="3600" b="1" dirty="0"/>
          </a:p>
        </p:txBody>
      </p:sp>
      <p:sp>
        <p:nvSpPr>
          <p:cNvPr id="3" name="2 İçerik Yer Tutucusu"/>
          <p:cNvSpPr>
            <a:spLocks noGrp="1"/>
          </p:cNvSpPr>
          <p:nvPr>
            <p:ph idx="1"/>
          </p:nvPr>
        </p:nvSpPr>
        <p:spPr/>
        <p:txBody>
          <a:bodyPr/>
          <a:lstStyle/>
          <a:p>
            <a:r>
              <a:rPr lang="tr-TR" dirty="0" smtClean="0"/>
              <a:t>İlki; </a:t>
            </a:r>
            <a:r>
              <a:rPr lang="tr-TR" dirty="0"/>
              <a:t>her eve bir </a:t>
            </a:r>
            <a:r>
              <a:rPr lang="tr-TR" dirty="0" smtClean="0"/>
              <a:t>set üstü uydu cihaz </a:t>
            </a:r>
            <a:r>
              <a:rPr lang="tr-TR" dirty="0"/>
              <a:t>almayı gerektirmesidir. </a:t>
            </a:r>
            <a:endParaRPr lang="tr-TR" dirty="0" smtClean="0"/>
          </a:p>
          <a:p>
            <a:r>
              <a:rPr lang="tr-TR" dirty="0" smtClean="0"/>
              <a:t>(</a:t>
            </a:r>
            <a:r>
              <a:rPr lang="tr-TR" b="1" dirty="0" err="1"/>
              <a:t>Setüstü</a:t>
            </a:r>
            <a:r>
              <a:rPr lang="tr-TR" b="1" dirty="0"/>
              <a:t> ünitesi</a:t>
            </a:r>
            <a:r>
              <a:rPr lang="tr-TR" dirty="0"/>
              <a:t>, yeni üretilen bazı televizyonların içine </a:t>
            </a:r>
            <a:r>
              <a:rPr lang="tr-TR" dirty="0" smtClean="0"/>
              <a:t>imalât </a:t>
            </a:r>
            <a:r>
              <a:rPr lang="tr-TR" dirty="0"/>
              <a:t>sırasında da konmaktadır). </a:t>
            </a:r>
            <a:endParaRPr lang="tr-TR" dirty="0" smtClean="0"/>
          </a:p>
          <a:p>
            <a:r>
              <a:rPr lang="tr-TR" dirty="0" smtClean="0"/>
              <a:t>Bu yayıncılığın bir başka </a:t>
            </a:r>
            <a:r>
              <a:rPr lang="tr-TR" dirty="0"/>
              <a:t>olumsuz </a:t>
            </a:r>
            <a:r>
              <a:rPr lang="tr-TR" dirty="0" smtClean="0"/>
              <a:t>yönü bazen görüntünün donmasıdır.</a:t>
            </a:r>
          </a:p>
          <a:p>
            <a:r>
              <a:rPr lang="tr-TR" b="1" dirty="0" smtClean="0"/>
              <a:t>Karasal yayıncılık </a:t>
            </a:r>
            <a:r>
              <a:rPr lang="tr-TR" dirty="0" smtClean="0"/>
              <a:t>konusunda değişik ülkelerin geliştirdiği farklı yayın sistemleri mevcuttur. Ülkemiz, bunlar arasında Avrupa ülkelerinin kullandığı </a:t>
            </a:r>
            <a:r>
              <a:rPr lang="tr-TR" b="1" dirty="0" smtClean="0"/>
              <a:t>DVB-T</a:t>
            </a:r>
            <a:r>
              <a:rPr lang="tr-TR" dirty="0" smtClean="0"/>
              <a:t> formatını tercih etmiştir. </a:t>
            </a:r>
          </a:p>
          <a:p>
            <a:endParaRPr lang="tr-TR" dirty="0" smtClean="0"/>
          </a:p>
          <a:p>
            <a:endParaRPr lang="tr-TR" dirty="0"/>
          </a:p>
          <a:p>
            <a:endParaRPr lang="tr-TR"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r>
              <a:rPr lang="tr-TR" dirty="0" err="1" smtClean="0"/>
              <a:t>Analog</a:t>
            </a:r>
            <a:r>
              <a:rPr lang="tr-TR" dirty="0" smtClean="0"/>
              <a:t> sisteme göre DVB-T (</a:t>
            </a:r>
            <a:r>
              <a:rPr lang="tr-TR" b="1" dirty="0" err="1" smtClean="0"/>
              <a:t>D</a:t>
            </a:r>
            <a:r>
              <a:rPr lang="tr-TR" dirty="0" err="1" smtClean="0"/>
              <a:t>igital</a:t>
            </a:r>
            <a:r>
              <a:rPr lang="tr-TR" dirty="0" smtClean="0"/>
              <a:t> </a:t>
            </a:r>
            <a:r>
              <a:rPr lang="tr-TR" b="1" dirty="0" smtClean="0"/>
              <a:t>V</a:t>
            </a:r>
            <a:r>
              <a:rPr lang="tr-TR" dirty="0" smtClean="0"/>
              <a:t>ideo </a:t>
            </a:r>
            <a:r>
              <a:rPr lang="tr-TR" b="1" dirty="0" err="1" smtClean="0"/>
              <a:t>B</a:t>
            </a:r>
            <a:r>
              <a:rPr lang="tr-TR" dirty="0" err="1" smtClean="0"/>
              <a:t>roadcasting</a:t>
            </a:r>
            <a:r>
              <a:rPr lang="tr-TR" dirty="0" smtClean="0"/>
              <a:t>-</a:t>
            </a:r>
            <a:r>
              <a:rPr lang="tr-TR" b="1" dirty="0" err="1" smtClean="0"/>
              <a:t>T</a:t>
            </a:r>
            <a:r>
              <a:rPr lang="tr-TR" dirty="0" err="1" smtClean="0"/>
              <a:t>errestrial</a:t>
            </a:r>
            <a:r>
              <a:rPr lang="tr-TR" dirty="0" smtClean="0"/>
              <a:t>- Sayısal Video Karasal Yayın sistemi) </a:t>
            </a:r>
            <a:r>
              <a:rPr lang="tr-TR" dirty="0" err="1" smtClean="0"/>
              <a:t>nin</a:t>
            </a:r>
            <a:r>
              <a:rPr lang="tr-TR" dirty="0" smtClean="0"/>
              <a:t> sunduğu avantaj,HD teknolojisidir.</a:t>
            </a:r>
            <a:endParaRPr lang="tr-T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err="1" smtClean="0"/>
              <a:t>Analog</a:t>
            </a:r>
            <a:r>
              <a:rPr lang="tr-TR" sz="3600" b="1" dirty="0" smtClean="0"/>
              <a:t> sisteme göre DVB-</a:t>
            </a:r>
            <a:r>
              <a:rPr lang="tr-TR" sz="3600" b="1" dirty="0" err="1" smtClean="0"/>
              <a:t>T’nin</a:t>
            </a:r>
            <a:r>
              <a:rPr lang="tr-TR" sz="3600" b="1" dirty="0" smtClean="0"/>
              <a:t> sunduğu avantajlar</a:t>
            </a:r>
            <a:endParaRPr lang="tr-TR" sz="3600" dirty="0"/>
          </a:p>
        </p:txBody>
      </p:sp>
      <p:sp>
        <p:nvSpPr>
          <p:cNvPr id="3" name="2 İçerik Yer Tutucusu"/>
          <p:cNvSpPr>
            <a:spLocks noGrp="1"/>
          </p:cNvSpPr>
          <p:nvPr>
            <p:ph idx="1"/>
          </p:nvPr>
        </p:nvSpPr>
        <p:spPr/>
        <p:txBody>
          <a:bodyPr>
            <a:normAutofit fontScale="77500" lnSpcReduction="20000"/>
          </a:bodyPr>
          <a:lstStyle/>
          <a:p>
            <a:pPr fontAlgn="base">
              <a:buNone/>
            </a:pPr>
            <a:r>
              <a:rPr lang="tr-TR" b="1" dirty="0" smtClean="0"/>
              <a:t/>
            </a:r>
            <a:br>
              <a:rPr lang="tr-TR" b="1" dirty="0" smtClean="0"/>
            </a:br>
            <a:endParaRPr lang="tr-TR" b="1" dirty="0" smtClean="0"/>
          </a:p>
          <a:p>
            <a:pPr fontAlgn="base"/>
            <a:r>
              <a:rPr lang="tr-TR" dirty="0" smtClean="0"/>
              <a:t>Program çeşitliliği (</a:t>
            </a:r>
            <a:r>
              <a:rPr lang="tr-TR" b="1" dirty="0" smtClean="0"/>
              <a:t>MPEG-2</a:t>
            </a:r>
            <a:r>
              <a:rPr lang="tr-TR" dirty="0" smtClean="0"/>
              <a:t> sıkıştırma tekniği ve dijital kipleme sayesinde tek </a:t>
            </a:r>
            <a:r>
              <a:rPr lang="tr-TR" dirty="0" err="1" smtClean="0"/>
              <a:t>analog</a:t>
            </a:r>
            <a:r>
              <a:rPr lang="tr-TR" dirty="0" smtClean="0"/>
              <a:t> kanaldan 4 program yayınlanabilme olanağı)</a:t>
            </a:r>
            <a:br>
              <a:rPr lang="tr-TR" dirty="0" smtClean="0"/>
            </a:br>
            <a:endParaRPr lang="tr-TR" dirty="0" smtClean="0"/>
          </a:p>
          <a:p>
            <a:pPr fontAlgn="base"/>
            <a:r>
              <a:rPr lang="tr-TR" dirty="0" smtClean="0"/>
              <a:t>16:9 formatında </a:t>
            </a:r>
            <a:r>
              <a:rPr lang="tr-TR" b="1" dirty="0" smtClean="0"/>
              <a:t>HDTV</a:t>
            </a:r>
            <a:r>
              <a:rPr lang="tr-TR" dirty="0" smtClean="0"/>
              <a:t> (yüksek çözünürlüklü televizyon) yayıncılığı’ </a:t>
            </a:r>
            <a:r>
              <a:rPr lang="tr-TR" dirty="0" err="1" smtClean="0"/>
              <a:t>na</a:t>
            </a:r>
            <a:r>
              <a:rPr lang="tr-TR" dirty="0" smtClean="0"/>
              <a:t> geçiş, (böylece, mobil cihazlarda ve araçla) seyir halindeyken bile rahatlıkla televizyon seyredilebilme imkânı)</a:t>
            </a:r>
            <a:br>
              <a:rPr lang="tr-TR" dirty="0" smtClean="0"/>
            </a:br>
            <a:r>
              <a:rPr lang="tr-TR" dirty="0" smtClean="0"/>
              <a:t/>
            </a:r>
            <a:br>
              <a:rPr lang="tr-TR" dirty="0" smtClean="0"/>
            </a:br>
            <a:endParaRPr lang="tr-TR" dirty="0" smtClean="0"/>
          </a:p>
          <a:p>
            <a:pPr fontAlgn="base"/>
            <a:r>
              <a:rPr lang="tr-TR" dirty="0" smtClean="0"/>
              <a:t>Aynı anda farklı dillerde yayın imkânı. (EPG -</a:t>
            </a:r>
            <a:r>
              <a:rPr lang="tr-TR" dirty="0" err="1" smtClean="0"/>
              <a:t>Electronic</a:t>
            </a:r>
            <a:r>
              <a:rPr lang="tr-TR" dirty="0" smtClean="0"/>
              <a:t> </a:t>
            </a:r>
            <a:r>
              <a:rPr lang="tr-TR" dirty="0" err="1" smtClean="0"/>
              <a:t>Programme</a:t>
            </a:r>
            <a:r>
              <a:rPr lang="tr-TR" dirty="0" smtClean="0"/>
              <a:t> </a:t>
            </a:r>
            <a:r>
              <a:rPr lang="tr-TR" dirty="0" err="1" smtClean="0"/>
              <a:t>Guide</a:t>
            </a:r>
            <a:r>
              <a:rPr lang="tr-TR" dirty="0" smtClean="0"/>
              <a:t>)</a:t>
            </a:r>
            <a:br>
              <a:rPr lang="tr-TR" dirty="0" smtClean="0"/>
            </a:br>
            <a:r>
              <a:rPr lang="tr-TR" dirty="0" smtClean="0"/>
              <a:t>DVB-T, yeni </a:t>
            </a:r>
            <a:r>
              <a:rPr lang="tr-TR" dirty="0" err="1" smtClean="0"/>
              <a:t>teletekst</a:t>
            </a:r>
            <a:r>
              <a:rPr lang="tr-TR" dirty="0" smtClean="0"/>
              <a:t> sistemi </a:t>
            </a:r>
            <a:r>
              <a:rPr lang="tr-TR" b="1" dirty="0" smtClean="0"/>
              <a:t>Elektronik Program Rehberi özelliği</a:t>
            </a:r>
            <a:r>
              <a:rPr lang="tr-TR" dirty="0" smtClean="0"/>
              <a:t> ile resim, video, klip ve yüksek kapasiteli yazı indirebilme imkânı da sunuyor.</a:t>
            </a:r>
          </a:p>
          <a:p>
            <a:endParaRPr lang="tr-TR" dirty="0" smtClean="0"/>
          </a:p>
          <a:p>
            <a:endParaRPr lang="tr-TR"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8229600" cy="4752988"/>
          </a:xfrm>
        </p:spPr>
        <p:txBody>
          <a:bodyPr>
            <a:normAutofit lnSpcReduction="10000"/>
          </a:bodyPr>
          <a:lstStyle/>
          <a:p>
            <a:endParaRPr lang="tr-TR" dirty="0" smtClean="0"/>
          </a:p>
          <a:p>
            <a:r>
              <a:rPr lang="tr-TR" dirty="0" smtClean="0"/>
              <a:t>Türkiye’de karasal yayıncılık denemeleri </a:t>
            </a:r>
            <a:r>
              <a:rPr lang="tr-TR" b="1" dirty="0" smtClean="0"/>
              <a:t>2005</a:t>
            </a:r>
            <a:r>
              <a:rPr lang="tr-TR" dirty="0" smtClean="0"/>
              <a:t> yılında başlatılmıştır. </a:t>
            </a:r>
            <a:r>
              <a:rPr lang="tr-TR" b="1" dirty="0" smtClean="0"/>
              <a:t>2015</a:t>
            </a:r>
            <a:r>
              <a:rPr lang="tr-TR" dirty="0" smtClean="0"/>
              <a:t> yılı sonunda diğer Avrupa ülkeleriyle beraber ülkemizde de </a:t>
            </a:r>
            <a:r>
              <a:rPr lang="tr-TR" b="1" dirty="0" err="1" smtClean="0"/>
              <a:t>analog</a:t>
            </a:r>
            <a:r>
              <a:rPr lang="tr-TR" b="1" dirty="0" smtClean="0"/>
              <a:t> yayın </a:t>
            </a:r>
            <a:r>
              <a:rPr lang="tr-TR" dirty="0" smtClean="0"/>
              <a:t>kademeli olarak sona erdirilmiş  ve </a:t>
            </a:r>
            <a:r>
              <a:rPr lang="tr-TR" b="1" dirty="0" smtClean="0"/>
              <a:t>karasal </a:t>
            </a:r>
            <a:r>
              <a:rPr lang="tr-TR" dirty="0" smtClean="0"/>
              <a:t>yayına geçilmiştir.</a:t>
            </a:r>
          </a:p>
          <a:p>
            <a:endParaRPr lang="tr-TR" dirty="0" smtClean="0"/>
          </a:p>
          <a:p>
            <a:r>
              <a:rPr lang="tr-TR" b="1" dirty="0" smtClean="0"/>
              <a:t>RTÜK</a:t>
            </a:r>
            <a:r>
              <a:rPr lang="tr-TR" dirty="0" smtClean="0"/>
              <a:t>’ten yapılan açıklamaya göre </a:t>
            </a:r>
            <a:r>
              <a:rPr lang="tr-TR" b="1" dirty="0" err="1" smtClean="0"/>
              <a:t>Analog</a:t>
            </a:r>
            <a:r>
              <a:rPr lang="tr-TR" b="1" dirty="0" smtClean="0"/>
              <a:t> Karasal </a:t>
            </a:r>
            <a:r>
              <a:rPr lang="tr-TR" dirty="0" smtClean="0"/>
              <a:t>Televizyon yayınları İstanbul için 8 Aralık 2014’te, tüm Türkiye genelinde ise 2 Mart 2015 tarihinde </a:t>
            </a:r>
            <a:r>
              <a:rPr lang="tr-TR" b="1" dirty="0" err="1" smtClean="0"/>
              <a:t>Analog</a:t>
            </a:r>
            <a:r>
              <a:rPr lang="tr-TR" b="1" dirty="0" smtClean="0"/>
              <a:t> karasal televizyon yayınları </a:t>
            </a:r>
            <a:r>
              <a:rPr lang="tr-TR" dirty="0" smtClean="0"/>
              <a:t>sonlandırılmış, </a:t>
            </a:r>
            <a:r>
              <a:rPr lang="tr-TR" b="1" dirty="0" smtClean="0"/>
              <a:t>Dijital</a:t>
            </a:r>
            <a:r>
              <a:rPr lang="tr-TR" dirty="0" smtClean="0"/>
              <a:t>/sayısal karasal yayınlarına geçilmiştir.</a:t>
            </a:r>
          </a:p>
          <a:p>
            <a:endParaRPr lang="tr-TR"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endParaRPr lang="tr-TR" dirty="0" smtClean="0"/>
          </a:p>
          <a:p>
            <a:r>
              <a:rPr lang="tr-TR" dirty="0" smtClean="0"/>
              <a:t>Dijital karasal üzerinden Yüksek görüntü çözünürlüğü ile (</a:t>
            </a:r>
            <a:r>
              <a:rPr lang="tr-TR" b="1" dirty="0" smtClean="0"/>
              <a:t>HD</a:t>
            </a:r>
            <a:r>
              <a:rPr lang="tr-TR" dirty="0" smtClean="0"/>
              <a:t>) yayın yapacak televizyon kanallarının </a:t>
            </a:r>
            <a:r>
              <a:rPr lang="tr-TR" b="1" dirty="0" smtClean="0"/>
              <a:t>Star TV</a:t>
            </a:r>
            <a:r>
              <a:rPr lang="tr-TR" dirty="0" smtClean="0"/>
              <a:t>, </a:t>
            </a:r>
            <a:r>
              <a:rPr lang="tr-TR" b="1" dirty="0" smtClean="0"/>
              <a:t>NTV Spor, Kanal D, ATV, Al </a:t>
            </a:r>
            <a:r>
              <a:rPr lang="tr-TR" b="1" dirty="0" err="1" smtClean="0"/>
              <a:t>Jazeera</a:t>
            </a:r>
            <a:r>
              <a:rPr lang="tr-TR" b="1" dirty="0" smtClean="0"/>
              <a:t>, A Haber, Show TV, Haber Türk, FOX, STV ve Kanal Türk </a:t>
            </a:r>
            <a:r>
              <a:rPr lang="tr-TR" dirty="0" smtClean="0"/>
              <a:t>olduğu ve</a:t>
            </a:r>
          </a:p>
          <a:p>
            <a:r>
              <a:rPr lang="tr-TR" dirty="0" smtClean="0"/>
              <a:t>bu televizyon kanallarının kumanda sıralamalarının kura yöntemiyle belirlendiği belirtilmektedir.</a:t>
            </a:r>
          </a:p>
          <a:p>
            <a:endParaRPr lang="tr-TR" dirty="0"/>
          </a:p>
        </p:txBody>
      </p:sp>
      <p:pic>
        <p:nvPicPr>
          <p:cNvPr id="31745" name="Picture 1" descr="C:\Users\Admin\Desktop\radyo teknik resim\images (17).jpg"/>
          <p:cNvPicPr>
            <a:picLocks noChangeAspect="1" noChangeArrowheads="1"/>
          </p:cNvPicPr>
          <p:nvPr/>
        </p:nvPicPr>
        <p:blipFill>
          <a:blip r:embed="rId2"/>
          <a:srcRect/>
          <a:stretch>
            <a:fillRect/>
          </a:stretch>
        </p:blipFill>
        <p:spPr bwMode="auto">
          <a:xfrm>
            <a:off x="2857488" y="928670"/>
            <a:ext cx="3038475" cy="1504950"/>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5253054"/>
          </a:xfrm>
        </p:spPr>
        <p:txBody>
          <a:bodyPr/>
          <a:lstStyle/>
          <a:p>
            <a:r>
              <a:rPr lang="tr-TR" b="1" dirty="0" smtClean="0"/>
              <a:t>Karasal sayısal (dijital) televizyon </a:t>
            </a:r>
            <a:r>
              <a:rPr lang="tr-TR" dirty="0" smtClean="0"/>
              <a:t>yayınlarının mevcut televizyonlardan izlenebilmesi için </a:t>
            </a:r>
            <a:r>
              <a:rPr lang="tr-TR" b="1" dirty="0" smtClean="0"/>
              <a:t>set üstü </a:t>
            </a:r>
            <a:r>
              <a:rPr lang="tr-TR" dirty="0" smtClean="0"/>
              <a:t>adı verilen bu teknolojiye uygun </a:t>
            </a:r>
            <a:r>
              <a:rPr lang="tr-TR" b="1" dirty="0" smtClean="0"/>
              <a:t>alıcıların</a:t>
            </a:r>
            <a:r>
              <a:rPr lang="tr-TR" dirty="0" smtClean="0"/>
              <a:t> temin edilmesi gerekmektedir. </a:t>
            </a:r>
          </a:p>
          <a:p>
            <a:endParaRPr lang="tr-TR" dirty="0" smtClean="0"/>
          </a:p>
          <a:p>
            <a:r>
              <a:rPr lang="tr-TR" dirty="0" smtClean="0"/>
              <a:t>Tüketicilerin mağdur olmaması içi </a:t>
            </a:r>
            <a:r>
              <a:rPr lang="tr-TR" b="1" dirty="0" smtClean="0"/>
              <a:t>RTÜK</a:t>
            </a:r>
            <a:r>
              <a:rPr lang="tr-TR" dirty="0" smtClean="0"/>
              <a:t> ve </a:t>
            </a:r>
            <a:r>
              <a:rPr lang="tr-TR" b="1" dirty="0" smtClean="0"/>
              <a:t>TSE</a:t>
            </a:r>
            <a:r>
              <a:rPr lang="tr-TR" dirty="0" smtClean="0"/>
              <a:t> onaylı </a:t>
            </a:r>
            <a:r>
              <a:rPr lang="tr-TR" b="1" dirty="0" smtClean="0"/>
              <a:t>DVB-T2</a:t>
            </a:r>
            <a:r>
              <a:rPr lang="tr-TR" dirty="0" smtClean="0"/>
              <a:t> alıcıları standart olarak belirlenmiştir. </a:t>
            </a:r>
          </a:p>
          <a:p>
            <a:endParaRPr lang="tr-TR" dirty="0" smtClean="0"/>
          </a:p>
          <a:p>
            <a:r>
              <a:rPr lang="tr-TR" dirty="0" smtClean="0"/>
              <a:t>Bu alıcılara sahip televizyonlar ise sadece çubuk antenle frekans lisansı kazanan tüm kanalları </a:t>
            </a:r>
            <a:r>
              <a:rPr lang="tr-TR" b="1" dirty="0" smtClean="0"/>
              <a:t>HD</a:t>
            </a:r>
            <a:r>
              <a:rPr lang="tr-TR" dirty="0" smtClean="0"/>
              <a:t> kanallar da dâhil olmak üzere, şifresiz ve ücretsiz izlenebilinecektir.</a:t>
            </a:r>
          </a:p>
          <a:p>
            <a:endParaRPr lang="tr-TR"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1143008"/>
          </a:xfrm>
        </p:spPr>
        <p:txBody>
          <a:bodyPr>
            <a:normAutofit fontScale="90000"/>
          </a:bodyPr>
          <a:lstStyle/>
          <a:p>
            <a:pPr algn="ctr"/>
            <a:r>
              <a:rPr lang="tr-TR" sz="4000" b="1" dirty="0" smtClean="0"/>
              <a:t/>
            </a:r>
            <a:br>
              <a:rPr lang="tr-TR" sz="4000" b="1" dirty="0" smtClean="0"/>
            </a:br>
            <a:r>
              <a:rPr lang="tr-TR" dirty="0"/>
              <a:t/>
            </a:r>
            <a:br>
              <a:rPr lang="tr-TR" dirty="0"/>
            </a:br>
            <a:r>
              <a:rPr lang="tr-TR" sz="5400" b="1" dirty="0" smtClean="0"/>
              <a:t> HD Teknolojisi</a:t>
            </a:r>
            <a:endParaRPr lang="tr-TR" dirty="0"/>
          </a:p>
        </p:txBody>
      </p:sp>
      <p:sp>
        <p:nvSpPr>
          <p:cNvPr id="3" name="2 İçerik Yer Tutucusu"/>
          <p:cNvSpPr>
            <a:spLocks noGrp="1"/>
          </p:cNvSpPr>
          <p:nvPr>
            <p:ph idx="1"/>
          </p:nvPr>
        </p:nvSpPr>
        <p:spPr/>
        <p:txBody>
          <a:bodyPr>
            <a:normAutofit/>
          </a:bodyPr>
          <a:lstStyle/>
          <a:p>
            <a:r>
              <a:rPr lang="tr-TR" b="1" dirty="0" err="1" smtClean="0"/>
              <a:t>High</a:t>
            </a:r>
            <a:r>
              <a:rPr lang="tr-TR" b="1" dirty="0" smtClean="0"/>
              <a:t> </a:t>
            </a:r>
            <a:r>
              <a:rPr lang="tr-TR" b="1" dirty="0" err="1"/>
              <a:t>Definition</a:t>
            </a:r>
            <a:r>
              <a:rPr lang="tr-TR" b="1" dirty="0"/>
              <a:t> </a:t>
            </a:r>
            <a:r>
              <a:rPr lang="tr-TR" dirty="0"/>
              <a:t>(</a:t>
            </a:r>
            <a:r>
              <a:rPr lang="tr-TR" b="1" dirty="0"/>
              <a:t>HD</a:t>
            </a:r>
            <a:r>
              <a:rPr lang="tr-TR" dirty="0"/>
              <a:t>) veya Türkçesiyle “Yüksek Çözünürlüklü Televizyon” ise kameraların daha yüksek kalite görüntü toplamasını sağlayan yeni bir formattır. </a:t>
            </a:r>
            <a:endParaRPr lang="tr-TR" dirty="0" smtClean="0"/>
          </a:p>
          <a:p>
            <a:endParaRPr lang="tr-TR" dirty="0" smtClean="0"/>
          </a:p>
          <a:p>
            <a:r>
              <a:rPr lang="tr-TR" b="1" dirty="0" smtClean="0"/>
              <a:t>VHS</a:t>
            </a:r>
            <a:r>
              <a:rPr lang="tr-TR" dirty="0"/>
              <a:t>, </a:t>
            </a:r>
            <a:r>
              <a:rPr lang="tr-TR" b="1" dirty="0" err="1"/>
              <a:t>Betacam</a:t>
            </a:r>
            <a:r>
              <a:rPr lang="tr-TR" dirty="0"/>
              <a:t>, </a:t>
            </a:r>
            <a:r>
              <a:rPr lang="tr-TR" b="1" dirty="0"/>
              <a:t>DV</a:t>
            </a:r>
            <a:r>
              <a:rPr lang="tr-TR" dirty="0"/>
              <a:t> gibi televizyon formatlarının ardından gelen bu yeni teknoloji, sinema filmlerinden daha kaliteli görüntü üretebilme imkânı tanıdığından dolayı sinema sektöründe de kullanılmaya başlanmıştır.</a:t>
            </a:r>
          </a:p>
          <a:p>
            <a:endParaRPr lang="tr-TR"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Users\Admin\Desktop\radyo teknik resim\images (13).jpg"/>
          <p:cNvPicPr>
            <a:picLocks noGrp="1" noChangeAspect="1" noChangeArrowheads="1"/>
          </p:cNvPicPr>
          <p:nvPr>
            <p:ph idx="1"/>
          </p:nvPr>
        </p:nvPicPr>
        <p:blipFill>
          <a:blip r:embed="rId2"/>
          <a:srcRect/>
          <a:stretch>
            <a:fillRect/>
          </a:stretch>
        </p:blipFill>
        <p:spPr bwMode="auto">
          <a:xfrm>
            <a:off x="428596" y="928670"/>
            <a:ext cx="4143404" cy="3643338"/>
          </a:xfrm>
          <a:prstGeom prst="rect">
            <a:avLst/>
          </a:prstGeom>
          <a:noFill/>
        </p:spPr>
      </p:pic>
      <p:pic>
        <p:nvPicPr>
          <p:cNvPr id="5" name="Picture 5" descr="C:\Users\Admin\Desktop\radyo teknik resim\indir (35).jpg"/>
          <p:cNvPicPr>
            <a:picLocks noChangeAspect="1" noChangeArrowheads="1"/>
          </p:cNvPicPr>
          <p:nvPr/>
        </p:nvPicPr>
        <p:blipFill>
          <a:blip r:embed="rId3"/>
          <a:srcRect/>
          <a:stretch>
            <a:fillRect/>
          </a:stretch>
        </p:blipFill>
        <p:spPr bwMode="auto">
          <a:xfrm>
            <a:off x="5072066" y="3357562"/>
            <a:ext cx="3143272" cy="2928958"/>
          </a:xfrm>
          <a:prstGeom prst="rect">
            <a:avLst/>
          </a:prstGeom>
          <a:noFill/>
        </p:spPr>
      </p:pic>
      <p:pic>
        <p:nvPicPr>
          <p:cNvPr id="112643" name="Picture 3" descr="C:\Users\Admin\Desktop\radyo teknik resim\images (19).jpg"/>
          <p:cNvPicPr>
            <a:picLocks noChangeAspect="1" noChangeArrowheads="1"/>
          </p:cNvPicPr>
          <p:nvPr/>
        </p:nvPicPr>
        <p:blipFill>
          <a:blip r:embed="rId4"/>
          <a:srcRect/>
          <a:stretch>
            <a:fillRect/>
          </a:stretch>
        </p:blipFill>
        <p:spPr bwMode="auto">
          <a:xfrm>
            <a:off x="1000100" y="4143380"/>
            <a:ext cx="2762250" cy="1657350"/>
          </a:xfrm>
          <a:prstGeom prst="rect">
            <a:avLst/>
          </a:prstGeom>
          <a:noFill/>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normAutofit/>
          </a:bodyPr>
          <a:lstStyle/>
          <a:p>
            <a:endParaRPr lang="tr-TR" dirty="0" smtClean="0"/>
          </a:p>
          <a:p>
            <a:r>
              <a:rPr lang="tr-TR" b="1" dirty="0" smtClean="0"/>
              <a:t>HD </a:t>
            </a:r>
            <a:r>
              <a:rPr lang="tr-TR" b="1" dirty="0"/>
              <a:t>teknolojisi </a:t>
            </a:r>
            <a:r>
              <a:rPr lang="tr-TR" dirty="0"/>
              <a:t>konusunda çalışmalar aslında </a:t>
            </a:r>
            <a:r>
              <a:rPr lang="tr-TR" b="1" dirty="0"/>
              <a:t>1980</a:t>
            </a:r>
            <a:r>
              <a:rPr lang="tr-TR" dirty="0"/>
              <a:t>’lere kadar dayanır. </a:t>
            </a:r>
            <a:r>
              <a:rPr lang="tr-TR" b="1" dirty="0"/>
              <a:t>1990</a:t>
            </a:r>
            <a:r>
              <a:rPr lang="tr-TR" dirty="0"/>
              <a:t>’ların ortalarında ise HD teknolojisi bir yayıncılık standardı olarak kabul görmeye ve bu teknolojiye uygun ürünler üretilmeye </a:t>
            </a:r>
            <a:r>
              <a:rPr lang="tr-TR" dirty="0" smtClean="0"/>
              <a:t>başlanmıştır. </a:t>
            </a:r>
          </a:p>
          <a:p>
            <a:endParaRPr lang="tr-TR" dirty="0" smtClean="0"/>
          </a:p>
          <a:p>
            <a:r>
              <a:rPr lang="tr-TR" dirty="0" smtClean="0"/>
              <a:t>Bazı </a:t>
            </a:r>
            <a:r>
              <a:rPr lang="tr-TR" dirty="0"/>
              <a:t>gelişmiş ülkelerde </a:t>
            </a:r>
            <a:r>
              <a:rPr lang="tr-TR" b="1" dirty="0"/>
              <a:t>HD</a:t>
            </a:r>
            <a:r>
              <a:rPr lang="tr-TR" dirty="0"/>
              <a:t> yayın denemeleri başlamışsa da bu teknoloji </a:t>
            </a:r>
            <a:r>
              <a:rPr lang="tr-TR" dirty="0" smtClean="0"/>
              <a:t>ilginç bir şekilde, oldukça </a:t>
            </a:r>
            <a:r>
              <a:rPr lang="tr-TR" dirty="0"/>
              <a:t>yavaş yayılmaktadır. </a:t>
            </a:r>
          </a:p>
          <a:p>
            <a:endParaRPr lang="tr-TR"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Bunun en önemli sebebi televizyonların </a:t>
            </a:r>
            <a:r>
              <a:rPr lang="tr-TR" b="1" dirty="0" smtClean="0"/>
              <a:t>HD yayın </a:t>
            </a:r>
            <a:r>
              <a:rPr lang="tr-TR" dirty="0" smtClean="0"/>
              <a:t>yapabilmesi için kameralardan montaj setlerine ve </a:t>
            </a:r>
            <a:r>
              <a:rPr lang="tr-TR" b="1" dirty="0" err="1" smtClean="0"/>
              <a:t>uplink</a:t>
            </a:r>
            <a:r>
              <a:rPr lang="tr-TR" dirty="0" smtClean="0"/>
              <a:t> cihazlarına kadar bütün sistemlerini değiştirmeleri gerekmesidir. </a:t>
            </a:r>
          </a:p>
          <a:p>
            <a:endParaRPr lang="tr-TR" dirty="0" smtClean="0"/>
          </a:p>
          <a:p>
            <a:endParaRPr lang="tr-TR" dirty="0" smtClean="0"/>
          </a:p>
          <a:p>
            <a:r>
              <a:rPr lang="tr-TR" dirty="0" smtClean="0"/>
              <a:t>Normal olarak, </a:t>
            </a:r>
            <a:r>
              <a:rPr lang="tr-TR" b="1" dirty="0" smtClean="0"/>
              <a:t>HD yayını </a:t>
            </a:r>
            <a:r>
              <a:rPr lang="tr-TR" dirty="0" smtClean="0"/>
              <a:t>seyredebilmek için evlere de </a:t>
            </a:r>
            <a:r>
              <a:rPr lang="tr-TR" b="1" dirty="0" smtClean="0"/>
              <a:t>HD uyumlu televizyonlar </a:t>
            </a:r>
            <a:r>
              <a:rPr lang="tr-TR" dirty="0" smtClean="0"/>
              <a:t>alınması gerekecektir.</a:t>
            </a:r>
            <a:endParaRPr lang="tr-TR"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r>
              <a:rPr lang="tr-TR" dirty="0"/>
              <a:t>HDTV konusunda şu anda </a:t>
            </a:r>
            <a:r>
              <a:rPr lang="tr-TR" b="1" dirty="0"/>
              <a:t>720p</a:t>
            </a:r>
            <a:r>
              <a:rPr lang="tr-TR" dirty="0"/>
              <a:t> ve </a:t>
            </a:r>
            <a:r>
              <a:rPr lang="tr-TR" b="1" dirty="0"/>
              <a:t>1080i</a:t>
            </a:r>
            <a:r>
              <a:rPr lang="tr-TR" dirty="0"/>
              <a:t> olmak üzere iki farklı </a:t>
            </a:r>
            <a:r>
              <a:rPr lang="tr-TR" b="1" dirty="0"/>
              <a:t>video </a:t>
            </a:r>
            <a:r>
              <a:rPr lang="tr-TR" b="1" dirty="0" smtClean="0"/>
              <a:t>formatı </a:t>
            </a:r>
            <a:r>
              <a:rPr lang="tr-TR" dirty="0"/>
              <a:t>mevcuttur. </a:t>
            </a:r>
            <a:endParaRPr lang="tr-TR" dirty="0" smtClean="0"/>
          </a:p>
          <a:p>
            <a:endParaRPr lang="tr-TR" dirty="0" smtClean="0"/>
          </a:p>
          <a:p>
            <a:r>
              <a:rPr lang="tr-TR" dirty="0" smtClean="0"/>
              <a:t>Evlerimizdeki </a:t>
            </a:r>
            <a:r>
              <a:rPr lang="tr-TR" dirty="0"/>
              <a:t>mevcut TV’ler </a:t>
            </a:r>
            <a:r>
              <a:rPr lang="tr-TR" b="1" dirty="0"/>
              <a:t>720x576</a:t>
            </a:r>
            <a:r>
              <a:rPr lang="tr-TR" dirty="0"/>
              <a:t> ekran çözünürlüğünde görüntü sunarken, </a:t>
            </a:r>
            <a:r>
              <a:rPr lang="tr-TR" b="1" dirty="0"/>
              <a:t>HD TV’ler 1920x1080’</a:t>
            </a:r>
            <a:r>
              <a:rPr lang="tr-TR" dirty="0"/>
              <a:t>e kadar ekran çözünürlüklerini desteklerler. </a:t>
            </a:r>
            <a:endParaRPr lang="tr-TR" dirty="0" smtClean="0"/>
          </a:p>
          <a:p>
            <a:endParaRPr lang="tr-TR" dirty="0" smtClean="0"/>
          </a:p>
          <a:p>
            <a:r>
              <a:rPr lang="tr-TR" b="1" dirty="0" smtClean="0"/>
              <a:t>HD </a:t>
            </a:r>
            <a:r>
              <a:rPr lang="tr-TR" b="1" dirty="0"/>
              <a:t>TV’lerde </a:t>
            </a:r>
            <a:r>
              <a:rPr lang="tr-TR" dirty="0"/>
              <a:t>renkler ve şekiller çok daha canlı ve gerçekçi görüntülenir. TV yayını, sinemalardaki veya DVD filmlerdeki gibi </a:t>
            </a:r>
            <a:r>
              <a:rPr lang="tr-TR" b="1" dirty="0"/>
              <a:t>5.1 ses kalitesinde </a:t>
            </a:r>
            <a:r>
              <a:rPr lang="tr-TR" dirty="0"/>
              <a:t>dinlenebilir.</a:t>
            </a:r>
          </a:p>
          <a:p>
            <a:pPr>
              <a:buNone/>
            </a:pPr>
            <a:r>
              <a:rPr lang="tr-TR" dirty="0"/>
              <a:t> </a:t>
            </a:r>
          </a:p>
          <a:p>
            <a:endParaRPr lang="tr-TR"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endParaRPr lang="tr-TR" b="1" dirty="0" smtClean="0"/>
          </a:p>
          <a:p>
            <a:r>
              <a:rPr lang="tr-TR" b="1" dirty="0" smtClean="0"/>
              <a:t>HD </a:t>
            </a:r>
            <a:r>
              <a:rPr lang="tr-TR" b="1" dirty="0"/>
              <a:t>teknolojisi</a:t>
            </a:r>
            <a:r>
              <a:rPr lang="tr-TR" dirty="0"/>
              <a:t>nin televizyona getirdiği bir başka yenilik de ekranın boyutu konusundadır. Mevcut televizyonların çoğunun ekran boyutu </a:t>
            </a:r>
            <a:r>
              <a:rPr lang="tr-TR" b="1" dirty="0"/>
              <a:t>4x3</a:t>
            </a:r>
            <a:r>
              <a:rPr lang="tr-TR" dirty="0"/>
              <a:t> oranında ve kareye yakın görünümdeyken </a:t>
            </a:r>
            <a:r>
              <a:rPr lang="tr-TR" b="1" dirty="0"/>
              <a:t>HD uyumlu TV’ler 16x9 </a:t>
            </a:r>
            <a:r>
              <a:rPr lang="tr-TR" dirty="0"/>
              <a:t>çerçeve oranında ve </a:t>
            </a:r>
            <a:r>
              <a:rPr lang="tr-TR" b="1" dirty="0"/>
              <a:t>dikdörtgenimsi</a:t>
            </a:r>
            <a:r>
              <a:rPr lang="tr-TR" dirty="0"/>
              <a:t>dir. Bu çerçeveleme, sinema perdeleri gibi </a:t>
            </a:r>
            <a:r>
              <a:rPr lang="tr-TR" b="1" dirty="0" err="1" smtClean="0"/>
              <a:t>panoromik</a:t>
            </a:r>
            <a:r>
              <a:rPr lang="tr-TR" dirty="0" smtClean="0"/>
              <a:t> </a:t>
            </a:r>
            <a:r>
              <a:rPr lang="tr-TR" dirty="0"/>
              <a:t>ve gözün daha kolay algılayacağı bir görüntü sağlar. </a:t>
            </a:r>
          </a:p>
          <a:p>
            <a:endParaRPr lang="tr-TR"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normAutofit/>
          </a:bodyPr>
          <a:lstStyle/>
          <a:p>
            <a:r>
              <a:rPr lang="tr-TR" dirty="0" smtClean="0"/>
              <a:t>Aslında </a:t>
            </a:r>
            <a:r>
              <a:rPr lang="tr-TR" b="1" dirty="0" smtClean="0"/>
              <a:t>HD </a:t>
            </a:r>
            <a:r>
              <a:rPr lang="tr-TR" dirty="0" smtClean="0"/>
              <a:t>teknolojisi ile karasal yayıncılığın birbirini tamamladığı söylenebilir. </a:t>
            </a:r>
            <a:r>
              <a:rPr lang="tr-TR" b="1" dirty="0" smtClean="0"/>
              <a:t>HD</a:t>
            </a:r>
            <a:r>
              <a:rPr lang="tr-TR" dirty="0" smtClean="0"/>
              <a:t> teknolojisi kaliteli görüntüye sahip olduğu için aktarımda da büyük bant genişliklerine ihtiyaç duyar. </a:t>
            </a:r>
          </a:p>
          <a:p>
            <a:r>
              <a:rPr lang="tr-TR" b="1" dirty="0" smtClean="0"/>
              <a:t>Karasal yayıncılık</a:t>
            </a:r>
            <a:r>
              <a:rPr lang="tr-TR" dirty="0" smtClean="0"/>
              <a:t>, dijital olduğu ve yüksek bant genişliklerini desteklediği için </a:t>
            </a:r>
            <a:r>
              <a:rPr lang="tr-TR" b="1" dirty="0" smtClean="0"/>
              <a:t>HD</a:t>
            </a:r>
            <a:r>
              <a:rPr lang="tr-TR" dirty="0" smtClean="0"/>
              <a:t> yayınlar için de uygundur.</a:t>
            </a:r>
            <a:r>
              <a:rPr lang="tr-TR" dirty="0"/>
              <a:t> </a:t>
            </a:r>
            <a:endParaRPr lang="tr-TR" dirty="0" smtClean="0"/>
          </a:p>
          <a:p>
            <a:r>
              <a:rPr lang="tr-TR" dirty="0" smtClean="0"/>
              <a:t>Ülkemizdeki çoğu </a:t>
            </a:r>
            <a:r>
              <a:rPr lang="tr-TR" dirty="0"/>
              <a:t>TV </a:t>
            </a:r>
            <a:r>
              <a:rPr lang="tr-TR" dirty="0" smtClean="0"/>
              <a:t>kanalı dizi </a:t>
            </a:r>
            <a:r>
              <a:rPr lang="tr-TR" dirty="0"/>
              <a:t>ve film </a:t>
            </a:r>
            <a:r>
              <a:rPr lang="tr-TR" dirty="0" smtClean="0"/>
              <a:t>çekimlerini </a:t>
            </a:r>
            <a:r>
              <a:rPr lang="tr-TR" b="1" dirty="0" smtClean="0"/>
              <a:t>HD</a:t>
            </a:r>
            <a:r>
              <a:rPr lang="tr-TR" dirty="0" smtClean="0"/>
              <a:t> kameralarla yapmakta </a:t>
            </a:r>
            <a:r>
              <a:rPr lang="tr-TR" dirty="0"/>
              <a:t>veya </a:t>
            </a:r>
            <a:r>
              <a:rPr lang="tr-TR" b="1" dirty="0"/>
              <a:t>HD</a:t>
            </a:r>
            <a:r>
              <a:rPr lang="tr-TR" dirty="0"/>
              <a:t> teknolojisi ile üretilmiş programlar </a:t>
            </a:r>
            <a:r>
              <a:rPr lang="tr-TR" dirty="0" smtClean="0"/>
              <a:t>yayınlamaktadır.</a:t>
            </a:r>
            <a:endParaRPr lang="tr-TR" dirty="0"/>
          </a:p>
          <a:p>
            <a:endParaRPr lang="tr-TR"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
            </a:r>
            <a:br>
              <a:rPr lang="tr-TR" b="1" dirty="0" smtClean="0"/>
            </a:br>
            <a:r>
              <a:rPr lang="tr-TR" sz="4000" b="1" dirty="0" smtClean="0"/>
              <a:t>Üç Boyutlu (3D)Televizyon</a:t>
            </a:r>
            <a:r>
              <a:rPr lang="tr-TR" sz="4000" dirty="0" smtClean="0"/>
              <a:t/>
            </a:r>
            <a:br>
              <a:rPr lang="tr-TR" sz="4000" dirty="0" smtClean="0"/>
            </a:br>
            <a:endParaRPr lang="tr-TR" sz="4000" dirty="0"/>
          </a:p>
        </p:txBody>
      </p:sp>
      <p:sp>
        <p:nvSpPr>
          <p:cNvPr id="3" name="2 İçerik Yer Tutucusu"/>
          <p:cNvSpPr>
            <a:spLocks noGrp="1"/>
          </p:cNvSpPr>
          <p:nvPr>
            <p:ph idx="1"/>
          </p:nvPr>
        </p:nvSpPr>
        <p:spPr>
          <a:xfrm>
            <a:off x="457200" y="1285860"/>
            <a:ext cx="8229600" cy="5038740"/>
          </a:xfrm>
        </p:spPr>
        <p:txBody>
          <a:bodyPr>
            <a:normAutofit/>
          </a:bodyPr>
          <a:lstStyle/>
          <a:p>
            <a:pPr>
              <a:buNone/>
            </a:pPr>
            <a:r>
              <a:rPr lang="tr-TR" b="1" dirty="0"/>
              <a:t> </a:t>
            </a:r>
            <a:endParaRPr lang="tr-TR" dirty="0"/>
          </a:p>
          <a:p>
            <a:r>
              <a:rPr lang="tr-TR" dirty="0"/>
              <a:t>Türkiye’nin de aralarında bulunduğu bazı ülkelerde </a:t>
            </a:r>
            <a:r>
              <a:rPr lang="tr-TR" b="1" dirty="0" smtClean="0"/>
              <a:t>üç boyutlu </a:t>
            </a:r>
            <a:r>
              <a:rPr lang="tr-TR" b="1" dirty="0"/>
              <a:t>televizyon </a:t>
            </a:r>
            <a:r>
              <a:rPr lang="tr-TR" dirty="0"/>
              <a:t>konusunda </a:t>
            </a:r>
            <a:r>
              <a:rPr lang="tr-TR" dirty="0" smtClean="0"/>
              <a:t>sürekli araştırmalar </a:t>
            </a:r>
            <a:r>
              <a:rPr lang="tr-TR" dirty="0"/>
              <a:t>yapılmaktadır. </a:t>
            </a:r>
            <a:endParaRPr lang="tr-TR" dirty="0" smtClean="0"/>
          </a:p>
          <a:p>
            <a:r>
              <a:rPr lang="tr-TR" b="1" dirty="0" smtClean="0"/>
              <a:t>Üç boyutlu </a:t>
            </a:r>
            <a:r>
              <a:rPr lang="tr-TR" b="1" dirty="0"/>
              <a:t>televizyon </a:t>
            </a:r>
            <a:r>
              <a:rPr lang="tr-TR" dirty="0"/>
              <a:t>çalışmaları temelde, televizyonu sadece eni ve boyu olan bir çerçevenin içinden çıkartarak, ona derinlik katma çabasıdır. </a:t>
            </a:r>
            <a:endParaRPr lang="tr-TR" dirty="0" smtClean="0"/>
          </a:p>
          <a:p>
            <a:r>
              <a:rPr lang="tr-TR" dirty="0" smtClean="0"/>
              <a:t>Böyle </a:t>
            </a:r>
            <a:r>
              <a:rPr lang="tr-TR" dirty="0"/>
              <a:t>bir televizyona, sağdan solda veya arkadan bakıldığında tıpkı gerçek hayatta olduğu gibi eşyanın farklı yönlerden görüntüsünü görmek mümkün olacaktır. </a:t>
            </a:r>
          </a:p>
          <a:p>
            <a:endParaRPr lang="tr-TR"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t>3D  YAYINCILIK</a:t>
            </a:r>
            <a:endParaRPr lang="tr-TR" dirty="0"/>
          </a:p>
        </p:txBody>
      </p:sp>
      <p:pic>
        <p:nvPicPr>
          <p:cNvPr id="113666" name="Picture 2" descr="C:\Users\Admin\Desktop\radyo teknik resim\indir (38).jpg"/>
          <p:cNvPicPr>
            <a:picLocks noGrp="1" noChangeAspect="1" noChangeArrowheads="1"/>
          </p:cNvPicPr>
          <p:nvPr>
            <p:ph idx="1"/>
          </p:nvPr>
        </p:nvPicPr>
        <p:blipFill>
          <a:blip r:embed="rId2"/>
          <a:srcRect/>
          <a:stretch>
            <a:fillRect/>
          </a:stretch>
        </p:blipFill>
        <p:spPr bwMode="auto">
          <a:xfrm>
            <a:off x="714348" y="1928802"/>
            <a:ext cx="1828800" cy="1828800"/>
          </a:xfrm>
          <a:prstGeom prst="rect">
            <a:avLst/>
          </a:prstGeom>
          <a:noFill/>
        </p:spPr>
      </p:pic>
      <p:pic>
        <p:nvPicPr>
          <p:cNvPr id="113667" name="Picture 3" descr="C:\Users\Admin\Desktop\radyo teknik resim\indir (39).jpg"/>
          <p:cNvPicPr>
            <a:picLocks noChangeAspect="1" noChangeArrowheads="1"/>
          </p:cNvPicPr>
          <p:nvPr/>
        </p:nvPicPr>
        <p:blipFill>
          <a:blip r:embed="rId3"/>
          <a:srcRect/>
          <a:stretch>
            <a:fillRect/>
          </a:stretch>
        </p:blipFill>
        <p:spPr bwMode="auto">
          <a:xfrm>
            <a:off x="2571736" y="2000240"/>
            <a:ext cx="2876550" cy="1590675"/>
          </a:xfrm>
          <a:prstGeom prst="rect">
            <a:avLst/>
          </a:prstGeom>
          <a:noFill/>
        </p:spPr>
      </p:pic>
      <p:pic>
        <p:nvPicPr>
          <p:cNvPr id="113668" name="Picture 4" descr="C:\Users\Admin\Desktop\radyo teknik resim\indir (40).jpg"/>
          <p:cNvPicPr>
            <a:picLocks noChangeAspect="1" noChangeArrowheads="1"/>
          </p:cNvPicPr>
          <p:nvPr/>
        </p:nvPicPr>
        <p:blipFill>
          <a:blip r:embed="rId4"/>
          <a:srcRect/>
          <a:stretch>
            <a:fillRect/>
          </a:stretch>
        </p:blipFill>
        <p:spPr bwMode="auto">
          <a:xfrm>
            <a:off x="5857884" y="1785926"/>
            <a:ext cx="2343150" cy="1952625"/>
          </a:xfrm>
          <a:prstGeom prst="rect">
            <a:avLst/>
          </a:prstGeom>
          <a:noFill/>
        </p:spPr>
      </p:pic>
      <p:pic>
        <p:nvPicPr>
          <p:cNvPr id="113669" name="Picture 5" descr="C:\Users\Admin\Desktop\radyo teknik resim\indir (41).jpg"/>
          <p:cNvPicPr>
            <a:picLocks noChangeAspect="1" noChangeArrowheads="1"/>
          </p:cNvPicPr>
          <p:nvPr/>
        </p:nvPicPr>
        <p:blipFill>
          <a:blip r:embed="rId5"/>
          <a:srcRect/>
          <a:stretch>
            <a:fillRect/>
          </a:stretch>
        </p:blipFill>
        <p:spPr bwMode="auto">
          <a:xfrm>
            <a:off x="6500826" y="3571876"/>
            <a:ext cx="1847850" cy="2476500"/>
          </a:xfrm>
          <a:prstGeom prst="rect">
            <a:avLst/>
          </a:prstGeom>
          <a:noFill/>
        </p:spPr>
      </p:pic>
      <p:pic>
        <p:nvPicPr>
          <p:cNvPr id="113671" name="Picture 7" descr="C:\Users\Admin\Desktop\radyo teknik resim\images (22).jpg"/>
          <p:cNvPicPr>
            <a:picLocks noChangeAspect="1" noChangeArrowheads="1"/>
          </p:cNvPicPr>
          <p:nvPr/>
        </p:nvPicPr>
        <p:blipFill>
          <a:blip r:embed="rId6"/>
          <a:srcRect/>
          <a:stretch>
            <a:fillRect/>
          </a:stretch>
        </p:blipFill>
        <p:spPr bwMode="auto">
          <a:xfrm>
            <a:off x="3143240" y="4071942"/>
            <a:ext cx="2609850" cy="1752600"/>
          </a:xfrm>
          <a:prstGeom prst="rect">
            <a:avLst/>
          </a:prstGeom>
          <a:noFill/>
        </p:spPr>
      </p:pic>
      <p:pic>
        <p:nvPicPr>
          <p:cNvPr id="113672" name="Picture 8" descr="C:\Users\Admin\Desktop\radyo teknik resim\images (27).jpg"/>
          <p:cNvPicPr>
            <a:picLocks noChangeAspect="1" noChangeArrowheads="1"/>
          </p:cNvPicPr>
          <p:nvPr/>
        </p:nvPicPr>
        <p:blipFill>
          <a:blip r:embed="rId7"/>
          <a:srcRect/>
          <a:stretch>
            <a:fillRect/>
          </a:stretch>
        </p:blipFill>
        <p:spPr bwMode="auto">
          <a:xfrm>
            <a:off x="571472" y="4214818"/>
            <a:ext cx="2276475" cy="2009775"/>
          </a:xfrm>
          <a:prstGeom prst="rect">
            <a:avLst/>
          </a:prstGeom>
          <a:noFill/>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b="1" dirty="0" smtClean="0"/>
          </a:p>
          <a:p>
            <a:r>
              <a:rPr lang="tr-TR" b="1" dirty="0" smtClean="0"/>
              <a:t>Lazer</a:t>
            </a:r>
            <a:r>
              <a:rPr lang="tr-TR" dirty="0" smtClean="0"/>
              <a:t>lerle çalışan </a:t>
            </a:r>
            <a:r>
              <a:rPr lang="tr-TR" b="1" dirty="0" smtClean="0"/>
              <a:t>holografik</a:t>
            </a:r>
            <a:r>
              <a:rPr lang="tr-TR" dirty="0" smtClean="0"/>
              <a:t> </a:t>
            </a:r>
            <a:r>
              <a:rPr lang="tr-TR" b="1" dirty="0" smtClean="0"/>
              <a:t>teknolojiye dayalı </a:t>
            </a:r>
            <a:r>
              <a:rPr lang="tr-TR" dirty="0" smtClean="0"/>
              <a:t>bu sistemde yatay bir düzlem üzerine ışık verilerek görüntü oluşturulması hedeflenmektedir. </a:t>
            </a:r>
          </a:p>
          <a:p>
            <a:endParaRPr lang="tr-TR" dirty="0" smtClean="0"/>
          </a:p>
          <a:p>
            <a:r>
              <a:rPr lang="tr-TR" b="1" dirty="0" smtClean="0"/>
              <a:t>Üç boyutlu televizyonda </a:t>
            </a:r>
            <a:r>
              <a:rPr lang="tr-TR" dirty="0" smtClean="0"/>
              <a:t>seyirci elini görüntünün içine sokabilecek ama sadece ışıkla temas etmiş olacaktır.</a:t>
            </a:r>
            <a:endParaRPr lang="tr-TR"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Users\Admin\Desktop\radyo teknik resim\images (23).jpg"/>
          <p:cNvPicPr>
            <a:picLocks noGrp="1" noChangeAspect="1" noChangeArrowheads="1"/>
          </p:cNvPicPr>
          <p:nvPr>
            <p:ph idx="1"/>
          </p:nvPr>
        </p:nvPicPr>
        <p:blipFill>
          <a:blip r:embed="rId2"/>
          <a:srcRect/>
          <a:stretch>
            <a:fillRect/>
          </a:stretch>
        </p:blipFill>
        <p:spPr bwMode="auto">
          <a:xfrm>
            <a:off x="214282" y="1928802"/>
            <a:ext cx="2362200" cy="1933575"/>
          </a:xfrm>
          <a:prstGeom prst="rect">
            <a:avLst/>
          </a:prstGeom>
          <a:noFill/>
        </p:spPr>
      </p:pic>
      <p:pic>
        <p:nvPicPr>
          <p:cNvPr id="114691" name="Picture 3" descr="C:\Users\Admin\Desktop\radyo teknik resim\images (24).jpg"/>
          <p:cNvPicPr>
            <a:picLocks noChangeAspect="1" noChangeArrowheads="1"/>
          </p:cNvPicPr>
          <p:nvPr/>
        </p:nvPicPr>
        <p:blipFill>
          <a:blip r:embed="rId3"/>
          <a:srcRect/>
          <a:stretch>
            <a:fillRect/>
          </a:stretch>
        </p:blipFill>
        <p:spPr bwMode="auto">
          <a:xfrm>
            <a:off x="3214678" y="1643050"/>
            <a:ext cx="2143125" cy="2143125"/>
          </a:xfrm>
          <a:prstGeom prst="rect">
            <a:avLst/>
          </a:prstGeom>
          <a:noFill/>
        </p:spPr>
      </p:pic>
      <p:pic>
        <p:nvPicPr>
          <p:cNvPr id="114692" name="Picture 4" descr="C:\Users\Admin\Desktop\radyo teknik resim\images (25).jpg"/>
          <p:cNvPicPr>
            <a:picLocks noChangeAspect="1" noChangeArrowheads="1"/>
          </p:cNvPicPr>
          <p:nvPr/>
        </p:nvPicPr>
        <p:blipFill>
          <a:blip r:embed="rId4"/>
          <a:srcRect/>
          <a:stretch>
            <a:fillRect/>
          </a:stretch>
        </p:blipFill>
        <p:spPr bwMode="auto">
          <a:xfrm>
            <a:off x="6143636" y="2000240"/>
            <a:ext cx="2524125" cy="1809750"/>
          </a:xfrm>
          <a:prstGeom prst="rect">
            <a:avLst/>
          </a:prstGeom>
          <a:noFill/>
        </p:spPr>
      </p:pic>
      <p:pic>
        <p:nvPicPr>
          <p:cNvPr id="114693" name="Picture 5" descr="C:\Users\Admin\Desktop\radyo teknik resim\images (26).jpg"/>
          <p:cNvPicPr>
            <a:picLocks noChangeAspect="1" noChangeArrowheads="1"/>
          </p:cNvPicPr>
          <p:nvPr/>
        </p:nvPicPr>
        <p:blipFill>
          <a:blip r:embed="rId5"/>
          <a:srcRect/>
          <a:stretch>
            <a:fillRect/>
          </a:stretch>
        </p:blipFill>
        <p:spPr bwMode="auto">
          <a:xfrm>
            <a:off x="3214678" y="4286256"/>
            <a:ext cx="2619375" cy="1743075"/>
          </a:xfrm>
          <a:prstGeom prst="rect">
            <a:avLst/>
          </a:prstGeom>
          <a:noFill/>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8229600" cy="4752988"/>
          </a:xfrm>
        </p:spPr>
        <p:txBody>
          <a:bodyPr>
            <a:normAutofit/>
          </a:bodyPr>
          <a:lstStyle/>
          <a:p>
            <a:endParaRPr lang="tr-TR" b="1" dirty="0" smtClean="0"/>
          </a:p>
          <a:p>
            <a:r>
              <a:rPr lang="tr-TR" b="1" dirty="0" err="1" smtClean="0"/>
              <a:t>Bluray</a:t>
            </a:r>
            <a:r>
              <a:rPr lang="tr-TR" dirty="0" smtClean="0"/>
              <a:t> </a:t>
            </a:r>
            <a:r>
              <a:rPr lang="tr-TR" dirty="0"/>
              <a:t>medyasına </a:t>
            </a:r>
            <a:r>
              <a:rPr lang="tr-TR" b="1" dirty="0"/>
              <a:t>kaydedilen</a:t>
            </a:r>
            <a:r>
              <a:rPr lang="tr-TR" dirty="0"/>
              <a:t> </a:t>
            </a:r>
            <a:r>
              <a:rPr lang="tr-TR" b="1" dirty="0" smtClean="0"/>
              <a:t>üç </a:t>
            </a:r>
            <a:r>
              <a:rPr lang="tr-TR" b="1" dirty="0"/>
              <a:t>boyutlu </a:t>
            </a:r>
            <a:r>
              <a:rPr lang="tr-TR" b="1" dirty="0" smtClean="0"/>
              <a:t>filmler</a:t>
            </a:r>
            <a:r>
              <a:rPr lang="tr-TR" b="1" dirty="0"/>
              <a:t> </a:t>
            </a:r>
            <a:r>
              <a:rPr lang="tr-TR" b="1" dirty="0" smtClean="0"/>
              <a:t>ancak</a:t>
            </a:r>
            <a:r>
              <a:rPr lang="tr-TR" dirty="0" smtClean="0"/>
              <a:t> </a:t>
            </a:r>
            <a:r>
              <a:rPr lang="tr-TR" b="1" dirty="0"/>
              <a:t>3D</a:t>
            </a:r>
            <a:r>
              <a:rPr lang="tr-TR" dirty="0"/>
              <a:t> </a:t>
            </a:r>
            <a:r>
              <a:rPr lang="tr-TR" b="1" dirty="0"/>
              <a:t>özellikli </a:t>
            </a:r>
            <a:r>
              <a:rPr lang="tr-TR" b="1" dirty="0" smtClean="0"/>
              <a:t>televizyonlar</a:t>
            </a:r>
            <a:r>
              <a:rPr lang="tr-TR" dirty="0" smtClean="0"/>
              <a:t>da </a:t>
            </a:r>
            <a:r>
              <a:rPr lang="tr-TR" dirty="0"/>
              <a:t>izlenebilir. </a:t>
            </a:r>
            <a:endParaRPr lang="tr-TR" dirty="0" smtClean="0"/>
          </a:p>
          <a:p>
            <a:endParaRPr lang="tr-TR" dirty="0" smtClean="0"/>
          </a:p>
          <a:p>
            <a:r>
              <a:rPr lang="tr-TR" b="1" dirty="0" smtClean="0"/>
              <a:t>Üç </a:t>
            </a:r>
            <a:r>
              <a:rPr lang="tr-TR" b="1" dirty="0"/>
              <a:t>boyutlu TV </a:t>
            </a:r>
            <a:r>
              <a:rPr lang="tr-TR" dirty="0" smtClean="0"/>
              <a:t>yayınları, özellikle </a:t>
            </a:r>
            <a:r>
              <a:rPr lang="tr-TR" dirty="0"/>
              <a:t>spor aktiviteleri, özel kameralarla </a:t>
            </a:r>
            <a:r>
              <a:rPr lang="tr-TR" dirty="0" smtClean="0"/>
              <a:t>üç </a:t>
            </a:r>
            <a:r>
              <a:rPr lang="tr-TR" dirty="0"/>
              <a:t>boyutlu </a:t>
            </a:r>
            <a:r>
              <a:rPr lang="tr-TR" dirty="0" smtClean="0"/>
              <a:t>olarak- sık olmasa da-çekiliyor </a:t>
            </a:r>
            <a:r>
              <a:rPr lang="tr-TR" dirty="0"/>
              <a:t>ve </a:t>
            </a:r>
            <a:r>
              <a:rPr lang="tr-TR" dirty="0" smtClean="0"/>
              <a:t>paralı olarak izlenebiliyor </a:t>
            </a:r>
            <a:r>
              <a:rPr lang="tr-TR" b="1" dirty="0" smtClean="0"/>
              <a:t>(Cine5).</a:t>
            </a:r>
          </a:p>
          <a:p>
            <a:pPr>
              <a:buNone/>
            </a:pPr>
            <a:r>
              <a:rPr lang="tr-TR" dirty="0"/>
              <a:t> </a:t>
            </a:r>
          </a:p>
          <a:p>
            <a:endParaRPr lang="tr-TR"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endParaRPr lang="tr-TR" dirty="0" smtClean="0"/>
          </a:p>
          <a:p>
            <a:endParaRPr lang="tr-TR" dirty="0" smtClean="0"/>
          </a:p>
          <a:p>
            <a:r>
              <a:rPr lang="tr-TR" dirty="0" smtClean="0"/>
              <a:t>Şu </a:t>
            </a:r>
            <a:r>
              <a:rPr lang="tr-TR" dirty="0"/>
              <a:t>an için normal </a:t>
            </a:r>
            <a:r>
              <a:rPr lang="tr-TR" b="1" dirty="0"/>
              <a:t>2D</a:t>
            </a:r>
            <a:r>
              <a:rPr lang="tr-TR" dirty="0"/>
              <a:t> </a:t>
            </a:r>
            <a:r>
              <a:rPr lang="tr-TR" dirty="0" smtClean="0"/>
              <a:t>görüntüleri, </a:t>
            </a:r>
            <a:r>
              <a:rPr lang="tr-TR" b="1" dirty="0"/>
              <a:t>3D</a:t>
            </a:r>
            <a:r>
              <a:rPr lang="tr-TR" dirty="0"/>
              <a:t>’ye dönüştüren bazı </a:t>
            </a:r>
            <a:r>
              <a:rPr lang="tr-TR" dirty="0" smtClean="0"/>
              <a:t>seçenekleri olmakla birlikte </a:t>
            </a:r>
            <a:r>
              <a:rPr lang="tr-TR" b="1" dirty="0" smtClean="0"/>
              <a:t>3D</a:t>
            </a:r>
            <a:r>
              <a:rPr lang="tr-TR" dirty="0" smtClean="0"/>
              <a:t> </a:t>
            </a:r>
            <a:r>
              <a:rPr lang="tr-TR" dirty="0"/>
              <a:t>kamerayla çekilen görüntüler kadar başarılı değildir. </a:t>
            </a:r>
            <a:endParaRPr lang="tr-TR" dirty="0" smtClean="0"/>
          </a:p>
          <a:p>
            <a:endParaRPr lang="tr-TR" dirty="0" smtClean="0"/>
          </a:p>
          <a:p>
            <a:r>
              <a:rPr lang="tr-TR" b="1" dirty="0" smtClean="0"/>
              <a:t>Gözlüksüz </a:t>
            </a:r>
            <a:r>
              <a:rPr lang="tr-TR" b="1" dirty="0"/>
              <a:t>3D </a:t>
            </a:r>
            <a:r>
              <a:rPr lang="tr-TR" dirty="0"/>
              <a:t>teknoloji konusunda </a:t>
            </a:r>
            <a:r>
              <a:rPr lang="tr-TR" dirty="0" smtClean="0"/>
              <a:t>süren çalışmalar halen devam etmekte olup, önümüzdeki </a:t>
            </a:r>
            <a:r>
              <a:rPr lang="tr-TR" dirty="0"/>
              <a:t>günlerde bu </a:t>
            </a:r>
            <a:r>
              <a:rPr lang="tr-TR" dirty="0" smtClean="0"/>
              <a:t>çalışmaların sonuçlarını basında görebiliriz.</a:t>
            </a:r>
          </a:p>
          <a:p>
            <a:endParaRPr lang="tr-TR" dirty="0" smtClean="0"/>
          </a:p>
          <a:p>
            <a:r>
              <a:rPr lang="tr-TR" dirty="0" smtClean="0"/>
              <a:t>Geçmişteki </a:t>
            </a:r>
            <a:r>
              <a:rPr lang="tr-TR" b="1" dirty="0"/>
              <a:t>Beta - VHS </a:t>
            </a:r>
            <a:r>
              <a:rPr lang="tr-TR" dirty="0"/>
              <a:t>video formatı </a:t>
            </a:r>
            <a:r>
              <a:rPr lang="tr-TR" dirty="0" smtClean="0"/>
              <a:t>konumuyla kıyaslanırsa, bugünkü </a:t>
            </a:r>
            <a:r>
              <a:rPr lang="tr-TR" b="1" dirty="0" smtClean="0"/>
              <a:t>3D</a:t>
            </a:r>
            <a:r>
              <a:rPr lang="tr-TR" dirty="0" smtClean="0"/>
              <a:t> teknolojilerinin </a:t>
            </a:r>
            <a:r>
              <a:rPr lang="tr-TR" dirty="0"/>
              <a:t>biraz daha tek standart </a:t>
            </a:r>
            <a:r>
              <a:rPr lang="tr-TR" dirty="0" smtClean="0"/>
              <a:t>üzerinden ilerlediği söylenebilir.</a:t>
            </a:r>
            <a:endParaRPr lang="tr-TR" dirty="0"/>
          </a:p>
          <a:p>
            <a:endParaRPr lang="tr-TR" dirty="0"/>
          </a:p>
        </p:txBody>
      </p:sp>
      <p:pic>
        <p:nvPicPr>
          <p:cNvPr id="1026" name="Picture 2" descr="C:\Users\Admin\Desktop\radyo teknik resim\images (29).jpg"/>
          <p:cNvPicPr>
            <a:picLocks noChangeAspect="1" noChangeArrowheads="1"/>
          </p:cNvPicPr>
          <p:nvPr/>
        </p:nvPicPr>
        <p:blipFill>
          <a:blip r:embed="rId2"/>
          <a:srcRect/>
          <a:stretch>
            <a:fillRect/>
          </a:stretch>
        </p:blipFill>
        <p:spPr bwMode="auto">
          <a:xfrm>
            <a:off x="3143240" y="571480"/>
            <a:ext cx="2314575" cy="1981200"/>
          </a:xfrm>
          <a:prstGeom prst="rect">
            <a:avLst/>
          </a:prstGeom>
          <a:noFill/>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endParaRPr lang="tr-TR" dirty="0" smtClean="0"/>
          </a:p>
          <a:p>
            <a:r>
              <a:rPr lang="tr-TR" dirty="0" smtClean="0"/>
              <a:t>Yakın geçmişte, HD DVD – </a:t>
            </a:r>
            <a:r>
              <a:rPr lang="tr-TR" dirty="0" err="1" smtClean="0"/>
              <a:t>Bluray</a:t>
            </a:r>
            <a:r>
              <a:rPr lang="tr-TR" dirty="0" smtClean="0"/>
              <a:t>  arasındaki rekabet </a:t>
            </a:r>
            <a:r>
              <a:rPr lang="tr-TR" b="1" dirty="0" err="1" smtClean="0"/>
              <a:t>bluray’in</a:t>
            </a:r>
            <a:r>
              <a:rPr lang="tr-TR" b="1" dirty="0" smtClean="0"/>
              <a:t> </a:t>
            </a:r>
            <a:r>
              <a:rPr lang="tr-TR" dirty="0" smtClean="0"/>
              <a:t>daha çok tercih edilmesiyle son bulmuştur.</a:t>
            </a:r>
          </a:p>
          <a:p>
            <a:endParaRPr lang="tr-TR" dirty="0" smtClean="0"/>
          </a:p>
          <a:p>
            <a:pPr>
              <a:buNone/>
            </a:pPr>
            <a:endParaRPr lang="tr-TR" dirty="0" smtClean="0"/>
          </a:p>
          <a:p>
            <a:pPr>
              <a:buNone/>
            </a:pPr>
            <a:r>
              <a:rPr lang="tr-TR" dirty="0" smtClean="0"/>
              <a:t> </a:t>
            </a:r>
          </a:p>
        </p:txBody>
      </p:sp>
      <p:pic>
        <p:nvPicPr>
          <p:cNvPr id="4" name="Picture 1" descr="C:\Users\Admin\Desktop\radyo teknik resim\images (28).jpg"/>
          <p:cNvPicPr>
            <a:picLocks noChangeAspect="1" noChangeArrowheads="1"/>
          </p:cNvPicPr>
          <p:nvPr/>
        </p:nvPicPr>
        <p:blipFill>
          <a:blip r:embed="rId2"/>
          <a:srcRect/>
          <a:stretch>
            <a:fillRect/>
          </a:stretch>
        </p:blipFill>
        <p:spPr bwMode="auto">
          <a:xfrm>
            <a:off x="2857488" y="785794"/>
            <a:ext cx="2638425" cy="1714512"/>
          </a:xfrm>
          <a:prstGeom prst="rect">
            <a:avLst/>
          </a:prstGeom>
          <a:noFill/>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kaynakça</a:t>
            </a:r>
            <a:endParaRPr lang="tr-TR" dirty="0"/>
          </a:p>
        </p:txBody>
      </p:sp>
      <p:sp>
        <p:nvSpPr>
          <p:cNvPr id="3" name="2 İçerik Yer Tutucusu"/>
          <p:cNvSpPr>
            <a:spLocks noGrp="1"/>
          </p:cNvSpPr>
          <p:nvPr>
            <p:ph idx="1"/>
          </p:nvPr>
        </p:nvSpPr>
        <p:spPr/>
        <p:txBody>
          <a:bodyPr/>
          <a:lstStyle/>
          <a:p>
            <a:endParaRPr lang="tr-TR" dirty="0" smtClean="0"/>
          </a:p>
          <a:p>
            <a:r>
              <a:rPr lang="tr-TR" dirty="0" smtClean="0"/>
              <a:t>Şermin </a:t>
            </a:r>
            <a:r>
              <a:rPr lang="tr-TR" dirty="0" err="1" smtClean="0"/>
              <a:t>Tekinalp</a:t>
            </a:r>
            <a:r>
              <a:rPr lang="tr-TR" dirty="0" smtClean="0"/>
              <a:t>, Karşılaştırmalı Radyo </a:t>
            </a:r>
            <a:r>
              <a:rPr lang="tr-TR" dirty="0" err="1" smtClean="0"/>
              <a:t>Tv</a:t>
            </a:r>
            <a:r>
              <a:rPr lang="tr-TR" dirty="0" smtClean="0"/>
              <a:t>, Beta Yayıncılık 2011,</a:t>
            </a:r>
            <a:r>
              <a:rPr lang="tr-TR" dirty="0" err="1" smtClean="0"/>
              <a:t>Istanbul</a:t>
            </a:r>
            <a:endParaRPr lang="tr-TR" dirty="0" smtClean="0"/>
          </a:p>
          <a:p>
            <a:r>
              <a:rPr lang="tr-TR" dirty="0" err="1" smtClean="0"/>
              <a:t>Rtük</a:t>
            </a:r>
            <a:r>
              <a:rPr lang="tr-TR" dirty="0" smtClean="0"/>
              <a:t> haber kaynağı</a:t>
            </a:r>
          </a:p>
          <a:p>
            <a:r>
              <a:rPr lang="tr-TR" dirty="0" smtClean="0"/>
              <a:t>http://rozethaber.com/31-10-2014-istanbul-icin-8-aralikta-analog-karasal-tv-yayinlari-sonlanacak.html</a:t>
            </a:r>
          </a:p>
          <a:p>
            <a:endParaRPr lang="tr-T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1136</TotalTime>
  <Words>4135</Words>
  <Application>Microsoft Office PowerPoint</Application>
  <PresentationFormat>Ekran Gösterisi (4:3)</PresentationFormat>
  <Paragraphs>438</Paragraphs>
  <Slides>99</Slides>
  <Notes>0</Notes>
  <HiddenSlides>0</HiddenSlides>
  <MMClips>0</MMClips>
  <ScaleCrop>false</ScaleCrop>
  <HeadingPairs>
    <vt:vector size="4" baseType="variant">
      <vt:variant>
        <vt:lpstr>Tema</vt:lpstr>
      </vt:variant>
      <vt:variant>
        <vt:i4>1</vt:i4>
      </vt:variant>
      <vt:variant>
        <vt:lpstr>Slayt Başlıkları</vt:lpstr>
      </vt:variant>
      <vt:variant>
        <vt:i4>99</vt:i4>
      </vt:variant>
    </vt:vector>
  </HeadingPairs>
  <TitlesOfParts>
    <vt:vector size="100" baseType="lpstr">
      <vt:lpstr>Akış</vt:lpstr>
      <vt:lpstr>RADYO TELEVİZYON TARİHİ</vt:lpstr>
      <vt:lpstr>                       </vt:lpstr>
      <vt:lpstr> </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Radyo yayıncılığı</vt:lpstr>
      <vt:lpstr>Slayt 20</vt:lpstr>
      <vt:lpstr>Slayt 21</vt:lpstr>
      <vt:lpstr>Slayt 22</vt:lpstr>
      <vt:lpstr>Slayt 23</vt:lpstr>
      <vt:lpstr>Slayt 24</vt:lpstr>
      <vt:lpstr>Slayt 25</vt:lpstr>
      <vt:lpstr>Slayt 26</vt:lpstr>
      <vt:lpstr> Türkiye’de Radyo Yayıncılığı </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Özel Radyolar dönemi</vt:lpstr>
      <vt:lpstr>Slayt 42</vt:lpstr>
      <vt:lpstr>Slayt 43</vt:lpstr>
      <vt:lpstr>Slayt 44</vt:lpstr>
      <vt:lpstr>Slayt 45</vt:lpstr>
      <vt:lpstr>            TELEVİZYONUN YAYIN TARİHÇESİ VE GELİŞİM SÜRECİ</vt:lpstr>
      <vt:lpstr>Slayt 47</vt:lpstr>
      <vt:lpstr>Slayt 48</vt:lpstr>
      <vt:lpstr>Slayt 49</vt:lpstr>
      <vt:lpstr>Slayt 50</vt:lpstr>
      <vt:lpstr>Slayt 51</vt:lpstr>
      <vt:lpstr>Slayt 52</vt:lpstr>
      <vt:lpstr>Slayt 53</vt:lpstr>
      <vt:lpstr>Slayt 54</vt:lpstr>
      <vt:lpstr>Slayt 55</vt:lpstr>
      <vt:lpstr>Slayt 56</vt:lpstr>
      <vt:lpstr>Slayt 57</vt:lpstr>
      <vt:lpstr>  Türkiye’de Televizyon Yayıncılığı </vt:lpstr>
      <vt:lpstr>Slayt 59</vt:lpstr>
      <vt:lpstr>Slayt 60</vt:lpstr>
      <vt:lpstr>Slayt 61</vt:lpstr>
      <vt:lpstr> BÖLÜM 2 </vt:lpstr>
      <vt:lpstr>    </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                                        YAYIN TEKNOLOJİLERİ Karasal Yayıncılık  </vt:lpstr>
      <vt:lpstr>Slayt 77</vt:lpstr>
      <vt:lpstr>Karasal yayıncılık sisteminin olumlu yönleri</vt:lpstr>
      <vt:lpstr>Karasal yayıncılığın olumsuz yönleri</vt:lpstr>
      <vt:lpstr>Slayt 80</vt:lpstr>
      <vt:lpstr>Analog sisteme göre DVB-T’nin sunduğu avantajlar</vt:lpstr>
      <vt:lpstr>Slayt 82</vt:lpstr>
      <vt:lpstr>Slayt 83</vt:lpstr>
      <vt:lpstr>Slayt 84</vt:lpstr>
      <vt:lpstr>   HD Teknolojisi</vt:lpstr>
      <vt:lpstr>Slayt 86</vt:lpstr>
      <vt:lpstr>Slayt 87</vt:lpstr>
      <vt:lpstr>Slayt 88</vt:lpstr>
      <vt:lpstr>Slayt 89</vt:lpstr>
      <vt:lpstr>Slayt 90</vt:lpstr>
      <vt:lpstr>Slayt 91</vt:lpstr>
      <vt:lpstr> Üç Boyutlu (3D)Televizyon </vt:lpstr>
      <vt:lpstr>3D  YAYINCILIK</vt:lpstr>
      <vt:lpstr>Slayt 94</vt:lpstr>
      <vt:lpstr>Slayt 95</vt:lpstr>
      <vt:lpstr>Slayt 96</vt:lpstr>
      <vt:lpstr>Slayt 97</vt:lpstr>
      <vt:lpstr>Slayt 98</vt:lpstr>
      <vt:lpstr>kaynakça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RADYONUN YAYIN TARİHÇESİ VE GELİŞİM SÜRECİ</dc:title>
  <dc:creator>Admin</dc:creator>
  <cp:lastModifiedBy>İletişim Fakültesi</cp:lastModifiedBy>
  <cp:revision>293</cp:revision>
  <dcterms:created xsi:type="dcterms:W3CDTF">2016-01-26T18:41:32Z</dcterms:created>
  <dcterms:modified xsi:type="dcterms:W3CDTF">2018-02-11T16:49:29Z</dcterms:modified>
</cp:coreProperties>
</file>