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5" r:id="rId22"/>
    <p:sldId id="278" r:id="rId23"/>
    <p:sldId id="280" r:id="rId24"/>
    <p:sldId id="279"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3"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41"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5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1E236984-CE9E-47CA-B332-1DD4FF6CF771}" type="datetimeFigureOut">
              <a:rPr lang="tr-TR" smtClean="0"/>
              <a:pPr/>
              <a:t>25.02.2019</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44601188-B6B4-497C-81AD-0A883DD6F3AE}"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E236984-CE9E-47CA-B332-1DD4FF6CF771}" type="datetimeFigureOut">
              <a:rPr lang="tr-TR" smtClean="0"/>
              <a:pPr/>
              <a:t>25.02.2019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4601188-B6B4-497C-81AD-0A883DD6F3AE}"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1E236984-CE9E-47CA-B332-1DD4FF6CF771}" type="datetimeFigureOut">
              <a:rPr lang="tr-TR" smtClean="0"/>
              <a:pPr/>
              <a:t>25.02.2019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4601188-B6B4-497C-81AD-0A883DD6F3AE}"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1E236984-CE9E-47CA-B332-1DD4FF6CF771}" type="datetimeFigureOut">
              <a:rPr lang="tr-TR" smtClean="0"/>
              <a:pPr/>
              <a:t>25.02.2019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44601188-B6B4-497C-81AD-0A883DD6F3AE}"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1E236984-CE9E-47CA-B332-1DD4FF6CF771}" type="datetimeFigureOut">
              <a:rPr lang="tr-TR" smtClean="0"/>
              <a:pPr/>
              <a:t>25.02.2019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44601188-B6B4-497C-81AD-0A883DD6F3AE}"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1E236984-CE9E-47CA-B332-1DD4FF6CF771}" type="datetimeFigureOut">
              <a:rPr lang="tr-TR" smtClean="0"/>
              <a:pPr/>
              <a:t>25.02.2019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44601188-B6B4-497C-81AD-0A883DD6F3AE}"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1E236984-CE9E-47CA-B332-1DD4FF6CF771}" type="datetimeFigureOut">
              <a:rPr lang="tr-TR" smtClean="0"/>
              <a:pPr/>
              <a:t>25.02.2019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44601188-B6B4-497C-81AD-0A883DD6F3AE}"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1E236984-CE9E-47CA-B332-1DD4FF6CF771}" type="datetimeFigureOut">
              <a:rPr lang="tr-TR" smtClean="0"/>
              <a:pPr/>
              <a:t>25.02.2019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44601188-B6B4-497C-81AD-0A883DD6F3AE}"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1E236984-CE9E-47CA-B332-1DD4FF6CF771}" type="datetimeFigureOut">
              <a:rPr lang="tr-TR" smtClean="0"/>
              <a:pPr/>
              <a:t>25.02.2019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44601188-B6B4-497C-81AD-0A883DD6F3AE}"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E236984-CE9E-47CA-B332-1DD4FF6CF771}" type="datetimeFigureOut">
              <a:rPr lang="tr-TR" smtClean="0"/>
              <a:pPr/>
              <a:t>25.02.2019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4601188-B6B4-497C-81AD-0A883DD6F3AE}"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E236984-CE9E-47CA-B332-1DD4FF6CF771}" type="datetimeFigureOut">
              <a:rPr lang="tr-TR" smtClean="0"/>
              <a:pPr/>
              <a:t>25.02.2019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4601188-B6B4-497C-81AD-0A883DD6F3AE}"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E236984-CE9E-47CA-B332-1DD4FF6CF771}" type="datetimeFigureOut">
              <a:rPr lang="tr-TR" smtClean="0"/>
              <a:pPr/>
              <a:t>25.02.2019</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4601188-B6B4-497C-81AD-0A883DD6F3AE}"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pPr algn="ctr"/>
            <a:r>
              <a:rPr lang="tr-TR" dirty="0" smtClean="0"/>
              <a:t>RADYO HABERCİLİĞİ</a:t>
            </a:r>
            <a:endParaRPr lang="tr-TR" dirty="0"/>
          </a:p>
        </p:txBody>
      </p:sp>
      <p:pic>
        <p:nvPicPr>
          <p:cNvPr id="1026" name="Picture 2" descr="C:\Users\İletişim Fakültesi\Desktop\indir.jpg"/>
          <p:cNvPicPr>
            <a:picLocks noChangeAspect="1" noChangeArrowheads="1"/>
          </p:cNvPicPr>
          <p:nvPr/>
        </p:nvPicPr>
        <p:blipFill>
          <a:blip r:embed="rId2"/>
          <a:srcRect/>
          <a:stretch>
            <a:fillRect/>
          </a:stretch>
        </p:blipFill>
        <p:spPr bwMode="auto">
          <a:xfrm>
            <a:off x="1000100" y="3429000"/>
            <a:ext cx="3214710" cy="2357454"/>
          </a:xfrm>
          <a:prstGeom prst="rect">
            <a:avLst/>
          </a:prstGeom>
          <a:noFill/>
        </p:spPr>
      </p:pic>
      <p:pic>
        <p:nvPicPr>
          <p:cNvPr id="1027" name="Picture 3" descr="C:\Users\İletişim Fakültesi\Desktop\radioTV.gif"/>
          <p:cNvPicPr>
            <a:picLocks noChangeAspect="1" noChangeArrowheads="1"/>
          </p:cNvPicPr>
          <p:nvPr/>
        </p:nvPicPr>
        <p:blipFill>
          <a:blip r:embed="rId3"/>
          <a:srcRect/>
          <a:stretch>
            <a:fillRect/>
          </a:stretch>
        </p:blipFill>
        <p:spPr bwMode="auto">
          <a:xfrm>
            <a:off x="4786314" y="3429000"/>
            <a:ext cx="3500462" cy="235745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939094"/>
          </a:xfrm>
        </p:spPr>
        <p:txBody>
          <a:bodyPr>
            <a:normAutofit/>
          </a:bodyPr>
          <a:lstStyle/>
          <a:p>
            <a:r>
              <a:rPr lang="tr-TR" b="1" dirty="0" smtClean="0"/>
              <a:t>Radyo Haberciliğinin Gelişimi</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r>
              <a:rPr lang="tr-TR" dirty="0" smtClean="0"/>
              <a:t>Savaş öncesi dönemde ve savaş yıllarında radyo en etkili kitle iletişim aracı olduğu için aynı zamanda propaganda amaçlı olarak da kullanılmıştır. </a:t>
            </a:r>
          </a:p>
          <a:p>
            <a:r>
              <a:rPr lang="tr-TR" dirty="0" smtClean="0"/>
              <a:t>Hitler Almanya’sı Nazizm’in propagandasını radyo ile yaparken SSCB’de Bolşevizm propagandasını radyo ile yürütmüştür. </a:t>
            </a:r>
          </a:p>
          <a:p>
            <a:r>
              <a:rPr lang="tr-TR" dirty="0" smtClean="0"/>
              <a:t>Kapitalist batılı ülkeler ise başta ABD ve İngiltere olmak üzere hem Nazizm karşıtı hem de Bolşevizm karşıtı propagandalarında en önemli araç olarak radyoyu ve radyo haberciliğini kullanmışlardır.</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00174"/>
            <a:ext cx="8229600" cy="4824426"/>
          </a:xfrm>
        </p:spPr>
        <p:txBody>
          <a:bodyPr/>
          <a:lstStyle/>
          <a:p>
            <a:r>
              <a:rPr lang="tr-TR" dirty="0" smtClean="0"/>
              <a:t>Radyo ile büyük kitlelere hitap eden liderler milyonlarca insanı peşinden sürüklemişlerdir. </a:t>
            </a:r>
          </a:p>
          <a:p>
            <a:r>
              <a:rPr lang="tr-TR" dirty="0" smtClean="0"/>
              <a:t>Bunlar arasında Alman lider Hitler, Rus Stalin ve ABD Başkanı Roosevelt ile İngiltere Başbakanı Winston Churchill radyonun gücünü kullanarak geniş kitlelere ulaşmışlardır. </a:t>
            </a:r>
          </a:p>
          <a:p>
            <a:r>
              <a:rPr lang="tr-TR" dirty="0" smtClean="0"/>
              <a:t>Bu yıllarda radyo haberciliği içerik olarak geliştiği kadar biçim olarak da gelişmiştir. </a:t>
            </a:r>
          </a:p>
          <a:p>
            <a:r>
              <a:rPr lang="tr-TR" dirty="0" smtClean="0"/>
              <a:t>Farklı formatlardaki radyo haberleri bu yıllar içinde dinleyici ile buluşmuştur.</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214422"/>
            <a:ext cx="4038600" cy="5140503"/>
          </a:xfrm>
        </p:spPr>
        <p:txBody>
          <a:bodyPr>
            <a:normAutofit fontScale="85000" lnSpcReduction="10000"/>
          </a:bodyPr>
          <a:lstStyle/>
          <a:p>
            <a:r>
              <a:rPr lang="tr-TR" dirty="0" smtClean="0"/>
              <a:t>Radyo haberciliği savaş sonrası dönemde de önemini korumuştur. </a:t>
            </a:r>
          </a:p>
          <a:p>
            <a:r>
              <a:rPr lang="tr-TR" dirty="0" smtClean="0"/>
              <a:t>Ancak bu yıllarda insanlar savaşın yarattığı gerilimden uzaklaşmak için eğlenceye özellikle </a:t>
            </a:r>
            <a:r>
              <a:rPr lang="tr-TR" smtClean="0"/>
              <a:t>de </a:t>
            </a:r>
            <a:r>
              <a:rPr lang="tr-TR" smtClean="0"/>
              <a:t>müziğe yönelmişlerdir</a:t>
            </a:r>
            <a:r>
              <a:rPr lang="tr-TR" dirty="0" smtClean="0"/>
              <a:t>. </a:t>
            </a:r>
          </a:p>
          <a:p>
            <a:r>
              <a:rPr lang="tr-TR" dirty="0" smtClean="0"/>
              <a:t>Bu nedenle de müzik yayınları da haber yayınları kadar önem kazanmıştır.</a:t>
            </a:r>
          </a:p>
          <a:p>
            <a:r>
              <a:rPr lang="tr-TR" dirty="0" smtClean="0"/>
              <a:t>Bu dönemde radyo haberciliğinin öneminin azalmasının bir başka nedeni televizyon yayıncılığının atağa geçmesidir.</a:t>
            </a:r>
            <a:endParaRPr lang="tr-TR" dirty="0"/>
          </a:p>
        </p:txBody>
      </p:sp>
      <p:pic>
        <p:nvPicPr>
          <p:cNvPr id="2052" name="Picture 4"/>
          <p:cNvPicPr>
            <a:picLocks noGrp="1" noChangeAspect="1" noChangeArrowheads="1"/>
          </p:cNvPicPr>
          <p:nvPr>
            <p:ph sz="half" idx="2"/>
          </p:nvPr>
        </p:nvPicPr>
        <p:blipFill>
          <a:blip r:embed="rId2"/>
          <a:srcRect/>
          <a:stretch>
            <a:fillRect/>
          </a:stretch>
        </p:blipFill>
        <p:spPr bwMode="auto">
          <a:xfrm>
            <a:off x="4714876" y="1571612"/>
            <a:ext cx="4038600" cy="3725735"/>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500034" y="1285860"/>
            <a:ext cx="4038600" cy="5211941"/>
          </a:xfrm>
        </p:spPr>
        <p:txBody>
          <a:bodyPr>
            <a:normAutofit fontScale="85000" lnSpcReduction="10000"/>
          </a:bodyPr>
          <a:lstStyle/>
          <a:p>
            <a:r>
              <a:rPr lang="tr-TR" dirty="0" smtClean="0"/>
              <a:t>1950’li yıllarda televizyon yayınları Batılı gelişmiş ülkelerde yaygınlaşmaya başlamıştır. </a:t>
            </a:r>
          </a:p>
          <a:p>
            <a:r>
              <a:rPr lang="tr-TR" dirty="0" smtClean="0"/>
              <a:t>Radyo yayınları televizyonun bu gelişimi karşısında farklı formatlara yönelmiştir. </a:t>
            </a:r>
          </a:p>
          <a:p>
            <a:r>
              <a:rPr lang="tr-TR" dirty="0" smtClean="0"/>
              <a:t>Bu dönemde 24 saat haber yayını yapan radyo istasyonları kurulmuştur. </a:t>
            </a:r>
          </a:p>
          <a:p>
            <a:r>
              <a:rPr lang="tr-TR" dirty="0" smtClean="0"/>
              <a:t>Radyo yayıncıları farklı formatlarda haber yayınları hazırlayarak radyo dinleyicisini televizyona kaptırmamaya çalışmışlardır.</a:t>
            </a:r>
          </a:p>
          <a:p>
            <a:endParaRPr lang="tr-TR" dirty="0"/>
          </a:p>
        </p:txBody>
      </p:sp>
      <p:pic>
        <p:nvPicPr>
          <p:cNvPr id="3074" name="Picture 2" descr="C:\Users\İletişim Fakültesi\Desktop\051220161945154665675_3.jpg"/>
          <p:cNvPicPr>
            <a:picLocks noGrp="1" noChangeAspect="1" noChangeArrowheads="1"/>
          </p:cNvPicPr>
          <p:nvPr>
            <p:ph sz="half" idx="2"/>
          </p:nvPr>
        </p:nvPicPr>
        <p:blipFill>
          <a:blip r:embed="rId2"/>
          <a:srcRect/>
          <a:stretch>
            <a:fillRect/>
          </a:stretch>
        </p:blipFill>
        <p:spPr bwMode="auto">
          <a:xfrm>
            <a:off x="4714876" y="1071546"/>
            <a:ext cx="4038600" cy="390166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smtClean="0"/>
              <a:t>Radyo Çeşitleri</a:t>
            </a:r>
            <a:endParaRPr lang="tr-TR" dirty="0"/>
          </a:p>
        </p:txBody>
      </p:sp>
      <p:sp>
        <p:nvSpPr>
          <p:cNvPr id="3" name="2 İçerik Yer Tutucusu"/>
          <p:cNvSpPr>
            <a:spLocks noGrp="1"/>
          </p:cNvSpPr>
          <p:nvPr>
            <p:ph sz="half" idx="1"/>
          </p:nvPr>
        </p:nvSpPr>
        <p:spPr/>
        <p:txBody>
          <a:bodyPr/>
          <a:lstStyle/>
          <a:p>
            <a:pPr>
              <a:buNone/>
            </a:pPr>
            <a:r>
              <a:rPr lang="tr-TR" b="1" dirty="0" smtClean="0"/>
              <a:t>Kapsama Alanına Göre Radyolar</a:t>
            </a:r>
            <a:endParaRPr lang="tr-TR" dirty="0" smtClean="0"/>
          </a:p>
          <a:p>
            <a:pPr lvl="0"/>
            <a:r>
              <a:rPr lang="tr-TR" dirty="0" smtClean="0"/>
              <a:t>Uluslararası Radyo</a:t>
            </a:r>
          </a:p>
          <a:p>
            <a:pPr lvl="0"/>
            <a:r>
              <a:rPr lang="tr-TR" dirty="0" smtClean="0"/>
              <a:t>Ulusal Radyo</a:t>
            </a:r>
          </a:p>
          <a:p>
            <a:pPr lvl="0"/>
            <a:r>
              <a:rPr lang="tr-TR" dirty="0" smtClean="0"/>
              <a:t>Bölgesel Radyo</a:t>
            </a:r>
          </a:p>
          <a:p>
            <a:pPr lvl="0"/>
            <a:r>
              <a:rPr lang="tr-TR" dirty="0" smtClean="0"/>
              <a:t>Yerel Radyo</a:t>
            </a:r>
          </a:p>
          <a:p>
            <a:endParaRPr lang="tr-TR" dirty="0"/>
          </a:p>
        </p:txBody>
      </p:sp>
      <p:sp>
        <p:nvSpPr>
          <p:cNvPr id="4" name="3 İçerik Yer Tutucusu"/>
          <p:cNvSpPr>
            <a:spLocks noGrp="1"/>
          </p:cNvSpPr>
          <p:nvPr>
            <p:ph sz="half" idx="2"/>
          </p:nvPr>
        </p:nvSpPr>
        <p:spPr/>
        <p:txBody>
          <a:bodyPr/>
          <a:lstStyle/>
          <a:p>
            <a:pPr>
              <a:buNone/>
            </a:pPr>
            <a:r>
              <a:rPr lang="tr-TR" b="1" dirty="0" smtClean="0"/>
              <a:t>Sermayesine Göre Radyolar</a:t>
            </a:r>
            <a:endParaRPr lang="tr-TR" dirty="0" smtClean="0"/>
          </a:p>
          <a:p>
            <a:pPr lvl="0"/>
            <a:r>
              <a:rPr lang="tr-TR" dirty="0" smtClean="0"/>
              <a:t>Kamu radyoları</a:t>
            </a:r>
          </a:p>
          <a:p>
            <a:pPr lvl="0"/>
            <a:r>
              <a:rPr lang="tr-TR" dirty="0" smtClean="0"/>
              <a:t>Özel radyolar</a:t>
            </a:r>
          </a:p>
          <a:p>
            <a:pPr lvl="0"/>
            <a:r>
              <a:rPr lang="tr-TR" dirty="0" smtClean="0"/>
              <a:t>Gönüllü kuruluşlara bağlı radyolar</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796218"/>
          </a:xfrm>
        </p:spPr>
        <p:txBody>
          <a:bodyPr>
            <a:normAutofit fontScale="90000"/>
          </a:bodyPr>
          <a:lstStyle/>
          <a:p>
            <a:r>
              <a:rPr lang="tr-TR" dirty="0" smtClean="0"/>
              <a:t> </a:t>
            </a:r>
            <a:br>
              <a:rPr lang="tr-TR" dirty="0" smtClean="0"/>
            </a:br>
            <a:r>
              <a:rPr lang="tr-TR" b="1" dirty="0" smtClean="0"/>
              <a:t>Yayın Türlerine Göre Radyolar</a:t>
            </a:r>
            <a:r>
              <a:rPr lang="tr-TR" dirty="0" smtClean="0"/>
              <a:t/>
            </a:r>
            <a:br>
              <a:rPr lang="tr-TR" dirty="0" smtClean="0"/>
            </a:br>
            <a:endParaRPr lang="tr-TR" dirty="0"/>
          </a:p>
        </p:txBody>
      </p:sp>
      <p:sp>
        <p:nvSpPr>
          <p:cNvPr id="3" name="2 İçerik Yer Tutucusu"/>
          <p:cNvSpPr>
            <a:spLocks noGrp="1"/>
          </p:cNvSpPr>
          <p:nvPr>
            <p:ph idx="1"/>
          </p:nvPr>
        </p:nvSpPr>
        <p:spPr>
          <a:xfrm>
            <a:off x="457200" y="2357430"/>
            <a:ext cx="8229600" cy="3967170"/>
          </a:xfrm>
        </p:spPr>
        <p:txBody>
          <a:bodyPr/>
          <a:lstStyle/>
          <a:p>
            <a:pPr lvl="0"/>
            <a:r>
              <a:rPr lang="tr-TR" dirty="0" smtClean="0"/>
              <a:t>Karma radyolar</a:t>
            </a:r>
          </a:p>
          <a:p>
            <a:pPr lvl="0"/>
            <a:r>
              <a:rPr lang="tr-TR" dirty="0" smtClean="0"/>
              <a:t>Bir konuda yayın yapan radyolar (haber radyoları, müzik radyoları, belirli bir alanla ilgili yayın yapan radyolar)</a:t>
            </a:r>
          </a:p>
          <a:p>
            <a:pPr lvl="0"/>
            <a:endParaRPr lang="tr-TR" dirty="0" smtClean="0"/>
          </a:p>
          <a:p>
            <a:endParaRPr lang="tr-TR" dirty="0"/>
          </a:p>
        </p:txBody>
      </p:sp>
      <p:pic>
        <p:nvPicPr>
          <p:cNvPr id="4098" name="Picture 2" descr="C:\Users\İletişim Fakültesi\Desktop\152226022016.jpg"/>
          <p:cNvPicPr>
            <a:picLocks noChangeAspect="1" noChangeArrowheads="1"/>
          </p:cNvPicPr>
          <p:nvPr/>
        </p:nvPicPr>
        <p:blipFill>
          <a:blip r:embed="rId2"/>
          <a:srcRect/>
          <a:stretch>
            <a:fillRect/>
          </a:stretch>
        </p:blipFill>
        <p:spPr bwMode="auto">
          <a:xfrm>
            <a:off x="4929190" y="3929066"/>
            <a:ext cx="3429024" cy="214314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2153408"/>
          </a:xfrm>
        </p:spPr>
        <p:txBody>
          <a:bodyPr>
            <a:normAutofit fontScale="90000"/>
          </a:bodyPr>
          <a:lstStyle/>
          <a:p>
            <a:pPr algn="ctr"/>
            <a:r>
              <a:rPr lang="tr-TR" b="1" dirty="0" smtClean="0"/>
              <a:t>Radyo Haberciliğinin Genel Özellikleri</a:t>
            </a:r>
            <a:r>
              <a:rPr lang="tr-TR" dirty="0" smtClean="0"/>
              <a:t/>
            </a:r>
            <a:br>
              <a:rPr lang="tr-TR" dirty="0" smtClean="0"/>
            </a:br>
            <a:endParaRPr lang="tr-TR" dirty="0"/>
          </a:p>
        </p:txBody>
      </p:sp>
      <p:sp>
        <p:nvSpPr>
          <p:cNvPr id="3" name="2 İçerik Yer Tutucusu"/>
          <p:cNvSpPr>
            <a:spLocks noGrp="1"/>
          </p:cNvSpPr>
          <p:nvPr>
            <p:ph idx="1"/>
          </p:nvPr>
        </p:nvSpPr>
        <p:spPr>
          <a:xfrm>
            <a:off x="457200" y="2357430"/>
            <a:ext cx="8229600" cy="3967170"/>
          </a:xfrm>
        </p:spPr>
        <p:txBody>
          <a:bodyPr>
            <a:normAutofit lnSpcReduction="10000"/>
          </a:bodyPr>
          <a:lstStyle/>
          <a:p>
            <a:r>
              <a:rPr lang="tr-TR" dirty="0" smtClean="0"/>
              <a:t>Her zaman ve her yerde ulaşılabilir ve dinlenilebilir bir iletişim aracı olmasından dolayı radyo “sıcak kitle iletişim aracı” olarak isimlendirilmektedir. </a:t>
            </a:r>
          </a:p>
          <a:p>
            <a:r>
              <a:rPr lang="tr-TR" dirty="0" smtClean="0"/>
              <a:t>Radyoya her yerde ulaşabiliriz. </a:t>
            </a:r>
          </a:p>
          <a:p>
            <a:r>
              <a:rPr lang="tr-TR" dirty="0" smtClean="0"/>
              <a:t>Günümüz teknolojisi mobil ve portatif bir araç olan radyoyu aynı zamanda minyatür bir kitle iletişim aracına çevirmiştir.</a:t>
            </a:r>
          </a:p>
          <a:p>
            <a:r>
              <a:rPr lang="tr-TR" dirty="0" smtClean="0"/>
              <a:t>Gelişen teknoloji hem radyonun yaygınlaşmasını sağlamıştır hem de radyonun biçim açısından da değişmesine neden olmuştur.</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sz="half" idx="1"/>
          </p:nvPr>
        </p:nvSpPr>
        <p:spPr>
          <a:xfrm>
            <a:off x="457200" y="1000108"/>
            <a:ext cx="4038600" cy="5354817"/>
          </a:xfrm>
        </p:spPr>
        <p:txBody>
          <a:bodyPr>
            <a:normAutofit fontScale="92500" lnSpcReduction="20000"/>
          </a:bodyPr>
          <a:lstStyle/>
          <a:p>
            <a:r>
              <a:rPr lang="tr-TR" dirty="0" smtClean="0"/>
              <a:t>Radyo bütün dünyada en başta bir müzik yayın aracı olarak gelişmiş ve benimsenmiştir. </a:t>
            </a:r>
          </a:p>
          <a:p>
            <a:r>
              <a:rPr lang="tr-TR" dirty="0" smtClean="0"/>
              <a:t>Ama müzik yayıncılığı kadar olmasa da radyo haberciliği de gelişmiştir. </a:t>
            </a:r>
          </a:p>
          <a:p>
            <a:r>
              <a:rPr lang="tr-TR" dirty="0" smtClean="0"/>
              <a:t>Bunun temel nedeni radyonun çok hızlı bir kitle iletişim aracı olmasıdır. </a:t>
            </a:r>
          </a:p>
          <a:p>
            <a:r>
              <a:rPr lang="tr-TR" dirty="0" smtClean="0"/>
              <a:t>Radyo, yazılı basında ertesi gün öğrenilebilen haberleri birkaç saat hatta günümüzde birkaç dakika içerisinde dinleyicisine ulaştıran bir araçtır.</a:t>
            </a:r>
            <a:endParaRPr lang="tr-TR" dirty="0"/>
          </a:p>
        </p:txBody>
      </p:sp>
      <p:pic>
        <p:nvPicPr>
          <p:cNvPr id="5122" name="Picture 2" descr="C:\Users\İletişim Fakültesi\Desktop\fft16_mf1931230.Jpeg"/>
          <p:cNvPicPr>
            <a:picLocks noGrp="1" noChangeAspect="1" noChangeArrowheads="1"/>
          </p:cNvPicPr>
          <p:nvPr>
            <p:ph sz="half" idx="2"/>
          </p:nvPr>
        </p:nvPicPr>
        <p:blipFill>
          <a:blip r:embed="rId2"/>
          <a:srcRect/>
          <a:stretch>
            <a:fillRect/>
          </a:stretch>
        </p:blipFill>
        <p:spPr bwMode="auto">
          <a:xfrm>
            <a:off x="4762500" y="1928803"/>
            <a:ext cx="3810000" cy="348060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142984"/>
            <a:ext cx="4038600" cy="5211941"/>
          </a:xfrm>
        </p:spPr>
        <p:txBody>
          <a:bodyPr>
            <a:normAutofit fontScale="92500" lnSpcReduction="20000"/>
          </a:bodyPr>
          <a:lstStyle/>
          <a:p>
            <a:r>
              <a:rPr lang="tr-TR" dirty="0" smtClean="0"/>
              <a:t>Radyo bu açıdan televizyonla özellikle de internet haberciliği ile rekabet ediyorsa da onlara göre hâlâ bir takım avantajlara sahiptir.</a:t>
            </a:r>
          </a:p>
          <a:p>
            <a:r>
              <a:rPr lang="tr-TR" dirty="0" smtClean="0"/>
              <a:t> Görüntü yayınlama ve sayfa düzenleme zorunluluğu olmadığı için radyo haberciliği günümüzde hâlâ en hızlı olma özelliğini korumaktadır. </a:t>
            </a:r>
          </a:p>
          <a:p>
            <a:r>
              <a:rPr lang="tr-TR" dirty="0" smtClean="0"/>
              <a:t>Elbette ki bunun yanı sıra bazı dezavantajları da vardır.</a:t>
            </a:r>
          </a:p>
          <a:p>
            <a:endParaRPr lang="tr-TR" dirty="0"/>
          </a:p>
        </p:txBody>
      </p:sp>
      <p:pic>
        <p:nvPicPr>
          <p:cNvPr id="6146" name="Picture 2" descr="C:\Users\İletişim Fakültesi\Desktop\119ce9a05054d31160b696ae5c71b8d0.jpg"/>
          <p:cNvPicPr>
            <a:picLocks noGrp="1" noChangeAspect="1" noChangeArrowheads="1"/>
          </p:cNvPicPr>
          <p:nvPr>
            <p:ph sz="half" idx="2"/>
          </p:nvPr>
        </p:nvPicPr>
        <p:blipFill>
          <a:blip r:embed="rId2" cstate="print"/>
          <a:srcRect/>
          <a:stretch>
            <a:fillRect/>
          </a:stretch>
        </p:blipFill>
        <p:spPr bwMode="auto">
          <a:xfrm>
            <a:off x="4648200" y="1571612"/>
            <a:ext cx="4038600" cy="3828269"/>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796218"/>
          </a:xfrm>
        </p:spPr>
        <p:txBody>
          <a:bodyPr>
            <a:normAutofit fontScale="90000"/>
          </a:bodyPr>
          <a:lstStyle/>
          <a:p>
            <a:pPr algn="ctr"/>
            <a:r>
              <a:rPr lang="tr-TR" b="1" dirty="0" smtClean="0"/>
              <a:t>Radyo Haberinin Diğer Haber Türlerinden Farklılıkları</a:t>
            </a:r>
            <a:r>
              <a:rPr lang="tr-TR" dirty="0" smtClean="0"/>
              <a:t/>
            </a:r>
            <a:br>
              <a:rPr lang="tr-TR" dirty="0" smtClean="0"/>
            </a:br>
            <a:endParaRPr lang="tr-TR" dirty="0"/>
          </a:p>
        </p:txBody>
      </p:sp>
      <p:sp>
        <p:nvSpPr>
          <p:cNvPr id="5" name="4 İçerik Yer Tutucusu"/>
          <p:cNvSpPr>
            <a:spLocks noGrp="1"/>
          </p:cNvSpPr>
          <p:nvPr>
            <p:ph idx="1"/>
          </p:nvPr>
        </p:nvSpPr>
        <p:spPr/>
        <p:txBody>
          <a:bodyPr/>
          <a:lstStyle/>
          <a:p>
            <a:r>
              <a:rPr lang="tr-TR" dirty="0" smtClean="0"/>
              <a:t>Radyo haberlerinin diğer haberlerden en önemli farkı konuşma tekniğine dayalı olmasıdır. </a:t>
            </a:r>
          </a:p>
          <a:p>
            <a:r>
              <a:rPr lang="tr-TR" dirty="0" smtClean="0"/>
              <a:t>Ayrıca radyodan haberler en hızlı biçimde verilebilmektedir. </a:t>
            </a:r>
          </a:p>
          <a:p>
            <a:r>
              <a:rPr lang="tr-TR" dirty="0" smtClean="0"/>
              <a:t>Radyo haberlerine günün her saatinde ve her yerden kolaylıkla ulaşılabilmektedir. </a:t>
            </a:r>
          </a:p>
          <a:p>
            <a:r>
              <a:rPr lang="tr-TR" dirty="0" smtClean="0"/>
              <a:t>Radyo haberini dinleyebilmek için çok fazla harcama yapılmasına ya da emek harcanmasına gerek yoktur</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sz="half" idx="2"/>
          </p:nvPr>
        </p:nvSpPr>
        <p:spPr>
          <a:xfrm>
            <a:off x="4648200" y="1500174"/>
            <a:ext cx="4038600" cy="4854751"/>
          </a:xfrm>
        </p:spPr>
        <p:txBody>
          <a:bodyPr>
            <a:normAutofit lnSpcReduction="10000"/>
          </a:bodyPr>
          <a:lstStyle/>
          <a:p>
            <a:r>
              <a:rPr lang="tr-TR" dirty="0" smtClean="0"/>
              <a:t>Bir radyo alıcısına bir kere sahip olmanız radyo haberlerine kolayca ulaşabilmenizi sağlar. </a:t>
            </a:r>
          </a:p>
          <a:p>
            <a:r>
              <a:rPr lang="tr-TR" dirty="0" smtClean="0"/>
              <a:t>Radyo haberlerini dinleyebilmek için eğitimli olmaya da gerek yoktur. </a:t>
            </a:r>
          </a:p>
          <a:p>
            <a:r>
              <a:rPr lang="tr-TR" dirty="0" smtClean="0"/>
              <a:t>Her eğitim düzeyindeki dinleyici radyo haberlerini kolaylıkla algılayabilir.</a:t>
            </a:r>
          </a:p>
          <a:p>
            <a:endParaRPr lang="tr-TR" dirty="0"/>
          </a:p>
        </p:txBody>
      </p:sp>
      <p:pic>
        <p:nvPicPr>
          <p:cNvPr id="7170" name="Picture 2" descr="C:\Users\İletişim Fakültesi\Desktop\95608006.jpg"/>
          <p:cNvPicPr>
            <a:picLocks noGrp="1" noChangeAspect="1" noChangeArrowheads="1"/>
          </p:cNvPicPr>
          <p:nvPr>
            <p:ph sz="half" idx="1"/>
          </p:nvPr>
        </p:nvPicPr>
        <p:blipFill>
          <a:blip r:embed="rId2"/>
          <a:srcRect/>
          <a:stretch>
            <a:fillRect/>
          </a:stretch>
        </p:blipFill>
        <p:spPr bwMode="auto">
          <a:xfrm>
            <a:off x="457200" y="1714488"/>
            <a:ext cx="4038600" cy="392569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lstStyle/>
          <a:p>
            <a:r>
              <a:rPr lang="tr-TR" dirty="0" smtClean="0"/>
              <a:t>Radyo haberleri uzun radyo haber programları dışında genellikle bülten şeklinde hazırlanırlar. </a:t>
            </a:r>
          </a:p>
          <a:p>
            <a:r>
              <a:rPr lang="tr-TR" dirty="0" smtClean="0"/>
              <a:t>Bültenler ya ana haber bültenleri ya da ara haber bültenleri biçiminde hazırlanmaktadır. </a:t>
            </a:r>
          </a:p>
          <a:p>
            <a:r>
              <a:rPr lang="tr-TR" dirty="0" smtClean="0"/>
              <a:t>Ana haberlerde haberler detaylar yer alırken ara haberlerde detaylara yer verilmez. </a:t>
            </a:r>
          </a:p>
          <a:p>
            <a:r>
              <a:rPr lang="tr-TR" dirty="0" smtClean="0"/>
              <a:t>Kimi radyo kanallarında ara haberler yerine kısa haber bültenine de yer verilmektedir.</a:t>
            </a:r>
          </a:p>
          <a:p>
            <a:endParaRPr lang="tr-TR" dirty="0"/>
          </a:p>
        </p:txBody>
      </p:sp>
      <p:pic>
        <p:nvPicPr>
          <p:cNvPr id="8194" name="Picture 2" descr="C:\Users\İletişim Fakültesi\Desktop\indir (1).jpg"/>
          <p:cNvPicPr>
            <a:picLocks noChangeAspect="1" noChangeArrowheads="1"/>
          </p:cNvPicPr>
          <p:nvPr/>
        </p:nvPicPr>
        <p:blipFill>
          <a:blip r:embed="rId2"/>
          <a:srcRect/>
          <a:stretch>
            <a:fillRect/>
          </a:stretch>
        </p:blipFill>
        <p:spPr bwMode="auto">
          <a:xfrm>
            <a:off x="6286512" y="500041"/>
            <a:ext cx="2266950" cy="1500199"/>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510466"/>
          </a:xfrm>
        </p:spPr>
        <p:txBody>
          <a:bodyPr>
            <a:normAutofit fontScale="90000"/>
          </a:bodyPr>
          <a:lstStyle/>
          <a:p>
            <a:pPr algn="ctr"/>
            <a:r>
              <a:rPr lang="tr-TR" b="1" dirty="0" smtClean="0"/>
              <a:t>Radyo Haber Türleri</a:t>
            </a:r>
            <a:r>
              <a:rPr lang="tr-TR" dirty="0" smtClean="0"/>
              <a:t/>
            </a:r>
            <a:br>
              <a:rPr lang="tr-TR" dirty="0" smtClean="0"/>
            </a:br>
            <a:endParaRPr lang="tr-TR" dirty="0"/>
          </a:p>
        </p:txBody>
      </p:sp>
      <p:sp>
        <p:nvSpPr>
          <p:cNvPr id="3" name="2 İçerik Yer Tutucusu"/>
          <p:cNvSpPr>
            <a:spLocks noGrp="1"/>
          </p:cNvSpPr>
          <p:nvPr>
            <p:ph idx="1"/>
          </p:nvPr>
        </p:nvSpPr>
        <p:spPr>
          <a:xfrm>
            <a:off x="457200" y="2428868"/>
            <a:ext cx="8229600" cy="3895732"/>
          </a:xfrm>
        </p:spPr>
        <p:txBody>
          <a:bodyPr/>
          <a:lstStyle/>
          <a:p>
            <a:pPr>
              <a:buNone/>
            </a:pPr>
            <a:r>
              <a:rPr lang="tr-TR" b="1" dirty="0" smtClean="0"/>
              <a:t>Radyo haberciliğinde haberler üç bölümde değerlendirilmektedir. Bunları şöyle sıralayabiliriz:</a:t>
            </a:r>
          </a:p>
          <a:p>
            <a:pPr lvl="0"/>
            <a:r>
              <a:rPr lang="tr-TR" dirty="0" smtClean="0"/>
              <a:t>Kısa haberler</a:t>
            </a:r>
          </a:p>
          <a:p>
            <a:pPr lvl="0"/>
            <a:r>
              <a:rPr lang="tr-TR" dirty="0" smtClean="0"/>
              <a:t>Bülten haberleri</a:t>
            </a:r>
          </a:p>
          <a:p>
            <a:pPr lvl="0"/>
            <a:r>
              <a:rPr lang="tr-TR" dirty="0" smtClean="0"/>
              <a:t>Haber programları ve kuşakları</a:t>
            </a:r>
          </a:p>
          <a:p>
            <a:endParaRPr lang="tr-TR" dirty="0" smtClean="0"/>
          </a:p>
          <a:p>
            <a:endParaRPr lang="tr-TR" dirty="0"/>
          </a:p>
        </p:txBody>
      </p:sp>
      <p:pic>
        <p:nvPicPr>
          <p:cNvPr id="9218" name="Picture 2" descr="C:\Users\İletişim Fakültesi\Desktop\U123ZdqHnEq-4asiuuRedg.jpg"/>
          <p:cNvPicPr>
            <a:picLocks noChangeAspect="1" noChangeArrowheads="1"/>
          </p:cNvPicPr>
          <p:nvPr/>
        </p:nvPicPr>
        <p:blipFill>
          <a:blip r:embed="rId2"/>
          <a:srcRect/>
          <a:stretch>
            <a:fillRect/>
          </a:stretch>
        </p:blipFill>
        <p:spPr bwMode="auto">
          <a:xfrm>
            <a:off x="5572132" y="3714752"/>
            <a:ext cx="3000396" cy="1871667"/>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439028"/>
          </a:xfrm>
        </p:spPr>
        <p:txBody>
          <a:bodyPr>
            <a:normAutofit fontScale="90000"/>
          </a:bodyPr>
          <a:lstStyle/>
          <a:p>
            <a:pPr algn="ctr"/>
            <a:r>
              <a:rPr lang="tr-TR" b="1" dirty="0" smtClean="0"/>
              <a:t>Kısa Haberler</a:t>
            </a:r>
            <a:r>
              <a:rPr lang="tr-TR" dirty="0" smtClean="0"/>
              <a:t/>
            </a:r>
            <a:br>
              <a:rPr lang="tr-TR" dirty="0" smtClean="0"/>
            </a:br>
            <a:endParaRPr lang="tr-TR" dirty="0"/>
          </a:p>
        </p:txBody>
      </p:sp>
      <p:sp>
        <p:nvSpPr>
          <p:cNvPr id="3" name="2 İçerik Yer Tutucusu"/>
          <p:cNvSpPr>
            <a:spLocks noGrp="1"/>
          </p:cNvSpPr>
          <p:nvPr>
            <p:ph idx="1"/>
          </p:nvPr>
        </p:nvSpPr>
        <p:spPr>
          <a:xfrm>
            <a:off x="457200" y="2786058"/>
            <a:ext cx="8229600" cy="3538542"/>
          </a:xfrm>
        </p:spPr>
        <p:txBody>
          <a:bodyPr/>
          <a:lstStyle/>
          <a:p>
            <a:r>
              <a:rPr lang="tr-TR" dirty="0" smtClean="0"/>
              <a:t>Hemen hepimiz radyolarımızda defalarca kısa haberleri dinlemişizdir. </a:t>
            </a:r>
          </a:p>
          <a:p>
            <a:r>
              <a:rPr lang="tr-TR" dirty="0" smtClean="0"/>
              <a:t>Arabayla ya da şehirlerarası otobüsle yolculuk yaparken, bir mağazadan ya da marketten alışveriş yaparken, bir </a:t>
            </a:r>
            <a:r>
              <a:rPr lang="tr-TR" dirty="0" err="1" smtClean="0"/>
              <a:t>kafede</a:t>
            </a:r>
            <a:r>
              <a:rPr lang="tr-TR" dirty="0" smtClean="0"/>
              <a:t> otururken mutlaka kulağımıza kısa haberler çarpmıştır. </a:t>
            </a:r>
            <a:endParaRPr lang="tr-TR" dirty="0"/>
          </a:p>
        </p:txBody>
      </p:sp>
      <p:pic>
        <p:nvPicPr>
          <p:cNvPr id="10242" name="Picture 2" descr="C:\Users\İletişim Fakültesi\Desktop\indir (2).jpg"/>
          <p:cNvPicPr>
            <a:picLocks noChangeAspect="1" noChangeArrowheads="1"/>
          </p:cNvPicPr>
          <p:nvPr/>
        </p:nvPicPr>
        <p:blipFill>
          <a:blip r:embed="rId2"/>
          <a:srcRect/>
          <a:stretch>
            <a:fillRect/>
          </a:stretch>
        </p:blipFill>
        <p:spPr bwMode="auto">
          <a:xfrm>
            <a:off x="285720" y="714356"/>
            <a:ext cx="2581275" cy="172402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428868"/>
            <a:ext cx="8229600" cy="3895732"/>
          </a:xfrm>
        </p:spPr>
        <p:txBody>
          <a:bodyPr/>
          <a:lstStyle/>
          <a:p>
            <a:r>
              <a:rPr lang="tr-TR" dirty="0" smtClean="0"/>
              <a:t>Kısa haberler adı üzerinde çok kısa ve özet hâlde yazılmış haber metinlerini kapsar. </a:t>
            </a:r>
          </a:p>
          <a:p>
            <a:r>
              <a:rPr lang="tr-TR" dirty="0" smtClean="0"/>
              <a:t>Bu haberlerde içerik bir ya da en çok 3 cümlede özetlenir. </a:t>
            </a:r>
          </a:p>
          <a:p>
            <a:r>
              <a:rPr lang="tr-TR" dirty="0" smtClean="0"/>
              <a:t>Bu haberlere ara bültenlerde yer verilir. </a:t>
            </a:r>
          </a:p>
          <a:p>
            <a:r>
              <a:rPr lang="tr-TR" dirty="0" smtClean="0"/>
              <a:t>Kısa haberlere spot haber de denilmektedir.</a:t>
            </a:r>
          </a:p>
          <a:p>
            <a:endParaRPr lang="tr-TR" dirty="0"/>
          </a:p>
        </p:txBody>
      </p:sp>
      <p:pic>
        <p:nvPicPr>
          <p:cNvPr id="11266" name="Picture 2" descr="C:\Users\İletişim Fakültesi\Desktop\images.jpg"/>
          <p:cNvPicPr>
            <a:picLocks noChangeAspect="1" noChangeArrowheads="1"/>
          </p:cNvPicPr>
          <p:nvPr/>
        </p:nvPicPr>
        <p:blipFill>
          <a:blip r:embed="rId2"/>
          <a:srcRect/>
          <a:stretch>
            <a:fillRect/>
          </a:stretch>
        </p:blipFill>
        <p:spPr bwMode="auto">
          <a:xfrm>
            <a:off x="3000364" y="714356"/>
            <a:ext cx="2571750" cy="178117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367590"/>
          </a:xfrm>
        </p:spPr>
        <p:txBody>
          <a:bodyPr>
            <a:normAutofit fontScale="90000"/>
          </a:bodyPr>
          <a:lstStyle/>
          <a:p>
            <a:pPr algn="ctr"/>
            <a:r>
              <a:rPr lang="tr-TR" b="1" dirty="0" smtClean="0"/>
              <a:t>Bülten Haberleri</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buNone/>
            </a:pPr>
            <a:r>
              <a:rPr lang="tr-TR" dirty="0" smtClean="0"/>
              <a:t>Bülten haberleri de kendi içinde ikiye ayrılmaktadır</a:t>
            </a:r>
          </a:p>
          <a:p>
            <a:pPr lvl="0"/>
            <a:r>
              <a:rPr lang="tr-TR" dirty="0" smtClean="0"/>
              <a:t>Ana bülten haberleri</a:t>
            </a:r>
          </a:p>
          <a:p>
            <a:pPr lvl="0"/>
            <a:r>
              <a:rPr lang="tr-TR" dirty="0" smtClean="0"/>
              <a:t>Ara bülten haberleri</a:t>
            </a:r>
          </a:p>
          <a:p>
            <a:endParaRPr lang="tr-TR" dirty="0"/>
          </a:p>
        </p:txBody>
      </p:sp>
      <p:pic>
        <p:nvPicPr>
          <p:cNvPr id="12290" name="Picture 2" descr="C:\Users\İletişim Fakültesi\Desktop\images (1).jpg"/>
          <p:cNvPicPr>
            <a:picLocks noChangeAspect="1" noChangeArrowheads="1"/>
          </p:cNvPicPr>
          <p:nvPr/>
        </p:nvPicPr>
        <p:blipFill>
          <a:blip r:embed="rId2"/>
          <a:srcRect/>
          <a:stretch>
            <a:fillRect/>
          </a:stretch>
        </p:blipFill>
        <p:spPr bwMode="auto">
          <a:xfrm>
            <a:off x="3786182" y="2857496"/>
            <a:ext cx="4291018" cy="307183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Ana haber bültenlerinin içeriği oldukça uzun ve kapsamı da geniştir. </a:t>
            </a:r>
          </a:p>
          <a:p>
            <a:r>
              <a:rPr lang="tr-TR" dirty="0" smtClean="0"/>
              <a:t>Bu haberler de olaylarla ilgili ayrıntılara yer verildiği için haber oldukça uzun yazılmaktadır. </a:t>
            </a:r>
          </a:p>
          <a:p>
            <a:r>
              <a:rPr lang="tr-TR" dirty="0" smtClean="0"/>
              <a:t>Ara haber bültenlerinde ise ana haber bülteninde yer alan haberler kısaca özetlenmektedir.</a:t>
            </a:r>
          </a:p>
          <a:p>
            <a:r>
              <a:rPr lang="tr-TR" dirty="0" smtClean="0"/>
              <a:t>Bu nedenle ara haber bültenlerine özet haberler de denmektedir. </a:t>
            </a: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071810"/>
            <a:ext cx="8229600" cy="3252790"/>
          </a:xfrm>
        </p:spPr>
        <p:txBody>
          <a:bodyPr/>
          <a:lstStyle/>
          <a:p>
            <a:r>
              <a:rPr lang="tr-TR" dirty="0" smtClean="0"/>
              <a:t>Bu bültenlerde ana haber bültenlerinde yer alan haberlerin en önemlileri seçilmekte bütün haberlere yer verilmemektedir. </a:t>
            </a:r>
          </a:p>
          <a:p>
            <a:endParaRPr lang="tr-TR" dirty="0" smtClean="0"/>
          </a:p>
          <a:p>
            <a:r>
              <a:rPr lang="tr-TR" dirty="0" smtClean="0"/>
              <a:t>Ana haber bülteni bir kez, ara haber bültenleri birkaç kez yayınlanmaktadır. </a:t>
            </a:r>
            <a:endParaRPr lang="tr-TR" dirty="0"/>
          </a:p>
        </p:txBody>
      </p:sp>
      <p:pic>
        <p:nvPicPr>
          <p:cNvPr id="13314" name="Picture 2" descr="C:\Users\İletişim Fakültesi\Desktop\images (2).jpg"/>
          <p:cNvPicPr>
            <a:picLocks noChangeAspect="1" noChangeArrowheads="1"/>
          </p:cNvPicPr>
          <p:nvPr/>
        </p:nvPicPr>
        <p:blipFill>
          <a:blip r:embed="rId2"/>
          <a:srcRect/>
          <a:stretch>
            <a:fillRect/>
          </a:stretch>
        </p:blipFill>
        <p:spPr bwMode="auto">
          <a:xfrm>
            <a:off x="1285852" y="714356"/>
            <a:ext cx="3786214" cy="228601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581904"/>
          </a:xfrm>
        </p:spPr>
        <p:txBody>
          <a:bodyPr>
            <a:normAutofit/>
          </a:bodyPr>
          <a:lstStyle/>
          <a:p>
            <a:pPr algn="ctr"/>
            <a:r>
              <a:rPr lang="tr-TR" b="1" dirty="0" smtClean="0"/>
              <a:t>Haber Programları ve Kuşakları</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Haber program ve kuşaklarında günün önemli olayları, genelde röportaj ve söyleşi yöntemleriyle ve yorum unsurları da katılarak verilmektedir. </a:t>
            </a:r>
          </a:p>
          <a:p>
            <a:r>
              <a:rPr lang="tr-TR" dirty="0" smtClean="0"/>
              <a:t>Bu programlarda haberler çok geniş boyutlarıyla ele alınıp incelenmektedir. </a:t>
            </a:r>
          </a:p>
          <a:p>
            <a:r>
              <a:rPr lang="tr-TR" dirty="0" smtClean="0"/>
              <a:t>Bu haberler dramatik bir biçimde kurgulanmakta sunulmaktadır. </a:t>
            </a:r>
            <a:endParaRPr lang="tr-TR" smtClean="0"/>
          </a:p>
          <a:p>
            <a:r>
              <a:rPr lang="tr-TR" smtClean="0"/>
              <a:t>Yerel</a:t>
            </a:r>
            <a:r>
              <a:rPr lang="tr-TR" dirty="0" smtClean="0"/>
              <a:t>, ulusal, evrensel ölçekteki haberler bu programlarda ayrıntılarıyla incelenmektedir.</a:t>
            </a: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t>Örnek Haber</a:t>
            </a:r>
            <a:endParaRPr lang="tr-TR" dirty="0"/>
          </a:p>
        </p:txBody>
      </p:sp>
      <p:sp>
        <p:nvSpPr>
          <p:cNvPr id="3" name="2 İçerik Yer Tutucusu"/>
          <p:cNvSpPr>
            <a:spLocks noGrp="1"/>
          </p:cNvSpPr>
          <p:nvPr>
            <p:ph idx="1"/>
          </p:nvPr>
        </p:nvSpPr>
        <p:spPr/>
        <p:txBody>
          <a:bodyPr>
            <a:normAutofit fontScale="85000" lnSpcReduction="20000"/>
          </a:bodyPr>
          <a:lstStyle/>
          <a:p>
            <a:r>
              <a:rPr lang="tr-TR" dirty="0" smtClean="0"/>
              <a:t>Estetik Meraklıları Dikkat! "Bilinçsizce yapılan estetik operasyonları yüz ifadesini bozuyor."</a:t>
            </a:r>
          </a:p>
          <a:p>
            <a:pPr>
              <a:buNone/>
            </a:pPr>
            <a:r>
              <a:rPr lang="tr-TR" dirty="0" smtClean="0"/>
              <a:t> </a:t>
            </a:r>
          </a:p>
          <a:p>
            <a:r>
              <a:rPr lang="tr-TR" dirty="0" smtClean="0"/>
              <a:t>Çukurova Üniversitesi Tıp Fakültesi </a:t>
            </a:r>
            <a:r>
              <a:rPr lang="tr-TR" dirty="0" err="1" smtClean="0"/>
              <a:t>Rekonstrüktif</a:t>
            </a:r>
            <a:r>
              <a:rPr lang="tr-TR" dirty="0" smtClean="0"/>
              <a:t> ve Estetik </a:t>
            </a:r>
            <a:r>
              <a:rPr lang="tr-TR" dirty="0" err="1" smtClean="0"/>
              <a:t>Cerahi</a:t>
            </a:r>
            <a:r>
              <a:rPr lang="tr-TR" dirty="0" smtClean="0"/>
              <a:t> Anabilim Dalı Öğretim Üyesi Prof. Dr. Cemil </a:t>
            </a:r>
            <a:r>
              <a:rPr lang="tr-TR" dirty="0" err="1" smtClean="0"/>
              <a:t>Dalay</a:t>
            </a:r>
            <a:r>
              <a:rPr lang="tr-TR" dirty="0" smtClean="0"/>
              <a:t>, bilinçsizce yapılan estetik operasyonların yüz ifadesini bozduğunu, aşırı kalkan kaşların "şeytani bakışlar" yarattığını bildirdi.</a:t>
            </a:r>
          </a:p>
          <a:p>
            <a:pPr>
              <a:buNone/>
            </a:pPr>
            <a:r>
              <a:rPr lang="tr-TR" dirty="0" smtClean="0"/>
              <a:t> </a:t>
            </a:r>
          </a:p>
          <a:p>
            <a:r>
              <a:rPr lang="tr-TR" dirty="0" err="1" smtClean="0"/>
              <a:t>Dalay</a:t>
            </a:r>
            <a:r>
              <a:rPr lang="tr-TR" dirty="0" smtClean="0"/>
              <a:t>, AA muhabirine yaptığı açıklamada, Türkiye'de plastik cerrahinin dünyadaki gelişimine paralel olarak hızla ilerlediğini, son derece başarılı operasyonlar yapıldığını, ancak bazı hastaların "kendi akıntıları" olarak kabul edilebilecek tutumları yüzünden hem kendilerini hem de hekimi zor durumda bıraktıklarını belirtti. </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5324492"/>
          </a:xfrm>
        </p:spPr>
        <p:txBody>
          <a:bodyPr>
            <a:normAutofit/>
          </a:bodyPr>
          <a:lstStyle/>
          <a:p>
            <a:r>
              <a:rPr lang="tr-TR" dirty="0" smtClean="0"/>
              <a:t>Estetik operasyonla 50 yaşındaki bir kişinin 25 yaş görünümüne kavuşamayacağını, ancak 40 yaşında gibi görünmesinin mümkün olduğunu ifade eden </a:t>
            </a:r>
            <a:r>
              <a:rPr lang="tr-TR" dirty="0" err="1" smtClean="0"/>
              <a:t>Dalay</a:t>
            </a:r>
            <a:r>
              <a:rPr lang="tr-TR" dirty="0" smtClean="0"/>
              <a:t>, bu nedenle estetik operasyonlarda sınırları çok iyi belirlemek gerektiğini vurguladı.</a:t>
            </a:r>
          </a:p>
          <a:p>
            <a:endParaRPr lang="tr-TR" dirty="0" smtClean="0"/>
          </a:p>
          <a:p>
            <a:r>
              <a:rPr lang="tr-TR" dirty="0" smtClean="0"/>
              <a:t>Bilinçli yapılan estetik operasyonların fark bile edilemeyeceğini vurgulayan </a:t>
            </a:r>
            <a:r>
              <a:rPr lang="tr-TR" dirty="0" err="1" smtClean="0"/>
              <a:t>Dalay</a:t>
            </a:r>
            <a:r>
              <a:rPr lang="tr-TR" dirty="0" smtClean="0"/>
              <a:t>, bu yüzden aşırıya kaçılmaması için hastalarını yönlendirmeye çalıştıklarını ifade etti. </a:t>
            </a:r>
          </a:p>
          <a:p>
            <a:pPr>
              <a:buNone/>
            </a:pPr>
            <a:r>
              <a:rPr lang="tr-TR" dirty="0" smtClean="0"/>
              <a:t> </a:t>
            </a:r>
          </a:p>
          <a:p>
            <a:r>
              <a:rPr lang="tr-TR" dirty="0" smtClean="0"/>
              <a:t>"</a:t>
            </a:r>
            <a:r>
              <a:rPr lang="tr-TR" dirty="0" err="1" smtClean="0"/>
              <a:t>Botoksu</a:t>
            </a:r>
            <a:r>
              <a:rPr lang="tr-TR" dirty="0" smtClean="0"/>
              <a:t> 30'undan Önce Önermiyoruz"</a:t>
            </a:r>
          </a:p>
          <a:p>
            <a:endParaRPr lang="tr-TR" dirty="0" smtClean="0"/>
          </a:p>
          <a:p>
            <a:pPr>
              <a:buNone/>
            </a:pPr>
            <a:endParaRPr lang="tr-TR" dirty="0" smtClean="0"/>
          </a:p>
          <a:p>
            <a:endParaRPr lang="tr-TR" dirty="0" smtClean="0"/>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71546"/>
            <a:ext cx="8229600" cy="5253054"/>
          </a:xfrm>
        </p:spPr>
        <p:txBody>
          <a:bodyPr>
            <a:normAutofit fontScale="92500" lnSpcReduction="10000"/>
          </a:bodyPr>
          <a:lstStyle/>
          <a:p>
            <a:r>
              <a:rPr lang="tr-TR" dirty="0" smtClean="0"/>
              <a:t>Prof. Dr. </a:t>
            </a:r>
            <a:r>
              <a:rPr lang="tr-TR" dirty="0" err="1" smtClean="0"/>
              <a:t>Dalay</a:t>
            </a:r>
            <a:r>
              <a:rPr lang="tr-TR" dirty="0" smtClean="0"/>
              <a:t>, bazı ailelerin estetik merakını çocuklarına da yansıttıklarını, çocuklarına </a:t>
            </a:r>
            <a:r>
              <a:rPr lang="tr-TR" dirty="0" err="1" smtClean="0"/>
              <a:t>botoksu</a:t>
            </a:r>
            <a:r>
              <a:rPr lang="tr-TR" dirty="0" smtClean="0"/>
              <a:t> mezuniyet hediyesi olarak yaptırmak isteyenler bile olduğunu ancak, 30 yaşından önce önermediklerini ifade ederek, şöyle devam etti:</a:t>
            </a:r>
          </a:p>
          <a:p>
            <a:pPr>
              <a:buNone/>
            </a:pPr>
            <a:r>
              <a:rPr lang="tr-TR" dirty="0" smtClean="0"/>
              <a:t> </a:t>
            </a:r>
          </a:p>
          <a:p>
            <a:r>
              <a:rPr lang="tr-TR" dirty="0" smtClean="0"/>
              <a:t>"Yüzde </a:t>
            </a:r>
            <a:r>
              <a:rPr lang="tr-TR" dirty="0" err="1" smtClean="0"/>
              <a:t>botoks</a:t>
            </a:r>
            <a:r>
              <a:rPr lang="tr-TR" dirty="0" smtClean="0"/>
              <a:t> ihtiyacı duyuran çizgiler ilerleyen yaşın yanı sıra mimik hareketlerinden kaynaklanıyor. Ne kadar fazla mimik olursa kırışma o kadar çabuk ve yoğun oluyor. Erken yaşlarda </a:t>
            </a:r>
            <a:r>
              <a:rPr lang="tr-TR" dirty="0" err="1" smtClean="0"/>
              <a:t>botoks</a:t>
            </a:r>
            <a:r>
              <a:rPr lang="tr-TR" dirty="0" smtClean="0"/>
              <a:t> yaptırmak isteyenlerin amacı yüz mimiklerini </a:t>
            </a:r>
            <a:r>
              <a:rPr lang="tr-TR" dirty="0" err="1" smtClean="0"/>
              <a:t>botoksla</a:t>
            </a:r>
            <a:r>
              <a:rPr lang="tr-TR" dirty="0" smtClean="0"/>
              <a:t> felç edip, kırışıklığa neden olmasını önlemek. Ancak, biz bunu kesinlikle önermiyoruz. Bazıları da yüz hatlarını çirkin bulduğu için erken yaşta da olsa </a:t>
            </a:r>
            <a:r>
              <a:rPr lang="tr-TR" dirty="0" err="1" smtClean="0"/>
              <a:t>botoks</a:t>
            </a:r>
            <a:r>
              <a:rPr lang="tr-TR" dirty="0" smtClean="0"/>
              <a:t> istiyor.</a:t>
            </a:r>
          </a:p>
          <a:p>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2224846"/>
          </a:xfrm>
        </p:spPr>
        <p:txBody>
          <a:bodyPr>
            <a:normAutofit fontScale="90000"/>
          </a:bodyPr>
          <a:lstStyle/>
          <a:p>
            <a:pPr algn="ctr"/>
            <a:r>
              <a:rPr lang="tr-TR" b="1" dirty="0" smtClean="0"/>
              <a:t>Radyo Haberciliğinde Haber Kaynakları ve Haber Toplama</a:t>
            </a:r>
            <a:r>
              <a:rPr lang="tr-TR" dirty="0" smtClean="0"/>
              <a:t/>
            </a:r>
            <a:br>
              <a:rPr lang="tr-TR" dirty="0" smtClean="0"/>
            </a:br>
            <a:r>
              <a:rPr lang="tr-TR" b="1" dirty="0" smtClean="0"/>
              <a:t>Teknikleri</a:t>
            </a:r>
            <a:r>
              <a:rPr lang="tr-TR" dirty="0" smtClean="0"/>
              <a:t/>
            </a:r>
            <a:br>
              <a:rPr lang="tr-TR" dirty="0" smtClean="0"/>
            </a:br>
            <a:endParaRPr lang="tr-TR" dirty="0"/>
          </a:p>
        </p:txBody>
      </p:sp>
      <p:sp>
        <p:nvSpPr>
          <p:cNvPr id="3" name="2 İçerik Yer Tutucusu"/>
          <p:cNvSpPr>
            <a:spLocks noGrp="1"/>
          </p:cNvSpPr>
          <p:nvPr>
            <p:ph idx="1"/>
          </p:nvPr>
        </p:nvSpPr>
        <p:spPr>
          <a:xfrm>
            <a:off x="457200" y="2285992"/>
            <a:ext cx="8229600" cy="4038608"/>
          </a:xfrm>
        </p:spPr>
        <p:txBody>
          <a:bodyPr/>
          <a:lstStyle/>
          <a:p>
            <a:pPr>
              <a:buNone/>
            </a:pPr>
            <a:r>
              <a:rPr lang="tr-TR" b="1" dirty="0" smtClean="0"/>
              <a:t>Radyo Muhabirinin Haber Kaynaklarını ve Haber Toplarken Dikkat Edeceği Unsurları:</a:t>
            </a:r>
          </a:p>
          <a:p>
            <a:pPr marL="514350" indent="-514350">
              <a:buNone/>
            </a:pPr>
            <a:r>
              <a:rPr lang="tr-TR" b="1" dirty="0" smtClean="0"/>
              <a:t>1. </a:t>
            </a:r>
            <a:r>
              <a:rPr lang="tr-TR" dirty="0" smtClean="0"/>
              <a:t>Muhabir öncelikle hangi kaynaklara ulaşması gerektiğini bilmelidir. Bir radyo muhabirinin haber alacağı kaynaklar şunlardır:</a:t>
            </a:r>
          </a:p>
          <a:p>
            <a:pPr lvl="0"/>
            <a:r>
              <a:rPr lang="tr-TR" dirty="0" smtClean="0"/>
              <a:t>Basın ajansları</a:t>
            </a:r>
          </a:p>
          <a:p>
            <a:pPr lvl="0"/>
            <a:r>
              <a:rPr lang="tr-TR" dirty="0" smtClean="0"/>
              <a:t>Açıklamalar ve bildiriler</a:t>
            </a:r>
          </a:p>
          <a:p>
            <a:pPr lvl="0"/>
            <a:r>
              <a:rPr lang="tr-TR" dirty="0" smtClean="0"/>
              <a:t>Basın toplantıları</a:t>
            </a:r>
          </a:p>
          <a:p>
            <a:pPr marL="514350" indent="-514350">
              <a:buNone/>
            </a:pPr>
            <a:endParaRPr lang="tr-TR" dirty="0" smtClean="0"/>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a:r>
              <a:rPr lang="tr-TR" dirty="0" smtClean="0"/>
              <a:t>Diğer basın kuruluşları</a:t>
            </a:r>
          </a:p>
          <a:p>
            <a:pPr lvl="0"/>
            <a:r>
              <a:rPr lang="tr-TR" dirty="0" smtClean="0"/>
              <a:t>Elektronik ağlar-internet</a:t>
            </a:r>
          </a:p>
          <a:p>
            <a:pPr lvl="0"/>
            <a:r>
              <a:rPr lang="tr-TR" dirty="0" smtClean="0"/>
              <a:t>Muhabirler</a:t>
            </a:r>
          </a:p>
          <a:p>
            <a:pPr lvl="0"/>
            <a:r>
              <a:rPr lang="tr-TR" dirty="0" smtClean="0"/>
              <a:t>Yazı işlerindeki diğer gazeteciler</a:t>
            </a:r>
          </a:p>
          <a:p>
            <a:pPr lvl="0"/>
            <a:r>
              <a:rPr lang="tr-TR" dirty="0" smtClean="0"/>
              <a:t>Konuklar</a:t>
            </a:r>
          </a:p>
          <a:p>
            <a:endParaRPr lang="tr-TR" dirty="0"/>
          </a:p>
        </p:txBody>
      </p:sp>
      <p:pic>
        <p:nvPicPr>
          <p:cNvPr id="1026" name="Picture 2" descr="C:\Users\İletişim Fakültesi\Desktop\1_294.jpg"/>
          <p:cNvPicPr>
            <a:picLocks noChangeAspect="1" noChangeArrowheads="1"/>
          </p:cNvPicPr>
          <p:nvPr/>
        </p:nvPicPr>
        <p:blipFill>
          <a:blip r:embed="rId2"/>
          <a:srcRect/>
          <a:stretch>
            <a:fillRect/>
          </a:stretch>
        </p:blipFill>
        <p:spPr bwMode="auto">
          <a:xfrm>
            <a:off x="5643570" y="1643050"/>
            <a:ext cx="2571768" cy="1785950"/>
          </a:xfrm>
          <a:prstGeom prst="rect">
            <a:avLst/>
          </a:prstGeom>
          <a:noFill/>
        </p:spPr>
      </p:pic>
      <p:pic>
        <p:nvPicPr>
          <p:cNvPr id="1027" name="Picture 3" descr="C:\Users\İletişim Fakültesi\Desktop\radyo-parogramciligi-kursu.jpg"/>
          <p:cNvPicPr>
            <a:picLocks noChangeAspect="1" noChangeArrowheads="1"/>
          </p:cNvPicPr>
          <p:nvPr/>
        </p:nvPicPr>
        <p:blipFill>
          <a:blip r:embed="rId3"/>
          <a:srcRect/>
          <a:stretch>
            <a:fillRect/>
          </a:stretch>
        </p:blipFill>
        <p:spPr bwMode="auto">
          <a:xfrm>
            <a:off x="2643174" y="3929066"/>
            <a:ext cx="5105416" cy="2614616"/>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4967302"/>
          </a:xfrm>
        </p:spPr>
        <p:txBody>
          <a:bodyPr/>
          <a:lstStyle/>
          <a:p>
            <a:pPr>
              <a:buNone/>
            </a:pPr>
            <a:r>
              <a:rPr lang="tr-TR" b="1" dirty="0" smtClean="0"/>
              <a:t>2</a:t>
            </a:r>
            <a:r>
              <a:rPr lang="tr-TR" dirty="0" smtClean="0"/>
              <a:t>. Radyo muhabiri bu saydığımız haber kaynakları ile iyi iletişim kurmalıdır. </a:t>
            </a:r>
          </a:p>
          <a:p>
            <a:r>
              <a:rPr lang="tr-TR" dirty="0" smtClean="0"/>
              <a:t>Radyosunu temsil ettiğini unutmamalı, konuşmasına giyimine ve davranışlarına dikkat etmelidir.</a:t>
            </a:r>
          </a:p>
          <a:p>
            <a:pPr>
              <a:buNone/>
            </a:pPr>
            <a:r>
              <a:rPr lang="tr-TR" b="1" dirty="0" smtClean="0"/>
              <a:t>3</a:t>
            </a:r>
            <a:r>
              <a:rPr lang="tr-TR" dirty="0" smtClean="0"/>
              <a:t>. Radyo muhabiri haberi toplarken doğru ve güvenilir kaynaklara ulaşmalıdır. </a:t>
            </a:r>
          </a:p>
          <a:p>
            <a:r>
              <a:rPr lang="tr-TR" dirty="0" smtClean="0"/>
              <a:t>Her zaman haberle ilgili topladığı bilgileri kontrol etmelidir. </a:t>
            </a:r>
          </a:p>
          <a:p>
            <a:r>
              <a:rPr lang="tr-TR" dirty="0" smtClean="0"/>
              <a:t>Bilgilerin doğruluğunu araştırmadan haberi yazmamalıdır.</a:t>
            </a:r>
          </a:p>
          <a:p>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714488"/>
            <a:ext cx="8229600" cy="4610112"/>
          </a:xfrm>
        </p:spPr>
        <p:txBody>
          <a:bodyPr/>
          <a:lstStyle/>
          <a:p>
            <a:pPr>
              <a:buNone/>
            </a:pPr>
            <a:r>
              <a:rPr lang="tr-TR" b="1" dirty="0" smtClean="0"/>
              <a:t>4</a:t>
            </a:r>
            <a:r>
              <a:rPr lang="tr-TR" dirty="0" smtClean="0"/>
              <a:t>. Bazı kurum ve kişiler kendileri hakkında olumlu haberler yayınlatmak isterler. </a:t>
            </a:r>
          </a:p>
          <a:p>
            <a:r>
              <a:rPr lang="tr-TR" dirty="0" smtClean="0"/>
              <a:t>Bunlar yönlendirilmiş haberlerdir. </a:t>
            </a:r>
          </a:p>
          <a:p>
            <a:r>
              <a:rPr lang="tr-TR" dirty="0" smtClean="0"/>
              <a:t>Muhabir bu durumlarda haberi toplarken haberin kamu yararı taşıyıp taşımadığına dikkat etmelidir. </a:t>
            </a:r>
          </a:p>
          <a:p>
            <a:r>
              <a:rPr lang="tr-TR" dirty="0" smtClean="0"/>
              <a:t>Kişi ve kurumların çıkarları doğrultusunda davranmamalıdır.</a:t>
            </a: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10178"/>
          </a:xfrm>
        </p:spPr>
        <p:txBody>
          <a:bodyPr>
            <a:normAutofit lnSpcReduction="10000"/>
          </a:bodyPr>
          <a:lstStyle/>
          <a:p>
            <a:pPr>
              <a:buNone/>
            </a:pPr>
            <a:r>
              <a:rPr lang="tr-TR" b="1" dirty="0" smtClean="0"/>
              <a:t>5</a:t>
            </a:r>
            <a:r>
              <a:rPr lang="tr-TR" dirty="0" smtClean="0"/>
              <a:t>. Radyo haberi televizyon ve gazete haberinden farklıdır. </a:t>
            </a:r>
          </a:p>
          <a:p>
            <a:r>
              <a:rPr lang="tr-TR" dirty="0" smtClean="0"/>
              <a:t>Radyoda temel unsur sestir. </a:t>
            </a:r>
          </a:p>
          <a:p>
            <a:r>
              <a:rPr lang="tr-TR" dirty="0" smtClean="0"/>
              <a:t>Haberde verilen bu seslere dış ses ya da aktüel ses denir. </a:t>
            </a:r>
          </a:p>
          <a:p>
            <a:r>
              <a:rPr lang="tr-TR" dirty="0" smtClean="0"/>
              <a:t>Muhabir haberi toplarken haberle ilgili sesleri de toplamalıdır. </a:t>
            </a:r>
          </a:p>
          <a:p>
            <a:r>
              <a:rPr lang="tr-TR" dirty="0" smtClean="0"/>
              <a:t>Bu sesler hem yayın kalitesine uygun olmalıdır. Hem de dinleyiciye bilgi vermeli ve onların ilgisini çekmelidir. </a:t>
            </a:r>
          </a:p>
          <a:p>
            <a:r>
              <a:rPr lang="tr-TR" dirty="0" smtClean="0"/>
              <a:t>Muhabir sesleri kaydederken amacına uygun mikrofonlar kullanmalıdır.</a:t>
            </a: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buNone/>
            </a:pPr>
            <a:r>
              <a:rPr lang="tr-TR" b="1" dirty="0" smtClean="0"/>
              <a:t>6. </a:t>
            </a:r>
            <a:r>
              <a:rPr lang="tr-TR" dirty="0" smtClean="0"/>
              <a:t>Radyoculukta zaman çok değerlidir.</a:t>
            </a:r>
          </a:p>
          <a:p>
            <a:r>
              <a:rPr lang="tr-TR" dirty="0" smtClean="0"/>
              <a:t>Radyo haberi hem kısa ve öz olmalı hem de dinleyiciye çok çabuk ulaşmalıdır. </a:t>
            </a:r>
          </a:p>
          <a:p>
            <a:r>
              <a:rPr lang="tr-TR" dirty="0" smtClean="0"/>
              <a:t>Bu nedenle radyo muhabiri haberi toplarken hızlı davranmalıdır.</a:t>
            </a:r>
          </a:p>
          <a:p>
            <a:endParaRPr lang="tr-TR" dirty="0"/>
          </a:p>
        </p:txBody>
      </p:sp>
      <p:pic>
        <p:nvPicPr>
          <p:cNvPr id="2050" name="Picture 2" descr="C:\Users\İletişim Fakültesi\Desktop\radyo-dinleyici-iliskisi.jpg"/>
          <p:cNvPicPr>
            <a:picLocks noChangeAspect="1" noChangeArrowheads="1"/>
          </p:cNvPicPr>
          <p:nvPr/>
        </p:nvPicPr>
        <p:blipFill>
          <a:blip r:embed="rId2"/>
          <a:srcRect/>
          <a:stretch>
            <a:fillRect/>
          </a:stretch>
        </p:blipFill>
        <p:spPr bwMode="auto">
          <a:xfrm>
            <a:off x="4643438" y="3929066"/>
            <a:ext cx="3929090" cy="2111372"/>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439028"/>
          </a:xfrm>
        </p:spPr>
        <p:txBody>
          <a:bodyPr>
            <a:normAutofit fontScale="90000"/>
          </a:bodyPr>
          <a:lstStyle/>
          <a:p>
            <a:pPr algn="ctr"/>
            <a:r>
              <a:rPr lang="tr-TR" b="1" dirty="0" smtClean="0"/>
              <a:t>Radyo Haberi Yazım Teknikleri</a:t>
            </a:r>
            <a:r>
              <a:rPr lang="tr-TR" dirty="0" smtClean="0"/>
              <a:t/>
            </a:r>
            <a:br>
              <a:rPr lang="tr-TR" dirty="0" smtClean="0"/>
            </a:b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Ses unsuru dikkate alınarak hazırlanan radyo haberleri bültenler şeklinde hazırlanır. </a:t>
            </a:r>
          </a:p>
          <a:p>
            <a:r>
              <a:rPr lang="tr-TR" dirty="0" smtClean="0"/>
              <a:t>Haber girişi genellikle konuşma tekniğine uygun yazılır. </a:t>
            </a:r>
          </a:p>
          <a:p>
            <a:r>
              <a:rPr lang="tr-TR" dirty="0" smtClean="0"/>
              <a:t>Radyo haberi dinleyicisini çok kısa bir sürede yakalamak zorunda olduğundan haber girişi genellikle flaş giriş tekniğine uygundur. </a:t>
            </a:r>
          </a:p>
          <a:p>
            <a:r>
              <a:rPr lang="tr-TR" dirty="0" smtClean="0"/>
              <a:t>Ayrıca renkli giriş yani hikâye girişi de radyo dinleyicisinin ilgisini çekmektedir (Tabii ki kısa olmak şartı ile.). </a:t>
            </a:r>
          </a:p>
          <a:p>
            <a:r>
              <a:rPr lang="tr-TR" dirty="0" smtClean="0"/>
              <a:t>Haberin gövdesi ise çoğu zaman ters piramit tekniği ile yazılır. </a:t>
            </a:r>
          </a:p>
          <a:p>
            <a:r>
              <a:rPr lang="tr-TR" dirty="0" smtClean="0"/>
              <a:t>Zaman zaman da eldeki bilgiler eşit değerde ise dörtgen tekniği uygulanır.</a:t>
            </a:r>
          </a:p>
          <a:p>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Örnek</a:t>
            </a:r>
            <a:endParaRPr lang="tr-TR" dirty="0"/>
          </a:p>
        </p:txBody>
      </p:sp>
      <p:sp>
        <p:nvSpPr>
          <p:cNvPr id="3" name="2 İçerik Yer Tutucusu"/>
          <p:cNvSpPr>
            <a:spLocks noGrp="1"/>
          </p:cNvSpPr>
          <p:nvPr>
            <p:ph idx="1"/>
          </p:nvPr>
        </p:nvSpPr>
        <p:spPr/>
        <p:txBody>
          <a:bodyPr/>
          <a:lstStyle/>
          <a:p>
            <a:pPr>
              <a:buNone/>
            </a:pPr>
            <a:r>
              <a:rPr lang="tr-TR" b="1" dirty="0" smtClean="0"/>
              <a:t>Kadın Beyni Alkole Karşı Savunmasız</a:t>
            </a:r>
            <a:endParaRPr lang="tr-TR" dirty="0" smtClean="0"/>
          </a:p>
          <a:p>
            <a:r>
              <a:rPr lang="tr-TR" dirty="0" smtClean="0"/>
              <a:t>Uzmanlara göre alkol kadın beynine daha hızlı zarar veriyor. Rusya'da yapılan bir araştırmada alkolün, kadınların beynine erkeklerinkinden daha hızlı zarar verdiği belirtildi.</a:t>
            </a:r>
          </a:p>
          <a:p>
            <a:r>
              <a:rPr lang="tr-TR" dirty="0" smtClean="0"/>
              <a:t>Amerikan "</a:t>
            </a:r>
            <a:r>
              <a:rPr lang="tr-TR" dirty="0" err="1" smtClean="0"/>
              <a:t>Alcoholism</a:t>
            </a:r>
            <a:r>
              <a:rPr lang="tr-TR" dirty="0" smtClean="0"/>
              <a:t>: </a:t>
            </a:r>
            <a:r>
              <a:rPr lang="tr-TR" dirty="0" err="1" smtClean="0"/>
              <a:t>Clinical</a:t>
            </a:r>
            <a:r>
              <a:rPr lang="tr-TR" dirty="0" smtClean="0"/>
              <a:t> </a:t>
            </a:r>
            <a:r>
              <a:rPr lang="tr-TR" dirty="0" err="1" smtClean="0"/>
              <a:t>and</a:t>
            </a:r>
            <a:r>
              <a:rPr lang="tr-TR" dirty="0" smtClean="0"/>
              <a:t> </a:t>
            </a:r>
            <a:r>
              <a:rPr lang="tr-TR" dirty="0" err="1" smtClean="0"/>
              <a:t>Experimental</a:t>
            </a:r>
            <a:r>
              <a:rPr lang="tr-TR" dirty="0" smtClean="0"/>
              <a:t> </a:t>
            </a:r>
            <a:r>
              <a:rPr lang="tr-TR" dirty="0" err="1" smtClean="0"/>
              <a:t>Research</a:t>
            </a:r>
            <a:r>
              <a:rPr lang="tr-TR" dirty="0" smtClean="0"/>
              <a:t>" dergisinde yayımlanan haberde, daha önceki araştırmalarda, alkolün kadınların kalp ve karaciğerine erkeklerde olduğundan daha hızlı zarar verdiğinin belirlendiği hatırlatıldı.</a:t>
            </a:r>
          </a:p>
          <a:p>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5181616"/>
          </a:xfrm>
        </p:spPr>
        <p:txBody>
          <a:bodyPr/>
          <a:lstStyle/>
          <a:p>
            <a:r>
              <a:rPr lang="tr-TR" dirty="0" smtClean="0"/>
              <a:t>Habere göre, Rus araştırmacılar, 2 cinsiyetin alkolden nasıl etkilendiklerinin belirlenmesi için, 18-40 yaşlarındaki 24'ü kadın 78'i erkek 102 alkol bağımlısına testler yaptı. Genelde hafızayla ilgili aynı testler alkol bağımlısı olmayan 68 erkek ve kadından oluşan bir kontrol grubuna da uygulandı.</a:t>
            </a:r>
          </a:p>
          <a:p>
            <a:r>
              <a:rPr lang="tr-TR" dirty="0" smtClean="0"/>
              <a:t>Testlerin yapılmasından önce alkoliklere 3-4 hafta alkol verilmedi. Görsel hafıza, düşünme ve problem çözümleriyle ilgili testlerde erkeklerle kıyaslandığında kadınların daha az başarılı olduğu ortaya çıktı.</a:t>
            </a:r>
          </a:p>
          <a:p>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Maryland eyaletindeki Baltimore Uluslararası Araştırma Merkezi'nden Doktor Barbara </a:t>
            </a:r>
            <a:r>
              <a:rPr lang="tr-TR" dirty="0" err="1" smtClean="0"/>
              <a:t>Flannery</a:t>
            </a:r>
            <a:r>
              <a:rPr lang="tr-TR" dirty="0" smtClean="0"/>
              <a:t>, kadın organizmasının erkek organizmasından farklı olduğunu ve kadınların vücutlarında erkeklerinkinden daha az su bulunması nedeniyle kadın organizmasında alkolün yoğunluğunun daha fazla olduğunu söyledi.</a:t>
            </a:r>
          </a:p>
          <a:p>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796218"/>
          </a:xfrm>
        </p:spPr>
        <p:txBody>
          <a:bodyPr>
            <a:normAutofit fontScale="90000"/>
          </a:bodyPr>
          <a:lstStyle/>
          <a:p>
            <a:pPr algn="ctr"/>
            <a:r>
              <a:rPr lang="tr-TR" b="1" dirty="0" smtClean="0"/>
              <a:t>Radyo Haberciliği ve Konuşma Dili Tekniği</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Radyo haberciliği konuşma dili tekniğine dayalıdır. </a:t>
            </a:r>
          </a:p>
          <a:p>
            <a:r>
              <a:rPr lang="tr-TR" dirty="0" smtClean="0"/>
              <a:t>İnsanların birbirleriyle anlaşmak için sesli olarak konuştukları dile “konuşma dili” denir. </a:t>
            </a:r>
          </a:p>
          <a:p>
            <a:r>
              <a:rPr lang="tr-TR" dirty="0" smtClean="0"/>
              <a:t>Hepimiz günlük yaşamımızın her alanında konuşma dilini kullanırız. </a:t>
            </a:r>
          </a:p>
          <a:p>
            <a:r>
              <a:rPr lang="tr-TR" dirty="0" smtClean="0"/>
              <a:t>Bu dil hem özel yaşamımızda hem iş yaşamımızda çevremizdeki insanlarla anlaşmamızı sağlar.</a:t>
            </a:r>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Konuşma dilini bir biçimde kaybeden insanlar, örneğin dilini bilmedikleri bir ülkeye giden insanlar büyük güçlük yaşarlar. </a:t>
            </a:r>
          </a:p>
          <a:p>
            <a:r>
              <a:rPr lang="tr-TR" dirty="0" smtClean="0"/>
              <a:t>Konuşma dili hayatın yalnız maddi boyutunu değil duygusal boyutunu da kapsar ve etkiler. </a:t>
            </a:r>
          </a:p>
          <a:p>
            <a:r>
              <a:rPr lang="tr-TR" dirty="0" smtClean="0"/>
              <a:t>Konuşma dili bütün dil teknikleri içinde insanoğlunun en kolay anladığı en yaygın olarak kullandığı ve en zengin dil tekniğidir.</a:t>
            </a:r>
          </a:p>
          <a:p>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00174"/>
            <a:ext cx="8229600" cy="4824426"/>
          </a:xfrm>
        </p:spPr>
        <p:txBody>
          <a:bodyPr>
            <a:normAutofit/>
          </a:bodyPr>
          <a:lstStyle/>
          <a:p>
            <a:r>
              <a:rPr lang="tr-TR" dirty="0" smtClean="0"/>
              <a:t>Haberlerin sesli olarak birine anlatılıyormuşçasına sunulduğu radyo ve televizyon haberlerinde kullanılan konuşma dili tekniği, karşıdaki insanlarla konuşuyormuş gibi haberi yazma temeline dayanır. </a:t>
            </a:r>
          </a:p>
          <a:p>
            <a:r>
              <a:rPr lang="tr-TR" dirty="0" smtClean="0"/>
              <a:t>Çünkü yazılan bu haber, bir spiker tarafından sanki konuşuyormuşçasına okunarak dinleyicilere ulaştırılacaktır.</a:t>
            </a:r>
          </a:p>
          <a:p>
            <a:r>
              <a:rPr lang="tr-TR" dirty="0" smtClean="0"/>
              <a:t> Bu nedenle radyo haberciliğinin ana ilkesi “konuşuyormuş gibi yazın” dır. </a:t>
            </a:r>
          </a:p>
          <a:p>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5324492"/>
          </a:xfrm>
        </p:spPr>
        <p:txBody>
          <a:bodyPr>
            <a:normAutofit/>
          </a:bodyPr>
          <a:lstStyle/>
          <a:p>
            <a:r>
              <a:rPr lang="tr-TR" dirty="0" smtClean="0"/>
              <a:t> Bu yazılan haber yüksek sesle okunarak bu biçimde bir etki yaratıp yaratmadığı kontrol edilir. </a:t>
            </a:r>
          </a:p>
          <a:p>
            <a:r>
              <a:rPr lang="tr-TR" dirty="0" smtClean="0"/>
              <a:t>Radyo haberciliğinde spikerin dinleyicilere ne olduğunu anlatması esastır.</a:t>
            </a:r>
          </a:p>
          <a:p>
            <a:endParaRPr lang="tr-TR" dirty="0" smtClean="0"/>
          </a:p>
          <a:p>
            <a:r>
              <a:rPr lang="tr-TR" dirty="0" smtClean="0"/>
              <a:t>Konuşma diline dayalı olarak yazılan haber basit ve kısa cümlelerden oluşur. </a:t>
            </a:r>
          </a:p>
          <a:p>
            <a:r>
              <a:rPr lang="tr-TR" dirty="0" smtClean="0"/>
              <a:t>Bunun yanı sıra edilgen cümle yapılarına da radyo haberciliğinde yer verilir. </a:t>
            </a:r>
          </a:p>
          <a:p>
            <a:r>
              <a:rPr lang="tr-TR" dirty="0" smtClean="0"/>
              <a:t>Haberin konusuna göre kimi zamanda bileşik cümlelere bağlaç ve ilgeçlere yer verilmektedir. </a:t>
            </a:r>
          </a:p>
          <a:p>
            <a:r>
              <a:rPr lang="tr-TR" dirty="0" smtClean="0"/>
              <a:t>Ancak haberlerin anlaşılır olması temel amaçtır.</a:t>
            </a: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00174"/>
            <a:ext cx="8229600" cy="4824426"/>
          </a:xfrm>
        </p:spPr>
        <p:txBody>
          <a:bodyPr/>
          <a:lstStyle/>
          <a:p>
            <a:r>
              <a:rPr lang="tr-TR" dirty="0" smtClean="0"/>
              <a:t>Bu nedenle anlatım dili seçilirken buna dikkat edilmelidir. </a:t>
            </a:r>
          </a:p>
          <a:p>
            <a:r>
              <a:rPr lang="tr-TR" dirty="0" smtClean="0"/>
              <a:t>Kelime zenginliği yerine anlam zenginliği amaçlanır. </a:t>
            </a:r>
          </a:p>
          <a:p>
            <a:r>
              <a:rPr lang="tr-TR" dirty="0" smtClean="0"/>
              <a:t>Yani olabildiğince az kelime kullanarak ve kısa cümleler kurarak haberin içeriği doğru biçimde verilmeye çalışılır. </a:t>
            </a:r>
          </a:p>
          <a:p>
            <a:r>
              <a:rPr lang="tr-TR" dirty="0" smtClean="0"/>
              <a:t>Bu nedenle haberin konusu ile ilgili açıklamalara yer verilmeyebilir. </a:t>
            </a:r>
          </a:p>
          <a:p>
            <a:r>
              <a:rPr lang="tr-TR" dirty="0" smtClean="0"/>
              <a:t>Haberin geçmişi de haber metninde bazen yer almayabilir.</a:t>
            </a:r>
          </a:p>
          <a:p>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439028"/>
          </a:xfrm>
        </p:spPr>
        <p:txBody>
          <a:bodyPr>
            <a:normAutofit fontScale="90000"/>
          </a:bodyPr>
          <a:lstStyle/>
          <a:p>
            <a:pPr algn="ctr"/>
            <a:r>
              <a:rPr lang="tr-TR" b="1" dirty="0" smtClean="0"/>
              <a:t>Konuşma Dili Tekniğinin Yapısı</a:t>
            </a:r>
            <a:r>
              <a:rPr lang="tr-TR" dirty="0" smtClean="0"/>
              <a:t/>
            </a:r>
            <a:br>
              <a:rPr lang="tr-TR" dirty="0" smtClean="0"/>
            </a:br>
            <a:endParaRPr lang="tr-TR" dirty="0"/>
          </a:p>
        </p:txBody>
      </p:sp>
      <p:sp>
        <p:nvSpPr>
          <p:cNvPr id="3" name="2 İçerik Yer Tutucusu"/>
          <p:cNvSpPr>
            <a:spLocks noGrp="1"/>
          </p:cNvSpPr>
          <p:nvPr>
            <p:ph idx="1"/>
          </p:nvPr>
        </p:nvSpPr>
        <p:spPr>
          <a:xfrm>
            <a:off x="457200" y="1714488"/>
            <a:ext cx="8229600" cy="4610112"/>
          </a:xfrm>
        </p:spPr>
        <p:txBody>
          <a:bodyPr>
            <a:normAutofit lnSpcReduction="10000"/>
          </a:bodyPr>
          <a:lstStyle/>
          <a:p>
            <a:r>
              <a:rPr lang="tr-TR" dirty="0" smtClean="0"/>
              <a:t>Konuşma dili tekniğine sahip anlatımda genellikle öyküleyici ya da açıklayıcı anlatım dili kullanılır. </a:t>
            </a:r>
          </a:p>
          <a:p>
            <a:r>
              <a:rPr lang="tr-TR" dirty="0" smtClean="0"/>
              <a:t>Haber metni giriş gelişme ve sonuç bölümünden oluşur. </a:t>
            </a:r>
          </a:p>
          <a:p>
            <a:r>
              <a:rPr lang="tr-TR" dirty="0" smtClean="0"/>
              <a:t>Haberi oluşturan bilgiler haberin içeriğine göre hangi sorunun cevabı önemli ise ona göre verilir</a:t>
            </a:r>
          </a:p>
          <a:p>
            <a:r>
              <a:rPr lang="tr-TR" dirty="0" smtClean="0"/>
              <a:t>Bu nedenle radyo haberciliğinde de 5n- 1k kuralına göre haber giriş ve gövdesi yazılır. </a:t>
            </a:r>
          </a:p>
          <a:p>
            <a:r>
              <a:rPr lang="tr-TR" dirty="0" smtClean="0"/>
              <a:t>Şimdi aşağıda yer alan radyo haberlerini okuyarak haberin yapısında 5n- 1k kuralının nasıl uygulandığını inceleyelim.</a:t>
            </a:r>
          </a:p>
          <a:p>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439028"/>
          </a:xfrm>
        </p:spPr>
        <p:txBody>
          <a:bodyPr>
            <a:normAutofit fontScale="90000"/>
          </a:bodyPr>
          <a:lstStyle/>
          <a:p>
            <a:pPr algn="ctr"/>
            <a:r>
              <a:rPr lang="tr-TR" b="1" dirty="0" smtClean="0"/>
              <a:t>Konuşma Dilinde Haber Girişleri</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Konuşma dilinin kullanıldığı radyo haberciliğinde giriş cümlesinin büyük önemi vardır. </a:t>
            </a:r>
          </a:p>
          <a:p>
            <a:r>
              <a:rPr lang="tr-TR" dirty="0" smtClean="0"/>
              <a:t>Dinleyicilerin dikkatlerinin haberde toplanması için giriş bölümü genellikle spiker tarafından bir metin okur gibi değil, daha çok anlatır gibi bir üslupla aktarılır. </a:t>
            </a:r>
          </a:p>
          <a:p>
            <a:r>
              <a:rPr lang="tr-TR" dirty="0" smtClean="0"/>
              <a:t>Radyo haberleri ister kısa olsun ister uzun olsun ister başka bir formatta olsun genellikle aşağıda sayılan giriş tipleri uygulanarak kaleme alınır.</a:t>
            </a:r>
          </a:p>
          <a:p>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510466"/>
          </a:xfrm>
        </p:spPr>
        <p:txBody>
          <a:bodyPr>
            <a:normAutofit fontScale="90000"/>
          </a:bodyPr>
          <a:lstStyle/>
          <a:p>
            <a:r>
              <a:rPr lang="tr-TR" b="1" dirty="0" smtClean="0"/>
              <a:t>Kaynağı Belirtilerek Yazılan Girişler</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b="1" dirty="0" smtClean="0"/>
              <a:t>Örnek 1: </a:t>
            </a:r>
            <a:r>
              <a:rPr lang="tr-TR" dirty="0" smtClean="0"/>
              <a:t>Genelkurmay Başkanlığınca yapılan açıklamada…</a:t>
            </a:r>
          </a:p>
          <a:p>
            <a:r>
              <a:rPr lang="tr-TR" b="1" dirty="0" smtClean="0"/>
              <a:t>Örnek 2 </a:t>
            </a:r>
            <a:r>
              <a:rPr lang="tr-TR" dirty="0" smtClean="0"/>
              <a:t>Reuters Haber Ajansı’nın bildirdiğine göre…</a:t>
            </a:r>
          </a:p>
          <a:p>
            <a:pPr>
              <a:buNone/>
            </a:pPr>
            <a:endParaRPr lang="tr-TR" dirty="0"/>
          </a:p>
        </p:txBody>
      </p:sp>
      <p:pic>
        <p:nvPicPr>
          <p:cNvPr id="4" name="Picture 2" descr="C:\Users\İletişim Fakültesi\Desktop\RadyoArabesk-muzikonair.jpg"/>
          <p:cNvPicPr>
            <a:picLocks noChangeAspect="1" noChangeArrowheads="1"/>
          </p:cNvPicPr>
          <p:nvPr/>
        </p:nvPicPr>
        <p:blipFill>
          <a:blip r:embed="rId2"/>
          <a:srcRect/>
          <a:stretch>
            <a:fillRect/>
          </a:stretch>
        </p:blipFill>
        <p:spPr bwMode="auto">
          <a:xfrm>
            <a:off x="1285852" y="3571876"/>
            <a:ext cx="6715172" cy="2643206"/>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2153408"/>
          </a:xfrm>
        </p:spPr>
        <p:txBody>
          <a:bodyPr>
            <a:normAutofit fontScale="90000"/>
          </a:bodyPr>
          <a:lstStyle/>
          <a:p>
            <a:pPr algn="ctr"/>
            <a:r>
              <a:rPr lang="tr-TR" b="1" dirty="0" smtClean="0"/>
              <a:t>Yer Belirtilerek Yazılan Girişler Konuşma Dili Tekniğinin Yapısı</a:t>
            </a:r>
            <a:r>
              <a:rPr lang="tr-TR" dirty="0" smtClean="0"/>
              <a:t/>
            </a:r>
            <a:br>
              <a:rPr lang="tr-TR" dirty="0" smtClean="0"/>
            </a:br>
            <a:endParaRPr lang="tr-TR" dirty="0"/>
          </a:p>
        </p:txBody>
      </p:sp>
      <p:sp>
        <p:nvSpPr>
          <p:cNvPr id="3" name="2 İçerik Yer Tutucusu"/>
          <p:cNvSpPr>
            <a:spLocks noGrp="1"/>
          </p:cNvSpPr>
          <p:nvPr>
            <p:ph idx="1"/>
          </p:nvPr>
        </p:nvSpPr>
        <p:spPr>
          <a:xfrm>
            <a:off x="457200" y="2285992"/>
            <a:ext cx="8229600" cy="4038608"/>
          </a:xfrm>
        </p:spPr>
        <p:txBody>
          <a:bodyPr/>
          <a:lstStyle/>
          <a:p>
            <a:r>
              <a:rPr lang="tr-TR" b="1" dirty="0" smtClean="0"/>
              <a:t>Örnek 1</a:t>
            </a:r>
            <a:r>
              <a:rPr lang="tr-TR" dirty="0" smtClean="0"/>
              <a:t>: Antalya’yı Altın Portakal Film Festivali heyecanı sardı.</a:t>
            </a:r>
          </a:p>
          <a:p>
            <a:r>
              <a:rPr lang="tr-TR" b="1" dirty="0" smtClean="0"/>
              <a:t>Örnek 2: </a:t>
            </a:r>
            <a:r>
              <a:rPr lang="tr-TR" dirty="0" smtClean="0"/>
              <a:t>Bakanlar kurulu Diyarbakır’da toplandı.</a:t>
            </a:r>
          </a:p>
          <a:p>
            <a:pPr>
              <a:buNone/>
            </a:pPr>
            <a:endParaRPr lang="tr-TR" dirty="0"/>
          </a:p>
        </p:txBody>
      </p:sp>
      <p:pic>
        <p:nvPicPr>
          <p:cNvPr id="4098" name="Picture 2" descr="C:\Users\İletişim Fakültesi\Desktop\cxQz2h6bjUi1N2zRVIRgVA.jpg"/>
          <p:cNvPicPr>
            <a:picLocks noChangeAspect="1" noChangeArrowheads="1"/>
          </p:cNvPicPr>
          <p:nvPr/>
        </p:nvPicPr>
        <p:blipFill>
          <a:blip r:embed="rId2"/>
          <a:srcRect/>
          <a:stretch>
            <a:fillRect/>
          </a:stretch>
        </p:blipFill>
        <p:spPr bwMode="auto">
          <a:xfrm>
            <a:off x="1500166" y="3857628"/>
            <a:ext cx="5905500" cy="2447925"/>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796218"/>
          </a:xfrm>
        </p:spPr>
        <p:txBody>
          <a:bodyPr>
            <a:normAutofit fontScale="90000"/>
          </a:bodyPr>
          <a:lstStyle/>
          <a:p>
            <a:pPr algn="ctr"/>
            <a:r>
              <a:rPr lang="tr-TR" b="1" dirty="0" smtClean="0"/>
              <a:t>Zaman Belirtilerek Yazılan Girişler</a:t>
            </a:r>
            <a:r>
              <a:rPr lang="tr-TR" dirty="0" smtClean="0"/>
              <a:t/>
            </a:r>
            <a:br>
              <a:rPr lang="tr-TR" dirty="0" smtClean="0"/>
            </a:br>
            <a:endParaRPr lang="tr-TR" dirty="0"/>
          </a:p>
        </p:txBody>
      </p:sp>
      <p:sp>
        <p:nvSpPr>
          <p:cNvPr id="3" name="2 İçerik Yer Tutucusu"/>
          <p:cNvSpPr>
            <a:spLocks noGrp="1"/>
          </p:cNvSpPr>
          <p:nvPr>
            <p:ph idx="1"/>
          </p:nvPr>
        </p:nvSpPr>
        <p:spPr>
          <a:xfrm>
            <a:off x="457200" y="2643182"/>
            <a:ext cx="8229600" cy="3681418"/>
          </a:xfrm>
        </p:spPr>
        <p:txBody>
          <a:bodyPr/>
          <a:lstStyle/>
          <a:p>
            <a:r>
              <a:rPr lang="tr-TR" b="1" dirty="0" smtClean="0"/>
              <a:t>Örnek: </a:t>
            </a:r>
            <a:r>
              <a:rPr lang="tr-TR" dirty="0" smtClean="0"/>
              <a:t>Bu gece saat 01.00’den sonra yaz saati uygulamasına geçilecek</a:t>
            </a:r>
          </a:p>
          <a:p>
            <a:endParaRPr lang="tr-TR" dirty="0"/>
          </a:p>
        </p:txBody>
      </p:sp>
      <p:pic>
        <p:nvPicPr>
          <p:cNvPr id="5122" name="Picture 2" descr="C:\Users\İletişim Fakültesi\Desktop\radyo-programciligi.jpg"/>
          <p:cNvPicPr>
            <a:picLocks noChangeAspect="1" noChangeArrowheads="1"/>
          </p:cNvPicPr>
          <p:nvPr/>
        </p:nvPicPr>
        <p:blipFill>
          <a:blip r:embed="rId2"/>
          <a:srcRect/>
          <a:stretch>
            <a:fillRect/>
          </a:stretch>
        </p:blipFill>
        <p:spPr bwMode="auto">
          <a:xfrm>
            <a:off x="928662" y="3643314"/>
            <a:ext cx="6643734" cy="2325686"/>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439028"/>
          </a:xfrm>
        </p:spPr>
        <p:txBody>
          <a:bodyPr>
            <a:normAutofit fontScale="90000"/>
          </a:bodyPr>
          <a:lstStyle/>
          <a:p>
            <a:r>
              <a:rPr lang="tr-TR" b="1" dirty="0" smtClean="0"/>
              <a:t>Zıtlık Gösterilerek Yazılan Girişler</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b="1" dirty="0" smtClean="0"/>
              <a:t>Örnek 1: </a:t>
            </a:r>
            <a:r>
              <a:rPr lang="tr-TR" dirty="0" smtClean="0"/>
              <a:t>Antalya’da turistler denize girerken, Kayseri’de kar yağışı nedeniyle okullar</a:t>
            </a:r>
          </a:p>
          <a:p>
            <a:r>
              <a:rPr lang="tr-TR" dirty="0" smtClean="0"/>
              <a:t>kapandı.</a:t>
            </a:r>
          </a:p>
          <a:p>
            <a:r>
              <a:rPr lang="tr-TR" b="1" dirty="0" smtClean="0"/>
              <a:t>Örnek 2: </a:t>
            </a:r>
            <a:r>
              <a:rPr lang="tr-TR" dirty="0" smtClean="0"/>
              <a:t>Papa </a:t>
            </a:r>
            <a:r>
              <a:rPr lang="tr-TR" dirty="0" err="1" smtClean="0"/>
              <a:t>Benedict</a:t>
            </a:r>
            <a:r>
              <a:rPr lang="tr-TR" dirty="0" smtClean="0"/>
              <a:t> ve İstanbul Müftüsü birlikte dua etti.</a:t>
            </a:r>
            <a:endParaRPr lang="tr-TR" dirty="0"/>
          </a:p>
        </p:txBody>
      </p:sp>
      <p:pic>
        <p:nvPicPr>
          <p:cNvPr id="6146" name="Picture 2" descr="C:\Users\İletişim Fakültesi\Desktop\yusuf-turkmen-best-fm-muzikonair.jpg"/>
          <p:cNvPicPr>
            <a:picLocks noChangeAspect="1" noChangeArrowheads="1"/>
          </p:cNvPicPr>
          <p:nvPr/>
        </p:nvPicPr>
        <p:blipFill>
          <a:blip r:embed="rId2"/>
          <a:srcRect/>
          <a:stretch>
            <a:fillRect/>
          </a:stretch>
        </p:blipFill>
        <p:spPr bwMode="auto">
          <a:xfrm>
            <a:off x="1428728" y="4286256"/>
            <a:ext cx="6572296" cy="1874584"/>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510466"/>
          </a:xfrm>
        </p:spPr>
        <p:txBody>
          <a:bodyPr>
            <a:normAutofit fontScale="90000"/>
          </a:bodyPr>
          <a:lstStyle/>
          <a:p>
            <a:r>
              <a:rPr lang="tr-TR" b="1" dirty="0" smtClean="0"/>
              <a:t>Soru Sorarak Başlayan Girişler</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b="1" dirty="0" smtClean="0"/>
              <a:t>Örnek 1: </a:t>
            </a:r>
            <a:r>
              <a:rPr lang="tr-TR" dirty="0" err="1" smtClean="0"/>
              <a:t>Royal</a:t>
            </a:r>
            <a:r>
              <a:rPr lang="tr-TR" dirty="0" smtClean="0"/>
              <a:t>, seçimleri kazanıp dünyanın önemli kadın politikacıları arasına</a:t>
            </a:r>
          </a:p>
          <a:p>
            <a:pPr>
              <a:buNone/>
            </a:pPr>
            <a:r>
              <a:rPr lang="tr-TR" dirty="0" smtClean="0"/>
              <a:t>    girebilecek mi?</a:t>
            </a:r>
          </a:p>
          <a:p>
            <a:r>
              <a:rPr lang="tr-TR" b="1" dirty="0" smtClean="0"/>
              <a:t>Örnek 2: </a:t>
            </a:r>
            <a:r>
              <a:rPr lang="tr-TR" dirty="0" smtClean="0"/>
              <a:t>Oscar ödülleri kimlere gidecek?</a:t>
            </a:r>
          </a:p>
          <a:p>
            <a:pPr>
              <a:buNone/>
            </a:pPr>
            <a:endParaRPr lang="tr-TR" dirty="0"/>
          </a:p>
        </p:txBody>
      </p:sp>
      <p:pic>
        <p:nvPicPr>
          <p:cNvPr id="7170" name="Picture 2" descr="C:\Users\İletişim Fakültesi\Desktop\2e21e824832.jpg"/>
          <p:cNvPicPr>
            <a:picLocks noChangeAspect="1" noChangeArrowheads="1"/>
          </p:cNvPicPr>
          <p:nvPr/>
        </p:nvPicPr>
        <p:blipFill>
          <a:blip r:embed="rId2"/>
          <a:srcRect/>
          <a:stretch>
            <a:fillRect/>
          </a:stretch>
        </p:blipFill>
        <p:spPr bwMode="auto">
          <a:xfrm>
            <a:off x="1643042" y="3714752"/>
            <a:ext cx="5715000" cy="2828931"/>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367590"/>
          </a:xfrm>
        </p:spPr>
        <p:txBody>
          <a:bodyPr>
            <a:normAutofit fontScale="90000"/>
          </a:bodyPr>
          <a:lstStyle/>
          <a:p>
            <a:pPr algn="ctr"/>
            <a:r>
              <a:rPr lang="tr-TR" b="1" dirty="0" smtClean="0"/>
              <a:t>Nükte ile Başlayan Girişler</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b="1" dirty="0" smtClean="0"/>
              <a:t>Örnek 1</a:t>
            </a:r>
            <a:r>
              <a:rPr lang="tr-TR" dirty="0" smtClean="0"/>
              <a:t>: Eskilerin deyimiyle dokuz ayın çarşambası bir güne sığdı.</a:t>
            </a:r>
          </a:p>
          <a:p>
            <a:r>
              <a:rPr lang="tr-TR" b="1" dirty="0" smtClean="0"/>
              <a:t>Örnek 2</a:t>
            </a:r>
            <a:r>
              <a:rPr lang="tr-TR" dirty="0" smtClean="0"/>
              <a:t>: Kedi yavrusuna annelik yapan köpek olur mu demeyin.</a:t>
            </a:r>
          </a:p>
          <a:p>
            <a:endParaRPr lang="tr-TR" dirty="0"/>
          </a:p>
        </p:txBody>
      </p:sp>
      <p:pic>
        <p:nvPicPr>
          <p:cNvPr id="8194" name="Picture 2" descr="C:\Users\İletişim Fakültesi\Desktop\4615301016.jpg"/>
          <p:cNvPicPr>
            <a:picLocks noChangeAspect="1" noChangeArrowheads="1"/>
          </p:cNvPicPr>
          <p:nvPr/>
        </p:nvPicPr>
        <p:blipFill>
          <a:blip r:embed="rId2"/>
          <a:srcRect/>
          <a:stretch>
            <a:fillRect/>
          </a:stretch>
        </p:blipFill>
        <p:spPr bwMode="auto">
          <a:xfrm>
            <a:off x="1428728" y="3714752"/>
            <a:ext cx="6000792" cy="292894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581904"/>
          </a:xfrm>
        </p:spPr>
        <p:txBody>
          <a:bodyPr>
            <a:normAutofit/>
          </a:bodyPr>
          <a:lstStyle/>
          <a:p>
            <a:pPr algn="ctr"/>
            <a:r>
              <a:rPr lang="tr-TR" b="1" dirty="0" smtClean="0"/>
              <a:t>Radyo Haberi Yazım Kuralları</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lvl="0"/>
            <a:r>
              <a:rPr lang="tr-TR" dirty="0" smtClean="0"/>
              <a:t>Radyo haberleri göze değil kulağa hitap etmektedir. Bu nedenle de radyo haberlerinin dinleyiciler tarafından algılanabilmesi için, haber metinleri günlük dilde konuşur gibi yazılmalıdır.</a:t>
            </a:r>
          </a:p>
          <a:p>
            <a:pPr lvl="0"/>
            <a:r>
              <a:rPr lang="tr-TR" dirty="0" smtClean="0"/>
              <a:t>Radyoda okunan haberleri dinleyicilerin tekrar dinleme olanağı çoğu kez yoktur. Bu nedenle radyo metinlerinde yer alan haberlerde kısa ve anlaşılır cümle yapılarına yer verilmelidir.</a:t>
            </a:r>
          </a:p>
          <a:p>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10178"/>
          </a:xfrm>
        </p:spPr>
        <p:txBody>
          <a:bodyPr/>
          <a:lstStyle/>
          <a:p>
            <a:pPr lvl="0"/>
            <a:r>
              <a:rPr lang="tr-TR" dirty="0" smtClean="0"/>
              <a:t>Radyo haberi, okunduğu zaman dinleyicin dikkatini çekecek biçimde yazılmalıdır. Bu nedenle hem haber konularının hem de anlatım dilinin dikkat çekici olmasına özen gösterilmelidir.</a:t>
            </a:r>
          </a:p>
          <a:p>
            <a:pPr lvl="0"/>
            <a:r>
              <a:rPr lang="tr-TR" dirty="0" smtClean="0"/>
              <a:t>Haber metninde gereksiz ayrıntılara yer verilmemelidir.</a:t>
            </a:r>
          </a:p>
          <a:p>
            <a:pPr lvl="0"/>
            <a:r>
              <a:rPr lang="tr-TR" dirty="0" smtClean="0"/>
              <a:t>Haber metni yazılırken noktalama işaretleri doğru kullanılmalıdır.</a:t>
            </a:r>
          </a:p>
          <a:p>
            <a:pPr lvl="0"/>
            <a:r>
              <a:rPr lang="tr-TR" dirty="0" smtClean="0"/>
              <a:t>Radyo haberlerinde kullanılan anlatım dili hikâye anlatım dili biçiminde olmalıdır.</a:t>
            </a:r>
          </a:p>
          <a:p>
            <a:endParaRPr lang="tr-T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a:r>
              <a:rPr lang="tr-TR" dirty="0" smtClean="0"/>
              <a:t>Dinleyicilerin haberi ilgiyle dinlemesi için haber renkli haber biçiminde yazılmalıdır.</a:t>
            </a:r>
          </a:p>
          <a:p>
            <a:pPr lvl="0"/>
            <a:r>
              <a:rPr lang="tr-TR" dirty="0" smtClean="0"/>
              <a:t>Radyo haberlerinde samimi ama saygılı bir tarz kullanılarak dinleyici ile bir bağ oluşturulmalıdır.</a:t>
            </a:r>
          </a:p>
          <a:p>
            <a:pPr lvl="0"/>
            <a:r>
              <a:rPr lang="tr-TR" dirty="0" smtClean="0"/>
              <a:t>Haberin dili açık, anlaşılır ve sade olmalıdır. Haberi oluşturan kelimeler günlük dilden seçilmelidir. Terimlerden ve yabancı kökenli kelimelerden mümkün olduğunca uzak durulmalıdır.</a:t>
            </a:r>
          </a:p>
          <a:p>
            <a:endParaRPr lang="tr-TR" dirty="0"/>
          </a:p>
        </p:txBody>
      </p:sp>
      <p:pic>
        <p:nvPicPr>
          <p:cNvPr id="9218" name="Picture 2" descr="C:\Users\İletişim Fakültesi\Desktop\radyo-programcilari-araniyor-muzikonair-830x470.jpg"/>
          <p:cNvPicPr>
            <a:picLocks noChangeAspect="1" noChangeArrowheads="1"/>
          </p:cNvPicPr>
          <p:nvPr/>
        </p:nvPicPr>
        <p:blipFill>
          <a:blip r:embed="rId2"/>
          <a:srcRect/>
          <a:stretch>
            <a:fillRect/>
          </a:stretch>
        </p:blipFill>
        <p:spPr bwMode="auto">
          <a:xfrm>
            <a:off x="5715008" y="214290"/>
            <a:ext cx="3071835" cy="1809747"/>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3153540"/>
          </a:xfrm>
        </p:spPr>
        <p:txBody>
          <a:bodyPr>
            <a:normAutofit/>
          </a:bodyPr>
          <a:lstStyle/>
          <a:p>
            <a:pPr algn="ctr"/>
            <a:r>
              <a:rPr lang="tr-TR" b="1" dirty="0" smtClean="0"/>
              <a:t>Radyo haberini yazarken biçim olarak da dikkat edilmesi gereken özellikler vardır:</a:t>
            </a:r>
            <a:r>
              <a:rPr lang="tr-TR" dirty="0" smtClean="0"/>
              <a:t/>
            </a:r>
            <a:br>
              <a:rPr lang="tr-TR" dirty="0" smtClean="0"/>
            </a:br>
            <a:endParaRPr lang="tr-TR" dirty="0"/>
          </a:p>
        </p:txBody>
      </p:sp>
      <p:sp>
        <p:nvSpPr>
          <p:cNvPr id="3" name="2 İçerik Yer Tutucusu"/>
          <p:cNvSpPr>
            <a:spLocks noGrp="1"/>
          </p:cNvSpPr>
          <p:nvPr>
            <p:ph idx="1"/>
          </p:nvPr>
        </p:nvSpPr>
        <p:spPr>
          <a:xfrm>
            <a:off x="457200" y="3000372"/>
            <a:ext cx="8229600" cy="3324228"/>
          </a:xfrm>
        </p:spPr>
        <p:txBody>
          <a:bodyPr>
            <a:normAutofit lnSpcReduction="10000"/>
          </a:bodyPr>
          <a:lstStyle/>
          <a:p>
            <a:pPr lvl="0"/>
            <a:r>
              <a:rPr lang="tr-TR" dirty="0" smtClean="0"/>
              <a:t>Metnin yazıldığı kâğıt fazla hışırtı çıkartmayan, ışıkta parlamayan mat kağıt olmalıdır.</a:t>
            </a:r>
          </a:p>
          <a:p>
            <a:pPr lvl="0"/>
            <a:r>
              <a:rPr lang="tr-TR" dirty="0" smtClean="0"/>
              <a:t>Göz sayfanın sağ tarafını daha fazla gördüğü için sayfanın sol tarafında daha fazla boşluk bırakılmalıdır.</a:t>
            </a:r>
          </a:p>
          <a:p>
            <a:pPr lvl="0"/>
            <a:r>
              <a:rPr lang="tr-TR" dirty="0" smtClean="0"/>
              <a:t>Sayfada sinyal, efekt, ya da geçiş müziği gibi diğer sesler belirtilmelidir.</a:t>
            </a:r>
          </a:p>
          <a:p>
            <a:pPr lvl="0"/>
            <a:r>
              <a:rPr lang="tr-TR" dirty="0" smtClean="0"/>
              <a:t>Satır sonunda hece, sayfa sonunda ise cümlelerin bölünmemesine dikkat edilmelidir.</a:t>
            </a:r>
          </a:p>
          <a:p>
            <a:pPr lvl="0"/>
            <a:endParaRPr lang="tr-TR" dirty="0" smtClean="0"/>
          </a:p>
          <a:p>
            <a:pPr>
              <a:buNone/>
            </a:pPr>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85728"/>
            <a:ext cx="8229600" cy="1143008"/>
          </a:xfrm>
        </p:spPr>
        <p:txBody>
          <a:bodyPr/>
          <a:lstStyle/>
          <a:p>
            <a:r>
              <a:rPr lang="tr-TR" dirty="0" smtClean="0"/>
              <a:t>örnek</a:t>
            </a:r>
            <a:endParaRPr lang="tr-TR" dirty="0"/>
          </a:p>
        </p:txBody>
      </p:sp>
      <p:sp>
        <p:nvSpPr>
          <p:cNvPr id="3" name="2 İçerik Yer Tutucusu"/>
          <p:cNvSpPr>
            <a:spLocks noGrp="1"/>
          </p:cNvSpPr>
          <p:nvPr>
            <p:ph idx="1"/>
          </p:nvPr>
        </p:nvSpPr>
        <p:spPr>
          <a:xfrm>
            <a:off x="457200" y="1500174"/>
            <a:ext cx="8229600" cy="4824426"/>
          </a:xfrm>
        </p:spPr>
        <p:txBody>
          <a:bodyPr>
            <a:normAutofit fontScale="70000" lnSpcReduction="20000"/>
          </a:bodyPr>
          <a:lstStyle/>
          <a:p>
            <a:pPr>
              <a:buNone/>
            </a:pPr>
            <a:r>
              <a:rPr lang="tr-TR" b="1" dirty="0" smtClean="0"/>
              <a:t> Soykırım Yalanına Türk Tepkisi</a:t>
            </a:r>
            <a:endParaRPr lang="tr-TR" dirty="0" smtClean="0"/>
          </a:p>
          <a:p>
            <a:r>
              <a:rPr lang="tr-TR" dirty="0" smtClean="0"/>
              <a:t>ABD'deki Türkler, Ermenilerin tutumunu protesto etmek için yürüdü. ABD'de yaşayan Türkler, Washington'da Ermenilerin tutumunu protesto için bir yürüyüş düzenledi.</a:t>
            </a:r>
          </a:p>
          <a:p>
            <a:pPr>
              <a:buNone/>
            </a:pPr>
            <a:r>
              <a:rPr lang="tr-TR" dirty="0" smtClean="0"/>
              <a:t> </a:t>
            </a:r>
          </a:p>
          <a:p>
            <a:r>
              <a:rPr lang="tr-TR" dirty="0" smtClean="0"/>
              <a:t>ABD'deki Ermeniler, ABD Başkanı George Bush'un 24 Nisan tarihinde yayınlanacak Beyaz Saray açıklamasında "Ermeni soykırımı" ifadesini kullanması için her yıl olduğu gibi bu yıl da yoğun bir kampanya yürütüyor.</a:t>
            </a:r>
          </a:p>
          <a:p>
            <a:pPr>
              <a:buNone/>
            </a:pPr>
            <a:r>
              <a:rPr lang="tr-TR" dirty="0" smtClean="0"/>
              <a:t> </a:t>
            </a:r>
          </a:p>
          <a:p>
            <a:r>
              <a:rPr lang="tr-TR" dirty="0" smtClean="0"/>
              <a:t>Türk toplumu da hafta sonunda düzenlediği çeşitli etkinliklerle bu konudaki tepkisini ortaya koyuyor.</a:t>
            </a:r>
          </a:p>
          <a:p>
            <a:pPr>
              <a:buNone/>
            </a:pPr>
            <a:r>
              <a:rPr lang="tr-TR" dirty="0" smtClean="0"/>
              <a:t> </a:t>
            </a:r>
          </a:p>
          <a:p>
            <a:r>
              <a:rPr lang="tr-TR" dirty="0" smtClean="0"/>
              <a:t>ABD'deki Türkler, New York'taki "Ermeni Yalanlarına Son" mitinginin ardından, Washington'da da Ermenilerin tutumunu protesto eden bir yürüyüş düzenledi. Yaklaşık 500 kişinin, ellerinde Türk bayrakları ve Ermeni tezlerine karşı pankartlarla gerçekleştirdiği yürüyüş Ermenistan'ın Washington Büyükelçiliği önünde olaysız bir şekilde sona erdi.</a:t>
            </a:r>
          </a:p>
          <a:p>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10178"/>
          </a:xfrm>
        </p:spPr>
        <p:txBody>
          <a:bodyPr>
            <a:normAutofit fontScale="70000" lnSpcReduction="20000"/>
          </a:bodyPr>
          <a:lstStyle/>
          <a:p>
            <a:pPr>
              <a:buNone/>
            </a:pPr>
            <a:r>
              <a:rPr lang="tr-TR" b="1" dirty="0" smtClean="0"/>
              <a:t>  Hızlı Tren Deneme Seferleri Başladı</a:t>
            </a:r>
            <a:endParaRPr lang="tr-TR" dirty="0" smtClean="0"/>
          </a:p>
          <a:p>
            <a:r>
              <a:rPr lang="tr-TR" dirty="0" smtClean="0"/>
              <a:t>Ankara-Eskişehir arasındaki 206 km. 1 saat 15 dakikada alınabilecek.</a:t>
            </a:r>
          </a:p>
          <a:p>
            <a:pPr>
              <a:buNone/>
            </a:pPr>
            <a:r>
              <a:rPr lang="tr-TR" dirty="0" smtClean="0"/>
              <a:t>     Türkiye'nin ilk hızlı treni, Ankara-Eskişehir arasında deneme seferlerine başladı.</a:t>
            </a:r>
          </a:p>
          <a:p>
            <a:pPr>
              <a:buNone/>
            </a:pPr>
            <a:r>
              <a:rPr lang="tr-TR" dirty="0" smtClean="0"/>
              <a:t> </a:t>
            </a:r>
          </a:p>
          <a:p>
            <a:r>
              <a:rPr lang="tr-TR" dirty="0" smtClean="0"/>
              <a:t>Hızlı tren deneme seferleri, 206 kilometre olan Ankara-Eskişehir hattında 250 kilometre hıza ulaşıncaya kadar sürecek. Böylece, Ankara-Eskişehir hattı 1 saat 15 dakikada alınabilecek. Hızlı tren bu sabah Devlet Demir Yolları Behiç Bey tesislerinden Eskişehir'e hareket etti. Ankara-İstanbul Hızlı Tren Projesi'nin ilk etabını oluşturan Ankara-Eskişehir hattının deneme seferi, İtalya'dan kiralanan 3 vagon ve 2 makineden oluşan setle gerçekleştiriliyor.</a:t>
            </a:r>
          </a:p>
          <a:p>
            <a:pPr>
              <a:buNone/>
            </a:pPr>
            <a:r>
              <a:rPr lang="tr-TR" dirty="0" smtClean="0"/>
              <a:t> </a:t>
            </a:r>
          </a:p>
          <a:p>
            <a:r>
              <a:rPr lang="tr-TR" dirty="0" smtClean="0"/>
              <a:t>Deneme seferleri başlangıçta düşük hızlarla yapılacak. Denemeler sonucu elde edilen ölçüm ve test sonuçlarına göre hız artırımına gidilecek.</a:t>
            </a:r>
          </a:p>
          <a:p>
            <a:pPr>
              <a:buNone/>
            </a:pPr>
            <a:r>
              <a:rPr lang="tr-TR" dirty="0" smtClean="0"/>
              <a:t> </a:t>
            </a:r>
          </a:p>
          <a:p>
            <a:r>
              <a:rPr lang="tr-TR" dirty="0" smtClean="0"/>
              <a:t>Türkiye, seferlerin başlamasıyla hızlı tren kullanan dünyanın 8, Avrupa'nın 6 ülkesinden biri haline gelecek.</a:t>
            </a:r>
          </a:p>
          <a:p>
            <a:endParaRPr lang="tr-T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581904"/>
          </a:xfrm>
        </p:spPr>
        <p:txBody>
          <a:bodyPr>
            <a:normAutofit/>
          </a:bodyPr>
          <a:lstStyle/>
          <a:p>
            <a:pPr algn="ctr"/>
            <a:r>
              <a:rPr lang="tr-TR" b="1" dirty="0" smtClean="0"/>
              <a:t>Radyo Habercisinin 12 Kuralı</a:t>
            </a:r>
            <a:r>
              <a:rPr lang="tr-TR" dirty="0" smtClean="0"/>
              <a:t/>
            </a:r>
            <a:br>
              <a:rPr lang="tr-TR" dirty="0" smtClean="0"/>
            </a:br>
            <a:endParaRPr lang="tr-TR" dirty="0"/>
          </a:p>
        </p:txBody>
      </p:sp>
      <p:sp>
        <p:nvSpPr>
          <p:cNvPr id="3" name="2 İçerik Yer Tutucusu"/>
          <p:cNvSpPr>
            <a:spLocks noGrp="1"/>
          </p:cNvSpPr>
          <p:nvPr>
            <p:ph idx="1"/>
          </p:nvPr>
        </p:nvSpPr>
        <p:spPr/>
        <p:txBody>
          <a:bodyPr>
            <a:normAutofit fontScale="92500" lnSpcReduction="10000"/>
          </a:bodyPr>
          <a:lstStyle/>
          <a:p>
            <a:pPr>
              <a:buNone/>
            </a:pPr>
            <a:r>
              <a:rPr lang="tr-TR" dirty="0" smtClean="0"/>
              <a:t>Bir radyo habercisinin mesleğini yaparken uyması gereken çok önemli ilke ve kurallar vardır. Şimdi bu kuralları okuyarak neler olduğunu anlamaya çalışalım.</a:t>
            </a:r>
          </a:p>
          <a:p>
            <a:pPr lvl="0"/>
            <a:r>
              <a:rPr lang="tr-TR" dirty="0" smtClean="0"/>
              <a:t>Bilgiyi temizlemek, halka duyurmadan önce denetlemek</a:t>
            </a:r>
          </a:p>
          <a:p>
            <a:pPr lvl="0"/>
            <a:r>
              <a:rPr lang="tr-TR" dirty="0" smtClean="0"/>
              <a:t>Bağlamına iyi oturmuş, olabildiğince eksiksiz, belgeli, inandırıcı bilgi iletmek</a:t>
            </a:r>
          </a:p>
          <a:p>
            <a:pPr lvl="0"/>
            <a:r>
              <a:rPr lang="tr-TR" dirty="0" smtClean="0"/>
              <a:t>Değişim ve gelişmeleri izlemek</a:t>
            </a:r>
          </a:p>
          <a:p>
            <a:pPr lvl="0"/>
            <a:r>
              <a:rPr lang="tr-TR" dirty="0" smtClean="0"/>
              <a:t>Sıralamak: En yeni haber her zaman ilk sırayı almalı</a:t>
            </a:r>
          </a:p>
          <a:p>
            <a:pPr lvl="0"/>
            <a:r>
              <a:rPr lang="tr-TR" dirty="0" smtClean="0"/>
              <a:t>Güncelliğin öğeleri ve dinleyiciler karşısında dürüst bir nesnellik sergilemek, yönlendirmekten kaçınmak, duygulara kapılmamak</a:t>
            </a:r>
          </a:p>
          <a:p>
            <a:pPr>
              <a:buNone/>
            </a:pPr>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normAutofit fontScale="92500"/>
          </a:bodyPr>
          <a:lstStyle/>
          <a:p>
            <a:pPr lvl="0"/>
            <a:r>
              <a:rPr lang="tr-TR" dirty="0" smtClean="0"/>
              <a:t>Kendi kendini değil bilgiyi değerlendirmek ama bilginin ardına sığınmamak, sorumluluklarına sahip çıkmak</a:t>
            </a:r>
          </a:p>
          <a:p>
            <a:pPr lvl="0"/>
            <a:r>
              <a:rPr lang="tr-TR" dirty="0" smtClean="0"/>
              <a:t>Baskılar ve propagandalar karşısında doğrudan ayrılmamak</a:t>
            </a:r>
          </a:p>
          <a:p>
            <a:pPr lvl="0"/>
            <a:r>
              <a:rPr lang="tr-TR" dirty="0" smtClean="0"/>
              <a:t>Jargon kullanmamak, basit ve açık bir dil kullanmak</a:t>
            </a:r>
          </a:p>
          <a:p>
            <a:pPr lvl="0"/>
            <a:r>
              <a:rPr lang="tr-TR" dirty="0" smtClean="0"/>
              <a:t>Boş yorumlar yerine yararlı bilgileri vermek, olayın özünü yakalamak</a:t>
            </a:r>
          </a:p>
          <a:p>
            <a:pPr lvl="0"/>
            <a:r>
              <a:rPr lang="tr-TR" dirty="0" smtClean="0"/>
              <a:t>Konu ile ilgili önceden belge edinmek, neden söz ettiğini bilmek</a:t>
            </a:r>
          </a:p>
          <a:p>
            <a:pPr lvl="0"/>
            <a:r>
              <a:rPr lang="tr-TR" dirty="0" smtClean="0"/>
              <a:t>Anlatımda açık bir üsluba sahip olmak, ritme ve sese dikkat etmek</a:t>
            </a:r>
          </a:p>
          <a:p>
            <a:r>
              <a:rPr lang="tr-TR" dirty="0" smtClean="0"/>
              <a:t>Herkesin yaptığı işe değer vererek ekip hâlinde çalışmak</a:t>
            </a:r>
          </a:p>
          <a:p>
            <a:endParaRPr lang="tr-T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796218"/>
          </a:xfrm>
        </p:spPr>
        <p:txBody>
          <a:bodyPr>
            <a:normAutofit fontScale="90000"/>
          </a:bodyPr>
          <a:lstStyle/>
          <a:p>
            <a:pPr algn="ctr"/>
            <a:r>
              <a:rPr lang="tr-TR" b="1" dirty="0" smtClean="0"/>
              <a:t>RADYO HABERİNİ SUNUMA</a:t>
            </a:r>
            <a:r>
              <a:rPr lang="tr-TR" dirty="0" smtClean="0"/>
              <a:t/>
            </a:r>
            <a:br>
              <a:rPr lang="tr-TR" dirty="0" smtClean="0"/>
            </a:br>
            <a:r>
              <a:rPr lang="tr-TR" b="1" dirty="0" smtClean="0"/>
              <a:t>HAZIRLAMA</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buNone/>
            </a:pPr>
            <a:r>
              <a:rPr lang="tr-TR" b="1" dirty="0" smtClean="0"/>
              <a:t>Radyo Haberinin Kurgulanması Kurgu</a:t>
            </a:r>
            <a:endParaRPr lang="tr-TR" dirty="0" smtClean="0"/>
          </a:p>
          <a:p>
            <a:r>
              <a:rPr lang="tr-TR" dirty="0" smtClean="0"/>
              <a:t>Kurguya montaj da denilmektedir. </a:t>
            </a:r>
          </a:p>
          <a:p>
            <a:r>
              <a:rPr lang="tr-TR" dirty="0" smtClean="0"/>
              <a:t>Kurgu: seslendirilmesi yapılmış metnin, efekt, röportaj, sinyal, müzik gibi program malzemelerinin bir araya getirilerek tek bir banda ya da dijital ortama toplanması işlemidir.</a:t>
            </a:r>
          </a:p>
          <a:p>
            <a:endParaRPr lang="tr-TR" dirty="0"/>
          </a:p>
        </p:txBody>
      </p:sp>
      <p:pic>
        <p:nvPicPr>
          <p:cNvPr id="10242" name="Picture 2" descr="C:\Users\İletişim Fakültesi\Desktop\114943.jpg"/>
          <p:cNvPicPr>
            <a:picLocks noChangeAspect="1" noChangeArrowheads="1"/>
          </p:cNvPicPr>
          <p:nvPr/>
        </p:nvPicPr>
        <p:blipFill>
          <a:blip r:embed="rId2"/>
          <a:srcRect/>
          <a:stretch>
            <a:fillRect/>
          </a:stretch>
        </p:blipFill>
        <p:spPr bwMode="auto">
          <a:xfrm>
            <a:off x="4643438" y="4357694"/>
            <a:ext cx="2857500" cy="190500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428868"/>
            <a:ext cx="8229600" cy="3895732"/>
          </a:xfrm>
        </p:spPr>
        <p:txBody>
          <a:bodyPr/>
          <a:lstStyle/>
          <a:p>
            <a:r>
              <a:rPr lang="tr-TR" dirty="0" smtClean="0"/>
              <a:t>Radyo haber programlarının yapımında insan sesi, efekt zaman zaman da müzik gibi malzemeler kullanılmaktadır. </a:t>
            </a:r>
          </a:p>
          <a:p>
            <a:r>
              <a:rPr lang="tr-TR" dirty="0" smtClean="0"/>
              <a:t>Haberle ilgili olarak olay yerinden toplanan sesler ve röportajlar haberin dinleyicinin zihninde canlanmasını, somutlaşmasını sağlar. </a:t>
            </a:r>
          </a:p>
          <a:p>
            <a:r>
              <a:rPr lang="tr-TR" dirty="0" smtClean="0"/>
              <a:t>Önceden yazılan haber metni kurgu aşamasına yön verir.</a:t>
            </a:r>
          </a:p>
          <a:p>
            <a:endParaRPr lang="tr-TR" dirty="0"/>
          </a:p>
        </p:txBody>
      </p:sp>
      <p:pic>
        <p:nvPicPr>
          <p:cNvPr id="15362" name="Picture 2" descr="C:\Users\İletişim Fakültesi\Desktop\images (1).jpg"/>
          <p:cNvPicPr>
            <a:picLocks noChangeAspect="1" noChangeArrowheads="1"/>
          </p:cNvPicPr>
          <p:nvPr/>
        </p:nvPicPr>
        <p:blipFill>
          <a:blip r:embed="rId2"/>
          <a:srcRect/>
          <a:stretch>
            <a:fillRect/>
          </a:stretch>
        </p:blipFill>
        <p:spPr bwMode="auto">
          <a:xfrm>
            <a:off x="2928926" y="714356"/>
            <a:ext cx="3200400" cy="1428750"/>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Kurguyu programın yapımcısı ya da teknik eleman gerçekleştirir. </a:t>
            </a:r>
          </a:p>
          <a:p>
            <a:r>
              <a:rPr lang="tr-TR" dirty="0" smtClean="0"/>
              <a:t>Kurgu yapan teknikerlere montajcı da denir. </a:t>
            </a:r>
          </a:p>
          <a:p>
            <a:r>
              <a:rPr lang="tr-TR" dirty="0" smtClean="0"/>
              <a:t>Ancak yapımcının ya da haber müdürü, asistan, sunucu gibi görevlilerin de kurgu aşamasında bulunup teknikere yön vermesi gereklidir. </a:t>
            </a:r>
            <a:endParaRPr lang="tr-TR" dirty="0"/>
          </a:p>
        </p:txBody>
      </p:sp>
      <p:pic>
        <p:nvPicPr>
          <p:cNvPr id="11266" name="Picture 2" descr="C:\Users\İletişim Fakültesi\Desktop\240251_m.jpg"/>
          <p:cNvPicPr>
            <a:picLocks noChangeAspect="1" noChangeArrowheads="1"/>
          </p:cNvPicPr>
          <p:nvPr/>
        </p:nvPicPr>
        <p:blipFill>
          <a:blip r:embed="rId2"/>
          <a:srcRect/>
          <a:stretch>
            <a:fillRect/>
          </a:stretch>
        </p:blipFill>
        <p:spPr bwMode="auto">
          <a:xfrm>
            <a:off x="5500694" y="4214818"/>
            <a:ext cx="3119436" cy="250033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Çoğu zaman yapımcı kurgu aşaması ile ilgili olarak, kurgudan sorumlu teknisyene bilgi verir. </a:t>
            </a:r>
          </a:p>
          <a:p>
            <a:r>
              <a:rPr lang="tr-TR" dirty="0" smtClean="0"/>
              <a:t>Neler yapılması gerektiğini anlatır. </a:t>
            </a:r>
          </a:p>
          <a:p>
            <a:r>
              <a:rPr lang="tr-TR" dirty="0" smtClean="0"/>
              <a:t>Bu iş zaman zaman da asistana düşer. </a:t>
            </a:r>
          </a:p>
          <a:p>
            <a:r>
              <a:rPr lang="tr-TR" dirty="0" smtClean="0"/>
              <a:t>Kurgu teknisyenliği zor bir iştir. </a:t>
            </a:r>
          </a:p>
          <a:p>
            <a:r>
              <a:rPr lang="tr-TR" dirty="0" smtClean="0"/>
              <a:t>Deneyim ve bilgi gerektirir.</a:t>
            </a:r>
          </a:p>
          <a:p>
            <a:endParaRPr lang="tr-TR" dirty="0"/>
          </a:p>
        </p:txBody>
      </p:sp>
      <p:pic>
        <p:nvPicPr>
          <p:cNvPr id="12290" name="Picture 2" descr="C:\Users\İletişim Fakültesi\Desktop\images.jpg"/>
          <p:cNvPicPr>
            <a:picLocks noChangeAspect="1" noChangeArrowheads="1"/>
          </p:cNvPicPr>
          <p:nvPr/>
        </p:nvPicPr>
        <p:blipFill>
          <a:blip r:embed="rId2"/>
          <a:srcRect/>
          <a:stretch>
            <a:fillRect/>
          </a:stretch>
        </p:blipFill>
        <p:spPr bwMode="auto">
          <a:xfrm>
            <a:off x="6215074" y="3500438"/>
            <a:ext cx="2143125" cy="2143125"/>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57562"/>
            <a:ext cx="8229600" cy="2967038"/>
          </a:xfrm>
        </p:spPr>
        <p:txBody>
          <a:bodyPr/>
          <a:lstStyle/>
          <a:p>
            <a:r>
              <a:rPr lang="tr-TR" dirty="0" smtClean="0"/>
              <a:t>Haber programlarında yer alan her bir haber farklı bir bölüm sayılabilir. </a:t>
            </a:r>
          </a:p>
          <a:p>
            <a:r>
              <a:rPr lang="tr-TR" dirty="0" smtClean="0"/>
              <a:t>Bu bölümler arasında bütünlüğü bozmadan geçişler yapmak, seslendirmede ve röportajlarda istenilen kısaltmaları yapmak, metin seslendirmelerini eklemek montajcının- kurgu teknisyeninin işidir.</a:t>
            </a:r>
          </a:p>
          <a:p>
            <a:endParaRPr lang="tr-TR" dirty="0"/>
          </a:p>
        </p:txBody>
      </p:sp>
      <p:pic>
        <p:nvPicPr>
          <p:cNvPr id="13314" name="Picture 2" descr="C:\Users\İletişim Fakültesi\Desktop\stüdyo.jpg"/>
          <p:cNvPicPr>
            <a:picLocks noChangeAspect="1" noChangeArrowheads="1"/>
          </p:cNvPicPr>
          <p:nvPr/>
        </p:nvPicPr>
        <p:blipFill>
          <a:blip r:embed="rId2"/>
          <a:srcRect/>
          <a:stretch>
            <a:fillRect/>
          </a:stretch>
        </p:blipFill>
        <p:spPr bwMode="auto">
          <a:xfrm>
            <a:off x="1000100" y="642918"/>
            <a:ext cx="7072362" cy="2714644"/>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286124"/>
            <a:ext cx="8229600" cy="3038476"/>
          </a:xfrm>
        </p:spPr>
        <p:txBody>
          <a:bodyPr/>
          <a:lstStyle/>
          <a:p>
            <a:r>
              <a:rPr lang="tr-TR" dirty="0" smtClean="0"/>
              <a:t>Özellikle röportaj bantlarında öksürük, hapşırma, ses boşluğu gibi istenmeyen sesler olabilir. </a:t>
            </a:r>
          </a:p>
          <a:p>
            <a:r>
              <a:rPr lang="tr-TR" dirty="0" smtClean="0"/>
              <a:t>Kurgu aşamasında bu sesler düzeltilir. </a:t>
            </a:r>
          </a:p>
          <a:p>
            <a:r>
              <a:rPr lang="tr-TR" dirty="0" smtClean="0"/>
              <a:t>Eldeki malzemeler belli bir sıra doğrultusunda ana banda kurgulanır.</a:t>
            </a:r>
          </a:p>
          <a:p>
            <a:endParaRPr lang="tr-TR" dirty="0"/>
          </a:p>
        </p:txBody>
      </p:sp>
      <p:pic>
        <p:nvPicPr>
          <p:cNvPr id="14338" name="Picture 2" descr="C:\Users\İletişim Fakültesi\Desktop\timthumb.jpg"/>
          <p:cNvPicPr>
            <a:picLocks noChangeAspect="1" noChangeArrowheads="1"/>
          </p:cNvPicPr>
          <p:nvPr/>
        </p:nvPicPr>
        <p:blipFill>
          <a:blip r:embed="rId2"/>
          <a:srcRect/>
          <a:stretch>
            <a:fillRect/>
          </a:stretch>
        </p:blipFill>
        <p:spPr bwMode="auto">
          <a:xfrm>
            <a:off x="1500166" y="785794"/>
            <a:ext cx="6000750" cy="2357454"/>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Kısaca kurgu; tekrarları, sessizlikleri, istenmeyen sesleri program bandından çıkarmak, programa ayrılan zaman dilimine uymak için süreyi kısaltmak, yanlışlıkları çıkarmak, farklı ortamlarda kaydedilmiş sesleri birleştirmek, haberi ilginç hâle getirmek ve farklı haberler arasına geçişler koymak amacıyla yapılır.</a:t>
            </a:r>
          </a:p>
          <a:p>
            <a:endParaRPr lang="tr-T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439028"/>
          </a:xfrm>
        </p:spPr>
        <p:txBody>
          <a:bodyPr>
            <a:normAutofit fontScale="90000"/>
          </a:bodyPr>
          <a:lstStyle/>
          <a:p>
            <a:pPr algn="ctr"/>
            <a:r>
              <a:rPr lang="tr-TR" b="1" dirty="0" smtClean="0"/>
              <a:t>Kurgu Türleri</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Kurgu-montaj teknikleri, günümüzde çok ilerlemiştir. </a:t>
            </a:r>
          </a:p>
          <a:p>
            <a:r>
              <a:rPr lang="tr-TR" dirty="0" smtClean="0"/>
              <a:t>Radyoculuğun ilk yıllarında, elle yapılan kurgu, günümüzde farklı tekniklerle yapılmaktadır.</a:t>
            </a:r>
          </a:p>
          <a:p>
            <a:pPr>
              <a:buNone/>
            </a:pPr>
            <a:r>
              <a:rPr lang="tr-TR" dirty="0" smtClean="0"/>
              <a:t> </a:t>
            </a:r>
          </a:p>
          <a:p>
            <a:r>
              <a:rPr lang="tr-TR" dirty="0" smtClean="0"/>
              <a:t>Radyoculukta, iki temel teknikle kurgu yapılmaktadır. Bunlar; </a:t>
            </a:r>
            <a:r>
              <a:rPr lang="tr-TR" dirty="0" err="1" smtClean="0"/>
              <a:t>analog</a:t>
            </a:r>
            <a:r>
              <a:rPr lang="tr-TR" dirty="0" smtClean="0"/>
              <a:t> kurgu ve dijital kurgudur.</a:t>
            </a:r>
          </a:p>
          <a:p>
            <a:endParaRPr lang="tr-TR" dirty="0"/>
          </a:p>
        </p:txBody>
      </p:sp>
      <p:pic>
        <p:nvPicPr>
          <p:cNvPr id="16386" name="Picture 2" descr="C:\Users\İletişim Fakültesi\Desktop\radyo_banner.jpg"/>
          <p:cNvPicPr>
            <a:picLocks noChangeAspect="1" noChangeArrowheads="1"/>
          </p:cNvPicPr>
          <p:nvPr/>
        </p:nvPicPr>
        <p:blipFill>
          <a:blip r:embed="rId2" cstate="print"/>
          <a:srcRect/>
          <a:stretch>
            <a:fillRect/>
          </a:stretch>
        </p:blipFill>
        <p:spPr bwMode="auto">
          <a:xfrm>
            <a:off x="714348" y="642918"/>
            <a:ext cx="2133600" cy="1371600"/>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err="1" smtClean="0"/>
              <a:t>Analog</a:t>
            </a:r>
            <a:r>
              <a:rPr lang="tr-TR" dirty="0" smtClean="0"/>
              <a:t> kurguda kullanılan yöntemler; yazımlama ve kesme yöntemleridir. </a:t>
            </a:r>
          </a:p>
          <a:p>
            <a:r>
              <a:rPr lang="tr-TR" dirty="0" smtClean="0"/>
              <a:t>Yazımlama yönteminde daha önce bantlara yazımlanmış sesler, kurgu ile ana yayın ya da program bandında toplanır. </a:t>
            </a:r>
          </a:p>
          <a:p>
            <a:r>
              <a:rPr lang="tr-TR" dirty="0" smtClean="0"/>
              <a:t>Burada, bandın atılması, kaybolması, eksilmesi gibi sorunlarla karşılaşılmaz.</a:t>
            </a:r>
          </a:p>
          <a:p>
            <a:r>
              <a:rPr lang="tr-TR" dirty="0" smtClean="0"/>
              <a:t>Kesme yönteminde ise doğrudan seslendirme yapılan bant üzerinde istenmeyen yerler kesilerek çıkartılır.</a:t>
            </a:r>
          </a:p>
          <a:p>
            <a:endParaRPr lang="tr-T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Dijital kurguda ise tüm program malzemesi bilgisayarlı kurgu odasına getirilir ve alınacak ses malzemeleri bilgisayara yüklenir. </a:t>
            </a:r>
          </a:p>
          <a:p>
            <a:r>
              <a:rPr lang="tr-TR" dirty="0" smtClean="0"/>
              <a:t>Kurgu eldeki metne göre yapılır. </a:t>
            </a:r>
          </a:p>
          <a:p>
            <a:r>
              <a:rPr lang="tr-TR" dirty="0" smtClean="0"/>
              <a:t>Dijital kurguyu yapabilmek için iyi derecede bilgisayar bilmek gerekmektedir. </a:t>
            </a:r>
          </a:p>
          <a:p>
            <a:r>
              <a:rPr lang="tr-TR" dirty="0" smtClean="0"/>
              <a:t>Dijital kurgu günümüzde çok yaygın olarak kullanılmaktadır.</a:t>
            </a:r>
          </a:p>
          <a:p>
            <a:pPr>
              <a:buNone/>
            </a:pPr>
            <a:r>
              <a:rPr lang="tr-TR" dirty="0" smtClean="0"/>
              <a:t> </a:t>
            </a:r>
          </a:p>
          <a:p>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İletişim Fakültesi\Desktop\radio-std-2.jpg"/>
          <p:cNvPicPr>
            <a:picLocks noGrp="1" noChangeAspect="1" noChangeArrowheads="1"/>
          </p:cNvPicPr>
          <p:nvPr>
            <p:ph idx="1"/>
          </p:nvPr>
        </p:nvPicPr>
        <p:blipFill>
          <a:blip r:embed="rId2"/>
          <a:srcRect/>
          <a:stretch>
            <a:fillRect/>
          </a:stretch>
        </p:blipFill>
        <p:spPr bwMode="auto">
          <a:xfrm>
            <a:off x="1281368" y="1214423"/>
            <a:ext cx="6581264" cy="5110178"/>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510466"/>
          </a:xfrm>
        </p:spPr>
        <p:txBody>
          <a:bodyPr>
            <a:normAutofit fontScale="90000"/>
          </a:bodyPr>
          <a:lstStyle/>
          <a:p>
            <a:pPr algn="r"/>
            <a:r>
              <a:rPr lang="tr-TR" b="1" dirty="0" smtClean="0"/>
              <a:t>Radyo Haber Merkezi</a:t>
            </a:r>
            <a:r>
              <a:rPr lang="tr-TR" dirty="0" smtClean="0"/>
              <a:t/>
            </a:r>
            <a:br>
              <a:rPr lang="tr-TR" dirty="0" smtClean="0"/>
            </a:br>
            <a:endParaRPr lang="tr-TR" dirty="0"/>
          </a:p>
        </p:txBody>
      </p:sp>
      <p:sp>
        <p:nvSpPr>
          <p:cNvPr id="3" name="2 İçerik Yer Tutucusu"/>
          <p:cNvSpPr>
            <a:spLocks noGrp="1"/>
          </p:cNvSpPr>
          <p:nvPr>
            <p:ph idx="1"/>
          </p:nvPr>
        </p:nvSpPr>
        <p:spPr/>
        <p:txBody>
          <a:bodyPr>
            <a:normAutofit fontScale="92500"/>
          </a:bodyPr>
          <a:lstStyle/>
          <a:p>
            <a:pPr>
              <a:buNone/>
            </a:pPr>
            <a:r>
              <a:rPr lang="tr-TR" b="1" dirty="0" smtClean="0"/>
              <a:t>Sunucu</a:t>
            </a:r>
            <a:endParaRPr lang="tr-TR" dirty="0" smtClean="0"/>
          </a:p>
          <a:p>
            <a:r>
              <a:rPr lang="tr-TR" dirty="0" smtClean="0"/>
              <a:t>Radyo haberi sunucusunun görevi istasyondaki haber programını zamana karşı yarışarak sunmaktır. </a:t>
            </a:r>
          </a:p>
          <a:p>
            <a:r>
              <a:rPr lang="tr-TR" dirty="0" smtClean="0"/>
              <a:t>Bir ekip çalışması olan haberi en iyi biçimde aktarmalıdır. </a:t>
            </a:r>
          </a:p>
          <a:p>
            <a:r>
              <a:rPr lang="tr-TR" dirty="0" smtClean="0"/>
              <a:t>İdeal olan sunucunun yayından önce bütün haber metinlerini okuması ve yayın bantlarını dinlemesidir. </a:t>
            </a:r>
          </a:p>
          <a:p>
            <a:r>
              <a:rPr lang="tr-TR" dirty="0" smtClean="0"/>
              <a:t>Sunucu dikkatini haber programı üzerinde yoğunlaştırmalıdır. </a:t>
            </a:r>
          </a:p>
          <a:p>
            <a:r>
              <a:rPr lang="tr-TR" dirty="0" smtClean="0"/>
              <a:t>Sunucu haberin içeriğine göre tonlama yapmalı, ritmi doğru vermelidir. </a:t>
            </a:r>
            <a:endParaRPr lang="tr-TR" dirty="0"/>
          </a:p>
        </p:txBody>
      </p:sp>
      <p:pic>
        <p:nvPicPr>
          <p:cNvPr id="17410" name="Picture 2" descr="C:\Users\İletişim Fakültesi\Desktop\cdd66065-efd4-49f1-97de-017bdbe2ab15_size560x560.jpg"/>
          <p:cNvPicPr>
            <a:picLocks noChangeAspect="1" noChangeArrowheads="1"/>
          </p:cNvPicPr>
          <p:nvPr/>
        </p:nvPicPr>
        <p:blipFill>
          <a:blip r:embed="rId2"/>
          <a:srcRect/>
          <a:stretch>
            <a:fillRect/>
          </a:stretch>
        </p:blipFill>
        <p:spPr bwMode="auto">
          <a:xfrm>
            <a:off x="1" y="357167"/>
            <a:ext cx="3428992" cy="1500197"/>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5181616"/>
          </a:xfrm>
        </p:spPr>
        <p:txBody>
          <a:bodyPr>
            <a:normAutofit fontScale="92500"/>
          </a:bodyPr>
          <a:lstStyle/>
          <a:p>
            <a:r>
              <a:rPr lang="tr-TR" dirty="0" smtClean="0"/>
              <a:t>Zamanlamayı saplantı hâline getirip haberin içeriğini bozmamalıdır. </a:t>
            </a:r>
          </a:p>
          <a:p>
            <a:r>
              <a:rPr lang="tr-TR" dirty="0" smtClean="0"/>
              <a:t>Haberi veren açıklayan, konukla görüşen kişi sunucudur. </a:t>
            </a:r>
          </a:p>
          <a:p>
            <a:r>
              <a:rPr lang="tr-TR" dirty="0" smtClean="0"/>
              <a:t>O nedenle haberin inandırıcılığı, sunucunun inandırıcılığına bağlıdır. </a:t>
            </a:r>
          </a:p>
          <a:p>
            <a:r>
              <a:rPr lang="tr-TR" dirty="0" smtClean="0"/>
              <a:t>Sunucu biçime ve içeriğe önem vermelidir. </a:t>
            </a:r>
          </a:p>
          <a:p>
            <a:r>
              <a:rPr lang="tr-TR" dirty="0" smtClean="0"/>
              <a:t>Sesinin tınısı, konuşma biçimi, en az haber metni kadar önemlidir. </a:t>
            </a:r>
          </a:p>
          <a:p>
            <a:r>
              <a:rPr lang="tr-TR" dirty="0" smtClean="0"/>
              <a:t>Kusursuz hazırlanmış olsa bile bir haber metni tutuk biçimde okunuyorsa değerini yitirir. </a:t>
            </a:r>
          </a:p>
          <a:p>
            <a:r>
              <a:rPr lang="tr-TR" dirty="0" smtClean="0"/>
              <a:t>Bu nedenle dinleyiciyi haber programına bağlayan sunucudur.</a:t>
            </a:r>
          </a:p>
          <a:p>
            <a:endParaRPr lang="tr-T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00174"/>
            <a:ext cx="8229600" cy="4824426"/>
          </a:xfrm>
        </p:spPr>
        <p:txBody>
          <a:bodyPr/>
          <a:lstStyle/>
          <a:p>
            <a:pPr>
              <a:buNone/>
            </a:pPr>
            <a:r>
              <a:rPr lang="tr-TR" b="1" dirty="0" smtClean="0"/>
              <a:t>Yazı İşleri Sorumluları</a:t>
            </a:r>
            <a:endParaRPr lang="tr-TR" dirty="0" smtClean="0"/>
          </a:p>
          <a:p>
            <a:r>
              <a:rPr lang="tr-TR" dirty="0" smtClean="0"/>
              <a:t>Yazı işleri sorumluları da gazetecidir. </a:t>
            </a:r>
          </a:p>
          <a:p>
            <a:r>
              <a:rPr lang="tr-TR" dirty="0" smtClean="0"/>
              <a:t>Ancak radyo muhabirinin aksine haber toplamaya çıkmazlar. </a:t>
            </a:r>
          </a:p>
          <a:p>
            <a:r>
              <a:rPr lang="tr-TR" dirty="0" smtClean="0"/>
              <a:t>Bu sorumlular ajans haberlerinden ve ulaşabildikleri her türlü bilgi kaynağından elde ettikleri belgelerden yola çıkarak çalışırlar. </a:t>
            </a:r>
          </a:p>
          <a:p>
            <a:r>
              <a:rPr lang="tr-TR" dirty="0" smtClean="0"/>
              <a:t>Haber programlarının akışında, yazı işleri sorumluları haber müdürü ile birlikte çalışır.</a:t>
            </a:r>
            <a:endParaRPr lang="tr-TR" dirty="0"/>
          </a:p>
        </p:txBody>
      </p:sp>
      <p:pic>
        <p:nvPicPr>
          <p:cNvPr id="18434" name="Picture 2" descr="C:\Users\İletişim Fakültesi\Desktop\images (2).jpg"/>
          <p:cNvPicPr>
            <a:picLocks noChangeAspect="1" noChangeArrowheads="1"/>
          </p:cNvPicPr>
          <p:nvPr/>
        </p:nvPicPr>
        <p:blipFill>
          <a:blip r:embed="rId2"/>
          <a:srcRect/>
          <a:stretch>
            <a:fillRect/>
          </a:stretch>
        </p:blipFill>
        <p:spPr bwMode="auto">
          <a:xfrm>
            <a:off x="6572264" y="928670"/>
            <a:ext cx="2133600" cy="1409700"/>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00174"/>
            <a:ext cx="8229600" cy="4824426"/>
          </a:xfrm>
        </p:spPr>
        <p:txBody>
          <a:bodyPr>
            <a:normAutofit fontScale="92500" lnSpcReduction="10000"/>
          </a:bodyPr>
          <a:lstStyle/>
          <a:p>
            <a:r>
              <a:rPr lang="tr-TR" dirty="0" smtClean="0"/>
              <a:t>Yazı işleri sorumluları genellikle bölümlerden sorumludur. </a:t>
            </a:r>
          </a:p>
          <a:p>
            <a:r>
              <a:rPr lang="tr-TR" dirty="0" smtClean="0"/>
              <a:t>Spor haberi, hava durumu, politika gibi. </a:t>
            </a:r>
          </a:p>
          <a:p>
            <a:r>
              <a:rPr lang="tr-TR" dirty="0" smtClean="0"/>
              <a:t>Bu konulardaki dosyaları şekillendirmek bunların görevidir. </a:t>
            </a:r>
          </a:p>
          <a:p>
            <a:r>
              <a:rPr lang="tr-TR" dirty="0" smtClean="0"/>
              <a:t>Haber metnini, ses bantlarını kontrol etmek haberin başlıklarını atmak gibi görevleri vardır. </a:t>
            </a:r>
          </a:p>
          <a:p>
            <a:r>
              <a:rPr lang="tr-TR" dirty="0" smtClean="0"/>
              <a:t>Bu sorumlulara gazete ve televizyonda editör denmektedir. </a:t>
            </a:r>
          </a:p>
          <a:p>
            <a:r>
              <a:rPr lang="tr-TR" dirty="0" smtClean="0"/>
              <a:t>Yazı işleri sorumluları haber programına çıkabilme yeteneğine sahip olmalıdır. </a:t>
            </a:r>
          </a:p>
          <a:p>
            <a:r>
              <a:rPr lang="tr-TR" dirty="0" smtClean="0"/>
              <a:t>Kendi hazırladıkları dosyanın içerdiği görüşme ve röportajları sunabilmelidir.</a:t>
            </a:r>
          </a:p>
          <a:p>
            <a:pPr>
              <a:buNone/>
            </a:pPr>
            <a:r>
              <a:rPr lang="tr-TR" dirty="0" smtClean="0"/>
              <a:t> </a:t>
            </a:r>
          </a:p>
          <a:p>
            <a:endParaRPr lang="tr-T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643050"/>
            <a:ext cx="8229600" cy="4681550"/>
          </a:xfrm>
        </p:spPr>
        <p:txBody>
          <a:bodyPr/>
          <a:lstStyle/>
          <a:p>
            <a:pPr>
              <a:buNone/>
            </a:pPr>
            <a:r>
              <a:rPr lang="tr-TR" b="1" dirty="0" smtClean="0"/>
              <a:t> Röportaj Muhabirleri</a:t>
            </a:r>
            <a:endParaRPr lang="tr-TR" dirty="0" smtClean="0"/>
          </a:p>
          <a:p>
            <a:r>
              <a:rPr lang="tr-TR" dirty="0" smtClean="0"/>
              <a:t>Bir radyonun haber müdürlüğü ya da haber yazı işlerinde röportaj muhabirleri de yer almaktadır. </a:t>
            </a:r>
          </a:p>
          <a:p>
            <a:pPr>
              <a:buNone/>
            </a:pPr>
            <a:endParaRPr lang="tr-TR" dirty="0" smtClean="0"/>
          </a:p>
          <a:p>
            <a:r>
              <a:rPr lang="tr-TR" dirty="0" smtClean="0"/>
              <a:t>Bunlar günün gelişen olaylarıyla ilgili olarak mülakat yapmak üzere görevlendirilir. </a:t>
            </a:r>
          </a:p>
          <a:p>
            <a:endParaRPr lang="tr-TR" dirty="0" smtClean="0"/>
          </a:p>
          <a:p>
            <a:r>
              <a:rPr lang="tr-TR" dirty="0" smtClean="0"/>
              <a:t>Bazı muhabirler bazı alanlarda uzmanlaşmış olabilir.</a:t>
            </a:r>
          </a:p>
          <a:p>
            <a:pPr>
              <a:buNone/>
            </a:pPr>
            <a:endParaRPr lang="tr-TR" dirty="0" smtClean="0"/>
          </a:p>
          <a:p>
            <a:r>
              <a:rPr lang="tr-TR" dirty="0" smtClean="0"/>
              <a:t>Ekonomi, politika, sağlık gibi. </a:t>
            </a:r>
            <a:endParaRPr lang="tr-TR"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71612"/>
            <a:ext cx="8229600" cy="4752988"/>
          </a:xfrm>
        </p:spPr>
        <p:txBody>
          <a:bodyPr/>
          <a:lstStyle/>
          <a:p>
            <a:r>
              <a:rPr lang="tr-TR" dirty="0" smtClean="0"/>
              <a:t>Genellikle röportaj muhabirleri her konuda mülakat yani görüşme yapmaktadırlar. </a:t>
            </a:r>
          </a:p>
          <a:p>
            <a:pPr>
              <a:buNone/>
            </a:pPr>
            <a:endParaRPr lang="tr-TR" dirty="0" smtClean="0"/>
          </a:p>
          <a:p>
            <a:r>
              <a:rPr lang="tr-TR" dirty="0" smtClean="0"/>
              <a:t>Bu görüşmeler ses bandı olarak kaydedilmekte ve haberi zenginleştirmek amacıyla haber programında kullanılmaktadır. </a:t>
            </a:r>
          </a:p>
          <a:p>
            <a:pPr>
              <a:buNone/>
            </a:pPr>
            <a:endParaRPr lang="tr-TR" dirty="0" smtClean="0"/>
          </a:p>
          <a:p>
            <a:r>
              <a:rPr lang="tr-TR" dirty="0" smtClean="0"/>
              <a:t>Ayrıca tanıklık, görüş, düşünce ve tepki bildirme amacıyla da bu muhabirler tarafından görüşme sesleri toplanmaktadır.</a:t>
            </a:r>
          </a:p>
          <a:p>
            <a:endParaRPr lang="tr-T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4967302"/>
          </a:xfrm>
        </p:spPr>
        <p:txBody>
          <a:bodyPr>
            <a:normAutofit/>
          </a:bodyPr>
          <a:lstStyle/>
          <a:p>
            <a:pPr>
              <a:buNone/>
            </a:pPr>
            <a:r>
              <a:rPr lang="tr-TR" b="1" dirty="0" smtClean="0"/>
              <a:t>Muhabirler</a:t>
            </a:r>
            <a:endParaRPr lang="tr-TR" dirty="0" smtClean="0"/>
          </a:p>
          <a:p>
            <a:r>
              <a:rPr lang="tr-TR" dirty="0" smtClean="0"/>
              <a:t>Muhabirler radyo haberinin içeriğini araştıran ve toplayan kişilerdir. </a:t>
            </a:r>
          </a:p>
          <a:p>
            <a:r>
              <a:rPr lang="tr-TR" dirty="0" smtClean="0"/>
              <a:t>Muhabirler de röportaj muhabiri gibi haber programının ve magazin haberinin içeriğini zenginleştiren kişilerdir.</a:t>
            </a:r>
          </a:p>
          <a:p>
            <a:pPr marL="514350" indent="-514350">
              <a:buFont typeface="+mj-lt"/>
              <a:buAutoNum type="arabicPeriod"/>
            </a:pPr>
            <a:r>
              <a:rPr lang="tr-TR" dirty="0" smtClean="0"/>
              <a:t>Çok sayıda muhabir türü vardır. Bunlardan bazıları şunlardır:</a:t>
            </a:r>
          </a:p>
          <a:p>
            <a:pPr marL="514350" lvl="0" indent="-514350">
              <a:buFont typeface="+mj-lt"/>
              <a:buAutoNum type="arabicPeriod"/>
            </a:pPr>
            <a:r>
              <a:rPr lang="tr-TR" dirty="0" smtClean="0"/>
              <a:t>Kadrolu muhabir</a:t>
            </a:r>
          </a:p>
          <a:p>
            <a:pPr marL="514350" lvl="0" indent="-514350">
              <a:buFont typeface="+mj-lt"/>
              <a:buAutoNum type="arabicPeriod"/>
            </a:pPr>
            <a:r>
              <a:rPr lang="tr-TR" dirty="0" smtClean="0"/>
              <a:t>Kontratla çalışan muhabir</a:t>
            </a:r>
          </a:p>
          <a:p>
            <a:pPr marL="514350" lvl="0" indent="-514350">
              <a:buFont typeface="+mj-lt"/>
              <a:buAutoNum type="arabicPeriod"/>
            </a:pPr>
            <a:r>
              <a:rPr lang="tr-TR" dirty="0" smtClean="0"/>
              <a:t>Yazdığı habere göre para alan muhabir</a:t>
            </a:r>
          </a:p>
          <a:p>
            <a:endParaRPr lang="tr-TR"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00174"/>
            <a:ext cx="8229600" cy="4824426"/>
          </a:xfrm>
        </p:spPr>
        <p:txBody>
          <a:bodyPr/>
          <a:lstStyle/>
          <a:p>
            <a:r>
              <a:rPr lang="tr-TR" dirty="0" smtClean="0"/>
              <a:t>Muhabirler ya belirli bölgelerden ya da belirli alanlardan sorumludur. </a:t>
            </a:r>
          </a:p>
          <a:p>
            <a:r>
              <a:rPr lang="tr-TR" dirty="0" smtClean="0"/>
              <a:t>Ankara, İstanbul, Ege gibi. </a:t>
            </a:r>
          </a:p>
          <a:p>
            <a:r>
              <a:rPr lang="tr-TR" dirty="0" smtClean="0"/>
              <a:t>Ya da politika, spor, ekonomi gibi. </a:t>
            </a:r>
          </a:p>
          <a:p>
            <a:r>
              <a:rPr lang="tr-TR" dirty="0" smtClean="0"/>
              <a:t>Sorumlu olduğu alanla ilgili her türlü haber kaynağını kullanır. </a:t>
            </a:r>
          </a:p>
          <a:p>
            <a:r>
              <a:rPr lang="tr-TR" dirty="0" smtClean="0"/>
              <a:t>Muhabire kendisi haber önerisinde de bulunmakla birlikte hangi konuda haber yapacağını yazı işleri söyler.</a:t>
            </a:r>
            <a:endParaRPr lang="tr-TR"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00174"/>
            <a:ext cx="8229600" cy="4824426"/>
          </a:xfrm>
        </p:spPr>
        <p:txBody>
          <a:bodyPr/>
          <a:lstStyle/>
          <a:p>
            <a:r>
              <a:rPr lang="tr-TR" dirty="0" smtClean="0"/>
              <a:t>Muhabirin kendisi de haber önerisinde bulunabilir. </a:t>
            </a:r>
          </a:p>
          <a:p>
            <a:r>
              <a:rPr lang="tr-TR" dirty="0" smtClean="0"/>
              <a:t>Özel haber muhabiri ise muhabirden farklıdır. </a:t>
            </a:r>
          </a:p>
          <a:p>
            <a:r>
              <a:rPr lang="tr-TR" dirty="0" smtClean="0"/>
              <a:t>Özel muhabir güncel olaylara göre belli bir yere gönderilir. </a:t>
            </a:r>
          </a:p>
          <a:p>
            <a:r>
              <a:rPr lang="tr-TR" dirty="0" smtClean="0"/>
              <a:t>Örneğin genel seçimler için uzak bir ile gidebilir. </a:t>
            </a:r>
          </a:p>
          <a:p>
            <a:r>
              <a:rPr lang="tr-TR" dirty="0" smtClean="0"/>
              <a:t>Ya da muhabir eksikliğini kapatmak için çalıştırılır. </a:t>
            </a:r>
          </a:p>
          <a:p>
            <a:r>
              <a:rPr lang="tr-TR" dirty="0" smtClean="0"/>
              <a:t>Bazen de muhabirin yaptığı işi tamamlamak için görevlendirilebilir.</a:t>
            </a:r>
          </a:p>
          <a:p>
            <a:endParaRPr lang="tr-T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71612"/>
            <a:ext cx="8229600" cy="4752988"/>
          </a:xfrm>
        </p:spPr>
        <p:txBody>
          <a:bodyPr/>
          <a:lstStyle/>
          <a:p>
            <a:pPr>
              <a:buNone/>
            </a:pPr>
            <a:r>
              <a:rPr lang="tr-TR" b="1" dirty="0" smtClean="0"/>
              <a:t> Haber Müdürü ( Yazı işleri Sekreteri- Haber Dairesi Başkanı)</a:t>
            </a:r>
            <a:endParaRPr lang="tr-TR" dirty="0" smtClean="0"/>
          </a:p>
          <a:p>
            <a:r>
              <a:rPr lang="tr-TR" dirty="0" smtClean="0"/>
              <a:t>Haber müdürüne yazı işleri sekreteri veya haber daire başkanı da denmektedir. </a:t>
            </a:r>
          </a:p>
          <a:p>
            <a:r>
              <a:rPr lang="tr-TR" dirty="0" smtClean="0"/>
              <a:t>Haber müdürü mutlaka bir gazeteci olmalıdır. </a:t>
            </a:r>
          </a:p>
          <a:p>
            <a:r>
              <a:rPr lang="tr-TR" dirty="0" smtClean="0"/>
              <a:t>Bu kişinin görevi bir trenin zamanında kalkmasını ve doğru yola gitmesini sağlayan demir yolu makasçısına benzetilebilir.</a:t>
            </a:r>
          </a:p>
          <a:p>
            <a:endParaRPr lang="tr-TR"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4967302"/>
          </a:xfrm>
        </p:spPr>
        <p:txBody>
          <a:bodyPr/>
          <a:lstStyle/>
          <a:p>
            <a:r>
              <a:rPr lang="tr-TR" dirty="0" smtClean="0"/>
              <a:t>Haber müdürü kendisine gelen haber bantlarını değerlendirir. </a:t>
            </a:r>
          </a:p>
          <a:p>
            <a:r>
              <a:rPr lang="tr-TR" dirty="0" smtClean="0"/>
              <a:t>Bunların şekillenmesini sağlar ve günün önemli olaylarını haber programının yayın sırasına göre düzenler.</a:t>
            </a:r>
          </a:p>
          <a:p>
            <a:pPr>
              <a:buNone/>
            </a:pPr>
            <a:r>
              <a:rPr lang="tr-TR" dirty="0" smtClean="0"/>
              <a:t> </a:t>
            </a:r>
          </a:p>
          <a:p>
            <a:r>
              <a:rPr lang="tr-TR" dirty="0" smtClean="0"/>
              <a:t>Haber müdürü yazı işleri toplantısında alınan kararlar doğrultusunda haber programının hazırlanmasını sağlar. </a:t>
            </a:r>
          </a:p>
          <a:p>
            <a:r>
              <a:rPr lang="tr-TR" dirty="0" smtClean="0"/>
              <a:t>Muhabirlerin getirdiği bilgileri, ses bantlarını ve yazdıkları haberleri kontrol eder.</a:t>
            </a:r>
            <a:endParaRPr lang="tr-T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normAutofit/>
          </a:bodyPr>
          <a:lstStyle/>
          <a:p>
            <a:r>
              <a:rPr lang="tr-TR" dirty="0" smtClean="0"/>
              <a:t>Bir haber müdürünün görevleri ayrıca şunlar olarak sayılabilir:</a:t>
            </a:r>
          </a:p>
          <a:p>
            <a:pPr marL="514350" lvl="0" indent="-514350">
              <a:buFont typeface="+mj-lt"/>
              <a:buAutoNum type="arabicPeriod"/>
            </a:pPr>
            <a:r>
              <a:rPr lang="tr-TR" dirty="0" smtClean="0"/>
              <a:t>Yazı işleri toplantısına başkanlık etmek</a:t>
            </a:r>
          </a:p>
          <a:p>
            <a:pPr marL="514350" lvl="0" indent="-514350">
              <a:buFont typeface="+mj-lt"/>
              <a:buAutoNum type="arabicPeriod"/>
            </a:pPr>
            <a:r>
              <a:rPr lang="tr-TR" dirty="0" smtClean="0"/>
              <a:t>Muhabirleri görevlendirmek, haberlerin takibini sağlamak</a:t>
            </a:r>
          </a:p>
          <a:p>
            <a:pPr marL="514350" lvl="0" indent="-514350">
              <a:buFont typeface="+mj-lt"/>
              <a:buAutoNum type="arabicPeriod"/>
            </a:pPr>
            <a:r>
              <a:rPr lang="tr-TR" dirty="0" smtClean="0"/>
              <a:t>Yayın çizgisinin korunmasını sağlamak</a:t>
            </a:r>
          </a:p>
          <a:p>
            <a:pPr marL="514350" lvl="0" indent="-514350">
              <a:buFont typeface="+mj-lt"/>
              <a:buAutoNum type="arabicPeriod"/>
            </a:pPr>
            <a:r>
              <a:rPr lang="tr-TR" dirty="0" smtClean="0"/>
              <a:t>Haber bant stoklarını toplamak, arşiv oluşturmak</a:t>
            </a:r>
          </a:p>
          <a:p>
            <a:pPr marL="514350" lvl="0" indent="-514350">
              <a:buFont typeface="+mj-lt"/>
              <a:buAutoNum type="arabicPeriod"/>
            </a:pPr>
            <a:r>
              <a:rPr lang="tr-TR" dirty="0" smtClean="0"/>
              <a:t>Haber programında yer alan haberlerin akış sırasını belirlemek</a:t>
            </a:r>
          </a:p>
          <a:p>
            <a:pPr marL="514350" lvl="0" indent="-514350">
              <a:buFont typeface="+mj-lt"/>
              <a:buAutoNum type="arabicPeriod"/>
            </a:pPr>
            <a:r>
              <a:rPr lang="tr-TR" dirty="0" smtClean="0"/>
              <a:t>Haber merkezinde çalışanları denetlemek</a:t>
            </a:r>
          </a:p>
          <a:p>
            <a:endParaRPr lang="tr-TR"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395930"/>
          </a:xfrm>
        </p:spPr>
        <p:txBody>
          <a:bodyPr/>
          <a:lstStyle/>
          <a:p>
            <a:pPr>
              <a:buNone/>
            </a:pPr>
            <a:r>
              <a:rPr lang="tr-TR" b="1" dirty="0" smtClean="0"/>
              <a:t>   Asistan</a:t>
            </a:r>
            <a:endParaRPr lang="tr-TR" dirty="0" smtClean="0"/>
          </a:p>
          <a:p>
            <a:r>
              <a:rPr lang="tr-TR" dirty="0" smtClean="0"/>
              <a:t>Asistan haber müdürünün yardımcısıdır. </a:t>
            </a:r>
          </a:p>
          <a:p>
            <a:r>
              <a:rPr lang="tr-TR" dirty="0" smtClean="0"/>
              <a:t>Yazı işleri müdürünün kendisine verdiği yetkiyle yazı işleri ekibinin ve teknik ekibin işlerini düzenler ve denetler. </a:t>
            </a:r>
          </a:p>
          <a:p>
            <a:r>
              <a:rPr lang="tr-TR" dirty="0" smtClean="0"/>
              <a:t>Yayın sırasında programın düzgün akışını sağlar. </a:t>
            </a:r>
          </a:p>
          <a:p>
            <a:r>
              <a:rPr lang="tr-TR" dirty="0" smtClean="0"/>
              <a:t>Asistan teknik konularda da çok bilgili olmalıdır.</a:t>
            </a:r>
            <a:endParaRPr lang="tr-TR" dirty="0"/>
          </a:p>
        </p:txBody>
      </p:sp>
      <p:pic>
        <p:nvPicPr>
          <p:cNvPr id="19458" name="Picture 2" descr="C:\Users\İletişim Fakültesi\Desktop\20150211-042845.jpg"/>
          <p:cNvPicPr>
            <a:picLocks noChangeAspect="1" noChangeArrowheads="1"/>
          </p:cNvPicPr>
          <p:nvPr/>
        </p:nvPicPr>
        <p:blipFill>
          <a:blip r:embed="rId2"/>
          <a:srcRect/>
          <a:stretch>
            <a:fillRect/>
          </a:stretch>
        </p:blipFill>
        <p:spPr bwMode="auto">
          <a:xfrm>
            <a:off x="928662" y="4429132"/>
            <a:ext cx="3357586" cy="1857389"/>
          </a:xfrm>
          <a:prstGeom prst="rect">
            <a:avLst/>
          </a:prstGeom>
          <a:noFill/>
        </p:spPr>
      </p:pic>
      <p:pic>
        <p:nvPicPr>
          <p:cNvPr id="19459" name="Picture 3" descr="C:\Users\İletişim Fakültesi\Desktop\images (3).jpg"/>
          <p:cNvPicPr>
            <a:picLocks noChangeAspect="1" noChangeArrowheads="1"/>
          </p:cNvPicPr>
          <p:nvPr/>
        </p:nvPicPr>
        <p:blipFill>
          <a:blip r:embed="rId3"/>
          <a:srcRect/>
          <a:stretch>
            <a:fillRect/>
          </a:stretch>
        </p:blipFill>
        <p:spPr bwMode="auto">
          <a:xfrm>
            <a:off x="5000628" y="4357694"/>
            <a:ext cx="3143272" cy="1928826"/>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Bu nedenle gazeteci olabileceği gibi teknik ekipten biri de asistanlık yapabilir. </a:t>
            </a:r>
          </a:p>
          <a:p>
            <a:r>
              <a:rPr lang="tr-TR" dirty="0" smtClean="0"/>
              <a:t>Haber müdürü ve yazı işleri sorumluları haberin içeriğiyle ilgilidir. </a:t>
            </a:r>
          </a:p>
          <a:p>
            <a:r>
              <a:rPr lang="tr-TR" dirty="0" smtClean="0"/>
              <a:t>Oysa asistan haberin somut yönünden yani teknik sunumundan sorumludur. </a:t>
            </a:r>
          </a:p>
          <a:p>
            <a:r>
              <a:rPr lang="tr-TR" dirty="0" smtClean="0"/>
              <a:t>Örneğin yayın sırasında telefon görüşmelerinin yapılması gibi.</a:t>
            </a:r>
          </a:p>
          <a:p>
            <a:endParaRPr lang="tr-T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buNone/>
            </a:pPr>
            <a:r>
              <a:rPr lang="tr-TR" b="1" dirty="0" smtClean="0"/>
              <a:t>   Radyo Haberinin Sunuluşu</a:t>
            </a:r>
            <a:endParaRPr lang="tr-TR" dirty="0" smtClean="0"/>
          </a:p>
          <a:p>
            <a:r>
              <a:rPr lang="tr-TR" dirty="0" smtClean="0"/>
              <a:t>Radyo haberlerinin sunuluşu da en az hazırlanması süreci kadar hatta daha da önemlidir. </a:t>
            </a:r>
          </a:p>
          <a:p>
            <a:r>
              <a:rPr lang="tr-TR" dirty="0" smtClean="0"/>
              <a:t>Dinleyiciler takip ettikleri radyo programlarının sunucularını yapımcılarından daha çok merak etmektedirler. </a:t>
            </a:r>
          </a:p>
          <a:p>
            <a:r>
              <a:rPr lang="tr-TR" dirty="0" smtClean="0"/>
              <a:t>Radyo haberlerini sunan spikerlerle radyo dinleyicileri arasında da bir bağ oluşmaktadır. </a:t>
            </a:r>
            <a:endParaRPr lang="tr-T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normAutofit/>
          </a:bodyPr>
          <a:lstStyle/>
          <a:p>
            <a:r>
              <a:rPr lang="tr-TR" dirty="0" smtClean="0"/>
              <a:t>Ancak radyo haber sunucusu televizyon haber sunucusu kadar popüler ve merak edilen bir kişi değildir. </a:t>
            </a:r>
          </a:p>
          <a:p>
            <a:r>
              <a:rPr lang="tr-TR" dirty="0" smtClean="0"/>
              <a:t>O nedenle radyo dinleyicisi ile kurduğu bağ da bir televizyon haber spikerine göre daha zayıftır. </a:t>
            </a:r>
          </a:p>
          <a:p>
            <a:r>
              <a:rPr lang="tr-TR" dirty="0" smtClean="0"/>
              <a:t>Ayrıca radyo da kuşak programı sunan spikerlerde radyo haber spikerlerinden daha çok tanınmakta ve merak edilmektedir. </a:t>
            </a:r>
          </a:p>
          <a:p>
            <a:r>
              <a:rPr lang="tr-TR" dirty="0" smtClean="0"/>
              <a:t>Bununla birlikte radyo dinleyicileri de radyo haberlerini her zaman alıştıkları spikerlerin sesinden dinlemeyi tercih etmektedirler.</a:t>
            </a:r>
          </a:p>
          <a:p>
            <a:endParaRPr lang="tr-TR"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Radyo haber bülteni sunulurken şu noktalara dikkat edilmelidir:</a:t>
            </a:r>
          </a:p>
          <a:p>
            <a:pPr marL="514350" lvl="0" indent="-514350">
              <a:buNone/>
            </a:pPr>
            <a:r>
              <a:rPr lang="tr-TR" dirty="0" smtClean="0"/>
              <a:t>1. Radyo haber spikeri </a:t>
            </a:r>
            <a:r>
              <a:rPr lang="tr-TR" dirty="0" err="1" smtClean="0"/>
              <a:t>Türkçe’yi</a:t>
            </a:r>
            <a:r>
              <a:rPr lang="tr-TR" dirty="0" smtClean="0"/>
              <a:t> anlaşılır ve doğru bir biçimde kullanmalı ve vurgulara dikkat etmelidir. </a:t>
            </a:r>
          </a:p>
          <a:p>
            <a:pPr marL="514350" indent="-514350"/>
            <a:r>
              <a:rPr lang="tr-TR" dirty="0" smtClean="0"/>
              <a:t>Haber yayını başlamadan önce haber metnini okumalı takıldığı yerler varsa tekrar yapmalıdır. </a:t>
            </a:r>
          </a:p>
          <a:p>
            <a:pPr marL="514350" indent="-514350"/>
            <a:r>
              <a:rPr lang="tr-TR" dirty="0" smtClean="0"/>
              <a:t>Yabancı kelimelerin okunuşlarını gerekiyorsa kelimenin üzerine yazmalıdır.</a:t>
            </a:r>
          </a:p>
          <a:p>
            <a:endParaRPr lang="tr-T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marL="514350" lvl="0" indent="-514350">
              <a:buNone/>
            </a:pPr>
            <a:r>
              <a:rPr lang="tr-TR" dirty="0" smtClean="0"/>
              <a:t>2. Radyo haber metnindeki kelimeler yazıldığı gibi değil söylendiği gibi okunmalıdır. </a:t>
            </a:r>
          </a:p>
          <a:p>
            <a:pPr marL="514350" indent="-514350"/>
            <a:r>
              <a:rPr lang="tr-TR" dirty="0" smtClean="0"/>
              <a:t>Bu nedenle haber metninde kelimelerin yanında nasıl okundukları da yazılmalıdır. </a:t>
            </a:r>
          </a:p>
          <a:p>
            <a:pPr marL="514350" indent="-514350"/>
            <a:r>
              <a:rPr lang="tr-TR" dirty="0" smtClean="0"/>
              <a:t>Böylece haber sunucusunun yayın sırasında haber metnini hatalı bir biçimde okuması önlenmiş olur.</a:t>
            </a:r>
          </a:p>
          <a:p>
            <a:pPr lvl="0">
              <a:buNone/>
            </a:pPr>
            <a:r>
              <a:rPr lang="tr-TR" dirty="0" smtClean="0"/>
              <a:t>3. Sunucu haber metnini okurken dostça bir tavır takınmaya ve bunu sesine yansıtmaya özen göstermelidir.</a:t>
            </a:r>
          </a:p>
          <a:p>
            <a:endParaRPr lang="tr-TR"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a:buNone/>
            </a:pPr>
            <a:r>
              <a:rPr lang="tr-TR" dirty="0" smtClean="0"/>
              <a:t>4. Sunucu haber bülteninin yayını sırasında program yapımcılarından gelecek uyarıları dikkatle takip etmelidir.</a:t>
            </a:r>
          </a:p>
          <a:p>
            <a:pPr lvl="0">
              <a:buNone/>
            </a:pPr>
            <a:r>
              <a:rPr lang="tr-TR" dirty="0" smtClean="0"/>
              <a:t>5. Sunucu haber bülteninin yayını sırasında meydana gelebilecek aksaklıklara hazırlıklı olmalı, ani ve aşırı tepkiler vermeden yayın akışını devam ettirmelidir.</a:t>
            </a:r>
          </a:p>
          <a:p>
            <a:endParaRPr lang="tr-TR"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İletişim Fakültesi\Desktop\x5_489160458fko.jpg"/>
          <p:cNvPicPr>
            <a:picLocks noGrp="1" noChangeAspect="1" noChangeArrowheads="1"/>
          </p:cNvPicPr>
          <p:nvPr>
            <p:ph idx="1"/>
          </p:nvPr>
        </p:nvPicPr>
        <p:blipFill>
          <a:blip r:embed="rId2"/>
          <a:srcRect/>
          <a:stretch>
            <a:fillRect/>
          </a:stretch>
        </p:blipFill>
        <p:spPr bwMode="auto">
          <a:xfrm>
            <a:off x="1000100" y="1357299"/>
            <a:ext cx="7215238" cy="4967302"/>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292</TotalTime>
  <Words>3613</Words>
  <Application>Microsoft Office PowerPoint</Application>
  <PresentationFormat>Ekran Gösterisi (4:3)</PresentationFormat>
  <Paragraphs>376</Paragraphs>
  <Slides>85</Slides>
  <Notes>0</Notes>
  <HiddenSlides>0</HiddenSlides>
  <MMClips>0</MMClips>
  <ScaleCrop>false</ScaleCrop>
  <HeadingPairs>
    <vt:vector size="4" baseType="variant">
      <vt:variant>
        <vt:lpstr>Tema</vt:lpstr>
      </vt:variant>
      <vt:variant>
        <vt:i4>1</vt:i4>
      </vt:variant>
      <vt:variant>
        <vt:lpstr>Slayt Başlıkları</vt:lpstr>
      </vt:variant>
      <vt:variant>
        <vt:i4>85</vt:i4>
      </vt:variant>
    </vt:vector>
  </HeadingPairs>
  <TitlesOfParts>
    <vt:vector size="86" baseType="lpstr">
      <vt:lpstr>Akış</vt:lpstr>
      <vt:lpstr>RADYO HABERCİLİĞİ</vt:lpstr>
      <vt:lpstr>Radyo Haberciliğinin Gelişimi </vt:lpstr>
      <vt:lpstr>Slayt 3</vt:lpstr>
      <vt:lpstr>Slayt 4</vt:lpstr>
      <vt:lpstr>Slayt 5</vt:lpstr>
      <vt:lpstr>Radyo Çeşitleri</vt:lpstr>
      <vt:lpstr>  Yayın Türlerine Göre Radyolar </vt:lpstr>
      <vt:lpstr>Radyo Haberciliğinin Genel Özellikleri </vt:lpstr>
      <vt:lpstr>Slayt 9</vt:lpstr>
      <vt:lpstr>Slayt 10</vt:lpstr>
      <vt:lpstr>Radyo Haberinin Diğer Haber Türlerinden Farklılıkları </vt:lpstr>
      <vt:lpstr>Slayt 12</vt:lpstr>
      <vt:lpstr>Slayt 13</vt:lpstr>
      <vt:lpstr>Radyo Haber Türleri </vt:lpstr>
      <vt:lpstr>Kısa Haberler </vt:lpstr>
      <vt:lpstr>Slayt 16</vt:lpstr>
      <vt:lpstr>Bülten Haberleri </vt:lpstr>
      <vt:lpstr>Slayt 18</vt:lpstr>
      <vt:lpstr>Slayt 19</vt:lpstr>
      <vt:lpstr>Haber Programları ve Kuşakları </vt:lpstr>
      <vt:lpstr>Örnek Haber</vt:lpstr>
      <vt:lpstr>Slayt 22</vt:lpstr>
      <vt:lpstr>Slayt 23</vt:lpstr>
      <vt:lpstr>Radyo Haberciliğinde Haber Kaynakları ve Haber Toplama Teknikleri </vt:lpstr>
      <vt:lpstr>Slayt 25</vt:lpstr>
      <vt:lpstr>Slayt 26</vt:lpstr>
      <vt:lpstr>Slayt 27</vt:lpstr>
      <vt:lpstr>Slayt 28</vt:lpstr>
      <vt:lpstr>Slayt 29</vt:lpstr>
      <vt:lpstr>Radyo Haberi Yazım Teknikleri </vt:lpstr>
      <vt:lpstr>Örnek</vt:lpstr>
      <vt:lpstr>Slayt 32</vt:lpstr>
      <vt:lpstr>Slayt 33</vt:lpstr>
      <vt:lpstr>Radyo Haberciliği ve Konuşma Dili Tekniği </vt:lpstr>
      <vt:lpstr>Slayt 35</vt:lpstr>
      <vt:lpstr>Slayt 36</vt:lpstr>
      <vt:lpstr>Slayt 37</vt:lpstr>
      <vt:lpstr>Slayt 38</vt:lpstr>
      <vt:lpstr>Konuşma Dili Tekniğinin Yapısı </vt:lpstr>
      <vt:lpstr>Konuşma Dilinde Haber Girişleri </vt:lpstr>
      <vt:lpstr>Kaynağı Belirtilerek Yazılan Girişler </vt:lpstr>
      <vt:lpstr>Yer Belirtilerek Yazılan Girişler Konuşma Dili Tekniğinin Yapısı </vt:lpstr>
      <vt:lpstr>Zaman Belirtilerek Yazılan Girişler </vt:lpstr>
      <vt:lpstr>Zıtlık Gösterilerek Yazılan Girişler </vt:lpstr>
      <vt:lpstr>Soru Sorarak Başlayan Girişler </vt:lpstr>
      <vt:lpstr>Nükte ile Başlayan Girişler </vt:lpstr>
      <vt:lpstr>Radyo Haberi Yazım Kuralları </vt:lpstr>
      <vt:lpstr>Slayt 48</vt:lpstr>
      <vt:lpstr>Slayt 49</vt:lpstr>
      <vt:lpstr>Radyo haberini yazarken biçim olarak da dikkat edilmesi gereken özellikler vardır: </vt:lpstr>
      <vt:lpstr>örnek</vt:lpstr>
      <vt:lpstr>Slayt 52</vt:lpstr>
      <vt:lpstr>Radyo Habercisinin 12 Kuralı </vt:lpstr>
      <vt:lpstr>Slayt 54</vt:lpstr>
      <vt:lpstr>RADYO HABERİNİ SUNUMA HAZIRLAMA </vt:lpstr>
      <vt:lpstr>Slayt 56</vt:lpstr>
      <vt:lpstr>Slayt 57</vt:lpstr>
      <vt:lpstr>Slayt 58</vt:lpstr>
      <vt:lpstr>Slayt 59</vt:lpstr>
      <vt:lpstr>Slayt 60</vt:lpstr>
      <vt:lpstr>Slayt 61</vt:lpstr>
      <vt:lpstr>Kurgu Türleri </vt:lpstr>
      <vt:lpstr>Slayt 63</vt:lpstr>
      <vt:lpstr>Slayt 64</vt:lpstr>
      <vt:lpstr>Slayt 65</vt:lpstr>
      <vt:lpstr>Radyo Haber Merkezi </vt:lpstr>
      <vt:lpstr>Slayt 67</vt:lpstr>
      <vt:lpstr>Slayt 68</vt:lpstr>
      <vt:lpstr>Slayt 69</vt:lpstr>
      <vt:lpstr>Slayt 70</vt:lpstr>
      <vt:lpstr>Slayt 71</vt:lpstr>
      <vt:lpstr>Slayt 72</vt:lpstr>
      <vt:lpstr>Slayt 73</vt:lpstr>
      <vt:lpstr>Slayt 74</vt:lpstr>
      <vt:lpstr>Slayt 75</vt:lpstr>
      <vt:lpstr>Slayt 76</vt:lpstr>
      <vt:lpstr>Slayt 77</vt:lpstr>
      <vt:lpstr>Slayt 78</vt:lpstr>
      <vt:lpstr>Slayt 79</vt:lpstr>
      <vt:lpstr>Slayt 80</vt:lpstr>
      <vt:lpstr>Slayt 81</vt:lpstr>
      <vt:lpstr>Slayt 82</vt:lpstr>
      <vt:lpstr>Slayt 83</vt:lpstr>
      <vt:lpstr>Slayt 84</vt:lpstr>
      <vt:lpstr>Slayt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RADYO TV HABERCİLİĞİ</dc:title>
  <dc:creator>İletişim Fakültesi</dc:creator>
  <cp:lastModifiedBy>İletişim Fakültesi</cp:lastModifiedBy>
  <cp:revision>41</cp:revision>
  <dcterms:created xsi:type="dcterms:W3CDTF">2018-02-05T08:40:18Z</dcterms:created>
  <dcterms:modified xsi:type="dcterms:W3CDTF">2019-02-25T09:49:30Z</dcterms:modified>
</cp:coreProperties>
</file>