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6" r:id="rId2"/>
    <p:sldId id="258" r:id="rId3"/>
    <p:sldId id="265" r:id="rId4"/>
    <p:sldId id="266" r:id="rId5"/>
    <p:sldId id="267" r:id="rId6"/>
    <p:sldId id="268" r:id="rId7"/>
    <p:sldId id="269" r:id="rId8"/>
    <p:sldId id="270" r:id="rId9"/>
    <p:sldId id="260" r:id="rId10"/>
    <p:sldId id="261" r:id="rId11"/>
    <p:sldId id="271" r:id="rId12"/>
    <p:sldId id="272" r:id="rId13"/>
    <p:sldId id="273" r:id="rId14"/>
    <p:sldId id="274" r:id="rId15"/>
    <p:sldId id="275" r:id="rId16"/>
    <p:sldId id="263" r:id="rId17"/>
    <p:sldId id="276" r:id="rId18"/>
    <p:sldId id="277" r:id="rId19"/>
    <p:sldId id="278" r:id="rId20"/>
    <p:sldId id="279" r:id="rId21"/>
    <p:sldId id="280" r:id="rId22"/>
    <p:sldId id="281" r:id="rId23"/>
    <p:sldId id="286" r:id="rId24"/>
    <p:sldId id="283" r:id="rId25"/>
    <p:sldId id="284" r:id="rId26"/>
    <p:sldId id="287" r:id="rId27"/>
    <p:sldId id="285" r:id="rId2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4667" autoAdjust="0"/>
  </p:normalViewPr>
  <p:slideViewPr>
    <p:cSldViewPr>
      <p:cViewPr varScale="1">
        <p:scale>
          <a:sx n="86" d="100"/>
          <a:sy n="86" d="100"/>
        </p:scale>
        <p:origin x="131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28.10.2020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/>
              <a:t>RADYO TV ve SİNEMA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İLETİŞİM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/>
              <a:t>RTS 437 – TV Program Uygulamaları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7214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Doç. 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Nursel</a:t>
            </a:r>
            <a:r>
              <a:rPr lang="tr-TR" altLang="tr-TR" sz="2000" b="1" i="1">
                <a:solidFill>
                  <a:schemeClr val="bg1">
                    <a:lumMod val="50000"/>
                  </a:schemeClr>
                </a:solidFill>
              </a:rPr>
              <a:t> BOLAT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b="1" dirty="0"/>
              <a:t>ÇEKİM SENARYOSU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sz="2400" dirty="0"/>
          </a:p>
          <a:p>
            <a:r>
              <a:rPr lang="tr-TR" sz="2800" dirty="0"/>
              <a:t>Çekim senaryosu (</a:t>
            </a:r>
            <a:r>
              <a:rPr lang="tr-TR" sz="2800" dirty="0" err="1"/>
              <a:t>shooting</a:t>
            </a:r>
            <a:r>
              <a:rPr lang="tr-TR" sz="2800" dirty="0"/>
              <a:t> </a:t>
            </a:r>
            <a:r>
              <a:rPr lang="tr-TR" sz="2800" dirty="0" err="1"/>
              <a:t>script</a:t>
            </a:r>
            <a:r>
              <a:rPr lang="tr-TR" sz="2800" dirty="0"/>
              <a:t>) senaryonun, yönetmenin “motor” demeden önceki son hali, son aşamasıdır. </a:t>
            </a:r>
          </a:p>
          <a:p>
            <a:r>
              <a:rPr lang="tr-TR" sz="2800" dirty="0"/>
              <a:t>Burada senarist yönetmenle birlikte çalışabileceği gibi yönetmen tek başına da çalışabilir. </a:t>
            </a:r>
          </a:p>
          <a:p>
            <a:r>
              <a:rPr lang="tr-TR" sz="2800" dirty="0"/>
              <a:t>Aslında asıl iş yönetmendedir. 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B27F03-D7CB-4170-8E8D-84BFAD2B7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Yönetmen ayrıntılı senaryo üzerine çalışarak sahne </a:t>
            </a:r>
            <a:r>
              <a:rPr lang="tr-TR" sz="2800" dirty="0" err="1"/>
              <a:t>sahne</a:t>
            </a:r>
            <a:r>
              <a:rPr lang="tr-TR" sz="2800" dirty="0"/>
              <a:t> kullanacağı açıları, geçişleri, filtreleri vb. sinemasal teknik bilgileri yazar. </a:t>
            </a:r>
          </a:p>
          <a:p>
            <a:r>
              <a:rPr lang="tr-TR" sz="2800" dirty="0"/>
              <a:t>Artık yönetmen bu evrede kafasında bitirdiği filmin teknik dökümünü kâğıda geçirir. </a:t>
            </a:r>
          </a:p>
          <a:p>
            <a:r>
              <a:rPr lang="tr-TR" sz="2800" dirty="0"/>
              <a:t>Öyküyü, filme dönüştürecek tüm temel bilgileri çekim senaryosunda yer alır. </a:t>
            </a:r>
          </a:p>
        </p:txBody>
      </p:sp>
    </p:spTree>
    <p:extLst>
      <p:ext uri="{BB962C8B-B14F-4D97-AF65-F5344CB8AC3E}">
        <p14:creationId xmlns:p14="http://schemas.microsoft.com/office/powerpoint/2010/main" val="1719603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05CBF5-0E2F-45EA-88FE-A4393B0C6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/>
              <a:t>Sinopsis</a:t>
            </a:r>
            <a:r>
              <a:rPr lang="tr-TR" sz="2800" dirty="0"/>
              <a:t> “filmde neyin anlatılacağını” dile getiren metindir. </a:t>
            </a:r>
          </a:p>
          <a:p>
            <a:r>
              <a:rPr lang="tr-TR" sz="2800" dirty="0"/>
              <a:t>Film öyküsü belirlendikten sonra karar verilen 1-2 sayfalık özettir. </a:t>
            </a:r>
          </a:p>
          <a:p>
            <a:r>
              <a:rPr lang="tr-TR" sz="2800" dirty="0"/>
              <a:t>Filmin ana hatları ile öyküsü belirtilir. </a:t>
            </a:r>
          </a:p>
          <a:p>
            <a:r>
              <a:rPr lang="tr-TR" sz="2800" dirty="0"/>
              <a:t>Öykünün konusu hakkında yapımcı ve yönetmene bilgi verir</a:t>
            </a:r>
          </a:p>
        </p:txBody>
      </p:sp>
    </p:spTree>
    <p:extLst>
      <p:ext uri="{BB962C8B-B14F-4D97-AF65-F5344CB8AC3E}">
        <p14:creationId xmlns:p14="http://schemas.microsoft.com/office/powerpoint/2010/main" val="224811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3C0426-1863-466E-9326-4E4EC89F2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tr-TR" sz="2800" dirty="0"/>
              <a:t>Çekim senaryosunun farklı sunum biçimleri vardır. </a:t>
            </a:r>
          </a:p>
          <a:p>
            <a:r>
              <a:rPr lang="tr-TR" sz="2800" dirty="0"/>
              <a:t>Hepsinde ortak olan ise görüntülerin içeriği, oyuncuların hareketleri, kamera hareketleri ve ölçekleri sesler ve konuşmalardır. </a:t>
            </a:r>
          </a:p>
          <a:p>
            <a:r>
              <a:rPr lang="tr-TR" sz="2800" dirty="0"/>
              <a:t>Çekim senaryosunda sahne bilgileri verildikten sonra çekim numarası verilir. </a:t>
            </a:r>
          </a:p>
          <a:p>
            <a:r>
              <a:rPr lang="tr-TR" sz="2800" dirty="0"/>
              <a:t>Çekim numarasını karşısına kullanılacak ölçek büyük harfle yazılır. (GENEL, AYRINTI, DİZ, BAŞ vb.).</a:t>
            </a:r>
          </a:p>
        </p:txBody>
      </p:sp>
    </p:spTree>
    <p:extLst>
      <p:ext uri="{BB962C8B-B14F-4D97-AF65-F5344CB8AC3E}">
        <p14:creationId xmlns:p14="http://schemas.microsoft.com/office/powerpoint/2010/main" val="2463182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CE47FD-CBEE-438D-B14F-DFCA476C1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Kameranın alacağı görüntüler ve görüntülere ilişkin bilgiler, çekim anında kamera devinimleri (Büyük harflerle SAĞA/SOLA, YUKARI/AŞAĞI, ZOOM gibi) ve konumları kameranın görüş açısı (GÖZ DÜZEYİ dışındakiler ALT AÇI, ÜST AÇI, TEPE AÇI) yazılır.. </a:t>
            </a:r>
          </a:p>
        </p:txBody>
      </p:sp>
    </p:spTree>
    <p:extLst>
      <p:ext uri="{BB962C8B-B14F-4D97-AF65-F5344CB8AC3E}">
        <p14:creationId xmlns:p14="http://schemas.microsoft.com/office/powerpoint/2010/main" val="560632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83C8D6-98DB-4454-97D4-8A1FBDFEC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Çekimler/Sahneler arasındaki geçişler (KESME dışındaki ZİNCİRLEME, AÇILMA, KARARMA, SİLİNME vb.).</a:t>
            </a:r>
          </a:p>
        </p:txBody>
      </p:sp>
    </p:spTree>
    <p:extLst>
      <p:ext uri="{BB962C8B-B14F-4D97-AF65-F5344CB8AC3E}">
        <p14:creationId xmlns:p14="http://schemas.microsoft.com/office/powerpoint/2010/main" val="3494654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7C9F3738-0FD5-4D36-8251-9ECB01BDC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dirty="0"/>
              <a:t>Çekim senaryosunda kullanılacak planların kısaltmalarını şu şekilde sırlamak mümkündür: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44F28C-6205-4B12-B4C4-40C52388E3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2800" dirty="0"/>
              <a:t>Çekimler/Planlar </a:t>
            </a:r>
          </a:p>
          <a:p>
            <a:r>
              <a:rPr lang="tr-TR" sz="2800" dirty="0"/>
              <a:t> Çekim DUÇ </a:t>
            </a:r>
          </a:p>
          <a:p>
            <a:r>
              <a:rPr lang="tr-TR" sz="2800" dirty="0"/>
              <a:t>Yakın Çekim YUÇ </a:t>
            </a:r>
          </a:p>
          <a:p>
            <a:r>
              <a:rPr lang="tr-TR" sz="2800" dirty="0"/>
              <a:t>Çok Uzak Çekim ÇUÇ. </a:t>
            </a:r>
          </a:p>
          <a:p>
            <a:r>
              <a:rPr lang="tr-TR" sz="2800" dirty="0"/>
              <a:t>Toplu Çekim TOÇ. </a:t>
            </a:r>
          </a:p>
          <a:p>
            <a:r>
              <a:rPr lang="tr-TR" sz="2800" dirty="0"/>
              <a:t>Genel Çekim GEÇ. </a:t>
            </a:r>
          </a:p>
          <a:p>
            <a:r>
              <a:rPr lang="tr-TR" sz="2800" dirty="0"/>
              <a:t>Boy Çekim BOÇ. 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0F19AC32-D1B3-4C39-A4FD-74175A5401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sz="2800" dirty="0"/>
              <a:t>Diz Çekimi DİZÇ. </a:t>
            </a:r>
          </a:p>
          <a:p>
            <a:r>
              <a:rPr lang="tr-TR" sz="2800" dirty="0"/>
              <a:t>Omuz Üstü Çekim O.Ü.Ç. </a:t>
            </a:r>
          </a:p>
          <a:p>
            <a:r>
              <a:rPr lang="tr-TR" sz="2800" dirty="0" err="1"/>
              <a:t>Çarpraz</a:t>
            </a:r>
            <a:r>
              <a:rPr lang="tr-TR" sz="2800" dirty="0"/>
              <a:t> İkili X 2 </a:t>
            </a:r>
          </a:p>
          <a:p>
            <a:r>
              <a:rPr lang="tr-TR" sz="2800" dirty="0"/>
              <a:t>Bel Çekim BEÇ. </a:t>
            </a:r>
          </a:p>
          <a:p>
            <a:r>
              <a:rPr lang="tr-TR" sz="2800" dirty="0"/>
              <a:t>Göğüs Çekim GÖÇ. </a:t>
            </a:r>
          </a:p>
          <a:p>
            <a:r>
              <a:rPr lang="tr-TR" sz="2800" dirty="0"/>
              <a:t>Omuz Çekim OMUZÇ. </a:t>
            </a:r>
          </a:p>
          <a:p>
            <a:r>
              <a:rPr lang="tr-TR" sz="2800" dirty="0"/>
              <a:t>Baş Çekim BAŞ Ç. </a:t>
            </a:r>
          </a:p>
        </p:txBody>
      </p:sp>
    </p:spTree>
    <p:extLst>
      <p:ext uri="{BB962C8B-B14F-4D97-AF65-F5344CB8AC3E}">
        <p14:creationId xmlns:p14="http://schemas.microsoft.com/office/powerpoint/2010/main" val="2708930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0B991D-C1DC-4962-976C-8E41E7E8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Storyboard</a:t>
            </a:r>
            <a:r>
              <a:rPr lang="tr-TR" b="1" dirty="0"/>
              <a:t> (Resimli Taslak)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A6F2DB-5D6C-4AFA-8E07-D6CFD5F76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İngilizce’den</a:t>
            </a:r>
            <a:r>
              <a:rPr lang="tr-TR" dirty="0"/>
              <a:t> kelime anlamı olarak “hikâye tahtası” şeklinde çevirebileceğimiz </a:t>
            </a:r>
            <a:r>
              <a:rPr lang="tr-TR" dirty="0" err="1"/>
              <a:t>Storyboard</a:t>
            </a:r>
            <a:r>
              <a:rPr lang="tr-TR" dirty="0"/>
              <a:t>, senaryonun resimli taslağıdır. “Aslında teknik bir dekupajdır.” </a:t>
            </a:r>
          </a:p>
        </p:txBody>
      </p:sp>
    </p:spTree>
    <p:extLst>
      <p:ext uri="{BB962C8B-B14F-4D97-AF65-F5344CB8AC3E}">
        <p14:creationId xmlns:p14="http://schemas.microsoft.com/office/powerpoint/2010/main" val="52707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A712E1-6B03-4F85-BBAA-46A702107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Luke</a:t>
            </a:r>
            <a:r>
              <a:rPr lang="tr-TR" dirty="0"/>
              <a:t> </a:t>
            </a:r>
            <a:r>
              <a:rPr lang="tr-TR" dirty="0" err="1"/>
              <a:t>Sulivan</a:t>
            </a:r>
            <a:r>
              <a:rPr lang="tr-TR" dirty="0"/>
              <a:t> </a:t>
            </a:r>
            <a:r>
              <a:rPr lang="tr-TR" dirty="0" err="1"/>
              <a:t>storyboardı</a:t>
            </a:r>
            <a:r>
              <a:rPr lang="tr-TR" dirty="0"/>
              <a:t> şu şekilde tanımlar: </a:t>
            </a:r>
          </a:p>
          <a:p>
            <a:r>
              <a:rPr lang="tr-TR" dirty="0"/>
              <a:t>“</a:t>
            </a:r>
            <a:r>
              <a:rPr lang="tr-TR" dirty="0" err="1"/>
              <a:t>Storyboard</a:t>
            </a:r>
            <a:r>
              <a:rPr lang="tr-TR" dirty="0"/>
              <a:t>; Her karenin altında bulunan sözlerle hareketi ve dış sesin söylediği şeyleri tanımlayan, reklamın aksiyonunu gösteren bir seri illüstrasyon, reklamın görsel haritasıdır.”</a:t>
            </a:r>
          </a:p>
        </p:txBody>
      </p:sp>
    </p:spTree>
    <p:extLst>
      <p:ext uri="{BB962C8B-B14F-4D97-AF65-F5344CB8AC3E}">
        <p14:creationId xmlns:p14="http://schemas.microsoft.com/office/powerpoint/2010/main" val="172443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4D1248-8057-49A3-AECA-FFC7D1061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tr-TR" sz="2800" dirty="0"/>
              <a:t>Yönetmenin kafasındaki planın kâğıda dökülmüş halidir. </a:t>
            </a:r>
          </a:p>
          <a:p>
            <a:r>
              <a:rPr lang="tr-TR" sz="2800" dirty="0"/>
              <a:t>Başka bir ifadeyle senaryonun çizgisel olarak kâğıt üzerine görselleştirilişidir. </a:t>
            </a:r>
          </a:p>
          <a:p>
            <a:r>
              <a:rPr lang="tr-TR" sz="2800" dirty="0"/>
              <a:t>Yazarın aklındaki hikâyeyi, kişilerin göreceği, duyacağı ve yapacağı şeylerin ekran </a:t>
            </a:r>
            <a:r>
              <a:rPr lang="tr-TR" sz="2800" dirty="0" err="1"/>
              <a:t>ekran</a:t>
            </a:r>
            <a:r>
              <a:rPr lang="tr-TR" sz="2800" dirty="0"/>
              <a:t> açıklamasıdır. </a:t>
            </a:r>
          </a:p>
          <a:p>
            <a:r>
              <a:rPr lang="tr-TR" sz="2800" dirty="0"/>
              <a:t>Senaryodaki sahneler, çizimlerle betimlenir. </a:t>
            </a:r>
          </a:p>
          <a:p>
            <a:r>
              <a:rPr lang="tr-TR" sz="2800" dirty="0"/>
              <a:t>Sahne çiziminin altına sahne bilgileri ve varsa diyalogları yazılır. </a:t>
            </a:r>
          </a:p>
        </p:txBody>
      </p:sp>
    </p:spTree>
    <p:extLst>
      <p:ext uri="{BB962C8B-B14F-4D97-AF65-F5344CB8AC3E}">
        <p14:creationId xmlns:p14="http://schemas.microsoft.com/office/powerpoint/2010/main" val="2080219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B3688F-13EB-45BD-A8CA-699D7CBB8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tr-TR" sz="2800" dirty="0" err="1"/>
              <a:t>Storyboardlar</a:t>
            </a:r>
            <a:r>
              <a:rPr lang="tr-TR" sz="2800" dirty="0"/>
              <a:t> için hazır kalıplar vardır. </a:t>
            </a:r>
          </a:p>
          <a:p>
            <a:r>
              <a:rPr lang="tr-TR" sz="2800" dirty="0"/>
              <a:t>Hazır boş bir kutu içine sahne ile ilgili çizim yapılır. </a:t>
            </a:r>
          </a:p>
          <a:p>
            <a:r>
              <a:rPr lang="tr-TR" sz="2800" dirty="0"/>
              <a:t>Altında, sağında ya da solunda isteğe göre önceden belirlenen eyerlere hareketler (kişilerin hareketleri, optik kaydırmalar, kameranın hareketleri), çekim açıları vb. bilgiler yazılır. </a:t>
            </a:r>
          </a:p>
        </p:txBody>
      </p:sp>
    </p:spTree>
    <p:extLst>
      <p:ext uri="{BB962C8B-B14F-4D97-AF65-F5344CB8AC3E}">
        <p14:creationId xmlns:p14="http://schemas.microsoft.com/office/powerpoint/2010/main" val="2803656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35504C-099F-4E41-AF76-35E48062E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/>
              <a:t>Storyboardlar</a:t>
            </a:r>
            <a:r>
              <a:rPr lang="tr-TR" sz="2800" dirty="0"/>
              <a:t>, her sahne için yapılabileceği gibi filmin en önemli dönüm ve doruk noktaları için de çizilebilmektedir. </a:t>
            </a:r>
          </a:p>
          <a:p>
            <a:r>
              <a:rPr lang="tr-TR" sz="2800" dirty="0"/>
              <a:t>Zira bir film tüm sahnelerinin </a:t>
            </a:r>
            <a:r>
              <a:rPr lang="tr-TR" sz="2800" dirty="0" err="1"/>
              <a:t>storyboard</a:t>
            </a:r>
            <a:r>
              <a:rPr lang="tr-TR" sz="2800" dirty="0"/>
              <a:t> olarak çizilmesi çok uzun zaman almaktadır. </a:t>
            </a:r>
          </a:p>
          <a:p>
            <a:r>
              <a:rPr lang="tr-TR" sz="2800" dirty="0"/>
              <a:t>Özellikle belli türlerde, zaman ve mekânın gerçekte var olmadığı öykülerde yaratıcı ekibe sahneyi betimlemek için </a:t>
            </a:r>
            <a:r>
              <a:rPr lang="tr-TR" sz="2800" dirty="0" err="1"/>
              <a:t>storyboarda</a:t>
            </a:r>
            <a:r>
              <a:rPr lang="tr-TR" sz="2800" dirty="0"/>
              <a:t> ihtiyaç duyulmaktadır.</a:t>
            </a:r>
          </a:p>
        </p:txBody>
      </p:sp>
    </p:spTree>
    <p:extLst>
      <p:ext uri="{BB962C8B-B14F-4D97-AF65-F5344CB8AC3E}">
        <p14:creationId xmlns:p14="http://schemas.microsoft.com/office/powerpoint/2010/main" val="945693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8F5749-9BF7-4840-9967-A1F43D035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tr-TR" dirty="0"/>
              <a:t>Fantastik ya da bilimkurgu türünde sıklıkla kullanılmaktadır. </a:t>
            </a:r>
          </a:p>
          <a:p>
            <a:r>
              <a:rPr lang="tr-TR" dirty="0"/>
              <a:t>Özellikle reel ve sanal dünyanın bir arada kullanıldığı günümüz filmlerinde, sahneyi önceden görmek için </a:t>
            </a:r>
            <a:r>
              <a:rPr lang="tr-TR" dirty="0" err="1"/>
              <a:t>storyboardlar</a:t>
            </a:r>
            <a:r>
              <a:rPr lang="tr-TR" dirty="0"/>
              <a:t> çok işlevsel olmaktadır. </a:t>
            </a:r>
          </a:p>
          <a:p>
            <a:r>
              <a:rPr lang="tr-TR" dirty="0"/>
              <a:t>Bu durumlarda hem maliyet açısından hem de zaman açısından kazançlı çıkılmaktadır.</a:t>
            </a:r>
          </a:p>
        </p:txBody>
      </p:sp>
    </p:spTree>
    <p:extLst>
      <p:ext uri="{BB962C8B-B14F-4D97-AF65-F5344CB8AC3E}">
        <p14:creationId xmlns:p14="http://schemas.microsoft.com/office/powerpoint/2010/main" val="2271029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11E72B-8859-4476-AA23-CAF844274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“</a:t>
            </a:r>
            <a:r>
              <a:rPr lang="tr-TR" dirty="0" err="1"/>
              <a:t>Matrix’in</a:t>
            </a:r>
            <a:r>
              <a:rPr lang="tr-TR" dirty="0"/>
              <a:t> yönetmenleri </a:t>
            </a:r>
            <a:r>
              <a:rPr lang="tr-TR" dirty="0" err="1"/>
              <a:t>Wackowski</a:t>
            </a:r>
            <a:r>
              <a:rPr lang="tr-TR" dirty="0"/>
              <a:t> Kardeşler, daha önce denenmemiş sahneleri ve görsel efektleri görüntü yönetmeni ve ekibe </a:t>
            </a:r>
            <a:r>
              <a:rPr lang="tr-TR" dirty="0" err="1"/>
              <a:t>storyboard</a:t>
            </a:r>
            <a:r>
              <a:rPr lang="tr-TR" dirty="0"/>
              <a:t> yardımıyla anlatmayı başarmıştı.”</a:t>
            </a:r>
          </a:p>
          <a:p>
            <a:pPr marL="0" indent="0">
              <a:buNone/>
            </a:pPr>
            <a:r>
              <a:rPr lang="tr-TR" dirty="0"/>
              <a:t>Bunun yanında </a:t>
            </a:r>
            <a:r>
              <a:rPr lang="tr-TR" dirty="0" err="1"/>
              <a:t>Herzog</a:t>
            </a:r>
            <a:r>
              <a:rPr lang="tr-TR" dirty="0"/>
              <a:t> gibi resimli taslak yani her film karesinin sahne </a:t>
            </a:r>
            <a:r>
              <a:rPr lang="tr-TR" dirty="0" err="1"/>
              <a:t>sahne</a:t>
            </a:r>
            <a:r>
              <a:rPr lang="tr-TR" dirty="0"/>
              <a:t> nasıl görüneceğini gösteren </a:t>
            </a:r>
            <a:r>
              <a:rPr lang="tr-TR" dirty="0" err="1"/>
              <a:t>storyboard</a:t>
            </a:r>
            <a:r>
              <a:rPr lang="tr-TR" dirty="0"/>
              <a:t> kullanma fikrini reddeden yönetmenler de vardır. </a:t>
            </a:r>
          </a:p>
        </p:txBody>
      </p:sp>
    </p:spTree>
    <p:extLst>
      <p:ext uri="{BB962C8B-B14F-4D97-AF65-F5344CB8AC3E}">
        <p14:creationId xmlns:p14="http://schemas.microsoft.com/office/powerpoint/2010/main" val="1658474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B0DF0C-0A99-40C1-BD7F-5FCC5F52D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/>
              <a:t>Storyboard</a:t>
            </a:r>
            <a:r>
              <a:rPr lang="tr-TR" sz="2800" dirty="0"/>
              <a:t> senarist ve yönetmenin aklındakini görünür kılar. </a:t>
            </a:r>
          </a:p>
          <a:p>
            <a:r>
              <a:rPr lang="tr-TR" sz="2800" dirty="0"/>
              <a:t>Bu sayede filmin yönetmenin kafasındaki şekliyle aktarımı kolaylaşır. </a:t>
            </a:r>
          </a:p>
          <a:p>
            <a:r>
              <a:rPr lang="tr-TR" sz="2800" dirty="0"/>
              <a:t>En önemlisi de olası hatalar önceden görülebilir ve böylece bu hatalar film başlamadan giderilir. </a:t>
            </a:r>
          </a:p>
        </p:txBody>
      </p:sp>
    </p:spTree>
    <p:extLst>
      <p:ext uri="{BB962C8B-B14F-4D97-AF65-F5344CB8AC3E}">
        <p14:creationId xmlns:p14="http://schemas.microsoft.com/office/powerpoint/2010/main" val="1882275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6CFC53-3D82-4A07-AD95-4B92D1130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Öykü, ses ve görüntüye dönüşür. </a:t>
            </a:r>
          </a:p>
          <a:p>
            <a:r>
              <a:rPr lang="tr-TR" dirty="0"/>
              <a:t>Olaylar bağlantılı şekilde sıralanır. </a:t>
            </a:r>
          </a:p>
          <a:p>
            <a:r>
              <a:rPr lang="tr-TR" dirty="0"/>
              <a:t>Öykü çekim aşamasına gelmiştir. </a:t>
            </a:r>
          </a:p>
          <a:p>
            <a:r>
              <a:rPr lang="tr-TR" dirty="0"/>
              <a:t>Ayrıntılı senaryoda olaylar ve karakterler vardır, teknik bilgiler yer almaz. </a:t>
            </a:r>
          </a:p>
        </p:txBody>
      </p:sp>
    </p:spTree>
    <p:extLst>
      <p:ext uri="{BB962C8B-B14F-4D97-AF65-F5344CB8AC3E}">
        <p14:creationId xmlns:p14="http://schemas.microsoft.com/office/powerpoint/2010/main" val="954589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9BF314-D9A4-4BD7-B507-ED631470B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Storyboard</a:t>
            </a:r>
            <a:r>
              <a:rPr lang="tr-TR" dirty="0"/>
              <a:t> ile sahneler üzerindeki tereddütler ortadan kalkar. </a:t>
            </a:r>
          </a:p>
          <a:p>
            <a:r>
              <a:rPr lang="tr-TR" dirty="0"/>
              <a:t>Görüntü yönetmeni ve kameraman daha hızlı çalışır. </a:t>
            </a:r>
          </a:p>
          <a:p>
            <a:r>
              <a:rPr lang="tr-TR" dirty="0"/>
              <a:t>Teknik ekip hazırlıklarını doğru ve eksiksiz şekilde yapar. </a:t>
            </a:r>
          </a:p>
          <a:p>
            <a:r>
              <a:rPr lang="tr-TR" dirty="0"/>
              <a:t>Tüm film elemanları aynı dili konuşmaya başlar.</a:t>
            </a:r>
          </a:p>
        </p:txBody>
      </p:sp>
    </p:spTree>
    <p:extLst>
      <p:ext uri="{BB962C8B-B14F-4D97-AF65-F5344CB8AC3E}">
        <p14:creationId xmlns:p14="http://schemas.microsoft.com/office/powerpoint/2010/main" val="2412048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5650A5C-D714-4B5B-859D-6CECE3CCA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“Çekimi teknik açıdan gerçekleştirecek ekibe bilgi vermek, sahneleri ve planları zihinlerinde canlandırmak açısından önemlidir. </a:t>
            </a:r>
          </a:p>
          <a:p>
            <a:r>
              <a:rPr lang="tr-TR" dirty="0"/>
              <a:t>Yönetmenin nasıl kostümler düşündüğü, makyaj efektinin örneğin yaranın veya sivilcenin yeri, saç modeli çizilerek anlatılabilir. </a:t>
            </a:r>
          </a:p>
        </p:txBody>
      </p:sp>
    </p:spTree>
    <p:extLst>
      <p:ext uri="{BB962C8B-B14F-4D97-AF65-F5344CB8AC3E}">
        <p14:creationId xmlns:p14="http://schemas.microsoft.com/office/powerpoint/2010/main" val="176987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0B3818-8B4A-4EC0-BA15-CFF58D7E9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tr-TR" sz="2800" dirty="0"/>
              <a:t>Görüntü yönetmenine kamera açıları verilir. </a:t>
            </a:r>
          </a:p>
          <a:p>
            <a:r>
              <a:rPr lang="tr-TR" sz="2800" dirty="0"/>
              <a:t>Planların ölçekleri belirleyicidir. </a:t>
            </a:r>
          </a:p>
          <a:p>
            <a:r>
              <a:rPr lang="tr-TR" sz="2800" dirty="0"/>
              <a:t>Yönetmenin istediği </a:t>
            </a:r>
            <a:r>
              <a:rPr lang="tr-TR" sz="2800" dirty="0" err="1"/>
              <a:t>storyboard’ta</a:t>
            </a:r>
            <a:r>
              <a:rPr lang="tr-TR" sz="2800" dirty="0"/>
              <a:t> belirlenen açılar sahne bütünlüğünde değerlendirilirse, görüntü yönetmeni genel planda ve arkasından gelen ölçeklerde kameranın konulacağı yeri gözünde canlandırır ve çekim aksını, ışık aksını belirler.”</a:t>
            </a:r>
          </a:p>
        </p:txBody>
      </p:sp>
    </p:spTree>
    <p:extLst>
      <p:ext uri="{BB962C8B-B14F-4D97-AF65-F5344CB8AC3E}">
        <p14:creationId xmlns:p14="http://schemas.microsoft.com/office/powerpoint/2010/main" val="3951013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C3FF4A-CF37-4301-B8C5-80512632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tr-TR" dirty="0"/>
              <a:t>Reklam filmleri gibi hata payının olmaması gereken ticari ürünlerde çok sık kullanılırlar. </a:t>
            </a:r>
          </a:p>
          <a:p>
            <a:r>
              <a:rPr lang="tr-TR" dirty="0"/>
              <a:t>Keskin bir kurgulama için </a:t>
            </a:r>
            <a:r>
              <a:rPr lang="tr-TR" dirty="0" err="1"/>
              <a:t>storyboard</a:t>
            </a:r>
            <a:r>
              <a:rPr lang="tr-TR" dirty="0"/>
              <a:t> gereklidir. </a:t>
            </a:r>
          </a:p>
          <a:p>
            <a:r>
              <a:rPr lang="tr-TR" dirty="0"/>
              <a:t>İhtimalleri ortadan kaldırır. </a:t>
            </a:r>
          </a:p>
          <a:p>
            <a:r>
              <a:rPr lang="tr-TR" dirty="0"/>
              <a:t>Hem maliyet hem de zaman açısından film ekibine büyük kolaylık sağlar.</a:t>
            </a:r>
          </a:p>
        </p:txBody>
      </p:sp>
    </p:spTree>
    <p:extLst>
      <p:ext uri="{BB962C8B-B14F-4D97-AF65-F5344CB8AC3E}">
        <p14:creationId xmlns:p14="http://schemas.microsoft.com/office/powerpoint/2010/main" val="2170996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288093-3827-4DCD-B191-7D12A93E7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Storyboard</a:t>
            </a:r>
            <a:r>
              <a:rPr lang="tr-TR" dirty="0"/>
              <a:t>, çizgi film ve animasyondan farklıdır. </a:t>
            </a:r>
          </a:p>
          <a:p>
            <a:r>
              <a:rPr lang="tr-TR" dirty="0"/>
              <a:t>Yönetmenin belirlediği plan ve açılara göre çizilir. </a:t>
            </a:r>
          </a:p>
          <a:p>
            <a:r>
              <a:rPr lang="tr-TR" dirty="0"/>
              <a:t>Bu yüzden </a:t>
            </a:r>
            <a:r>
              <a:rPr lang="tr-TR" dirty="0" err="1"/>
              <a:t>storyboard</a:t>
            </a:r>
            <a:r>
              <a:rPr lang="tr-TR" dirty="0"/>
              <a:t> çizeri yönetmenin üslubunu iyi bilmeli ve öyküye hâkim olmalıdır. </a:t>
            </a:r>
          </a:p>
        </p:txBody>
      </p:sp>
    </p:spTree>
    <p:extLst>
      <p:ext uri="{BB962C8B-B14F-4D97-AF65-F5344CB8AC3E}">
        <p14:creationId xmlns:p14="http://schemas.microsoft.com/office/powerpoint/2010/main" val="3595798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8EA8AC-DDD2-4824-A39A-F2FF3BFFD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Film dilinin bilinmesi sahnelerin sinematografik çizilmesini sağlayacaktır. </a:t>
            </a:r>
          </a:p>
          <a:p>
            <a:endParaRPr lang="tr-TR" dirty="0"/>
          </a:p>
          <a:p>
            <a:r>
              <a:rPr lang="tr-TR" dirty="0"/>
              <a:t>Böylece yönetmenin zihnindeki en yakın kareye ulaşılmış olacaktır.</a:t>
            </a:r>
          </a:p>
        </p:txBody>
      </p:sp>
    </p:spTree>
    <p:extLst>
      <p:ext uri="{BB962C8B-B14F-4D97-AF65-F5344CB8AC3E}">
        <p14:creationId xmlns:p14="http://schemas.microsoft.com/office/powerpoint/2010/main" val="2280271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41FBE1-22DC-4F13-AE61-8517FC37D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tr-TR" sz="2800" dirty="0" err="1"/>
              <a:t>Storyboardtaki</a:t>
            </a:r>
            <a:r>
              <a:rPr lang="tr-TR" sz="2800" dirty="0"/>
              <a:t> resimlerin bir ressamın elinden çıkmış gibi sanatsal ağırlıklarının olması gerekmez. </a:t>
            </a:r>
          </a:p>
          <a:p>
            <a:r>
              <a:rPr lang="tr-TR" sz="2800" dirty="0"/>
              <a:t>Amaç resim yapmak değildir. </a:t>
            </a:r>
          </a:p>
          <a:p>
            <a:r>
              <a:rPr lang="tr-TR" sz="2800" dirty="0"/>
              <a:t>Amaç ilgili sahneyi ya da filmi en iyi şekilde anlatmaktır. </a:t>
            </a:r>
          </a:p>
          <a:p>
            <a:r>
              <a:rPr lang="tr-TR" sz="2800" dirty="0"/>
              <a:t>Çöp adamla bile sahne çizilse </a:t>
            </a:r>
            <a:r>
              <a:rPr lang="tr-TR" sz="2800" dirty="0" err="1"/>
              <a:t>storyboardta</a:t>
            </a:r>
            <a:r>
              <a:rPr lang="tr-TR" sz="2800" dirty="0"/>
              <a:t> anlatılanlar net olmalıdır. </a:t>
            </a:r>
          </a:p>
          <a:p>
            <a:r>
              <a:rPr lang="tr-TR" sz="2800" dirty="0"/>
              <a:t>Öyküye bağlı kalınarak çizim yapılır, doğaçlamaya yer yoktur. </a:t>
            </a:r>
          </a:p>
        </p:txBody>
      </p:sp>
    </p:spTree>
    <p:extLst>
      <p:ext uri="{BB962C8B-B14F-4D97-AF65-F5344CB8AC3E}">
        <p14:creationId xmlns:p14="http://schemas.microsoft.com/office/powerpoint/2010/main" val="560096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345D79-FBB0-47F0-BE45-9EC57B362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/>
              <a:t>Storyboardu</a:t>
            </a:r>
            <a:r>
              <a:rPr lang="tr-TR" sz="2800" dirty="0"/>
              <a:t> siyah beyaz çizebileceğiniz gibi renklendirebilirsiniz de. </a:t>
            </a:r>
          </a:p>
          <a:p>
            <a:r>
              <a:rPr lang="tr-TR" sz="2800" dirty="0"/>
              <a:t>Günümüzün gelişmiş bilişim ortamından bunları yapmak çok kolaydır. </a:t>
            </a:r>
          </a:p>
          <a:p>
            <a:r>
              <a:rPr lang="tr-TR" sz="2800" dirty="0"/>
              <a:t>Kareleri renklendirmek için tasarım programları olan </a:t>
            </a:r>
            <a:r>
              <a:rPr lang="tr-TR" sz="2800" dirty="0" err="1"/>
              <a:t>Photoshop</a:t>
            </a:r>
            <a:r>
              <a:rPr lang="tr-TR" sz="2800" dirty="0"/>
              <a:t>, İllüstratör kullanabilir. </a:t>
            </a:r>
          </a:p>
        </p:txBody>
      </p:sp>
    </p:spTree>
    <p:extLst>
      <p:ext uri="{BB962C8B-B14F-4D97-AF65-F5344CB8AC3E}">
        <p14:creationId xmlns:p14="http://schemas.microsoft.com/office/powerpoint/2010/main" val="3674897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F33614-52DE-406B-B156-1B5DEE9A2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/>
              <a:t>Bunların yanı sıra hızlı </a:t>
            </a:r>
            <a:r>
              <a:rPr lang="tr-TR" sz="3200" dirty="0" err="1"/>
              <a:t>storyboard</a:t>
            </a:r>
            <a:r>
              <a:rPr lang="tr-TR" sz="3200" dirty="0"/>
              <a:t> hazırlanabilecek kimi yazılımlar da mevcuttur: </a:t>
            </a:r>
          </a:p>
          <a:p>
            <a:r>
              <a:rPr lang="tr-TR" sz="3200" dirty="0" err="1"/>
              <a:t>Boardmaster</a:t>
            </a:r>
            <a:r>
              <a:rPr lang="tr-TR" sz="3200" dirty="0"/>
              <a:t>, </a:t>
            </a:r>
            <a:r>
              <a:rPr lang="tr-TR" sz="3200" dirty="0" err="1"/>
              <a:t>Frameforge</a:t>
            </a:r>
            <a:r>
              <a:rPr lang="tr-TR" sz="3200" dirty="0"/>
              <a:t>, </a:t>
            </a:r>
            <a:r>
              <a:rPr lang="tr-TR" sz="3200" dirty="0" err="1"/>
              <a:t>Realviz</a:t>
            </a:r>
            <a:r>
              <a:rPr lang="tr-TR" sz="3200" dirty="0"/>
              <a:t> </a:t>
            </a:r>
            <a:r>
              <a:rPr lang="tr-TR" sz="3200" dirty="0" err="1"/>
              <a:t>story</a:t>
            </a:r>
            <a:r>
              <a:rPr lang="tr-TR" sz="3200" dirty="0"/>
              <a:t> </a:t>
            </a:r>
            <a:r>
              <a:rPr lang="tr-TR" sz="3200" dirty="0" err="1"/>
              <a:t>viz</a:t>
            </a:r>
            <a:r>
              <a:rPr lang="tr-TR" sz="3200" dirty="0"/>
              <a:t>, </a:t>
            </a:r>
            <a:r>
              <a:rPr lang="tr-TR" sz="3200" dirty="0" err="1"/>
              <a:t>Sketchbook</a:t>
            </a:r>
            <a:r>
              <a:rPr lang="tr-TR" sz="3200" dirty="0"/>
              <a:t> </a:t>
            </a:r>
            <a:r>
              <a:rPr lang="tr-TR" sz="3200" dirty="0" err="1"/>
              <a:t>pro</a:t>
            </a:r>
            <a:r>
              <a:rPr lang="tr-TR" sz="3200" dirty="0"/>
              <a:t>, </a:t>
            </a:r>
            <a:r>
              <a:rPr lang="tr-TR" sz="3200" dirty="0" err="1"/>
              <a:t>Storyboard</a:t>
            </a:r>
            <a:r>
              <a:rPr lang="tr-TR" sz="3200" dirty="0"/>
              <a:t> Artist, </a:t>
            </a:r>
            <a:r>
              <a:rPr lang="tr-TR" sz="3200" dirty="0" err="1"/>
              <a:t>Storyboard</a:t>
            </a:r>
            <a:r>
              <a:rPr lang="tr-TR" sz="3200" dirty="0"/>
              <a:t> </a:t>
            </a:r>
            <a:r>
              <a:rPr lang="tr-TR" sz="3200" dirty="0" err="1"/>
              <a:t>Quick</a:t>
            </a:r>
            <a:r>
              <a:rPr lang="tr-TR" sz="3200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3709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C05870-D868-4ACD-B93B-105144A7B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Uygulama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E71B69-7F04-4FF7-A6EE-6258A788B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1. Çekim senaryosu örneği inceleyiniz. </a:t>
            </a:r>
          </a:p>
          <a:p>
            <a:endParaRPr lang="tr-TR" dirty="0"/>
          </a:p>
          <a:p>
            <a:r>
              <a:rPr lang="tr-TR" dirty="0"/>
              <a:t>2. Yerli ve yabancı </a:t>
            </a:r>
            <a:r>
              <a:rPr lang="tr-TR" dirty="0" err="1"/>
              <a:t>storyboard</a:t>
            </a:r>
            <a:r>
              <a:rPr lang="tr-TR" dirty="0"/>
              <a:t> örneklerine bakınız.</a:t>
            </a:r>
          </a:p>
        </p:txBody>
      </p:sp>
    </p:spTree>
    <p:extLst>
      <p:ext uri="{BB962C8B-B14F-4D97-AF65-F5344CB8AC3E}">
        <p14:creationId xmlns:p14="http://schemas.microsoft.com/office/powerpoint/2010/main" val="352384344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2839</TotalTime>
  <Words>987</Words>
  <Application>Microsoft Office PowerPoint</Application>
  <PresentationFormat>Ekran Gösterisi (4:3)</PresentationFormat>
  <Paragraphs>97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9" baseType="lpstr">
      <vt:lpstr>Arial</vt:lpstr>
      <vt:lpstr>sunum_sablon</vt:lpstr>
      <vt:lpstr>PowerPoint Sunusu</vt:lpstr>
      <vt:lpstr>ÇEKİM SENARYOSU</vt:lpstr>
      <vt:lpstr>PowerPoint Sunusu</vt:lpstr>
      <vt:lpstr>PowerPoint Sunusu</vt:lpstr>
      <vt:lpstr>PowerPoint Sunusu</vt:lpstr>
      <vt:lpstr>PowerPoint Sunusu</vt:lpstr>
      <vt:lpstr>PowerPoint Sunusu</vt:lpstr>
      <vt:lpstr>Çekim senaryosunda kullanılacak planların kısaltmalarını şu şekilde sırlamak mümkündür:</vt:lpstr>
      <vt:lpstr>Storyboard (Resimli Taslak)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Uygulama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admin</cp:lastModifiedBy>
  <cp:revision>59</cp:revision>
  <cp:lastPrinted>1601-01-01T00:00:00Z</cp:lastPrinted>
  <dcterms:created xsi:type="dcterms:W3CDTF">2019-11-27T06:53:14Z</dcterms:created>
  <dcterms:modified xsi:type="dcterms:W3CDTF">2020-10-28T12:37:10Z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