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99" r:id="rId5"/>
    <p:sldId id="263" r:id="rId6"/>
    <p:sldId id="29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300" r:id="rId16"/>
    <p:sldId id="272" r:id="rId17"/>
    <p:sldId id="273" r:id="rId18"/>
    <p:sldId id="274" r:id="rId19"/>
    <p:sldId id="301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3" r:id="rId28"/>
    <p:sldId id="304" r:id="rId29"/>
    <p:sldId id="282" r:id="rId30"/>
    <p:sldId id="283" r:id="rId31"/>
    <p:sldId id="305" r:id="rId32"/>
    <p:sldId id="306" r:id="rId33"/>
    <p:sldId id="284" r:id="rId34"/>
    <p:sldId id="285" r:id="rId35"/>
    <p:sldId id="307" r:id="rId36"/>
    <p:sldId id="308" r:id="rId37"/>
    <p:sldId id="286" r:id="rId38"/>
    <p:sldId id="287" r:id="rId39"/>
    <p:sldId id="309" r:id="rId40"/>
    <p:sldId id="310" r:id="rId41"/>
    <p:sldId id="288" r:id="rId42"/>
    <p:sldId id="289" r:id="rId43"/>
    <p:sldId id="319" r:id="rId44"/>
    <p:sldId id="311" r:id="rId45"/>
    <p:sldId id="290" r:id="rId46"/>
    <p:sldId id="312" r:id="rId47"/>
    <p:sldId id="313" r:id="rId48"/>
    <p:sldId id="291" r:id="rId49"/>
    <p:sldId id="314" r:id="rId50"/>
    <p:sldId id="292" r:id="rId51"/>
    <p:sldId id="293" r:id="rId52"/>
    <p:sldId id="294" r:id="rId53"/>
    <p:sldId id="295" r:id="rId54"/>
    <p:sldId id="296" r:id="rId55"/>
    <p:sldId id="317" r:id="rId56"/>
    <p:sldId id="315" r:id="rId57"/>
    <p:sldId id="316" r:id="rId58"/>
    <p:sldId id="318" r:id="rId59"/>
    <p:sldId id="297" r:id="rId60"/>
    <p:sldId id="302" r:id="rId6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5BEF53-22CE-49BC-826F-3AB1DF2FEEEC}" type="datetimeFigureOut">
              <a:rPr lang="tr-TR" smtClean="0"/>
              <a:pPr/>
              <a:t>7.01.2022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B1EE17-90DD-4E0A-B8E5-91C430E6D06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dirty="0"/>
              <a:t>TELEVİZYON PROGRAM TÜRLERİ</a:t>
            </a:r>
          </a:p>
        </p:txBody>
      </p:sp>
      <p:pic>
        <p:nvPicPr>
          <p:cNvPr id="1026" name="Picture 2" descr="C:\Users\İletişim Fakültesi\Desktop\indi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214686"/>
            <a:ext cx="6143668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2" algn="ctr" rtl="0">
              <a:spcBef>
                <a:spcPct val="0"/>
              </a:spcBef>
            </a:pPr>
            <a:r>
              <a:rPr lang="tr-TR" sz="4000" b="1" dirty="0">
                <a:solidFill>
                  <a:schemeClr val="bg2">
                    <a:lumMod val="50000"/>
                  </a:schemeClr>
                </a:solidFill>
              </a:rPr>
              <a:t>Televizyon Kurmaca ve Gerçeklik</a:t>
            </a:r>
            <a:br>
              <a:rPr lang="tr-TR" sz="4000" dirty="0">
                <a:solidFill>
                  <a:schemeClr val="bg2">
                    <a:lumMod val="50000"/>
                  </a:schemeClr>
                </a:solidFill>
              </a:rPr>
            </a:br>
            <a:endParaRPr lang="tr-TR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r>
              <a:rPr lang="tr-TR" dirty="0"/>
              <a:t>Kurmaca dünya, televizyonda yapılan anlatı ile gerçek hayattaki yaşam arasındaki sınırı gittikçe </a:t>
            </a:r>
            <a:r>
              <a:rPr lang="tr-TR" dirty="0" err="1"/>
              <a:t>belirginsizleştirmektedir</a:t>
            </a:r>
            <a:r>
              <a:rPr lang="tr-TR" dirty="0"/>
              <a:t>. </a:t>
            </a:r>
          </a:p>
          <a:p>
            <a:r>
              <a:rPr lang="tr-TR" dirty="0"/>
              <a:t>İzleyicinin televizyon ekranında görmüş olduğu, gerçekle </a:t>
            </a:r>
            <a:r>
              <a:rPr lang="tr-TR" dirty="0" err="1"/>
              <a:t>kurmacanın</a:t>
            </a:r>
            <a:r>
              <a:rPr lang="tr-TR" dirty="0"/>
              <a:t> harmanlanması olarak ortaya çıksa da ampirik çalışmalar izleyicinin televizyonla yaşanan gerçeklik ile gerçek hayattaki gerçeklik arasında farklılığın ayırtında olduğu üzerinde durmaktadır</a:t>
            </a:r>
          </a:p>
        </p:txBody>
      </p:sp>
      <p:pic>
        <p:nvPicPr>
          <p:cNvPr id="2050" name="Picture 2" descr="C:\Users\İletişim Fakültesi\Desktop\cPI9MJ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4643446"/>
            <a:ext cx="3810000" cy="2085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4997627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Televizyonun, izleyicisine verdiği gerçeklik algısı gerçeğin içerisinden çıkmış, ancak kendisi gerçekten oldukça uzak sanal bir dünyanın içine izleyicisini çekmektedir. </a:t>
            </a:r>
          </a:p>
          <a:p>
            <a:endParaRPr lang="tr-TR" dirty="0"/>
          </a:p>
          <a:p>
            <a:r>
              <a:rPr lang="tr-TR" dirty="0" err="1"/>
              <a:t>Bourdieu</a:t>
            </a:r>
            <a:r>
              <a:rPr lang="tr-TR" dirty="0"/>
              <a:t> göre de, televizyon ‘gerçeklik yaratma’ aygıtı haline getirilmektedir. Televizyon toplumsal dünyayı tasarlayarak dayatmaya başladığı evrene doğru hızla bir biçimde ilerletmektedir </a:t>
            </a:r>
          </a:p>
        </p:txBody>
      </p:sp>
      <p:pic>
        <p:nvPicPr>
          <p:cNvPr id="38914" name="Picture 2" descr="televizyon programları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428736"/>
            <a:ext cx="3905235" cy="4738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İletişim Fakültesi\Desktop\fft107_mf72904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00438"/>
            <a:ext cx="3143240" cy="3158518"/>
          </a:xfrm>
          <a:prstGeom prst="rect">
            <a:avLst/>
          </a:prstGeom>
          <a:noFill/>
        </p:spPr>
      </p:pic>
      <p:pic>
        <p:nvPicPr>
          <p:cNvPr id="6" name="Picture 1" descr="C:\Users\İletişim Fakültesi\Desktop\gulmekten-kirip-geciriyorlar-3201303_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571876"/>
            <a:ext cx="2857500" cy="2857500"/>
          </a:xfrm>
          <a:prstGeom prst="rect">
            <a:avLst/>
          </a:prstGeom>
          <a:noFill/>
        </p:spPr>
      </p:pic>
      <p:pic>
        <p:nvPicPr>
          <p:cNvPr id="52226" name="Picture 2" descr="C:\Users\İletişim Fakültesi\Desktop\137164_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1142984"/>
            <a:ext cx="5715000" cy="2328867"/>
          </a:xfrm>
          <a:prstGeom prst="rect">
            <a:avLst/>
          </a:prstGeom>
          <a:noFill/>
        </p:spPr>
      </p:pic>
      <p:pic>
        <p:nvPicPr>
          <p:cNvPr id="52227" name="Picture 3" descr="C:\Users\İletişim Fakültesi\Desktop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714356"/>
            <a:ext cx="2619375" cy="2143140"/>
          </a:xfrm>
          <a:prstGeom prst="rect">
            <a:avLst/>
          </a:prstGeom>
          <a:noFill/>
        </p:spPr>
      </p:pic>
      <p:pic>
        <p:nvPicPr>
          <p:cNvPr id="52228" name="Picture 4" descr="C:\Users\İletişim Fakültesi\Desktop\489E118F1F0599488CE54683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4143380"/>
            <a:ext cx="3714776" cy="209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r>
              <a:rPr lang="tr-TR" dirty="0"/>
              <a:t>Televizyonda gerçeklikte programın üreticisi ve gerçek dünya ilişkisi ve üreticinin gerçek dünya bakışı, algılama biçimi, oldukça önemli görülmektedir. </a:t>
            </a:r>
          </a:p>
          <a:p>
            <a:r>
              <a:rPr lang="tr-TR" dirty="0"/>
              <a:t>Programlarda yer alan gerçek dünya algılanışı üreticinin sahip olduğu kültürel alt yapı ile şekillenmekte ve bu da ürünün içeriğini etkilemektedir. </a:t>
            </a:r>
          </a:p>
          <a:p>
            <a:r>
              <a:rPr lang="tr-TR" dirty="0"/>
              <a:t>Üretici yanında izleyicinin de alt yapısı gerçek dünya ve ürünü okuma biçimini de belirlemede etkin rol üstlenmektedir</a:t>
            </a:r>
          </a:p>
        </p:txBody>
      </p:sp>
      <p:pic>
        <p:nvPicPr>
          <p:cNvPr id="37891" name="Picture 3" descr="C:\Users\İletişim Fakültesi\Desktop\ince-ince-yasemince_780x511-gn2jq5bra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710115"/>
            <a:ext cx="3500436" cy="2147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İletişim Fakültesi\Desktop\313073-3-4-60da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57232"/>
            <a:ext cx="714380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lnSpcReduction="10000"/>
          </a:bodyPr>
          <a:lstStyle/>
          <a:p>
            <a:r>
              <a:rPr lang="tr-TR" dirty="0"/>
              <a:t>Televizyon gerçekliğini değerlendiren </a:t>
            </a:r>
            <a:r>
              <a:rPr lang="tr-TR" dirty="0" err="1"/>
              <a:t>Abercorombie</a:t>
            </a:r>
            <a:r>
              <a:rPr lang="tr-TR" dirty="0"/>
              <a:t>, üç temel özellik üzerinden gerçekliği tanımlamaktadır: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Televizyon gerçekliğin dünyaya açılan bir açılımını sunmakta, böylece izleyici ile program arasında dolayımı engellemektedir.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Gerçeklik, programda yer alan olay ve karakterler arasında bulunan bağı akıcı biçimde aktaran bir anlatıda yer almaktadır. </a:t>
            </a:r>
          </a:p>
          <a:p>
            <a:pPr marL="514350" indent="-514350"/>
            <a:r>
              <a:rPr lang="tr-TR" dirty="0"/>
              <a:t>Bu da programda giriş, gelişme, sonuç ile klasik anlatı yapısı olup, akılcı ilkeler çerçevesinde düzenlenmektedir. </a:t>
            </a:r>
          </a:p>
          <a:p>
            <a:pPr marL="514350" indent="-514350"/>
            <a:r>
              <a:rPr lang="tr-TR" dirty="0"/>
              <a:t>Aynı zamanda gerçekçi, temsil, neden ve sonuç ilişkisini de katı biçimde barındırmaktadır.</a:t>
            </a:r>
          </a:p>
          <a:p>
            <a:pPr marL="514350" lvl="0" indent="-514350">
              <a:buFont typeface="+mj-lt"/>
              <a:buAutoNum type="arabicPeriod"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7860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3. </a:t>
            </a:r>
            <a:r>
              <a:rPr lang="tr-TR" dirty="0"/>
              <a:t>Gerçekçilikte üretim süreci gizli bulunmaktadır. </a:t>
            </a:r>
          </a:p>
          <a:p>
            <a:r>
              <a:rPr lang="tr-TR" dirty="0"/>
              <a:t>Televizyon programlarında yapımda görev alan kişiler, yani </a:t>
            </a:r>
            <a:r>
              <a:rPr lang="tr-TR" dirty="0" err="1"/>
              <a:t>dolayımlama</a:t>
            </a:r>
            <a:r>
              <a:rPr lang="tr-TR" dirty="0"/>
              <a:t> sürecinde rol alan özne ve konumlar gizli tutularak, izleyicinin gözünden kaçırılmaya çalışılmaktadır. </a:t>
            </a:r>
          </a:p>
          <a:p>
            <a:r>
              <a:rPr lang="tr-TR" dirty="0"/>
              <a:t>Burada gerçekliğin üretiminden çok ürüne vurgu yapılmaktadır </a:t>
            </a:r>
          </a:p>
        </p:txBody>
      </p:sp>
      <p:pic>
        <p:nvPicPr>
          <p:cNvPr id="35841" name="Picture 1" descr="C:\Users\İletişim Fakültesi\Desktop\GREEKT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214686"/>
            <a:ext cx="561975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4000" b="1" dirty="0">
                <a:solidFill>
                  <a:schemeClr val="bg2">
                    <a:lumMod val="50000"/>
                  </a:schemeClr>
                </a:solidFill>
              </a:rPr>
              <a:t>Televizyon Program Türleri</a:t>
            </a:r>
            <a:br>
              <a:rPr lang="tr-TR" sz="4000" dirty="0">
                <a:solidFill>
                  <a:schemeClr val="bg2">
                    <a:lumMod val="50000"/>
                  </a:schemeClr>
                </a:solidFill>
              </a:rPr>
            </a:br>
            <a:endParaRPr lang="tr-TR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r>
              <a:rPr lang="tr-TR" dirty="0"/>
              <a:t>Televizyon program türleri genellikle aracın özgül yapısından dolayı ortaya çıkan farklılıklarla ele alınarak sinema ve televizyonun karşılaştırılması yoluyla açıklanmaya çalışılmakta, çözümlemede de film türlerinde olduğu gibi anlatı üzerinden incelenmektedir</a:t>
            </a:r>
          </a:p>
        </p:txBody>
      </p:sp>
      <p:pic>
        <p:nvPicPr>
          <p:cNvPr id="34817" name="Picture 1" descr="C:\Users\İletişim Fakültesi\Desktop\mehmetcik-kutul-amare-5-bolum-fragm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857628"/>
            <a:ext cx="6096000" cy="2757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752856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Televizyon programları kavramı ile de belli hedef kitleye yönelik, belirlenen amaçlar doğrultusunda, belli yayın kuşağı ve saatinde yayınlanan, televizyon teknik ve diline uygun biçimde üretilmiş televizyon eserlerini kapsamaktadır. </a:t>
            </a:r>
          </a:p>
          <a:p>
            <a:r>
              <a:rPr lang="tr-TR" dirty="0"/>
              <a:t>Programlar tek tek üretilmiş birimler olurken, televizyon programları bunların tamamını içine almaktadır. </a:t>
            </a:r>
          </a:p>
          <a:p>
            <a:r>
              <a:rPr lang="tr-TR" dirty="0"/>
              <a:t>Her izleyici grubu ve her yaştan insana ulaşma çabası içinde olan televizyon programları kendi içlerinde türlere ayrılmaktadır</a:t>
            </a:r>
          </a:p>
        </p:txBody>
      </p:sp>
      <p:pic>
        <p:nvPicPr>
          <p:cNvPr id="33794" name="Picture 2" descr="C:\Users\İletişim Fakültesi\Desktop\hulu-tv-shows-graph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571480"/>
            <a:ext cx="4762500" cy="20383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/>
          <a:lstStyle/>
          <a:p>
            <a:r>
              <a:rPr lang="tr-TR" dirty="0"/>
              <a:t>Televizyon bazı insanlara göre müzik, eğlence, güldürü ve dramatik program türlerinden oluşan boş zamanı hoşça vakit geçirtme aracı, bazı insanlara göre ise haber alma aracı konumunda yer almaktadır. </a:t>
            </a:r>
          </a:p>
          <a:p>
            <a:r>
              <a:rPr lang="tr-TR" dirty="0"/>
              <a:t>Bazılarına göre de eğitime yardımcı bir sistem olarak değerlendirilmektedir. </a:t>
            </a:r>
          </a:p>
          <a:p>
            <a:r>
              <a:rPr lang="tr-TR" dirty="0"/>
              <a:t>Televizyon tanımlamaları dâhilinde kullanılan bu örnekler, kişiden kişiye değişiklik göstermesi nedeniyle çoğaltılabilir. </a:t>
            </a:r>
          </a:p>
        </p:txBody>
      </p:sp>
      <p:pic>
        <p:nvPicPr>
          <p:cNvPr id="4" name="Picture 1" descr="C:\Users\İletişim Fakültesi\Desktop\261220161346510776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290"/>
            <a:ext cx="6181725" cy="2305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r>
              <a:rPr lang="tr-TR" dirty="0"/>
              <a:t>Ancak televizyon programları </a:t>
            </a:r>
          </a:p>
          <a:p>
            <a:r>
              <a:rPr lang="tr-TR" dirty="0"/>
              <a:t>içerik, </a:t>
            </a:r>
          </a:p>
          <a:p>
            <a:r>
              <a:rPr lang="tr-TR" dirty="0"/>
              <a:t>boyut, </a:t>
            </a:r>
          </a:p>
          <a:p>
            <a:r>
              <a:rPr lang="tr-TR" dirty="0"/>
              <a:t>yapım ve </a:t>
            </a:r>
          </a:p>
          <a:p>
            <a:r>
              <a:rPr lang="tr-TR" dirty="0"/>
              <a:t>yayın biçimleri açısından,</a:t>
            </a:r>
          </a:p>
          <a:p>
            <a:r>
              <a:rPr lang="tr-TR" dirty="0"/>
              <a:t> genel olarak ortak olan tek şey, mesajların, duyguların ve düşüncelerin, izleyiciye görüntüler yoluyla ve belirlenen bir program biçiminde iletilmesi olarak değerlendirilmektedir</a:t>
            </a:r>
          </a:p>
        </p:txBody>
      </p:sp>
      <p:pic>
        <p:nvPicPr>
          <p:cNvPr id="31748" name="Picture 4" descr="C:\Users\İletişim Fakültesi\Desktop\rt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714488"/>
            <a:ext cx="4843469" cy="1609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tr-TR" dirty="0"/>
              <a:t>Televizyon programı birçok tür ve formatta hazırlanırken, bu programlar konuları ve bu konuların oluşturulması sürecinde kullanılan gereç ve unsurların kullanılma biçimleri ile bağlantılı olarak sınıflandırılmaktadır.</a:t>
            </a:r>
          </a:p>
        </p:txBody>
      </p:sp>
      <p:pic>
        <p:nvPicPr>
          <p:cNvPr id="30721" name="Picture 1" descr="C:\Users\İletişim Fakültesi\Desktop\iptv-kac-gb-internet-234505d8c66bacdbd8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14686"/>
            <a:ext cx="7620000" cy="3148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42910" y="928670"/>
            <a:ext cx="4038600" cy="5354817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TRT ise, </a:t>
            </a:r>
          </a:p>
          <a:p>
            <a:r>
              <a:rPr lang="tr-TR" dirty="0"/>
              <a:t>“haber bülteni ve haber programları, </a:t>
            </a:r>
          </a:p>
          <a:p>
            <a:r>
              <a:rPr lang="tr-TR" dirty="0"/>
              <a:t>müzik programları, </a:t>
            </a:r>
          </a:p>
          <a:p>
            <a:r>
              <a:rPr lang="tr-TR" dirty="0"/>
              <a:t>eğlence programları, </a:t>
            </a:r>
          </a:p>
          <a:p>
            <a:r>
              <a:rPr lang="tr-TR" dirty="0"/>
              <a:t>spor programları, </a:t>
            </a:r>
          </a:p>
          <a:p>
            <a:r>
              <a:rPr lang="tr-TR" dirty="0"/>
              <a:t>eğitim-kültür programları, </a:t>
            </a:r>
          </a:p>
          <a:p>
            <a:r>
              <a:rPr lang="tr-TR" dirty="0" err="1"/>
              <a:t>dramalar</a:t>
            </a:r>
            <a:r>
              <a:rPr lang="tr-TR" dirty="0"/>
              <a:t>, </a:t>
            </a:r>
          </a:p>
          <a:p>
            <a:r>
              <a:rPr lang="tr-TR" dirty="0"/>
              <a:t>belgesel programlar, </a:t>
            </a:r>
          </a:p>
          <a:p>
            <a:r>
              <a:rPr lang="tr-TR" dirty="0"/>
              <a:t>çocuk programları, </a:t>
            </a:r>
          </a:p>
          <a:p>
            <a:r>
              <a:rPr lang="tr-TR" dirty="0"/>
              <a:t>yarışma programları, </a:t>
            </a:r>
          </a:p>
          <a:p>
            <a:r>
              <a:rPr lang="tr-TR" dirty="0"/>
              <a:t>reklam programları” gibi bir sınıflama ile düzenlemektedir</a:t>
            </a:r>
          </a:p>
        </p:txBody>
      </p:sp>
      <p:pic>
        <p:nvPicPr>
          <p:cNvPr id="29697" name="Picture 1" descr="C:\Users\İletişim Fakültesi\Desktop\tvprogra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571613"/>
            <a:ext cx="4038600" cy="3808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İletişim Fakültesi\Desktop\T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6643734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/>
              <a:t>Haber Bülteni ve Haber Programları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Televizyon haberciliğinde programcının haber niteliğini yüklediği haberlerin ön plana geçtiği bir dönem yaşanmaktadır. </a:t>
            </a:r>
          </a:p>
          <a:p>
            <a:endParaRPr lang="tr-TR" dirty="0"/>
          </a:p>
          <a:p>
            <a:r>
              <a:rPr lang="tr-TR" dirty="0"/>
              <a:t>Haber, izleyici yararının merkeze alındığı dönem olmaktan çıkıp, yayıncının yararının merkeze alındığı bir dönem görülmektedir. </a:t>
            </a:r>
          </a:p>
        </p:txBody>
      </p:sp>
      <p:pic>
        <p:nvPicPr>
          <p:cNvPr id="28673" name="Picture 1" descr="C:\Users\İletişim Fakültesi\Desktop\383632-3-4-0c0b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572008"/>
            <a:ext cx="3171825" cy="2143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/>
          <a:lstStyle/>
          <a:p>
            <a:r>
              <a:rPr lang="tr-TR" dirty="0"/>
              <a:t>Haber programlarında izleyicinin merkez olduğu yapıda </a:t>
            </a:r>
          </a:p>
          <a:p>
            <a:r>
              <a:rPr lang="tr-TR" dirty="0"/>
              <a:t>bilgilendirme, </a:t>
            </a:r>
          </a:p>
          <a:p>
            <a:r>
              <a:rPr lang="tr-TR" dirty="0"/>
              <a:t>bilinçlendirme, </a:t>
            </a:r>
          </a:p>
          <a:p>
            <a:r>
              <a:rPr lang="tr-TR" dirty="0"/>
              <a:t>uyarma </a:t>
            </a:r>
          </a:p>
          <a:p>
            <a:r>
              <a:rPr lang="tr-TR" dirty="0"/>
              <a:t>ve bunlarla birlikte eğlendirmede söz konusu olması gerekirken, </a:t>
            </a:r>
          </a:p>
          <a:p>
            <a:r>
              <a:rPr lang="tr-TR" dirty="0"/>
              <a:t>yayıncının merkez tutulduğu haber programlarında birçok görsel-işitsel teknikle izleyici oyalanmakta, </a:t>
            </a:r>
          </a:p>
          <a:p>
            <a:r>
              <a:rPr lang="tr-TR" dirty="0"/>
              <a:t>temele eğlence yerleştirilerek, </a:t>
            </a:r>
          </a:p>
          <a:p>
            <a:r>
              <a:rPr lang="tr-TR" dirty="0"/>
              <a:t>izleyici için önemli olmayan haberler verilmektedir </a:t>
            </a:r>
          </a:p>
        </p:txBody>
      </p:sp>
      <p:pic>
        <p:nvPicPr>
          <p:cNvPr id="27651" name="Picture 3" descr="C:\Users\İletişim Fakültesi\Desktop\tv-programciligi-kurs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571612"/>
            <a:ext cx="3000396" cy="1590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r>
              <a:rPr lang="tr-TR" dirty="0"/>
              <a:t>Televizyon haberleri zaman ve görüntüsel kaygılarla hazırlandığı için parça parça bir şeyleri ekrana getirmektedir. </a:t>
            </a:r>
          </a:p>
          <a:p>
            <a:r>
              <a:rPr lang="tr-TR" dirty="0"/>
              <a:t>Haberler kısa olup bu süre içinde art arda çeşitli görüntüler bağlanmaktadır. </a:t>
            </a:r>
          </a:p>
          <a:p>
            <a:r>
              <a:rPr lang="tr-TR" dirty="0"/>
              <a:t>Kısa çekim bağlantıları ile sürekli bir geçiş yaşanmaktadır. </a:t>
            </a:r>
          </a:p>
          <a:p>
            <a:r>
              <a:rPr lang="tr-TR" dirty="0"/>
              <a:t>Anlatı yapısı ile de reklamlara oldukça çok benzemektedir. </a:t>
            </a:r>
          </a:p>
          <a:p>
            <a:r>
              <a:rPr lang="tr-TR" dirty="0"/>
              <a:t>Dolayısıyla anlatısal bir dinamik yerine anlık bir </a:t>
            </a:r>
            <a:r>
              <a:rPr lang="tr-TR" dirty="0" err="1"/>
              <a:t>alımlama</a:t>
            </a:r>
            <a:r>
              <a:rPr lang="tr-TR" dirty="0"/>
              <a:t> bulunmaktadır.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İletişim Fakültesi\Desktop\global-multimedia-production-drawings_csp752148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28737"/>
            <a:ext cx="6215106" cy="4895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r>
              <a:rPr lang="tr-TR" dirty="0"/>
              <a:t>Aynı zamanda haberlerin bir başlangıç müziği ile başlaması, </a:t>
            </a:r>
          </a:p>
          <a:p>
            <a:r>
              <a:rPr lang="tr-TR" dirty="0"/>
              <a:t>izleyicinin tanıdığı bu müzikle ekrana haber için yönelmesi ve </a:t>
            </a:r>
          </a:p>
          <a:p>
            <a:r>
              <a:rPr lang="tr-TR" dirty="0"/>
              <a:t>gizli bir olayın aydınlanacağı izlenimi uyandırması sağlanmaktadır. </a:t>
            </a:r>
          </a:p>
          <a:p>
            <a:r>
              <a:rPr lang="tr-TR" dirty="0"/>
              <a:t>Haber geçişlerinde müzik kullanımı yanında, </a:t>
            </a:r>
          </a:p>
          <a:p>
            <a:r>
              <a:rPr lang="tr-TR" dirty="0"/>
              <a:t>bazı haberlerin görüntülerine de müzik eşlik etmekte ve </a:t>
            </a:r>
          </a:p>
          <a:p>
            <a:r>
              <a:rPr lang="tr-TR" dirty="0"/>
              <a:t>izleyicide eğlenceye uygun bir ruh hali yaratılmaktadır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Müzik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571612"/>
            <a:ext cx="4038600" cy="4783313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Dünya da ve Türkiye’de özel televizyon yayıncılığında görülen artış ile paralel olarak eğlence içerikli programlarda da artış görülmektedir. </a:t>
            </a:r>
          </a:p>
          <a:p>
            <a:endParaRPr lang="tr-TR" dirty="0"/>
          </a:p>
          <a:p>
            <a:r>
              <a:rPr lang="tr-TR" dirty="0"/>
              <a:t>Eğlence programları arasında önemli yere sahip olan müzik eğlence programları da yoğun olarak kullanılmakta ve bu da eğlence düşkünlüğüne dikkat çekmektedir.</a:t>
            </a:r>
          </a:p>
        </p:txBody>
      </p:sp>
      <p:pic>
        <p:nvPicPr>
          <p:cNvPr id="24577" name="Picture 1" descr="C:\Users\İletişim Fakültesi\Desktop\dunya-tv-gun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857364"/>
            <a:ext cx="4286250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r>
              <a:rPr lang="tr-TR" dirty="0"/>
              <a:t>Bu programlarda yer alan sanatçıların </a:t>
            </a:r>
          </a:p>
          <a:p>
            <a:r>
              <a:rPr lang="tr-TR" dirty="0"/>
              <a:t>tavır ve davranışları, </a:t>
            </a:r>
          </a:p>
          <a:p>
            <a:r>
              <a:rPr lang="tr-TR" dirty="0"/>
              <a:t>sunucuların giyim kuşamı ile hitap tarzları yanında </a:t>
            </a:r>
          </a:p>
          <a:p>
            <a:r>
              <a:rPr lang="tr-TR" dirty="0"/>
              <a:t>bu programların hazırlanmış olduğu mekânların birer sirk gösteri alanı biçiminde düzenlenmesi </a:t>
            </a:r>
          </a:p>
          <a:p>
            <a:r>
              <a:rPr lang="tr-TR" dirty="0"/>
              <a:t>sanat icrasından çok eğlencenin ön plana alındığını göstermesi açısından önem taşımaktadır</a:t>
            </a:r>
          </a:p>
        </p:txBody>
      </p:sp>
      <p:pic>
        <p:nvPicPr>
          <p:cNvPr id="23554" name="Picture 2" descr="C:\Users\İletişim Fakültesi\Desktop\Untitled-1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14818"/>
            <a:ext cx="3714776" cy="2143140"/>
          </a:xfrm>
          <a:prstGeom prst="rect">
            <a:avLst/>
          </a:prstGeom>
          <a:noFill/>
        </p:spPr>
      </p:pic>
      <p:pic>
        <p:nvPicPr>
          <p:cNvPr id="23555" name="Picture 3" descr="C:\Users\İletişim Fakültesi\Desktop\2077986-bu_tarz_benim_5_9332498854b9039dc48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071942"/>
            <a:ext cx="4286259" cy="2471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Eğlence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Televizyona karşı beslenen iyimser bakış açısının nedeni onun aile ortamına hitap eden seyirlik ve eğlencelik bir araç olmasından kaynaklanmaktadır. </a:t>
            </a:r>
          </a:p>
          <a:p>
            <a:r>
              <a:rPr lang="tr-TR" dirty="0"/>
              <a:t>Televizyon evlerde aileye ait diğer eşyalar gibi kendi için ayrılmış yerde, izleyicisinin seyrini bekler konumda durmaktadır</a:t>
            </a:r>
          </a:p>
        </p:txBody>
      </p:sp>
      <p:pic>
        <p:nvPicPr>
          <p:cNvPr id="4" name="Picture 1" descr="C:\Users\İletişim Fakültesi\Desktop\16448897-un-hombre-tecnolog-a-tiene-im-genes-en-la-cabeza-im-genes-en-3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000504"/>
            <a:ext cx="4929190" cy="2428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5069065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İnsanın en çok ihtiyaç duyduğu dürtü olan gülme ve eğlenme gereksinimi televizyon programları aracılığıyla tahrik derecesinde giderilmektedir. </a:t>
            </a:r>
          </a:p>
          <a:p>
            <a:endParaRPr lang="tr-TR" dirty="0"/>
          </a:p>
          <a:p>
            <a:r>
              <a:rPr lang="tr-TR" dirty="0"/>
              <a:t>Televizyon programları toplumların gece gündüz karşısında eğlendiği bir ürün çeşidi haline gelmiştir. </a:t>
            </a:r>
          </a:p>
          <a:p>
            <a:endParaRPr lang="tr-TR" dirty="0"/>
          </a:p>
          <a:p>
            <a:r>
              <a:rPr lang="tr-TR" dirty="0"/>
              <a:t>Toplumların eğlence bağımlılığı komedi ve eğlence dünyası açısından önemli bir sektör oluşturmakta, izleyiciyi eğlendiren kişiler ün kazanmaktadır.</a:t>
            </a:r>
          </a:p>
        </p:txBody>
      </p:sp>
      <p:pic>
        <p:nvPicPr>
          <p:cNvPr id="21505" name="Picture 1" descr="C:\Users\İletişim Fakültesi\Desktop\5a4cfefcd3806c2448b975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571480"/>
            <a:ext cx="4038600" cy="3000396"/>
          </a:xfrm>
          <a:prstGeom prst="rect">
            <a:avLst/>
          </a:prstGeom>
          <a:noFill/>
        </p:spPr>
      </p:pic>
      <p:pic>
        <p:nvPicPr>
          <p:cNvPr id="21506" name="Picture 2" descr="C:\Users\İletişim Fakültesi\Desktop\derya-ferhan_sensoy_360134645543d36b8ace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643314"/>
            <a:ext cx="4071966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283379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Eğlence televizyon sektörü ile her alana girmekte, haberlerle dizilerle spor programları, şov programları gibi her programda izleyiciyi eğlendirme kaygısı taşımaktadır. </a:t>
            </a:r>
          </a:p>
          <a:p>
            <a:endParaRPr lang="tr-TR" dirty="0"/>
          </a:p>
          <a:p>
            <a:r>
              <a:rPr lang="tr-TR" dirty="0"/>
              <a:t>Televizyon izleyicisini eğlence paranoyası ile sarmakta, dünyada ve Türkiye’de büyük bir eğlence sektörü kurmaktadır.</a:t>
            </a:r>
          </a:p>
          <a:p>
            <a:endParaRPr lang="tr-TR" dirty="0"/>
          </a:p>
          <a:p>
            <a:r>
              <a:rPr lang="tr-TR" dirty="0"/>
              <a:t>Dolayısıyla insanın bu temel gereksinimini keşfeden televizyon, hazırlamış olduğu programlarla bağımlılık yaratmaktadır </a:t>
            </a:r>
          </a:p>
        </p:txBody>
      </p:sp>
      <p:pic>
        <p:nvPicPr>
          <p:cNvPr id="20481" name="Picture 1" descr="C:\Users\İletişim Fakültesi\Desktop\TV85ta-magazin-programi-basliyor-676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071546"/>
            <a:ext cx="3857630" cy="2181229"/>
          </a:xfrm>
          <a:prstGeom prst="rect">
            <a:avLst/>
          </a:prstGeom>
          <a:noFill/>
        </p:spPr>
      </p:pic>
      <p:pic>
        <p:nvPicPr>
          <p:cNvPr id="20482" name="Picture 2" descr="C:\Users\İletişim Fakültesi\Desktop\ses_498443187540d6921232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57562"/>
            <a:ext cx="4214810" cy="3321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Spor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Spor, medya aracılığı ve özellikle televizyon üzerinden tüm toplumların sevgisini kazanmakta ve yine kitle iletişim araçları açısından önemli bir boşluk doldurarak yoğun izleyici kitlesine ulaşmaktadır. </a:t>
            </a:r>
          </a:p>
          <a:p>
            <a:r>
              <a:rPr lang="tr-TR" dirty="0"/>
              <a:t>Her iki alanda birbirinden etkilenmekte ve birlikte uyumlu bir alan yaratmaktadır. </a:t>
            </a:r>
          </a:p>
          <a:p>
            <a:r>
              <a:rPr lang="tr-TR" dirty="0"/>
              <a:t>Her geçen gün gelişen teknoloji, uydu yayıncılığı ve frekanslar aracılığıyla dünya üzerinde gerçekleşen birçok spor etkinliği aynı anda milyonlarca insanla buluşabilmektedir </a:t>
            </a:r>
          </a:p>
        </p:txBody>
      </p:sp>
      <p:pic>
        <p:nvPicPr>
          <p:cNvPr id="19457" name="Picture 1" descr="C:\Users\İletişim Fakültesi\Desktop\azeri-tv-spor-programi-dekoru-2015-9-7-15-53-10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42852"/>
            <a:ext cx="2990855" cy="1819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Televizyon bir eğlence aracı olma özelliğini ele almış olduğu her türlü içerik gibi, spor programları ve özellikle de futbolu kendi anlatısına uygun biçimde yeniden üretmektedir. </a:t>
            </a:r>
          </a:p>
          <a:p>
            <a:endParaRPr lang="tr-TR" dirty="0"/>
          </a:p>
        </p:txBody>
      </p:sp>
      <p:pic>
        <p:nvPicPr>
          <p:cNvPr id="57346" name="Picture 2" descr="C:\Users\İletişim Fakültesi\Desktop\fft64_mf1211059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48200" y="2770584"/>
            <a:ext cx="4038600" cy="2734469"/>
          </a:xfrm>
          <a:prstGeom prst="rect">
            <a:avLst/>
          </a:prstGeom>
          <a:noFill/>
        </p:spPr>
      </p:pic>
      <p:pic>
        <p:nvPicPr>
          <p:cNvPr id="57347" name="Picture 3" descr="C:\Users\İletişim Fakültesi\Desktop\CbuVdOBW0AAD1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42918"/>
            <a:ext cx="3714744" cy="2760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Futbol içerik bakımından, televizyon anlatım yöntemine uygun olup, yapay ve önemsiz tartışmaların yer aldığı konuların sunulduğu futbol, televizyonun özelliğine uygun üretim olarak gerçekleşmektedir. </a:t>
            </a:r>
          </a:p>
          <a:p>
            <a:endParaRPr lang="tr-TR" dirty="0"/>
          </a:p>
        </p:txBody>
      </p:sp>
      <p:pic>
        <p:nvPicPr>
          <p:cNvPr id="58370" name="Picture 2" descr="C:\Users\İletişim Fakültesi\Desktop\sports_programme_-_monday_night_football_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500042"/>
            <a:ext cx="4038600" cy="2692400"/>
          </a:xfrm>
          <a:prstGeom prst="rect">
            <a:avLst/>
          </a:prstGeom>
          <a:noFill/>
        </p:spPr>
      </p:pic>
      <p:pic>
        <p:nvPicPr>
          <p:cNvPr id="58371" name="Picture 3" descr="C:\Users\İletişim Fakültesi\Desktop\hq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214686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İnsanlar için eğlenme, dinlenme ve boş vakit geçirme amaçlı kullanılan televizyon ve benzer amaçlar doğrultusunda tutku halini alan futbol, bu iki alanın birbirlerini karşılıklı geliştirmesini sağlamaktadır</a:t>
            </a:r>
          </a:p>
        </p:txBody>
      </p:sp>
      <p:pic>
        <p:nvPicPr>
          <p:cNvPr id="18433" name="Picture 1" descr="C:\Users\İletişim Fakültesi\Desktop\1064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4143380"/>
            <a:ext cx="4038600" cy="2019300"/>
          </a:xfrm>
          <a:prstGeom prst="rect">
            <a:avLst/>
          </a:prstGeom>
          <a:noFill/>
        </p:spPr>
      </p:pic>
      <p:pic>
        <p:nvPicPr>
          <p:cNvPr id="18434" name="Picture 2" descr="C:\Users\İletişim Fakültesi\Desktop\Deniz Satar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71546"/>
            <a:ext cx="3905256" cy="2500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Eğitim Kültür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Eğitim programları temelde iletişimin bilgi verme işlevi ile bağlantılı bir biçimde televizyon türü</a:t>
            </a:r>
            <a:r>
              <a:rPr lang="tr-TR" b="1" dirty="0"/>
              <a:t> </a:t>
            </a:r>
            <a:r>
              <a:rPr lang="tr-TR" dirty="0"/>
              <a:t>olarak belirmektedir. </a:t>
            </a:r>
          </a:p>
          <a:p>
            <a:r>
              <a:rPr lang="tr-TR" dirty="0"/>
              <a:t>Bütün</a:t>
            </a:r>
            <a:r>
              <a:rPr lang="tr-TR" b="1" dirty="0"/>
              <a:t> </a:t>
            </a:r>
            <a:r>
              <a:rPr lang="tr-TR" dirty="0"/>
              <a:t>televizyon programlarının bilgilendirici yönü bulunmasına rağmen eğitim programlarını eğlence ve drama programlarından ayıran temel nitelik bu tür programların ana işlevinin eğlendirmekten çok </a:t>
            </a:r>
            <a:r>
              <a:rPr lang="tr-TR" dirty="0">
                <a:solidFill>
                  <a:srgbClr val="FF0000"/>
                </a:solidFill>
              </a:rPr>
              <a:t>öğretmek, bilgilendirmek ve onların becerilerine katkı sağlamaktır</a:t>
            </a:r>
          </a:p>
        </p:txBody>
      </p:sp>
      <p:pic>
        <p:nvPicPr>
          <p:cNvPr id="17409" name="Picture 1" descr="C:\Users\İletişim Fakültesi\Desktop\1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1785950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038600" cy="4854751"/>
          </a:xfrm>
        </p:spPr>
        <p:txBody>
          <a:bodyPr/>
          <a:lstStyle/>
          <a:p>
            <a:r>
              <a:rPr lang="tr-TR" dirty="0"/>
              <a:t>Televizyon işlevsel olarak sadece bir iletişim aracı değil, aynı zamanda bir eğitim aracı işlevi taşımaktadır. </a:t>
            </a:r>
          </a:p>
          <a:p>
            <a:r>
              <a:rPr lang="tr-TR" dirty="0"/>
              <a:t>Geniş halk kitlelerine ulaşan bir araç olması açısından önemli hizmetler vermektedir. </a:t>
            </a:r>
          </a:p>
          <a:p>
            <a:endParaRPr lang="tr-TR" dirty="0"/>
          </a:p>
        </p:txBody>
      </p:sp>
      <p:pic>
        <p:nvPicPr>
          <p:cNvPr id="59394" name="Picture 2" descr="C:\Users\İletişim Fakültesi\Desktop\indi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000240"/>
            <a:ext cx="3643338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Bu nedenle kültürel üretim sisteminin de önemli bir parçası olarak, bilgiyi geniş halk kitlelerine yaymak, onlara öğretmek ve içselleştirmelerini sağlamak gibi görevleri de bulunmaktadır. </a:t>
            </a:r>
          </a:p>
          <a:p>
            <a:endParaRPr lang="tr-TR" dirty="0"/>
          </a:p>
        </p:txBody>
      </p:sp>
      <p:pic>
        <p:nvPicPr>
          <p:cNvPr id="60418" name="Picture 2" descr="C:\Users\İletişim Fakültesi\Desktop\egitim-staj-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357298"/>
            <a:ext cx="4038600" cy="43017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Televizyonun üretmiş olduğu kültür ürünlerini izleyicinin yaşam alanlarının içlerine, evlerine ve oturma odalarına kadar götürmektedir</a:t>
            </a:r>
          </a:p>
        </p:txBody>
      </p:sp>
      <p:pic>
        <p:nvPicPr>
          <p:cNvPr id="16385" name="Picture 1" descr="C:\Users\İletişim Fakültesi\Desktop\38193,31-ocak-2013trt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071810"/>
            <a:ext cx="4038600" cy="3230880"/>
          </a:xfrm>
          <a:prstGeom prst="rect">
            <a:avLst/>
          </a:prstGeom>
          <a:noFill/>
        </p:spPr>
      </p:pic>
      <p:pic>
        <p:nvPicPr>
          <p:cNvPr id="16386" name="Picture 2" descr="C:\Users\İletişim Fakültesi\Desktop\346332-3-4-dfdc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500042"/>
            <a:ext cx="3171825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Belgesel Programlar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Belgesel televizyon programlarının kökeni film sanatına dayanmaktadır. </a:t>
            </a:r>
          </a:p>
          <a:p>
            <a:r>
              <a:rPr lang="tr-TR" dirty="0"/>
              <a:t>Televizyonda tecimsel yayıncılığın başlaması ile birlikte belgesel yapımlar genel olarak </a:t>
            </a:r>
          </a:p>
          <a:p>
            <a:r>
              <a:rPr lang="tr-TR" dirty="0"/>
              <a:t>güncel olayları, </a:t>
            </a:r>
          </a:p>
          <a:p>
            <a:r>
              <a:rPr lang="tr-TR" dirty="0"/>
              <a:t>haber bültenlerinde sunuş biçimini biraz daha ayrıntılı ve belli bakış açıları çerçevesinde vermekte, </a:t>
            </a:r>
          </a:p>
          <a:p>
            <a:r>
              <a:rPr lang="tr-TR" dirty="0"/>
              <a:t>konularını ağırlıklı biçimde insansal ve sansasyonel olaylarla sınırlamaktadır</a:t>
            </a:r>
          </a:p>
        </p:txBody>
      </p:sp>
      <p:pic>
        <p:nvPicPr>
          <p:cNvPr id="15361" name="Picture 1" descr="C:\Users\İletişim Fakültesi\Desktop\indir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714356"/>
            <a:ext cx="3381405" cy="1247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 descr="C:\Users\İletişim Fakültesi\Desktop\18369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928934"/>
            <a:ext cx="4214842" cy="1643074"/>
          </a:xfrm>
          <a:prstGeom prst="rect">
            <a:avLst/>
          </a:prstGeom>
          <a:noFill/>
        </p:spPr>
      </p:pic>
      <p:pic>
        <p:nvPicPr>
          <p:cNvPr id="61444" name="Picture 4" descr="C:\Users\İletişim Fakültesi\Desktop\822ac973-6167-4602-8794-8f433e9299c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14818"/>
            <a:ext cx="3929090" cy="2357454"/>
          </a:xfrm>
          <a:prstGeom prst="rect">
            <a:avLst/>
          </a:prstGeom>
          <a:noFill/>
        </p:spPr>
      </p:pic>
      <p:pic>
        <p:nvPicPr>
          <p:cNvPr id="61445" name="Picture 5" descr="C:\Users\İletişim Fakültesi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71546"/>
            <a:ext cx="2466975" cy="1847850"/>
          </a:xfrm>
          <a:prstGeom prst="rect">
            <a:avLst/>
          </a:prstGeom>
          <a:noFill/>
        </p:spPr>
      </p:pic>
      <p:pic>
        <p:nvPicPr>
          <p:cNvPr id="61446" name="Picture 6" descr="C:\Users\İletişim Fakültesi\Desktop\indir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1571612"/>
            <a:ext cx="2747950" cy="1762118"/>
          </a:xfrm>
          <a:prstGeom prst="rect">
            <a:avLst/>
          </a:prstGeom>
          <a:noFill/>
        </p:spPr>
      </p:pic>
      <p:pic>
        <p:nvPicPr>
          <p:cNvPr id="61447" name="Picture 7" descr="C:\Users\İletişim Fakültesi\Desktop\Bedava-Belgesel-Yayınlayan-Tüm-Yerli-ve-Yabancı-Kanallar-750x33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4143380"/>
            <a:ext cx="3929065" cy="2476495"/>
          </a:xfrm>
          <a:prstGeom prst="rect">
            <a:avLst/>
          </a:prstGeom>
          <a:noFill/>
        </p:spPr>
      </p:pic>
      <p:pic>
        <p:nvPicPr>
          <p:cNvPr id="61448" name="Picture 8" descr="C:\Users\İletişim Fakültesi\Desktop\belgesel-kanallari_zpstpbienbh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78" y="428604"/>
            <a:ext cx="2857500" cy="233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İletişim Fakültesi\Desktop\onu-cok-sevdik-82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571480"/>
            <a:ext cx="2643206" cy="2714644"/>
          </a:xfrm>
          <a:prstGeom prst="rect">
            <a:avLst/>
          </a:prstGeom>
          <a:noFill/>
        </p:spPr>
      </p:pic>
      <p:pic>
        <p:nvPicPr>
          <p:cNvPr id="62467" name="Picture 3" descr="C:\Users\İletişim Fakültesi\Desktop\58eb7050eb10bb3dc4ccbdf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000504"/>
            <a:ext cx="2786050" cy="2662234"/>
          </a:xfrm>
          <a:prstGeom prst="rect">
            <a:avLst/>
          </a:prstGeom>
          <a:noFill/>
        </p:spPr>
      </p:pic>
      <p:pic>
        <p:nvPicPr>
          <p:cNvPr id="62468" name="Picture 4" descr="C:\Users\İletişim Fakültesi\Desktop\361-farkli-bakis-trtbelgesel_702x5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571876"/>
            <a:ext cx="3128961" cy="3128967"/>
          </a:xfrm>
          <a:prstGeom prst="rect">
            <a:avLst/>
          </a:prstGeom>
          <a:noFill/>
        </p:spPr>
      </p:pic>
      <p:pic>
        <p:nvPicPr>
          <p:cNvPr id="62469" name="Picture 5" descr="C:\Users\İletişim Fakültesi\Desktop\maxresdefault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785794"/>
            <a:ext cx="3000396" cy="2857502"/>
          </a:xfrm>
          <a:prstGeom prst="rect">
            <a:avLst/>
          </a:prstGeom>
          <a:noFill/>
        </p:spPr>
      </p:pic>
      <p:pic>
        <p:nvPicPr>
          <p:cNvPr id="62470" name="Picture 6" descr="C:\Users\İletişim Fakültesi\Desktop\9c8f040dd1bca8a7d71b2419e9ad67f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3571876"/>
            <a:ext cx="3357586" cy="2928958"/>
          </a:xfrm>
          <a:prstGeom prst="rect">
            <a:avLst/>
          </a:prstGeom>
          <a:noFill/>
        </p:spPr>
      </p:pic>
      <p:pic>
        <p:nvPicPr>
          <p:cNvPr id="62471" name="Picture 7" descr="C:\Users\İletişim Fakültesi\Desktop\Sinirlararasind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1142984"/>
            <a:ext cx="2381250" cy="179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r>
              <a:rPr lang="tr-TR" dirty="0"/>
              <a:t>Kamuoyunda ‘belgesel izleyicisi’ ile ‘bilinçli izleyici’ bir arada anılmaktadır. </a:t>
            </a:r>
          </a:p>
          <a:p>
            <a:r>
              <a:rPr lang="tr-TR" dirty="0"/>
              <a:t>Son yılların bilinçli izleyici olduklarını kabul eden izleyici grubu, bugünün popüler programları olan diziler, eğlence programları ve özellikle futbol gibi programlar yerine televizyon ekranlarından, haber programı ve belgesel izlediklerini belirtmektedir. </a:t>
            </a:r>
          </a:p>
          <a:p>
            <a:r>
              <a:rPr lang="tr-TR" dirty="0"/>
              <a:t>Çünkü kamuoyu bu tür programların yüksek kültür seviyesindeki izleyici tarafından takip edildiği düşüncesi taşımaktadır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Çocuk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/>
          <a:lstStyle/>
          <a:p>
            <a:r>
              <a:rPr lang="tr-TR" dirty="0"/>
              <a:t>Çocuk programlarının yapım amacı, çocuğun büyüme sürecine olumlu katkı sağlamaktır. </a:t>
            </a:r>
          </a:p>
          <a:p>
            <a:r>
              <a:rPr lang="tr-TR" dirty="0"/>
              <a:t>Çocuğun gelişiminde aile, okul ve toplum önemli katkı sağlarken, bugünün ana kurumlarından biri konumuna gelen kitle iletişim araçları ve özellikle televizyon bu gelişme ve büyümü çağında önemli rol oynamaktadır. </a:t>
            </a:r>
          </a:p>
          <a:p>
            <a:r>
              <a:rPr lang="tr-TR" dirty="0"/>
              <a:t>Çocuk doğumundan kısa süre sonra televizyon görselleri ile tanışmaktadır.</a:t>
            </a:r>
          </a:p>
        </p:txBody>
      </p:sp>
      <p:pic>
        <p:nvPicPr>
          <p:cNvPr id="13314" name="Picture 2" descr="C:\Users\İletişim Fakültesi\Desktop\bebek_televizyo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3000396" cy="1714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r>
              <a:rPr lang="tr-TR" dirty="0"/>
              <a:t>Televizyon ticari kaygı taşıyan bir mecra olarak, yayın hayatını sürdürebilmesi tüketim kültürünü başarılı bir biçimde üretmesine bağlı olmasından dolayı bir kamu hizmeti amacı gütmesi zayıflamaktadır. </a:t>
            </a:r>
          </a:p>
          <a:p>
            <a:endParaRPr lang="tr-TR" dirty="0"/>
          </a:p>
        </p:txBody>
      </p:sp>
      <p:pic>
        <p:nvPicPr>
          <p:cNvPr id="63490" name="Picture 2" descr="C:\Users\İletişim Fakültesi\Desktop\510593-3-4-d98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705" y="2876475"/>
            <a:ext cx="3171825" cy="2286000"/>
          </a:xfrm>
          <a:prstGeom prst="rect">
            <a:avLst/>
          </a:prstGeom>
          <a:noFill/>
        </p:spPr>
      </p:pic>
      <p:pic>
        <p:nvPicPr>
          <p:cNvPr id="63491" name="Picture 3" descr="C:\Users\İletişim Fakültesi\Desktop\kids-t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655591"/>
            <a:ext cx="5000628" cy="3013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5069065"/>
          </a:xfrm>
        </p:spPr>
        <p:txBody>
          <a:bodyPr/>
          <a:lstStyle/>
          <a:p>
            <a:r>
              <a:rPr lang="tr-TR" dirty="0"/>
              <a:t>Özel yayıncılık yapan televizyon kanallarında var olan ticari kaygılar, kamu hizmeti yayıncılık anlayışını etkilemektedir. </a:t>
            </a:r>
          </a:p>
          <a:p>
            <a:endParaRPr lang="tr-TR" dirty="0"/>
          </a:p>
        </p:txBody>
      </p:sp>
      <p:pic>
        <p:nvPicPr>
          <p:cNvPr id="64514" name="Picture 2" descr="C:\Users\İletişim Fakültesi\Desktop\5795_tv-cocuklari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285860"/>
            <a:ext cx="2466975" cy="1857375"/>
          </a:xfrm>
          <a:prstGeom prst="rect">
            <a:avLst/>
          </a:prstGeom>
          <a:noFill/>
        </p:spPr>
      </p:pic>
      <p:pic>
        <p:nvPicPr>
          <p:cNvPr id="64515" name="Picture 3" descr="C:\Users\İletişim Fakültesi\Desktop\resized_08387-38f768b4televizy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929066"/>
            <a:ext cx="4691074" cy="2705095"/>
          </a:xfrm>
          <a:prstGeom prst="rect">
            <a:avLst/>
          </a:prstGeom>
          <a:noFill/>
        </p:spPr>
      </p:pic>
      <p:pic>
        <p:nvPicPr>
          <p:cNvPr id="64516" name="Picture 4" descr="C:\Users\İletişim Fakültesi\Desktop\SUSA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3714752"/>
            <a:ext cx="2571747" cy="2619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5069065"/>
          </a:xfrm>
        </p:spPr>
        <p:txBody>
          <a:bodyPr>
            <a:normAutofit/>
          </a:bodyPr>
          <a:lstStyle/>
          <a:p>
            <a:r>
              <a:rPr lang="tr-TR" dirty="0"/>
              <a:t>Önemli izleyici kesimini oluşturan küçük yaşta çocukların korunması, onların yaşına uygun programlarla karşılaşması, televizyonlarda çocuk ve gençlere uygun nitelikte hazırlanan programlar ve yayın akışı ile mümkün görünmektedir</a:t>
            </a:r>
          </a:p>
        </p:txBody>
      </p:sp>
      <p:pic>
        <p:nvPicPr>
          <p:cNvPr id="12289" name="Picture 1" descr="C:\Users\İletişim Fakültesi\Desktop\televizyon-ve-çocuk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285860"/>
            <a:ext cx="4038600" cy="2259881"/>
          </a:xfrm>
          <a:prstGeom prst="rect">
            <a:avLst/>
          </a:prstGeom>
          <a:noFill/>
        </p:spPr>
      </p:pic>
      <p:pic>
        <p:nvPicPr>
          <p:cNvPr id="12290" name="Picture 2" descr="C:\Users\İletişim Fakültesi\Desktop\tv-cocuk-6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4214818"/>
            <a:ext cx="4333883" cy="2124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242889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Çocuk programları hazırlanırken onların günlük yaşamlarında farklı kaynaklardan bilgi ve deneyimlere ulaşmalarının yolları bulmak gerekmektedir. </a:t>
            </a:r>
          </a:p>
          <a:p>
            <a:endParaRPr lang="tr-TR" dirty="0"/>
          </a:p>
          <a:p>
            <a:r>
              <a:rPr lang="tr-TR" dirty="0"/>
              <a:t>Programların hazırlanmasında başlıca sorumluluk çocukların zekâ ve hayal güçlerini geliştirmeye yardımcı olacak ürünler üretmek olduğu akıldan çıkarılmamalıdır</a:t>
            </a:r>
          </a:p>
        </p:txBody>
      </p:sp>
      <p:pic>
        <p:nvPicPr>
          <p:cNvPr id="11265" name="Picture 1" descr="C:\Users\İletişim Fakültesi\Desktop\televizyon-bagimlili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643314"/>
            <a:ext cx="4762500" cy="2705096"/>
          </a:xfrm>
          <a:prstGeom prst="rect">
            <a:avLst/>
          </a:prstGeom>
          <a:noFill/>
        </p:spPr>
      </p:pic>
      <p:pic>
        <p:nvPicPr>
          <p:cNvPr id="11266" name="Picture 2" descr="C:\Users\İletişim Fakültesi\Desktop\1_100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643314"/>
            <a:ext cx="2540000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İletişim Fakültesi\Desktop\televizyon-karikaturleri-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071546"/>
            <a:ext cx="5715000" cy="52014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İletişim Fakültesi\Desktop\ocuğunuz-Doğru-TV-Programlarına-ve-Gelişimine-Uygun-Kitaplara-Ulaşabiliyor-mu-Sinem-Olcay-e14550232259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0687" y="1571625"/>
            <a:ext cx="5762625" cy="3714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Yarışma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Televizyon programları arasında yer alan ve yoğun izleyici çeken eğlence programları içerik ve anlatım dili bakımından kendi içinde alt gruplara ayrılmaktadır. </a:t>
            </a:r>
          </a:p>
          <a:p>
            <a:r>
              <a:rPr lang="tr-TR" dirty="0"/>
              <a:t>Bu grup içinde yer alan “yarışma programları” televizyon açısından en popüler programlar olarak ilgi çekmektedir. </a:t>
            </a:r>
          </a:p>
          <a:p>
            <a:r>
              <a:rPr lang="tr-TR" dirty="0"/>
              <a:t>Bu programlar, yarışanın bilgisini test ettikleri gibi belli </a:t>
            </a:r>
            <a:r>
              <a:rPr lang="tr-TR" dirty="0" err="1"/>
              <a:t>sosyo</a:t>
            </a:r>
            <a:r>
              <a:rPr lang="tr-TR" dirty="0"/>
              <a:t>-kültürel normlara uygunluğu da ölçebilmektedir</a:t>
            </a:r>
          </a:p>
        </p:txBody>
      </p:sp>
      <p:pic>
        <p:nvPicPr>
          <p:cNvPr id="10241" name="Picture 1" descr="C:\Users\İletişim Fakültesi\Desktop\Tüm-Televizyon-Yarışma-Programlarının-Whatsapp-Başvuru-Numaraları-750x3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8604"/>
            <a:ext cx="2786057" cy="1595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C:\Users\İletişim Fakültesi\Desktop\indir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142984"/>
            <a:ext cx="5929354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Yarışma programları izleyici katılımını da sağlaması nedeniyle izleyicinin ilgisini çeken programlar arasında önemli yer edinmektedir. </a:t>
            </a:r>
          </a:p>
          <a:p>
            <a:endParaRPr lang="tr-TR" dirty="0"/>
          </a:p>
        </p:txBody>
      </p:sp>
      <p:pic>
        <p:nvPicPr>
          <p:cNvPr id="67586" name="Picture 2" descr="C:\Users\İletişim Fakültesi\Desktop\para-icin-neler-yapmadilar-televizyon-yarisma-11606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714488"/>
            <a:ext cx="4038600" cy="3815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283379"/>
          </a:xfrm>
        </p:spPr>
        <p:txBody>
          <a:bodyPr>
            <a:normAutofit fontScale="92500"/>
          </a:bodyPr>
          <a:lstStyle/>
          <a:p>
            <a:r>
              <a:rPr lang="tr-TR" dirty="0"/>
              <a:t>İzleyicinin programa katılımı, yarışma süresince kendi bilgisini programa katılan yarışmacı ve soruları hazırlayan uzmanları bilgileri ile karşılaştırması biçiminde gerçekleşmektedir. </a:t>
            </a:r>
          </a:p>
          <a:p>
            <a:r>
              <a:rPr lang="tr-TR" dirty="0"/>
              <a:t>Aynı zamanda yarışmadaki taraflar arasında ortaya çıkan çatışmada, kendini bir taraf hissetmesi de ilgiyi arttırmaktadır </a:t>
            </a:r>
          </a:p>
        </p:txBody>
      </p:sp>
      <p:pic>
        <p:nvPicPr>
          <p:cNvPr id="9217" name="Picture 1" descr="C:\Users\İletişim Fakültesi\Desktop\reytinglerde-yarisma-programi-zirveden-inmedi-atv-ve-trt-dizilerini-hangi-yapim-takip-etti-379-2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142984"/>
            <a:ext cx="3609975" cy="2352675"/>
          </a:xfrm>
          <a:prstGeom prst="rect">
            <a:avLst/>
          </a:prstGeom>
          <a:noFill/>
        </p:spPr>
      </p:pic>
      <p:pic>
        <p:nvPicPr>
          <p:cNvPr id="9218" name="Picture 2" descr="C:\Users\İletişim Fakültesi\Desktop\fft16_mf273722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929066"/>
            <a:ext cx="4119570" cy="2257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5211941"/>
          </a:xfrm>
        </p:spPr>
        <p:txBody>
          <a:bodyPr>
            <a:normAutofit lnSpcReduction="10000"/>
          </a:bodyPr>
          <a:lstStyle/>
          <a:p>
            <a:r>
              <a:rPr lang="tr-TR" dirty="0"/>
              <a:t>Yarışma programları temelde eğlendirme unsuru taşımakta ve geniş kitlelere ulaşmaktadır. </a:t>
            </a:r>
          </a:p>
          <a:p>
            <a:r>
              <a:rPr lang="tr-TR" dirty="0"/>
              <a:t>Bu tür programlarda üretilme nedeni olarak, hem popüler olmaları, hem yapım maliyeti açısından düşük maliyetli olmaları ve hem de bir gün gibi kısa sürede üretilmeleri yatmaktadır. </a:t>
            </a:r>
          </a:p>
          <a:p>
            <a:endParaRPr lang="tr-TR" dirty="0"/>
          </a:p>
        </p:txBody>
      </p:sp>
      <p:pic>
        <p:nvPicPr>
          <p:cNvPr id="68610" name="Picture 2" descr="C:\Users\İletişim Fakültesi\Desktop\karavan-atv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4000528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/>
          </a:bodyPr>
          <a:lstStyle/>
          <a:p>
            <a:r>
              <a:rPr lang="tr-TR" dirty="0"/>
              <a:t>Yarışma programları canlı yayınlandığı takdirde de yapım süresi yayın süresine eşit gerçekleşmektedir. </a:t>
            </a:r>
          </a:p>
          <a:p>
            <a:r>
              <a:rPr lang="tr-TR" dirty="0"/>
              <a:t>Bu tür programlar konuklar ve katılımcılar önünde stüdyoda da gerçekleşmekte ve doğrudan izleyiciye ulaşmaktadır.</a:t>
            </a:r>
          </a:p>
        </p:txBody>
      </p:sp>
      <p:pic>
        <p:nvPicPr>
          <p:cNvPr id="8193" name="Picture 1" descr="C:\Users\İletişim Fakültesi\Desktop\medya-takip-yarisma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357562"/>
            <a:ext cx="6000792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Reklam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Reklam gelirlerinin birçok kanal arasında paylaşımı, izlenme oranları ile paralellik taşımaktadır. </a:t>
            </a:r>
          </a:p>
          <a:p>
            <a:endParaRPr lang="tr-TR" dirty="0"/>
          </a:p>
          <a:p>
            <a:r>
              <a:rPr lang="tr-TR" dirty="0"/>
              <a:t>Dolayısıyla en iddialı program ile izleyici ölçümlerinde ilk sıralara yerleşmek, televizyon kuruluşlarının temel hedefi olmakta ve “reyting savaşları” adıyla anılan rekabet ortamı görülmektedir </a:t>
            </a:r>
          </a:p>
        </p:txBody>
      </p:sp>
      <p:pic>
        <p:nvPicPr>
          <p:cNvPr id="7169" name="Picture 1" descr="C:\Users\İletişim Fakültesi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57200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tr-TR" dirty="0"/>
              <a:t>Televizyonun doğası gereği televizyon reklamları, diğer medyalardan farklı olarak hedef kitlesini hem sözel hem de görsel olarak yakalamaktadır. </a:t>
            </a:r>
          </a:p>
          <a:p>
            <a:endParaRPr lang="tr-TR" dirty="0"/>
          </a:p>
          <a:p>
            <a:r>
              <a:rPr lang="tr-TR" dirty="0"/>
              <a:t>Hem göze hem kulağa hitap etmesi, ulaşım kolaylığı, her yaş ve </a:t>
            </a:r>
            <a:r>
              <a:rPr lang="tr-TR" dirty="0" err="1"/>
              <a:t>sosyo</a:t>
            </a:r>
            <a:r>
              <a:rPr lang="tr-TR" dirty="0"/>
              <a:t>-kültürel gruba uygun program yayınlaması gibi birçok nedenle televizyon, reklamlar için vazgeçilmez bir ortam yaratmaktadır</a:t>
            </a:r>
          </a:p>
        </p:txBody>
      </p:sp>
      <p:pic>
        <p:nvPicPr>
          <p:cNvPr id="6145" name="Picture 1" descr="C:\Users\İletişim Fakültesi\Desktop\7guyit2016020416255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71942"/>
            <a:ext cx="9144000" cy="3143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Televizyon reklamcılığı iletilerini görsel ve sözel öğelerle anlamlandırarak kullanması nedeniyle diğer reklamlardan ayrılmakta ve daha etkin yapı sergilemektedir. </a:t>
            </a:r>
          </a:p>
          <a:p>
            <a:endParaRPr lang="tr-TR" dirty="0"/>
          </a:p>
          <a:p>
            <a:r>
              <a:rPr lang="tr-TR" dirty="0"/>
              <a:t>Duygu ve düşünceler üzerindeki etkiyi arttıran reklamlar ses unsuru ile de film gerçekliğinde verilmektedir</a:t>
            </a:r>
          </a:p>
        </p:txBody>
      </p:sp>
      <p:pic>
        <p:nvPicPr>
          <p:cNvPr id="5121" name="Picture 1" descr="C:\Users\İletişim Fakültesi\Desktop\0x0-buyuk-yaris-1503088748392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000108"/>
            <a:ext cx="4000528" cy="50427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Drama Programları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Televizyon yayına başladığında dram sanatı gereksinimini tiyatro oyunları yayınlayarak karşılamaktadır. </a:t>
            </a:r>
          </a:p>
          <a:p>
            <a:r>
              <a:rPr lang="tr-TR" dirty="0"/>
              <a:t>Daha sonra işin içine sadece kamera faktörünün girdiği tiyatro oyunları sahne yerine ekrandan verilmeye başlanmaktadır. </a:t>
            </a:r>
          </a:p>
          <a:p>
            <a:r>
              <a:rPr lang="tr-TR" dirty="0"/>
              <a:t>tadır </a:t>
            </a:r>
          </a:p>
        </p:txBody>
      </p:sp>
      <p:pic>
        <p:nvPicPr>
          <p:cNvPr id="4097" name="Picture 1" descr="C:\Users\İletişim Fakültesi\Desktop\ask_halleri2011_2-448x2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14818"/>
            <a:ext cx="4286280" cy="2428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4997627"/>
          </a:xfrm>
        </p:spPr>
        <p:txBody>
          <a:bodyPr/>
          <a:lstStyle/>
          <a:p>
            <a:r>
              <a:rPr lang="tr-TR" dirty="0"/>
              <a:t>Sinema, kendisi ile benzerlik taşıması nedeniyle anlatı yönünden televizyona öncülük etmektedir. </a:t>
            </a:r>
          </a:p>
          <a:p>
            <a:r>
              <a:rPr lang="tr-TR" dirty="0"/>
              <a:t>Sinema anlatı sanatını kendine örnek alan televizyon sonrasında yerini televizyon oyunlarına bırakmak</a:t>
            </a:r>
          </a:p>
        </p:txBody>
      </p:sp>
      <p:pic>
        <p:nvPicPr>
          <p:cNvPr id="71682" name="Picture 2" descr="C:\Users\İletişim Fakültesi\Desktop\992578_620x4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714356"/>
            <a:ext cx="4038600" cy="2670687"/>
          </a:xfrm>
          <a:prstGeom prst="rect">
            <a:avLst/>
          </a:prstGeom>
          <a:noFill/>
        </p:spPr>
      </p:pic>
      <p:pic>
        <p:nvPicPr>
          <p:cNvPr id="71683" name="Picture 3" descr="C:\Users\İletişim Fakültesi\Desktop\150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429000"/>
            <a:ext cx="3338511" cy="3186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İletişim Fakültesi\Desktop\gunun-diziler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99" y="928670"/>
            <a:ext cx="8000001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C:\Users\İletişim Fakültesi\Desktop\kadinlarin-takip-ettigi-turk-diziler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00108"/>
            <a:ext cx="7358114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5211941"/>
          </a:xfrm>
        </p:spPr>
        <p:txBody>
          <a:bodyPr>
            <a:normAutofit/>
          </a:bodyPr>
          <a:lstStyle/>
          <a:p>
            <a:r>
              <a:rPr lang="tr-TR" dirty="0"/>
              <a:t>Televizyon </a:t>
            </a:r>
            <a:r>
              <a:rPr lang="tr-TR" dirty="0" err="1"/>
              <a:t>dramaları</a:t>
            </a:r>
            <a:r>
              <a:rPr lang="tr-TR" dirty="0"/>
              <a:t> anlatı yönünden tiyatro ve sinema geleneğinden yararlanarak, dramatik yapısını buna göre kurmakta ve buna rağmen yine de kendi drama formunun toplumsal-kültürel anlamına farklı boyutlar katmaktadır</a:t>
            </a:r>
          </a:p>
        </p:txBody>
      </p:sp>
      <p:pic>
        <p:nvPicPr>
          <p:cNvPr id="72706" name="Picture 2" descr="C:\Users\İletişim Fakültesi\Desktop\59ce351b7152d9254c271e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142984"/>
            <a:ext cx="4038600" cy="2279855"/>
          </a:xfrm>
          <a:prstGeom prst="rect">
            <a:avLst/>
          </a:prstGeom>
          <a:noFill/>
        </p:spPr>
      </p:pic>
      <p:pic>
        <p:nvPicPr>
          <p:cNvPr id="72707" name="Picture 3" descr="C:\Users\İletişim Fakültesi\Desktop\8200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929066"/>
            <a:ext cx="4191009" cy="2152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/>
          </a:bodyPr>
          <a:lstStyle/>
          <a:p>
            <a:r>
              <a:rPr lang="tr-TR" dirty="0"/>
              <a:t>Bu yeni form televizyonun yapısına özgü iki özellikle bağlantılı olarak, televizyon izleme rutininin sinema ve tiyatrodan farklı olması yani izleyicinin </a:t>
            </a:r>
            <a:r>
              <a:rPr lang="tr-TR" dirty="0" err="1"/>
              <a:t>dramayı</a:t>
            </a:r>
            <a:r>
              <a:rPr lang="tr-TR" dirty="0"/>
              <a:t> sinema ve tiyatro ortamındaki bilet alma, mekan değiştirme, loş ortam, özel bir atmosfer gibi ortamlar oluşturmadan izleme olanağı tanımaktadır</a:t>
            </a:r>
          </a:p>
        </p:txBody>
      </p:sp>
      <p:pic>
        <p:nvPicPr>
          <p:cNvPr id="3073" name="Picture 1" descr="C:\Users\İletişim Fakültesi\Desktop\icerde_780x438-69yqkj9wo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429000"/>
            <a:ext cx="7429500" cy="3171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İletişim Fakültesi\Desktop\fft16_mf266255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35050"/>
            <a:ext cx="7620000" cy="478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423</TotalTime>
  <Words>1900</Words>
  <Application>Microsoft Office PowerPoint</Application>
  <PresentationFormat>Ekran Gösterisi (4:3)</PresentationFormat>
  <Paragraphs>151</Paragraphs>
  <Slides>60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64" baseType="lpstr">
      <vt:lpstr>Calibri</vt:lpstr>
      <vt:lpstr>Constantia</vt:lpstr>
      <vt:lpstr>Wingdings 2</vt:lpstr>
      <vt:lpstr>Akış</vt:lpstr>
      <vt:lpstr>TELEVİZYON PROGRAM TÜRLERİ</vt:lpstr>
      <vt:lpstr>Televizyon Kurmaca ve Gerçeklik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Televizyon Program Türleri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Haber Bülteni ve Haber Programları</vt:lpstr>
      <vt:lpstr>PowerPoint Sunusu</vt:lpstr>
      <vt:lpstr>PowerPoint Sunusu</vt:lpstr>
      <vt:lpstr>PowerPoint Sunusu</vt:lpstr>
      <vt:lpstr>PowerPoint Sunusu</vt:lpstr>
      <vt:lpstr>Müzik Programları</vt:lpstr>
      <vt:lpstr>PowerPoint Sunusu</vt:lpstr>
      <vt:lpstr>Eğlence Programları</vt:lpstr>
      <vt:lpstr>PowerPoint Sunusu</vt:lpstr>
      <vt:lpstr>PowerPoint Sunusu</vt:lpstr>
      <vt:lpstr>Spor Programları</vt:lpstr>
      <vt:lpstr>PowerPoint Sunusu</vt:lpstr>
      <vt:lpstr>PowerPoint Sunusu</vt:lpstr>
      <vt:lpstr>PowerPoint Sunusu</vt:lpstr>
      <vt:lpstr>Eğitim Kültür Programları</vt:lpstr>
      <vt:lpstr>PowerPoint Sunusu</vt:lpstr>
      <vt:lpstr>PowerPoint Sunusu</vt:lpstr>
      <vt:lpstr>PowerPoint Sunusu</vt:lpstr>
      <vt:lpstr>Belgesel Programlar</vt:lpstr>
      <vt:lpstr>PowerPoint Sunusu</vt:lpstr>
      <vt:lpstr>PowerPoint Sunusu</vt:lpstr>
      <vt:lpstr>PowerPoint Sunusu</vt:lpstr>
      <vt:lpstr>Çocuk Programları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Yarışma Programları</vt:lpstr>
      <vt:lpstr>PowerPoint Sunusu</vt:lpstr>
      <vt:lpstr>PowerPoint Sunusu</vt:lpstr>
      <vt:lpstr>PowerPoint Sunusu</vt:lpstr>
      <vt:lpstr>PowerPoint Sunusu</vt:lpstr>
      <vt:lpstr>PowerPoint Sunusu</vt:lpstr>
      <vt:lpstr>Reklam Programları</vt:lpstr>
      <vt:lpstr>PowerPoint Sunusu</vt:lpstr>
      <vt:lpstr>PowerPoint Sunusu</vt:lpstr>
      <vt:lpstr>Drama Programları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İletişim Fakültesi</dc:creator>
  <cp:lastModifiedBy>admin</cp:lastModifiedBy>
  <cp:revision>60</cp:revision>
  <dcterms:created xsi:type="dcterms:W3CDTF">2017-02-27T12:25:32Z</dcterms:created>
  <dcterms:modified xsi:type="dcterms:W3CDTF">2022-01-07T16:16:42Z</dcterms:modified>
</cp:coreProperties>
</file>