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7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BE5E5-F814-41B6-AF5F-A58693C0EF59}" type="datetimeFigureOut">
              <a:rPr lang="tr-TR" smtClean="0"/>
              <a:pPr/>
              <a:t>15.03.2021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243DE3-6D75-41C0-88A5-6758AAB1C83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8706"/>
          </a:xfrm>
        </p:spPr>
        <p:txBody>
          <a:bodyPr/>
          <a:lstStyle/>
          <a:p>
            <a:r>
              <a:rPr lang="tr-TR" dirty="0"/>
              <a:t>HABER VE ÖZELLİKLERİ</a:t>
            </a:r>
          </a:p>
        </p:txBody>
      </p:sp>
      <p:pic>
        <p:nvPicPr>
          <p:cNvPr id="2050" name="Picture 2" descr="C:\Users\İletişim Fakültesi\Desktop\internet haberciliğ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3960492" cy="3143272"/>
          </a:xfrm>
          <a:prstGeom prst="rect">
            <a:avLst/>
          </a:prstGeom>
          <a:noFill/>
        </p:spPr>
      </p:pic>
      <p:pic>
        <p:nvPicPr>
          <p:cNvPr id="2051" name="Picture 3" descr="C:\Users\İletişim Fakültesi\Desktop\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496"/>
            <a:ext cx="3660774" cy="3098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426255"/>
          </a:xfrm>
        </p:spPr>
        <p:txBody>
          <a:bodyPr>
            <a:normAutofit/>
          </a:bodyPr>
          <a:lstStyle/>
          <a:p>
            <a:r>
              <a:rPr lang="tr-TR" dirty="0"/>
              <a:t>Bu durumda da, telgrafın kamusal söyleme katkısı, ilgisizliği yüceltip, acizliği katmerleştirmek şeklinde gerçekleşmiştir. </a:t>
            </a:r>
          </a:p>
          <a:p>
            <a:r>
              <a:rPr lang="tr-TR" dirty="0"/>
              <a:t>Bugün televizyon haberlerinde kullanılan söylemde telgrafın söylemini izlemektedir. </a:t>
            </a:r>
          </a:p>
          <a:p>
            <a:r>
              <a:rPr lang="tr-TR" dirty="0"/>
              <a:t>Haberler duygusuz ve ilgisiz seyirciler oluşmasında da etkili bir teşkil etmektedir. </a:t>
            </a:r>
          </a:p>
          <a:p>
            <a:endParaRPr lang="tr-TR" dirty="0"/>
          </a:p>
        </p:txBody>
      </p:sp>
      <p:pic>
        <p:nvPicPr>
          <p:cNvPr id="6146" name="Picture 2" descr="C:\Users\İletişim Fakültesi\Desktop\2018%2F01%2Fmuhabir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4038600" cy="384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tr-TR" dirty="0"/>
              <a:t>Haberin içinde kullanılan sözcük seçimleri belli bir ideolojik tavrı ve seçimi yansıtabilir. </a:t>
            </a:r>
          </a:p>
          <a:p>
            <a:r>
              <a:rPr lang="tr-TR" dirty="0"/>
              <a:t>Ancak bu ideoloji sözcüğünden daha çok “söylem içinde güç/iktidar ilişkilerinin temsil sorunu” biçiminde ele alınabilmektedir.</a:t>
            </a:r>
          </a:p>
          <a:p>
            <a:r>
              <a:rPr lang="tr-TR" dirty="0"/>
              <a:t>İdeoloji, sözcük olarak egemen ideolojiyi belirtmektedir. </a:t>
            </a:r>
          </a:p>
          <a:p>
            <a:r>
              <a:rPr lang="tr-TR" dirty="0"/>
              <a:t>Haber metinlerinde yer alan ideolojide egemen ideoloji öne çıksa da asıl haberde yansıyan güç/ iktidar ilişkileri yalnızca sınıf ilişkileri olarak açıklanamamaktadır.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283379"/>
          </a:xfrm>
        </p:spPr>
        <p:txBody>
          <a:bodyPr>
            <a:normAutofit fontScale="92500"/>
          </a:bodyPr>
          <a:lstStyle/>
          <a:p>
            <a:r>
              <a:rPr lang="tr-TR" dirty="0"/>
              <a:t>Dil ve söylem, toplumdaki güç/iktidar ilişkilerinin dayandığı cinsel, etnik, dinsel farklılıkların mücadele ettiği bir alanı anlatmaktadır. </a:t>
            </a:r>
          </a:p>
          <a:p>
            <a:endParaRPr lang="tr-TR" dirty="0"/>
          </a:p>
          <a:p>
            <a:r>
              <a:rPr lang="tr-TR" dirty="0"/>
              <a:t>Haberde anlatıcının dili, farklı belirlenimlerle oluşan güç/iktidar ilişkilerinin söylem içinde eklemlendiği momentleri yansıtmaktadır.</a:t>
            </a:r>
          </a:p>
        </p:txBody>
      </p:sp>
      <p:pic>
        <p:nvPicPr>
          <p:cNvPr id="7170" name="Picture 2" descr="C:\Users\İletişim Fakültesi\Desktop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Ulusal medyanın yoğun bir şekilde tekelleşmesi ve basın kurumlarının da büyük sermaye gruplarının eline geçmesiyle sonuçlanmıştır. </a:t>
            </a:r>
          </a:p>
          <a:p>
            <a:endParaRPr lang="tr-TR" dirty="0"/>
          </a:p>
          <a:p>
            <a:r>
              <a:rPr lang="tr-TR" dirty="0"/>
              <a:t>Bunun sonucu var olan medya politikaları da bu büyük sermaye gruplarının çıkarları doğrultusunda işlemeye başlamıştır.</a:t>
            </a:r>
          </a:p>
        </p:txBody>
      </p:sp>
      <p:pic>
        <p:nvPicPr>
          <p:cNvPr id="8194" name="Picture 2" descr="C:\Users\İletişim Fakültesi\Desktop\cartoon-reporter-running-interview-19094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435771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Medya diğer taraftan da merkeziyetçi/bürokratik ideolojiyi savunmak gibi bir ikileme düşmüştür. </a:t>
            </a:r>
          </a:p>
          <a:p>
            <a:r>
              <a:rPr lang="tr-TR" dirty="0"/>
              <a:t>Bu ikilem de medya da popülist bir söyleme sığınma zorunluluğu ortaya çıkarmıştır. </a:t>
            </a:r>
          </a:p>
          <a:p>
            <a:r>
              <a:rPr lang="tr-TR" dirty="0"/>
              <a:t>Medyanın geliştirmiş olduğu bu popülist/milliyetçi söylemle “halkla” buluşur </a:t>
            </a:r>
            <a:r>
              <a:rPr lang="tr-TR" b="1" dirty="0">
                <a:solidFill>
                  <a:srgbClr val="FF0000"/>
                </a:solidFill>
              </a:rPr>
              <a:t>gibi </a:t>
            </a:r>
            <a:r>
              <a:rPr lang="tr-TR" dirty="0"/>
              <a:t>yapılmıştır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211941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Haber bir söylem olarak, toplumsal biçimde yapılandırılmış anlamın ve kullanımın da yer aldığı dilin özgül bir örneği olarak incelenmektedir. </a:t>
            </a:r>
          </a:p>
          <a:p>
            <a:r>
              <a:rPr lang="tr-TR" dirty="0"/>
              <a:t>Buna göre, haber içeriklerinde belirleyici konumda olan etmenlerin kolay ayırt edilebilmesi mümkün olmamaktadır. </a:t>
            </a:r>
          </a:p>
          <a:p>
            <a:r>
              <a:rPr lang="tr-TR" dirty="0"/>
              <a:t>Haber bu etmenleri kendi içerisinde dönüştürmektedir.</a:t>
            </a:r>
          </a:p>
        </p:txBody>
      </p:sp>
      <p:pic>
        <p:nvPicPr>
          <p:cNvPr id="9218" name="Picture 2" descr="C:\Users\İletişim Fakültesi\Desktop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3786213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569131"/>
          </a:xfrm>
        </p:spPr>
        <p:txBody>
          <a:bodyPr>
            <a:normAutofit/>
          </a:bodyPr>
          <a:lstStyle/>
          <a:p>
            <a:r>
              <a:rPr lang="tr-TR" dirty="0"/>
              <a:t>Aynı zamanda haberler, var oldukları yapı içerisinde kendileri ile aynı anda farklı işlevler üstlenen kurumlar ve söylemlerle de ilişki içinde bulunmaktadır. </a:t>
            </a:r>
          </a:p>
          <a:p>
            <a:r>
              <a:rPr lang="tr-TR" dirty="0"/>
              <a:t>Böylece haber var olan bu ilişki ağından yalıtılarak anlaşılamamaktadır</a:t>
            </a:r>
          </a:p>
        </p:txBody>
      </p:sp>
      <p:pic>
        <p:nvPicPr>
          <p:cNvPr id="10242" name="Picture 2" descr="C:\Users\İletişim Fakültesi\Desktop\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928670"/>
            <a:ext cx="4400552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lvl="2">
              <a:buNone/>
            </a:pPr>
            <a:r>
              <a:rPr lang="tr-TR" sz="2400" b="1" dirty="0">
                <a:solidFill>
                  <a:srgbClr val="FF0000"/>
                </a:solidFill>
              </a:rPr>
              <a:t>Haberlerde Gerçekliğin Gizlenmesi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800" b="1" dirty="0"/>
              <a:t> </a:t>
            </a:r>
            <a:r>
              <a:rPr lang="tr-TR" sz="2800" dirty="0"/>
              <a:t>Televizyon tuhaf şekilde, göstererek, bilgiyi bilgilendirme işinin yapılması için gösterilmesi gerekenden başka şeyler göstererek ya da gösterilmesi gerekeni gösterirken, bunu göstermeyecek veya anlamsızlaştıracak şekilde yapabilmektedir. </a:t>
            </a:r>
          </a:p>
          <a:p>
            <a:r>
              <a:rPr lang="tr-TR" sz="2800" dirty="0"/>
              <a:t>Olayları gerçekle hiçbir şekilde uyum sağlamayan bir anlam kazanacak tarzda kurarak nasıl gizleyebildiğini göstererek, hafifçe daha az görünür olan şeylere doğru ilerlemektedir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tr-TR" dirty="0"/>
              <a:t>Gerçek olan, medyada ne tam bir gerçeklik bulunmaktadır ne de doğruluk yer almaktadır. </a:t>
            </a:r>
          </a:p>
          <a:p>
            <a:r>
              <a:rPr lang="tr-TR" dirty="0"/>
              <a:t>Televizyon haberleri bazı ilginç öykülerin seçiminde drama özellikleri ortaya koymaktadır. </a:t>
            </a:r>
          </a:p>
          <a:p>
            <a:r>
              <a:rPr lang="tr-TR" dirty="0"/>
              <a:t>Bir çocuğun kaçırılma öyküsünü ilginç hale getirirken tamamen yalan söylememektedir. </a:t>
            </a:r>
          </a:p>
          <a:p>
            <a:r>
              <a:rPr lang="tr-TR" dirty="0"/>
              <a:t>Fakat tamamen gerçeği de vermemektedir. </a:t>
            </a:r>
          </a:p>
          <a:p>
            <a:r>
              <a:rPr lang="tr-TR" dirty="0"/>
              <a:t>Gerçeğe ulaşabilseydi sadece haber programı ile yetinmek zorunda kalabilirdik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tr-TR" dirty="0"/>
              <a:t>Günümüzde televizyon haberleri, dizi filmlere benzer özellikler taşımaktadır. </a:t>
            </a:r>
          </a:p>
          <a:p>
            <a:r>
              <a:rPr lang="tr-TR" dirty="0"/>
              <a:t>Haberlerde olayların verilmesi sırasında dramatik bir kurgu, fon müziği, </a:t>
            </a:r>
            <a:r>
              <a:rPr lang="tr-TR" dirty="0" err="1"/>
              <a:t>slowmotion</a:t>
            </a:r>
            <a:r>
              <a:rPr lang="tr-TR" dirty="0"/>
              <a:t> görüntüler, canlandırmalar, film parçaları yer almaktadır. </a:t>
            </a:r>
          </a:p>
          <a:p>
            <a:r>
              <a:rPr lang="tr-TR" dirty="0"/>
              <a:t>Bütün bu teknikler, televizyon haberlerinin dizi filmlere yaklaşmasını sağlamaktadır. </a:t>
            </a:r>
          </a:p>
          <a:p>
            <a:r>
              <a:rPr lang="tr-TR" dirty="0"/>
              <a:t>Karmaşık olaylar ve süreçler kişiselleştirilerek verilmektedir. </a:t>
            </a:r>
          </a:p>
          <a:p>
            <a:r>
              <a:rPr lang="tr-TR" dirty="0"/>
              <a:t>Buda eğlence programları ile arasındaki uzaklığın azalmasını sağlamaktadır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Haber Nedir?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Haber, güncel ve ilginç bir olayın olduğunca nesnel ve gerçeğe uygun bir biçimde sunulmasıdır. </a:t>
            </a:r>
          </a:p>
          <a:p>
            <a:r>
              <a:rPr lang="tr-TR" dirty="0"/>
              <a:t>Haber metninde her türlü taraflı değerlendirmelerden ve söz oyunlarından uzak durulur. </a:t>
            </a:r>
          </a:p>
          <a:p>
            <a:r>
              <a:rPr lang="tr-TR" dirty="0"/>
              <a:t>Metin kısa, haber dili de yalındır.</a:t>
            </a:r>
          </a:p>
        </p:txBody>
      </p:sp>
      <p:pic>
        <p:nvPicPr>
          <p:cNvPr id="1026" name="Picture 2" descr="C:\Users\İletişim Fakültesi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21481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14050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Televizyon, içinde bulunduğu dünya ile gerçek dünya arasında farklı bir dil oluşturmaktadır. </a:t>
            </a:r>
          </a:p>
          <a:p>
            <a:r>
              <a:rPr lang="tr-TR" dirty="0"/>
              <a:t>Stüdyoda yer alan gerçeklik ile dışarıdaki gerçeklik arasında fark bulunmaktadır. </a:t>
            </a:r>
          </a:p>
          <a:p>
            <a:r>
              <a:rPr lang="tr-TR" dirty="0"/>
              <a:t>Televizyonda kare bir ekran tarafından çerçeveye alınmış bir dünya yaratılmaktadır</a:t>
            </a:r>
          </a:p>
        </p:txBody>
      </p:sp>
      <p:pic>
        <p:nvPicPr>
          <p:cNvPr id="11266" name="Picture 2" descr="C:\Users\İletişim Fakültesi\Desktop\20140928141189274108304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329114" cy="421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tr-TR" dirty="0"/>
              <a:t>Haber-gerçek ilişkisi sorunlu bir ilişki olarak ilerlemektedir. </a:t>
            </a:r>
          </a:p>
          <a:p>
            <a:r>
              <a:rPr lang="tr-TR" dirty="0"/>
              <a:t>Bu ilişkinin sorunlu hale gelmesine neden olan, haber sürecinin bir seçme süreci haline gelmesinden kaynaklanmaktadır. </a:t>
            </a:r>
          </a:p>
          <a:p>
            <a:r>
              <a:rPr lang="tr-TR" dirty="0"/>
              <a:t>Seçme sürecini ise yanlı bir süreç oluşturmaktadır. </a:t>
            </a:r>
          </a:p>
          <a:p>
            <a:r>
              <a:rPr lang="tr-TR" dirty="0"/>
              <a:t>Haber yapılmak için hangi gerçeklerin seçileceği, seçilmiş olan gerçeklerin nasıl ve hangi sıra ile verileceği, hangi yönlerden verileceği seçme </a:t>
            </a:r>
            <a:r>
              <a:rPr lang="tr-TR"/>
              <a:t>sürecinin parçalarını </a:t>
            </a:r>
            <a:r>
              <a:rPr lang="tr-TR" dirty="0"/>
              <a:t>meydana getirmektedir.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r>
              <a:rPr lang="tr-TR" dirty="0"/>
              <a:t>Bu seçme sürecine haber kaynaklarından, muhabire, kameramandan, editöre, montajcılara, reklam verenler ve sponsorlardan haber kuruluşlarının sahiplerine kadar birçok kişi ve kurum etkili olmaktadır. </a:t>
            </a:r>
          </a:p>
          <a:p>
            <a:endParaRPr lang="tr-TR" dirty="0"/>
          </a:p>
          <a:p>
            <a:r>
              <a:rPr lang="tr-TR" dirty="0"/>
              <a:t>Bunun sonucunda haber olarak ortaya çıkan ürün, gerçekliğin bir seçme sürecinden geçerek yeniden inşa edilmesini sağlamaktadır</a:t>
            </a:r>
          </a:p>
        </p:txBody>
      </p:sp>
      <p:pic>
        <p:nvPicPr>
          <p:cNvPr id="12290" name="Picture 2" descr="C:\Users\İletişim Fakültesi\Desktop\1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14356"/>
            <a:ext cx="2540000" cy="20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tr-TR" dirty="0"/>
              <a:t>Haberlerin, müzik, ses ve görsel efektlerle desteklenerek aktarılması haberin anlamının güçlenmesinde etkilidir. </a:t>
            </a:r>
          </a:p>
          <a:p>
            <a:endParaRPr lang="tr-TR" dirty="0"/>
          </a:p>
          <a:p>
            <a:r>
              <a:rPr lang="tr-TR" dirty="0"/>
              <a:t>Ancak gerçekliğe müdahale etmektedir. </a:t>
            </a:r>
          </a:p>
          <a:p>
            <a:endParaRPr lang="tr-TR" dirty="0"/>
          </a:p>
          <a:p>
            <a:r>
              <a:rPr lang="tr-TR" dirty="0"/>
              <a:t>Bu sunum özellikleriyle televizyon haberciliği, çağdaş toplumlarda öykü anlatma ve mit üretme işlemini üstlendiği bunun yanında ilkel toplumlardaki ritüellerin yerini aldığı belirtilmektedir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85000" lnSpcReduction="20000"/>
          </a:bodyPr>
          <a:lstStyle/>
          <a:p>
            <a:pPr lvl="2">
              <a:buNone/>
            </a:pPr>
            <a:r>
              <a:rPr lang="tr-TR" sz="2400" b="1" dirty="0">
                <a:solidFill>
                  <a:srgbClr val="FF0000"/>
                </a:solidFill>
              </a:rPr>
              <a:t>Haberde Taraflılık</a:t>
            </a:r>
            <a:endParaRPr lang="tr-TR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800" b="1" dirty="0">
                <a:solidFill>
                  <a:srgbClr val="FF0000"/>
                </a:solidFill>
              </a:rPr>
              <a:t> </a:t>
            </a:r>
            <a:endParaRPr lang="tr-TR" sz="2800" dirty="0">
              <a:solidFill>
                <a:srgbClr val="FF0000"/>
              </a:solidFill>
            </a:endParaRPr>
          </a:p>
          <a:p>
            <a:r>
              <a:rPr lang="tr-TR" sz="2800" dirty="0"/>
              <a:t>Objektiflik konusunda, basın tarihinde yaşanan aşamalarla objektifliğin ne kadar mümkün olduğu sorusunu beraberinde getirmektedir </a:t>
            </a:r>
          </a:p>
          <a:p>
            <a:r>
              <a:rPr lang="tr-TR" sz="2800" dirty="0"/>
              <a:t>Haberlerin bir TV programında; 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800" dirty="0"/>
              <a:t>Yerleştiği yer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800" dirty="0"/>
              <a:t>Habere ayrılan boyut/zaman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800" dirty="0"/>
              <a:t>Bazı haberlerin yayın kapsamı dışında bırakılması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800" dirty="0"/>
              <a:t>Başlık seçimi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800" dirty="0"/>
              <a:t>Haberin ham biçiminden sunuma kadar geçen süre içindeki değişimi (</a:t>
            </a:r>
            <a:r>
              <a:rPr lang="tr-TR" sz="2800" dirty="0" err="1"/>
              <a:t>editoryal</a:t>
            </a:r>
            <a:r>
              <a:rPr lang="tr-TR" sz="2800" dirty="0"/>
              <a:t> aşama) 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800" dirty="0"/>
              <a:t>Fotoğraf seçimi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800" dirty="0"/>
              <a:t>Fotoğraf alt yazısı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Bütün bu aşamalardan geçen haberlerin objektif olarak sunulmaları imkansız hale gelmektedir. </a:t>
            </a:r>
          </a:p>
          <a:p>
            <a:r>
              <a:rPr lang="tr-TR" dirty="0"/>
              <a:t>Haberlerde objektiflik dendiği zaman, olay ya da durumun çarpıtılması, abartma, tahrip etme, renklendirme, aktarma yapılacak bölümlerin özellikle seçilmesi, haberlerde belli doğrultularda yapılan düzenlemeler veya haberde dışarıda bırakma haberin objektifliğini bozabilmektedir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99762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Hiçbir iletişim tamamen yansız olarak verilmemektedir. </a:t>
            </a:r>
          </a:p>
          <a:p>
            <a:r>
              <a:rPr lang="tr-TR" dirty="0"/>
              <a:t>Habercilerde kendi arka plan ve inançlarını, ideolojilerini kullanarak haberleri oluşturmaktadırlar. </a:t>
            </a:r>
          </a:p>
          <a:p>
            <a:r>
              <a:rPr lang="tr-TR" dirty="0"/>
              <a:t>Televizyon Haberciliğinde taraf tutma daha örtülü olmasına karşın yinede yapılmaktadır</a:t>
            </a:r>
          </a:p>
        </p:txBody>
      </p:sp>
      <p:pic>
        <p:nvPicPr>
          <p:cNvPr id="13314" name="Picture 2" descr="C:\Users\İletişim Fakültesi\Desktop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571900" cy="428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tr-TR" dirty="0"/>
              <a:t>Medyayı toplumsal gerçekliğin bir yansıması olarak tanımlayanlar “ayna </a:t>
            </a:r>
            <a:r>
              <a:rPr lang="tr-TR" dirty="0" err="1"/>
              <a:t>rolü”ne</a:t>
            </a:r>
            <a:r>
              <a:rPr lang="tr-TR" dirty="0"/>
              <a:t> işaret eden liberal kuramcılara göre, haberde nesnellik ilkesi, ciddi ve güvenilir habercilik için vazgeçilmezdir. </a:t>
            </a:r>
          </a:p>
          <a:p>
            <a:r>
              <a:rPr lang="tr-TR" dirty="0"/>
              <a:t>Nesnellik habercinin, siyasal ve ideolojik yönden tarafsız olmasıdır. </a:t>
            </a:r>
          </a:p>
          <a:p>
            <a:r>
              <a:rPr lang="tr-TR" dirty="0"/>
              <a:t>Her ne kadar haberde insan faktörü bulunması nedeniyle nesnel olamayacağı kabul edilse de, nesnelliğe yaklaşabilmek için bazı ilkelere dikkat edilmesi gerekmektedir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tr-TR" dirty="0"/>
              <a:t>Haberde nesnellik ölçütleri: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Haberde kaynak gösterilmesi, </a:t>
            </a:r>
            <a:r>
              <a:rPr lang="tr-TR" dirty="0">
                <a:solidFill>
                  <a:srgbClr val="FF0000"/>
                </a:solidFill>
              </a:rPr>
              <a:t>“nitelik ilkesi”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Haberde görüşlere her açıdan yer verilmesi </a:t>
            </a:r>
            <a:r>
              <a:rPr lang="tr-TR" dirty="0">
                <a:solidFill>
                  <a:srgbClr val="FF0000"/>
                </a:solidFill>
              </a:rPr>
              <a:t>“denge ilkesi”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dirty="0"/>
              <a:t>İddia sahipleri ile karşı görüşte olanlara eşit ölçüde yer verilmesi, </a:t>
            </a:r>
            <a:r>
              <a:rPr lang="tr-TR" dirty="0">
                <a:solidFill>
                  <a:srgbClr val="FF0000"/>
                </a:solidFill>
              </a:rPr>
              <a:t>“eşit zaman ilkesi</a:t>
            </a:r>
          </a:p>
          <a:p>
            <a:r>
              <a:rPr lang="tr-TR" dirty="0"/>
              <a:t>Bu ölçütlere uyulma derecesi haberin nesnelliğinin belirlenmesinde etkili olan ölçüleri belirlemektedir.  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Haber Kuramları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Habercilik alanında geliştirilen kuramlar üç alanı hedef almaktadır: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Haberin hazırlanması aşamasına ilişkin kuramlar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Haberlerin sundukları mesajların, içeriklerin çözümlenmesi sonucu ortaya çıkan kuramlar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Haberlerin izleyici üzerindeki etkilerini araştıran kuramlar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Toplumda veya tabiatta meydana gelen çeşitli olay, durum ve görünümle ilgili bilgi ve duyurulara “haber”; bu haberlerin halka duyurulması amacıyla hazırlanan yazılara da“haber yazısı” denir.</a:t>
            </a:r>
          </a:p>
        </p:txBody>
      </p:sp>
      <p:pic>
        <p:nvPicPr>
          <p:cNvPr id="2050" name="Picture 2" descr="C:\Users\İletişim Fakültesi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42902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Haberin Özellikleri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Toplumsal alış verişin gerekli ve değerli bir </a:t>
            </a:r>
            <a:r>
              <a:rPr lang="tr-TR" dirty="0" err="1"/>
              <a:t>ögesi</a:t>
            </a:r>
            <a:r>
              <a:rPr lang="tr-TR" dirty="0"/>
              <a:t> olduğundan haber, sürekli olarak aranan ve sunulan bir metadır. </a:t>
            </a:r>
          </a:p>
          <a:p>
            <a:r>
              <a:rPr lang="tr-TR" dirty="0"/>
              <a:t>Karmaşık bürokrasiden, nükleer kurumlara kadar her örgütlü kuruluşta habere ivedilikle gereksinim duyulur.</a:t>
            </a:r>
          </a:p>
          <a:p>
            <a:r>
              <a:rPr lang="tr-TR" dirty="0"/>
              <a:t>Grup içinde de toplumsal değişimleri denetlemek ve yönlendirmek açısından en güncel haberlerin önemi tartışılamaz.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İster çatışma ister işbirliği içinde olsunlar, çeşitli gruplar arasında da, birbirlerinden bilgilenmeleri açısından haber çok önemlidir.</a:t>
            </a:r>
          </a:p>
          <a:p>
            <a:r>
              <a:rPr lang="tr-TR" dirty="0"/>
              <a:t>Haber şimdiki durumun göstergesidir.</a:t>
            </a:r>
          </a:p>
          <a:p>
            <a:r>
              <a:rPr lang="tr-TR" dirty="0"/>
              <a:t>Geçmiş ya da gelecekle ilintisi, haberin değerini arttırıcı bir olgudur.</a:t>
            </a:r>
          </a:p>
          <a:p>
            <a:r>
              <a:rPr lang="tr-TR" dirty="0"/>
              <a:t>Haber, zamanla sınırlı ve zamana bağlı olduğundan, zaman içinde varlığını sürdüren bilgiden daha temelden ayrılır.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14050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Bütün olumlu ya da olumsuz yönlerine karşın, haberler, artık günlük yaşamın bir parçasıdır.</a:t>
            </a:r>
          </a:p>
          <a:p>
            <a:endParaRPr lang="tr-TR" dirty="0"/>
          </a:p>
          <a:p>
            <a:r>
              <a:rPr lang="tr-TR" dirty="0"/>
              <a:t>Artık “haber lüks meta” olmaktan uzaklaşmış, toplumsal bilincin yaratılması ve sürdürülmesi sürecinin ayrılmaz bir </a:t>
            </a:r>
            <a:r>
              <a:rPr lang="tr-TR" dirty="0" err="1"/>
              <a:t>ögesi</a:t>
            </a:r>
            <a:r>
              <a:rPr lang="tr-TR" dirty="0"/>
              <a:t> olmuştur.</a:t>
            </a:r>
          </a:p>
        </p:txBody>
      </p:sp>
      <p:pic>
        <p:nvPicPr>
          <p:cNvPr id="14338" name="Picture 2" descr="C:\Users\İletişim Fakültesi\Desktop\5520171359157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85860"/>
            <a:ext cx="403860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</a:t>
            </a:r>
            <a:r>
              <a:rPr lang="tr-TR"/>
              <a:t>Haber-Olay İlişkisi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Gazetecilikte, haber genellikle, “olayın ve olayların öyküsü veya özeti” şeklinde tanımlanmaktadır.</a:t>
            </a:r>
          </a:p>
          <a:p>
            <a:r>
              <a:rPr lang="tr-TR" dirty="0"/>
              <a:t>Burada “olay” ya da “özet” gibi sözcüklerin gazetecilikte anlamlarını irdelemek gerekmektedir.</a:t>
            </a:r>
          </a:p>
          <a:p>
            <a:r>
              <a:rPr lang="tr-TR" dirty="0"/>
              <a:t>Olay, genelde çeşitli olguların belirli bir yer ve zaman içinde geçmesi sürecidir.</a:t>
            </a:r>
          </a:p>
          <a:p>
            <a:r>
              <a:rPr lang="tr-TR" dirty="0"/>
              <a:t>Yalnız, olayı oluşturan olguların içeriği ve anlamının belirli bir yapı ve çerçevesi ile olan ilişkilerinin kurulmasıdır.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Olay ve olayı oluşturan olgular ister yerel, ister ulusal, isterse uluslar arası düzeyde yer alsınlar, insanı harekete geçiren süreçler ve sorunlar olarak, bunların açtığı, açacağı ve açabileceği tartışmalara zemin hazırlarlar.</a:t>
            </a:r>
          </a:p>
          <a:p>
            <a:r>
              <a:rPr lang="tr-TR" dirty="0"/>
              <a:t>Gazetecilikte olaylar önemli yer tutmakla birlikte, yazılı ve sözlü basının gördüğü işlev, olaylar bakımından bilgi vermek.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Televizyon haberlerinin dramatik bir bütünlüğü vardır.</a:t>
            </a:r>
          </a:p>
          <a:p>
            <a:r>
              <a:rPr lang="tr-TR" dirty="0"/>
              <a:t>Haberler, giriş-gelişme-sonuç bölümleriyle bir bütünlük oluşturacak şekilde yayınlanır.</a:t>
            </a:r>
          </a:p>
          <a:p>
            <a:r>
              <a:rPr lang="tr-TR" dirty="0"/>
              <a:t>Bu nedenle gazeteciler bir haberden söz ederken, ona “öykü” derler.</a:t>
            </a:r>
          </a:p>
          <a:p>
            <a:r>
              <a:rPr lang="tr-TR" dirty="0"/>
              <a:t>Özetleme ve öyküleme işlemi ile gazeteci, olayı haber yapmaktadır.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/>
              <a:t>2. Haber </a:t>
            </a:r>
            <a:r>
              <a:rPr lang="tr-TR" dirty="0"/>
              <a:t>Gerçeklik İlişkisi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Olaylar, haberlerin ham maddesini oluştururlar.</a:t>
            </a:r>
          </a:p>
          <a:p>
            <a:r>
              <a:rPr lang="tr-TR" dirty="0"/>
              <a:t>Olayları yaratan olgular sürekli olarak gerçekler üzerinden kuruludurlar.</a:t>
            </a:r>
          </a:p>
          <a:p>
            <a:r>
              <a:rPr lang="tr-TR" dirty="0"/>
              <a:t>Haberler olayla özdeş olmadığı ya da olamayacağı için, haberde gerçek payı değişkendir. </a:t>
            </a:r>
          </a:p>
          <a:p>
            <a:r>
              <a:rPr lang="tr-TR" dirty="0"/>
              <a:t>Haber uçucu, fakat gerçek kalıcıdır.</a:t>
            </a:r>
          </a:p>
        </p:txBody>
      </p:sp>
      <p:pic>
        <p:nvPicPr>
          <p:cNvPr id="15362" name="Picture 2" descr="C:\Users\İletişim Fakültesi\Desktop\indi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572008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32422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Gazeteci, olayı haber yapabilmek için kendine göre olgular arasında bir seçim yaparak olayı temel çerçeve içine oturtmaya çalışmakta, olayın ardında yatan gerçekle üzerinde anlam vermeye yönelmektedir. </a:t>
            </a:r>
          </a:p>
          <a:p>
            <a:r>
              <a:rPr lang="tr-TR" dirty="0"/>
              <a:t>Gerçek ile haber arasındaki bağıntıyı gazeteci, olayı aslına olanak verdiği ölçüde sadık kalarak verebilmek yönünden kurmak durumundadır.</a:t>
            </a:r>
          </a:p>
          <a:p>
            <a:r>
              <a:rPr lang="tr-TR" dirty="0"/>
              <a:t>Olaya sadık kalma, bu durumda, olayı oluşturan olgulara ait gerçeklere dayandırılma doğrultusundadır.</a:t>
            </a:r>
          </a:p>
        </p:txBody>
      </p:sp>
      <p:pic>
        <p:nvPicPr>
          <p:cNvPr id="16386" name="Picture 2" descr="C:\Users\İletişim Fakültesi\Desktop\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1000"/>
            <a:ext cx="7143800" cy="2547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tr-TR" dirty="0"/>
              <a:t>Haberde gerçek payı değişkendir ve değişken olmak durumundadır.</a:t>
            </a:r>
          </a:p>
          <a:p>
            <a:r>
              <a:rPr lang="tr-TR" dirty="0"/>
              <a:t>Çünkü olaya ait gerçek bütün, gerçekliğe karşın haber haline getirilmeyebilir. </a:t>
            </a:r>
          </a:p>
          <a:p>
            <a:r>
              <a:rPr lang="tr-TR" dirty="0"/>
              <a:t>Gerçek açısından zamanlılık öğesi önemli değildir; haberde ise zamanlılık önem taşır.</a:t>
            </a:r>
          </a:p>
          <a:p>
            <a:r>
              <a:rPr lang="tr-TR" dirty="0"/>
              <a:t>Gerçek kalıcıdır; haberler zamanla unutulur.</a:t>
            </a:r>
          </a:p>
        </p:txBody>
      </p:sp>
      <p:pic>
        <p:nvPicPr>
          <p:cNvPr id="17410" name="Picture 2" descr="C:\Users\İletişim Fakültesi\Desktop\MediaTraining_CopyrightShutter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3048000" cy="2033016"/>
          </a:xfrm>
          <a:prstGeom prst="rect">
            <a:avLst/>
          </a:prstGeom>
          <a:noFill/>
        </p:spPr>
      </p:pic>
      <p:pic>
        <p:nvPicPr>
          <p:cNvPr id="17411" name="Picture 3" descr="C:\Users\İletişim Fakültesi\Desktop\Gazetecilik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14818"/>
            <a:ext cx="3786182" cy="210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Haber-olay ve haber-gerçek ilişkilerini açıklamak için, haberde bulunması gerekli unsurların açıklanması kaçınılmazdır.</a:t>
            </a:r>
          </a:p>
          <a:p>
            <a:r>
              <a:rPr lang="tr-TR" dirty="0"/>
              <a:t>Haberde bulunması gerekli unsurlar deyimi, haberin neleri içermesi gerektiği konusunun, başka bir deyişle, haber değerinin nasıl belirlendiğine ilişkin soruların yanıtlanması gerekmektedir.</a:t>
            </a:r>
          </a:p>
        </p:txBody>
      </p:sp>
      <p:pic>
        <p:nvPicPr>
          <p:cNvPr id="18434" name="Picture 2" descr="C:\Users\İletişim Fakültesi\Desktop\embadded.jpg.800x500_q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629150"/>
            <a:ext cx="30480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tr-TR" dirty="0"/>
              <a:t>Haber yazıları, belli bir zamanda ve yerde olmuş olayları merakı giderecek düzeyde ayrıntılı ve anlaşılır bir dille aktarır. </a:t>
            </a:r>
          </a:p>
          <a:p>
            <a:endParaRPr lang="tr-TR" dirty="0"/>
          </a:p>
          <a:p>
            <a:r>
              <a:rPr lang="tr-TR" dirty="0"/>
              <a:t>Haber yazılarında inandırıcılık, belgelere dayanma, olayı tüm boyutlarıyla aktarma, yansız davranma, okuyucunun farklı yorumlamasına imkân vermeyecek şekilde, açık ve anlaşılır bir dil ve üslupla aktarılması gibi unsurlara dikkat edilir.</a:t>
            </a:r>
          </a:p>
        </p:txBody>
      </p:sp>
      <p:pic>
        <p:nvPicPr>
          <p:cNvPr id="3074" name="Picture 2" descr="C:\Users\İletişim Fakültesi\Desktop\theeditorZvgFcd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76750"/>
            <a:ext cx="2381250" cy="2024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Haber Değeri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Birçok eylemin ya da söylemin hedef kitlelere ulaşması, “haber değeri bulunmadığı” gerekçesiyle engellenmekte ya da ertelenmektedir. </a:t>
            </a:r>
          </a:p>
          <a:p>
            <a:r>
              <a:rPr lang="tr-TR" dirty="0"/>
              <a:t>Çünkü herhangi bir eylem ya da söylemin kitlelere ulaştırılması için içermesi gereken özellik haber değeri taşımasıdır.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ilkelere bağlı kalmadan yazılan haber başarılı olmadığı gibi çoğu kez doğruları da yansıtmaz. </a:t>
            </a:r>
          </a:p>
          <a:p>
            <a:r>
              <a:rPr lang="tr-TR" dirty="0"/>
              <a:t>Söz konusu değerler aynı zamanda konu seçilen olayın haber olup olamayacağının da bir göstergesidir. </a:t>
            </a:r>
          </a:p>
          <a:p>
            <a:r>
              <a:rPr lang="tr-TR" dirty="0"/>
              <a:t>Bir olayın haber olup olmadığına önce ona yaklaşan muhabir karar vermektedir. </a:t>
            </a:r>
          </a:p>
          <a:p>
            <a:r>
              <a:rPr lang="tr-TR" dirty="0"/>
              <a:t>Muhabirin kaleme aldığı çoğu olay yazı işleri müdürlüğü sorumlularınca “değer” bulunmayarak gazetecilik diliyle “çöpe” gitmektedir.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tr-TR" dirty="0"/>
              <a:t>Kuşkusuz her olay haber değildir. Habere konu oluşturacak olayın kitleleri ilgilendirmesi, daha doğrusu bazı değerleri taşıması gerekmektedir. Bu değerler 5’e ayrılmaktadır: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Zamanlılık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Yakınlık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Sonuç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Önemlilik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İnsanın ilgisini çekme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Haberde Zamanlılık Değeri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Muhabirden başlayarak genel yayın yönetmenine kadar yazı işlerindeki bütün görevliler bu değere özen göstermek zorundadır. </a:t>
            </a:r>
          </a:p>
          <a:p>
            <a:r>
              <a:rPr lang="tr-TR" dirty="0"/>
              <a:t>Eğer dikkat edilmezse meydana gelen olay hemen önemini yitirir, belki de haber olmaktan çıkar. Çünkü eskimiş olay haber değildir.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tr-TR" dirty="0"/>
              <a:t>Haberde zamanlılık değeri, olayın ne zaman ortaya çıktığı sorusunun yanıtıdır. </a:t>
            </a:r>
          </a:p>
          <a:p>
            <a:r>
              <a:rPr lang="tr-TR" dirty="0"/>
              <a:t>Haber yazmada kullanılan 5N-1K kuralında, “Ne zaman?” sorusuna verilecek yanıt, zamanlılık değerini göstermektedir.</a:t>
            </a:r>
          </a:p>
          <a:p>
            <a:r>
              <a:rPr lang="tr-TR" dirty="0"/>
              <a:t>Örneğin, “bugün, sabahleyin, geceleyin, bir saat önce, bir süre önce, öğleden sonra, akşamüstü, gece yarısı, sabaha karşı, dün vb.” gibi zarflar olayın ne zaman gerçekleştiğini ortaya koymaktadır. </a:t>
            </a:r>
          </a:p>
          <a:p>
            <a:r>
              <a:rPr lang="tr-TR" dirty="0"/>
              <a:t>Zamanı belirtilmeden yazılan haber eksiktir, kuşku ile karşılanır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Haberde zaman değerini belirleyen üç bileşke vardır: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Yenilik:</a:t>
            </a:r>
          </a:p>
          <a:p>
            <a:pPr marL="514350" indent="-514350"/>
            <a:r>
              <a:rPr lang="tr-TR" dirty="0"/>
              <a:t>Olayın yeni olarak oluşmasını değil, yeni olarak bildirilmesini içerir. </a:t>
            </a:r>
          </a:p>
          <a:p>
            <a:pPr marL="514350" indent="-514350"/>
            <a:r>
              <a:rPr lang="tr-TR" dirty="0"/>
              <a:t>Unutulmuş, ihmal edilmiş bir bilgiyi gün ışığına çıkarmak ya da olmuş bitmiş bir olayla ilgili yeni bir gelişmenin yaşanması yenilik anlamına gelir.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Yenilik, “haber atlatma” ile de ilgilidir. </a:t>
            </a:r>
          </a:p>
          <a:p>
            <a:r>
              <a:rPr lang="tr-TR" dirty="0"/>
              <a:t>Basın yayın organları; muhabirinden yazı işleri kadrosuna kadar meslekteki başarı ölçütlerinden biri olan “atlatma haber” üretmek çabasındadır. </a:t>
            </a:r>
          </a:p>
          <a:p>
            <a:r>
              <a:rPr lang="tr-TR" dirty="0"/>
              <a:t>Daha önce meydana gelen ancak yeni öğrenilen bir olay da yenilik bileşkesine uygundur.</a:t>
            </a:r>
          </a:p>
          <a:p>
            <a:r>
              <a:rPr lang="tr-TR" dirty="0"/>
              <a:t>Örnek: “İstanbul’da üç yıl önce işlenen cinayetin zanlısı, bugün yakalandı.”</a:t>
            </a:r>
          </a:p>
          <a:p>
            <a:r>
              <a:rPr lang="tr-TR" dirty="0"/>
              <a:t> Olay üç yıl önce geçmesine karşın zanlının bugün yakalanması, haber unsurunu yeniden oluşturduğu için yenilik bileşkesi açısından geçerlidir. </a:t>
            </a:r>
          </a:p>
          <a:p>
            <a:r>
              <a:rPr lang="tr-TR" dirty="0"/>
              <a:t>Kısacası, meydana gelişi eski, ortaya çıkışı şimdi ise bu haber de yenidir.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tr-TR" dirty="0"/>
              <a:t>Anilik </a:t>
            </a:r>
          </a:p>
          <a:p>
            <a:r>
              <a:rPr lang="tr-TR" dirty="0"/>
              <a:t>Gazeteci hangi yöntemle olursa olsun kaynağa ulaştığında, sağladığı verileri vakit geçirmeden değerlendirmeli ve habere dönüştürmelidir. </a:t>
            </a:r>
          </a:p>
          <a:p>
            <a:r>
              <a:rPr lang="tr-TR" dirty="0"/>
              <a:t>süre mümkün olan en kısa zaman dilimini içine almaktadır. </a:t>
            </a:r>
          </a:p>
          <a:p>
            <a:r>
              <a:rPr lang="tr-TR" dirty="0"/>
              <a:t>Aniliğin özünde ivme, hızlılık vardır. Bilgiler ve veriler toplandıktan sonra yazımı geciktirme ve savsaklama haberi eskitebileceği için “anilik” kuralına dikkat edilmelidir. </a:t>
            </a:r>
          </a:p>
          <a:p>
            <a:r>
              <a:rPr lang="tr-TR" dirty="0"/>
              <a:t>Teknolojik üstünlüğü dolayısıyla televizyon ve İnternet, gazetelere oranla daha avantajlı konumdadır.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tr-TR" dirty="0"/>
              <a:t>Geçerlilik </a:t>
            </a:r>
          </a:p>
          <a:p>
            <a:r>
              <a:rPr lang="tr-TR" dirty="0"/>
              <a:t>Geçerlilik bileşkesi, anilikle bağlantılıdır. </a:t>
            </a:r>
          </a:p>
          <a:p>
            <a:r>
              <a:rPr lang="tr-TR" dirty="0"/>
              <a:t>Geçerlilik süreci, haberin oluşumuyla başlamakta ve kitle iletişim aracına ulaştırılmasıyla sonra ermektedir. </a:t>
            </a:r>
          </a:p>
          <a:p>
            <a:r>
              <a:rPr lang="tr-TR" dirty="0"/>
              <a:t>Başlangıçla sonuç arasında geçen süre uzatıldığı takdirde haberin değerini yitirebileceği de olasıdır. </a:t>
            </a:r>
          </a:p>
          <a:p>
            <a:r>
              <a:rPr lang="tr-TR" dirty="0"/>
              <a:t>Bu süre anilik maddesinde vurgulandığı gibi yine mümkün olan en kısa zaman dilimini öngörmektedir.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Örneğin, göçük altında 3 kişinin öldüğü, 4 kişinin kurtarıldığı haberi hazırlanır. </a:t>
            </a:r>
          </a:p>
          <a:p>
            <a:r>
              <a:rPr lang="tr-TR" dirty="0"/>
              <a:t>Fakat haber yayınlanmadan, 1 kişinin daha öldüğü ve 2 kişinin de kurtarıldığı haberi gelirse ilk haber geçerliliğini yitirmiştir. </a:t>
            </a:r>
          </a:p>
          <a:p>
            <a:r>
              <a:rPr lang="tr-TR" dirty="0"/>
              <a:t>Gerekli düzeltmeleri hemen yapıp haberin içeriğini değiştirmek gerekir. </a:t>
            </a:r>
          </a:p>
          <a:p>
            <a:r>
              <a:rPr lang="tr-TR" dirty="0"/>
              <a:t>Çünkü önceden yazılmış haber geçerliliğini yitirir.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Duyulduğunda halk arasında heyecan yaratan haberlere </a:t>
            </a:r>
            <a:r>
              <a:rPr lang="tr-TR" dirty="0">
                <a:solidFill>
                  <a:srgbClr val="FF0000"/>
                </a:solidFill>
              </a:rPr>
              <a:t>sansasyonel haber </a:t>
            </a:r>
            <a:r>
              <a:rPr lang="tr-TR" dirty="0"/>
              <a:t>denir. </a:t>
            </a:r>
          </a:p>
          <a:p>
            <a:r>
              <a:rPr lang="tr-TR" dirty="0"/>
              <a:t>Doğru olmayan haberlere ise </a:t>
            </a:r>
            <a:r>
              <a:rPr lang="tr-TR" dirty="0">
                <a:solidFill>
                  <a:srgbClr val="FF0000"/>
                </a:solidFill>
              </a:rPr>
              <a:t>asparagas (uydurma) haber </a:t>
            </a:r>
            <a:r>
              <a:rPr lang="tr-TR" dirty="0"/>
              <a:t>denir. </a:t>
            </a:r>
          </a:p>
          <a:p>
            <a:r>
              <a:rPr lang="tr-TR" dirty="0"/>
              <a:t>Haber toplayan, haber yazan kişilere </a:t>
            </a:r>
            <a:r>
              <a:rPr lang="tr-TR" dirty="0">
                <a:solidFill>
                  <a:srgbClr val="FF0000"/>
                </a:solidFill>
              </a:rPr>
              <a:t>muhabir</a:t>
            </a:r>
            <a:r>
              <a:rPr lang="tr-TR" dirty="0"/>
              <a:t> denir.</a:t>
            </a:r>
          </a:p>
        </p:txBody>
      </p:sp>
      <p:pic>
        <p:nvPicPr>
          <p:cNvPr id="4098" name="Picture 2" descr="C:\Users\İletişim Fakültesi\Desktop\televizyon_med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5719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2. Yakınlık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Yakınlık, muhabirin olayın neresinde olduğunu göstermektedir. </a:t>
            </a:r>
          </a:p>
          <a:p>
            <a:r>
              <a:rPr lang="tr-TR" dirty="0"/>
              <a:t>Muhabir olayın içinde ya da, ne kadar çok yakınında olursa inandırıcılık ve doğruluk ilkeleri daha da güç kazanmaktadır. </a:t>
            </a:r>
          </a:p>
          <a:p>
            <a:r>
              <a:rPr lang="tr-TR" dirty="0"/>
              <a:t>Habere yakın olmak mesafe ile ilgili değildir. </a:t>
            </a:r>
          </a:p>
          <a:p>
            <a:r>
              <a:rPr lang="tr-TR" dirty="0"/>
              <a:t>Muhabir, olaya mesafe bağlamında uzakta kalmış olabilir ancak yapacağı her türlü araştırma, soruşturma, kaynak taraması ve yan bilgilerle yakınlaşma olanağına sahiptir.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Haberde yakınlık değeri “Nerede?” sorusunun yanıtıdır. Örneğin, “Türk Dil Kurultayı “Ankara”da toplanacak.”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“Nerede?” sorusunun yanıtı Ankara’dır ve haberde yakınlık değeri budur.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Örneğin, “Kıbrıs sorunu New-York’ta BM toplantısında yarın ele alınacak.”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“Nerede ele alınacak?” New-York’ta. “Ne zaman ele alınacak?” Yarın.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“New-York” yakınlığı, “yarın” da zamanlılığı işaret etmektedir.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Yenilik, anilik ve geçerlilik radyo ve televizyon haberciliğinde, yenilik ve geçerlilik de yazılı basında ön plana çıkmaktadır.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3. Sonuç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Haberde sonuç değeri de zaman kadar önemlidir. Muhabir, sonuç </a:t>
            </a:r>
            <a:r>
              <a:rPr lang="tr-TR" dirty="0" err="1"/>
              <a:t>ögesini</a:t>
            </a:r>
            <a:r>
              <a:rPr lang="tr-TR" dirty="0"/>
              <a:t> planlı ve iyi bir şekilde ortaya koyduğu takdirde haberin algılanması da kolaylaşacaktır. </a:t>
            </a:r>
          </a:p>
          <a:p>
            <a:r>
              <a:rPr lang="tr-TR" dirty="0"/>
              <a:t>Olayı, haber formatına oturtan değer, genelde sonucudur. Sonuçsuz olay, haber değildir. Daha doğrusu her olayın kuşkusuz bir sonucu vardır. </a:t>
            </a:r>
          </a:p>
          <a:p>
            <a:r>
              <a:rPr lang="tr-TR" dirty="0"/>
              <a:t>“Ne?” ya da “Kim?” sorularının yanıtı, bizi haberde sonuç değerine götürür. </a:t>
            </a:r>
          </a:p>
          <a:p>
            <a:r>
              <a:rPr lang="tr-TR" dirty="0"/>
              <a:t>Örnek</a:t>
            </a:r>
            <a:r>
              <a:rPr lang="tr-TR"/>
              <a:t>: Cumhurbaşkanı............ </a:t>
            </a:r>
            <a:r>
              <a:rPr lang="tr-TR" dirty="0"/>
              <a:t>........... başkanlığında kurulan ....’</a:t>
            </a:r>
            <a:r>
              <a:rPr lang="tr-TR" dirty="0" err="1"/>
              <a:t>ncı</a:t>
            </a:r>
            <a:r>
              <a:rPr lang="tr-TR" dirty="0"/>
              <a:t> Cumhuriyet </a:t>
            </a:r>
            <a:r>
              <a:rPr lang="tr-TR" dirty="0" err="1"/>
              <a:t>Hükûmeti</a:t>
            </a:r>
            <a:r>
              <a:rPr lang="tr-TR" dirty="0"/>
              <a:t> güvenoyu aldı.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tr-TR" dirty="0" err="1"/>
              <a:t>Hükûmet</a:t>
            </a:r>
            <a:r>
              <a:rPr lang="tr-TR" dirty="0"/>
              <a:t> ne almıştır? “Güvenoyu”. </a:t>
            </a:r>
          </a:p>
          <a:p>
            <a:r>
              <a:rPr lang="tr-TR" dirty="0"/>
              <a:t>Haber bu sonucun üzerine kurulmuştur. </a:t>
            </a:r>
          </a:p>
          <a:p>
            <a:r>
              <a:rPr lang="tr-TR" dirty="0"/>
              <a:t>Güvenoyunun alınması “olumlu haber” türüne de örnek oluşturmaktadır. </a:t>
            </a:r>
          </a:p>
          <a:p>
            <a:r>
              <a:rPr lang="tr-TR" dirty="0"/>
              <a:t>Güvenoyu alınmasaydı, o zaman da olay yine haber olacaktı. </a:t>
            </a:r>
          </a:p>
          <a:p>
            <a:r>
              <a:rPr lang="tr-TR" dirty="0"/>
              <a:t>Güvenoyu alınsın ya da alınmasın iki durumda da “Ne?”sorusu yanıt bulmaktadır.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4. Önemlilik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Olayın ya da durumun ortaya çıkardığı sonucun nicelik ve nitelik açısından irdelenmesiyle anlaşılır. </a:t>
            </a:r>
          </a:p>
          <a:p>
            <a:r>
              <a:rPr lang="tr-TR" dirty="0"/>
              <a:t>Haberi önemli kılanın ortaya çıkarılmasıdır. </a:t>
            </a:r>
          </a:p>
          <a:p>
            <a:r>
              <a:rPr lang="tr-TR" dirty="0"/>
              <a:t>Bu anlamda iki unsura bakmak gerekir: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Toplumun büyük bölümünü etkiliyor mu?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Bu etkilenmenin sonuçları ne olacak?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r>
              <a:rPr lang="tr-TR" dirty="0"/>
              <a:t>Herhangi bir doğa olayı, örneğin El </a:t>
            </a:r>
            <a:r>
              <a:rPr lang="tr-TR" dirty="0" err="1"/>
              <a:t>Nino</a:t>
            </a:r>
            <a:r>
              <a:rPr lang="tr-TR" dirty="0"/>
              <a:t> kasırgasının toplumsal yaşamı nasıl etkileyeceği bilindiği için uydularla izlenip önceden medya aracılığıyla kamuoyuna duyuruluyor. </a:t>
            </a:r>
          </a:p>
          <a:p>
            <a:r>
              <a:rPr lang="tr-TR" dirty="0"/>
              <a:t>Böylece bazı yerleşim merkezlerinin boşaltılması sağlanıyor. </a:t>
            </a:r>
          </a:p>
          <a:p>
            <a:r>
              <a:rPr lang="tr-TR" dirty="0"/>
              <a:t>Herhangi bir olayın, durumun kimleri nasıl etkilediği ve sonucunun ne olacağı, ya da olduğu önemlilik ilkesini ortaya koymaktadır.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Önemli olmayan olay ve bilgi haber değildir. “Nasıl?” ve “Neden?” sorularının yanıtları da haberde önemlilik değerini vermektedir. </a:t>
            </a:r>
          </a:p>
          <a:p>
            <a:r>
              <a:rPr lang="tr-TR" dirty="0"/>
              <a:t>Önemlilik, olayla ilgili yargıya varmak için sonuç değeri kadar ön plandadır. </a:t>
            </a:r>
          </a:p>
          <a:p>
            <a:r>
              <a:rPr lang="tr-TR" dirty="0"/>
              <a:t>Olayları önemli yapan etkenler arasında ünlü kişiler, sayılar, çelişkiler, garip olaylar, buluşlar, değişiklikler vb. yer almaktadır.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Örnek: Teröristin kurşununa hedef olan Mehmetçik, “vatan sağ olsun” diyerek can verdi.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Burada nasıl sorusunun yanıtı, “vatan sağ olsun </a:t>
            </a:r>
            <a:r>
              <a:rPr lang="tr-TR" dirty="0" err="1"/>
              <a:t>diyerek”tir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5. İnsanın İlgisini Çekme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 değerlendirme ölçütleri içinde en tartışmalı ilkelerden biridir. </a:t>
            </a:r>
          </a:p>
          <a:p>
            <a:r>
              <a:rPr lang="tr-TR" dirty="0"/>
              <a:t>Bazen, “Halk bunu istiyor.” mantığıyla hem gazete haberciliğinde hem de televizyon haberciliğinde yapılan yanlış işleri meşrulaştırma, bu gerekçenin arkasına sığınma politikası izlenmektedir. </a:t>
            </a:r>
          </a:p>
          <a:p>
            <a:r>
              <a:rPr lang="tr-TR" dirty="0"/>
              <a:t>Haber, kuşkusuz insanların ilgisini çekme niteliği de taşıyacaktır. </a:t>
            </a:r>
          </a:p>
          <a:p>
            <a:r>
              <a:rPr lang="tr-TR" dirty="0"/>
              <a:t>Ancak bu nitelik, özenti olmamalı, olayın doğasında bulunmalıdır.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/>
          </a:bodyPr>
          <a:lstStyle/>
          <a:p>
            <a:r>
              <a:rPr lang="tr-TR" dirty="0"/>
              <a:t>İlgi çekicilik “çok, orta, az” düzeylerde öne çıkmaktadır. </a:t>
            </a:r>
          </a:p>
          <a:p>
            <a:r>
              <a:rPr lang="tr-TR" dirty="0"/>
              <a:t>Bazı haberler, ilgi çekicilik unsurunu çok, bazıları orta, bazıları da az içermektedir. </a:t>
            </a:r>
          </a:p>
          <a:p>
            <a:r>
              <a:rPr lang="tr-TR" dirty="0"/>
              <a:t>Kişinin ilgisini çekme olgusu, haberin içeriği ve hedef kitleler bakımından değişen bir değeri ifade etmektedir. </a:t>
            </a:r>
          </a:p>
          <a:p>
            <a:r>
              <a:rPr lang="tr-TR" dirty="0"/>
              <a:t>Üstelik çoğu kez de sübjektif bir görüşe dayanmaktadır. </a:t>
            </a:r>
          </a:p>
          <a:p>
            <a:r>
              <a:rPr lang="tr-TR" dirty="0"/>
              <a:t>Örneğin, birine göre önemli olan, başka birine göre daha az önemlidir. </a:t>
            </a:r>
          </a:p>
          <a:p>
            <a:r>
              <a:rPr lang="tr-TR" dirty="0"/>
              <a:t>Burada vurgulanan, olayın mutlaka haber değerinin olmasıdır ki bu ilgi çekiciliğine bağlıdır.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Olağan dışı olaylar, maceralar, aşklar, savaşlar, doğal afetler, karışıklıklar, çatışmalar, kuşkular ve çelişkiler insanların ilgisini daima çekmiştir. </a:t>
            </a:r>
          </a:p>
          <a:p>
            <a:r>
              <a:rPr lang="tr-TR" dirty="0"/>
              <a:t>Habercilik anlayışında da ilgi çekme ön plandadır ve önemlidir. </a:t>
            </a:r>
          </a:p>
          <a:p>
            <a:r>
              <a:rPr lang="tr-TR" dirty="0"/>
              <a:t>İlgi çekmeyen olay zaten haber değildir. </a:t>
            </a:r>
          </a:p>
          <a:p>
            <a:r>
              <a:rPr lang="tr-TR" dirty="0"/>
              <a:t>Ancak ilgi çekicilik, olayın içeriğine ve yayın organının bakış açısına ve hedef kitlelerine göre değişmektedir.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71464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Haberin ne olduğu konusunda, çeşitli yaklaşımlar geliştirilmiştir. </a:t>
            </a:r>
          </a:p>
          <a:p>
            <a:r>
              <a:rPr lang="tr-TR" dirty="0"/>
              <a:t>Bir yaklaşım, haberin kesin bir şekilde tanımlayamayacağını, bunun yerine sezilebileceği, sezinlenebileceği üzerinedir.</a:t>
            </a:r>
          </a:p>
          <a:p>
            <a:r>
              <a:rPr lang="tr-TR" dirty="0"/>
              <a:t>Bu bağlamda, </a:t>
            </a:r>
            <a:r>
              <a:rPr lang="tr-TR" dirty="0">
                <a:solidFill>
                  <a:srgbClr val="FF0000"/>
                </a:solidFill>
              </a:rPr>
              <a:t>“haber gözü”, “haber kokusu alma”, </a:t>
            </a:r>
            <a:r>
              <a:rPr lang="tr-TR" dirty="0"/>
              <a:t>“</a:t>
            </a:r>
            <a:r>
              <a:rPr lang="tr-TR" dirty="0">
                <a:solidFill>
                  <a:srgbClr val="FF0000"/>
                </a:solidFill>
              </a:rPr>
              <a:t>haber içgüdüsü</a:t>
            </a:r>
            <a:r>
              <a:rPr lang="tr-TR" dirty="0"/>
              <a:t>” gibi kavramlar geliştirilmiştir.</a:t>
            </a:r>
          </a:p>
        </p:txBody>
      </p:sp>
      <p:pic>
        <p:nvPicPr>
          <p:cNvPr id="5122" name="Picture 2" descr="C:\Users\İletişim Fakültesi\Desktop\nasil-haber-yazilir-a1c0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876"/>
            <a:ext cx="5953125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İletişim Fakültesi\Desktop\gazetecilik okum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286250" cy="2847975"/>
          </a:xfrm>
          <a:prstGeom prst="rect">
            <a:avLst/>
          </a:prstGeom>
          <a:noFill/>
        </p:spPr>
      </p:pic>
      <p:pic>
        <p:nvPicPr>
          <p:cNvPr id="19459" name="Picture 3" descr="C:\Users\İletişim Fakültesi\Desktop\15-baris-selcuk-gazetecilik-yarismasi-duzenlendi-hbrfoto-2014-20140710102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876675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İletişim Fakültesi\Desktop\757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0105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İletişim Fakültesi\Desktop\baskilarin-altinda-gazetecili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50085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tr-TR" dirty="0"/>
              <a:t>De </a:t>
            </a:r>
            <a:r>
              <a:rPr lang="tr-TR" dirty="0" err="1"/>
              <a:t>Fleur</a:t>
            </a:r>
            <a:r>
              <a:rPr lang="tr-TR" dirty="0"/>
              <a:t> ve </a:t>
            </a:r>
            <a:r>
              <a:rPr lang="tr-TR" dirty="0" err="1"/>
              <a:t>Dennis’e</a:t>
            </a:r>
            <a:r>
              <a:rPr lang="tr-TR" dirty="0"/>
              <a:t> göre haberin şekil almasında etkili olan etmenler: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Olay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Haber Kaynakları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Sivil örgütler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Hükümet ya da devlet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Ekonomik olaylar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Haber merkezlerindeki etkili güçler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Gazeteci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Haberin yayınlandığı aracın özellikleri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Çalışanların iş koşulları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Haber yazılarının özellikleri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Haber yazılarının günlük ve önemli olması gerekir. </a:t>
            </a:r>
          </a:p>
          <a:p>
            <a:r>
              <a:rPr lang="tr-TR" dirty="0"/>
              <a:t>Kolay anlaşılır; akıcı, açık ve duru olmalıdır. </a:t>
            </a:r>
          </a:p>
          <a:p>
            <a:r>
              <a:rPr lang="tr-TR" dirty="0"/>
              <a:t>Haber yazıları toplumun büyük bir kısmını ilgilendirmelidir. </a:t>
            </a:r>
          </a:p>
          <a:p>
            <a:r>
              <a:rPr lang="tr-TR" dirty="0"/>
              <a:t>Yazan kişi anlattıkları karşısında tarafsız kalmalı, yorumdan kaçınmalıdır. </a:t>
            </a:r>
          </a:p>
          <a:p>
            <a:r>
              <a:rPr lang="tr-TR" dirty="0"/>
              <a:t>Yanlış anlaşılmalara yer verecek cümlelerden uzak durmalıdır. </a:t>
            </a:r>
          </a:p>
          <a:p>
            <a:r>
              <a:rPr lang="tr-TR" dirty="0"/>
              <a:t>Anlatılanlar ilgi çekici olmalıdır.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Haberin Hazırlanma Süreci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274320">
              <a:buClr>
                <a:schemeClr val="accent3"/>
              </a:buClr>
              <a:buSzPct val="95000"/>
              <a:buNone/>
            </a:pPr>
            <a:r>
              <a:rPr lang="tr-TR" sz="2400" b="1" dirty="0"/>
              <a:t>Haberde Dil ve Söylem</a:t>
            </a:r>
            <a:r>
              <a:rPr lang="tr-TR" b="1" dirty="0"/>
              <a:t> </a:t>
            </a:r>
            <a:endParaRPr lang="tr-TR" dirty="0"/>
          </a:p>
          <a:p>
            <a:r>
              <a:rPr lang="tr-TR" dirty="0" err="1"/>
              <a:t>Postman’a</a:t>
            </a:r>
            <a:r>
              <a:rPr lang="tr-TR" dirty="0"/>
              <a:t> göre, geçmişte telgrafta kullanılmış olan dil günümüzde haberlerin içeriğine de etki etmiştir. </a:t>
            </a:r>
          </a:p>
          <a:p>
            <a:r>
              <a:rPr lang="tr-TR" dirty="0"/>
              <a:t>Telgraf kullanım amacı gereği, günlük yaşamda kullanılandan farklı bir dile sahip bulunmaktaydı. </a:t>
            </a:r>
          </a:p>
          <a:p>
            <a:r>
              <a:rPr lang="tr-TR" dirty="0"/>
              <a:t>Bu daha çok “başlık </a:t>
            </a:r>
            <a:r>
              <a:rPr lang="tr-TR" dirty="0" err="1"/>
              <a:t>dili”ni</a:t>
            </a:r>
            <a:r>
              <a:rPr lang="tr-TR" dirty="0"/>
              <a:t> oluşturuyordu.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2982</Words>
  <Application>Microsoft Office PowerPoint</Application>
  <PresentationFormat>Ekran Gösterisi (4:3)</PresentationFormat>
  <Paragraphs>245</Paragraphs>
  <Slides>62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6" baseType="lpstr">
      <vt:lpstr>Calibri</vt:lpstr>
      <vt:lpstr>Constantia</vt:lpstr>
      <vt:lpstr>Wingdings 2</vt:lpstr>
      <vt:lpstr>Akış</vt:lpstr>
      <vt:lpstr>HABER VE ÖZELLİKLERİ</vt:lpstr>
      <vt:lpstr>Haber Nedir?</vt:lpstr>
      <vt:lpstr>PowerPoint Sunusu</vt:lpstr>
      <vt:lpstr>PowerPoint Sunusu</vt:lpstr>
      <vt:lpstr>PowerPoint Sunusu</vt:lpstr>
      <vt:lpstr>PowerPoint Sunusu</vt:lpstr>
      <vt:lpstr>PowerPoint Sunusu</vt:lpstr>
      <vt:lpstr>Haber yazılarının özellikleri</vt:lpstr>
      <vt:lpstr>Haberin Hazırlanma Süreci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Haber Kuramları</vt:lpstr>
      <vt:lpstr>Haberin Özellikleri</vt:lpstr>
      <vt:lpstr>PowerPoint Sunusu</vt:lpstr>
      <vt:lpstr>PowerPoint Sunusu</vt:lpstr>
      <vt:lpstr>1. Haber-Olay İlişkisi</vt:lpstr>
      <vt:lpstr>PowerPoint Sunusu</vt:lpstr>
      <vt:lpstr>PowerPoint Sunusu</vt:lpstr>
      <vt:lpstr>2. Haber Gerçeklik İlişkisi</vt:lpstr>
      <vt:lpstr>PowerPoint Sunusu</vt:lpstr>
      <vt:lpstr>PowerPoint Sunusu</vt:lpstr>
      <vt:lpstr>PowerPoint Sunusu</vt:lpstr>
      <vt:lpstr>Haber Değeri</vt:lpstr>
      <vt:lpstr>PowerPoint Sunusu</vt:lpstr>
      <vt:lpstr>PowerPoint Sunusu</vt:lpstr>
      <vt:lpstr>1. Haberde Zamanlılık Değeri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 Yakınlık </vt:lpstr>
      <vt:lpstr>PowerPoint Sunusu</vt:lpstr>
      <vt:lpstr>3. Sonuç</vt:lpstr>
      <vt:lpstr>PowerPoint Sunusu</vt:lpstr>
      <vt:lpstr>4. Önemlilik</vt:lpstr>
      <vt:lpstr>PowerPoint Sunusu</vt:lpstr>
      <vt:lpstr>PowerPoint Sunusu</vt:lpstr>
      <vt:lpstr>5. İnsanın İlgisini Çekme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HABER VE ÖZELLİKLERİ</dc:title>
  <dc:creator>İletişim Fakültesi</dc:creator>
  <cp:lastModifiedBy>admin</cp:lastModifiedBy>
  <cp:revision>46</cp:revision>
  <dcterms:created xsi:type="dcterms:W3CDTF">2018-02-06T11:21:51Z</dcterms:created>
  <dcterms:modified xsi:type="dcterms:W3CDTF">2021-03-15T06:43:11Z</dcterms:modified>
</cp:coreProperties>
</file>