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73"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E3004EE-37DA-483A-BD28-E98D837C616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97350AA5-86FD-449B-96C7-1604DAC75DF1}" type="datetimeFigureOut">
              <a:rPr lang="tr-TR" smtClean="0"/>
              <a:pPr/>
              <a:t>29.03.2021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DE3004EE-37DA-483A-BD28-E98D837C616F}"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7350AA5-86FD-449B-96C7-1604DAC75DF1}" type="datetimeFigureOut">
              <a:rPr lang="tr-TR" smtClean="0"/>
              <a:pPr/>
              <a:t>29.03.2021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E3004EE-37DA-483A-BD28-E98D837C616F}"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642918"/>
            <a:ext cx="7851648" cy="2214578"/>
          </a:xfrm>
        </p:spPr>
        <p:txBody>
          <a:bodyPr/>
          <a:lstStyle/>
          <a:p>
            <a:pPr algn="ctr"/>
            <a:r>
              <a:rPr lang="tr-TR" dirty="0"/>
              <a:t>HABER YAZMA</a:t>
            </a:r>
          </a:p>
        </p:txBody>
      </p:sp>
      <p:pic>
        <p:nvPicPr>
          <p:cNvPr id="1026" name="Picture 2" descr="C:\Users\İletişim Fakültesi\Desktop\4-1.jpg"/>
          <p:cNvPicPr>
            <a:picLocks noChangeAspect="1" noChangeArrowheads="1"/>
          </p:cNvPicPr>
          <p:nvPr/>
        </p:nvPicPr>
        <p:blipFill>
          <a:blip r:embed="rId2"/>
          <a:srcRect/>
          <a:stretch>
            <a:fillRect/>
          </a:stretch>
        </p:blipFill>
        <p:spPr bwMode="auto">
          <a:xfrm>
            <a:off x="714348" y="3143248"/>
            <a:ext cx="7572428" cy="33337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Haber Fiilleri</a:t>
            </a:r>
            <a:endParaRPr lang="tr-TR" dirty="0"/>
          </a:p>
        </p:txBody>
      </p:sp>
      <p:sp>
        <p:nvSpPr>
          <p:cNvPr id="3" name="2 İçerik Yer Tutucusu"/>
          <p:cNvSpPr>
            <a:spLocks noGrp="1"/>
          </p:cNvSpPr>
          <p:nvPr>
            <p:ph idx="1"/>
          </p:nvPr>
        </p:nvSpPr>
        <p:spPr/>
        <p:txBody>
          <a:bodyPr/>
          <a:lstStyle/>
          <a:p>
            <a:pPr marL="514350" indent="-514350">
              <a:buAutoNum type="arabicPeriod"/>
            </a:pPr>
            <a:r>
              <a:rPr lang="tr-TR" b="1" dirty="0"/>
              <a:t>Uzun Alıntı Fiilleri</a:t>
            </a:r>
          </a:p>
          <a:p>
            <a:r>
              <a:rPr lang="tr-TR" dirty="0"/>
              <a:t>Habere konu olan kişilerin yaptıkları konuşmalardan ya da haberle ilgili belgelerden yapılan alıntıların belirtildiği fiillerdir. </a:t>
            </a:r>
          </a:p>
          <a:p>
            <a:r>
              <a:rPr lang="tr-TR" dirty="0"/>
              <a:t>Bu fiiller, haberde geçen alıntıların 3-4 cümleden uzun olduğu durumlarda kullanılır.</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HABER BAŞLIKLARI</a:t>
            </a:r>
            <a:endParaRPr lang="tr-TR" dirty="0"/>
          </a:p>
        </p:txBody>
      </p:sp>
      <p:sp>
        <p:nvSpPr>
          <p:cNvPr id="3" name="2 İçerik Yer Tutucusu"/>
          <p:cNvSpPr>
            <a:spLocks noGrp="1"/>
          </p:cNvSpPr>
          <p:nvPr>
            <p:ph idx="1"/>
          </p:nvPr>
        </p:nvSpPr>
        <p:spPr/>
        <p:txBody>
          <a:bodyPr/>
          <a:lstStyle/>
          <a:p>
            <a:r>
              <a:rPr lang="tr-TR" dirty="0"/>
              <a:t>Başlık, haberin birkaç kelimeden oluşan ve çoğunlukla bir yargı bildiren kısa bir özetidir. </a:t>
            </a:r>
          </a:p>
          <a:p>
            <a:r>
              <a:rPr lang="tr-TR" dirty="0"/>
              <a:t>Bir gazete ya da dergi haberi söz konusu olduğunda ilk dikkati çeken unsur haberin başlığıdır. </a:t>
            </a:r>
          </a:p>
          <a:p>
            <a:r>
              <a:rPr lang="tr-TR" dirty="0"/>
              <a:t>Birçok okuyucu, gazetenin tamamını okumak yerine yalnızca başlıklarını okuyarak, haberle ilgili genel bir bilgi edinmektedir. </a:t>
            </a:r>
          </a:p>
          <a:p>
            <a:r>
              <a:rPr lang="tr-TR" dirty="0"/>
              <a:t>Başlıkların, haber metinleri gibi yazınsal bir boyutu vardır.</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normAutofit fontScale="92500"/>
          </a:bodyPr>
          <a:lstStyle/>
          <a:p>
            <a:r>
              <a:rPr lang="tr-TR" dirty="0"/>
              <a:t>Haber başlıkları, haberi yazan muhabir tarafından önerilse bile, gazetenin yönetim kadrosuyla sayfa tasarımcısının yönlendirmeleri doğrultusunda biçimlenir. </a:t>
            </a:r>
          </a:p>
          <a:p>
            <a:r>
              <a:rPr lang="tr-TR" dirty="0"/>
              <a:t>Bu yüzden haber başlıklarının verilmesi, gazetede ayrı bir çalışma gerektirmektedir. </a:t>
            </a:r>
          </a:p>
          <a:p>
            <a:r>
              <a:rPr lang="tr-TR" dirty="0"/>
              <a:t>Bir haberde yer alan başlık kompozisyonu ve ara başlıklar, o gazetenin kimliğini belirleyen en önemli öğeler arasındadır. </a:t>
            </a:r>
          </a:p>
          <a:p>
            <a:r>
              <a:rPr lang="tr-TR" dirty="0"/>
              <a:t>Başlıklar, gazeteler için kimi zaman onur, kimi zaman da eleştiri nedeni olmaktadır. </a:t>
            </a:r>
          </a:p>
          <a:p>
            <a:r>
              <a:rPr lang="tr-TR" dirty="0"/>
              <a:t>Haber başlıklar nadiren büyük harflerle yazılır.</a:t>
            </a:r>
          </a:p>
          <a:p>
            <a:r>
              <a:rPr lang="tr-TR" dirty="0"/>
              <a:t>Konu başlığı biçiminde, her sözcüğün ilk harfinin büyük şekilde yazıldığı haber başlıkları da doğru değildir.</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nb-NO" b="1" dirty="0"/>
              <a:t>Haber Başlıklarında Nelere Dikkat Edilmelidir?</a:t>
            </a:r>
          </a:p>
          <a:p>
            <a:r>
              <a:rPr lang="tr-TR" dirty="0"/>
              <a:t>Haber başlıklarında dikkat edilmesi gereken bazı ilkeler vardır. Bunlar şöyle sıralanabilir:</a:t>
            </a:r>
          </a:p>
          <a:p>
            <a:r>
              <a:rPr lang="tr-TR" dirty="0"/>
              <a:t>Haberin özetini içermelidir.</a:t>
            </a:r>
          </a:p>
          <a:p>
            <a:r>
              <a:rPr lang="tr-TR" dirty="0"/>
              <a:t>Haberin unsurlarını yansıtmalıdır.</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Kısa ve anlaşılır olmalıdır.</a:t>
            </a:r>
          </a:p>
          <a:p>
            <a:r>
              <a:rPr lang="tr-TR" dirty="0"/>
              <a:t>Okurun dikkatini çekmelidir.</a:t>
            </a:r>
          </a:p>
          <a:p>
            <a:r>
              <a:rPr lang="tr-TR" dirty="0"/>
              <a:t>Haber metniyle çelişmemelidir.</a:t>
            </a:r>
          </a:p>
          <a:p>
            <a:r>
              <a:rPr lang="tr-TR" dirty="0"/>
              <a:t>Abartılı olmamalıdır.</a:t>
            </a:r>
          </a:p>
          <a:p>
            <a:r>
              <a:rPr lang="tr-TR" dirty="0"/>
              <a:t>Çoklu okumaya yol açmamalıdır.</a:t>
            </a:r>
          </a:p>
          <a:p>
            <a:r>
              <a:rPr lang="tr-TR" dirty="0"/>
              <a:t>İmalı anlamlar içermemelidir.</a:t>
            </a:r>
          </a:p>
          <a:p>
            <a:r>
              <a:rPr lang="tr-TR" dirty="0"/>
              <a:t>Yorum içermemelidir.</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3050"/>
            <a:ext cx="8229600" cy="4681550"/>
          </a:xfrm>
        </p:spPr>
        <p:txBody>
          <a:bodyPr/>
          <a:lstStyle/>
          <a:p>
            <a:r>
              <a:rPr lang="tr-TR" dirty="0"/>
              <a:t>Haberlerde başlık kompozisyonunu oluşturan 5 temel öğe vardır. </a:t>
            </a:r>
          </a:p>
          <a:p>
            <a:r>
              <a:rPr lang="tr-TR" dirty="0"/>
              <a:t>Ancak bu beş temel öğenin hepsi, her haberde yer almayabilir. </a:t>
            </a:r>
          </a:p>
          <a:p>
            <a:r>
              <a:rPr lang="tr-TR" dirty="0"/>
              <a:t>Özellikle geniş içerikli haberlerde birlikte kullanılan bu öğeler </a:t>
            </a:r>
            <a:r>
              <a:rPr lang="tr-TR" b="1" dirty="0">
                <a:solidFill>
                  <a:srgbClr val="FF0000"/>
                </a:solidFill>
              </a:rPr>
              <a:t>üst başlık, ana başlık, alt başlık, spot ve ara başlık</a:t>
            </a:r>
            <a:r>
              <a:rPr lang="tr-TR" dirty="0"/>
              <a:t> olarak sıralanabilir.</a:t>
            </a:r>
          </a:p>
          <a:p>
            <a:r>
              <a:rPr lang="tr-TR" dirty="0"/>
              <a:t>Bu beş öğenin birlikte yer aldığı başlık kompozisyonları şöyle örneklendirilebilir:</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967302"/>
          </a:xfrm>
        </p:spPr>
        <p:txBody>
          <a:bodyPr>
            <a:normAutofit/>
          </a:bodyPr>
          <a:lstStyle/>
          <a:p>
            <a:r>
              <a:rPr lang="tr-TR" b="1" dirty="0"/>
              <a:t>Üst Başlık</a:t>
            </a:r>
          </a:p>
          <a:p>
            <a:r>
              <a:rPr lang="tr-TR" dirty="0"/>
              <a:t>Ana başlığın üstünde ya da satır boşluklarına göre, sağ ve sol yanında yer alan başlığa üst başlık denilir. </a:t>
            </a:r>
          </a:p>
          <a:p>
            <a:r>
              <a:rPr lang="tr-TR" dirty="0"/>
              <a:t>Üst başlıklar genellikle ana başlığı tamamlayan, açıklayan ve 5-10 sözcükten oluşan cümlelerdir. </a:t>
            </a:r>
          </a:p>
          <a:p>
            <a:r>
              <a:rPr lang="tr-TR" dirty="0"/>
              <a:t>Üst başlık çoğunlukla ince, zayıf karakterli ya da dişi karakterli harflerle dizilir. </a:t>
            </a:r>
          </a:p>
          <a:p>
            <a:r>
              <a:rPr lang="tr-TR" dirty="0"/>
              <a:t>Punto büyüklüğü olarak ana başlığın üçte biri oranına yakın olmalıdır.</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normAutofit/>
          </a:bodyPr>
          <a:lstStyle/>
          <a:p>
            <a:r>
              <a:rPr lang="tr-TR" b="1" dirty="0"/>
              <a:t>Ana Başlık</a:t>
            </a:r>
          </a:p>
          <a:p>
            <a:r>
              <a:rPr lang="tr-TR" dirty="0"/>
              <a:t>Her haber metninin bir başlığı olmalıdır. </a:t>
            </a:r>
          </a:p>
          <a:p>
            <a:r>
              <a:rPr lang="tr-TR" dirty="0"/>
              <a:t>Haber metninin üstünde yer alan en önemli ve mutlaka bulunması gereken başlığa ana başlık denilir. </a:t>
            </a:r>
          </a:p>
          <a:p>
            <a:r>
              <a:rPr lang="tr-TR" dirty="0"/>
              <a:t>Haber başlık kompozisyonunda yer alan diğer başlıklar olmasa bile her haberde ana başlık bulunur. </a:t>
            </a:r>
          </a:p>
          <a:p>
            <a:r>
              <a:rPr lang="tr-TR" dirty="0"/>
              <a:t>Ana başlık haberin okuyucu tarafından fark edilip okunmasını sağlayan en önemli unsurdur. </a:t>
            </a:r>
          </a:p>
          <a:p>
            <a:r>
              <a:rPr lang="tr-TR" dirty="0"/>
              <a:t>Bu nedenle ana başlık yazılırken çok özenli olunması gerekmektedir.</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85926"/>
            <a:ext cx="8229600" cy="4538674"/>
          </a:xfrm>
        </p:spPr>
        <p:txBody>
          <a:bodyPr/>
          <a:lstStyle/>
          <a:p>
            <a:r>
              <a:rPr lang="tr-TR" dirty="0"/>
              <a:t>Kalıplaşmış ve rutin ifadeler yerine göze çarpan, dikkat çekici, haberi okutacak başlıkların seçilmesi gerekir. </a:t>
            </a:r>
          </a:p>
          <a:p>
            <a:r>
              <a:rPr lang="tr-TR" dirty="0"/>
              <a:t>Bu nedenle haber başlıkları, çoğunlukla haberi yazan muhabir tarafından değil, yazı işleri yöneticileri tarafından haberin içerisindeki önemli ve dikkat çeken unsurlar ön plana çıkarılarak hazırlanır. </a:t>
            </a:r>
          </a:p>
          <a:p>
            <a:r>
              <a:rPr lang="tr-TR" dirty="0"/>
              <a:t>Ana başlık tam bir cümle yapısında değildir.</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lstStyle/>
          <a:p>
            <a:r>
              <a:rPr lang="tr-TR" dirty="0"/>
              <a:t>Genellikle 3-5 sözcükten oluşan </a:t>
            </a:r>
            <a:r>
              <a:rPr lang="tr-TR" dirty="0" err="1"/>
              <a:t>eksiltili</a:t>
            </a:r>
            <a:r>
              <a:rPr lang="tr-TR" dirty="0"/>
              <a:t> cümle biçiminde yazılır. </a:t>
            </a:r>
          </a:p>
          <a:p>
            <a:r>
              <a:rPr lang="tr-TR" dirty="0"/>
              <a:t>Ana başlık sayfa düzenine göre bazen bir bazen de iki ya da üç satır olarak yazılabilir. </a:t>
            </a:r>
          </a:p>
          <a:p>
            <a:r>
              <a:rPr lang="tr-TR" dirty="0"/>
              <a:t>Ana başlığın puntosu yerleştiği sütuna ve sayfadaki boşluğa göre ayarlanır. </a:t>
            </a:r>
          </a:p>
          <a:p>
            <a:r>
              <a:rPr lang="tr-TR" dirty="0"/>
              <a:t>Genellikle kalın görünüşlü harflerden oluşan ana başlıklar daima üst ve alt başlıktan büyük puntoludur.</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fontScale="92500" lnSpcReduction="10000"/>
          </a:bodyPr>
          <a:lstStyle/>
          <a:p>
            <a:r>
              <a:rPr lang="tr-TR" b="1" dirty="0"/>
              <a:t>Alt Başlık</a:t>
            </a:r>
          </a:p>
          <a:p>
            <a:r>
              <a:rPr lang="tr-TR" dirty="0"/>
              <a:t>Alt başlık; ana başlığın altında yer alan, başlığı açıklayan özellikte, tam bir cümle yapısında olan haber yazısıdır. </a:t>
            </a:r>
          </a:p>
          <a:p>
            <a:r>
              <a:rPr lang="tr-TR" dirty="0"/>
              <a:t>Ana ve üst başlığa göre daha küçük puntolu harflerle dizilir.</a:t>
            </a:r>
          </a:p>
          <a:p>
            <a:r>
              <a:rPr lang="tr-TR" dirty="0"/>
              <a:t>Seçilen karakterler genellikle basık ve koyu renkli karakterlerdir. </a:t>
            </a:r>
          </a:p>
          <a:p>
            <a:r>
              <a:rPr lang="tr-TR" dirty="0"/>
              <a:t>Bir haberde ana başlık mutlaka kullanılırken, üst ve alt başlık kullanılmayabilir ya da bunlardan yalnızca biri tercih edilebilir. </a:t>
            </a:r>
          </a:p>
          <a:p>
            <a:r>
              <a:rPr lang="tr-TR" dirty="0"/>
              <a:t>Üst ve alt başlığın birlikte kullanıldığı haber sayısı oldukça azdır ve genellikle manşet haberlerle birlikte üst ya da alt başlığın biri kullanılmaktadır.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a:solidFill>
                  <a:schemeClr val="bg2">
                    <a:lumMod val="50000"/>
                  </a:schemeClr>
                </a:solidFill>
              </a:rPr>
              <a:t>2.</a:t>
            </a:r>
            <a:r>
              <a:rPr lang="tr-TR" dirty="0"/>
              <a:t> </a:t>
            </a:r>
            <a:r>
              <a:rPr lang="tr-TR" b="1" dirty="0"/>
              <a:t>Kısa Alıntı Fiilleri</a:t>
            </a:r>
          </a:p>
          <a:p>
            <a:r>
              <a:rPr lang="tr-TR" dirty="0"/>
              <a:t>Habere konu olan kişilerin yaptıkları konuşmalardan ya da haberle ilgili belgelerden yapılan alıntıların belirtildiği fiillerdir. </a:t>
            </a:r>
          </a:p>
          <a:p>
            <a:r>
              <a:rPr lang="tr-TR" dirty="0"/>
              <a:t>Bu fiiller, haberde geçen alıntıların 2-3 cümleyle sınırlı olduğu durumlarda kullanılır.</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752988"/>
          </a:xfrm>
        </p:spPr>
        <p:txBody>
          <a:bodyPr>
            <a:normAutofit/>
          </a:bodyPr>
          <a:lstStyle/>
          <a:p>
            <a:r>
              <a:rPr lang="tr-TR" b="1" dirty="0"/>
              <a:t>Spot Başlık</a:t>
            </a:r>
          </a:p>
          <a:p>
            <a:r>
              <a:rPr lang="tr-TR" dirty="0"/>
              <a:t>Haber içindeki özellikleri vurgulamak ana ayrıntıları başlık kompozisyonu içinde sergilemek için spot kullanılır. </a:t>
            </a:r>
          </a:p>
          <a:p>
            <a:r>
              <a:rPr lang="tr-TR" dirty="0"/>
              <a:t>Spotlar haberi özetleyen kısa metinlerdir. </a:t>
            </a:r>
          </a:p>
          <a:p>
            <a:r>
              <a:rPr lang="tr-TR" dirty="0"/>
              <a:t>Bu nedenle spotlara “haber kesiti” de denmektedir. </a:t>
            </a:r>
          </a:p>
          <a:p>
            <a:r>
              <a:rPr lang="tr-TR" dirty="0"/>
              <a:t>Spot, genellikle haberin 15-20 sözcükle özetlendiği ya da haberin ana temasının anlatıldığı bölümdür. </a:t>
            </a:r>
          </a:p>
          <a:p>
            <a:r>
              <a:rPr lang="tr-TR" dirty="0"/>
              <a:t>Spot, haber metninden biraz daha büyük harflerle dizilir.</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967302"/>
          </a:xfrm>
        </p:spPr>
        <p:txBody>
          <a:bodyPr/>
          <a:lstStyle/>
          <a:p>
            <a:r>
              <a:rPr lang="tr-TR" dirty="0"/>
              <a:t>Genellikle başlıktan ya da eğer varsa alt başlıktan sonra kullanılır. </a:t>
            </a:r>
          </a:p>
          <a:p>
            <a:r>
              <a:rPr lang="tr-TR" dirty="0"/>
              <a:t>Spot kimi zaman başlık yanlarına, başlık üst boşluklarına da yerleştirilebilir. </a:t>
            </a:r>
          </a:p>
          <a:p>
            <a:r>
              <a:rPr lang="tr-TR" dirty="0"/>
              <a:t>Okuyucu, haberin okunmaya değer olup olmadığına çoğu zaman spotu okuduktan sonra karar verir. </a:t>
            </a:r>
          </a:p>
          <a:p>
            <a:r>
              <a:rPr lang="tr-TR" dirty="0"/>
              <a:t>Spot da yer alan bilgiler haber metninde ayrıntılı olarak ele alınır. </a:t>
            </a:r>
          </a:p>
          <a:p>
            <a:r>
              <a:rPr lang="tr-TR" dirty="0"/>
              <a:t>Spot birçok haberde yer alan bir başlık çeşidi olarak haberle ilgili özet bilgi verir ve okuyucunun zaman kazanmasını sağlar.</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Spot tasarımında spotun sayfada kapladığı yerin yüksekliğinin, ait olduğu başlıktan daha fazla olmamasına dikkat edilmelidir.</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normAutofit/>
          </a:bodyPr>
          <a:lstStyle/>
          <a:p>
            <a:r>
              <a:rPr lang="tr-TR" b="1" dirty="0"/>
              <a:t>Ara Başlık</a:t>
            </a:r>
          </a:p>
          <a:p>
            <a:r>
              <a:rPr lang="tr-TR" dirty="0"/>
              <a:t>Haber metninin içinde yer alan ve okunacak paragrafları tamamlayan, haber metninden büyük puntoyla yazılmış başlıklara ara başlık denir. </a:t>
            </a:r>
          </a:p>
          <a:p>
            <a:r>
              <a:rPr lang="tr-TR" dirty="0"/>
              <a:t>Ara başlık bir haber paragrafını 3-5 sözcükle tanımlayan, genellikle tam bir cümle özelliği taşımayan, haber metinlerini bölümlere ayırarak daha rahat okunmasını sağlayan yardımcı bir başlık türüdür.</a:t>
            </a:r>
          </a:p>
          <a:p>
            <a:r>
              <a:rPr lang="tr-TR" dirty="0"/>
              <a:t>Ara başlık metin içinde yer aldığından diğer başlıklara yakın olarak tasarlanmaz.</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normAutofit/>
          </a:bodyPr>
          <a:lstStyle/>
          <a:p>
            <a:r>
              <a:rPr lang="tr-TR" dirty="0"/>
              <a:t>Bir haber metninde, ara başlık kullanılmasının amacı metin içindeki bölümleri okuyucuya göstermek, özellikle uzun metinler içinde okuyucunun aradığını bulmasını sağlamak, haberdeki farklı unsurları birbirinden ayırarak okura sunmaktır. </a:t>
            </a:r>
          </a:p>
          <a:p>
            <a:r>
              <a:rPr lang="tr-TR" dirty="0"/>
              <a:t>Ara başlıklar ayrıca, uzun metinlerin tekdüzeliğini ortadan kaldıran, okura rahat okuyabilme fırsatı veren, haberdeki farklı konular arasında geçişi sağlayan ve sayfa düzenine hareketlilik getiren unsurlardır.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a:bodyPr>
          <a:lstStyle/>
          <a:p>
            <a:pPr>
              <a:buNone/>
            </a:pPr>
            <a:r>
              <a:rPr lang="tr-TR" b="1" dirty="0">
                <a:solidFill>
                  <a:schemeClr val="bg2">
                    <a:lumMod val="50000"/>
                  </a:schemeClr>
                </a:solidFill>
              </a:rPr>
              <a:t>3. </a:t>
            </a:r>
            <a:r>
              <a:rPr lang="tr-TR" b="1" dirty="0"/>
              <a:t>Doğrudan ve Dolaylı Aktarımda Kullanılan Haber Fiilleri</a:t>
            </a:r>
          </a:p>
          <a:p>
            <a:r>
              <a:rPr lang="tr-TR" dirty="0"/>
              <a:t>Haber dilinde, eylem ve söylem bildiren pek çok fiil kullanılmaktadır. </a:t>
            </a:r>
          </a:p>
          <a:p>
            <a:r>
              <a:rPr lang="tr-TR" dirty="0"/>
              <a:t>Bunlara haber fiilleri denilir. </a:t>
            </a:r>
          </a:p>
          <a:p>
            <a:r>
              <a:rPr lang="tr-TR" dirty="0"/>
              <a:t>Haber fiilleri, doğrudan aktarım ve dolaylı aktarım fiilleri olarak iki grupta ele alınabilir. </a:t>
            </a:r>
          </a:p>
          <a:p>
            <a:r>
              <a:rPr lang="tr-TR" dirty="0"/>
              <a:t>Haber metnini yazarken fiillerinin kullanımı açısından çeşitlilik izlemek, her zaman için haberin monotonluğunu kıran bir yaklaşımdır.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538806"/>
          </a:xfrm>
        </p:spPr>
        <p:txBody>
          <a:bodyPr>
            <a:normAutofit fontScale="92500" lnSpcReduction="10000"/>
          </a:bodyPr>
          <a:lstStyle/>
          <a:p>
            <a:r>
              <a:rPr lang="tr-TR" dirty="0"/>
              <a:t>Haber yazımında bazı fiiller, haber dili açısından diğerlerinden daha fazla kullanılmaktadır. </a:t>
            </a:r>
          </a:p>
          <a:p>
            <a:r>
              <a:rPr lang="tr-TR" dirty="0"/>
              <a:t>Doğrudan anlatımda sıkça kullanılan fiiller şunlardır: </a:t>
            </a:r>
          </a:p>
          <a:p>
            <a:r>
              <a:rPr lang="tr-TR" dirty="0">
                <a:solidFill>
                  <a:srgbClr val="FF0000"/>
                </a:solidFill>
              </a:rPr>
              <a:t>“açıklamak”, </a:t>
            </a:r>
          </a:p>
          <a:p>
            <a:r>
              <a:rPr lang="tr-TR" dirty="0">
                <a:solidFill>
                  <a:srgbClr val="FF0000"/>
                </a:solidFill>
              </a:rPr>
              <a:t>“demek” , </a:t>
            </a:r>
          </a:p>
          <a:p>
            <a:r>
              <a:rPr lang="tr-TR" dirty="0">
                <a:solidFill>
                  <a:srgbClr val="FF0000"/>
                </a:solidFill>
              </a:rPr>
              <a:t>“söylemek”,</a:t>
            </a:r>
          </a:p>
          <a:p>
            <a:r>
              <a:rPr lang="tr-TR" dirty="0">
                <a:solidFill>
                  <a:srgbClr val="FF0000"/>
                </a:solidFill>
              </a:rPr>
              <a:t> “belirtmek”, </a:t>
            </a:r>
          </a:p>
          <a:p>
            <a:r>
              <a:rPr lang="tr-TR" dirty="0">
                <a:solidFill>
                  <a:srgbClr val="FF0000"/>
                </a:solidFill>
              </a:rPr>
              <a:t>“diye</a:t>
            </a:r>
          </a:p>
          <a:p>
            <a:r>
              <a:rPr lang="tr-TR" dirty="0">
                <a:solidFill>
                  <a:srgbClr val="FF0000"/>
                </a:solidFill>
              </a:rPr>
              <a:t>konuşmak”, , </a:t>
            </a:r>
          </a:p>
          <a:p>
            <a:r>
              <a:rPr lang="tr-TR" dirty="0">
                <a:solidFill>
                  <a:srgbClr val="FF0000"/>
                </a:solidFill>
              </a:rPr>
              <a:t>“ileri sürmek”, </a:t>
            </a:r>
          </a:p>
          <a:p>
            <a:r>
              <a:rPr lang="tr-TR" dirty="0">
                <a:solidFill>
                  <a:srgbClr val="FF0000"/>
                </a:solidFill>
              </a:rPr>
              <a:t>“vurgulamak”, </a:t>
            </a:r>
          </a:p>
          <a:p>
            <a:r>
              <a:rPr lang="tr-TR" dirty="0">
                <a:solidFill>
                  <a:srgbClr val="FF0000"/>
                </a:solidFill>
              </a:rPr>
              <a:t>“şöyle konuşmak”, </a:t>
            </a:r>
          </a:p>
          <a:p>
            <a:r>
              <a:rPr lang="tr-TR" dirty="0">
                <a:solidFill>
                  <a:srgbClr val="FF0000"/>
                </a:solidFill>
              </a:rPr>
              <a:t>“anlatmak”.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Dolaylı anlatımda da; </a:t>
            </a:r>
          </a:p>
          <a:p>
            <a:r>
              <a:rPr lang="tr-TR" dirty="0">
                <a:solidFill>
                  <a:srgbClr val="FF0000"/>
                </a:solidFill>
              </a:rPr>
              <a:t>“belirtilmek”, </a:t>
            </a:r>
          </a:p>
          <a:p>
            <a:r>
              <a:rPr lang="tr-TR" dirty="0">
                <a:solidFill>
                  <a:srgbClr val="FF0000"/>
                </a:solidFill>
              </a:rPr>
              <a:t>“açıklanmak”, </a:t>
            </a:r>
          </a:p>
          <a:p>
            <a:r>
              <a:rPr lang="tr-TR" dirty="0">
                <a:solidFill>
                  <a:srgbClr val="FF0000"/>
                </a:solidFill>
              </a:rPr>
              <a:t>“bildirilmek”, </a:t>
            </a:r>
          </a:p>
          <a:p>
            <a:r>
              <a:rPr lang="tr-TR" dirty="0">
                <a:solidFill>
                  <a:srgbClr val="FF0000"/>
                </a:solidFill>
              </a:rPr>
              <a:t>“önerisinde bulunulmak”, </a:t>
            </a:r>
          </a:p>
          <a:p>
            <a:r>
              <a:rPr lang="tr-TR" dirty="0">
                <a:solidFill>
                  <a:srgbClr val="FF0000"/>
                </a:solidFill>
              </a:rPr>
              <a:t>“ileri</a:t>
            </a:r>
          </a:p>
          <a:p>
            <a:r>
              <a:rPr lang="tr-TR" dirty="0">
                <a:solidFill>
                  <a:srgbClr val="FF0000"/>
                </a:solidFill>
              </a:rPr>
              <a:t>sürülmek” </a:t>
            </a:r>
          </a:p>
          <a:p>
            <a:r>
              <a:rPr lang="tr-TR" dirty="0"/>
              <a:t>fiillerinin kullanımı yaygındır.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Doğrudan Aktarım Fiilleri</a:t>
            </a:r>
            <a:endParaRPr lang="tr-TR" dirty="0"/>
          </a:p>
        </p:txBody>
      </p:sp>
      <p:sp>
        <p:nvSpPr>
          <p:cNvPr id="3" name="2 İçerik Yer Tutucusu"/>
          <p:cNvSpPr>
            <a:spLocks noGrp="1"/>
          </p:cNvSpPr>
          <p:nvPr>
            <p:ph idx="1"/>
          </p:nvPr>
        </p:nvSpPr>
        <p:spPr>
          <a:xfrm>
            <a:off x="457200" y="1935480"/>
            <a:ext cx="8229600" cy="4922520"/>
          </a:xfrm>
        </p:spPr>
        <p:txBody>
          <a:bodyPr>
            <a:normAutofit fontScale="77500" lnSpcReduction="20000"/>
          </a:bodyPr>
          <a:lstStyle/>
          <a:p>
            <a:r>
              <a:rPr lang="tr-TR" dirty="0"/>
              <a:t>Ankara Valiliği yoğun kar yağışı nedeniyle okulların hafta sonuna kadar tatil edildiğini </a:t>
            </a:r>
            <a:r>
              <a:rPr lang="tr-TR" b="1" dirty="0"/>
              <a:t>açıkladı.</a:t>
            </a:r>
          </a:p>
          <a:p>
            <a:r>
              <a:rPr lang="tr-TR" dirty="0"/>
              <a:t>Cumhurbaşkanı Recep </a:t>
            </a:r>
            <a:r>
              <a:rPr lang="tr-TR"/>
              <a:t>Tayyip Erdoğan, </a:t>
            </a:r>
            <a:r>
              <a:rPr lang="tr-TR" dirty="0"/>
              <a:t>Türkiye'nin bugün her bakımdan itibarı artan ve takdir edilen bir ülke olduğunu </a:t>
            </a:r>
            <a:r>
              <a:rPr lang="tr-TR" b="1" dirty="0"/>
              <a:t>söyledi</a:t>
            </a:r>
          </a:p>
          <a:p>
            <a:r>
              <a:rPr lang="tr-TR" dirty="0"/>
              <a:t>Bağımsız gözlemciler, Ukrayna’daki seçimler sonucunda hiçbir partinin tek başına iktidara gelemeyeceğini </a:t>
            </a:r>
            <a:r>
              <a:rPr lang="tr-TR" b="1" dirty="0"/>
              <a:t>belirttiler.</a:t>
            </a:r>
          </a:p>
          <a:p>
            <a:r>
              <a:rPr lang="tr-TR" dirty="0"/>
              <a:t>Filistinli yetkililer, İsrail tarafının ateşkes kurallarını ihlal ettiğini </a:t>
            </a:r>
            <a:r>
              <a:rPr lang="tr-TR" b="1" dirty="0"/>
              <a:t>bildirdi.</a:t>
            </a:r>
          </a:p>
          <a:p>
            <a:r>
              <a:rPr lang="tr-TR" dirty="0"/>
              <a:t>Sağlık Bakanı Fahrettin Koca, kadına karşı şiddetin önlenmesi için toplumsal kararlılık gerektiğini </a:t>
            </a:r>
            <a:r>
              <a:rPr lang="tr-TR" b="1" dirty="0"/>
              <a:t>belirterek, ''Onlar arkalarında bir politik kararlılığı, bir toplumsal kararlılığı, </a:t>
            </a:r>
            <a:r>
              <a:rPr lang="tr-TR" dirty="0"/>
              <a:t>arkalarında bir kuvvetin olduğunu gördükleri zaman bireysel kararlılıkları da artacaktır'‘ </a:t>
            </a:r>
            <a:r>
              <a:rPr lang="tr-TR" b="1" dirty="0"/>
              <a:t>dedi.</a:t>
            </a:r>
          </a:p>
          <a:p>
            <a:r>
              <a:rPr lang="tr-TR" dirty="0"/>
              <a:t>İstanbul Teknik Üniversitesi (İTÜ) Uçak ve Uzay Bilimleri Fakültesi'nden Prof. Dr. </a:t>
            </a:r>
            <a:r>
              <a:rPr lang="tr-TR" dirty="0" err="1"/>
              <a:t>Mikdat</a:t>
            </a:r>
            <a:r>
              <a:rPr lang="tr-TR" dirty="0"/>
              <a:t> </a:t>
            </a:r>
            <a:r>
              <a:rPr lang="tr-TR" dirty="0" err="1"/>
              <a:t>Kadıoğlu</a:t>
            </a:r>
            <a:r>
              <a:rPr lang="tr-TR" dirty="0"/>
              <a:t>; Japonya'da </a:t>
            </a:r>
            <a:r>
              <a:rPr lang="tr-TR" dirty="0" err="1"/>
              <a:t>Fukuşima</a:t>
            </a:r>
            <a:r>
              <a:rPr lang="tr-TR" dirty="0"/>
              <a:t> Nükleer Santrali'nden gökyüzüne yayılan radyasyonun İstanbul'da veya Türkiye'nin herhangi bir yerinde bir sorun teşkil etmediğini </a:t>
            </a:r>
            <a:r>
              <a:rPr lang="tr-TR" b="1" dirty="0"/>
              <a:t>söyledi.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Dolaylı Aktarım Fiilleri</a:t>
            </a:r>
            <a:endParaRPr lang="tr-TR" dirty="0"/>
          </a:p>
        </p:txBody>
      </p:sp>
      <p:sp>
        <p:nvSpPr>
          <p:cNvPr id="3" name="2 İçerik Yer Tutucusu"/>
          <p:cNvSpPr>
            <a:spLocks noGrp="1"/>
          </p:cNvSpPr>
          <p:nvPr>
            <p:ph idx="1"/>
          </p:nvPr>
        </p:nvSpPr>
        <p:spPr>
          <a:xfrm>
            <a:off x="457200" y="1935480"/>
            <a:ext cx="8229600" cy="5136858"/>
          </a:xfrm>
        </p:spPr>
        <p:txBody>
          <a:bodyPr>
            <a:normAutofit fontScale="70000" lnSpcReduction="20000"/>
          </a:bodyPr>
          <a:lstStyle/>
          <a:p>
            <a:r>
              <a:rPr lang="tr-TR" dirty="0"/>
              <a:t>TBMM Üstün Hizmet Ödülleri </a:t>
            </a:r>
            <a:r>
              <a:rPr lang="tr-TR" b="1" dirty="0"/>
              <a:t>açıklandı.</a:t>
            </a:r>
          </a:p>
          <a:p>
            <a:r>
              <a:rPr lang="tr-TR" dirty="0"/>
              <a:t>Restorasyon kapsamında yaklaşık 20 milyon dolarlık yatırım gerçekleştirdiği belirtilen </a:t>
            </a:r>
            <a:r>
              <a:rPr lang="tr-TR" dirty="0" err="1"/>
              <a:t>Capitol</a:t>
            </a:r>
            <a:r>
              <a:rPr lang="tr-TR" dirty="0"/>
              <a:t> Alışveriş Merkezi’nin, dekorasyonunda huzurlu ve zevkli alışveriş konseptlerini</a:t>
            </a:r>
          </a:p>
          <a:p>
            <a:r>
              <a:rPr lang="tr-TR" dirty="0"/>
              <a:t>birleştirdiği </a:t>
            </a:r>
            <a:r>
              <a:rPr lang="tr-TR" b="1" dirty="0"/>
              <a:t>açıklandı.</a:t>
            </a:r>
          </a:p>
          <a:p>
            <a:r>
              <a:rPr lang="tr-TR" dirty="0" err="1"/>
              <a:t>Lübnanda</a:t>
            </a:r>
            <a:r>
              <a:rPr lang="tr-TR" dirty="0"/>
              <a:t>, Başbakan </a:t>
            </a:r>
            <a:r>
              <a:rPr lang="tr-TR" dirty="0" err="1"/>
              <a:t>Saad</a:t>
            </a:r>
            <a:r>
              <a:rPr lang="tr-TR" dirty="0"/>
              <a:t> Hariri hükümetinin düşmesi için Hizbullah bakanlarının ve siyasi müttefiklerinin istifa edeceği </a:t>
            </a:r>
            <a:r>
              <a:rPr lang="tr-TR" b="1" dirty="0"/>
              <a:t>belirtildi.</a:t>
            </a:r>
          </a:p>
          <a:p>
            <a:r>
              <a:rPr lang="tr-TR" dirty="0"/>
              <a:t>“</a:t>
            </a:r>
            <a:r>
              <a:rPr lang="tr-TR" dirty="0" err="1"/>
              <a:t>Obesity</a:t>
            </a:r>
            <a:r>
              <a:rPr lang="tr-TR" dirty="0"/>
              <a:t>” adlı Amerikan dergisinde yayımlanan araştırmaya göre uykusuzluğun çocuklarda </a:t>
            </a:r>
            <a:r>
              <a:rPr lang="tr-TR" dirty="0" err="1"/>
              <a:t>obezite</a:t>
            </a:r>
            <a:r>
              <a:rPr lang="tr-TR" dirty="0"/>
              <a:t> riskini arttırdığı </a:t>
            </a:r>
            <a:r>
              <a:rPr lang="tr-TR" b="1" dirty="0"/>
              <a:t>bildirildi.</a:t>
            </a:r>
          </a:p>
          <a:p>
            <a:r>
              <a:rPr lang="tr-TR" dirty="0"/>
              <a:t>Uluslararası Kar Film Festivali'nde bu yılki yarışmayı kazanan filmler </a:t>
            </a:r>
            <a:r>
              <a:rPr lang="tr-TR" b="1" dirty="0"/>
              <a:t>açıklandı .</a:t>
            </a:r>
          </a:p>
          <a:p>
            <a:r>
              <a:rPr lang="tr-TR" dirty="0"/>
              <a:t>Türk askerini, Libya'ya gönderecek tezkere, gizli oturumla toplanan Meclis Genel Kurulu’nda </a:t>
            </a:r>
            <a:r>
              <a:rPr lang="tr-TR" b="1" dirty="0"/>
              <a:t>kabul edildi. Oylamanın </a:t>
            </a:r>
            <a:r>
              <a:rPr lang="tr-TR" b="1" dirty="0" err="1"/>
              <a:t>işari</a:t>
            </a:r>
            <a:r>
              <a:rPr lang="tr-TR" b="1" dirty="0"/>
              <a:t> oylama yöntemiyle, yani el kaldırıp indirme </a:t>
            </a:r>
            <a:r>
              <a:rPr lang="tr-TR" dirty="0"/>
              <a:t>yöntemiyle yapıldığı </a:t>
            </a:r>
            <a:r>
              <a:rPr lang="tr-TR" b="1" dirty="0"/>
              <a:t>ifade edildi.</a:t>
            </a:r>
          </a:p>
          <a:p>
            <a:r>
              <a:rPr lang="tr-TR" dirty="0"/>
              <a:t>İsrail gizli servisi </a:t>
            </a:r>
            <a:r>
              <a:rPr lang="tr-TR" dirty="0" err="1"/>
              <a:t>MOSSAD’a</a:t>
            </a:r>
            <a:r>
              <a:rPr lang="tr-TR" dirty="0"/>
              <a:t> yakınlığıyla bilinen </a:t>
            </a:r>
            <a:r>
              <a:rPr lang="tr-TR" dirty="0" err="1"/>
              <a:t>Debka</a:t>
            </a:r>
            <a:r>
              <a:rPr lang="tr-TR" dirty="0"/>
              <a:t> adlı internet sitesinde, ABD’nin, Ankara’dan Van Gölü ile İran sınırı arasına askeri üs kurmayı talep ettiği </a:t>
            </a:r>
            <a:r>
              <a:rPr lang="tr-TR" b="1" dirty="0"/>
              <a:t>ileri sürüldü.</a:t>
            </a:r>
          </a:p>
          <a:p>
            <a:r>
              <a:rPr lang="tr-TR" dirty="0"/>
              <a:t>Suudi Arabistan ordusundan 1000 kadar askerin Şiilerin çoğunlukta olduğu Bahreyn 'e girdiği </a:t>
            </a:r>
            <a:r>
              <a:rPr lang="tr-TR" b="1" dirty="0"/>
              <a:t>iddia edildi.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t>Haber Yazımında Dikkat Edilmesi Gereken Temel Unsurlar</a:t>
            </a:r>
            <a:endParaRPr lang="tr-TR" dirty="0"/>
          </a:p>
        </p:txBody>
      </p:sp>
      <p:sp>
        <p:nvSpPr>
          <p:cNvPr id="3" name="2 İçerik Yer Tutucusu"/>
          <p:cNvSpPr>
            <a:spLocks noGrp="1"/>
          </p:cNvSpPr>
          <p:nvPr>
            <p:ph idx="1"/>
          </p:nvPr>
        </p:nvSpPr>
        <p:spPr/>
        <p:txBody>
          <a:bodyPr/>
          <a:lstStyle/>
          <a:p>
            <a:pPr marL="514350" indent="-514350">
              <a:buAutoNum type="arabicPeriod"/>
            </a:pPr>
            <a:r>
              <a:rPr lang="tr-TR" b="1" dirty="0"/>
              <a:t>Haberin Bütünlüğü ve Zaman</a:t>
            </a:r>
          </a:p>
          <a:p>
            <a:r>
              <a:rPr lang="tr-TR" dirty="0"/>
              <a:t>Günümüz gazeteciliğinde haberin zamanı, </a:t>
            </a:r>
            <a:r>
              <a:rPr lang="tr-TR" dirty="0" err="1"/>
              <a:t>di’li</a:t>
            </a:r>
            <a:r>
              <a:rPr lang="tr-TR" dirty="0"/>
              <a:t> geçmiş zamandır. </a:t>
            </a:r>
          </a:p>
          <a:p>
            <a:r>
              <a:rPr lang="tr-TR" dirty="0"/>
              <a:t>Yalnız ülkemizde değil, başta batı basını olmak üzere bütün dünyada aynı anlatım tercih edilmektedir. </a:t>
            </a:r>
          </a:p>
          <a:p>
            <a:r>
              <a:rPr lang="tr-TR" dirty="0"/>
              <a:t>Kısaca haber dili, “hikâye etme” esasına dayalıdır.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967302"/>
          </a:xfrm>
        </p:spPr>
        <p:txBody>
          <a:bodyPr/>
          <a:lstStyle/>
          <a:p>
            <a:r>
              <a:rPr lang="tr-TR" dirty="0"/>
              <a:t>Örneğin “Okullar bugün açılmıştır.” ifadesi yerine “Okullar bugün açıldı.” anlatımı kullanılmaktadır. </a:t>
            </a:r>
          </a:p>
          <a:p>
            <a:r>
              <a:rPr lang="tr-TR" dirty="0"/>
              <a:t>Haberde </a:t>
            </a:r>
            <a:r>
              <a:rPr lang="tr-TR" dirty="0" err="1"/>
              <a:t>di’li</a:t>
            </a:r>
            <a:r>
              <a:rPr lang="tr-TR" dirty="0"/>
              <a:t> geçmiş zamandan sonra, en çok kullanılan zamanlar şimdiki zaman ve gelecek zamandır. </a:t>
            </a:r>
          </a:p>
          <a:p>
            <a:r>
              <a:rPr lang="tr-TR" dirty="0"/>
              <a:t>Haberin içeriğine, haberde yer alan olayların devam edip etmeyeceğine ve bazı başka koşullara göre, haberde diğer zaman kiplerine de yer verilebilir.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a:bodyPr>
          <a:lstStyle/>
          <a:p>
            <a:r>
              <a:rPr lang="tr-TR" dirty="0"/>
              <a:t>Devam edecek olaylarda anlatım dili, genellikle geniş zamanlı olmalıdır:</a:t>
            </a:r>
          </a:p>
          <a:p>
            <a:r>
              <a:rPr lang="tr-TR" dirty="0"/>
              <a:t>“Polis zanlıları arıyor”</a:t>
            </a:r>
          </a:p>
          <a:p>
            <a:r>
              <a:rPr lang="tr-TR" dirty="0"/>
              <a:t>“Türkiye Büyük Millet Meclisi’nde, Sosyal Güvenlik Yasa Tasarısı ile ilgili görüşmeler sürüyor” gibi.</a:t>
            </a:r>
          </a:p>
          <a:p>
            <a:r>
              <a:rPr lang="tr-TR" dirty="0"/>
              <a:t>Haber oluşturan olay ya da olaylar devam edecekse ya da gelecek zamanda oluşacaksa, o zaman haberde anlatım dili, gelecek zaman olmalıdır:</a:t>
            </a:r>
          </a:p>
          <a:p>
            <a:r>
              <a:rPr lang="tr-TR" dirty="0"/>
              <a:t>“Kış Olimpiyatları, 5 Mart Pazartesi günü yapılacak kapanış töreniyle sona erecek.”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533400" y="1371600"/>
            <a:ext cx="7851648" cy="3486160"/>
          </a:xfrm>
        </p:spPr>
        <p:txBody>
          <a:bodyPr>
            <a:normAutofit/>
          </a:bodyPr>
          <a:lstStyle/>
          <a:p>
            <a:pPr algn="ctr"/>
            <a:r>
              <a:rPr lang="tr-TR" dirty="0"/>
              <a:t>HABER DİLİ VE</a:t>
            </a:r>
            <a:br>
              <a:rPr lang="tr-TR" dirty="0"/>
            </a:br>
            <a:r>
              <a:rPr lang="tr-TR" dirty="0"/>
              <a:t>HABER YAZIMINDA DİKKAT EDİLMESİ</a:t>
            </a:r>
            <a:br>
              <a:rPr lang="tr-TR" dirty="0"/>
            </a:br>
            <a:r>
              <a:rPr lang="tr-TR" dirty="0"/>
              <a:t>GEREKEN UNSURLAR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lstStyle/>
          <a:p>
            <a:pPr>
              <a:buNone/>
            </a:pPr>
            <a:r>
              <a:rPr lang="tr-TR" b="1" dirty="0">
                <a:solidFill>
                  <a:schemeClr val="bg2">
                    <a:lumMod val="50000"/>
                  </a:schemeClr>
                </a:solidFill>
              </a:rPr>
              <a:t>2.</a:t>
            </a:r>
            <a:r>
              <a:rPr lang="tr-TR" b="1" dirty="0"/>
              <a:t> Haberde Fiil Bütünlüğü</a:t>
            </a:r>
          </a:p>
          <a:p>
            <a:r>
              <a:rPr lang="tr-TR" dirty="0"/>
              <a:t>Haber dili, dili geçmiş, şimdiki zaman ve gelecek zaman temeline dayalıdır. </a:t>
            </a:r>
          </a:p>
          <a:p>
            <a:r>
              <a:rPr lang="tr-TR" dirty="0"/>
              <a:t>Bununla birlikte haberin içeriğine ve haberde yer alan olayların durumlarına göre farklı zaman ekleri de kullanılmaktadır. </a:t>
            </a:r>
          </a:p>
          <a:p>
            <a:r>
              <a:rPr lang="tr-TR" dirty="0"/>
              <a:t>Ancak bir haberde yer alan cümlelerde geçen fiiller bütünlük açısından birbirini tamamlamalıdır.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967302"/>
          </a:xfrm>
        </p:spPr>
        <p:txBody>
          <a:bodyPr>
            <a:normAutofit/>
          </a:bodyPr>
          <a:lstStyle/>
          <a:p>
            <a:r>
              <a:rPr lang="tr-TR" dirty="0"/>
              <a:t>Örneğin hem dili geçmiş zaman hem de şimdiki zaman aynı cümle içinde kullanılmamalıdır. </a:t>
            </a:r>
          </a:p>
          <a:p>
            <a:r>
              <a:rPr lang="tr-TR" dirty="0"/>
              <a:t>Ayrıca bazı istisnalar dışında haber metninin bütününde de fiil bütünlüğüne dikkat etmek gerekmektedir. </a:t>
            </a:r>
          </a:p>
          <a:p>
            <a:r>
              <a:rPr lang="tr-TR" dirty="0"/>
              <a:t>Dili geçmiş zamanla başlayan bir haber metni </a:t>
            </a:r>
            <a:r>
              <a:rPr lang="tr-TR" dirty="0" err="1"/>
              <a:t>mişli</a:t>
            </a:r>
            <a:r>
              <a:rPr lang="tr-TR" dirty="0"/>
              <a:t> geçmiş zamanla devam ederse anlatımda bütünlük öğesi bozulmuş olur. </a:t>
            </a:r>
          </a:p>
          <a:p>
            <a:r>
              <a:rPr lang="tr-TR" dirty="0"/>
              <a:t>Haber yazılırken haberde fiil bütünlüğü mutlaka göz önünde bulundurulmalıdır.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lstStyle/>
          <a:p>
            <a:pPr>
              <a:buNone/>
            </a:pPr>
            <a:r>
              <a:rPr lang="tr-TR" b="1" dirty="0">
                <a:solidFill>
                  <a:schemeClr val="bg2">
                    <a:lumMod val="50000"/>
                  </a:schemeClr>
                </a:solidFill>
              </a:rPr>
              <a:t>3.</a:t>
            </a:r>
            <a:r>
              <a:rPr lang="tr-TR" b="1" dirty="0"/>
              <a:t> Haberde Yer, Tarih ve Saatlerin Yazımı</a:t>
            </a:r>
          </a:p>
          <a:p>
            <a:pPr>
              <a:buNone/>
            </a:pPr>
            <a:r>
              <a:rPr lang="tr-TR" b="1" dirty="0"/>
              <a:t>3.1. Haberde Yer İsimlerinin Doğru Yazılması</a:t>
            </a:r>
          </a:p>
          <a:p>
            <a:r>
              <a:rPr lang="tr-TR" dirty="0"/>
              <a:t>Haberi yazan gazetecinin temel sorumluluğu, haberde doğruluğu sağlamaktır. </a:t>
            </a:r>
          </a:p>
          <a:p>
            <a:r>
              <a:rPr lang="tr-TR" dirty="0"/>
              <a:t>Bu da aslında haberde kesinlik, sadelik ve açıklığın sağlanmasıyla ilgilidir. </a:t>
            </a:r>
          </a:p>
          <a:p>
            <a:r>
              <a:rPr lang="tr-TR" dirty="0"/>
              <a:t>Özellikle habere ilişkin temel bilgilerin kesin biçimde haberde yer alması gerekmektedir. </a:t>
            </a:r>
          </a:p>
          <a:p>
            <a:r>
              <a:rPr lang="tr-TR" dirty="0"/>
              <a:t>Haberle ilgili bilgiler içinde en önemli olanlardan biri, olayın geçtiği yerdir.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it-IT" dirty="0"/>
              <a:t>Olay yeri haberle ilgili olarak</a:t>
            </a:r>
            <a:r>
              <a:rPr lang="tr-TR" dirty="0"/>
              <a:t> “nerede” sorusunun cevabıdır. </a:t>
            </a:r>
          </a:p>
          <a:p>
            <a:r>
              <a:rPr lang="tr-TR" dirty="0"/>
              <a:t>Birçok haberde haberi oluşturan olayların geçtiği, ortaya çıktığı bir veya birkaç yer vardır. </a:t>
            </a:r>
          </a:p>
          <a:p>
            <a:r>
              <a:rPr lang="tr-TR" dirty="0"/>
              <a:t>Bu yer resmi nitelikli bir bina olabileceği gibi, bir şehir meydanı, bir sokak, cadde, bir alışveriş merkezi, bir eğlence mekânı, bir şehrin kendisi, bir bölge, bir veya birkaç ülke, açık denizler, hatta uzay boşluğu olabilir.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752988"/>
          </a:xfrm>
        </p:spPr>
        <p:txBody>
          <a:bodyPr/>
          <a:lstStyle/>
          <a:p>
            <a:r>
              <a:rPr lang="tr-TR" dirty="0"/>
              <a:t>Okuyucu için olayın geçtiği yerin haberde doğru bir biçimde verilmesi her zaman çok önemlidir; çünkü okuyucu başta kendi yaşadığı yer olmak üzere, yakın çevrelerde ve giderek bütün dünyada olan biten olaylara karşı belli bir ilgi ve merak duyar. </a:t>
            </a:r>
          </a:p>
          <a:p>
            <a:r>
              <a:rPr lang="tr-TR" dirty="0"/>
              <a:t>Haberde olayla ilgili yer bilgilerinin doğru biçimde verilmemesi, okuyucuda haber kurumuna karşı güvensizlik yaratır.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752988"/>
          </a:xfrm>
        </p:spPr>
        <p:txBody>
          <a:bodyPr>
            <a:normAutofit/>
          </a:bodyPr>
          <a:lstStyle/>
          <a:p>
            <a:r>
              <a:rPr lang="tr-TR" dirty="0"/>
              <a:t>Ayrıca olayın geçtiği veya geçeceği yerin yanlış yazılması, başka hatalara, karmaşaya ve bazen gereksiz paniğe yol açabilir. </a:t>
            </a:r>
          </a:p>
          <a:p>
            <a:r>
              <a:rPr lang="tr-TR" dirty="0"/>
              <a:t>Bu nedenle hem haberi yazan gazeteci, hem de diğer sorumlular olayla ilgili yer isimlerinin doğru bir biçimde yazılmış olup olmadığını kontrol etmeden, haberi yayınlamamalıdır. </a:t>
            </a:r>
          </a:p>
          <a:p>
            <a:r>
              <a:rPr lang="tr-TR" dirty="0"/>
              <a:t>Az bilinen ya da yabancı isimli yerleri yazarken sözlükler, haritalar ve internet gibi kaynaklar kullanarak yer isimlerini doğru biçimde yazmalıdırlar.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3050"/>
            <a:ext cx="8229600" cy="4681550"/>
          </a:xfrm>
        </p:spPr>
        <p:txBody>
          <a:bodyPr/>
          <a:lstStyle/>
          <a:p>
            <a:pPr>
              <a:buNone/>
            </a:pPr>
            <a:r>
              <a:rPr lang="tr-TR" dirty="0"/>
              <a:t>3.2.</a:t>
            </a:r>
            <a:r>
              <a:rPr lang="tr-TR" b="1" dirty="0"/>
              <a:t> Haberde Tarihlerin Doğru Yazılması</a:t>
            </a:r>
          </a:p>
          <a:p>
            <a:r>
              <a:rPr lang="tr-TR" dirty="0"/>
              <a:t>Haberde kesinliği ve doğruluğu sağlayabilmek için dikkat edilmesi gereken kurallardan biri de haberde geçen tarih veya tarihlerin doğru yazılmasıdır. </a:t>
            </a:r>
          </a:p>
          <a:p>
            <a:r>
              <a:rPr lang="tr-TR" dirty="0"/>
              <a:t>Haberin tarihi “ ne zaman” sorusu ve zamanlılık ilkesiyle ilgilidir.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Haberde tarihin doğru yazılmasını sağlamak, her şeyden önce haberle ilgili araştırmanın yapılması ve elde edilen bilgilerin doğruluğunun sağlanmasıyla mümkündür. </a:t>
            </a:r>
          </a:p>
          <a:p>
            <a:endParaRPr lang="tr-TR" dirty="0"/>
          </a:p>
          <a:p>
            <a:r>
              <a:rPr lang="tr-TR" dirty="0"/>
              <a:t>Bunun yanı sıra, haberde kullanılan tarihlerin doğru yazımıyla </a:t>
            </a:r>
            <a:r>
              <a:rPr lang="sv-SE" dirty="0"/>
              <a:t>ilgili belli kurallara dikkat etmek gerekir.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253054"/>
          </a:xfrm>
        </p:spPr>
        <p:txBody>
          <a:bodyPr>
            <a:normAutofit lnSpcReduction="10000"/>
          </a:bodyPr>
          <a:lstStyle/>
          <a:p>
            <a:r>
              <a:rPr lang="tr-TR" dirty="0"/>
              <a:t>Haberde kullanılan tarih, bulunan yıl içindeyse, yıl rakamı haberde yer almaz:</a:t>
            </a:r>
          </a:p>
          <a:p>
            <a:r>
              <a:rPr lang="tr-TR" dirty="0"/>
              <a:t>1 Mayıs Perşembe günü</a:t>
            </a:r>
          </a:p>
          <a:p>
            <a:r>
              <a:rPr lang="tr-TR" dirty="0"/>
              <a:t>3 Ekim’de</a:t>
            </a:r>
          </a:p>
          <a:p>
            <a:endParaRPr lang="tr-TR" dirty="0"/>
          </a:p>
          <a:p>
            <a:endParaRPr lang="tr-TR" dirty="0"/>
          </a:p>
          <a:p>
            <a:r>
              <a:rPr lang="tr-TR" dirty="0"/>
              <a:t>Haberde kullanılan tarih başka bir yıl içindeyse, yıl rakamı verilmelidir:</a:t>
            </a:r>
          </a:p>
          <a:p>
            <a:r>
              <a:rPr lang="tr-TR" dirty="0"/>
              <a:t>10 Ocak 1996 tarihinde</a:t>
            </a:r>
          </a:p>
          <a:p>
            <a:r>
              <a:rPr lang="tr-TR" dirty="0"/>
              <a:t>17 Eylül 2005 tarihli</a:t>
            </a:r>
          </a:p>
          <a:p>
            <a:r>
              <a:rPr lang="tr-TR" dirty="0"/>
              <a:t>17 Eylül 2005 günü</a:t>
            </a:r>
          </a:p>
          <a:p>
            <a:r>
              <a:rPr lang="tr-TR" dirty="0"/>
              <a:t>1981 Eylül ayı...</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253054"/>
          </a:xfrm>
        </p:spPr>
        <p:txBody>
          <a:bodyPr>
            <a:normAutofit/>
          </a:bodyPr>
          <a:lstStyle/>
          <a:p>
            <a:r>
              <a:rPr lang="tr-TR" dirty="0"/>
              <a:t>Önlerinde rakam bulunan ay ve gün adları, özel ad konumunda olduklarından büyük harfle yazılır:</a:t>
            </a:r>
          </a:p>
          <a:p>
            <a:r>
              <a:rPr lang="tr-TR" dirty="0"/>
              <a:t>15 Ocak Cuma</a:t>
            </a:r>
          </a:p>
          <a:p>
            <a:r>
              <a:rPr lang="tr-TR" dirty="0"/>
              <a:t>29 Ekim Pazartesi</a:t>
            </a:r>
          </a:p>
          <a:p>
            <a:endParaRPr lang="tr-TR" dirty="0"/>
          </a:p>
          <a:p>
            <a:r>
              <a:rPr lang="tr-TR" dirty="0"/>
              <a:t>Önlerinde rakam bulunmamasına rağmen, belirli bir gün ve ayı bildiren gün ve ay adları da büyük harfle yazılır:</a:t>
            </a:r>
          </a:p>
          <a:p>
            <a:r>
              <a:rPr lang="tr-TR" dirty="0"/>
              <a:t>Geçtiğimiz Haziran ayında,</a:t>
            </a:r>
          </a:p>
          <a:p>
            <a:r>
              <a:rPr lang="tr-TR" dirty="0"/>
              <a:t>Önümüzdeki Çarşamba günü...</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Haber Dilinin Temel Unsurları</a:t>
            </a:r>
            <a:endParaRPr lang="tr-TR" dirty="0"/>
          </a:p>
        </p:txBody>
      </p:sp>
      <p:sp>
        <p:nvSpPr>
          <p:cNvPr id="3" name="2 İçerik Yer Tutucusu"/>
          <p:cNvSpPr>
            <a:spLocks noGrp="1"/>
          </p:cNvSpPr>
          <p:nvPr>
            <p:ph idx="1"/>
          </p:nvPr>
        </p:nvSpPr>
        <p:spPr/>
        <p:txBody>
          <a:bodyPr/>
          <a:lstStyle/>
          <a:p>
            <a:pPr>
              <a:buNone/>
            </a:pPr>
            <a:r>
              <a:rPr lang="tr-TR" b="1" dirty="0"/>
              <a:t>1. Açıklık</a:t>
            </a:r>
          </a:p>
          <a:p>
            <a:r>
              <a:rPr lang="tr-TR" dirty="0"/>
              <a:t>Haber metninde açıklık, belli bir olayı, konuyu, fikri anlaşılır duruma getirmektir.</a:t>
            </a:r>
          </a:p>
          <a:p>
            <a:r>
              <a:rPr lang="tr-TR" dirty="0"/>
              <a:t>Metnin anlamının kolay ve anlaşılır olması durumudur. </a:t>
            </a:r>
          </a:p>
          <a:p>
            <a:r>
              <a:rPr lang="tr-TR" dirty="0"/>
              <a:t>Bunun için haberde aktarılanlar, verilenler anlam belirsizliği yaratmamalıdır. Bu da kullanılan ifadelerin kesin ve net olması, kuşkuya yer bırakmamasıyla sağlanır.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253054"/>
          </a:xfrm>
        </p:spPr>
        <p:txBody>
          <a:bodyPr>
            <a:normAutofit lnSpcReduction="10000"/>
          </a:bodyPr>
          <a:lstStyle/>
          <a:p>
            <a:r>
              <a:rPr lang="tr-TR" dirty="0"/>
              <a:t>Belirli bir gün bildirmeyen gün ve ay adları küçük harfle yazılır:</a:t>
            </a:r>
          </a:p>
          <a:p>
            <a:r>
              <a:rPr lang="tr-TR" dirty="0"/>
              <a:t>Başbakan her cuma günü, Cumhurbaşkanı ile haftalık olağan görüşmesi için köşke çıkar.</a:t>
            </a:r>
          </a:p>
          <a:p>
            <a:r>
              <a:rPr lang="tr-TR" dirty="0"/>
              <a:t>Okullar haziran ayında tatil olur, eylülde açılır.</a:t>
            </a:r>
          </a:p>
          <a:p>
            <a:endParaRPr lang="tr-TR" dirty="0"/>
          </a:p>
          <a:p>
            <a:r>
              <a:rPr lang="tr-TR" dirty="0"/>
              <a:t>Belli döneme ilişkin olaylar ve gelişmeler anlatılırken, o yılları genel olarak ifade eden kalıplar kullanılır.</a:t>
            </a:r>
          </a:p>
          <a:p>
            <a:r>
              <a:rPr lang="it-IT" dirty="0"/>
              <a:t>1980’li yıllarda punk modası vardı.</a:t>
            </a:r>
          </a:p>
          <a:p>
            <a:r>
              <a:rPr lang="tr-TR" dirty="0"/>
              <a:t>1990’lı yıllarda Türk ekonomisi önemli krizler atlattı.</a:t>
            </a:r>
          </a:p>
          <a:p>
            <a:r>
              <a:rPr lang="tr-TR" dirty="0"/>
              <a:t>1970’li yıllarda ülkemizde büyük bir siyasi kaos yaşandı.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Ancak bu kalıplar ifade edilirken, tek bir yılı çoğul olarak kullanmamaya dikkat etmeliyiz. </a:t>
            </a:r>
          </a:p>
          <a:p>
            <a:r>
              <a:rPr lang="tr-TR" dirty="0"/>
              <a:t>Örneğin 1981 tek bir yılı ifade ettiğinden 1981’li yıllar diyemeyiz. </a:t>
            </a:r>
          </a:p>
          <a:p>
            <a:r>
              <a:rPr lang="tr-TR" dirty="0"/>
              <a:t>Bu ifadeyi doğru kullanmak için, 1980’li yıllar ifadesini kullanırsa, 10 yıllık bir zaman diliminden bahsetmiş oluruz.</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normAutofit fontScale="92500"/>
          </a:bodyPr>
          <a:lstStyle/>
          <a:p>
            <a:pPr>
              <a:buNone/>
            </a:pPr>
            <a:r>
              <a:rPr lang="tr-TR" b="1" dirty="0"/>
              <a:t>3.3. Haberde Saatlerin Doğru Yazılması</a:t>
            </a:r>
          </a:p>
          <a:p>
            <a:r>
              <a:rPr lang="tr-TR" dirty="0"/>
              <a:t>Bazı haberlerin içeriği açısından, olayların hangi saatte olduğu çok önemlidir. </a:t>
            </a:r>
          </a:p>
          <a:p>
            <a:r>
              <a:rPr lang="tr-TR" dirty="0"/>
              <a:t>Bu nedenle haberde kesinliğin ve doğruluğun sağlanabilmesi için saate ilişkin bilgilerin doğru olarak haber metninde verilmesi gerekmektedir. </a:t>
            </a:r>
          </a:p>
          <a:p>
            <a:r>
              <a:rPr lang="tr-TR" dirty="0"/>
              <a:t>Bu tıpkı tarih gibi ne zaman sorusunun cevaplanması ve haberde zamanlılık öğesine dikkat edilmesiyle ilgilidir. </a:t>
            </a:r>
          </a:p>
          <a:p>
            <a:r>
              <a:rPr lang="tr-TR" dirty="0"/>
              <a:t>Haberde saatlerin dilbilgisi kurallarına uygun yazılması da saatin doğru verilmesini sağlar.</a:t>
            </a:r>
          </a:p>
          <a:p>
            <a:r>
              <a:rPr lang="tr-TR" dirty="0"/>
              <a:t> Bunun için de bir takım yazım kurallarına dikkat etmek gerekir.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Haberlerde saat yazılırken, saat ile dakika arasına nokta (.) konulur. Bazı yazımlarda gördüğümüz iki nokta üst üste (:) işareti yanlış kullanımdır.</a:t>
            </a:r>
          </a:p>
          <a:p>
            <a:r>
              <a:rPr lang="tr-TR" dirty="0"/>
              <a:t>Saat 15.00’te</a:t>
            </a:r>
          </a:p>
          <a:p>
            <a:r>
              <a:rPr lang="tr-TR" dirty="0"/>
              <a:t>Saat 09.30’da</a:t>
            </a:r>
          </a:p>
          <a:p>
            <a:r>
              <a:rPr lang="tr-TR" dirty="0"/>
              <a:t>Saat 17.45’te…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Kesin saat verilemiyorsa ya saat haberde kullanılmaz, ya da genel olarak ifade edilir.</a:t>
            </a:r>
          </a:p>
          <a:p>
            <a:r>
              <a:rPr lang="tr-TR" dirty="0"/>
              <a:t>Saat 14.00 sıralarında gibi. </a:t>
            </a:r>
          </a:p>
          <a:p>
            <a:r>
              <a:rPr lang="tr-TR" dirty="0"/>
              <a:t>Aynı ifadeyi vermek için saat 14.00 sularında demek yanlıştır.</a:t>
            </a:r>
          </a:p>
          <a:p>
            <a:r>
              <a:rPr lang="tr-TR" dirty="0"/>
              <a:t>Doğru kullanım için sularında ifadesi yerine sıralarında dememiz gerekmektedir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Bazı haberlerde kesin saat verme zorunluluğu vardır. Bunun en bilinen örneği deprem haberleridir. </a:t>
            </a:r>
          </a:p>
          <a:p>
            <a:r>
              <a:rPr lang="tr-TR" dirty="0"/>
              <a:t>Depremin zamanı saat ve dakikayla bildirilmelidir.</a:t>
            </a:r>
          </a:p>
          <a:p>
            <a:r>
              <a:rPr lang="tr-TR" dirty="0"/>
              <a:t>“Düzce dün saat 19.36’da, Richter ölçeğine göre 6.4 şiddetindeki depremle sarsıldı...”</a:t>
            </a:r>
          </a:p>
          <a:p>
            <a:r>
              <a:rPr lang="tr-TR" dirty="0"/>
              <a:t>Bazı spor yarışmalarında süre olarak saat ve dakikanın yanı sıra saniye ve hatta salisenin de kullanılması gereklidir.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Saatin yazıldığı haberlerde saatin kendisi geçtiği zaman dilimini de belirtmektedir.</a:t>
            </a:r>
          </a:p>
          <a:p>
            <a:r>
              <a:rPr lang="tr-TR" dirty="0"/>
              <a:t>Örneğin 03.00 saatin gece olduğunu ifade ederken, 15.00 öğleden sonra olduğunu belirtmektedir. </a:t>
            </a:r>
          </a:p>
          <a:p>
            <a:r>
              <a:rPr lang="tr-TR" dirty="0"/>
              <a:t>Bu nedenle haber yazarken asla “dün gece saat 03.00“ veya “bugün öğleden </a:t>
            </a:r>
            <a:r>
              <a:rPr lang="fi-FI" dirty="0"/>
              <a:t>sonra saat 15.00’te” ifadeleri kullanılmaz.</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229600" cy="5181616"/>
          </a:xfrm>
        </p:spPr>
        <p:txBody>
          <a:bodyPr>
            <a:normAutofit fontScale="92500" lnSpcReduction="10000"/>
          </a:bodyPr>
          <a:lstStyle/>
          <a:p>
            <a:pPr>
              <a:buNone/>
            </a:pPr>
            <a:r>
              <a:rPr lang="tr-TR" b="1" dirty="0">
                <a:solidFill>
                  <a:schemeClr val="bg2">
                    <a:lumMod val="50000"/>
                  </a:schemeClr>
                </a:solidFill>
              </a:rPr>
              <a:t>4. </a:t>
            </a:r>
            <a:r>
              <a:rPr lang="tr-TR" b="1" dirty="0"/>
              <a:t>Haberde Sayıların ve Unvanların Yazımı</a:t>
            </a:r>
          </a:p>
          <a:p>
            <a:pPr>
              <a:buNone/>
            </a:pPr>
            <a:r>
              <a:rPr lang="tr-TR" b="1" dirty="0"/>
              <a:t>4.1. Haberde Sayıların Yazımı</a:t>
            </a:r>
          </a:p>
          <a:p>
            <a:r>
              <a:rPr lang="tr-TR" dirty="0"/>
              <a:t>Türkçede sayılar genellikle rakamlarla yazılır. </a:t>
            </a:r>
          </a:p>
          <a:p>
            <a:r>
              <a:rPr lang="tr-TR" dirty="0"/>
              <a:t>Ancak bazı durumlarda sayıların yazıyla yazılması gerekir. </a:t>
            </a:r>
          </a:p>
          <a:p>
            <a:r>
              <a:rPr lang="tr-TR" dirty="0"/>
              <a:t>Haber dilindeyse rakamların yazımına ilişkin bazı temel kurallar vardır.</a:t>
            </a:r>
          </a:p>
          <a:p>
            <a:r>
              <a:rPr lang="es-ES" dirty="0"/>
              <a:t>o Sıfır ve (1) bir daima yazıyla yazılır.</a:t>
            </a:r>
          </a:p>
          <a:p>
            <a:r>
              <a:rPr lang="sv-SE" dirty="0"/>
              <a:t>2’den 999’a kadar olan sayılar rakamla yazılır.</a:t>
            </a:r>
          </a:p>
          <a:p>
            <a:r>
              <a:rPr lang="tr-TR" dirty="0"/>
              <a:t>Binli haneler yazı ve rakamla karışık yazılır:</a:t>
            </a:r>
          </a:p>
          <a:p>
            <a:r>
              <a:rPr lang="de-DE" dirty="0"/>
              <a:t>2 bin 999, 15 bin 667,</a:t>
            </a:r>
          </a:p>
          <a:p>
            <a:r>
              <a:rPr lang="de-DE" dirty="0"/>
              <a:t>12 </a:t>
            </a:r>
            <a:r>
              <a:rPr lang="de-DE" dirty="0" err="1"/>
              <a:t>milyon</a:t>
            </a:r>
            <a:r>
              <a:rPr lang="de-DE" dirty="0"/>
              <a:t> 35 bin 316,</a:t>
            </a:r>
          </a:p>
          <a:p>
            <a:r>
              <a:rPr lang="de-DE" dirty="0"/>
              <a:t>4 </a:t>
            </a:r>
            <a:r>
              <a:rPr lang="de-DE" dirty="0" err="1"/>
              <a:t>milyar</a:t>
            </a:r>
            <a:r>
              <a:rPr lang="de-DE" dirty="0"/>
              <a:t> 312 bin 543...</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Rakamla yazılmış bir sayıya gelen ekler , “kesme” (‘) işaretiyle ayrılır:</a:t>
            </a:r>
          </a:p>
          <a:p>
            <a:r>
              <a:rPr lang="tr-TR" dirty="0"/>
              <a:t>69’da</a:t>
            </a:r>
          </a:p>
          <a:p>
            <a:r>
              <a:rPr lang="tr-TR" dirty="0"/>
              <a:t>1886’da</a:t>
            </a:r>
          </a:p>
          <a:p>
            <a:r>
              <a:rPr lang="tr-TR" dirty="0"/>
              <a:t>10.45’te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229600" cy="5181616"/>
          </a:xfrm>
        </p:spPr>
        <p:txBody>
          <a:bodyPr>
            <a:normAutofit/>
          </a:bodyPr>
          <a:lstStyle/>
          <a:p>
            <a:r>
              <a:rPr lang="tr-TR" dirty="0"/>
              <a:t>Ev, apartman, daire numaraları, kitapların sayfa numaraları, tarihler, yıllar ve saatler daima rakamla gösterilir:</a:t>
            </a:r>
          </a:p>
          <a:p>
            <a:r>
              <a:rPr lang="tr-TR" dirty="0"/>
              <a:t>Yüzdeler yazı ve rakamla gösterilir:</a:t>
            </a:r>
          </a:p>
          <a:p>
            <a:r>
              <a:rPr lang="tr-TR" dirty="0"/>
              <a:t>yüzde 45,</a:t>
            </a:r>
          </a:p>
          <a:p>
            <a:r>
              <a:rPr lang="tr-TR" dirty="0"/>
              <a:t>yüzde 125</a:t>
            </a:r>
          </a:p>
          <a:p>
            <a:endParaRPr lang="tr-TR" dirty="0"/>
          </a:p>
          <a:p>
            <a:r>
              <a:rPr lang="tr-TR" dirty="0"/>
              <a:t>Isı dereceleri rakamla yazılır:</a:t>
            </a:r>
          </a:p>
          <a:p>
            <a:r>
              <a:rPr lang="tr-TR" dirty="0"/>
              <a:t>29 derece</a:t>
            </a:r>
          </a:p>
          <a:p>
            <a:r>
              <a:rPr lang="tr-TR" dirty="0"/>
              <a:t>sıfırın altında 8 derece</a:t>
            </a:r>
          </a:p>
          <a:p>
            <a:r>
              <a:rPr lang="tr-TR" dirty="0"/>
              <a:t>eksi 15 derece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Açıklığı sağlamak için hem cümleler, hem paragraflar kısa olmalıdır. </a:t>
            </a:r>
          </a:p>
          <a:p>
            <a:r>
              <a:rPr lang="tr-TR" dirty="0"/>
              <a:t>Ayrıca karmaşık sözcüklerden, terimlerden, çok kullanılmayan ve bilinmeyen deyimlerden, yabancı sözcüklerden, argo sözcüklerden uzak durulmalıdır. </a:t>
            </a:r>
          </a:p>
          <a:p>
            <a:r>
              <a:rPr lang="tr-TR" dirty="0"/>
              <a:t>Özellikle tek fikir içeren basit fiillerden oluşmuş kısa cümleler kullanılmalıdır.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Eşyaların, binaların, ağaçların eskilik derecesi, yazıyla yazılır:</a:t>
            </a:r>
          </a:p>
          <a:p>
            <a:r>
              <a:rPr lang="tr-TR" dirty="0"/>
              <a:t>on beş yıllık bina</a:t>
            </a:r>
          </a:p>
          <a:p>
            <a:r>
              <a:rPr lang="tr-TR" dirty="0"/>
              <a:t>üç yıllık elbise</a:t>
            </a:r>
          </a:p>
          <a:p>
            <a:r>
              <a:rPr lang="tr-TR" dirty="0"/>
              <a:t>yüz yaşındaki asırlık çınar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a:bodyPr>
          <a:lstStyle/>
          <a:p>
            <a:r>
              <a:rPr lang="tr-TR" dirty="0"/>
              <a:t>Canlıların yaşları rakamla yazılır:</a:t>
            </a:r>
          </a:p>
          <a:p>
            <a:r>
              <a:rPr lang="tr-TR" dirty="0"/>
              <a:t>65 yaşındaki adam,</a:t>
            </a:r>
          </a:p>
          <a:p>
            <a:r>
              <a:rPr lang="tr-TR" dirty="0"/>
              <a:t>3 yaşındaki çocuk,</a:t>
            </a:r>
          </a:p>
          <a:p>
            <a:r>
              <a:rPr lang="tr-TR" dirty="0"/>
              <a:t>Gözde Çelik(18)</a:t>
            </a:r>
          </a:p>
          <a:p>
            <a:r>
              <a:rPr lang="tr-TR" dirty="0"/>
              <a:t>Sıra sayıları genelde 3 biçimde de yazılmakla birlikte, haber dilinde noktayla yazılması tercih edilir:</a:t>
            </a:r>
          </a:p>
          <a:p>
            <a:r>
              <a:rPr lang="tr-TR" dirty="0"/>
              <a:t>3.</a:t>
            </a:r>
          </a:p>
          <a:p>
            <a:r>
              <a:rPr lang="tr-TR" dirty="0"/>
              <a:t>3’üncü</a:t>
            </a:r>
          </a:p>
          <a:p>
            <a:r>
              <a:rPr lang="tr-TR" dirty="0"/>
              <a:t>Üçüncü</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lstStyle/>
          <a:p>
            <a:pPr>
              <a:buNone/>
            </a:pPr>
            <a:r>
              <a:rPr lang="tr-TR" b="1" dirty="0"/>
              <a:t>4.2.Haberde Ad ve Unvanların Yazımı</a:t>
            </a:r>
          </a:p>
          <a:p>
            <a:r>
              <a:rPr lang="tr-TR" dirty="0"/>
              <a:t>Haber dilinde, ad ve unvanların önlerine “Sayın” , “Saygıdeğer”, “Beyefendi”, “Hanımefendi”, “Bay”, “Bayan” “Değerli” gibi kelimeler getirilmez:</a:t>
            </a:r>
          </a:p>
          <a:p>
            <a:r>
              <a:rPr lang="tr-TR" dirty="0"/>
              <a:t>Cumhurbaşkanı Recep Tayyip Erdoğan</a:t>
            </a:r>
          </a:p>
          <a:p>
            <a:r>
              <a:rPr lang="tr-TR" dirty="0"/>
              <a:t>Milli Eğitim Bakanı Ziya Selçuk</a:t>
            </a:r>
          </a:p>
          <a:p>
            <a:endParaRPr lang="tr-TR" dirty="0"/>
          </a:p>
          <a:p>
            <a:r>
              <a:rPr lang="tr-TR" dirty="0"/>
              <a:t>Haberlerde kişinin adı tek başına kullanılmaz:</a:t>
            </a:r>
          </a:p>
          <a:p>
            <a:r>
              <a:rPr lang="tr-TR" dirty="0"/>
              <a:t>Kemal, Tansu, Deniz</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Haberlerde adı geçen kişilerin ad, soyadı ve unvanları, yalnızca bir kez tam ve eksiksiz olarak kullanılır. </a:t>
            </a:r>
          </a:p>
          <a:p>
            <a:r>
              <a:rPr lang="tr-TR" dirty="0"/>
              <a:t>Daha sonraki kullanımlarda ad ve unvanlar kısaltılır. </a:t>
            </a:r>
          </a:p>
          <a:p>
            <a:r>
              <a:rPr lang="tr-TR" dirty="0"/>
              <a:t>Haber metninde daha çok kişilerin soyadı kullanılır. </a:t>
            </a:r>
          </a:p>
          <a:p>
            <a:r>
              <a:rPr lang="tr-TR" dirty="0"/>
              <a:t>Ad ve soyadı da zaman zaman kullanılmakla birlikte uzun unvanlara haber metninde kişinin adının her geçtiği yerde yer verilmez:</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752988"/>
          </a:xfrm>
        </p:spPr>
        <p:txBody>
          <a:bodyPr>
            <a:normAutofit/>
          </a:bodyPr>
          <a:lstStyle/>
          <a:p>
            <a:r>
              <a:rPr lang="tr-TR" dirty="0"/>
              <a:t>Cumhurbaşkanı Recep Tayyip Erdoğan…</a:t>
            </a:r>
          </a:p>
          <a:p>
            <a:r>
              <a:rPr lang="tr-TR" dirty="0"/>
              <a:t>Cumhurbaşkanı Erdoğan…</a:t>
            </a:r>
          </a:p>
          <a:p>
            <a:r>
              <a:rPr lang="tr-TR" dirty="0"/>
              <a:t>Recep Tayyip Erdoğan</a:t>
            </a:r>
          </a:p>
          <a:p>
            <a:r>
              <a:rPr lang="tr-TR" dirty="0"/>
              <a:t>Cumhurbaşkanı...</a:t>
            </a:r>
          </a:p>
          <a:p>
            <a:r>
              <a:rPr lang="tr-TR" dirty="0"/>
              <a:t>Erdoğan…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Haberde adı geçen askerlerin rütbeleri de belirtilmelidir: Bu konuda tuğgeneralden başlayarak yükselen rütbeler, aynı zamanda “paşa”lık unvanına sahiptir. </a:t>
            </a:r>
          </a:p>
          <a:p>
            <a:r>
              <a:rPr lang="tr-TR" dirty="0"/>
              <a:t>O nedenle bir orgeneralden bahsederken “Orgeneral... Paşa” demek yanlış olacaktır. </a:t>
            </a:r>
          </a:p>
          <a:p>
            <a:r>
              <a:rPr lang="tr-TR" dirty="0"/>
              <a:t>Bu kimse için ya orgeneral ya da paşa unvanlarından biri kullanılmalıdır.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lstStyle/>
          <a:p>
            <a:r>
              <a:rPr lang="tr-TR" dirty="0"/>
              <a:t>Genel Kurmay Başkanı Orgeneral...</a:t>
            </a:r>
          </a:p>
          <a:p>
            <a:r>
              <a:rPr lang="tr-TR" dirty="0"/>
              <a:t>Garnizon Komutanı Tuğgeneral...</a:t>
            </a:r>
          </a:p>
          <a:p>
            <a:r>
              <a:rPr lang="tr-TR" dirty="0"/>
              <a:t>Albay...</a:t>
            </a:r>
          </a:p>
          <a:p>
            <a:r>
              <a:rPr lang="tr-TR" dirty="0"/>
              <a:t>Yüzbaşı...</a:t>
            </a:r>
          </a:p>
          <a:p>
            <a:r>
              <a:rPr lang="tr-TR" dirty="0"/>
              <a:t>Haberde adı geçen akademisyenlerin unvanları da isimlerinin başına yazılmalıdır:</a:t>
            </a:r>
          </a:p>
          <a:p>
            <a:r>
              <a:rPr lang="tr-TR" dirty="0"/>
              <a:t>Prof. Dr. …..</a:t>
            </a:r>
          </a:p>
          <a:p>
            <a:r>
              <a:rPr lang="tr-TR" dirty="0"/>
              <a:t>Doç. Dr. …..</a:t>
            </a:r>
          </a:p>
          <a:p>
            <a:r>
              <a:rPr lang="tr-TR" dirty="0"/>
              <a:t>Dr. Öğretim Üyesi……</a:t>
            </a:r>
          </a:p>
          <a:p>
            <a:r>
              <a:rPr lang="tr-TR" dirty="0"/>
              <a:t>Öğretim Görevlisi…..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lstStyle/>
          <a:p>
            <a:pPr>
              <a:buNone/>
            </a:pPr>
            <a:r>
              <a:rPr lang="tr-TR" b="1" dirty="0"/>
              <a:t>3.5.Haberde Sıfat Kullanımı</a:t>
            </a:r>
          </a:p>
          <a:p>
            <a:r>
              <a:rPr lang="tr-TR" dirty="0"/>
              <a:t>Sıfatlar anlatımı güçlendiren, özneyi ve nesneyi nicel ve nitel olarak tanımlayan ve cümlede çok önemli görevi olan sözcüklerdir.</a:t>
            </a:r>
          </a:p>
          <a:p>
            <a:endParaRPr lang="tr-TR" dirty="0"/>
          </a:p>
          <a:p>
            <a:r>
              <a:rPr lang="tr-TR" dirty="0"/>
              <a:t> O nedenle muhabir haberi yazarken sıfat seçimini gelişigüzel yapmamalı, özellikle yorum içeren sıfatlardan uzak durmalıdır.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Yapılan araştırmalar göstermiştir ki kitle iletişim araçlarının hedef kitlesi olan okuyucu ve seyirciler taraf tutan, habere konu olan kişileri açıkça öven ya da aşağılayıp, küçük düşüren ifadelerden hoşlanmamaktadır </a:t>
            </a:r>
          </a:p>
          <a:p>
            <a:r>
              <a:rPr lang="tr-TR" dirty="0"/>
              <a:t>Bu nedenle haberde kullanılan sıfatlar özenle seçilmeli, haberin içeriği gerektirmedikçe sıfatlardan uzak durulmalıdır.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normAutofit fontScale="92500" lnSpcReduction="10000"/>
          </a:bodyPr>
          <a:lstStyle/>
          <a:p>
            <a:r>
              <a:rPr lang="tr-TR" b="1" dirty="0"/>
              <a:t>Eski sıfatının kullanımı:</a:t>
            </a:r>
          </a:p>
          <a:p>
            <a:r>
              <a:rPr lang="tr-TR" dirty="0"/>
              <a:t>Haber dilinde en çok tartışılan konulardan biri de ‘eski’ sıfatının yazılışıdır. </a:t>
            </a:r>
          </a:p>
          <a:p>
            <a:r>
              <a:rPr lang="tr-TR" dirty="0"/>
              <a:t>Türkçede sıfatlar, önünde bulundukları isimleri tanımlarlar. Bu kural gereği sıfatlar aynı zamanda, önünde bulundukları isim tamlamalarını da nitelerler. </a:t>
            </a:r>
          </a:p>
          <a:p>
            <a:r>
              <a:rPr lang="tr-TR" dirty="0"/>
              <a:t>“Maliye Bakanı” bir isim tamlaması olduğuna göre, “Eski Maliye Bakanı” diye yazılması ve söylenmesi gerekir.</a:t>
            </a:r>
          </a:p>
          <a:p>
            <a:r>
              <a:rPr lang="tr-TR" dirty="0"/>
              <a:t>Bu kurala göre, “Eski oda takımı”, “Eski coğrafya öğretmeni”, “Eski güzellik kraliçesi”, “Eski Genelkurmay Başkanı”, “Eski TBMM Başkanı”, “Eski Paris Büyükelçisi” demek ve yazmak zorunludur. </a:t>
            </a:r>
          </a:p>
          <a:p>
            <a:r>
              <a:rPr lang="tr-TR" dirty="0"/>
              <a:t>Aksi takdirde, “Oda eski takımı,” “Coğrafya eski öğretmeni” gibi ne ifade ettiği anlaşılmayan cümleler ortaya çıkar.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normAutofit lnSpcReduction="10000"/>
          </a:bodyPr>
          <a:lstStyle/>
          <a:p>
            <a:pPr>
              <a:buNone/>
            </a:pPr>
            <a:r>
              <a:rPr lang="tr-TR" b="1" dirty="0"/>
              <a:t>2. Sadelik</a:t>
            </a:r>
          </a:p>
          <a:p>
            <a:r>
              <a:rPr lang="tr-TR" dirty="0"/>
              <a:t>Haberde sadelikle anlatılmak istenilen, her cümlenin kolay anlaşılır olmasıdır. </a:t>
            </a:r>
          </a:p>
          <a:p>
            <a:r>
              <a:rPr lang="tr-TR" dirty="0"/>
              <a:t>Yazılan metinde anlatılanı okuyucu hemen kavrayabilmelidir. </a:t>
            </a:r>
          </a:p>
          <a:p>
            <a:r>
              <a:rPr lang="tr-TR" dirty="0"/>
              <a:t>Eğer okuyucu, “Bununla acaba ne demek istemişler?” diye düşünüyorsa, hem haberi kavrayamamış olur, hem de habere olan ilgisi azalır ve haberi okumaktan vazgeçer. </a:t>
            </a:r>
          </a:p>
          <a:p>
            <a:r>
              <a:rPr lang="tr-TR" dirty="0"/>
              <a:t>Sadelik süsten, gösterişten, sözcük oyunlarından ve çoklu çağrışımlardan uzak durarak haberin yazılması ve haberi oluşturan olay, bilgi </a:t>
            </a:r>
            <a:r>
              <a:rPr lang="tr-TR" dirty="0" err="1"/>
              <a:t>veduyguların</a:t>
            </a:r>
            <a:r>
              <a:rPr lang="tr-TR" dirty="0"/>
              <a:t> aktarılmasıdır.</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pPr algn="ctr"/>
            <a:r>
              <a:rPr lang="es-ES" dirty="0"/>
              <a:t>HABERİN YAPISI VE HABER GİRİŞLERİ</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Haberin Yapısı</a:t>
            </a:r>
            <a:endParaRPr lang="tr-TR" dirty="0"/>
          </a:p>
        </p:txBody>
      </p:sp>
      <p:sp>
        <p:nvSpPr>
          <p:cNvPr id="3" name="2 İçerik Yer Tutucusu"/>
          <p:cNvSpPr>
            <a:spLocks noGrp="1"/>
          </p:cNvSpPr>
          <p:nvPr>
            <p:ph idx="1"/>
          </p:nvPr>
        </p:nvSpPr>
        <p:spPr/>
        <p:txBody>
          <a:bodyPr/>
          <a:lstStyle/>
          <a:p>
            <a:r>
              <a:rPr lang="tr-TR" dirty="0"/>
              <a:t>Haberin yapısı üç temel bölümden oluşur. Bu bölümler başlık, giriş ve gövdedir.</a:t>
            </a:r>
          </a:p>
          <a:p>
            <a:r>
              <a:rPr lang="tr-TR" dirty="0"/>
              <a:t>Haberin başlığı, olayın özünü yansıtan ve ilk planda değerlendirilmesini sağlayan niteliği nedeniyle haberin vitrini olarak da adlandırılır. </a:t>
            </a:r>
          </a:p>
          <a:p>
            <a:r>
              <a:rPr lang="tr-TR" dirty="0"/>
              <a:t>Bu nedenle başlığın açık, anlaşılır, ilginç ve kesin olması, okuyucuyu haber metnini okumaya isteklendirmesi gerekir.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Haberin girişi, haberle ilgili önemli bilgilerin az ve öz nitelikte verildiği bölümdür.</a:t>
            </a:r>
          </a:p>
          <a:p>
            <a:r>
              <a:rPr lang="tr-TR" dirty="0"/>
              <a:t>Haberin ilk bağımsız paragrafını giriş oluşturur. Haber girişi, flaş olarak da adlandırılır.</a:t>
            </a:r>
          </a:p>
          <a:p>
            <a:r>
              <a:rPr lang="tr-TR" dirty="0"/>
              <a:t>Haber formatının üçüncü unsuru olan gövde, genişletme ve ayrıntı bölümü olarak da adlandırılır. </a:t>
            </a:r>
          </a:p>
          <a:p>
            <a:r>
              <a:rPr lang="tr-TR" dirty="0"/>
              <a:t>Haberin gövdesinde, girişte öz olarak verilen olayın ayrıntısı, yan bilgiler ve veriler yer alır.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a:t>Haber Girişleri</a:t>
            </a:r>
            <a:endParaRPr lang="tr-TR"/>
          </a:p>
        </p:txBody>
      </p:sp>
      <p:sp>
        <p:nvSpPr>
          <p:cNvPr id="3" name="2 İçerik Yer Tutucusu"/>
          <p:cNvSpPr>
            <a:spLocks noGrp="1"/>
          </p:cNvSpPr>
          <p:nvPr>
            <p:ph idx="1"/>
          </p:nvPr>
        </p:nvSpPr>
        <p:spPr/>
        <p:txBody>
          <a:bodyPr>
            <a:normAutofit/>
          </a:bodyPr>
          <a:lstStyle/>
          <a:p>
            <a:r>
              <a:rPr lang="tr-TR" dirty="0"/>
              <a:t>Haber metninde yer alan ilk paragraf haberin girişidir. </a:t>
            </a:r>
          </a:p>
          <a:p>
            <a:r>
              <a:rPr lang="tr-TR" dirty="0"/>
              <a:t>Uygulanan haber tekniğine bağlı olarak haberin girişi değişebilir. </a:t>
            </a:r>
          </a:p>
          <a:p>
            <a:r>
              <a:rPr lang="tr-TR" dirty="0"/>
              <a:t>Haberin girişi, haberin dikkat çekmesi ve okunması açısından çok önemlidir. </a:t>
            </a:r>
          </a:p>
          <a:p>
            <a:r>
              <a:rPr lang="tr-TR" dirty="0"/>
              <a:t>Giriş, okuyucunun habere devam edip etmemesini sağlayan bir eşik görevi yapar. </a:t>
            </a:r>
          </a:p>
          <a:p>
            <a:r>
              <a:rPr lang="tr-TR" dirty="0"/>
              <a:t>Eğer ilgi çekici bir biçimde yazılmışsa okuyucu bu eşikten geçerek haberi okumaya devam eder.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lstStyle/>
          <a:p>
            <a:r>
              <a:rPr lang="tr-TR" dirty="0"/>
              <a:t>Bu hem gazete ve dergi yazıları için hem de radyo ve televizyon haberleri açısından geçerli bir yargıdır. </a:t>
            </a:r>
          </a:p>
          <a:p>
            <a:r>
              <a:rPr lang="tr-TR" dirty="0"/>
              <a:t>Giriş cümlesinin önemi nedeniyle haberin bu cümlede başladığı ve bittiği söylenebilir. </a:t>
            </a:r>
          </a:p>
          <a:p>
            <a:r>
              <a:rPr lang="tr-TR" dirty="0"/>
              <a:t>Bu cümle ilginç, renkli, süslemeli, dikkat çekici, sorular soran ve ilgi uyandıran, duygular aktaran bir ifade içerebilir. </a:t>
            </a:r>
          </a:p>
          <a:p>
            <a:r>
              <a:rPr lang="tr-TR" dirty="0"/>
              <a:t>Bu yapısıyla cümlenin en ilginç, en etkili ve çarpıcı öğeleri barındırması gerektiği vurgulanmalıdır.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Bir diğer unsur bu cümlenin olabildiğince kısa ve öz olmasıdır. </a:t>
            </a:r>
          </a:p>
          <a:p>
            <a:r>
              <a:rPr lang="tr-TR" dirty="0"/>
              <a:t>Bir veya iki cümleden oluşan giriş bölümünde konunun en fazla 30- 35 kelimeyle anlatılmasına özen gösterilmelidir. </a:t>
            </a:r>
          </a:p>
          <a:p>
            <a:r>
              <a:rPr lang="tr-TR" dirty="0"/>
              <a:t>Uzun bir giriş, etkili değildir. Bütün ayrıntıların girişte verilmesi gereksizdir.</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lstStyle/>
          <a:p>
            <a:r>
              <a:rPr lang="tr-TR" dirty="0"/>
              <a:t>Giriş yazımı açısından değişik teknikler vardır. </a:t>
            </a:r>
          </a:p>
          <a:p>
            <a:r>
              <a:rPr lang="tr-TR" dirty="0"/>
              <a:t>Bunlar genel olarak flaş giriş, tek olaylı giriş, çok olaylı giriş, alıntılı giriş, yığma giriş, renkli giriş, sorulu giriş olarak sayılabilir. </a:t>
            </a:r>
          </a:p>
          <a:p>
            <a:r>
              <a:rPr lang="tr-TR" dirty="0"/>
              <a:t>Bununla birlikte giriş tekniklerine ilişkin farklı gazetecilik kitaplarında farklı sınıflandırma biçimlerinden de bahsedilebilir. </a:t>
            </a:r>
          </a:p>
          <a:p>
            <a:r>
              <a:rPr lang="tr-TR" dirty="0"/>
              <a:t>Bir haber girişi yazılırken bu tekniklerden yalnızca biri kullanılabileceği gibi birkaç tanesi de bir arada kullanılabilir.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3050"/>
            <a:ext cx="8229600" cy="4681550"/>
          </a:xfrm>
        </p:spPr>
        <p:txBody>
          <a:bodyPr>
            <a:normAutofit lnSpcReduction="10000"/>
          </a:bodyPr>
          <a:lstStyle/>
          <a:p>
            <a:r>
              <a:rPr lang="tr-TR" dirty="0"/>
              <a:t>Bu nedenle haber girişini sınıflandırırken kesin hatlarla çizilmiş bir ayrımdan çoğu zaman bahsedilemez. </a:t>
            </a:r>
          </a:p>
          <a:p>
            <a:r>
              <a:rPr lang="tr-TR" dirty="0"/>
              <a:t>Hatta kimi habercilere göre haber girişi yazmanın kesin ve katı kuralları yoktur. </a:t>
            </a:r>
          </a:p>
          <a:p>
            <a:r>
              <a:rPr lang="tr-TR" dirty="0"/>
              <a:t>Girişi yazan muhabirin yeteneği, haber kaynağının söyledikleri, gözlemler, editörler ve haber yöneticileri ayrıca habere gazete ve dergide ayrılan alan haber giriş tekniğini etkilemektedir. </a:t>
            </a:r>
          </a:p>
          <a:p>
            <a:r>
              <a:rPr lang="tr-TR" dirty="0"/>
              <a:t>Radyo ve televizyon içinse habere ayrılan süre, haber girişi açısından önemlidir.</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Haber yazmaya başlayanlar giriş cümlelerini yazarken haberde en önemli unsurun ne olduğunu düşünmelidirler. </a:t>
            </a:r>
          </a:p>
          <a:p>
            <a:r>
              <a:rPr lang="tr-TR" dirty="0"/>
              <a:t>Haberi başkasına anlatacağımız bir olay olarak düşünüldüğünde önce ne anlatılmalıdır? </a:t>
            </a:r>
          </a:p>
          <a:p>
            <a:r>
              <a:rPr lang="tr-TR" dirty="0"/>
              <a:t>Hangi unsur üzerinde durulmalıdır? </a:t>
            </a:r>
          </a:p>
          <a:p>
            <a:r>
              <a:rPr lang="tr-TR" dirty="0"/>
              <a:t>Bu sorular doğru cevaplandığında etkileyici bir haber girişi yazmak için ilk adım atılmış olur.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Flaş Giriş</a:t>
            </a:r>
            <a:endParaRPr lang="tr-TR" dirty="0"/>
          </a:p>
        </p:txBody>
      </p:sp>
      <p:sp>
        <p:nvSpPr>
          <p:cNvPr id="3" name="2 İçerik Yer Tutucusu"/>
          <p:cNvSpPr>
            <a:spLocks noGrp="1"/>
          </p:cNvSpPr>
          <p:nvPr>
            <p:ph idx="1"/>
          </p:nvPr>
        </p:nvSpPr>
        <p:spPr/>
        <p:txBody>
          <a:bodyPr/>
          <a:lstStyle/>
          <a:p>
            <a:r>
              <a:rPr lang="tr-TR" dirty="0"/>
              <a:t>Flaş giriş haberin başlığıyla hemen hemen aynı ifadeyi kullanan giriştir. </a:t>
            </a:r>
          </a:p>
          <a:p>
            <a:r>
              <a:rPr lang="tr-TR" dirty="0"/>
              <a:t>Günümüz gazeteciliğinde çok sık kullanılmaktadır. </a:t>
            </a:r>
          </a:p>
          <a:p>
            <a:r>
              <a:rPr lang="tr-TR" dirty="0"/>
              <a:t>Bu giriş tekniğinde, haberin özü, sade, açık, doğru ve kesin biçimde verilmektedir.</a:t>
            </a:r>
          </a:p>
          <a:p>
            <a:r>
              <a:rPr lang="tr-TR" b="1" dirty="0"/>
              <a:t>Örnek:</a:t>
            </a:r>
          </a:p>
          <a:p>
            <a:r>
              <a:rPr lang="tr-TR" dirty="0"/>
              <a:t>Doğan Holding Yönetim Kurulu Başkanı Aydın Doğan, gelir vergisi rekortmeni oldu.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normAutofit/>
          </a:bodyPr>
          <a:lstStyle/>
          <a:p>
            <a:r>
              <a:rPr lang="tr-TR" dirty="0"/>
              <a:t>Sadeliği sağlamak için okuyucuya neyi vermek istediğimizi öncelikle düşünmeliyiz.</a:t>
            </a:r>
          </a:p>
          <a:p>
            <a:r>
              <a:rPr lang="tr-TR" dirty="0"/>
              <a:t>Haberle ilgili hangi unsurların üzerinde duracaksak sözü uzatmadan, olayın özünü yakalamalıyız. </a:t>
            </a:r>
          </a:p>
          <a:p>
            <a:r>
              <a:rPr lang="tr-TR" dirty="0"/>
              <a:t>Bu da haberi belli bir mantık çerçevesi içine oturtmak demektir. </a:t>
            </a:r>
          </a:p>
          <a:p>
            <a:r>
              <a:rPr lang="tr-TR" dirty="0"/>
              <a:t>Bu nedenle haber metni ayrıntıya boğulmamalı, detaycı bir yaklaşım izlenerek asıl konudan uzaklaşılmamalıdır. </a:t>
            </a:r>
          </a:p>
          <a:p>
            <a:r>
              <a:rPr lang="tr-TR" dirty="0"/>
              <a:t>Bunu sağlamanın en basit yoluysa gereksiz sözcüklerden uzak durulmasıdır.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Tek Olaylı Giriş</a:t>
            </a:r>
            <a:endParaRPr lang="tr-TR" dirty="0"/>
          </a:p>
        </p:txBody>
      </p:sp>
      <p:sp>
        <p:nvSpPr>
          <p:cNvPr id="3" name="2 İçerik Yer Tutucusu"/>
          <p:cNvSpPr>
            <a:spLocks noGrp="1"/>
          </p:cNvSpPr>
          <p:nvPr>
            <p:ph idx="1"/>
          </p:nvPr>
        </p:nvSpPr>
        <p:spPr/>
        <p:txBody>
          <a:bodyPr/>
          <a:lstStyle/>
          <a:p>
            <a:r>
              <a:rPr lang="tr-TR" dirty="0"/>
              <a:t>Her haberde tek bir olay ön plana çıkar. </a:t>
            </a:r>
          </a:p>
          <a:p>
            <a:r>
              <a:rPr lang="tr-TR" dirty="0"/>
              <a:t>Özellikle haberdeki en önemli unsurların öncelikli olarak verildiği ters piramit tekniğine göre yazılan haberlerde, tek olaylı giriş kullanılır. </a:t>
            </a:r>
          </a:p>
          <a:p>
            <a:r>
              <a:rPr lang="tr-TR" dirty="0"/>
              <a:t>Tek olaylı girişte ya haber tek bir olaydan ibarettir ya da haberi oluşturan olaylardan biri haber açısından özellikle önemlidir.</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Bu girişle yazılan haber metinlerinde ilk paragrafta olay, ikinci paragrafta olayın nasıl gerçekleştiği, haberin devamındaysa olayın ayrıntıları verilir. </a:t>
            </a:r>
          </a:p>
          <a:p>
            <a:r>
              <a:rPr lang="tr-TR" dirty="0"/>
              <a:t>Haberin dizilişi bir merdivene benzetilebilir.</a:t>
            </a:r>
          </a:p>
          <a:p>
            <a:r>
              <a:rPr lang="tr-TR" b="1" dirty="0"/>
              <a:t>Örnek:</a:t>
            </a:r>
          </a:p>
          <a:p>
            <a:r>
              <a:rPr lang="tr-TR" dirty="0"/>
              <a:t>Suç işleme yaşının giderek düştüğü İstanbul’da 9 yaşındaki bir çocuk, banka şubesinden 5 bin TL çaldı.</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Çok Olaylı Giriş</a:t>
            </a:r>
            <a:endParaRPr lang="tr-TR" dirty="0"/>
          </a:p>
        </p:txBody>
      </p:sp>
      <p:sp>
        <p:nvSpPr>
          <p:cNvPr id="3" name="2 İçerik Yer Tutucusu"/>
          <p:cNvSpPr>
            <a:spLocks noGrp="1"/>
          </p:cNvSpPr>
          <p:nvPr>
            <p:ph idx="1"/>
          </p:nvPr>
        </p:nvSpPr>
        <p:spPr/>
        <p:txBody>
          <a:bodyPr/>
          <a:lstStyle/>
          <a:p>
            <a:r>
              <a:rPr lang="tr-TR" dirty="0"/>
              <a:t>Haberin konusunu oluşturan olay çok boyutluysa birden fazla yönü varsa ve bunlar habercilik açısından önemliyse o zaman haberin girişinde birden çok olaya yer verilir. </a:t>
            </a:r>
          </a:p>
          <a:p>
            <a:r>
              <a:rPr lang="tr-TR" dirty="0"/>
              <a:t>Girişte verilecek ayrıntılar önemlilik açısından seçilir. </a:t>
            </a:r>
          </a:p>
          <a:p>
            <a:r>
              <a:rPr lang="tr-TR" dirty="0"/>
              <a:t>Genellikle uzun içerikli haberlerin yazımında çok olaylı giriş tekniği kullanılır.</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fontScale="92500" lnSpcReduction="20000"/>
          </a:bodyPr>
          <a:lstStyle/>
          <a:p>
            <a:r>
              <a:rPr lang="tr-TR" b="1" dirty="0"/>
              <a:t>Örnek:</a:t>
            </a:r>
          </a:p>
          <a:p>
            <a:r>
              <a:rPr lang="tr-TR" dirty="0"/>
              <a:t>Dünyanın birçok ülkesi, son rakamlara göre 126 bini aşkın insanın öldüğü Güneydoğu Asya’daki </a:t>
            </a:r>
            <a:r>
              <a:rPr lang="tr-TR" dirty="0" err="1"/>
              <a:t>tsunami</a:t>
            </a:r>
            <a:r>
              <a:rPr lang="tr-TR" dirty="0"/>
              <a:t> felaketine duyarlılık gösterdi. </a:t>
            </a:r>
          </a:p>
          <a:p>
            <a:r>
              <a:rPr lang="tr-TR" dirty="0"/>
              <a:t>Birçok kentte yeni yıl partileri iptal edildi. </a:t>
            </a:r>
          </a:p>
          <a:p>
            <a:r>
              <a:rPr lang="tr-TR" dirty="0"/>
              <a:t>İsveç, Norveç, Finlandiya ve Almanya’da yeni yılda, bayraklar yarıya indirildi. </a:t>
            </a:r>
          </a:p>
          <a:p>
            <a:r>
              <a:rPr lang="tr-TR" dirty="0"/>
              <a:t>Paris’te ünlü </a:t>
            </a:r>
            <a:r>
              <a:rPr lang="tr-TR" dirty="0" err="1"/>
              <a:t>Champs</a:t>
            </a:r>
            <a:r>
              <a:rPr lang="tr-TR" dirty="0"/>
              <a:t> </a:t>
            </a:r>
            <a:r>
              <a:rPr lang="tr-TR" dirty="0" err="1"/>
              <a:t>Elysees</a:t>
            </a:r>
            <a:r>
              <a:rPr lang="tr-TR" dirty="0"/>
              <a:t> bulvarında ışıklandırılan ağaçlar siyahlara büründü. </a:t>
            </a:r>
          </a:p>
          <a:p>
            <a:r>
              <a:rPr lang="tr-TR" dirty="0"/>
              <a:t>İtalya’daki birçok kentte planlanan yeni yıl partileri iptal edildi ve burada harcanacak paranın felaketzedelere gönderileceği belirtildi. </a:t>
            </a:r>
          </a:p>
          <a:p>
            <a:r>
              <a:rPr lang="tr-TR" dirty="0"/>
              <a:t>İstanbul Büyükşehir </a:t>
            </a:r>
            <a:r>
              <a:rPr lang="tr-TR" dirty="0" err="1"/>
              <a:t>Belediyesi’de</a:t>
            </a:r>
            <a:r>
              <a:rPr lang="tr-TR" dirty="0"/>
              <a:t> Taksim’deki yılbaşı kutlama programını iptal etti.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Alıntılı Giriş</a:t>
            </a:r>
            <a:endParaRPr lang="tr-TR" dirty="0"/>
          </a:p>
        </p:txBody>
      </p:sp>
      <p:sp>
        <p:nvSpPr>
          <p:cNvPr id="3" name="2 İçerik Yer Tutucusu"/>
          <p:cNvSpPr>
            <a:spLocks noGrp="1"/>
          </p:cNvSpPr>
          <p:nvPr>
            <p:ph idx="1"/>
          </p:nvPr>
        </p:nvSpPr>
        <p:spPr/>
        <p:txBody>
          <a:bodyPr>
            <a:normAutofit fontScale="92500" lnSpcReduction="10000"/>
          </a:bodyPr>
          <a:lstStyle/>
          <a:p>
            <a:r>
              <a:rPr lang="tr-TR" dirty="0"/>
              <a:t>Bir konuşmadan, bir belgeden alıntı yapılarak habere başlanılan giriş tekniğine denir.</a:t>
            </a:r>
          </a:p>
          <a:p>
            <a:r>
              <a:rPr lang="tr-TR" dirty="0"/>
              <a:t>Eskiden “iktibaslı giriş” adı verilen bu teknik, genellikle kişi haberlerinde kullanılmaktadır.</a:t>
            </a:r>
          </a:p>
          <a:p>
            <a:r>
              <a:rPr lang="tr-TR" dirty="0"/>
              <a:t>Demeç haberciliğinde en sık kullanılan yöntemdir. </a:t>
            </a:r>
          </a:p>
          <a:p>
            <a:r>
              <a:rPr lang="tr-TR" dirty="0"/>
              <a:t>Bu teknikte, alıntı yapılan kişinin adıyla birlikte söylediği sözlere yer verilir. </a:t>
            </a:r>
          </a:p>
          <a:p>
            <a:r>
              <a:rPr lang="tr-TR" dirty="0"/>
              <a:t>Bu sözler tırnak içinde kullanılır. </a:t>
            </a:r>
          </a:p>
          <a:p>
            <a:r>
              <a:rPr lang="tr-TR" dirty="0"/>
              <a:t>Bu girişin başarılı olabilmesi için, alıntı yapılacak bölümün haber açısından en önemli ya da en ilginç veriyi oluşturması gerekmektedir.</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Örnek:</a:t>
            </a:r>
          </a:p>
          <a:p>
            <a:r>
              <a:rPr lang="tr-TR" dirty="0"/>
              <a:t>“Yakında düğünüm olacak. Gelip annemin gözleriyle bana bakar mısın?” Bu sözleri 45 yaşında vefat eden Elif Tuna’nın kızı Didem, annesinin korneasıyla yeniden görmeye başlayan Oktay </a:t>
            </a:r>
            <a:r>
              <a:rPr lang="tr-TR" dirty="0" err="1"/>
              <a:t>Demirbağ’a</a:t>
            </a:r>
            <a:r>
              <a:rPr lang="tr-TR" dirty="0"/>
              <a:t> söyledi.</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Örnek</a:t>
            </a:r>
          </a:p>
          <a:p>
            <a:r>
              <a:rPr lang="tr-TR" dirty="0"/>
              <a:t>Cumhurbaşkanı Recep Tayyip Erdoğan, Kayseri'de kaybolan 3 çocuğun cesetlerinin Yozgat'ta bulunmasına ilişkin, ''Geç de olsa faillerinin bulunmuş olması, hiç değilse bu kısmı sevindirici. Ama üzüntü tabii ki büyük. Ailelerine baş sağlığı diliyorum'' dedi.</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lstStyle/>
          <a:p>
            <a:r>
              <a:rPr lang="tr-TR" b="1" dirty="0"/>
              <a:t>Örnek:</a:t>
            </a:r>
          </a:p>
          <a:p>
            <a:r>
              <a:rPr lang="tr-TR" dirty="0"/>
              <a:t>“Doğu bölgesi için Van Gölü sahillerinin en güzel bir yerinde, her şubeden ilkokullarıyla nihayet üniversitesiyle modern bir kültür şehri yaratmak yoluyla şimdiden faaliyete geçilmelidir. Bu hayırlı teşebbüsün Doğu vilayetlerimiz gençliğine bahşedeceği feyiz, Cumhuriyet hükümeti için ne mutlu eser olacaktır.” Mustafa Kemal Atatürk, bu sözleri 1 Kasım 1937 tarihinde TBMM’nin açılışındaki konuşmasında dile getirmişti.</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Yığma Giriş</a:t>
            </a:r>
            <a:endParaRPr lang="tr-TR" dirty="0"/>
          </a:p>
        </p:txBody>
      </p:sp>
      <p:sp>
        <p:nvSpPr>
          <p:cNvPr id="3" name="2 İçerik Yer Tutucusu"/>
          <p:cNvSpPr>
            <a:spLocks noGrp="1"/>
          </p:cNvSpPr>
          <p:nvPr>
            <p:ph idx="1"/>
          </p:nvPr>
        </p:nvSpPr>
        <p:spPr/>
        <p:txBody>
          <a:bodyPr/>
          <a:lstStyle/>
          <a:p>
            <a:r>
              <a:rPr lang="tr-TR" dirty="0"/>
              <a:t>Haberin birkaç öğesinin birden önemli olduğu durumlarda haberin girişinde haber özetlenerek verilir. Bu girişe yığma ya da özetleyici giriş denilir. Gazeteciliğin ilk yıllarında sık kullanılan bu giriş tekniği, günümüz gazeteciliğinde de zaman zaman kullanılmaktadır</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253054"/>
          </a:xfrm>
        </p:spPr>
        <p:txBody>
          <a:bodyPr>
            <a:normAutofit fontScale="92500" lnSpcReduction="10000"/>
          </a:bodyPr>
          <a:lstStyle/>
          <a:p>
            <a:r>
              <a:rPr lang="tr-TR" b="1" dirty="0"/>
              <a:t>Örnek:</a:t>
            </a:r>
          </a:p>
          <a:p>
            <a:r>
              <a:rPr lang="tr-TR" dirty="0"/>
              <a:t>AB Devlet ve Hükümet Başkanları zirvesinden “ Türkiye ile tam üyeliği hedefleyen açık uçlu müzakerelerin 3 Ekim 2005’te başlatılması” kararı çıktı. AB Türkiye’nin müzakereler başlayana kadar “Güney Kıbrıs Rum Yönetimi’nin fiili tanınması” anlamına gelen “ Ankara Anlaşması”nın 10 yeni üye ülkeyi de kapsayacak şekilde genişletilmesini içeren protokolü imzalamasını” şart koştu. Fransa’nın Türkiye’nin karşı çıktığı “müzakerelerin başarısızlıkla sonuçlanması durumunda Türkiye’yi Avrupa’nın yanında tutacak başka bir formül bulunması” ifadesini de metne koydurması Kıbrıs koşuluyla bir araya gelince, sabaha kadar değişiklik için pazarlık yapan Türk tarafını sıkıntıya soktu.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14488"/>
            <a:ext cx="8229600" cy="4610112"/>
          </a:xfrm>
        </p:spPr>
        <p:txBody>
          <a:bodyPr/>
          <a:lstStyle/>
          <a:p>
            <a:pPr>
              <a:buNone/>
            </a:pPr>
            <a:r>
              <a:rPr lang="tr-TR" dirty="0"/>
              <a:t>3. </a:t>
            </a:r>
            <a:r>
              <a:rPr lang="tr-TR" b="1" dirty="0"/>
              <a:t>Kesinlik</a:t>
            </a:r>
          </a:p>
          <a:p>
            <a:r>
              <a:rPr lang="tr-TR" dirty="0"/>
              <a:t>Haberi oluşturan bilgilerin doğrulunun araştırılması ve haber metninde bunların, kesin bir dille ifade edilmesidir. </a:t>
            </a:r>
          </a:p>
          <a:p>
            <a:r>
              <a:rPr lang="tr-TR" dirty="0"/>
              <a:t>Kesinliğin sağlanması, her şeyden önce haberin yazılmasından önceki süreçle ilgilidir. Bu da haberi yazarken işi aceleye getirmemek ve haberle ilgili gerekli araştırmayı yapmak anlamına gelir.</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Renkli ( Hikâye ) Giriş</a:t>
            </a:r>
            <a:endParaRPr lang="tr-TR" dirty="0"/>
          </a:p>
        </p:txBody>
      </p:sp>
      <p:sp>
        <p:nvSpPr>
          <p:cNvPr id="3" name="2 İçerik Yer Tutucusu"/>
          <p:cNvSpPr>
            <a:spLocks noGrp="1"/>
          </p:cNvSpPr>
          <p:nvPr>
            <p:ph idx="1"/>
          </p:nvPr>
        </p:nvSpPr>
        <p:spPr/>
        <p:txBody>
          <a:bodyPr/>
          <a:lstStyle/>
          <a:p>
            <a:r>
              <a:rPr lang="tr-TR" dirty="0"/>
              <a:t>Hikâye giriş olarak da isimlendirilen bu giriş tekniğinin temel özelliği çarpıcı olmasıdır. </a:t>
            </a:r>
          </a:p>
          <a:p>
            <a:r>
              <a:rPr lang="tr-TR" dirty="0"/>
              <a:t>Haber olayının tam ortasından başlanarak haberin öykülendiği, öyküleyici giriş tekniğinde okur ya da izleyiciler kendilerini birden olayın ortasında bulmakta ve haberi okumak için ikna edilmektedirler.</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Bir ya da birkaç paragrafta, olayın temel noktalarının anlatıldığı renkli girişte, olayda adı geçen kişiler ilk paragrafta verilir. </a:t>
            </a:r>
          </a:p>
          <a:p>
            <a:r>
              <a:rPr lang="tr-TR" dirty="0"/>
              <a:t>Günümüzde daha çok magazin gazeteciliği ve dergiciliğiyle televizyon haberciliğinde kullanılan bu girişte okuyucunun ilgisini çekecek sözcükler seçilir.</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fontScale="92500" lnSpcReduction="10000"/>
          </a:bodyPr>
          <a:lstStyle/>
          <a:p>
            <a:r>
              <a:rPr lang="tr-TR" b="1" dirty="0"/>
              <a:t>Örnek:</a:t>
            </a:r>
          </a:p>
          <a:p>
            <a:r>
              <a:rPr lang="tr-TR" dirty="0" err="1"/>
              <a:t>Clotilde</a:t>
            </a:r>
            <a:r>
              <a:rPr lang="tr-TR" dirty="0"/>
              <a:t> </a:t>
            </a:r>
            <a:r>
              <a:rPr lang="tr-TR" dirty="0" err="1"/>
              <a:t>Courau</a:t>
            </a:r>
            <a:r>
              <a:rPr lang="tr-TR" dirty="0"/>
              <a:t> dolu dolu bir kariyer öyküsüne sahip genç ve güzel bir Fransız oyuncu. Ülkesindeki televizyon izleyicisi ve sinema dünyası kendisini iyi tanıyor. Başarılı yıldızın ünü bununla ve hatta ülkesiyle sınırlı kalmadı. Bunun sebebi yeni bir film ya da büyük bir </a:t>
            </a:r>
            <a:r>
              <a:rPr lang="tr-TR" dirty="0" err="1"/>
              <a:t>Holywood</a:t>
            </a:r>
            <a:r>
              <a:rPr lang="tr-TR" dirty="0"/>
              <a:t> projesi değil. Bu gerçek; fakat bir o kadar da masallara ait gibi duran bir öykü. Günümüzde masallar yok, diyorsanız, sıkı durun: </a:t>
            </a:r>
            <a:r>
              <a:rPr lang="tr-TR" dirty="0" err="1"/>
              <a:t>Clotilde</a:t>
            </a:r>
            <a:r>
              <a:rPr lang="tr-TR" dirty="0"/>
              <a:t> </a:t>
            </a:r>
            <a:r>
              <a:rPr lang="tr-TR" dirty="0" err="1"/>
              <a:t>Courau</a:t>
            </a:r>
            <a:r>
              <a:rPr lang="tr-TR" dirty="0"/>
              <a:t>, bundan iki yıl önce aniden prenses oldu. Bu </a:t>
            </a:r>
            <a:r>
              <a:rPr lang="tr-TR" dirty="0" err="1"/>
              <a:t>ünvanı</a:t>
            </a:r>
            <a:r>
              <a:rPr lang="tr-TR" dirty="0"/>
              <a:t> almak için yaptığı tek şey, son İtalya Kralı </a:t>
            </a:r>
            <a:r>
              <a:rPr lang="tr-TR" dirty="0" err="1"/>
              <a:t>Humbert</a:t>
            </a:r>
            <a:r>
              <a:rPr lang="tr-TR" dirty="0"/>
              <a:t> II.’</a:t>
            </a:r>
            <a:r>
              <a:rPr lang="tr-TR" dirty="0" err="1"/>
              <a:t>nin</a:t>
            </a:r>
            <a:r>
              <a:rPr lang="tr-TR" dirty="0"/>
              <a:t> torunu Venedik Prensi, </a:t>
            </a:r>
            <a:r>
              <a:rPr lang="tr-TR" dirty="0" err="1"/>
              <a:t>Emanuele</a:t>
            </a:r>
            <a:r>
              <a:rPr lang="tr-TR" dirty="0"/>
              <a:t> </a:t>
            </a:r>
            <a:r>
              <a:rPr lang="tr-TR" dirty="0" err="1"/>
              <a:t>Filiberto</a:t>
            </a:r>
            <a:r>
              <a:rPr lang="tr-TR" dirty="0"/>
              <a:t> </a:t>
            </a:r>
            <a:r>
              <a:rPr lang="tr-TR" dirty="0" err="1"/>
              <a:t>di</a:t>
            </a:r>
            <a:r>
              <a:rPr lang="tr-TR" dirty="0"/>
              <a:t> </a:t>
            </a:r>
            <a:r>
              <a:rPr lang="tr-TR" dirty="0" err="1"/>
              <a:t>Savoia’ya</a:t>
            </a:r>
            <a:r>
              <a:rPr lang="tr-TR" dirty="0"/>
              <a:t> aşık olmak ve onunla evlenmek oldu.</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Sorulu Giriş</a:t>
            </a:r>
            <a:endParaRPr lang="tr-TR" dirty="0"/>
          </a:p>
        </p:txBody>
      </p:sp>
      <p:sp>
        <p:nvSpPr>
          <p:cNvPr id="3" name="2 İçerik Yer Tutucusu"/>
          <p:cNvSpPr>
            <a:spLocks noGrp="1"/>
          </p:cNvSpPr>
          <p:nvPr>
            <p:ph idx="1"/>
          </p:nvPr>
        </p:nvSpPr>
        <p:spPr/>
        <p:txBody>
          <a:bodyPr/>
          <a:lstStyle/>
          <a:p>
            <a:r>
              <a:rPr lang="tr-TR" dirty="0"/>
              <a:t>Genellikle habere ilişkin bilgilerin net olmadığı durumlarda ya da röportaj haberciliğinde kullanılan bu teknikte, habere soruyla başlanır. </a:t>
            </a:r>
          </a:p>
          <a:p>
            <a:r>
              <a:rPr lang="tr-TR" dirty="0"/>
              <a:t>Bütün soruların yanıtının olduğu durumlarda da okuyucunun ilgisini çekmek amacıyla sorulu giriş tekniği kullanılabilir.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Örnek:</a:t>
            </a:r>
          </a:p>
          <a:p>
            <a:r>
              <a:rPr lang="tr-TR" dirty="0"/>
              <a:t>Uluslararası İstanbul Film Festivali’nin 25. Yılında “Yaşam Boyu Başarı Ödülü” alacak olan ünlü Fransız oyuncu </a:t>
            </a:r>
            <a:r>
              <a:rPr lang="tr-TR" dirty="0" err="1"/>
              <a:t>Alain</a:t>
            </a:r>
            <a:r>
              <a:rPr lang="tr-TR" dirty="0"/>
              <a:t> </a:t>
            </a:r>
            <a:r>
              <a:rPr lang="tr-TR" dirty="0" err="1"/>
              <a:t>Delon</a:t>
            </a:r>
            <a:r>
              <a:rPr lang="tr-TR" dirty="0"/>
              <a:t>, İstanbul’a gelmekten son dakikada neden vazgeçti?</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sv-SE" b="1" dirty="0"/>
              <a:t>5N 1K Kuralına Göre Girişler</a:t>
            </a:r>
            <a:endParaRPr lang="tr-TR" dirty="0"/>
          </a:p>
        </p:txBody>
      </p:sp>
      <p:sp>
        <p:nvSpPr>
          <p:cNvPr id="3" name="2 İçerik Yer Tutucusu"/>
          <p:cNvSpPr>
            <a:spLocks noGrp="1"/>
          </p:cNvSpPr>
          <p:nvPr>
            <p:ph idx="1"/>
          </p:nvPr>
        </p:nvSpPr>
        <p:spPr/>
        <p:txBody>
          <a:bodyPr/>
          <a:lstStyle/>
          <a:p>
            <a:r>
              <a:rPr lang="tr-TR" dirty="0"/>
              <a:t>Bu giriş tekniğinde 5N 1K diye anılan sorulardan biri veya birkaç tanesi ön plana çıkartılır.</a:t>
            </a:r>
          </a:p>
          <a:p>
            <a:r>
              <a:rPr lang="tr-TR" b="1" dirty="0"/>
              <a:t>Kim Örneği</a:t>
            </a:r>
          </a:p>
          <a:p>
            <a:r>
              <a:rPr lang="tr-TR" dirty="0"/>
              <a:t>Hukuk fakültesinde üçüncü sınıf öğrencisiyken okuldan ayrılan ünlü haber spikeri Ali Kırca, iki hafta sonra öğrenci affından yararlanarak yarım bıraktığı okuluna kayıt yaptıracağını açıkladı.</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Ne Örneği</a:t>
            </a:r>
          </a:p>
          <a:p>
            <a:r>
              <a:rPr lang="tr-TR" dirty="0"/>
              <a:t>Uygurlar, Selçuklular ve Osmanlı dönemlerinden örneklerin sanatseverlere sunulacağı “ Türkler: Bin Yıllık Yolculuk” adlı sergi, “ İngiltere Kraliyet Sanat Akademisi’nde (</a:t>
            </a:r>
            <a:r>
              <a:rPr lang="tr-TR" dirty="0" err="1"/>
              <a:t>Royal</a:t>
            </a:r>
            <a:r>
              <a:rPr lang="tr-TR" dirty="0"/>
              <a:t> </a:t>
            </a:r>
            <a:r>
              <a:rPr lang="tr-TR" dirty="0" err="1"/>
              <a:t>Academy</a:t>
            </a:r>
            <a:r>
              <a:rPr lang="tr-TR" dirty="0"/>
              <a:t> of </a:t>
            </a:r>
            <a:r>
              <a:rPr lang="tr-TR" dirty="0" err="1"/>
              <a:t>Arts</a:t>
            </a:r>
            <a:r>
              <a:rPr lang="tr-TR" dirty="0"/>
              <a:t>) 22 Ocak’ta açılacak.</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Neden Örneği</a:t>
            </a:r>
          </a:p>
          <a:p>
            <a:r>
              <a:rPr lang="tr-TR" dirty="0"/>
              <a:t>Mersin’de </a:t>
            </a:r>
            <a:r>
              <a:rPr lang="tr-TR" dirty="0" err="1"/>
              <a:t>baliciler</a:t>
            </a:r>
            <a:r>
              <a:rPr lang="tr-TR" dirty="0"/>
              <a:t>, 15 yaşındaki bir genci 5 TL parasını almak için bıçakladı.</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Nerede Örneği</a:t>
            </a:r>
          </a:p>
          <a:p>
            <a:r>
              <a:rPr lang="tr-TR" dirty="0"/>
              <a:t>45'inci Antalya Altın Portakal Film Festivali'nin açılış galası, </a:t>
            </a:r>
            <a:r>
              <a:rPr lang="tr-TR" dirty="0" err="1"/>
              <a:t>Konyaaltı</a:t>
            </a:r>
            <a:r>
              <a:rPr lang="tr-TR" dirty="0"/>
              <a:t> Açık Hava Tiyatrosu'nda yapıldı.</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Ne Zaman Örneği</a:t>
            </a:r>
          </a:p>
          <a:p>
            <a:r>
              <a:rPr lang="tr-TR" dirty="0"/>
              <a:t>Türkiye Kupası kuraları 29 Aralık’ta çekilecek.</a:t>
            </a:r>
          </a:p>
          <a:p>
            <a:r>
              <a:rPr lang="tr-TR" dirty="0"/>
              <a:t>56. Eurovision Şarkı Yarışması finali 14 Mayıs 2011 tarihinde yapılacak.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8229600" cy="4967302"/>
          </a:xfrm>
        </p:spPr>
        <p:txBody>
          <a:bodyPr>
            <a:normAutofit/>
          </a:bodyPr>
          <a:lstStyle/>
          <a:p>
            <a:r>
              <a:rPr lang="tr-TR" dirty="0"/>
              <a:t>Her yayın kuruluşu, haberi öncelikli olarak vermek ister, ancak kesinliği sağlanmamış bilgilerin, başka bir deyişle olasılıkların haberde kullanılması ve bunların sonradan yanlış olduğunun ortaya çıkması, okuyucunun yanlış bilgilenmesine dolayısıyla da haber kurumuna güveninin azalmasına yol açar.</a:t>
            </a:r>
          </a:p>
          <a:p>
            <a:r>
              <a:rPr lang="tr-TR" dirty="0"/>
              <a:t>Bu olumsuz sonuçtan kaçınmak için haber, öncelikle kesinliği sağlanmış bilgiler üzerine kurulmalı, kesinleşmemiş bilgilere haberde mümkün olduğunca yer verilmemeli, kişisel yorumlardan ve söylentilerden uzak durulmalıdır.</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a:t>Nasıl Örneği</a:t>
            </a:r>
          </a:p>
          <a:p>
            <a:r>
              <a:rPr lang="tr-TR" dirty="0" err="1"/>
              <a:t>Avcılar’da</a:t>
            </a:r>
            <a:r>
              <a:rPr lang="tr-TR" dirty="0"/>
              <a:t> 2 gündür kendisinden haber alınamayan Avukat Muhammet </a:t>
            </a:r>
            <a:r>
              <a:rPr lang="tr-TR" dirty="0" err="1"/>
              <a:t>Alkaşi</a:t>
            </a:r>
            <a:r>
              <a:rPr lang="tr-TR" dirty="0"/>
              <a:t> (55),bürosunda silahla vurularak öldürülmüş olarak bulundu.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HABERİN GÖVDESİ</a:t>
            </a:r>
            <a:endParaRPr lang="tr-TR" dirty="0"/>
          </a:p>
        </p:txBody>
      </p:sp>
      <p:sp>
        <p:nvSpPr>
          <p:cNvPr id="3" name="2 İçerik Yer Tutucusu"/>
          <p:cNvSpPr>
            <a:spLocks noGrp="1"/>
          </p:cNvSpPr>
          <p:nvPr>
            <p:ph idx="1"/>
          </p:nvPr>
        </p:nvSpPr>
        <p:spPr/>
        <p:txBody>
          <a:bodyPr/>
          <a:lstStyle/>
          <a:p>
            <a:r>
              <a:rPr lang="tr-TR" dirty="0"/>
              <a:t>Haberde girişten sonra, giriş ifadesinin açıldığı, ayrıntıların işlenmeye başlandığı ve diğer öğelerle detaylara yer verildiği bölüme “haberin gövdesi” denilir. </a:t>
            </a:r>
          </a:p>
          <a:p>
            <a:r>
              <a:rPr lang="tr-TR" dirty="0"/>
              <a:t>Uygulanan tekniğe göre üsluba uygun biçimde bir ya da birkaç paragraf halinde habere ilişkin diğer bilgiler burada verilir. </a:t>
            </a:r>
          </a:p>
          <a:p>
            <a:r>
              <a:rPr lang="tr-TR" dirty="0"/>
              <a:t>Eldeki bilgileri, haber haline dönüştürme bu bilgileri özetleyerek, yeniden kurgulamadır.</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3050"/>
            <a:ext cx="8229600" cy="4681550"/>
          </a:xfrm>
        </p:spPr>
        <p:txBody>
          <a:bodyPr/>
          <a:lstStyle/>
          <a:p>
            <a:r>
              <a:rPr lang="tr-TR" dirty="0"/>
              <a:t>Haber yapma (</a:t>
            </a:r>
            <a:r>
              <a:rPr lang="tr-TR" dirty="0" err="1"/>
              <a:t>newsmaking</a:t>
            </a:r>
            <a:r>
              <a:rPr lang="tr-TR" dirty="0"/>
              <a:t>) işlemi gerçekleri aktarma değil, olayı yeniden biçimlendirerek gerçekliği yeniden inşa etmedir. </a:t>
            </a:r>
          </a:p>
          <a:p>
            <a:r>
              <a:rPr lang="tr-TR" dirty="0"/>
              <a:t>Kurgulama sırasında başvurulan özetleme yöntemi nedeniyle haberle ilgili birçok bilgi haber dışında kalmaktadır.</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lstStyle/>
          <a:p>
            <a:r>
              <a:rPr lang="tr-TR" dirty="0"/>
              <a:t>Hangi bilgilerin haberde kullanılacağı hangilerinin kullanılamayacağı sonuçta haberi yazan kişinin seçimine bağlıdır. </a:t>
            </a:r>
          </a:p>
          <a:p>
            <a:r>
              <a:rPr lang="tr-TR" dirty="0"/>
              <a:t>Bu nedenle gazeteci haberi kurgularken </a:t>
            </a:r>
            <a:r>
              <a:rPr lang="tr-TR" b="1" dirty="0">
                <a:solidFill>
                  <a:srgbClr val="FF0000"/>
                </a:solidFill>
              </a:rPr>
              <a:t>haberde yer verdiği bilgiler kadar yer vermediklerinden de sorumludur. </a:t>
            </a:r>
          </a:p>
          <a:p>
            <a:r>
              <a:rPr lang="tr-TR" dirty="0"/>
              <a:t>Haberle ilgili bilgi seçimini doğru yapmalıdır. </a:t>
            </a:r>
          </a:p>
          <a:p>
            <a:r>
              <a:rPr lang="tr-TR" dirty="0"/>
              <a:t>Haber konusu olayın önem taşıyan tüm unsurlarına haberinde eksiksiz olarak ver vermelidir.</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4983832"/>
          </a:xfrm>
        </p:spPr>
        <p:txBody>
          <a:bodyPr>
            <a:normAutofit fontScale="92500" lnSpcReduction="10000"/>
          </a:bodyPr>
          <a:lstStyle/>
          <a:p>
            <a:r>
              <a:rPr lang="tr-TR" dirty="0"/>
              <a:t>Bir haber hazırlık aşamasından gövdesinin yazım aşamasına kadar aynı anda uygulanan ve birinin diğerini denetlediği çeşitli sayıda niteliği gerekli kılar. </a:t>
            </a:r>
          </a:p>
          <a:p>
            <a:r>
              <a:rPr lang="tr-TR" dirty="0"/>
              <a:t>Bunlar;</a:t>
            </a:r>
          </a:p>
          <a:p>
            <a:r>
              <a:rPr lang="tr-TR" dirty="0"/>
              <a:t> </a:t>
            </a:r>
            <a:r>
              <a:rPr lang="tr-TR" b="1" dirty="0">
                <a:solidFill>
                  <a:srgbClr val="FF0000"/>
                </a:solidFill>
              </a:rPr>
              <a:t>konunun bilinmesi, </a:t>
            </a:r>
          </a:p>
          <a:p>
            <a:r>
              <a:rPr lang="tr-TR" b="1" dirty="0">
                <a:solidFill>
                  <a:srgbClr val="FF0000"/>
                </a:solidFill>
              </a:rPr>
              <a:t>ilgi, </a:t>
            </a:r>
          </a:p>
          <a:p>
            <a:r>
              <a:rPr lang="tr-TR" b="1" dirty="0">
                <a:solidFill>
                  <a:srgbClr val="FF0000"/>
                </a:solidFill>
              </a:rPr>
              <a:t>gözlem yeteneği, </a:t>
            </a:r>
          </a:p>
          <a:p>
            <a:r>
              <a:rPr lang="tr-TR" b="1" dirty="0">
                <a:solidFill>
                  <a:srgbClr val="FF0000"/>
                </a:solidFill>
              </a:rPr>
              <a:t>eleştirel yaklaşım, </a:t>
            </a:r>
          </a:p>
          <a:p>
            <a:r>
              <a:rPr lang="tr-TR" b="1" dirty="0">
                <a:solidFill>
                  <a:srgbClr val="FF0000"/>
                </a:solidFill>
              </a:rPr>
              <a:t>hızlı bir biçimde analiz ve </a:t>
            </a:r>
          </a:p>
          <a:p>
            <a:r>
              <a:rPr lang="tr-TR" b="1" dirty="0">
                <a:solidFill>
                  <a:srgbClr val="FF0000"/>
                </a:solidFill>
              </a:rPr>
              <a:t>sentez yapma alışkanlığı, </a:t>
            </a:r>
          </a:p>
          <a:p>
            <a:r>
              <a:rPr lang="tr-TR" b="1" dirty="0">
                <a:solidFill>
                  <a:srgbClr val="FF0000"/>
                </a:solidFill>
              </a:rPr>
              <a:t>düşünme ve karar vermede hızlılık, </a:t>
            </a:r>
          </a:p>
          <a:p>
            <a:r>
              <a:rPr lang="tr-TR" b="1" dirty="0">
                <a:solidFill>
                  <a:srgbClr val="FF0000"/>
                </a:solidFill>
              </a:rPr>
              <a:t>insan ilişkilerinde rahatlık ve incelik </a:t>
            </a:r>
            <a:r>
              <a:rPr lang="tr-TR" dirty="0"/>
              <a:t>gibi niteliklerdir.</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t>Haberin Kurgusu</a:t>
            </a:r>
            <a:endParaRPr lang="tr-TR" dirty="0"/>
          </a:p>
        </p:txBody>
      </p:sp>
      <p:sp>
        <p:nvSpPr>
          <p:cNvPr id="3" name="2 İçerik Yer Tutucusu"/>
          <p:cNvSpPr>
            <a:spLocks noGrp="1"/>
          </p:cNvSpPr>
          <p:nvPr>
            <p:ph idx="1"/>
          </p:nvPr>
        </p:nvSpPr>
        <p:spPr/>
        <p:txBody>
          <a:bodyPr/>
          <a:lstStyle/>
          <a:p>
            <a:r>
              <a:rPr lang="tr-TR" dirty="0"/>
              <a:t>Haberi kurgulamak, haberi oluşturan verilere dayanarak içeriği biçimlendirmek ve anlamlı bir haber metni oluşturmaktır. </a:t>
            </a:r>
          </a:p>
          <a:p>
            <a:r>
              <a:rPr lang="tr-TR" dirty="0"/>
              <a:t>Bu içeriği biçimlendirme başka bir deyişle haberle ilgili bilgileri işleme yöntemi habercilerin zaman içinde kazanacakları bir beceridir.</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14488"/>
            <a:ext cx="8229600" cy="4610112"/>
          </a:xfrm>
        </p:spPr>
        <p:txBody>
          <a:bodyPr/>
          <a:lstStyle/>
          <a:p>
            <a:r>
              <a:rPr lang="tr-TR" dirty="0"/>
              <a:t>Yaşanan, izlenen, gözlemlenen ya da belgelere ve başka tanıklara dayanılarak üretilen, yeniden kurgulanan olay ve söylemler haberi oluştururlar. </a:t>
            </a:r>
          </a:p>
          <a:p>
            <a:r>
              <a:rPr lang="tr-TR" dirty="0"/>
              <a:t>Haberi oluşturan bu unsurlar, gazeteci tarafından olayları en iyi biçimde anlatabilecek ve okuyucunun ilgisini çekebilecek biçimde bir araya getirilmelidir. </a:t>
            </a:r>
          </a:p>
          <a:p>
            <a:r>
              <a:rPr lang="tr-TR" dirty="0"/>
              <a:t>Bunun için gazetecinin elindeki verileri haberleştirirken çok özenli davranması ve bu konuda olabildiğince çok pratik yapması gerekmektedir.</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8229600" cy="4752988"/>
          </a:xfrm>
        </p:spPr>
        <p:txBody>
          <a:bodyPr/>
          <a:lstStyle/>
          <a:p>
            <a:r>
              <a:rPr lang="tr-TR" dirty="0"/>
              <a:t>Haber, belli bir eylem ve anlam bütünlüğü içinde, sade, açık ve kesin ifadelerle yazılmalıdır. </a:t>
            </a:r>
          </a:p>
          <a:p>
            <a:r>
              <a:rPr lang="tr-TR" dirty="0"/>
              <a:t>Gazeteci taraf tutan, yorum ve ifadelerden kaçınarak, aşağılayıcı ve alay edici söylemlerden uzak durarak haberi oluşturmalıdır. </a:t>
            </a:r>
          </a:p>
          <a:p>
            <a:r>
              <a:rPr lang="tr-TR" dirty="0"/>
              <a:t>Haberin kurgusunda haber- gerçek ilişkisi olabildiğince korunmalıdır. </a:t>
            </a:r>
          </a:p>
          <a:p>
            <a:r>
              <a:rPr lang="tr-TR" dirty="0"/>
              <a:t>Haberi oluşturan olay ve olgular nedensellik bağı içinde yansıtılmalı, sebep sonuç ilişkisine dikkat edilmelidir.</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normAutofit fontScale="92500"/>
          </a:bodyPr>
          <a:lstStyle/>
          <a:p>
            <a:r>
              <a:rPr lang="tr-TR" dirty="0"/>
              <a:t>Haber yazılırken haberde geçen her cümlenin ayrı bir öznesi olduğu unutulmamalı, özne-yüklem uyumuna dikkat edilmelidir. </a:t>
            </a:r>
          </a:p>
          <a:p>
            <a:r>
              <a:rPr lang="tr-TR" dirty="0"/>
              <a:t>Haberde geçen ve telaffuzu zor cümleler okuyucuyu olumsuz yönde etkilemektedir. </a:t>
            </a:r>
          </a:p>
          <a:p>
            <a:r>
              <a:rPr lang="tr-TR" dirty="0"/>
              <a:t>Bu nedenle zorunlu olmadıkça telaffuzu güç olan sözcüklere haberde yer verilmemelidir. </a:t>
            </a:r>
          </a:p>
          <a:p>
            <a:r>
              <a:rPr lang="tr-TR" dirty="0"/>
              <a:t>Haberde hem cümle hem de paragraf yapıları kısa tutulmalı, bir paragraf 4-5 cümleden fazla olmamalıdır. </a:t>
            </a:r>
          </a:p>
          <a:p>
            <a:r>
              <a:rPr lang="tr-TR" dirty="0"/>
              <a:t>Daha uzun haberler okuyucuların habere olan ilgisini azaltmakta ve haberin az okunmasına neden olmaktadır.</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lstStyle/>
          <a:p>
            <a:r>
              <a:rPr lang="tr-TR" dirty="0"/>
              <a:t>Haberin kurgulanması açısından günümüzde en geçerli yöntem haberi 5N-1K kuralına göre biçimlendirmektir. </a:t>
            </a:r>
          </a:p>
          <a:p>
            <a:r>
              <a:rPr lang="tr-TR" dirty="0"/>
              <a:t>Bilindiği gibi 5N-1K kuralı “KİM, NE, NEREDE, NE ZAMAN, NASIL, NEDEN (NİÇİN)” sorularına göre haberin oluşturulması anlamına gelir. </a:t>
            </a:r>
          </a:p>
          <a:p>
            <a:r>
              <a:rPr lang="tr-TR" dirty="0"/>
              <a:t>Bu neden bir haber metninde aslında bu 6 sorunun cevabı aranmaktadır. </a:t>
            </a:r>
          </a:p>
          <a:p>
            <a:r>
              <a:rPr lang="tr-TR" dirty="0"/>
              <a:t>Haber kurgusu yapılırken “kim” ve “ne” soruları önem kazanmaktadır.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lstStyle/>
          <a:p>
            <a:r>
              <a:rPr lang="tr-TR" dirty="0"/>
              <a:t>Kesinliği sağlanmanın bir başka yolu da gereksiz tekrarlardan, bölük pörçük ve gelişigüzel ifadelerden kaçınmaktır. </a:t>
            </a:r>
          </a:p>
          <a:p>
            <a:r>
              <a:rPr lang="tr-TR" dirty="0"/>
              <a:t>Haberin üçünü şahıs ağzından yazılması da kesinliği sağlayan etmenlerden biridir.</a:t>
            </a:r>
          </a:p>
          <a:p>
            <a:r>
              <a:rPr lang="tr-TR" dirty="0"/>
              <a:t>Kesin bilgiler üzerine kurulmuş bir haberin, okuyucu üzerindeki ikna etme ve inandırma etkisi daha yüksek olduğundan haberde kesinliğin sağlanması çok önemlidir.</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8229600" cy="5110178"/>
          </a:xfrm>
        </p:spPr>
        <p:txBody>
          <a:bodyPr>
            <a:normAutofit fontScale="92500" lnSpcReduction="10000"/>
          </a:bodyPr>
          <a:lstStyle/>
          <a:p>
            <a:r>
              <a:rPr lang="tr-TR" dirty="0"/>
              <a:t>Okuyucular “Kim ne yaptı?” “Kimin başına ne geldi?” ve “Ne oldu” sorularının cevabını haberde görmek istemektedirler. </a:t>
            </a:r>
          </a:p>
          <a:p>
            <a:r>
              <a:rPr lang="tr-TR" dirty="0"/>
              <a:t>O nedenle haber kurgusunda öncelikle bu iki soru cevaplandırılmalı, okuyucu bu konularda ilk paragrafta aydınlatılmalıdır.</a:t>
            </a:r>
          </a:p>
          <a:p>
            <a:r>
              <a:rPr lang="tr-TR" dirty="0"/>
              <a:t> “Ne zaman ve nasıl” sorularının da cevaplanmasından sonra, okurlar genellikle 10. satırdan itibaren neden ve niçin diye sormaya başlarlar. </a:t>
            </a:r>
          </a:p>
          <a:p>
            <a:r>
              <a:rPr lang="tr-TR" dirty="0"/>
              <a:t>Haber metninde eldeki verilere dayanarak ve söz fazla uzatılmadan bu soruların da cevaplanması gerekmektedir.</a:t>
            </a:r>
          </a:p>
          <a:p>
            <a:r>
              <a:rPr lang="tr-TR" dirty="0"/>
              <a:t>Aksi halde okuyucu, haberi okumayı yarıda bırakmakta, habere olan ilgisini kaybetmektedir.</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normAutofit/>
          </a:bodyPr>
          <a:lstStyle/>
          <a:p>
            <a:r>
              <a:rPr lang="tr-TR" dirty="0"/>
              <a:t>Haber metninin gövdesinde bu 6 sorunun hepsini yanıtlamayan haberin bütünlüğünden ve kurgusunun doğru yapıldığından bahsedilemez. </a:t>
            </a:r>
          </a:p>
          <a:p>
            <a:r>
              <a:rPr lang="tr-TR" dirty="0"/>
              <a:t>Bu soruların hepsinin cevabı haber yazılırken belirlenmemiş ya da kesinleşmemiş olabilir. Bu durumda ihtimaller ya da belirsizliklerden de okuyucuya bahsetmek gereklidir. </a:t>
            </a:r>
          </a:p>
          <a:p>
            <a:r>
              <a:rPr lang="tr-TR" dirty="0"/>
              <a:t>Ayrıca haberin kurgusunda okuyucuya olay ve düşüncelerin arka planını değerlendirebilmeleri için gerekli bilgi de sunulmalıdır.</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normAutofit/>
          </a:bodyPr>
          <a:lstStyle/>
          <a:p>
            <a:r>
              <a:rPr lang="tr-TR" dirty="0"/>
              <a:t>Haberin kurgulanması konusunda dikkat edilmesi gereken noktaları şöyle sıralayabiliriz:</a:t>
            </a:r>
          </a:p>
          <a:p>
            <a:pPr marL="514350" indent="-514350">
              <a:buFont typeface="+mj-lt"/>
              <a:buAutoNum type="arabicPeriod"/>
            </a:pPr>
            <a:r>
              <a:rPr lang="tr-TR" dirty="0"/>
              <a:t>Konuyla ilgili tüm bilgiler aktarılmalıdır.</a:t>
            </a:r>
          </a:p>
          <a:p>
            <a:pPr marL="514350" indent="-514350">
              <a:buFont typeface="+mj-lt"/>
              <a:buAutoNum type="arabicPeriod"/>
            </a:pPr>
            <a:r>
              <a:rPr lang="tr-TR" dirty="0"/>
              <a:t>Tartışmalı konularda tarafların görüşleri bildirilmelidir.</a:t>
            </a:r>
          </a:p>
          <a:p>
            <a:pPr marL="514350" indent="-514350">
              <a:buFont typeface="+mj-lt"/>
              <a:buAutoNum type="arabicPeriod"/>
            </a:pPr>
            <a:r>
              <a:rPr lang="tr-TR" dirty="0"/>
              <a:t>Gerçek oldukları ileri sürülen açıklamalara yer verilmelidir.</a:t>
            </a:r>
          </a:p>
          <a:p>
            <a:pPr marL="514350" indent="-514350">
              <a:buFont typeface="+mj-lt"/>
              <a:buAutoNum type="arabicPeriod"/>
            </a:pPr>
            <a:r>
              <a:rPr lang="tr-TR" dirty="0"/>
              <a:t>Haber kaynağının sözleri, alıntılar tırnak (“) içinde olabildiğince çok verilmelidir.</a:t>
            </a:r>
          </a:p>
          <a:p>
            <a:pPr marL="514350" indent="-514350">
              <a:buFont typeface="+mj-lt"/>
              <a:buAutoNum type="arabicPeriod"/>
            </a:pPr>
            <a:r>
              <a:rPr lang="tr-TR" dirty="0"/>
              <a:t>Haberde mümkün olduğunca çok maddi gerçeğe yer verilmelidir.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t>Haberin Protokolü</a:t>
            </a:r>
            <a:endParaRPr lang="tr-TR" dirty="0"/>
          </a:p>
        </p:txBody>
      </p:sp>
      <p:sp>
        <p:nvSpPr>
          <p:cNvPr id="3" name="2 İçerik Yer Tutucusu"/>
          <p:cNvSpPr>
            <a:spLocks noGrp="1"/>
          </p:cNvSpPr>
          <p:nvPr>
            <p:ph idx="1"/>
          </p:nvPr>
        </p:nvSpPr>
        <p:spPr/>
        <p:txBody>
          <a:bodyPr/>
          <a:lstStyle/>
          <a:p>
            <a:r>
              <a:rPr lang="tr-TR" dirty="0"/>
              <a:t>Hepimizin bildiği gibi sosyal yaşamda geçerli olan protokoller ve bunların kendine özgü kuralları vardır. </a:t>
            </a:r>
          </a:p>
          <a:p>
            <a:r>
              <a:rPr lang="tr-TR" dirty="0"/>
              <a:t>Hem devletin sivil kurumlarında, hem askeri kurumlarda hem de sosyal yaşamın diğer alanlarında geçerli bu protokol kurallarının büyük kısmı habercilik açısından da dikkat edilmesi gereken kurallardır.</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Günümüzde gazetelerde, dergilerde, radyo ve televizyonlarda verilen haberlerin büyük bir bölümünü temel atma, işletmeyi üretime veya hizmete açma, yıldönümü ve diğer kutlama törenleriyle ziyaret, panel açık oturum, konferans, sergi, sanatsal-kültürel etkinlikler oluşturmaktadır. </a:t>
            </a:r>
          </a:p>
          <a:p>
            <a:r>
              <a:rPr lang="tr-TR" dirty="0"/>
              <a:t>Bu etkinliklere katılan kimselerin isimleri haber yazılırken protokol sırasına göre verilmelidir.</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normAutofit/>
          </a:bodyPr>
          <a:lstStyle/>
          <a:p>
            <a:r>
              <a:rPr lang="tr-TR" dirty="0"/>
              <a:t>Bu nedenle de haberi yazan muhabirin ve haberlerin yayınlanmadan önce gözden geçiren görevlilerin devlet protokolünü bilmeleri gerekmektedir. </a:t>
            </a:r>
          </a:p>
          <a:p>
            <a:r>
              <a:rPr lang="tr-TR" dirty="0"/>
              <a:t>Aksi takdirde yukarıda bahsedilen haberlerin yanlış biçimde kaleme alınması kaçınılmaz olur. </a:t>
            </a:r>
          </a:p>
          <a:p>
            <a:r>
              <a:rPr lang="tr-TR" dirty="0"/>
              <a:t>Devlet protokolü şöyledir: cumhurbaşkanı, TBMM başkanı, genelkurmay başkanı, devlet bakanları, hizmet bakanları, yüksek yargı organlarının başkanları, genel müdürler... </a:t>
            </a:r>
          </a:p>
          <a:p>
            <a:r>
              <a:rPr lang="tr-TR" dirty="0"/>
              <a:t>Sıralama </a:t>
            </a:r>
            <a:r>
              <a:rPr lang="sv-SE" dirty="0"/>
              <a:t>protokol kurallarına göre devam eder.</a:t>
            </a:r>
            <a:endParaRPr lang="tr-TR"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İl düzeyindeki protokol sırası şu biçimdedir: vali, büyükşehir belediye başkanı (yerleşim birimi büyükşehir değilse belediye başkanı), garnizon komutanı, rektör...</a:t>
            </a:r>
          </a:p>
          <a:p>
            <a:endParaRPr lang="tr-TR" dirty="0"/>
          </a:p>
          <a:p>
            <a:r>
              <a:rPr lang="tr-TR" dirty="0"/>
              <a:t>İlçe düzeyinde ise protokol kaymakam, belediye başkanı, garnizon komutanı ve diğer yetkililerden oluşur.</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824426"/>
          </a:xfrm>
        </p:spPr>
        <p:txBody>
          <a:bodyPr>
            <a:normAutofit/>
          </a:bodyPr>
          <a:lstStyle/>
          <a:p>
            <a:r>
              <a:rPr lang="tr-TR" dirty="0"/>
              <a:t>Haberin konusunu oluşturan etkinliklerde gerçekleştirilen konuşmalarda protokolde en önde gelenler, en sonda konuşur. </a:t>
            </a:r>
          </a:p>
          <a:p>
            <a:r>
              <a:rPr lang="tr-TR" dirty="0"/>
              <a:t>Örneğin bir turistik işletmenin açılış töreninde önce işletme sahibi, daha sonra turizm bakanı, ardından cumhurbaşkanı konuşur. </a:t>
            </a:r>
          </a:p>
          <a:p>
            <a:r>
              <a:rPr lang="tr-TR" dirty="0"/>
              <a:t>Ancak haber yazılırken cumhurbaşkanının konuşması ön planda yer alır. </a:t>
            </a:r>
          </a:p>
          <a:p>
            <a:r>
              <a:rPr lang="tr-TR" dirty="0"/>
              <a:t>Haber eğer olayların oluş sırasına ( kronolojik sıra) göre yazılmamışsa haber kurgusunda yer alma protokolün konuşma sırasının tersine bir sıra izler.</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lstStyle/>
          <a:p>
            <a:r>
              <a:rPr lang="tr-TR" dirty="0"/>
              <a:t>Habere konu olan protokol mensupları konuşma yapmış ve sözleri haberde yer almışsa o kişiler için haberin geri kalan bölümünde törende ya da toplantıda “hazır bulunanlar” ifadesi kullanılır. </a:t>
            </a:r>
          </a:p>
          <a:p>
            <a:r>
              <a:rPr lang="tr-TR" dirty="0"/>
              <a:t>Zira konuşması haberin içeriğinde yer aldığından, orada bulunduğu anlaşılmıştır, tekrarlamak gereksizdir. </a:t>
            </a:r>
          </a:p>
          <a:p>
            <a:r>
              <a:rPr lang="tr-TR" dirty="0"/>
              <a:t>Ancak törene veya toplantıya katılıp da konuşma yapmayanların isimleri haberde yine protokol sırasına göre yer almalıdır.</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nb-NO" dirty="0"/>
              <a:t>Unvanlar konusunda da belirtildiği gibi haberde adı geçen ve protokole mensup olan</a:t>
            </a:r>
            <a:r>
              <a:rPr lang="tr-TR" dirty="0"/>
              <a:t> kişilerin isimleri eğer askeri ya da akademik unvana sahiplerse unvanlarıyla birlikte verilmelidir.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497</TotalTime>
  <Words>6027</Words>
  <Application>Microsoft Office PowerPoint</Application>
  <PresentationFormat>Ekran Gösterisi (4:3)</PresentationFormat>
  <Paragraphs>487</Paragraphs>
  <Slides>114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114</vt:i4>
      </vt:variant>
    </vt:vector>
  </HeadingPairs>
  <TitlesOfParts>
    <vt:vector size="118" baseType="lpstr">
      <vt:lpstr>Calibri</vt:lpstr>
      <vt:lpstr>Constantia</vt:lpstr>
      <vt:lpstr>Wingdings 2</vt:lpstr>
      <vt:lpstr>Akış</vt:lpstr>
      <vt:lpstr>HABER YAZMA</vt:lpstr>
      <vt:lpstr>HABER DİLİ VE HABER YAZIMINDA DİKKAT EDİLMESİ GEREKEN UNSURLAR</vt:lpstr>
      <vt:lpstr>Haber Dilinin Temel Unsurları</vt:lpstr>
      <vt:lpstr>PowerPoint Sunusu</vt:lpstr>
      <vt:lpstr>PowerPoint Sunusu</vt:lpstr>
      <vt:lpstr>PowerPoint Sunusu</vt:lpstr>
      <vt:lpstr>PowerPoint Sunusu</vt:lpstr>
      <vt:lpstr>PowerPoint Sunusu</vt:lpstr>
      <vt:lpstr>PowerPoint Sunusu</vt:lpstr>
      <vt:lpstr>Haber Fiilleri</vt:lpstr>
      <vt:lpstr>PowerPoint Sunusu</vt:lpstr>
      <vt:lpstr>PowerPoint Sunusu</vt:lpstr>
      <vt:lpstr>PowerPoint Sunusu</vt:lpstr>
      <vt:lpstr>PowerPoint Sunusu</vt:lpstr>
      <vt:lpstr>Doğrudan Aktarım Fiilleri</vt:lpstr>
      <vt:lpstr>Dolaylı Aktarım Fiilleri</vt:lpstr>
      <vt:lpstr>Haber Yazımında Dikkat Edilmesi Gereken Temel Unsurlar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HABERİN YAPISI VE HABER GİRİŞLERİ</vt:lpstr>
      <vt:lpstr>Haberin Yapısı</vt:lpstr>
      <vt:lpstr>PowerPoint Sunusu</vt:lpstr>
      <vt:lpstr>Haber Girişleri</vt:lpstr>
      <vt:lpstr>PowerPoint Sunusu</vt:lpstr>
      <vt:lpstr>PowerPoint Sunusu</vt:lpstr>
      <vt:lpstr>PowerPoint Sunusu</vt:lpstr>
      <vt:lpstr>PowerPoint Sunusu</vt:lpstr>
      <vt:lpstr>PowerPoint Sunusu</vt:lpstr>
      <vt:lpstr>Flaş Giriş</vt:lpstr>
      <vt:lpstr>Tek Olaylı Giriş</vt:lpstr>
      <vt:lpstr>PowerPoint Sunusu</vt:lpstr>
      <vt:lpstr>Çok Olaylı Giriş</vt:lpstr>
      <vt:lpstr>PowerPoint Sunusu</vt:lpstr>
      <vt:lpstr>Alıntılı Giriş</vt:lpstr>
      <vt:lpstr>PowerPoint Sunusu</vt:lpstr>
      <vt:lpstr>PowerPoint Sunusu</vt:lpstr>
      <vt:lpstr>PowerPoint Sunusu</vt:lpstr>
      <vt:lpstr>Yığma Giriş</vt:lpstr>
      <vt:lpstr>PowerPoint Sunusu</vt:lpstr>
      <vt:lpstr>Renkli ( Hikâye ) Giriş</vt:lpstr>
      <vt:lpstr>PowerPoint Sunusu</vt:lpstr>
      <vt:lpstr>PowerPoint Sunusu</vt:lpstr>
      <vt:lpstr>Sorulu Giriş</vt:lpstr>
      <vt:lpstr>PowerPoint Sunusu</vt:lpstr>
      <vt:lpstr>5N 1K Kuralına Göre Girişler</vt:lpstr>
      <vt:lpstr>PowerPoint Sunusu</vt:lpstr>
      <vt:lpstr>PowerPoint Sunusu</vt:lpstr>
      <vt:lpstr>PowerPoint Sunusu</vt:lpstr>
      <vt:lpstr>PowerPoint Sunusu</vt:lpstr>
      <vt:lpstr>PowerPoint Sunusu</vt:lpstr>
      <vt:lpstr>HABERİN GÖVDESİ</vt:lpstr>
      <vt:lpstr>PowerPoint Sunusu</vt:lpstr>
      <vt:lpstr>PowerPoint Sunusu</vt:lpstr>
      <vt:lpstr>PowerPoint Sunusu</vt:lpstr>
      <vt:lpstr>Haberin Kurgusu</vt:lpstr>
      <vt:lpstr>PowerPoint Sunusu</vt:lpstr>
      <vt:lpstr>PowerPoint Sunusu</vt:lpstr>
      <vt:lpstr>PowerPoint Sunusu</vt:lpstr>
      <vt:lpstr>PowerPoint Sunusu</vt:lpstr>
      <vt:lpstr>PowerPoint Sunusu</vt:lpstr>
      <vt:lpstr>PowerPoint Sunusu</vt:lpstr>
      <vt:lpstr>PowerPoint Sunusu</vt:lpstr>
      <vt:lpstr>Haberin Protokolü</vt:lpstr>
      <vt:lpstr>PowerPoint Sunusu</vt:lpstr>
      <vt:lpstr>PowerPoint Sunusu</vt:lpstr>
      <vt:lpstr>PowerPoint Sunusu</vt:lpstr>
      <vt:lpstr>PowerPoint Sunusu</vt:lpstr>
      <vt:lpstr>PowerPoint Sunusu</vt:lpstr>
      <vt:lpstr>PowerPoint Sunusu</vt:lpstr>
      <vt:lpstr>HABER BAŞLIKLARI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HABER YAZMA</dc:title>
  <dc:creator>İletişim Fakültesi</dc:creator>
  <cp:lastModifiedBy>admin</cp:lastModifiedBy>
  <cp:revision>54</cp:revision>
  <dcterms:created xsi:type="dcterms:W3CDTF">2018-02-18T13:47:45Z</dcterms:created>
  <dcterms:modified xsi:type="dcterms:W3CDTF">2021-03-29T09:34:01Z</dcterms:modified>
</cp:coreProperties>
</file>