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 id="264" r:id="rId8"/>
    <p:sldId id="265" r:id="rId9"/>
    <p:sldId id="266" r:id="rId10"/>
    <p:sldId id="268" r:id="rId11"/>
    <p:sldId id="267" r:id="rId12"/>
    <p:sldId id="259" r:id="rId13"/>
    <p:sldId id="269" r:id="rId14"/>
    <p:sldId id="270" r:id="rId15"/>
    <p:sldId id="274"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E277349-E071-44EC-8B75-327DF03D7C7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AB358BF5-CA08-451B-96E2-53A387FCA44E}" type="datetimeFigureOut">
              <a:rPr lang="tr-TR" smtClean="0"/>
              <a:pPr/>
              <a:t>7.03.2021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3E277349-E071-44EC-8B75-327DF03D7C7E}"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358BF5-CA08-451B-96E2-53A387FCA44E}" type="datetimeFigureOut">
              <a:rPr lang="tr-TR" smtClean="0"/>
              <a:pPr/>
              <a:t>7.03.2021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277349-E071-44EC-8B75-327DF03D7C7E}"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algn="ctr"/>
            <a:r>
              <a:rPr lang="tr-TR" dirty="0"/>
              <a:t>HABER YAZMA TEKNİKLERİ</a:t>
            </a:r>
          </a:p>
        </p:txBody>
      </p:sp>
      <p:pic>
        <p:nvPicPr>
          <p:cNvPr id="1026" name="Picture 2" descr="C:\Users\İletişim Fakültesi\Desktop\Haber-Nasıl-Yazılır-Haber-Yazma-Teknikleri.jpg"/>
          <p:cNvPicPr>
            <a:picLocks noChangeAspect="1" noChangeArrowheads="1"/>
          </p:cNvPicPr>
          <p:nvPr/>
        </p:nvPicPr>
        <p:blipFill>
          <a:blip r:embed="rId2"/>
          <a:srcRect/>
          <a:stretch>
            <a:fillRect/>
          </a:stretch>
        </p:blipFill>
        <p:spPr bwMode="auto">
          <a:xfrm>
            <a:off x="2071670" y="3214686"/>
            <a:ext cx="4786346" cy="29782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letişim Fakültesi\Desktop\Radyo Tv'de Haber Yazım Teknikleri\indir.jpg"/>
          <p:cNvPicPr>
            <a:picLocks noChangeAspect="1" noChangeArrowheads="1"/>
          </p:cNvPicPr>
          <p:nvPr/>
        </p:nvPicPr>
        <p:blipFill>
          <a:blip r:embed="rId2"/>
          <a:srcRect/>
          <a:stretch>
            <a:fillRect/>
          </a:stretch>
        </p:blipFill>
        <p:spPr bwMode="auto">
          <a:xfrm>
            <a:off x="1500166" y="1214422"/>
            <a:ext cx="6357982" cy="41434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1357298"/>
            <a:ext cx="8229600" cy="4967302"/>
          </a:xfrm>
        </p:spPr>
        <p:txBody>
          <a:bodyPr/>
          <a:lstStyle/>
          <a:p>
            <a:r>
              <a:rPr lang="tr-TR" dirty="0"/>
              <a:t>Haber yazma teknikleri beş gruba ayrılmaktadır: </a:t>
            </a:r>
          </a:p>
          <a:p>
            <a:pPr marL="514350" indent="-514350">
              <a:buFont typeface="+mj-lt"/>
              <a:buAutoNum type="arabicPeriod"/>
            </a:pPr>
            <a:r>
              <a:rPr lang="tr-TR" dirty="0"/>
              <a:t>Ters piramit tekniği </a:t>
            </a:r>
          </a:p>
          <a:p>
            <a:pPr marL="514350" indent="-514350">
              <a:buFont typeface="+mj-lt"/>
              <a:buAutoNum type="arabicPeriod"/>
            </a:pPr>
            <a:r>
              <a:rPr lang="tr-TR" dirty="0"/>
              <a:t>Düz (normal) piramit tekniği </a:t>
            </a:r>
          </a:p>
          <a:p>
            <a:pPr marL="514350" indent="-514350">
              <a:buFont typeface="+mj-lt"/>
              <a:buAutoNum type="arabicPeriod"/>
            </a:pPr>
            <a:r>
              <a:rPr lang="sv-SE" dirty="0"/>
              <a:t>Dörtgen ya da kare tekniği </a:t>
            </a:r>
          </a:p>
          <a:p>
            <a:pPr marL="514350" indent="-514350">
              <a:buFont typeface="+mj-lt"/>
              <a:buAutoNum type="arabicPeriod"/>
            </a:pPr>
            <a:r>
              <a:rPr lang="tr-TR" dirty="0"/>
              <a:t>Ters piramit tekniği ile kare tekniğinin birleştirilmesi </a:t>
            </a:r>
          </a:p>
          <a:p>
            <a:pPr marL="514350" indent="-514350">
              <a:buFont typeface="+mj-lt"/>
              <a:buAutoNum type="arabicPeriod"/>
            </a:pPr>
            <a:r>
              <a:rPr lang="tr-TR" dirty="0"/>
              <a:t>Serbest yazım şekli </a:t>
            </a:r>
          </a:p>
          <a:p>
            <a:endParaRPr lang="tr-TR" dirty="0"/>
          </a:p>
        </p:txBody>
      </p:sp>
      <p:pic>
        <p:nvPicPr>
          <p:cNvPr id="5122" name="Picture 2" descr="C:\Users\İletişim Fakültesi\Desktop\69210_w300_h207_crop-300x207.jpg"/>
          <p:cNvPicPr>
            <a:picLocks noChangeAspect="1" noChangeArrowheads="1"/>
          </p:cNvPicPr>
          <p:nvPr/>
        </p:nvPicPr>
        <p:blipFill>
          <a:blip r:embed="rId2"/>
          <a:srcRect/>
          <a:stretch>
            <a:fillRect/>
          </a:stretch>
        </p:blipFill>
        <p:spPr bwMode="auto">
          <a:xfrm>
            <a:off x="5214942" y="4214818"/>
            <a:ext cx="2857500" cy="19716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1. Ters Piramit Tekniği </a:t>
            </a:r>
            <a:endParaRPr lang="tr-TR" dirty="0"/>
          </a:p>
        </p:txBody>
      </p:sp>
      <p:sp>
        <p:nvSpPr>
          <p:cNvPr id="5" name="4 İçerik Yer Tutucusu"/>
          <p:cNvSpPr>
            <a:spLocks noGrp="1"/>
          </p:cNvSpPr>
          <p:nvPr>
            <p:ph sz="half" idx="1"/>
          </p:nvPr>
        </p:nvSpPr>
        <p:spPr/>
        <p:txBody>
          <a:bodyPr>
            <a:normAutofit fontScale="92500" lnSpcReduction="10000"/>
          </a:bodyPr>
          <a:lstStyle/>
          <a:p>
            <a:r>
              <a:rPr lang="tr-TR" dirty="0"/>
              <a:t>Haber yazımında en eski teknik, ters piramit tekniğidir. </a:t>
            </a:r>
          </a:p>
          <a:p>
            <a:r>
              <a:rPr lang="tr-TR" dirty="0"/>
              <a:t>Ters piramit tekniği, günümüzde de en çok kullanılan haber yazma tekniğidir. </a:t>
            </a:r>
          </a:p>
          <a:p>
            <a:r>
              <a:rPr lang="tr-TR" dirty="0"/>
              <a:t>Bu teknikte habere yönelik bilgilerin, hedef kitlenin ilgisine göre en önemliden daha az önemliye doğru sıralanması öngörülür.</a:t>
            </a:r>
          </a:p>
        </p:txBody>
      </p:sp>
      <p:pic>
        <p:nvPicPr>
          <p:cNvPr id="3074" name="Picture 2" descr="C:\Users\İletişim Fakültesi\Desktop\images.jpg"/>
          <p:cNvPicPr>
            <a:picLocks noChangeAspect="1" noChangeArrowheads="1"/>
          </p:cNvPicPr>
          <p:nvPr/>
        </p:nvPicPr>
        <p:blipFill>
          <a:blip r:embed="rId2"/>
          <a:srcRect/>
          <a:stretch>
            <a:fillRect/>
          </a:stretch>
        </p:blipFill>
        <p:spPr bwMode="auto">
          <a:xfrm>
            <a:off x="5214942" y="1928802"/>
            <a:ext cx="3286148" cy="42148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357298"/>
            <a:ext cx="4038600" cy="4997627"/>
          </a:xfrm>
        </p:spPr>
        <p:txBody>
          <a:bodyPr>
            <a:normAutofit fontScale="92500"/>
          </a:bodyPr>
          <a:lstStyle/>
          <a:p>
            <a:r>
              <a:rPr lang="tr-TR" dirty="0"/>
              <a:t>Ters piramit tekniği, 1850’lerde ABD’de gazetecilerin telgrafla haber geçmek için geliştirdikleri bir tekniktir. </a:t>
            </a:r>
          </a:p>
          <a:p>
            <a:r>
              <a:rPr lang="tr-TR" dirty="0"/>
              <a:t>Telgraf kullanımındaki sorunlar nedeniyle gazeteciler haberin en önemli kısımlarını hemen göndermek istedikleri için bu tekniği kullanmaya başlamışlardır.</a:t>
            </a:r>
          </a:p>
        </p:txBody>
      </p:sp>
      <p:pic>
        <p:nvPicPr>
          <p:cNvPr id="6146" name="Picture 2" descr="C:\Users\İletişim Fakültesi\Desktop\ters-piramit-teknigi.jpg"/>
          <p:cNvPicPr>
            <a:picLocks noGrp="1" noChangeAspect="1" noChangeArrowheads="1"/>
          </p:cNvPicPr>
          <p:nvPr>
            <p:ph sz="half" idx="2"/>
          </p:nvPr>
        </p:nvPicPr>
        <p:blipFill>
          <a:blip r:embed="rId2"/>
          <a:srcRect/>
          <a:stretch>
            <a:fillRect/>
          </a:stretch>
        </p:blipFill>
        <p:spPr bwMode="auto">
          <a:xfrm>
            <a:off x="4731543" y="1428736"/>
            <a:ext cx="3871913" cy="430928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285860"/>
            <a:ext cx="4038600" cy="5069065"/>
          </a:xfrm>
        </p:spPr>
        <p:txBody>
          <a:bodyPr>
            <a:normAutofit fontScale="92500"/>
          </a:bodyPr>
          <a:lstStyle/>
          <a:p>
            <a:r>
              <a:rPr lang="tr-TR" dirty="0"/>
              <a:t>Tekniğe göre okurun ilgisi göz önünde bulundurularak muhabir ya da yazı işleri sorumlusunun vereceği karar çerçevesinde habere ilişkin en önemli ve can alıcı unsurlar ön plana çıkarılır, daha az önemli olan unsurlara ise haberin devamında yer verilir. </a:t>
            </a:r>
          </a:p>
          <a:p>
            <a:r>
              <a:rPr lang="tr-TR" dirty="0"/>
              <a:t>Bu teknikte haberin özeti girişte verilmektedir. </a:t>
            </a:r>
          </a:p>
        </p:txBody>
      </p:sp>
      <p:pic>
        <p:nvPicPr>
          <p:cNvPr id="7170" name="Picture 2" descr="C:\Users\İletişim Fakültesi\Desktop\yazimdel.jpg"/>
          <p:cNvPicPr>
            <a:picLocks noGrp="1" noChangeAspect="1" noChangeArrowheads="1"/>
          </p:cNvPicPr>
          <p:nvPr>
            <p:ph sz="half" idx="2"/>
          </p:nvPr>
        </p:nvPicPr>
        <p:blipFill>
          <a:blip r:embed="rId2"/>
          <a:srcRect/>
          <a:stretch>
            <a:fillRect/>
          </a:stretch>
        </p:blipFill>
        <p:spPr bwMode="auto">
          <a:xfrm>
            <a:off x="4357686" y="1285860"/>
            <a:ext cx="4786314" cy="48577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letişim Fakültesi\Desktop\slide_18.jpg"/>
          <p:cNvPicPr>
            <a:picLocks noChangeAspect="1" noChangeArrowheads="1"/>
          </p:cNvPicPr>
          <p:nvPr/>
        </p:nvPicPr>
        <p:blipFill>
          <a:blip r:embed="rId2"/>
          <a:srcRect/>
          <a:stretch>
            <a:fillRect/>
          </a:stretch>
        </p:blipFill>
        <p:spPr bwMode="auto">
          <a:xfrm>
            <a:off x="357158" y="1142984"/>
            <a:ext cx="8501122" cy="521497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lstStyle/>
          <a:p>
            <a:r>
              <a:rPr lang="tr-TR" dirty="0"/>
              <a:t>Ters piramit tekniğinde haberin 20–28 cümleden oluşturulması önerilmektedir. Bu teknikte haber iki kısımdan oluşmaktadır: Bunlar; giriş ve gövdedir.</a:t>
            </a:r>
          </a:p>
        </p:txBody>
      </p:sp>
      <p:pic>
        <p:nvPicPr>
          <p:cNvPr id="8194" name="Picture 2" descr="C:\Users\İletişim Fakültesi\Desktop\images (1).jpg"/>
          <p:cNvPicPr>
            <a:picLocks noGrp="1" noChangeAspect="1" noChangeArrowheads="1"/>
          </p:cNvPicPr>
          <p:nvPr>
            <p:ph sz="half" idx="2"/>
          </p:nvPr>
        </p:nvPicPr>
        <p:blipFill>
          <a:blip r:embed="rId2"/>
          <a:srcRect/>
          <a:stretch>
            <a:fillRect/>
          </a:stretch>
        </p:blipFill>
        <p:spPr bwMode="auto">
          <a:xfrm>
            <a:off x="5643570" y="2285992"/>
            <a:ext cx="2162175" cy="21145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1071546"/>
            <a:ext cx="8229600" cy="5253054"/>
          </a:xfrm>
        </p:spPr>
        <p:txBody>
          <a:bodyPr>
            <a:normAutofit fontScale="70000" lnSpcReduction="20000"/>
          </a:bodyPr>
          <a:lstStyle/>
          <a:p>
            <a:r>
              <a:rPr lang="tr-TR" b="1" i="1" dirty="0"/>
              <a:t>DEJA VU ARTIK SIR DEĞİL </a:t>
            </a:r>
          </a:p>
          <a:p>
            <a:r>
              <a:rPr lang="tr-TR" i="1" dirty="0"/>
              <a:t>Paris-Araştırmacılar, bir anı ya da olayı daha önce görmüş olma, yaşamış olma hissi anlamına gelen “</a:t>
            </a:r>
            <a:r>
              <a:rPr lang="tr-TR" i="1" dirty="0" err="1"/>
              <a:t>deja</a:t>
            </a:r>
            <a:r>
              <a:rPr lang="tr-TR" i="1" dirty="0"/>
              <a:t> </a:t>
            </a:r>
            <a:r>
              <a:rPr lang="tr-TR" i="1" dirty="0" err="1"/>
              <a:t>vu</a:t>
            </a:r>
            <a:r>
              <a:rPr lang="tr-TR" i="1" dirty="0"/>
              <a:t>” hakkında yeni ipuçları yakaladı. Deneyler, “</a:t>
            </a:r>
            <a:r>
              <a:rPr lang="tr-TR" i="1" dirty="0" err="1"/>
              <a:t>deja</a:t>
            </a:r>
            <a:r>
              <a:rPr lang="tr-TR" i="1" dirty="0"/>
              <a:t> </a:t>
            </a:r>
            <a:r>
              <a:rPr lang="tr-TR" i="1" dirty="0" err="1"/>
              <a:t>vu”nun</a:t>
            </a:r>
            <a:r>
              <a:rPr lang="tr-TR" i="1" dirty="0"/>
              <a:t>, tetikleyici gerçek bir anı olmadan da yaşanabileceğini gösteriyor. </a:t>
            </a:r>
          </a:p>
          <a:p>
            <a:r>
              <a:rPr lang="tr-TR" i="1" dirty="0"/>
              <a:t>Britanya’daki </a:t>
            </a:r>
            <a:r>
              <a:rPr lang="tr-TR" i="1" dirty="0" err="1"/>
              <a:t>Leedes</a:t>
            </a:r>
            <a:r>
              <a:rPr lang="tr-TR" i="1" dirty="0"/>
              <a:t> Üniversitesinde 18 denek üzerinde yapılan hipnoz deneyi, “</a:t>
            </a:r>
            <a:r>
              <a:rPr lang="tr-TR" i="1" dirty="0" err="1"/>
              <a:t>deja</a:t>
            </a:r>
            <a:r>
              <a:rPr lang="tr-TR" i="1" dirty="0"/>
              <a:t> </a:t>
            </a:r>
            <a:r>
              <a:rPr lang="tr-TR" i="1" dirty="0" err="1"/>
              <a:t>vu”nun</a:t>
            </a:r>
            <a:r>
              <a:rPr lang="tr-TR" i="1" dirty="0"/>
              <a:t> “iki aşamalı” bir süreç olduğunu ortaya koydu. Deneye katılanlar kendilerine 24 değişik kelime gösterildikten sonra hipnoza sokuldu. Hipnoz sırasında deneklere, “kırmızı çerçeveler içinde gösterilecek kelimelerin bir tanıdıklık hissi uyandıracağı, yeşil çerçeve içinde gösterilenleriyse daha önce görmüş olduklarını hissedecekleri” söylendi. </a:t>
            </a:r>
          </a:p>
          <a:p>
            <a:r>
              <a:rPr lang="tr-TR" i="1" dirty="0"/>
              <a:t>Hipnozdan çıkarılan deneklere değişik renkteki çerçevelerde ve bazıları ilk listede yer almayan kelimeler gösterildi. Kırmızı ve yeşil çerçevede gösterilen kimi alakasız kelimeler bazı deneklerde “</a:t>
            </a:r>
            <a:r>
              <a:rPr lang="tr-TR" i="1" dirty="0" err="1"/>
              <a:t>deja</a:t>
            </a:r>
            <a:r>
              <a:rPr lang="tr-TR" i="1" dirty="0"/>
              <a:t> </a:t>
            </a:r>
            <a:r>
              <a:rPr lang="tr-TR" i="1" dirty="0" err="1"/>
              <a:t>vu</a:t>
            </a:r>
            <a:r>
              <a:rPr lang="tr-TR" i="1" dirty="0"/>
              <a:t>” hissi uyandırdı. Deneyin sonucuna göre tanıdık bir obje veya sahneyle karşılaşılmasının ardından, beyin ilk olarak hafıza arşivinden, o an görülen sahneye dair izler arıyor. Eğer iz varsa beynin farklı bir bölümü sahneyi veya objeyi tanıdık olarak belirliyor. Bu da “</a:t>
            </a:r>
            <a:r>
              <a:rPr lang="tr-TR" i="1" dirty="0" err="1"/>
              <a:t>deja</a:t>
            </a:r>
            <a:r>
              <a:rPr lang="tr-TR" i="1" dirty="0"/>
              <a:t> </a:t>
            </a:r>
            <a:r>
              <a:rPr lang="tr-TR" i="1" dirty="0" err="1"/>
              <a:t>vu</a:t>
            </a:r>
            <a:r>
              <a:rPr lang="tr-TR" i="1" dirty="0"/>
              <a:t>” hissi yaratıyor. </a:t>
            </a:r>
          </a:p>
          <a:p>
            <a:r>
              <a:rPr lang="tr-TR" i="1" dirty="0"/>
              <a:t>Bundan önceki deneyler, “</a:t>
            </a:r>
            <a:r>
              <a:rPr lang="tr-TR" i="1" dirty="0" err="1"/>
              <a:t>deja</a:t>
            </a:r>
            <a:r>
              <a:rPr lang="tr-TR" i="1" dirty="0"/>
              <a:t> </a:t>
            </a:r>
            <a:r>
              <a:rPr lang="tr-TR" i="1" dirty="0" err="1"/>
              <a:t>vu”nun</a:t>
            </a:r>
            <a:r>
              <a:rPr lang="tr-TR" i="1" dirty="0"/>
              <a:t> beynin </a:t>
            </a:r>
            <a:r>
              <a:rPr lang="tr-TR" i="1" dirty="0" err="1"/>
              <a:t>temporal</a:t>
            </a:r>
            <a:r>
              <a:rPr lang="tr-TR" i="1" dirty="0"/>
              <a:t> lopundan kaynaklandığını gösteriyordu. </a:t>
            </a:r>
            <a:r>
              <a:rPr lang="tr-TR" i="1" dirty="0" err="1"/>
              <a:t>Temporal</a:t>
            </a:r>
            <a:r>
              <a:rPr lang="tr-TR" i="1" dirty="0"/>
              <a:t> loplarında sorun olduğunda “</a:t>
            </a:r>
            <a:r>
              <a:rPr lang="tr-TR" i="1" dirty="0" err="1"/>
              <a:t>deja</a:t>
            </a:r>
            <a:r>
              <a:rPr lang="tr-TR" i="1" dirty="0"/>
              <a:t> </a:t>
            </a:r>
            <a:r>
              <a:rPr lang="tr-TR" i="1" dirty="0" err="1"/>
              <a:t>vu”nun</a:t>
            </a:r>
            <a:r>
              <a:rPr lang="tr-TR" i="1" dirty="0"/>
              <a:t> sıkça gözlendiği ve lopa yapılan müdahalelerin kişinin gördüğü her şeye karşı bir “tanıdıklık” duygusu geliştirmesine yol açtığı gözlenmişti (</a:t>
            </a:r>
            <a:r>
              <a:rPr lang="tr-TR" i="1" dirty="0" err="1"/>
              <a:t>afp</a:t>
            </a:r>
            <a:r>
              <a:rPr lang="tr-TR" i="1" dirty="0"/>
              <a:t>).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2. Düz (Normal) Piramit Tekniği</a:t>
            </a:r>
            <a:endParaRPr lang="tr-TR" dirty="0"/>
          </a:p>
        </p:txBody>
      </p:sp>
      <p:sp>
        <p:nvSpPr>
          <p:cNvPr id="3" name="2 İçerik Yer Tutucusu"/>
          <p:cNvSpPr>
            <a:spLocks noGrp="1"/>
          </p:cNvSpPr>
          <p:nvPr>
            <p:ph idx="1"/>
          </p:nvPr>
        </p:nvSpPr>
        <p:spPr/>
        <p:txBody>
          <a:bodyPr/>
          <a:lstStyle/>
          <a:p>
            <a:r>
              <a:rPr lang="tr-TR" dirty="0"/>
              <a:t>Düz piramit tekniği, ters piramit tekniğinin aksine ayrıntıdan başlanarak haberin en önemli unsurlarının sonda verilmesi yöntemidir. </a:t>
            </a:r>
          </a:p>
          <a:p>
            <a:r>
              <a:rPr lang="tr-TR" dirty="0"/>
              <a:t>Bu teknik, olay çok önemli değilse, güncelliğini yitirmiyorsa, okurun zamanı yeterliyse, haberin yayınlanacağı alan ve süreye ilişkin sınırlama yoksa kullanılır.</a:t>
            </a:r>
          </a:p>
        </p:txBody>
      </p:sp>
      <p:pic>
        <p:nvPicPr>
          <p:cNvPr id="12290" name="Picture 2" descr="C:\Users\İletişim Fakültesi\Desktop\images (2).jpg"/>
          <p:cNvPicPr>
            <a:picLocks noChangeAspect="1" noChangeArrowheads="1"/>
          </p:cNvPicPr>
          <p:nvPr/>
        </p:nvPicPr>
        <p:blipFill>
          <a:blip r:embed="rId2"/>
          <a:srcRect/>
          <a:stretch>
            <a:fillRect/>
          </a:stretch>
        </p:blipFill>
        <p:spPr bwMode="auto">
          <a:xfrm>
            <a:off x="4929190" y="4357694"/>
            <a:ext cx="3033719" cy="250030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letişim Fakültesi\Desktop\yt-logo8a-640x363.jpg"/>
          <p:cNvPicPr>
            <a:picLocks noGrp="1" noChangeAspect="1" noChangeArrowheads="1"/>
          </p:cNvPicPr>
          <p:nvPr>
            <p:ph idx="1"/>
          </p:nvPr>
        </p:nvPicPr>
        <p:blipFill>
          <a:blip r:embed="rId2"/>
          <a:srcRect/>
          <a:stretch>
            <a:fillRect/>
          </a:stretch>
        </p:blipFill>
        <p:spPr bwMode="auto">
          <a:xfrm>
            <a:off x="1000100" y="1357298"/>
            <a:ext cx="6929486" cy="45013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letişim Fakültesi\Desktop\5n-1k.png"/>
          <p:cNvPicPr>
            <a:picLocks noChangeAspect="1" noChangeArrowheads="1"/>
          </p:cNvPicPr>
          <p:nvPr/>
        </p:nvPicPr>
        <p:blipFill>
          <a:blip r:embed="rId2"/>
          <a:srcRect/>
          <a:stretch>
            <a:fillRect/>
          </a:stretch>
        </p:blipFill>
        <p:spPr bwMode="auto">
          <a:xfrm>
            <a:off x="1357290" y="1000108"/>
            <a:ext cx="6643734" cy="492922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5110178"/>
          </a:xfrm>
        </p:spPr>
        <p:txBody>
          <a:bodyPr>
            <a:normAutofit lnSpcReduction="10000"/>
          </a:bodyPr>
          <a:lstStyle/>
          <a:p>
            <a:r>
              <a:rPr lang="tr-TR" dirty="0"/>
              <a:t>Bu yazım tekniğinde haber genellikle öyküleyici anlatımla başlar. </a:t>
            </a:r>
          </a:p>
          <a:p>
            <a:r>
              <a:rPr lang="tr-TR" dirty="0"/>
              <a:t>Haberin bilgileri az önemliden çok önemliye doğru sıralanarak yazılır. </a:t>
            </a:r>
          </a:p>
          <a:p>
            <a:r>
              <a:rPr lang="tr-TR" dirty="0"/>
              <a:t>Düz piramit tekniği, öykülü bir giriş sunabilmesinden dolayı, giriş cümlelerinde yoruma da yer verilmektedir. </a:t>
            </a:r>
          </a:p>
          <a:p>
            <a:r>
              <a:rPr lang="tr-TR" dirty="0"/>
              <a:t>Bu teknik gazete haberciliğinde yaygın olarak kullanılmamakla birlikte dergi haberciliğinde en çok kullanılan tekniktir. </a:t>
            </a:r>
          </a:p>
          <a:p>
            <a:r>
              <a:rPr lang="tr-TR" dirty="0"/>
              <a:t>Bu nedenle düz piramit tekniğinin daha çok ilgi çeken magazin konuları, mizah, yenilik gibi renkli haberlerin yazımında kullanıldığı söylenebilir.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181616"/>
          </a:xfrm>
        </p:spPr>
        <p:txBody>
          <a:bodyPr>
            <a:normAutofit fontScale="92500" lnSpcReduction="10000"/>
          </a:bodyPr>
          <a:lstStyle/>
          <a:p>
            <a:endParaRPr lang="tr-TR" dirty="0"/>
          </a:p>
          <a:p>
            <a:r>
              <a:rPr lang="tr-TR" dirty="0"/>
              <a:t>YENİ FARKLI VE KALICI </a:t>
            </a:r>
          </a:p>
          <a:p>
            <a:r>
              <a:rPr lang="tr-TR" dirty="0"/>
              <a:t>Funda Arar, yeni yayımlanan “Son Dans” albümünde, farklı ve kalıcı olma kaygısını bir kez daha ortaya koyarken yorumculuğu ve müzikalitesindeki gelişimle dikkat çekiyor, ilk albümü “Sevgilerde” ile adını duyuran Arar, ikinci albümü “</a:t>
            </a:r>
            <a:r>
              <a:rPr lang="tr-TR" dirty="0" err="1"/>
              <a:t>Alagül”de</a:t>
            </a:r>
            <a:r>
              <a:rPr lang="tr-TR" dirty="0"/>
              <a:t> dikkat çekerek pop müzikte kendini kanıtladı. “Sevda Yanığı” albümüyle giderek ünlenen Funda Arar, son albümünde dinleyicilerini hayal kırıklığına uğratmıyor. </a:t>
            </a:r>
          </a:p>
          <a:p>
            <a:r>
              <a:rPr lang="tr-TR" dirty="0"/>
              <a:t>Funda Arar, yapımcı firması </a:t>
            </a:r>
            <a:r>
              <a:rPr lang="tr-TR" dirty="0" err="1"/>
              <a:t>TMC’nin</a:t>
            </a:r>
            <a:r>
              <a:rPr lang="tr-TR" dirty="0"/>
              <a:t> binasında yaptığımız sohbette, öncelikle her albümünde daha iyi işler yapmaya gayret ettiğini anlatırken tek başına değil, bir ekiple birlikte olduğunun altını çizmeye özen gösterdi.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5038740"/>
          </a:xfrm>
        </p:spPr>
        <p:txBody>
          <a:bodyPr>
            <a:normAutofit fontScale="77500" lnSpcReduction="20000"/>
          </a:bodyPr>
          <a:lstStyle/>
          <a:p>
            <a:endParaRPr lang="tr-TR" dirty="0"/>
          </a:p>
          <a:p>
            <a:r>
              <a:rPr lang="tr-TR" dirty="0"/>
              <a:t>ÖĞRETMENLİK </a:t>
            </a:r>
          </a:p>
          <a:p>
            <a:r>
              <a:rPr lang="tr-TR" dirty="0"/>
              <a:t>Millî Piyango İdaresinde memur olarak çalışan bir anne-babanın çocuğu olan Funda Arar, Ankara, Muğla ve Adapazarı’nda yaşamış. Çocukluğundan beri şarkı söylemeyi çok seven Arar, portakal kasaları üzerine çıkıp kendince arkadaşlarına konser verirmiş. Çocukluğunda piyano dersleri alan Arar, lisede okurken müzik tutkusundan vazgeçmediğini gören ailesi, konservatuarda eğitim almasını istemiş. İstanbul Teknik Üniversitesi Türk Musikisi Devlet Konservatuarını bitiren Arar, 2 yıl öğretmenlik yapmış: </a:t>
            </a:r>
          </a:p>
          <a:p>
            <a:r>
              <a:rPr lang="tr-TR" dirty="0"/>
              <a:t>“Ama şarkı söylemek her zaman benim içimde yanan ateş olduğu için bir gece kulübünde program yapıyordum. Sanatçı olmanın edebini öğrenmek açısından eğitimin çok büyük önemi var. Bir işi edebiyle yaparsanız sevilir, sayılırsınız. Edep derken müziğe karşı saygım, sevgim, birlikte çalıştığım insanlara olan davranışlarım, beni dinleyenlere karşı tutumumdan söz ediyorum.”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395930"/>
          </a:xfrm>
        </p:spPr>
        <p:txBody>
          <a:bodyPr>
            <a:normAutofit fontScale="77500" lnSpcReduction="20000"/>
          </a:bodyPr>
          <a:lstStyle/>
          <a:p>
            <a:r>
              <a:rPr lang="tr-TR" dirty="0"/>
              <a:t>Öğretmenliğin ardından albüm kararı alan Arar, müzik piyasasında doğru insanlarla tanışmış olmasından dolayı kendini şanslı buluyor. Arar, iki yıldır evli olduğu müzisyen </a:t>
            </a:r>
            <a:r>
              <a:rPr lang="tr-TR" dirty="0" err="1"/>
              <a:t>Febyo</a:t>
            </a:r>
            <a:r>
              <a:rPr lang="tr-TR" dirty="0"/>
              <a:t> </a:t>
            </a:r>
            <a:r>
              <a:rPr lang="tr-TR" dirty="0" err="1"/>
              <a:t>Taşer</a:t>
            </a:r>
            <a:r>
              <a:rPr lang="tr-TR" dirty="0"/>
              <a:t> ile evde kurdukları stüdyoda saatlerce çalışıyor: “Eşimin müzisyen olması büyük avantaj ama hayatımız o kadar müzikle dolu ki bazen sıyrılmak istiyor insan. Aslında biz çalışırken birer işçiyiz. Karı–koca diye birbirimizi kayırma yok. Birbirimizi kıyasıya da eleştiriyoruz. Müzikal olarak uyuşmadığımız zamanlar oluyor ama onun da ortalamasını buluyoruz.” </a:t>
            </a:r>
          </a:p>
          <a:p>
            <a:r>
              <a:rPr lang="tr-TR" dirty="0"/>
              <a:t>Müzik dünyasına girdiği ve ünlenmeye başladığı andan itibaren magazin programlarına konu olmaktan uzak durmaya çalışan Arar, televizyonda gösterilen magazin programlarında insanların sahte renkli dünyalara inandırıldığını düşünüyor: “İnsanlar izledikleri o renkli magazin dünyasından yola çıkarak bizlerin de o yaşam tarzını sürdürdüğümüzü düşünür. Aklını üst başla bozmuş insanlar olabilir ama kendi adıma konuşuyorum herkes gibi yaşıyorum. Farklı, renkli bir yaşantım yok. İnsanlar televizyon seyrederler, eğlenirler, sonra kapatırlar. Bir sanatçı için </a:t>
            </a:r>
            <a:r>
              <a:rPr lang="tr-TR" dirty="0" err="1"/>
              <a:t>aslolan</a:t>
            </a:r>
            <a:r>
              <a:rPr lang="tr-TR" dirty="0"/>
              <a:t>, izleyicinin yüreğinde ve beyninde, kafasında kapatılmamaktır.”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181616"/>
          </a:xfrm>
        </p:spPr>
        <p:txBody>
          <a:bodyPr>
            <a:normAutofit fontScale="92500" lnSpcReduction="20000"/>
          </a:bodyPr>
          <a:lstStyle/>
          <a:p>
            <a:endParaRPr lang="tr-TR" dirty="0"/>
          </a:p>
          <a:p>
            <a:r>
              <a:rPr lang="tr-TR" dirty="0"/>
              <a:t>SON DANS </a:t>
            </a:r>
          </a:p>
          <a:p>
            <a:r>
              <a:rPr lang="tr-TR" dirty="0" err="1"/>
              <a:t>Arar’ın</a:t>
            </a:r>
            <a:r>
              <a:rPr lang="tr-TR" dirty="0"/>
              <a:t> dördüncü albümü “Son Dans”ın prodüktörlüğünü, düzenlemelerini eşi </a:t>
            </a:r>
            <a:r>
              <a:rPr lang="tr-TR" dirty="0" err="1"/>
              <a:t>Febyo</a:t>
            </a:r>
            <a:r>
              <a:rPr lang="tr-TR" dirty="0"/>
              <a:t> </a:t>
            </a:r>
            <a:r>
              <a:rPr lang="tr-TR" dirty="0" err="1"/>
              <a:t>Taşer</a:t>
            </a:r>
            <a:r>
              <a:rPr lang="tr-TR" dirty="0"/>
              <a:t> üstlenmiş. Arar bu albümü eşi ve arkadaşlarıyla bir yıllık yoğun bir çalışma sonucunda tamamlamış. “Arapsaçı” ve “Haberin Var mı?” şarkılarında kendisini hissettiren elektrogitarlar, bu albümde de ağırlıklı kullanılmış. </a:t>
            </a:r>
          </a:p>
          <a:p>
            <a:r>
              <a:rPr lang="tr-TR" dirty="0"/>
              <a:t>Ses rengini, elektrogitarla herkesin çok bağdaştırdığını söyleyen Arar, yorumlarında daha kendine güvenli ve daha dik tonlar kullanıyor. </a:t>
            </a:r>
          </a:p>
          <a:p>
            <a:r>
              <a:rPr lang="tr-TR" dirty="0"/>
              <a:t>Video klip de çekilen “Karartma Geceleri” albümün en sevilen şarkılarından biri. “Benim için Üzülme” ise “Acıların Kadını” diye tanınan ve geçen yıllarda eşi tarafından öldürülen </a:t>
            </a:r>
            <a:r>
              <a:rPr lang="tr-TR" dirty="0" err="1"/>
              <a:t>Bergen’in</a:t>
            </a:r>
            <a:r>
              <a:rPr lang="tr-TR" dirty="0"/>
              <a:t> üne kavuşturduğu bir şarkı: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253054"/>
          </a:xfrm>
        </p:spPr>
        <p:txBody>
          <a:bodyPr>
            <a:normAutofit fontScale="92500" lnSpcReduction="10000"/>
          </a:bodyPr>
          <a:lstStyle/>
          <a:p>
            <a:r>
              <a:rPr lang="tr-TR" dirty="0"/>
              <a:t>“</a:t>
            </a:r>
            <a:r>
              <a:rPr lang="tr-TR" dirty="0" err="1"/>
              <a:t>Bergen’in</a:t>
            </a:r>
            <a:r>
              <a:rPr lang="tr-TR" dirty="0"/>
              <a:t> şarkısı meşhur olduğunda ben daha çocuktum ama demek ki aklımın bir yerinde kalmış. Herhâlde her albümde böyle bir nazar boncuğu olacak. Tabii ki kendimizce yorumladık. Özünde arabesk bir şarkı, pop-</a:t>
            </a:r>
            <a:r>
              <a:rPr lang="tr-TR" dirty="0" err="1"/>
              <a:t>rock</a:t>
            </a:r>
            <a:r>
              <a:rPr lang="tr-TR" dirty="0"/>
              <a:t> bir aranjeyle çok da keyifli oldu. Eski şarkıların yeniden yorumlanması, yazanların, söyleyenlerin yeniden adlarının anılması hoş bir şey. </a:t>
            </a:r>
            <a:r>
              <a:rPr lang="tr-TR" dirty="0" err="1"/>
              <a:t>Bergen</a:t>
            </a:r>
            <a:r>
              <a:rPr lang="tr-TR" dirty="0"/>
              <a:t>, zamanında gerçekten hayatı acıyla yoğrulmuş bir kadın ve kayıp gitmiş bir kadın. Bu şarkıyla ismi tekrar anılmaya başlandı.” </a:t>
            </a:r>
          </a:p>
          <a:p>
            <a:r>
              <a:rPr lang="tr-TR" dirty="0"/>
              <a:t>Konserlerinde ve özel programlarında söylemeyi ihmal etmediği Türk sanat müziği eserlerinden bir albüm yapmayı “boynunun borcu” olarak görüyor Arar, Yunus Emre, Mevlana ve Âşık Veysel eserlerini müziklendireceği bir proje hazırlıyor. Yunus Emre çalışmalarına şimdiden başlamış:</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“Felsefeleri benimle çok bağdaşıyor. Her şeyi sevmek, hoşgörü var. Nefse hâkim olabilmek, insan olabilmek daha doğrusu. Bunları çok özümsediğim için böyle bir çalışma yapmak istedim. Bunlar bizim değerlerimiz ve bu değerlere sahip çıkmamız gerekiyor. Her şey “Albüm yapalım, satalım, para kazanalım.” değildir. Müziğe ve kendi kültürümüze de hizmet etmemiz gerekiyor.”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a:t>3. </a:t>
            </a:r>
            <a:r>
              <a:rPr lang="sv-SE" b="1" dirty="0"/>
              <a:t>Dörtgen ya da Kare (Kutu) Tekniği</a:t>
            </a:r>
            <a:endParaRPr lang="tr-TR" dirty="0"/>
          </a:p>
        </p:txBody>
      </p:sp>
      <p:sp>
        <p:nvSpPr>
          <p:cNvPr id="3" name="2 İçerik Yer Tutucusu"/>
          <p:cNvSpPr>
            <a:spLocks noGrp="1"/>
          </p:cNvSpPr>
          <p:nvPr>
            <p:ph sz="half" idx="1"/>
          </p:nvPr>
        </p:nvSpPr>
        <p:spPr/>
        <p:txBody>
          <a:bodyPr/>
          <a:lstStyle/>
          <a:p>
            <a:r>
              <a:rPr lang="tr-TR" dirty="0"/>
              <a:t>Ters piramit tekniğinin uygulanamayacağı durumlarda, haberi oluşturan verilerin tümü aynı önemdeyse bu durumda dörtgen ya da kare tekniğini uygulamak gerekmektedir.</a:t>
            </a:r>
          </a:p>
        </p:txBody>
      </p:sp>
      <p:pic>
        <p:nvPicPr>
          <p:cNvPr id="11266" name="Picture 2" descr="C:\Users\İletişim Fakültesi\Desktop\14352054-a-computer-keyboard-with-red-keys-spelling-news-getting-your-news-on-the-internet-Stock-Photo.jpg"/>
          <p:cNvPicPr>
            <a:picLocks noGrp="1" noChangeAspect="1" noChangeArrowheads="1"/>
          </p:cNvPicPr>
          <p:nvPr>
            <p:ph sz="half" idx="2"/>
          </p:nvPr>
        </p:nvPicPr>
        <p:blipFill>
          <a:blip r:embed="rId2"/>
          <a:srcRect/>
          <a:stretch>
            <a:fillRect/>
          </a:stretch>
        </p:blipFill>
        <p:spPr bwMode="auto">
          <a:xfrm>
            <a:off x="4648200" y="2143116"/>
            <a:ext cx="4038600" cy="385765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p:txBody>
          <a:bodyPr/>
          <a:lstStyle/>
          <a:p>
            <a:r>
              <a:rPr lang="tr-TR" dirty="0"/>
              <a:t>Dörtgen tekniğinde haber üst üste dikdörtgen bloklar hâlinde düşünülebilir. </a:t>
            </a:r>
          </a:p>
          <a:p>
            <a:r>
              <a:rPr lang="tr-TR" dirty="0"/>
              <a:t>Az ve öz bilgi içeren haber girişinden sonra haberin ayrıntıları önemi azalan bir sıra hâlinde eş değer paragraflar içinde haber gövdesinde yer alır. </a:t>
            </a:r>
          </a:p>
          <a:p>
            <a:r>
              <a:rPr lang="tr-TR" dirty="0"/>
              <a:t>Konu, açıklayıcı nitelik taşıyan eşit değerdeki paragraflar hâlinde anlatılır. </a:t>
            </a:r>
          </a:p>
          <a:p>
            <a:r>
              <a:rPr lang="tr-TR" dirty="0"/>
              <a:t>Kimi zaman da haber gövdesinde olayın geçmişine ilişkin bilgi ve fikirler verilir.</a:t>
            </a:r>
          </a:p>
        </p:txBody>
      </p:sp>
      <p:pic>
        <p:nvPicPr>
          <p:cNvPr id="13314" name="Picture 2" descr="C:\Users\İletişim Fakültesi\Desktop\Screenshot_32-300x170.jpg"/>
          <p:cNvPicPr>
            <a:picLocks noChangeAspect="1" noChangeArrowheads="1"/>
          </p:cNvPicPr>
          <p:nvPr/>
        </p:nvPicPr>
        <p:blipFill>
          <a:blip r:embed="rId2"/>
          <a:srcRect/>
          <a:stretch>
            <a:fillRect/>
          </a:stretch>
        </p:blipFill>
        <p:spPr bwMode="auto">
          <a:xfrm>
            <a:off x="5857884" y="428604"/>
            <a:ext cx="2857500" cy="1619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a:t>4. Ters Piramit Tekniğiyle Kare Tekniğinin Birleştirilmesi</a:t>
            </a:r>
            <a:endParaRPr lang="tr-TR" dirty="0"/>
          </a:p>
        </p:txBody>
      </p:sp>
      <p:sp>
        <p:nvSpPr>
          <p:cNvPr id="3" name="2 İçerik Yer Tutucusu"/>
          <p:cNvSpPr>
            <a:spLocks noGrp="1"/>
          </p:cNvSpPr>
          <p:nvPr>
            <p:ph idx="1"/>
          </p:nvPr>
        </p:nvSpPr>
        <p:spPr/>
        <p:txBody>
          <a:bodyPr>
            <a:normAutofit lnSpcReduction="10000"/>
          </a:bodyPr>
          <a:lstStyle/>
          <a:p>
            <a:r>
              <a:rPr lang="tr-TR" dirty="0"/>
              <a:t>Ters piramit tekniği ile dörtgen tekniğinin birleştirilmesiyle oluşturulan bu teknikte, önemli ve dikkat çekici unsurlar başta verilmekte, ayrıntılar haberin sonuna bırakılmaktadır. </a:t>
            </a:r>
          </a:p>
          <a:p>
            <a:r>
              <a:rPr lang="tr-TR" dirty="0"/>
              <a:t>Bu kuralla yazılan haberin önemi girişten sonra giderek azalmaktadır. </a:t>
            </a:r>
          </a:p>
          <a:p>
            <a:r>
              <a:rPr lang="tr-TR" dirty="0"/>
              <a:t>Haberi oluşturan ana olay ve olaylardan başka, haberde adı geçen kişinin tanıtılması, haberi oluşturan konunun bağlı olduğu yan kavramların açıklanması, haberde adı geçen kişilerle ilgili ayrıntılı bilgilerin verilmesi bu teknikle olmaktadır.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5N-1K Kuralı </a:t>
            </a:r>
            <a:endParaRPr lang="tr-TR" dirty="0"/>
          </a:p>
        </p:txBody>
      </p:sp>
      <p:sp>
        <p:nvSpPr>
          <p:cNvPr id="3" name="2 İçerik Yer Tutucusu"/>
          <p:cNvSpPr>
            <a:spLocks noGrp="1"/>
          </p:cNvSpPr>
          <p:nvPr>
            <p:ph idx="1"/>
          </p:nvPr>
        </p:nvSpPr>
        <p:spPr/>
        <p:txBody>
          <a:bodyPr>
            <a:normAutofit lnSpcReduction="10000"/>
          </a:bodyPr>
          <a:lstStyle/>
          <a:p>
            <a:r>
              <a:rPr lang="tr-TR" dirty="0"/>
              <a:t>Haberle ilgili bilgi ve belgeleri araştırdıktan sonra haberi yazma aşaması gelmektedir. </a:t>
            </a:r>
          </a:p>
          <a:p>
            <a:r>
              <a:rPr lang="tr-TR" dirty="0"/>
              <a:t>Haberi yazma yani haberi oluşturma süreci en az haberi araştırma süreci kadar zordur. </a:t>
            </a:r>
          </a:p>
          <a:p>
            <a:r>
              <a:rPr lang="tr-TR" dirty="0"/>
              <a:t>Elde edilen veriler neye göre haberleştirilecektir. </a:t>
            </a:r>
          </a:p>
          <a:p>
            <a:r>
              <a:rPr lang="tr-TR" dirty="0"/>
              <a:t>Hangi bilgilere haberde yer verilecek hangilerine yer verilmeyecektir. </a:t>
            </a:r>
          </a:p>
          <a:p>
            <a:r>
              <a:rPr lang="tr-TR" dirty="0"/>
              <a:t>Haberde yer alan bilgiler hangi sıraya göre yazılacaktır. </a:t>
            </a:r>
          </a:p>
          <a:p>
            <a:r>
              <a:rPr lang="tr-TR" dirty="0"/>
              <a:t>Bunlar haberi yazan muhabirin cevaplandırması gereken çok önemli sorulardır.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467368"/>
          </a:xfrm>
        </p:spPr>
        <p:txBody>
          <a:bodyPr/>
          <a:lstStyle/>
          <a:p>
            <a:r>
              <a:rPr lang="tr-TR" dirty="0"/>
              <a:t>Örneğin toplumsal yaşamda çok tanınan bir sanayicinin ölümü bu kurala göre yazılabilecek haberlerdendir. </a:t>
            </a:r>
          </a:p>
          <a:p>
            <a:r>
              <a:rPr lang="tr-TR" dirty="0"/>
              <a:t>Çünkü hem ölüm hem bu kişinin kişisel geçmişi hem kurmuş olduğu şirketler hem de ölümünün yarattığı etki ayrı bölümlerde ele alınabilecek konulardır. </a:t>
            </a:r>
          </a:p>
          <a:p>
            <a:r>
              <a:rPr lang="tr-TR" dirty="0"/>
              <a:t>Bunun gibi tanınmış kişilerin evlilikleri, kariyerlerindeki gelişmeler, tarihî eserlerle ilgili haberler, köklü kurumlarla ilgili haberler bu tekniğe uygun yazılabilmektedir. </a:t>
            </a:r>
          </a:p>
          <a:p>
            <a:r>
              <a:rPr lang="tr-TR" dirty="0"/>
              <a:t>Uygulama da en az kullanılan haber yazma tekniklerinden biridir.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928670"/>
            <a:ext cx="8229600" cy="5395930"/>
          </a:xfrm>
        </p:spPr>
        <p:txBody>
          <a:bodyPr>
            <a:normAutofit fontScale="70000" lnSpcReduction="20000"/>
          </a:bodyPr>
          <a:lstStyle/>
          <a:p>
            <a:r>
              <a:rPr lang="nl-NL" i="1" dirty="0"/>
              <a:t>MOZART VE BEETHOVEN “ROMANLAR”DAN ESİNLENDİ </a:t>
            </a:r>
          </a:p>
          <a:p>
            <a:r>
              <a:rPr lang="tr-TR" i="1" dirty="0"/>
              <a:t>Baba tarafından İspanya, anne tarafından Fransa Kraliyet Ailesi mensubu, Avrupa Roman Vatandaşları Onursal Başkanı Prenses </a:t>
            </a:r>
            <a:r>
              <a:rPr lang="tr-TR" i="1" dirty="0" err="1"/>
              <a:t>Maria</a:t>
            </a:r>
            <a:r>
              <a:rPr lang="tr-TR" i="1" dirty="0"/>
              <a:t> Teresa de </a:t>
            </a:r>
            <a:r>
              <a:rPr lang="tr-TR" i="1" dirty="0" err="1"/>
              <a:t>Borbon</a:t>
            </a:r>
            <a:r>
              <a:rPr lang="tr-TR" i="1" dirty="0"/>
              <a:t>, Mozart ve Beethoven’in, eserlerinde “</a:t>
            </a:r>
            <a:r>
              <a:rPr lang="tr-TR" i="1" dirty="0" err="1"/>
              <a:t>Romanlar”dan</a:t>
            </a:r>
            <a:r>
              <a:rPr lang="tr-TR" i="1" dirty="0"/>
              <a:t> etkilendiklerini söyledi. </a:t>
            </a:r>
          </a:p>
          <a:p>
            <a:endParaRPr lang="tr-TR" i="1" dirty="0"/>
          </a:p>
          <a:p>
            <a:r>
              <a:rPr lang="tr-TR" i="1" dirty="0"/>
              <a:t>Şişli Belediyesinin davetlisi olarak “Hıdrellez Şenlikleri”ne katılmak üzere İstanbul’a gelen Prenses </a:t>
            </a:r>
            <a:r>
              <a:rPr lang="tr-TR" i="1" dirty="0" err="1"/>
              <a:t>Maria</a:t>
            </a:r>
            <a:r>
              <a:rPr lang="tr-TR" i="1" dirty="0"/>
              <a:t> Teresa de </a:t>
            </a:r>
            <a:r>
              <a:rPr lang="tr-TR" i="1" dirty="0" err="1"/>
              <a:t>Borbon</a:t>
            </a:r>
            <a:r>
              <a:rPr lang="tr-TR" i="1" dirty="0"/>
              <a:t>, Avrupa’da “Rüzgârın Çocukları” olarak adlandırılan Romanların hukuksal haklarının gönüllü savunucusu... Prenses </a:t>
            </a:r>
            <a:r>
              <a:rPr lang="tr-TR" i="1" dirty="0" err="1"/>
              <a:t>Maria</a:t>
            </a:r>
            <a:r>
              <a:rPr lang="tr-TR" i="1" dirty="0"/>
              <a:t> Teresa’ya göre Çingeneler dünyada ikinci sınıf vatandaş olarak görülüyor. İspanya’da ve Fransa’da da Çingenelerin toplumdan dışlandığını söyleyen Prenses, İspanya’da bazı belediyelerin, devlete rağmen, Roman çocukları okula almak istemediklerini anlatıyor. </a:t>
            </a:r>
          </a:p>
          <a:p>
            <a:endParaRPr lang="tr-TR" i="1" dirty="0"/>
          </a:p>
          <a:p>
            <a:r>
              <a:rPr lang="tr-TR" i="1" dirty="0"/>
              <a:t>İspanya’dakilerle Türkiye’deki Çingeneler arasında bir fark olmadığını vurgulayan Prenses </a:t>
            </a:r>
            <a:r>
              <a:rPr lang="tr-TR" i="1" dirty="0" err="1"/>
              <a:t>Maria</a:t>
            </a:r>
            <a:r>
              <a:rPr lang="tr-TR" i="1" dirty="0"/>
              <a:t> Teresa, Çingenelerin sanatçı yanlarıyla ilgili ise şunları söylüyor. “Dünyanın her yerinde Romanların müzikal ritmi, dansları, sempatiklikleri aynı... İspanya’da Romanların iki hayatı var. Biri gezenler; onlar müzikleri ve danslarıyla hayatlarını kazanıyorlar. Yerleşik olanlar; genellikle demirci ve elektrik tesisatçısı olarak çalışıyorlar. Aralarında avukat ve mühendis olan da var. Çingeneler için müzik okulları açtık. Yaptığımız araştırmalarla, </a:t>
            </a:r>
            <a:r>
              <a:rPr lang="tr-TR" i="1" dirty="0" err="1"/>
              <a:t>Liszt</a:t>
            </a:r>
            <a:r>
              <a:rPr lang="tr-TR" i="1" dirty="0"/>
              <a:t>, Mozart ve Beethoven’in </a:t>
            </a:r>
            <a:r>
              <a:rPr lang="tr-TR" i="1" dirty="0" err="1"/>
              <a:t>çingene</a:t>
            </a:r>
            <a:r>
              <a:rPr lang="tr-TR" i="1" dirty="0"/>
              <a:t> müziğinden etkilendiğini kanıtladık. </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253054"/>
          </a:xfrm>
        </p:spPr>
        <p:txBody>
          <a:bodyPr>
            <a:normAutofit lnSpcReduction="10000"/>
          </a:bodyPr>
          <a:lstStyle/>
          <a:p>
            <a:r>
              <a:rPr lang="tr-TR" i="1" dirty="0"/>
              <a:t>KRALLIK AİLEMİN HAKKIYDI </a:t>
            </a:r>
          </a:p>
          <a:p>
            <a:r>
              <a:rPr lang="tr-TR" i="1" dirty="0"/>
              <a:t>İspanya’da General </a:t>
            </a:r>
            <a:r>
              <a:rPr lang="tr-TR" i="1" dirty="0" err="1"/>
              <a:t>Franco’nun</a:t>
            </a:r>
            <a:r>
              <a:rPr lang="tr-TR" i="1" dirty="0"/>
              <a:t> idaresine karşı erkek kardeşi Hugo de </a:t>
            </a:r>
            <a:r>
              <a:rPr lang="tr-TR" i="1" dirty="0" err="1"/>
              <a:t>Borbon</a:t>
            </a:r>
            <a:r>
              <a:rPr lang="tr-TR" i="1" dirty="0"/>
              <a:t> ile birlikte çalışıp İspanya’nın demokrasiye geçmesini sağladığını ifade eden Prenses </a:t>
            </a:r>
            <a:r>
              <a:rPr lang="tr-TR" i="1" dirty="0" err="1"/>
              <a:t>Maria</a:t>
            </a:r>
            <a:r>
              <a:rPr lang="tr-TR" i="1" dirty="0"/>
              <a:t> Teresa, ailesiyle ilgili şunları anlatıyor: “</a:t>
            </a:r>
            <a:r>
              <a:rPr lang="tr-TR" i="1" dirty="0" err="1"/>
              <a:t>Joan</a:t>
            </a:r>
            <a:r>
              <a:rPr lang="tr-TR" i="1" dirty="0"/>
              <a:t> </a:t>
            </a:r>
            <a:r>
              <a:rPr lang="tr-TR" i="1" dirty="0" err="1"/>
              <a:t>Carlos</a:t>
            </a:r>
            <a:r>
              <a:rPr lang="tr-TR" i="1" dirty="0"/>
              <a:t> ile General </a:t>
            </a:r>
            <a:r>
              <a:rPr lang="tr-TR" i="1" dirty="0" err="1"/>
              <a:t>Franco</a:t>
            </a:r>
            <a:r>
              <a:rPr lang="tr-TR" i="1" dirty="0"/>
              <a:t> anlaşıp İspanya Kralı’nı seçti. Oysa krallık ailemde olmalıydı. Bu yüzden uzun müddet </a:t>
            </a:r>
            <a:r>
              <a:rPr lang="tr-TR" i="1" dirty="0" err="1"/>
              <a:t>Joan</a:t>
            </a:r>
            <a:r>
              <a:rPr lang="tr-TR" i="1" dirty="0"/>
              <a:t> </a:t>
            </a:r>
            <a:r>
              <a:rPr lang="tr-TR" i="1" dirty="0" err="1"/>
              <a:t>Carlos</a:t>
            </a:r>
            <a:r>
              <a:rPr lang="tr-TR" i="1" dirty="0"/>
              <a:t> ile konuşmadık. İspanya’nın büyük bir bölümü erkek kardeşimin kral olmasını istiyordu. Fakat o , “Sivil haklar, kraliyetten daha önemlidir.” deyip krallığı reddetti. Şimdi İspanya Kralı ile çok iyiyiz. Kendisini en son Amman’da gördüm. Kardeşim ise şu anda gelişmekte olan ülkelerin ekonomik güçlerini araştırıyor.”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5038740"/>
          </a:xfrm>
        </p:spPr>
        <p:txBody>
          <a:bodyPr>
            <a:normAutofit lnSpcReduction="10000"/>
          </a:bodyPr>
          <a:lstStyle/>
          <a:p>
            <a:r>
              <a:rPr lang="tr-TR" i="1" dirty="0"/>
              <a:t>ARAPÇA ÖĞRENİYOR </a:t>
            </a:r>
          </a:p>
          <a:p>
            <a:r>
              <a:rPr lang="tr-TR" i="1" dirty="0"/>
              <a:t>İspanya’nın demokrasiye geçişi için 20 yılını verdiğini söyleyen Prenses, Latin dünyası ile Arap dünyası arasında kültür köprüsü kurmak istiyor. Bunun için Arapça dersleri alan Prenses </a:t>
            </a:r>
            <a:r>
              <a:rPr lang="tr-TR" i="1" dirty="0" err="1"/>
              <a:t>Maria</a:t>
            </a:r>
            <a:r>
              <a:rPr lang="tr-TR" i="1" dirty="0"/>
              <a:t> Teresa, aynı zamanda Türkiye’nin Avrupa Birliği’ne girmesi için dünyanın çeşitli şehirlerinde konferanslar da veriyor. Konferanslarında, “Avrupa Birliği Türkiye’yi kabul edecek ama Türkiye Avrupa Birliği’ni kabul edecek mi? Biz onlara misafir değil, onlar bize misafir gelecekler.” diyen ve Türk kültürünü çok iyi bilen </a:t>
            </a:r>
            <a:r>
              <a:rPr lang="tr-TR" i="1" dirty="0" err="1"/>
              <a:t>Maria</a:t>
            </a:r>
            <a:r>
              <a:rPr lang="tr-TR" i="1" dirty="0"/>
              <a:t> Teresa, sivil toplum örgütlerini birbiriyle tanıştıran </a:t>
            </a:r>
            <a:r>
              <a:rPr lang="tr-TR" i="1" dirty="0" err="1"/>
              <a:t>Citizien</a:t>
            </a:r>
            <a:r>
              <a:rPr lang="tr-TR" i="1" dirty="0"/>
              <a:t> adlı bir organizasyonun da onursal başkanı.</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a:t>5. </a:t>
            </a:r>
            <a:r>
              <a:rPr lang="sv-SE" b="1" dirty="0"/>
              <a:t>Konuşma Biçiminde Haber Yazma Tekniği</a:t>
            </a:r>
            <a:endParaRPr lang="tr-TR" dirty="0"/>
          </a:p>
        </p:txBody>
      </p:sp>
      <p:sp>
        <p:nvSpPr>
          <p:cNvPr id="3" name="2 İçerik Yer Tutucusu"/>
          <p:cNvSpPr>
            <a:spLocks noGrp="1"/>
          </p:cNvSpPr>
          <p:nvPr>
            <p:ph idx="1"/>
          </p:nvPr>
        </p:nvSpPr>
        <p:spPr/>
        <p:txBody>
          <a:bodyPr/>
          <a:lstStyle/>
          <a:p>
            <a:r>
              <a:rPr lang="tr-TR" dirty="0"/>
              <a:t>Son yıllarda gazeteciler, haberlerini belli haber yazma tekniklerine bağlı kalmadan, içlerinden geldiği gibi ya da edebî kaygılarla farklı üsluplar geliştirerek yazmaktadır. </a:t>
            </a:r>
          </a:p>
          <a:p>
            <a:r>
              <a:rPr lang="tr-TR" dirty="0"/>
              <a:t>Bu teknik, yeni ve az uygulanan bir teknik olması nedeniyle eleştiriye ve tartışmaya açıktır.</a:t>
            </a:r>
          </a:p>
        </p:txBody>
      </p:sp>
      <p:pic>
        <p:nvPicPr>
          <p:cNvPr id="14338" name="Picture 2" descr="C:\Users\İletişim Fakültesi\Desktop\soruisaret3-351x185.jpg"/>
          <p:cNvPicPr>
            <a:picLocks noChangeAspect="1" noChangeArrowheads="1"/>
          </p:cNvPicPr>
          <p:nvPr/>
        </p:nvPicPr>
        <p:blipFill>
          <a:blip r:embed="rId2"/>
          <a:srcRect/>
          <a:stretch>
            <a:fillRect/>
          </a:stretch>
        </p:blipFill>
        <p:spPr bwMode="auto">
          <a:xfrm>
            <a:off x="4857752" y="4500570"/>
            <a:ext cx="3343275" cy="17621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142984"/>
            <a:ext cx="4038600" cy="5211941"/>
          </a:xfrm>
        </p:spPr>
        <p:txBody>
          <a:bodyPr>
            <a:normAutofit fontScale="92500" lnSpcReduction="10000"/>
          </a:bodyPr>
          <a:lstStyle/>
          <a:p>
            <a:r>
              <a:rPr lang="tr-TR" dirty="0"/>
              <a:t>Haberin anlaşılır olması kaydıyla belli kurallara bağlı kalınmadan yazılması esastır. </a:t>
            </a:r>
          </a:p>
          <a:p>
            <a:r>
              <a:rPr lang="tr-TR" dirty="0"/>
              <a:t>Son yıllarda yaygınlaşan konuşma tarzında haber yazma tekniği, daha çok televizyon haberciliğinde kullanılmaktadır. </a:t>
            </a:r>
          </a:p>
          <a:p>
            <a:r>
              <a:rPr lang="tr-TR" dirty="0"/>
              <a:t>Ayrıca gazetelerin hafta sonu ekleri ve dergilerde gezi ve izlenim haberlerinin yazımında bu teknikler tercih edilmektedir.</a:t>
            </a:r>
          </a:p>
        </p:txBody>
      </p:sp>
      <p:pic>
        <p:nvPicPr>
          <p:cNvPr id="15362" name="Picture 2" descr="C:\Users\İletişim Fakültesi\Desktop\0x0-15.jpg"/>
          <p:cNvPicPr>
            <a:picLocks noGrp="1" noChangeAspect="1" noChangeArrowheads="1"/>
          </p:cNvPicPr>
          <p:nvPr>
            <p:ph sz="half" idx="2"/>
          </p:nvPr>
        </p:nvPicPr>
        <p:blipFill>
          <a:blip r:embed="rId2"/>
          <a:srcRect/>
          <a:stretch>
            <a:fillRect/>
          </a:stretch>
        </p:blipFill>
        <p:spPr bwMode="auto">
          <a:xfrm>
            <a:off x="4779633" y="1214422"/>
            <a:ext cx="3775733" cy="514034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pPr algn="ctr"/>
            <a:r>
              <a:rPr lang="tr-TR" b="1" dirty="0"/>
              <a:t>ÖZEL HABER VE ÖZEL HABERİ ARAŞTIRMA YÖNTEMLERİ</a:t>
            </a:r>
            <a:endParaRPr lang="tr-TR" dirty="0"/>
          </a:p>
        </p:txBody>
      </p:sp>
      <p:sp>
        <p:nvSpPr>
          <p:cNvPr id="6" name="5 İçerik Yer Tutucusu"/>
          <p:cNvSpPr>
            <a:spLocks noGrp="1"/>
          </p:cNvSpPr>
          <p:nvPr>
            <p:ph idx="1"/>
          </p:nvPr>
        </p:nvSpPr>
        <p:spPr/>
        <p:txBody>
          <a:bodyPr>
            <a:normAutofit lnSpcReduction="10000"/>
          </a:bodyPr>
          <a:lstStyle/>
          <a:p>
            <a:r>
              <a:rPr lang="tr-TR" b="1" dirty="0"/>
              <a:t>Özel Haber Nedir?</a:t>
            </a:r>
          </a:p>
          <a:p>
            <a:r>
              <a:rPr lang="tr-TR" dirty="0"/>
              <a:t>Gazete veya dergi haberciliğinde, </a:t>
            </a:r>
            <a:r>
              <a:rPr lang="tr-TR" b="1" dirty="0"/>
              <a:t>muhabirin kendi çabaları ile ortaya çıkardığı özel araştırmalarıyla yazdığı ve belgelediği habere özel haber denir. </a:t>
            </a:r>
          </a:p>
          <a:p>
            <a:r>
              <a:rPr lang="tr-TR" b="1" dirty="0"/>
              <a:t>Özel haber çoğu kez muhabir tarafından araştırılıp yazılmakla birlikte, kimi zaman da editörler ya da yazı işleri müdürü tarafından belirlenmektedir. </a:t>
            </a:r>
          </a:p>
          <a:p>
            <a:r>
              <a:rPr lang="tr-TR" b="1" dirty="0"/>
              <a:t>Bu gibi durumlarda haberin konusunu oluşturan olaylar bir ya da birkaç muhabir tarafından araştırılıp kaleme alınmaktadır.</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8229600" cy="4895864"/>
          </a:xfrm>
        </p:spPr>
        <p:txBody>
          <a:bodyPr/>
          <a:lstStyle/>
          <a:p>
            <a:r>
              <a:rPr lang="tr-TR" dirty="0"/>
              <a:t>Nitelikli özel haberler gündemi belirleme, kamuoyunun dikkatini belirli yönlere çekme, dolayısıyla haber kurumunun itibar kazanmasına neden olmaktadır. </a:t>
            </a:r>
          </a:p>
          <a:p>
            <a:r>
              <a:rPr lang="tr-TR" dirty="0"/>
              <a:t>Bu nedenle günümüzde birçok basın kuruluşunda özel haberle ilgili çalışan birimler kurulmaktadır. </a:t>
            </a:r>
          </a:p>
          <a:p>
            <a:r>
              <a:rPr lang="tr-TR" dirty="0"/>
              <a:t>Anadolu Ajansı’nda bulunan Özel Haber Bölümü, özel haber konusundaki uzmanlaşmanın en önemli örneklerinden birini oluşturmaktadır.</a:t>
            </a:r>
          </a:p>
        </p:txBody>
      </p:sp>
      <p:pic>
        <p:nvPicPr>
          <p:cNvPr id="16386" name="Picture 2" descr="C:\Users\İletişim Fakültesi\Desktop\gazete.png"/>
          <p:cNvPicPr>
            <a:picLocks noChangeAspect="1" noChangeArrowheads="1"/>
          </p:cNvPicPr>
          <p:nvPr/>
        </p:nvPicPr>
        <p:blipFill>
          <a:blip r:embed="rId2"/>
          <a:srcRect/>
          <a:stretch>
            <a:fillRect/>
          </a:stretch>
        </p:blipFill>
        <p:spPr bwMode="auto">
          <a:xfrm>
            <a:off x="6210184" y="4786322"/>
            <a:ext cx="2719534" cy="17470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357298"/>
            <a:ext cx="4038600" cy="4997627"/>
          </a:xfrm>
        </p:spPr>
        <p:txBody>
          <a:bodyPr/>
          <a:lstStyle/>
          <a:p>
            <a:r>
              <a:rPr lang="tr-TR" dirty="0"/>
              <a:t>Özel haberin hazırlanmasında, muhabirin çabaları ve çevresiyle kurduğu iletişim önemlidir. </a:t>
            </a:r>
          </a:p>
          <a:p>
            <a:r>
              <a:rPr lang="tr-TR" dirty="0"/>
              <a:t>Bu özelliklerden yararlanılarak özel çabalarla ortaya çıkarılan haberler, başka yayın organlarında bulunmaz.</a:t>
            </a:r>
          </a:p>
        </p:txBody>
      </p:sp>
      <p:pic>
        <p:nvPicPr>
          <p:cNvPr id="17410" name="Picture 2" descr="C:\Users\İletişim Fakültesi\Desktop\Haber-Yazma.jpg"/>
          <p:cNvPicPr>
            <a:picLocks noGrp="1" noChangeAspect="1" noChangeArrowheads="1"/>
          </p:cNvPicPr>
          <p:nvPr>
            <p:ph sz="half" idx="2"/>
          </p:nvPr>
        </p:nvPicPr>
        <p:blipFill>
          <a:blip r:embed="rId2"/>
          <a:srcRect/>
          <a:stretch>
            <a:fillRect/>
          </a:stretch>
        </p:blipFill>
        <p:spPr bwMode="auto">
          <a:xfrm>
            <a:off x="4648200" y="1357298"/>
            <a:ext cx="4038600" cy="412672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285860"/>
            <a:ext cx="4038600" cy="5069065"/>
          </a:xfrm>
        </p:spPr>
        <p:txBody>
          <a:bodyPr>
            <a:normAutofit fontScale="85000" lnSpcReduction="20000"/>
          </a:bodyPr>
          <a:lstStyle/>
          <a:p>
            <a:r>
              <a:rPr lang="tr-TR" dirty="0"/>
              <a:t>Bir yayın organının, bir siyasinin hiçbir yerde yayımlanmamış gizli bir toplantısının görüntülerine ulaşması ve bunları yayımlaması, kimsenin elde edemediği bir belgeyi açıklaması, diğer yayın organlarından önce bazı bilgileri yayımlaması özel haber örnekleri olarak tanımlanabilir. </a:t>
            </a:r>
          </a:p>
          <a:p>
            <a:r>
              <a:rPr lang="tr-TR" dirty="0"/>
              <a:t>Özel haber genellikle olayları sürekli takip etmeyi ve konular üzerinde derinlemesine bilgili olmayı gerektirir. </a:t>
            </a:r>
          </a:p>
        </p:txBody>
      </p:sp>
      <p:pic>
        <p:nvPicPr>
          <p:cNvPr id="18434" name="Picture 2" descr="C:\Users\İletişim Fakültesi\Desktop\Etkili-Yazı-Yazma-2.jpg"/>
          <p:cNvPicPr>
            <a:picLocks noGrp="1" noChangeAspect="1" noChangeArrowheads="1"/>
          </p:cNvPicPr>
          <p:nvPr>
            <p:ph sz="half" idx="2"/>
          </p:nvPr>
        </p:nvPicPr>
        <p:blipFill>
          <a:blip r:embed="rId2"/>
          <a:srcRect/>
          <a:stretch>
            <a:fillRect/>
          </a:stretch>
        </p:blipFill>
        <p:spPr bwMode="auto">
          <a:xfrm>
            <a:off x="4648200" y="1357298"/>
            <a:ext cx="4038600" cy="42862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395930"/>
          </a:xfrm>
        </p:spPr>
        <p:txBody>
          <a:bodyPr/>
          <a:lstStyle/>
          <a:p>
            <a:r>
              <a:rPr lang="tr-TR" dirty="0"/>
              <a:t>Olay ve olguları haberleştiren muhabir haberi belli bir bütünlük içinde verebilmek için 5N-1K kuralına başvurmaktadır. </a:t>
            </a:r>
          </a:p>
          <a:p>
            <a:r>
              <a:rPr lang="tr-TR" dirty="0"/>
              <a:t>Haberin yazımı açısından günümüzde kullanılan en geçerli yöntem, haberi 5N-1K kuralına göre oluşturmaktır. </a:t>
            </a:r>
          </a:p>
          <a:p>
            <a:r>
              <a:rPr lang="tr-TR" dirty="0"/>
              <a:t>5N-1K kuralı KİM, NE, NEREDE, NE ZAMAN, NASIL, NEDEN (NİÇİN) sorularına göre haberin oluşturulması anlamına gelir. </a:t>
            </a:r>
          </a:p>
        </p:txBody>
      </p:sp>
      <p:pic>
        <p:nvPicPr>
          <p:cNvPr id="1026" name="Picture 2" descr="C:\Users\İletişim Fakültesi\Desktop\indir.jpg"/>
          <p:cNvPicPr>
            <a:picLocks noChangeAspect="1" noChangeArrowheads="1"/>
          </p:cNvPicPr>
          <p:nvPr/>
        </p:nvPicPr>
        <p:blipFill>
          <a:blip r:embed="rId2"/>
          <a:srcRect/>
          <a:stretch>
            <a:fillRect/>
          </a:stretch>
        </p:blipFill>
        <p:spPr bwMode="auto">
          <a:xfrm>
            <a:off x="5286380" y="4429132"/>
            <a:ext cx="2857500" cy="1600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Özel Haber Araştırma Yöntemleri</a:t>
            </a:r>
            <a:endParaRPr lang="tr-TR" dirty="0"/>
          </a:p>
        </p:txBody>
      </p:sp>
      <p:sp>
        <p:nvSpPr>
          <p:cNvPr id="3" name="2 İçerik Yer Tutucusu"/>
          <p:cNvSpPr>
            <a:spLocks noGrp="1"/>
          </p:cNvSpPr>
          <p:nvPr>
            <p:ph sz="half" idx="1"/>
          </p:nvPr>
        </p:nvSpPr>
        <p:spPr/>
        <p:txBody>
          <a:bodyPr>
            <a:normAutofit fontScale="92500" lnSpcReduction="20000"/>
          </a:bodyPr>
          <a:lstStyle/>
          <a:p>
            <a:r>
              <a:rPr lang="tr-TR" dirty="0"/>
              <a:t>Gazeteci, eğer özel haber hazırlayacaksa araştırma yapmak, her ayrıntıyı sorgulamak zorundadır. Gazetecinin kendisine devamlı olarak şu soruları sorması gerekir. </a:t>
            </a:r>
          </a:p>
          <a:p>
            <a:r>
              <a:rPr lang="tr-TR" dirty="0"/>
              <a:t>“Bu olay, okuyucuyu gerçekten ilgilendiriyor mu? Ya da onlar için önemli mi? Özellikle ilgilendiren ya da önemli olan yanı hangisidir?”</a:t>
            </a:r>
          </a:p>
        </p:txBody>
      </p:sp>
      <p:pic>
        <p:nvPicPr>
          <p:cNvPr id="19458" name="Picture 2" descr="C:\Users\İletişim Fakültesi\Desktop\scrivener_programa.png"/>
          <p:cNvPicPr>
            <a:picLocks noGrp="1" noChangeAspect="1" noChangeArrowheads="1"/>
          </p:cNvPicPr>
          <p:nvPr>
            <p:ph sz="half" idx="2"/>
          </p:nvPr>
        </p:nvPicPr>
        <p:blipFill>
          <a:blip r:embed="rId2"/>
          <a:srcRect/>
          <a:stretch>
            <a:fillRect/>
          </a:stretch>
        </p:blipFill>
        <p:spPr bwMode="auto">
          <a:xfrm>
            <a:off x="4648200" y="2071678"/>
            <a:ext cx="4038600" cy="378621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285860"/>
            <a:ext cx="4038600" cy="5069065"/>
          </a:xfrm>
        </p:spPr>
        <p:txBody>
          <a:bodyPr>
            <a:normAutofit fontScale="92500" lnSpcReduction="10000"/>
          </a:bodyPr>
          <a:lstStyle/>
          <a:p>
            <a:r>
              <a:rPr lang="tr-TR" dirty="0"/>
              <a:t>Gazeteci araştırmasına bu sorulara yanıt verdikten sonra başlamalıdır. </a:t>
            </a:r>
          </a:p>
          <a:p>
            <a:r>
              <a:rPr lang="tr-TR" dirty="0"/>
              <a:t>Haberin planladığı ilk aşamasında ilginç ve önemli bilgileri, verileri araştırır. </a:t>
            </a:r>
          </a:p>
          <a:p>
            <a:r>
              <a:rPr lang="tr-TR" dirty="0"/>
              <a:t>Bu aşamada amaç elden geldiğince çok veriye ulaşmaktır. </a:t>
            </a:r>
          </a:p>
          <a:p>
            <a:r>
              <a:rPr lang="tr-TR" dirty="0"/>
              <a:t>Haberde kullanılacak verilerin çokluğu, haberin güvenilirliğini artıran en önemli unsurlardan biridir.</a:t>
            </a:r>
          </a:p>
        </p:txBody>
      </p:sp>
      <p:pic>
        <p:nvPicPr>
          <p:cNvPr id="20482" name="Picture 2" descr="C:\Users\İletişim Fakültesi\Desktop\p19.jpg"/>
          <p:cNvPicPr>
            <a:picLocks noGrp="1" noChangeAspect="1" noChangeArrowheads="1"/>
          </p:cNvPicPr>
          <p:nvPr>
            <p:ph sz="half" idx="2"/>
          </p:nvPr>
        </p:nvPicPr>
        <p:blipFill>
          <a:blip r:embed="rId2"/>
          <a:srcRect/>
          <a:stretch>
            <a:fillRect/>
          </a:stretch>
        </p:blipFill>
        <p:spPr bwMode="auto">
          <a:xfrm>
            <a:off x="4643438" y="1428736"/>
            <a:ext cx="3786213" cy="429499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357298"/>
            <a:ext cx="4038600" cy="4997627"/>
          </a:xfrm>
        </p:spPr>
        <p:txBody>
          <a:bodyPr>
            <a:normAutofit fontScale="77500" lnSpcReduction="20000"/>
          </a:bodyPr>
          <a:lstStyle/>
          <a:p>
            <a:r>
              <a:rPr lang="tr-TR" dirty="0"/>
              <a:t>Araştırma sürecinde gazetecinin hangi haber kaynaklarına ulaşması gerektiğini iyi bilmesi gerekmektedir. </a:t>
            </a:r>
          </a:p>
          <a:p>
            <a:r>
              <a:rPr lang="tr-TR" dirty="0"/>
              <a:t>Ayrıca gazetecinin çalıştığı haber kuruluşunun da iç ve dış haber kaynakları vardır. </a:t>
            </a:r>
          </a:p>
          <a:p>
            <a:r>
              <a:rPr lang="tr-TR" dirty="0"/>
              <a:t>Gazetede çalışan diğer muhabirler, bölge muhabirleri, haber başına ücretle çalışan kaşeli muhabirler, haber ajanslarının bültenleri, diğer kitle iletişim araçlarının yayınları, basın toplantıları, çeşitli kurum ve kuruluşların basın bültenleri, özel haber kaynakları, iç kaynaklar olarak isimlendirilebilir.</a:t>
            </a:r>
          </a:p>
        </p:txBody>
      </p:sp>
      <p:pic>
        <p:nvPicPr>
          <p:cNvPr id="21506" name="Picture 2" descr="C:\Users\İletişim Fakültesi\Desktop\486798998.jpg"/>
          <p:cNvPicPr>
            <a:picLocks noGrp="1" noChangeAspect="1" noChangeArrowheads="1"/>
          </p:cNvPicPr>
          <p:nvPr>
            <p:ph sz="half" idx="2"/>
          </p:nvPr>
        </p:nvPicPr>
        <p:blipFill>
          <a:blip r:embed="rId2"/>
          <a:srcRect/>
          <a:stretch>
            <a:fillRect/>
          </a:stretch>
        </p:blipFill>
        <p:spPr bwMode="auto">
          <a:xfrm>
            <a:off x="4686300" y="1214422"/>
            <a:ext cx="3962400" cy="490459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1285860"/>
            <a:ext cx="8229600" cy="5038740"/>
          </a:xfrm>
        </p:spPr>
        <p:txBody>
          <a:bodyPr/>
          <a:lstStyle/>
          <a:p>
            <a:r>
              <a:rPr lang="tr-TR" dirty="0"/>
              <a:t>Dış kaynaklar ise ulusal ajansın bültenleri, yabancı ajansların bültenleri, yabancı yayınlar, ülkede çıkan yabancı dildeki yayınlar, yabancı radyo ve televizyon yayınları, yurt dışındaki büro ve muhabirlerden gelen haberler, yabancı ülke temsilciliklerinin bültenleri, uluslararası kuruluşların basın bültenleri olarak sayılabilir. </a:t>
            </a:r>
          </a:p>
          <a:p>
            <a:endParaRPr lang="tr-TR" dirty="0"/>
          </a:p>
          <a:p>
            <a:r>
              <a:rPr lang="tr-TR" dirty="0"/>
              <a:t>Özel haberi yazan gazeteci, haber kaynaklarını etkili biçimde kullanabilmelidir.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285860"/>
            <a:ext cx="4038600" cy="5069065"/>
          </a:xfrm>
        </p:spPr>
        <p:txBody>
          <a:bodyPr/>
          <a:lstStyle/>
          <a:p>
            <a:r>
              <a:rPr lang="tr-TR" dirty="0"/>
              <a:t>Özel haberi yazan gazeteci haberle ilgili veri toplarken her aşamada elde ettiği bilgilerin doğruluğunu kontrol etmelidir. </a:t>
            </a:r>
          </a:p>
          <a:p>
            <a:r>
              <a:rPr lang="tr-TR" dirty="0"/>
              <a:t>Haber kaynaklarının yönlendirmelerine karşı dikkatli olmalıdır.</a:t>
            </a:r>
          </a:p>
        </p:txBody>
      </p:sp>
      <p:pic>
        <p:nvPicPr>
          <p:cNvPr id="22530" name="Picture 2" descr="C:\Users\İletişim Fakültesi\Desktop\img_0278.jpg"/>
          <p:cNvPicPr>
            <a:picLocks noGrp="1" noChangeAspect="1" noChangeArrowheads="1"/>
          </p:cNvPicPr>
          <p:nvPr>
            <p:ph sz="half" idx="2"/>
          </p:nvPr>
        </p:nvPicPr>
        <p:blipFill>
          <a:blip r:embed="rId2" cstate="print"/>
          <a:srcRect/>
          <a:stretch>
            <a:fillRect/>
          </a:stretch>
        </p:blipFill>
        <p:spPr bwMode="auto">
          <a:xfrm>
            <a:off x="4648200" y="1428736"/>
            <a:ext cx="4038600" cy="422355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lang="tr-TR" b="1" dirty="0"/>
              <a:t>Özel Haber Yazma Yöntemleri </a:t>
            </a:r>
            <a:endParaRPr lang="tr-TR" dirty="0"/>
          </a:p>
        </p:txBody>
      </p:sp>
      <p:sp>
        <p:nvSpPr>
          <p:cNvPr id="6" name="5 İçerik Yer Tutucusu"/>
          <p:cNvSpPr>
            <a:spLocks noGrp="1"/>
          </p:cNvSpPr>
          <p:nvPr>
            <p:ph idx="1"/>
          </p:nvPr>
        </p:nvSpPr>
        <p:spPr/>
        <p:txBody>
          <a:bodyPr/>
          <a:lstStyle/>
          <a:p>
            <a:r>
              <a:rPr lang="tr-TR" dirty="0"/>
              <a:t>Özel haberler genellikle okuyucu kitlesi tarafından ilgi çekecek, tartışmalı bir içeriğe sahiptir. Bir politikacının yolsuzlukları, büyük bir bankanın satışıyla ilgili gizli bir görüşme ve benzeri içerikteki haberler kamuoyunun her zaman ilgisini çeker. </a:t>
            </a:r>
          </a:p>
          <a:p>
            <a:r>
              <a:rPr lang="tr-TR" dirty="0"/>
              <a:t>Özel haber konusu olaylar kamu yararı içeren nitelikteyse haber yazılırken genellikle </a:t>
            </a:r>
            <a:r>
              <a:rPr lang="tr-TR" b="1" dirty="0"/>
              <a:t>ters piramit tekniği uygulanmaktadır. Haberin konusunu oluşturan olay ve bilgiler azalan bir önem sırasına göre haberde yer almaktadır. </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214422"/>
            <a:ext cx="4038600" cy="5140503"/>
          </a:xfrm>
        </p:spPr>
        <p:txBody>
          <a:bodyPr>
            <a:normAutofit fontScale="92500" lnSpcReduction="10000"/>
          </a:bodyPr>
          <a:lstStyle/>
          <a:p>
            <a:r>
              <a:rPr lang="tr-TR" dirty="0"/>
              <a:t>Kimi durumlarda da özel haber ünlü kişilerle ya da magazin dünyası ile ilgili olabilmektedir. </a:t>
            </a:r>
          </a:p>
          <a:p>
            <a:r>
              <a:rPr lang="tr-TR" dirty="0"/>
              <a:t>Bu durumlarda çok önemli olaylar yoksa </a:t>
            </a:r>
            <a:r>
              <a:rPr lang="tr-TR" b="1" dirty="0"/>
              <a:t>normal piramit tekniği uygulanmaktadır. Burada olaylar okuyucuyu daha çok meraklandırmak için haberin sonunda belirtilmeli, haberin ilk bölümünde ayrıntılara yer verilmelidir. </a:t>
            </a:r>
            <a:endParaRPr lang="tr-TR" dirty="0"/>
          </a:p>
        </p:txBody>
      </p:sp>
      <p:pic>
        <p:nvPicPr>
          <p:cNvPr id="23554" name="Picture 2" descr="C:\Users\İletişim Fakültesi\Desktop\s-52b53e901e9703c217ed0845d85d63315830997b.jpg"/>
          <p:cNvPicPr>
            <a:picLocks noGrp="1" noChangeAspect="1" noChangeArrowheads="1"/>
          </p:cNvPicPr>
          <p:nvPr>
            <p:ph sz="half" idx="2"/>
          </p:nvPr>
        </p:nvPicPr>
        <p:blipFill>
          <a:blip r:embed="rId2"/>
          <a:srcRect/>
          <a:stretch>
            <a:fillRect/>
          </a:stretch>
        </p:blipFill>
        <p:spPr bwMode="auto">
          <a:xfrm>
            <a:off x="4648200" y="1214422"/>
            <a:ext cx="4038600" cy="494269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357298"/>
            <a:ext cx="4038600" cy="4997627"/>
          </a:xfrm>
        </p:spPr>
        <p:txBody>
          <a:bodyPr>
            <a:normAutofit fontScale="92500" lnSpcReduction="20000"/>
          </a:bodyPr>
          <a:lstStyle/>
          <a:p>
            <a:r>
              <a:rPr lang="tr-TR" dirty="0"/>
              <a:t>Özel haberin konusunu oluşturan olay ya da bilgiler birden fazla ve eşit önemdeyse o zaman haber, </a:t>
            </a:r>
            <a:r>
              <a:rPr lang="tr-TR" b="1" dirty="0"/>
              <a:t>dörtgen yani kare (kutu) tekniğine uygun yazılmalıdır. </a:t>
            </a:r>
          </a:p>
          <a:p>
            <a:r>
              <a:rPr lang="tr-TR" b="1" dirty="0"/>
              <a:t>Örneğin Büyükşehir Belediyesinin hedeflediği yatırımlar, devlet memurlarına ilişkin kanun tasarısı gibi konular bu tekniğe uygun yazılabilecek konulardır.</a:t>
            </a:r>
            <a:endParaRPr lang="tr-TR" dirty="0"/>
          </a:p>
        </p:txBody>
      </p:sp>
      <p:pic>
        <p:nvPicPr>
          <p:cNvPr id="24578" name="Picture 2" descr="C:\Users\İletişim Fakültesi\Desktop\a0a73226e4ce4c3b812ced062a5a8c52.jpg"/>
          <p:cNvPicPr>
            <a:picLocks noGrp="1" noChangeAspect="1" noChangeArrowheads="1"/>
          </p:cNvPicPr>
          <p:nvPr>
            <p:ph sz="half" idx="2"/>
          </p:nvPr>
        </p:nvPicPr>
        <p:blipFill>
          <a:blip r:embed="rId2"/>
          <a:srcRect/>
          <a:stretch>
            <a:fillRect/>
          </a:stretch>
        </p:blipFill>
        <p:spPr bwMode="auto">
          <a:xfrm>
            <a:off x="4648200" y="1428736"/>
            <a:ext cx="4038600" cy="421484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4648200" y="1357298"/>
            <a:ext cx="4038600" cy="4997627"/>
          </a:xfrm>
        </p:spPr>
        <p:txBody>
          <a:bodyPr>
            <a:normAutofit fontScale="92500"/>
          </a:bodyPr>
          <a:lstStyle/>
          <a:p>
            <a:r>
              <a:rPr lang="tr-TR" dirty="0"/>
              <a:t>Eğer özel haberin konusu toplum vicdanına sesleniyorsa ve herhangi bir konuda toplumsal duyarlılığı harekete geçirmek amaçlanıyorsa o zaman özel haber </a:t>
            </a:r>
            <a:r>
              <a:rPr lang="tr-TR" b="1" dirty="0"/>
              <a:t>konuşma biçiminde haber yazma tekniğine uygun yazılmalı ve okuyucu sık sık sorularla baş başa bırakılmalıdır. </a:t>
            </a:r>
            <a:endParaRPr lang="tr-TR" dirty="0"/>
          </a:p>
        </p:txBody>
      </p:sp>
      <p:pic>
        <p:nvPicPr>
          <p:cNvPr id="25602" name="Picture 2" descr="C:\Users\İletişim Fakültesi\Desktop\indir (1).jpg"/>
          <p:cNvPicPr>
            <a:picLocks noGrp="1" noChangeAspect="1" noChangeArrowheads="1"/>
          </p:cNvPicPr>
          <p:nvPr>
            <p:ph sz="half" idx="1"/>
          </p:nvPr>
        </p:nvPicPr>
        <p:blipFill>
          <a:blip r:embed="rId2"/>
          <a:srcRect/>
          <a:stretch>
            <a:fillRect/>
          </a:stretch>
        </p:blipFill>
        <p:spPr bwMode="auto">
          <a:xfrm>
            <a:off x="785786" y="1571612"/>
            <a:ext cx="3429024" cy="407196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pPr algn="ctr"/>
            <a:r>
              <a:rPr lang="tr-TR" b="1" dirty="0"/>
              <a:t>Özel Haber Yazarken Dikkat Edilmesi Gereken Kurallar</a:t>
            </a:r>
            <a:endParaRPr lang="tr-TR" dirty="0"/>
          </a:p>
        </p:txBody>
      </p:sp>
      <p:sp>
        <p:nvSpPr>
          <p:cNvPr id="6" name="5 İçerik Yer Tutucusu"/>
          <p:cNvSpPr>
            <a:spLocks noGrp="1"/>
          </p:cNvSpPr>
          <p:nvPr>
            <p:ph idx="1"/>
          </p:nvPr>
        </p:nvSpPr>
        <p:spPr/>
        <p:txBody>
          <a:bodyPr>
            <a:normAutofit fontScale="92500" lnSpcReduction="10000"/>
          </a:bodyPr>
          <a:lstStyle/>
          <a:p>
            <a:r>
              <a:rPr lang="tr-TR" dirty="0"/>
              <a:t>Özel haber araştırmacı gazeteciliğin ürünüdür. </a:t>
            </a:r>
          </a:p>
          <a:p>
            <a:r>
              <a:rPr lang="tr-TR" dirty="0"/>
              <a:t>Diğer haberleri izleyen muhabirler de elbette araştırma yapmaktadır ancak burada ayrıca araştırılacak konunun seçilmesi ve öneminin önceden fark edilmesi de söz konusudur. </a:t>
            </a:r>
          </a:p>
          <a:p>
            <a:r>
              <a:rPr lang="tr-TR" dirty="0"/>
              <a:t>Bu nedenle özel haberi araştıran ve yazan muhabir önem kazanmaktadır. </a:t>
            </a:r>
          </a:p>
          <a:p>
            <a:r>
              <a:rPr lang="tr-TR" dirty="0"/>
              <a:t>Özel haber, haberi yazan muhabirin üslubunu da yansıtır. </a:t>
            </a:r>
          </a:p>
          <a:p>
            <a:r>
              <a:rPr lang="tr-TR" dirty="0"/>
              <a:t>Bununla birlikte haber yazmanın genel kuralları vardır ve özel haber yazarken bu kurallar da mutlaka göz önünde bulundurulmalıdır.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000108"/>
            <a:ext cx="4038600" cy="5354817"/>
          </a:xfrm>
        </p:spPr>
        <p:txBody>
          <a:bodyPr>
            <a:normAutofit fontScale="85000" lnSpcReduction="10000"/>
          </a:bodyPr>
          <a:lstStyle/>
          <a:p>
            <a:r>
              <a:rPr lang="tr-TR" dirty="0"/>
              <a:t>Bu nedenle gazeteci haberini yazarken bu 6 sorunun cevabına haber metninde yer vermeye çalışmalıdır. </a:t>
            </a:r>
          </a:p>
          <a:p>
            <a:r>
              <a:rPr lang="tr-TR" dirty="0"/>
              <a:t>En çok da “Kim?” ve “Ne?” soruları önemlidir. Okuyucular, “Kim ne yaptı?” “Kimin başına ne geldi?” ve “Ne oldu?” sorularının cevabını haberde görmek istemektedir. </a:t>
            </a:r>
          </a:p>
          <a:p>
            <a:r>
              <a:rPr lang="tr-TR" dirty="0"/>
              <a:t>Bu nedenle öncelikle bu iki soru cevaplandırılmalı, ilk paragraftan itibaren okuyucuların merak duygusu giderilmelidir.</a:t>
            </a:r>
          </a:p>
        </p:txBody>
      </p:sp>
      <p:pic>
        <p:nvPicPr>
          <p:cNvPr id="2050" name="Picture 2" descr="C:\Users\İletişim Fakültesi\Desktop\theeditorZvgFcdll.jpg"/>
          <p:cNvPicPr>
            <a:picLocks noChangeAspect="1" noChangeArrowheads="1"/>
          </p:cNvPicPr>
          <p:nvPr/>
        </p:nvPicPr>
        <p:blipFill>
          <a:blip r:embed="rId2"/>
          <a:srcRect/>
          <a:stretch>
            <a:fillRect/>
          </a:stretch>
        </p:blipFill>
        <p:spPr bwMode="auto">
          <a:xfrm>
            <a:off x="4929190" y="857232"/>
            <a:ext cx="3857652" cy="514353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5038740"/>
          </a:xfrm>
        </p:spPr>
        <p:txBody>
          <a:bodyPr>
            <a:normAutofit fontScale="92500" lnSpcReduction="20000"/>
          </a:bodyPr>
          <a:lstStyle/>
          <a:p>
            <a:r>
              <a:rPr lang="tr-TR" dirty="0"/>
              <a:t>Özel haber yazımında dikkat edilmesi gereken kuralları şöyle sıralayabiliriz: </a:t>
            </a:r>
          </a:p>
          <a:p>
            <a:pPr marL="514350" indent="-514350">
              <a:buFont typeface="+mj-lt"/>
              <a:buAutoNum type="arabicPeriod"/>
            </a:pPr>
            <a:r>
              <a:rPr lang="tr-TR" dirty="0"/>
              <a:t>Özel haberde haber kaynağı diğer haberlere göre daha çok önem kazanmaktadır. </a:t>
            </a:r>
          </a:p>
          <a:p>
            <a:pPr marL="514350" indent="-514350"/>
            <a:r>
              <a:rPr lang="tr-TR" dirty="0"/>
              <a:t>Çünkü özel haber bir araştırmanın ürünüdür ve az sayıda kişi tarafından bilinen bir konusu vardır. </a:t>
            </a:r>
          </a:p>
          <a:p>
            <a:pPr marL="514350" indent="-514350"/>
            <a:r>
              <a:rPr lang="tr-TR" dirty="0"/>
              <a:t>Bu açıdan özel haberlerin geçerli olabilmesi için inandırıcı olması gerekmektedir. </a:t>
            </a:r>
          </a:p>
          <a:p>
            <a:pPr marL="514350" indent="-514350"/>
            <a:r>
              <a:rPr lang="tr-TR" dirty="0"/>
              <a:t>O nedenle haber kaynağı haberde belirtilmelidir. </a:t>
            </a:r>
          </a:p>
          <a:p>
            <a:pPr marL="514350" indent="-514350">
              <a:buFont typeface="+mj-lt"/>
              <a:buAutoNum type="arabicPeriod"/>
            </a:pPr>
            <a:r>
              <a:rPr lang="tr-TR" dirty="0"/>
              <a:t>Özel haberde iddia edilen olay ve konular mümkünse belgelerle desteklenmelidir. </a:t>
            </a:r>
          </a:p>
          <a:p>
            <a:pPr marL="514350" indent="-514350"/>
            <a:r>
              <a:rPr lang="tr-TR" dirty="0"/>
              <a:t>Olaya ait mahkeme kararları, resmî yazışmalar, varsa fotoğraflar haberde mutlaka kullanılmalıdır. </a:t>
            </a:r>
            <a:endParaRPr lang="tr-TR"/>
          </a:p>
          <a:p>
            <a:pPr marL="514350" indent="-514350"/>
            <a:r>
              <a:rPr lang="tr-TR" dirty="0"/>
              <a:t>Böylece haberin inandırıcılığı artacaktır.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1357298"/>
            <a:ext cx="8229600" cy="4967302"/>
          </a:xfrm>
        </p:spPr>
        <p:txBody>
          <a:bodyPr/>
          <a:lstStyle/>
          <a:p>
            <a:r>
              <a:rPr lang="tr-TR" dirty="0"/>
              <a:t>“Ne zaman?” ve “Nasıl?” soruları da okuyucular açısından önemlidir. </a:t>
            </a:r>
          </a:p>
          <a:p>
            <a:r>
              <a:rPr lang="tr-TR" dirty="0"/>
              <a:t>Bu sorular da haber metninin devamında cevaplandırılmalı, muhabir haber yazımında öncelikle bu unsurlara yer vermelidir. </a:t>
            </a:r>
          </a:p>
          <a:p>
            <a:r>
              <a:rPr lang="tr-TR" dirty="0"/>
              <a:t>Gazete okuyucuları genellikle 10. satırdan itibaren “Neden ve niçin?” diye sormaya başlar. </a:t>
            </a:r>
          </a:p>
          <a:p>
            <a:r>
              <a:rPr lang="tr-TR" dirty="0"/>
              <a:t>Haber metninde eldeki verilere dayanarak neden sorusu da tarafsız biçimde açıklığa kavuşturulmalıdır. </a:t>
            </a:r>
          </a:p>
          <a:p>
            <a:r>
              <a:rPr lang="tr-TR" dirty="0"/>
              <a:t>Aksi hâlde okuyucu, haberi okumayı yarıda bırakmakta, habere olan ilgisini kaybetmektedir.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324492"/>
          </a:xfrm>
        </p:spPr>
        <p:txBody>
          <a:bodyPr>
            <a:normAutofit lnSpcReduction="10000"/>
          </a:bodyPr>
          <a:lstStyle/>
          <a:p>
            <a:r>
              <a:rPr lang="tr-TR" dirty="0"/>
              <a:t>Haber metninin gövdesini 5N-1K kuralına göre oluşturduğumuzda haberin bütünlüğünden ve kurgusunun doğru yapıldığından emin olabiliriz. </a:t>
            </a:r>
          </a:p>
          <a:p>
            <a:r>
              <a:rPr lang="tr-TR" dirty="0"/>
              <a:t>Ancak haberle ilgili verilerin yetersiz olduğu durumlarda bu mümkün olmayabilir. </a:t>
            </a:r>
          </a:p>
          <a:p>
            <a:r>
              <a:rPr lang="tr-TR" dirty="0"/>
              <a:t>Çünkü haberle ilgili bazı cevaplar belirlenmemiş ya da kesinleşmemiş olabilir. </a:t>
            </a:r>
          </a:p>
          <a:p>
            <a:r>
              <a:rPr lang="tr-TR" dirty="0"/>
              <a:t>Bu durumda haber konusu olayla ilgili ihtimaller ve net olmayan durumlar da belirtilmelidir. </a:t>
            </a:r>
          </a:p>
          <a:p>
            <a:r>
              <a:rPr lang="tr-TR" dirty="0"/>
              <a:t>Ayrıca haberi yazarken okuyucunun zihninde boşluk bırakmamak için olayların ve haberde adı geçen kişilerin geçmişine ve perde arkasında kalan bilgilere de değinmek gerekebilir.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a:t>Haber Yazma Teknikleri </a:t>
            </a:r>
            <a:endParaRPr lang="tr-TR" dirty="0"/>
          </a:p>
        </p:txBody>
      </p:sp>
      <p:sp>
        <p:nvSpPr>
          <p:cNvPr id="3" name="2 İçerik Yer Tutucusu"/>
          <p:cNvSpPr>
            <a:spLocks noGrp="1"/>
          </p:cNvSpPr>
          <p:nvPr>
            <p:ph idx="1"/>
          </p:nvPr>
        </p:nvSpPr>
        <p:spPr/>
        <p:txBody>
          <a:bodyPr/>
          <a:lstStyle/>
          <a:p>
            <a:r>
              <a:rPr lang="tr-TR" dirty="0"/>
              <a:t>Haber yazma teknikleri kitle iletişim aracının özelliklerine ve haberin türüne göre değişmektedir. Bununla birlikte haberlerin yazımı açısından yaygın olarak kullanılan ortak teknikler vardır. </a:t>
            </a:r>
          </a:p>
          <a:p>
            <a:r>
              <a:rPr lang="tr-TR" dirty="0"/>
              <a:t>Gazeteciliğin ilk yıllarından beri haber kuruluşunun özelliklerine, teknolojik gelişmelere, yaşamın ve olayların değişkenliğine ve gazetecilerin üslubuna göre haber yazma teknikleri ortaya çıkmış ve biçimlenmiştir. </a:t>
            </a:r>
          </a:p>
        </p:txBody>
      </p:sp>
      <p:pic>
        <p:nvPicPr>
          <p:cNvPr id="4098" name="Picture 2" descr="C:\Users\İletişim Fakültesi\Desktop\images.jpg"/>
          <p:cNvPicPr>
            <a:picLocks noChangeAspect="1" noChangeArrowheads="1"/>
          </p:cNvPicPr>
          <p:nvPr/>
        </p:nvPicPr>
        <p:blipFill>
          <a:blip r:embed="rId2"/>
          <a:srcRect/>
          <a:stretch>
            <a:fillRect/>
          </a:stretch>
        </p:blipFill>
        <p:spPr bwMode="auto">
          <a:xfrm>
            <a:off x="6591300" y="4857760"/>
            <a:ext cx="2552700" cy="17907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half" idx="1"/>
          </p:nvPr>
        </p:nvSpPr>
        <p:spPr>
          <a:xfrm>
            <a:off x="428596" y="1357298"/>
            <a:ext cx="4038600" cy="4926189"/>
          </a:xfrm>
        </p:spPr>
        <p:txBody>
          <a:bodyPr>
            <a:normAutofit/>
          </a:bodyPr>
          <a:lstStyle/>
          <a:p>
            <a:r>
              <a:rPr lang="tr-TR" dirty="0"/>
              <a:t>Haber yazılırken hangi tekniğin kullanılacağı genellikle muhabir tarafından belirlenir. </a:t>
            </a:r>
          </a:p>
          <a:p>
            <a:r>
              <a:rPr lang="tr-TR" dirty="0"/>
              <a:t>Gazetenin ya da haber kuruluşunun yayın politikası, haberin içeriği, haberin kaplayacağı alan ya da süre de haber yazımında seçilen tekniği belirleyen unsurlardır. </a:t>
            </a:r>
          </a:p>
        </p:txBody>
      </p:sp>
      <p:pic>
        <p:nvPicPr>
          <p:cNvPr id="3074" name="Picture 2" descr="C:\Users\İletişim Fakültesi\Desktop\2-3-300x268.png"/>
          <p:cNvPicPr>
            <a:picLocks noGrp="1" noChangeAspect="1" noChangeArrowheads="1"/>
          </p:cNvPicPr>
          <p:nvPr>
            <p:ph sz="half" idx="2"/>
          </p:nvPr>
        </p:nvPicPr>
        <p:blipFill>
          <a:blip r:embed="rId2"/>
          <a:srcRect/>
          <a:stretch>
            <a:fillRect/>
          </a:stretch>
        </p:blipFill>
        <p:spPr bwMode="auto">
          <a:xfrm>
            <a:off x="4643438" y="1500174"/>
            <a:ext cx="4000528" cy="44291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309</TotalTime>
  <Words>3198</Words>
  <Application>Microsoft Office PowerPoint</Application>
  <PresentationFormat>Ekran Gösterisi (4:3)</PresentationFormat>
  <Paragraphs>154</Paragraphs>
  <Slides>50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50</vt:i4>
      </vt:variant>
    </vt:vector>
  </HeadingPairs>
  <TitlesOfParts>
    <vt:vector size="54" baseType="lpstr">
      <vt:lpstr>Calibri</vt:lpstr>
      <vt:lpstr>Constantia</vt:lpstr>
      <vt:lpstr>Wingdings 2</vt:lpstr>
      <vt:lpstr>Akış</vt:lpstr>
      <vt:lpstr>HABER YAZMA TEKNİKLERİ</vt:lpstr>
      <vt:lpstr>PowerPoint Sunusu</vt:lpstr>
      <vt:lpstr>5N-1K Kuralı </vt:lpstr>
      <vt:lpstr>PowerPoint Sunusu</vt:lpstr>
      <vt:lpstr>PowerPoint Sunusu</vt:lpstr>
      <vt:lpstr>PowerPoint Sunusu</vt:lpstr>
      <vt:lpstr>PowerPoint Sunusu</vt:lpstr>
      <vt:lpstr>Haber Yazma Teknikleri </vt:lpstr>
      <vt:lpstr>PowerPoint Sunusu</vt:lpstr>
      <vt:lpstr>PowerPoint Sunusu</vt:lpstr>
      <vt:lpstr>PowerPoint Sunusu</vt:lpstr>
      <vt:lpstr>1. Ters Piramit Tekniği </vt:lpstr>
      <vt:lpstr>PowerPoint Sunusu</vt:lpstr>
      <vt:lpstr>PowerPoint Sunusu</vt:lpstr>
      <vt:lpstr>PowerPoint Sunusu</vt:lpstr>
      <vt:lpstr>PowerPoint Sunusu</vt:lpstr>
      <vt:lpstr>PowerPoint Sunusu</vt:lpstr>
      <vt:lpstr>2. Düz (Normal) Piramit Tekniği</vt:lpstr>
      <vt:lpstr>PowerPoint Sunusu</vt:lpstr>
      <vt:lpstr>PowerPoint Sunusu</vt:lpstr>
      <vt:lpstr>PowerPoint Sunusu</vt:lpstr>
      <vt:lpstr>PowerPoint Sunusu</vt:lpstr>
      <vt:lpstr>PowerPoint Sunusu</vt:lpstr>
      <vt:lpstr>PowerPoint Sunusu</vt:lpstr>
      <vt:lpstr>PowerPoint Sunusu</vt:lpstr>
      <vt:lpstr>PowerPoint Sunusu</vt:lpstr>
      <vt:lpstr>3. Dörtgen ya da Kare (Kutu) Tekniği</vt:lpstr>
      <vt:lpstr>PowerPoint Sunusu</vt:lpstr>
      <vt:lpstr>4. Ters Piramit Tekniğiyle Kare Tekniğinin Birleştirilmesi</vt:lpstr>
      <vt:lpstr>PowerPoint Sunusu</vt:lpstr>
      <vt:lpstr>PowerPoint Sunusu</vt:lpstr>
      <vt:lpstr>PowerPoint Sunusu</vt:lpstr>
      <vt:lpstr>PowerPoint Sunusu</vt:lpstr>
      <vt:lpstr>5. Konuşma Biçiminde Haber Yazma Tekniği</vt:lpstr>
      <vt:lpstr>PowerPoint Sunusu</vt:lpstr>
      <vt:lpstr>ÖZEL HABER VE ÖZEL HABERİ ARAŞTIRMA YÖNTEMLERİ</vt:lpstr>
      <vt:lpstr>PowerPoint Sunusu</vt:lpstr>
      <vt:lpstr>PowerPoint Sunusu</vt:lpstr>
      <vt:lpstr>PowerPoint Sunusu</vt:lpstr>
      <vt:lpstr>Özel Haber Araştırma Yöntemleri</vt:lpstr>
      <vt:lpstr>PowerPoint Sunusu</vt:lpstr>
      <vt:lpstr>PowerPoint Sunusu</vt:lpstr>
      <vt:lpstr>PowerPoint Sunusu</vt:lpstr>
      <vt:lpstr>PowerPoint Sunusu</vt:lpstr>
      <vt:lpstr>Özel Haber Yazma Yöntemleri </vt:lpstr>
      <vt:lpstr>PowerPoint Sunusu</vt:lpstr>
      <vt:lpstr>PowerPoint Sunusu</vt:lpstr>
      <vt:lpstr>PowerPoint Sunusu</vt:lpstr>
      <vt:lpstr>Özel Haber Yazarken Dikkat Edilmesi Gereken Kurallar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HABER YAZMA TEKNİKLERİ</dc:title>
  <dc:creator>İletişim Fakültesi</dc:creator>
  <cp:lastModifiedBy>admin</cp:lastModifiedBy>
  <cp:revision>22</cp:revision>
  <dcterms:created xsi:type="dcterms:W3CDTF">2018-02-06T11:28:59Z</dcterms:created>
  <dcterms:modified xsi:type="dcterms:W3CDTF">2021-03-06T21:04:47Z</dcterms:modified>
</cp:coreProperties>
</file>