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64" r:id="rId2"/>
    <p:sldId id="300" r:id="rId3"/>
    <p:sldId id="384" r:id="rId4"/>
    <p:sldId id="385" r:id="rId5"/>
    <p:sldId id="346" r:id="rId6"/>
    <p:sldId id="347" r:id="rId7"/>
    <p:sldId id="348" r:id="rId8"/>
    <p:sldId id="393" r:id="rId9"/>
    <p:sldId id="353" r:id="rId10"/>
    <p:sldId id="354" r:id="rId11"/>
    <p:sldId id="350" r:id="rId12"/>
    <p:sldId id="386" r:id="rId13"/>
    <p:sldId id="355" r:id="rId14"/>
    <p:sldId id="358" r:id="rId15"/>
    <p:sldId id="389" r:id="rId16"/>
    <p:sldId id="359" r:id="rId17"/>
    <p:sldId id="361" r:id="rId18"/>
    <p:sldId id="388" r:id="rId19"/>
    <p:sldId id="363" r:id="rId20"/>
    <p:sldId id="360" r:id="rId21"/>
    <p:sldId id="368" r:id="rId22"/>
    <p:sldId id="364" r:id="rId23"/>
    <p:sldId id="382" r:id="rId24"/>
    <p:sldId id="366" r:id="rId25"/>
    <p:sldId id="367" r:id="rId26"/>
    <p:sldId id="370" r:id="rId27"/>
    <p:sldId id="373" r:id="rId28"/>
    <p:sldId id="374" r:id="rId29"/>
    <p:sldId id="375" r:id="rId30"/>
    <p:sldId id="380" r:id="rId31"/>
    <p:sldId id="273" r:id="rId32"/>
    <p:sldId id="392" r:id="rId33"/>
    <p:sldId id="357" r:id="rId34"/>
    <p:sldId id="391"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FF"/>
    <a:srgbClr val="E0F7DD"/>
    <a:srgbClr val="FFFFCB"/>
    <a:srgbClr val="F9D3EF"/>
    <a:srgbClr val="ECF4A2"/>
    <a:srgbClr val="CCFFCC"/>
    <a:srgbClr val="CEF3C9"/>
    <a:srgbClr val="B3F3C8"/>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47" autoAdjust="0"/>
    <p:restoredTop sz="94434" autoAdjust="0"/>
  </p:normalViewPr>
  <p:slideViewPr>
    <p:cSldViewPr snapToGrid="0">
      <p:cViewPr varScale="1">
        <p:scale>
          <a:sx n="67" d="100"/>
          <a:sy n="67" d="100"/>
        </p:scale>
        <p:origin x="234"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7599A5-8060-48A7-97B3-905753AA1BB0}" type="datetimeFigureOut">
              <a:rPr lang="tr-TR" smtClean="0"/>
              <a:t>13.12.2020</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E6BB6-5B52-4EEE-855B-2206522CD02E}" type="slidenum">
              <a:rPr lang="tr-TR" smtClean="0"/>
              <a:t>‹#›</a:t>
            </a:fld>
            <a:endParaRPr lang="tr-TR"/>
          </a:p>
        </p:txBody>
      </p:sp>
    </p:spTree>
    <p:extLst>
      <p:ext uri="{BB962C8B-B14F-4D97-AF65-F5344CB8AC3E}">
        <p14:creationId xmlns:p14="http://schemas.microsoft.com/office/powerpoint/2010/main" val="91906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371600" y="1143000"/>
            <a:ext cx="41148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E6E6BB6-5B52-4EEE-855B-2206522CD02E}" type="slidenum">
              <a:rPr lang="tr-TR" smtClean="0"/>
              <a:t>1</a:t>
            </a:fld>
            <a:endParaRPr lang="tr-TR"/>
          </a:p>
        </p:txBody>
      </p:sp>
    </p:spTree>
    <p:extLst>
      <p:ext uri="{BB962C8B-B14F-4D97-AF65-F5344CB8AC3E}">
        <p14:creationId xmlns:p14="http://schemas.microsoft.com/office/powerpoint/2010/main" val="1020011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E6E6BB6-5B52-4EEE-855B-2206522CD02E}" type="slidenum">
              <a:rPr lang="tr-TR" smtClean="0"/>
              <a:t>24</a:t>
            </a:fld>
            <a:endParaRPr lang="tr-TR"/>
          </a:p>
        </p:txBody>
      </p:sp>
    </p:spTree>
    <p:extLst>
      <p:ext uri="{BB962C8B-B14F-4D97-AF65-F5344CB8AC3E}">
        <p14:creationId xmlns:p14="http://schemas.microsoft.com/office/powerpoint/2010/main" val="2781328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fld id="{2C41E4E5-719E-4AE7-B5DA-EAC2012F19E5}" type="datetime1">
              <a:rPr lang="tr-TR" smtClean="0"/>
              <a:t>13.12.2020</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797875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fld id="{97C9CAE7-E965-4954-85B8-06042F28738F}" type="datetime1">
              <a:rPr lang="tr-TR" smtClean="0"/>
              <a:t>13.12.2020</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24496394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40"/>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fld id="{74C359C8-AE68-4A44-9A42-6C030D75062B}" type="datetime1">
              <a:rPr lang="tr-TR" smtClean="0"/>
              <a:t>13.12.2020</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3038119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2"/>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2"/>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lvl1pPr>
              <a:defRPr/>
            </a:lvl1pPr>
          </a:lstStyle>
          <a:p>
            <a:fld id="{80F0E962-7815-4118-8E3A-19C0410B7030}" type="datetime1">
              <a:rPr lang="tr-TR" smtClean="0"/>
              <a:t>13.12.2020</a:t>
            </a:fld>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37486634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30238" y="365127"/>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30239"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lvl1pPr>
              <a:defRPr/>
            </a:lvl1pPr>
          </a:lstStyle>
          <a:p>
            <a:fld id="{80A3D77F-2BC8-424D-9726-01B7EB5B1AE6}" type="datetime1">
              <a:rPr lang="tr-TR" smtClean="0"/>
              <a:t>13.12.2020</a:t>
            </a:fld>
            <a:endParaRPr lang="tr-TR"/>
          </a:p>
        </p:txBody>
      </p:sp>
      <p:sp>
        <p:nvSpPr>
          <p:cNvPr id="8" name="Altbilgi Yer Tutucusu 7"/>
          <p:cNvSpPr>
            <a:spLocks noGrp="1"/>
          </p:cNvSpPr>
          <p:nvPr>
            <p:ph type="ftr" sz="quarter" idx="11"/>
          </p:nvPr>
        </p:nvSpPr>
        <p:spPr/>
        <p:txBody>
          <a:bodyPr/>
          <a:lstStyle>
            <a:lvl1pPr>
              <a:defRPr/>
            </a:lvl1pPr>
          </a:lstStyle>
          <a:p>
            <a:endParaRPr lang="tr-TR"/>
          </a:p>
        </p:txBody>
      </p:sp>
      <p:sp>
        <p:nvSpPr>
          <p:cNvPr id="9" name="Slayt Numarası Yer Tutucusu 8"/>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21141420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lvl1pPr>
              <a:defRPr/>
            </a:lvl1pPr>
          </a:lstStyle>
          <a:p>
            <a:fld id="{DD328A11-51BA-4D10-B093-B6B0DDD8728E}" type="datetime1">
              <a:rPr lang="tr-TR" smtClean="0"/>
              <a:t>13.12.2020</a:t>
            </a:fld>
            <a:endParaRPr lang="tr-TR"/>
          </a:p>
        </p:txBody>
      </p:sp>
      <p:sp>
        <p:nvSpPr>
          <p:cNvPr id="4" name="Altbilgi Yer Tutucusu 3"/>
          <p:cNvSpPr>
            <a:spLocks noGrp="1"/>
          </p:cNvSpPr>
          <p:nvPr>
            <p:ph type="ftr" sz="quarter" idx="11"/>
          </p:nvPr>
        </p:nvSpPr>
        <p:spPr/>
        <p:txBody>
          <a:bodyPr/>
          <a:lstStyle>
            <a:lvl1pPr>
              <a:defRPr/>
            </a:lvl1pPr>
          </a:lstStyle>
          <a:p>
            <a:endParaRPr lang="tr-TR"/>
          </a:p>
        </p:txBody>
      </p:sp>
      <p:sp>
        <p:nvSpPr>
          <p:cNvPr id="5" name="Slayt Numarası Yer Tutucusu 4"/>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24415835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fld id="{2CFA262C-6E06-4612-9A44-B75A959462FC}" type="datetime1">
              <a:rPr lang="tr-TR" smtClean="0"/>
              <a:t>13.12.2020</a:t>
            </a:fld>
            <a:endParaRPr lang="tr-TR"/>
          </a:p>
        </p:txBody>
      </p:sp>
      <p:sp>
        <p:nvSpPr>
          <p:cNvPr id="3" name="Altbilgi Yer Tutucusu 2"/>
          <p:cNvSpPr>
            <a:spLocks noGrp="1"/>
          </p:cNvSpPr>
          <p:nvPr>
            <p:ph type="ftr" sz="quarter" idx="11"/>
          </p:nvPr>
        </p:nvSpPr>
        <p:spPr/>
        <p:txBody>
          <a:bodyPr/>
          <a:lstStyle>
            <a:lvl1pPr>
              <a:defRPr/>
            </a:lvl1pPr>
          </a:lstStyle>
          <a:p>
            <a:endParaRPr lang="tr-TR"/>
          </a:p>
        </p:txBody>
      </p:sp>
      <p:sp>
        <p:nvSpPr>
          <p:cNvPr id="4" name="Slayt Numarası Yer Tutucusu 3"/>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3406619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30239" y="457200"/>
            <a:ext cx="2949575"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fld id="{9DDA2727-AE72-4BFE-9BFF-BC9ADE3BE0B4}" type="datetime1">
              <a:rPr lang="tr-TR" smtClean="0"/>
              <a:t>13.12.2020</a:t>
            </a:fld>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5144331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30239" y="457200"/>
            <a:ext cx="2949575"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tr-TR" smtClean="0"/>
              <a:t>Resim eklemek için simgeyi tıklatın</a:t>
            </a:r>
            <a:endParaRPr lang="tr-TR"/>
          </a:p>
        </p:txBody>
      </p:sp>
      <p:sp>
        <p:nvSpPr>
          <p:cNvPr id="4" name="Metin Yer Tutucusu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fld id="{4ED554CE-E005-418E-9A18-25399537F19D}" type="datetime1">
              <a:rPr lang="tr-TR" smtClean="0"/>
              <a:t>13.12.2020</a:t>
            </a:fld>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42444194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fld id="{EADDAB00-8CD9-43F5-A56D-289DF825A4BE}" type="datetime1">
              <a:rPr lang="tr-TR" smtClean="0"/>
              <a:t>13.12.2020</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38961940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fld id="{7CD56736-962F-480E-A39A-C6DFE4B5431F}" type="datetime1">
              <a:rPr lang="tr-TR" smtClean="0"/>
              <a:t>13.12.2020</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6762907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50"/>
            </a:lvl1pPr>
          </a:lstStyle>
          <a:p>
            <a:fld id="{89E25E74-75D6-4112-BFF4-58D5539AB1C8}" type="datetime1">
              <a:rPr lang="tr-TR" smtClean="0"/>
              <a:t>13.12.2020</a:t>
            </a:fld>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50"/>
            </a:lvl1pPr>
          </a:lstStyle>
          <a:p>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50"/>
            </a:lvl1pPr>
          </a:lstStyle>
          <a:p>
            <a:fld id="{80B92E41-E063-4A9C-99AA-A8AC0554397C}" type="slidenum">
              <a:rPr lang="tr-TR" smtClean="0"/>
              <a:t>‹#›</a:t>
            </a:fld>
            <a:endParaRPr lang="tr-TR"/>
          </a:p>
        </p:txBody>
      </p:sp>
    </p:spTree>
    <p:extLst>
      <p:ext uri="{BB962C8B-B14F-4D97-AF65-F5344CB8AC3E}">
        <p14:creationId xmlns:p14="http://schemas.microsoft.com/office/powerpoint/2010/main" val="1211731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hdr="0" ftr="0" dt="0"/>
  <p:txStyles>
    <p:titleStyle>
      <a:lvl1pPr algn="ctr" rtl="0" eaLnBrk="1" fontAlgn="base" hangingPunct="1">
        <a:spcBef>
          <a:spcPct val="0"/>
        </a:spcBef>
        <a:spcAft>
          <a:spcPct val="0"/>
        </a:spcAft>
        <a:defRPr sz="3300" kern="12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5pPr>
      <a:lvl6pPr marL="3429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6pPr>
      <a:lvl7pPr marL="6858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7pPr>
      <a:lvl8pPr marL="10287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8pPr>
      <a:lvl9pPr marL="1371600" algn="ctr" rtl="0" eaLnBrk="1" fontAlgn="base" hangingPunct="1">
        <a:spcBef>
          <a:spcPct val="0"/>
        </a:spcBef>
        <a:spcAft>
          <a:spcPct val="0"/>
        </a:spcAft>
        <a:defRPr sz="3300">
          <a:solidFill>
            <a:schemeClr val="tx2"/>
          </a:solidFill>
          <a:latin typeface="Arial" panose="020B0604020202020204" pitchFamily="34" charset="0"/>
          <a:cs typeface="Arial" panose="020B0604020202020204" pitchFamily="34" charset="0"/>
        </a:defRPr>
      </a:lvl9pPr>
    </p:titleStyle>
    <p:bodyStyle>
      <a:lvl1pPr marL="257175" indent="-257175" algn="l" rtl="0" eaLnBrk="1" fontAlgn="base" hangingPunct="1">
        <a:spcBef>
          <a:spcPct val="20000"/>
        </a:spcBef>
        <a:spcAft>
          <a:spcPct val="0"/>
        </a:spcAft>
        <a:buChar char="•"/>
        <a:defRPr sz="2400" kern="12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kern="1200">
          <a:solidFill>
            <a:schemeClr val="tx1"/>
          </a:solidFill>
          <a:latin typeface="+mn-lt"/>
          <a:ea typeface="+mn-ea"/>
          <a:cs typeface="+mn-cs"/>
        </a:defRPr>
      </a:lvl2pPr>
      <a:lvl3pPr marL="857250" indent="-171450" algn="l" rtl="0" eaLnBrk="1" fontAlgn="base" hangingPunct="1">
        <a:spcBef>
          <a:spcPct val="20000"/>
        </a:spcBef>
        <a:spcAft>
          <a:spcPct val="0"/>
        </a:spcAft>
        <a:buChar char="•"/>
        <a:defRPr sz="1800" kern="1200">
          <a:solidFill>
            <a:schemeClr val="tx1"/>
          </a:solidFill>
          <a:latin typeface="+mn-lt"/>
          <a:ea typeface="+mn-ea"/>
          <a:cs typeface="+mn-cs"/>
        </a:defRPr>
      </a:lvl3pPr>
      <a:lvl4pPr marL="1200150" indent="-171450" algn="l" rtl="0" eaLnBrk="1" fontAlgn="base" hangingPunct="1">
        <a:spcBef>
          <a:spcPct val="20000"/>
        </a:spcBef>
        <a:spcAft>
          <a:spcPct val="0"/>
        </a:spcAft>
        <a:buChar char="–"/>
        <a:defRPr sz="1500" kern="1200">
          <a:solidFill>
            <a:schemeClr val="tx1"/>
          </a:solidFill>
          <a:latin typeface="+mn-lt"/>
          <a:ea typeface="+mn-ea"/>
          <a:cs typeface="+mn-cs"/>
        </a:defRPr>
      </a:lvl4pPr>
      <a:lvl5pPr marL="1543050" indent="-171450" algn="l" rtl="0" eaLnBrk="1" fontAlgn="base" hangingPunct="1">
        <a:spcBef>
          <a:spcPct val="20000"/>
        </a:spcBef>
        <a:spcAft>
          <a:spcPct val="0"/>
        </a:spcAft>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hareketegitimi.blogspot.com/2019/03/temel-cimnastik-jimnastik-duruslari-hareketleri.html" TargetMode="External"/><Relationship Id="rId3" Type="http://schemas.openxmlformats.org/officeDocument/2006/relationships/hyperlink" Target="https://orgm.meb.gov.tr/alt_sayfalar/BedenEgitimiDersi.html" TargetMode="External"/><Relationship Id="rId7" Type="http://schemas.openxmlformats.org/officeDocument/2006/relationships/hyperlink" Target="https://avys.omu.edu.tr/lessons/1/18/2767-932001/306370-131122" TargetMode="External"/><Relationship Id="rId2" Type="http://schemas.openxmlformats.org/officeDocument/2006/relationships/hyperlink" Target="http://sporakademisi.com/beden-egitiminde-duzen-alistirmalari/" TargetMode="External"/><Relationship Id="rId1" Type="http://schemas.openxmlformats.org/officeDocument/2006/relationships/slideLayout" Target="../slideLayouts/slideLayout2.xml"/><Relationship Id="rId6" Type="http://schemas.openxmlformats.org/officeDocument/2006/relationships/hyperlink" Target="https://www.hurriyet.com.tr/gundem/mebden-yeni-gecit-toreni-yonergesi-11487169" TargetMode="External"/><Relationship Id="rId5" Type="http://schemas.openxmlformats.org/officeDocument/2006/relationships/hyperlink" Target="https://odatv4.com/iste-acemi-askerler-icin-selam-vermenin-kurallari-1011161200.html" TargetMode="External"/><Relationship Id="rId4" Type="http://schemas.openxmlformats.org/officeDocument/2006/relationships/hyperlink" Target="http://bagcilarito.meb.k12.tr/icerikler/degerler-egitimi-selamlasmak_6074758.html" TargetMode="External"/><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sunu kapa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539"/>
          <a:stretch/>
        </p:blipFill>
        <p:spPr bwMode="auto">
          <a:xfrm>
            <a:off x="0" y="-12189"/>
            <a:ext cx="9144000" cy="6484266"/>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Unvan 1"/>
          <p:cNvSpPr>
            <a:spLocks noGrp="1"/>
          </p:cNvSpPr>
          <p:nvPr>
            <p:ph type="title"/>
          </p:nvPr>
        </p:nvSpPr>
        <p:spPr>
          <a:xfrm>
            <a:off x="2314574" y="398102"/>
            <a:ext cx="6260832" cy="675214"/>
          </a:xfrm>
          <a:solidFill>
            <a:srgbClr val="FFFFFF"/>
          </a:solidFill>
        </p:spPr>
        <p:txBody>
          <a:bodyPr/>
          <a:lstStyle/>
          <a:p>
            <a:r>
              <a:rPr lang="tr-TR" sz="2000" b="1" dirty="0">
                <a:latin typeface="Calibri" panose="020F0502020204030204" pitchFamily="34" charset="0"/>
                <a:cs typeface="Calibri" panose="020F0502020204030204" pitchFamily="34" charset="0"/>
              </a:rPr>
              <a:t>Yaşar Doğu Spor Bilimleri Fakültesi</a:t>
            </a:r>
          </a:p>
        </p:txBody>
      </p:sp>
      <p:sp>
        <p:nvSpPr>
          <p:cNvPr id="3" name="Dikdörtgen 2"/>
          <p:cNvSpPr/>
          <p:nvPr/>
        </p:nvSpPr>
        <p:spPr>
          <a:xfrm>
            <a:off x="2916622" y="2260891"/>
            <a:ext cx="5056737" cy="323165"/>
          </a:xfrm>
          <a:prstGeom prst="rect">
            <a:avLst/>
          </a:prstGeom>
          <a:solidFill>
            <a:srgbClr val="FFFFFF"/>
          </a:solidFill>
        </p:spPr>
        <p:txBody>
          <a:bodyPr wrap="square">
            <a:spAutoFit/>
          </a:bodyPr>
          <a:lstStyle/>
          <a:p>
            <a:pPr algn="ctr"/>
            <a:r>
              <a:rPr lang="sv-SE" sz="1500" b="1" dirty="0"/>
              <a:t>Spor </a:t>
            </a:r>
            <a:r>
              <a:rPr lang="tr-TR" sz="1500" b="1" dirty="0"/>
              <a:t>Yöneticiliği Bölümü</a:t>
            </a:r>
          </a:p>
        </p:txBody>
      </p:sp>
      <p:sp>
        <p:nvSpPr>
          <p:cNvPr id="4" name="Dikdörtgen 3"/>
          <p:cNvSpPr/>
          <p:nvPr/>
        </p:nvSpPr>
        <p:spPr>
          <a:xfrm>
            <a:off x="3239181" y="3592657"/>
            <a:ext cx="4410127" cy="311128"/>
          </a:xfrm>
          <a:prstGeom prst="rect">
            <a:avLst/>
          </a:prstGeom>
        </p:spPr>
        <p:txBody>
          <a:bodyPr wrap="square">
            <a:spAutoFit/>
          </a:bodyPr>
          <a:lstStyle/>
          <a:p>
            <a:pPr algn="ctr"/>
            <a:r>
              <a:rPr lang="tr-TR" sz="1350" b="1" dirty="0"/>
              <a:t>SYB - 123 Genel  </a:t>
            </a:r>
            <a:r>
              <a:rPr lang="tr-TR" sz="1350" b="1" dirty="0" err="1"/>
              <a:t>Cimnastik</a:t>
            </a:r>
            <a:endParaRPr lang="tr-TR" sz="1350" b="1" dirty="0"/>
          </a:p>
        </p:txBody>
      </p:sp>
      <p:sp>
        <p:nvSpPr>
          <p:cNvPr id="6" name="Dikdörtgen 5"/>
          <p:cNvSpPr/>
          <p:nvPr/>
        </p:nvSpPr>
        <p:spPr>
          <a:xfrm>
            <a:off x="3900488" y="5666137"/>
            <a:ext cx="3168527" cy="276999"/>
          </a:xfrm>
          <a:prstGeom prst="rect">
            <a:avLst/>
          </a:prstGeom>
        </p:spPr>
        <p:txBody>
          <a:bodyPr wrap="square">
            <a:spAutoFit/>
          </a:bodyPr>
          <a:lstStyle/>
          <a:p>
            <a:pPr algn="ctr"/>
            <a:r>
              <a:rPr lang="tr-TR" sz="1200" b="1" i="1" dirty="0" err="1"/>
              <a:t>Öğr</a:t>
            </a:r>
            <a:r>
              <a:rPr lang="tr-TR" sz="1200" b="1" i="1" dirty="0"/>
              <a:t>. Gör. Nurullah öğreten</a:t>
            </a:r>
          </a:p>
        </p:txBody>
      </p:sp>
      <p:pic>
        <p:nvPicPr>
          <p:cNvPr id="7" name="Resim 6"/>
          <p:cNvPicPr>
            <a:picLocks noChangeAspect="1"/>
          </p:cNvPicPr>
          <p:nvPr/>
        </p:nvPicPr>
        <p:blipFill>
          <a:blip r:embed="rId4"/>
          <a:stretch>
            <a:fillRect/>
          </a:stretch>
        </p:blipFill>
        <p:spPr>
          <a:xfrm>
            <a:off x="0" y="5772150"/>
            <a:ext cx="9144000" cy="1123003"/>
          </a:xfrm>
          <a:prstGeom prst="rect">
            <a:avLst/>
          </a:prstGeom>
        </p:spPr>
      </p:pic>
    </p:spTree>
    <p:extLst>
      <p:ext uri="{BB962C8B-B14F-4D97-AF65-F5344CB8AC3E}">
        <p14:creationId xmlns:p14="http://schemas.microsoft.com/office/powerpoint/2010/main" val="12434727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400799"/>
          </a:xfrm>
          <a:solidFill>
            <a:srgbClr val="FFFFCC"/>
          </a:solidFill>
        </p:spPr>
        <p:txBody>
          <a:bodyPr/>
          <a:lstStyle/>
          <a:p>
            <a:pPr marL="0" indent="0" algn="ctr">
              <a:buNone/>
            </a:pPr>
            <a:r>
              <a:rPr lang="tr-TR" sz="1500" b="1" i="1" dirty="0" smtClean="0">
                <a:solidFill>
                  <a:srgbClr val="000000"/>
                </a:solidFill>
                <a:latin typeface="Calibri" panose="020F0502020204030204" pitchFamily="34" charset="0"/>
                <a:cs typeface="Calibri" panose="020F0502020204030204" pitchFamily="34" charset="0"/>
              </a:rPr>
              <a:t>TEMEL </a:t>
            </a:r>
            <a:r>
              <a:rPr lang="tr-TR" sz="1500" b="1" i="1" dirty="0">
                <a:solidFill>
                  <a:srgbClr val="000000"/>
                </a:solidFill>
                <a:latin typeface="Calibri" panose="020F0502020204030204" pitchFamily="34" charset="0"/>
                <a:cs typeface="Calibri" panose="020F0502020204030204" pitchFamily="34" charset="0"/>
              </a:rPr>
              <a:t>CİMNASTİK </a:t>
            </a:r>
            <a:r>
              <a:rPr lang="tr-TR" sz="1500" b="1" i="1" dirty="0" smtClean="0">
                <a:solidFill>
                  <a:srgbClr val="000000"/>
                </a:solidFill>
                <a:latin typeface="Calibri" panose="020F0502020204030204" pitchFamily="34" charset="0"/>
                <a:cs typeface="Calibri" panose="020F0502020204030204" pitchFamily="34" charset="0"/>
              </a:rPr>
              <a:t>DURUŞLARI</a:t>
            </a:r>
          </a:p>
          <a:p>
            <a:pPr marL="1171575" indent="-628650">
              <a:buNone/>
            </a:pPr>
            <a:endParaRPr lang="tr-TR" sz="1500" b="1" i="1" dirty="0" smtClean="0">
              <a:solidFill>
                <a:srgbClr val="000000"/>
              </a:solidFill>
              <a:latin typeface="Calibri" panose="020F0502020204030204" pitchFamily="34" charset="0"/>
              <a:cs typeface="Calibri" panose="020F0502020204030204" pitchFamily="34" charset="0"/>
            </a:endParaRPr>
          </a:p>
          <a:p>
            <a:pPr marL="1171575" indent="-628650">
              <a:buNone/>
            </a:pPr>
            <a:r>
              <a:rPr lang="tr-TR" sz="1500" b="1" i="1" dirty="0" smtClean="0">
                <a:solidFill>
                  <a:srgbClr val="000000"/>
                </a:solidFill>
                <a:latin typeface="Calibri" panose="020F0502020204030204" pitchFamily="34" charset="0"/>
                <a:cs typeface="Calibri" panose="020F0502020204030204" pitchFamily="34" charset="0"/>
              </a:rPr>
              <a:t>Ayakta: </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Bacaklar Açık - Rahat  </a:t>
            </a:r>
            <a:r>
              <a:rPr lang="tr-TR" sz="1500" i="1" dirty="0">
                <a:solidFill>
                  <a:srgbClr val="000000"/>
                </a:solidFill>
                <a:latin typeface="Calibri" panose="020F0502020204030204" pitchFamily="34" charset="0"/>
                <a:cs typeface="Calibri" panose="020F0502020204030204" pitchFamily="34" charset="0"/>
              </a:rPr>
              <a:t>Duruş</a:t>
            </a:r>
            <a:r>
              <a:rPr lang="tr-TR" sz="1500" i="1" dirty="0" smtClean="0">
                <a:solidFill>
                  <a:srgbClr val="000000"/>
                </a:solidFill>
                <a:latin typeface="Calibri" panose="020F0502020204030204" pitchFamily="34" charset="0"/>
                <a:cs typeface="Calibri" panose="020F0502020204030204" pitchFamily="34" charset="0"/>
              </a:rPr>
              <a:t>:</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Bacaklar </a:t>
            </a:r>
            <a:r>
              <a:rPr lang="tr-TR" sz="1500" i="1" dirty="0">
                <a:solidFill>
                  <a:srgbClr val="000000"/>
                </a:solidFill>
                <a:latin typeface="Calibri" panose="020F0502020204030204" pitchFamily="34" charset="0"/>
                <a:cs typeface="Calibri" panose="020F0502020204030204" pitchFamily="34" charset="0"/>
              </a:rPr>
              <a:t>Kapalı –</a:t>
            </a:r>
            <a:r>
              <a:rPr lang="tr-TR" sz="1500" i="1" dirty="0" err="1">
                <a:solidFill>
                  <a:srgbClr val="000000"/>
                </a:solidFill>
                <a:latin typeface="Calibri" panose="020F0502020204030204" pitchFamily="34" charset="0"/>
                <a:cs typeface="Calibri" panose="020F0502020204030204" pitchFamily="34" charset="0"/>
              </a:rPr>
              <a:t>Hazırol</a:t>
            </a:r>
            <a:r>
              <a:rPr lang="tr-TR" sz="1500" i="1" dirty="0">
                <a:solidFill>
                  <a:srgbClr val="000000"/>
                </a:solidFill>
                <a:latin typeface="Calibri" panose="020F0502020204030204" pitchFamily="34" charset="0"/>
                <a:cs typeface="Calibri" panose="020F0502020204030204" pitchFamily="34" charset="0"/>
              </a:rPr>
              <a:t> Duruş:</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Kartal Duruş </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Planör Duruş</a:t>
            </a:r>
            <a:endParaRPr lang="tr-TR" sz="1500" i="1" dirty="0">
              <a:solidFill>
                <a:srgbClr val="000000"/>
              </a:solidFill>
              <a:latin typeface="Calibri" panose="020F0502020204030204" pitchFamily="34" charset="0"/>
              <a:cs typeface="Calibri" panose="020F0502020204030204" pitchFamily="34" charset="0"/>
            </a:endParaRPr>
          </a:p>
          <a:p>
            <a:pPr marL="1171575" indent="-628650">
              <a:buNone/>
            </a:pPr>
            <a:r>
              <a:rPr lang="tr-TR" sz="1500" b="1" i="1" dirty="0" smtClean="0">
                <a:solidFill>
                  <a:srgbClr val="000000"/>
                </a:solidFill>
                <a:latin typeface="Calibri" panose="020F0502020204030204" pitchFamily="34" charset="0"/>
                <a:cs typeface="Calibri" panose="020F0502020204030204" pitchFamily="34" charset="0"/>
              </a:rPr>
              <a:t>Yerde:                                                                                                              Tali Duruşlar ( Hamle Duruşları )</a:t>
            </a:r>
          </a:p>
          <a:p>
            <a:pPr marL="1171575" indent="-271463">
              <a:buFont typeface="Wingdings" panose="05000000000000000000" pitchFamily="2" charset="2"/>
              <a:buChar char="§"/>
              <a:tabLst>
                <a:tab pos="2243138" algn="l"/>
              </a:tabLst>
            </a:pPr>
            <a:r>
              <a:rPr lang="tr-TR" sz="1500" i="1" dirty="0" err="1">
                <a:solidFill>
                  <a:srgbClr val="000000"/>
                </a:solidFill>
                <a:latin typeface="Calibri" panose="020F0502020204030204" pitchFamily="34" charset="0"/>
                <a:cs typeface="Calibri" panose="020F0502020204030204" pitchFamily="34" charset="0"/>
              </a:rPr>
              <a:t>Ç</a:t>
            </a:r>
            <a:r>
              <a:rPr lang="tr-TR" sz="1500" i="1" dirty="0" err="1" smtClean="0">
                <a:solidFill>
                  <a:srgbClr val="000000"/>
                </a:solidFill>
                <a:latin typeface="Calibri" panose="020F0502020204030204" pitchFamily="34" charset="0"/>
                <a:cs typeface="Calibri" panose="020F0502020204030204" pitchFamily="34" charset="0"/>
              </a:rPr>
              <a:t>ömelik</a:t>
            </a:r>
            <a:r>
              <a:rPr lang="tr-TR" sz="1500" i="1" dirty="0" smtClean="0">
                <a:solidFill>
                  <a:srgbClr val="000000"/>
                </a:solidFill>
                <a:latin typeface="Calibri" panose="020F0502020204030204" pitchFamily="34" charset="0"/>
                <a:cs typeface="Calibri" panose="020F0502020204030204" pitchFamily="34" charset="0"/>
              </a:rPr>
              <a:t> Vaziyet:             </a:t>
            </a:r>
            <a:endParaRPr lang="tr-TR" sz="1500" i="1" dirty="0">
              <a:solidFill>
                <a:srgbClr val="000000"/>
              </a:solidFill>
              <a:latin typeface="Calibri" panose="020F0502020204030204" pitchFamily="34" charset="0"/>
              <a:cs typeface="Calibri" panose="020F0502020204030204" pitchFamily="34" charset="0"/>
            </a:endParaRPr>
          </a:p>
          <a:p>
            <a:pPr marL="1171575" indent="-271463">
              <a:buFont typeface="Wingdings" panose="05000000000000000000" pitchFamily="2" charset="2"/>
              <a:buChar char="§"/>
              <a:tabLst>
                <a:tab pos="2243138" algn="l"/>
              </a:tabLst>
            </a:pPr>
            <a:r>
              <a:rPr lang="tr-TR" sz="1500" i="1" dirty="0" smtClean="0">
                <a:solidFill>
                  <a:srgbClr val="000000"/>
                </a:solidFill>
                <a:latin typeface="Calibri" panose="020F0502020204030204" pitchFamily="34" charset="0"/>
                <a:cs typeface="Calibri" panose="020F0502020204030204" pitchFamily="34" charset="0"/>
              </a:rPr>
              <a:t>Bank vaziyeti-Dört </a:t>
            </a:r>
            <a:r>
              <a:rPr lang="tr-TR" sz="1500" i="1" dirty="0">
                <a:solidFill>
                  <a:srgbClr val="000000"/>
                </a:solidFill>
                <a:latin typeface="Calibri" panose="020F0502020204030204" pitchFamily="34" charset="0"/>
                <a:cs typeface="Calibri" panose="020F0502020204030204" pitchFamily="34" charset="0"/>
              </a:rPr>
              <a:t>Ayak Duruş</a:t>
            </a:r>
            <a:r>
              <a:rPr lang="tr-TR" sz="1500" i="1" dirty="0" smtClean="0">
                <a:solidFill>
                  <a:srgbClr val="000000"/>
                </a:solidFill>
                <a:latin typeface="Calibri" panose="020F0502020204030204" pitchFamily="34" charset="0"/>
                <a:cs typeface="Calibri" panose="020F0502020204030204" pitchFamily="34" charset="0"/>
              </a:rPr>
              <a:t>:  				Öne Hamle </a:t>
            </a:r>
          </a:p>
          <a:p>
            <a:pPr marL="1171575" indent="-271463">
              <a:buFont typeface="Wingdings" panose="05000000000000000000" pitchFamily="2" charset="2"/>
              <a:buChar char="§"/>
              <a:tabLst>
                <a:tab pos="2243138" algn="l"/>
              </a:tabLst>
            </a:pPr>
            <a:r>
              <a:rPr lang="tr-TR" sz="1500" i="1" dirty="0" smtClean="0">
                <a:solidFill>
                  <a:srgbClr val="000000"/>
                </a:solidFill>
                <a:latin typeface="Calibri" panose="020F0502020204030204" pitchFamily="34" charset="0"/>
                <a:cs typeface="Calibri" panose="020F0502020204030204" pitchFamily="34" charset="0"/>
              </a:rPr>
              <a:t>Ters Bank Vaziyeti:                                 		</a:t>
            </a:r>
            <a:r>
              <a:rPr lang="tr-TR" sz="1500" i="1" dirty="0">
                <a:solidFill>
                  <a:srgbClr val="000000"/>
                </a:solidFill>
                <a:latin typeface="Calibri" panose="020F0502020204030204" pitchFamily="34" charset="0"/>
                <a:cs typeface="Calibri" panose="020F0502020204030204" pitchFamily="34" charset="0"/>
              </a:rPr>
              <a:t>	İleri Hamle</a:t>
            </a:r>
          </a:p>
          <a:p>
            <a:pPr marL="1171575" indent="-271463">
              <a:buFont typeface="Wingdings" panose="05000000000000000000" pitchFamily="2" charset="2"/>
              <a:buChar char="§"/>
              <a:tabLst>
                <a:tab pos="2243138" algn="l"/>
              </a:tabLst>
            </a:pPr>
            <a:r>
              <a:rPr lang="tr-TR" sz="1500" i="1" dirty="0" smtClean="0">
                <a:solidFill>
                  <a:srgbClr val="000000"/>
                </a:solidFill>
                <a:latin typeface="Calibri" panose="020F0502020204030204" pitchFamily="34" charset="0"/>
                <a:cs typeface="Calibri" panose="020F0502020204030204" pitchFamily="34" charset="0"/>
              </a:rPr>
              <a:t>Dizüstü </a:t>
            </a:r>
            <a:r>
              <a:rPr lang="tr-TR" sz="1500" i="1" dirty="0">
                <a:solidFill>
                  <a:srgbClr val="000000"/>
                </a:solidFill>
                <a:latin typeface="Calibri" panose="020F0502020204030204" pitchFamily="34" charset="0"/>
                <a:cs typeface="Calibri" panose="020F0502020204030204" pitchFamily="34" charset="0"/>
              </a:rPr>
              <a:t>Duruş</a:t>
            </a:r>
            <a:r>
              <a:rPr lang="tr-TR" sz="1500" i="1" dirty="0" smtClean="0">
                <a:solidFill>
                  <a:srgbClr val="000000"/>
                </a:solidFill>
                <a:latin typeface="Calibri" panose="020F0502020204030204" pitchFamily="34" charset="0"/>
                <a:cs typeface="Calibri" panose="020F0502020204030204" pitchFamily="34" charset="0"/>
              </a:rPr>
              <a:t>:				</a:t>
            </a:r>
            <a:r>
              <a:rPr lang="tr-TR" sz="1500" i="1" dirty="0">
                <a:solidFill>
                  <a:srgbClr val="000000"/>
                </a:solidFill>
                <a:latin typeface="Calibri" panose="020F0502020204030204" pitchFamily="34" charset="0"/>
                <a:cs typeface="Calibri" panose="020F0502020204030204" pitchFamily="34" charset="0"/>
              </a:rPr>
              <a:t>	Yana Hamle </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Dizüstü </a:t>
            </a:r>
            <a:r>
              <a:rPr lang="tr-TR" sz="1500" i="1" dirty="0">
                <a:solidFill>
                  <a:srgbClr val="000000"/>
                </a:solidFill>
                <a:latin typeface="Calibri" panose="020F0502020204030204" pitchFamily="34" charset="0"/>
                <a:cs typeface="Calibri" panose="020F0502020204030204" pitchFamily="34" charset="0"/>
              </a:rPr>
              <a:t>Oturuş</a:t>
            </a:r>
            <a:r>
              <a:rPr lang="tr-TR" sz="1500" i="1" dirty="0" smtClean="0">
                <a:solidFill>
                  <a:srgbClr val="000000"/>
                </a:solidFill>
                <a:latin typeface="Calibri" panose="020F0502020204030204" pitchFamily="34" charset="0"/>
                <a:cs typeface="Calibri" panose="020F0502020204030204" pitchFamily="34" charset="0"/>
              </a:rPr>
              <a:t>:</a:t>
            </a:r>
            <a:r>
              <a:rPr lang="tr-TR" sz="1500" i="1" dirty="0">
                <a:solidFill>
                  <a:srgbClr val="000000"/>
                </a:solidFill>
                <a:latin typeface="Calibri" panose="020F0502020204030204" pitchFamily="34" charset="0"/>
                <a:cs typeface="Calibri" panose="020F0502020204030204" pitchFamily="34" charset="0"/>
              </a:rPr>
              <a:t>	</a:t>
            </a:r>
            <a:r>
              <a:rPr lang="tr-TR" sz="1500" i="1" dirty="0" smtClean="0">
                <a:solidFill>
                  <a:srgbClr val="000000"/>
                </a:solidFill>
                <a:latin typeface="Calibri" panose="020F0502020204030204" pitchFamily="34" charset="0"/>
                <a:cs typeface="Calibri" panose="020F0502020204030204" pitchFamily="34" charset="0"/>
              </a:rPr>
              <a:t>				Geriye </a:t>
            </a:r>
            <a:r>
              <a:rPr lang="tr-TR" sz="1500" i="1" dirty="0">
                <a:solidFill>
                  <a:srgbClr val="000000"/>
                </a:solidFill>
                <a:latin typeface="Calibri" panose="020F0502020204030204" pitchFamily="34" charset="0"/>
                <a:cs typeface="Calibri" panose="020F0502020204030204" pitchFamily="34" charset="0"/>
              </a:rPr>
              <a:t>Hamle</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Cephe Vaziyeti-Duruşu: 		</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Ters Cephe Vaziyeti-Duruşu:</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Yan cephe vaziyeti</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Uzun oturuş </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Toplu oturuş/Çapraz Oturuş</a:t>
            </a:r>
          </a:p>
          <a:p>
            <a:pPr marL="1171575" indent="-271463">
              <a:buFont typeface="Wingdings" panose="05000000000000000000" pitchFamily="2" charset="2"/>
              <a:buChar char="§"/>
            </a:pPr>
            <a:r>
              <a:rPr lang="tr-TR" sz="1500" i="1" dirty="0">
                <a:solidFill>
                  <a:srgbClr val="000000"/>
                </a:solidFill>
                <a:latin typeface="Calibri" panose="020F0502020204030204" pitchFamily="34" charset="0"/>
                <a:cs typeface="Calibri" panose="020F0502020204030204" pitchFamily="34" charset="0"/>
              </a:rPr>
              <a:t>Bağdaş </a:t>
            </a:r>
            <a:r>
              <a:rPr lang="tr-TR" sz="1500" i="1" dirty="0" smtClean="0">
                <a:solidFill>
                  <a:srgbClr val="000000"/>
                </a:solidFill>
                <a:latin typeface="Calibri" panose="020F0502020204030204" pitchFamily="34" charset="0"/>
                <a:cs typeface="Calibri" panose="020F0502020204030204" pitchFamily="34" charset="0"/>
              </a:rPr>
              <a:t>Kuruş-Oturuş</a:t>
            </a:r>
          </a:p>
          <a:p>
            <a:pPr marL="1171575" indent="-271463">
              <a:buFont typeface="Wingdings" panose="05000000000000000000" pitchFamily="2" charset="2"/>
              <a:buChar char="§"/>
            </a:pPr>
            <a:r>
              <a:rPr lang="tr-TR" sz="1500" i="1" dirty="0" smtClean="0">
                <a:solidFill>
                  <a:srgbClr val="000000"/>
                </a:solidFill>
                <a:latin typeface="Calibri" panose="020F0502020204030204" pitchFamily="34" charset="0"/>
                <a:cs typeface="Calibri" panose="020F0502020204030204" pitchFamily="34" charset="0"/>
              </a:rPr>
              <a:t>Mum </a:t>
            </a:r>
            <a:r>
              <a:rPr lang="tr-TR" sz="1500" i="1" dirty="0">
                <a:solidFill>
                  <a:srgbClr val="000000"/>
                </a:solidFill>
                <a:latin typeface="Calibri" panose="020F0502020204030204" pitchFamily="34" charset="0"/>
                <a:cs typeface="Calibri" panose="020F0502020204030204" pitchFamily="34" charset="0"/>
              </a:rPr>
              <a:t>Duruşu:</a:t>
            </a:r>
          </a:p>
          <a:p>
            <a:pPr marL="1171575" indent="-271463">
              <a:buFont typeface="Wingdings" panose="05000000000000000000" pitchFamily="2" charset="2"/>
              <a:buChar char="§"/>
            </a:pPr>
            <a:r>
              <a:rPr lang="tr-TR" sz="1500" i="1" dirty="0">
                <a:solidFill>
                  <a:srgbClr val="000000"/>
                </a:solidFill>
                <a:latin typeface="Calibri" panose="020F0502020204030204" pitchFamily="34" charset="0"/>
                <a:cs typeface="Calibri" panose="020F0502020204030204" pitchFamily="34" charset="0"/>
              </a:rPr>
              <a:t>Çakı Duruşu</a:t>
            </a:r>
            <a:r>
              <a:rPr lang="tr-TR" sz="1500" i="1" dirty="0" smtClean="0">
                <a:solidFill>
                  <a:srgbClr val="000000"/>
                </a:solidFill>
                <a:latin typeface="Calibri" panose="020F0502020204030204" pitchFamily="34" charset="0"/>
                <a:cs typeface="Calibri" panose="020F0502020204030204" pitchFamily="34" charset="0"/>
              </a:rPr>
              <a:t>:</a:t>
            </a:r>
            <a:r>
              <a:rPr lang="tr-TR" sz="1500" dirty="0" smtClean="0">
                <a:solidFill>
                  <a:srgbClr val="000000"/>
                </a:solidFill>
                <a:latin typeface="Calibri" panose="020F0502020204030204" pitchFamily="34" charset="0"/>
                <a:cs typeface="Calibri" panose="020F0502020204030204" pitchFamily="34" charset="0"/>
              </a:rPr>
              <a:t>        </a:t>
            </a:r>
            <a:r>
              <a:rPr lang="tr-TR" sz="1500" b="1" dirty="0" smtClean="0">
                <a:solidFill>
                  <a:srgbClr val="000000"/>
                </a:solidFill>
                <a:latin typeface="Calibri" panose="020F0502020204030204" pitchFamily="34" charset="0"/>
                <a:cs typeface="Calibri" panose="020F0502020204030204" pitchFamily="34" charset="0"/>
              </a:rPr>
              <a:t>		    </a:t>
            </a:r>
          </a:p>
          <a:p>
            <a:pPr marL="1700213" indent="-271463">
              <a:buFont typeface="Wingdings" panose="05000000000000000000" pitchFamily="2" charset="2"/>
              <a:buChar char="§"/>
            </a:pPr>
            <a:endParaRPr lang="tr-TR" sz="1500" b="1" dirty="0" smtClean="0">
              <a:solidFill>
                <a:srgbClr val="000000"/>
              </a:solidFill>
              <a:latin typeface="Calibri" panose="020F0502020204030204" pitchFamily="34" charset="0"/>
              <a:cs typeface="Calibri" panose="020F0502020204030204" pitchFamily="34" charset="0"/>
            </a:endParaRPr>
          </a:p>
          <a:p>
            <a:pPr marL="1428750" indent="0">
              <a:buNone/>
            </a:pPr>
            <a:r>
              <a:rPr lang="tr-TR" sz="1500" b="1" dirty="0">
                <a:solidFill>
                  <a:srgbClr val="000000"/>
                </a:solidFill>
                <a:latin typeface="Calibri" panose="020F0502020204030204" pitchFamily="34" charset="0"/>
                <a:cs typeface="Calibri" panose="020F0502020204030204" pitchFamily="34" charset="0"/>
              </a:rPr>
              <a:t>	</a:t>
            </a:r>
            <a:r>
              <a:rPr lang="tr-TR" sz="1500" b="1" dirty="0" smtClean="0">
                <a:solidFill>
                  <a:srgbClr val="000000"/>
                </a:solidFill>
                <a:latin typeface="Calibri" panose="020F0502020204030204" pitchFamily="34" charset="0"/>
                <a:cs typeface="Calibri" panose="020F0502020204030204" pitchFamily="34" charset="0"/>
              </a:rPr>
              <a:t>			10 - Hafta</a:t>
            </a:r>
            <a:endParaRPr lang="tr-TR" sz="1500" b="1" dirty="0">
              <a:solidFill>
                <a:srgbClr val="000000"/>
              </a:solidFill>
              <a:latin typeface="Calibri" panose="020F0502020204030204" pitchFamily="34" charset="0"/>
              <a:cs typeface="Calibri" panose="020F0502020204030204" pitchFamily="34" charset="0"/>
            </a:endParaRPr>
          </a:p>
          <a:p>
            <a:endParaRPr lang="tr-TR" sz="1500" dirty="0"/>
          </a:p>
        </p:txBody>
      </p:sp>
      <p:pic>
        <p:nvPicPr>
          <p:cNvPr id="5" name="Resim 4"/>
          <p:cNvPicPr>
            <a:picLocks noChangeAspect="1"/>
          </p:cNvPicPr>
          <p:nvPr/>
        </p:nvPicPr>
        <p:blipFill>
          <a:blip r:embed="rId2"/>
          <a:stretch>
            <a:fillRect/>
          </a:stretch>
        </p:blipFill>
        <p:spPr>
          <a:xfrm>
            <a:off x="0" y="6130989"/>
            <a:ext cx="9144000" cy="727011"/>
          </a:xfrm>
          <a:prstGeom prst="rect">
            <a:avLst/>
          </a:prstGeom>
        </p:spPr>
      </p:pic>
    </p:spTree>
    <p:extLst>
      <p:ext uri="{BB962C8B-B14F-4D97-AF65-F5344CB8AC3E}">
        <p14:creationId xmlns:p14="http://schemas.microsoft.com/office/powerpoint/2010/main" val="42904315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0" y="0"/>
            <a:ext cx="6815137" cy="6858000"/>
          </a:xfrm>
          <a:solidFill>
            <a:schemeClr val="bg1"/>
          </a:solidFill>
        </p:spPr>
        <p:txBody>
          <a:bodyPr/>
          <a:lstStyle/>
          <a:p>
            <a:pPr marL="185738" lvl="0" indent="0" algn="just">
              <a:lnSpc>
                <a:spcPct val="150000"/>
              </a:lnSpc>
              <a:spcBef>
                <a:spcPts val="0"/>
              </a:spcBef>
              <a:buNone/>
            </a:pPr>
            <a:r>
              <a:rPr lang="tr-TR" sz="1800" b="1" dirty="0" smtClean="0">
                <a:solidFill>
                  <a:srgbClr val="000000"/>
                </a:solidFill>
                <a:latin typeface="Calibri" panose="020F0502020204030204" pitchFamily="34" charset="0"/>
                <a:cs typeface="Calibri" panose="020F0502020204030204" pitchFamily="34" charset="0"/>
              </a:rPr>
              <a:t>RAHAT DURUŞ</a:t>
            </a:r>
            <a:r>
              <a:rPr lang="tr-TR" sz="1800" dirty="0" smtClean="0">
                <a:solidFill>
                  <a:srgbClr val="000000"/>
                </a:solidFill>
                <a:latin typeface="Calibri" panose="020F0502020204030204" pitchFamily="34" charset="0"/>
                <a:cs typeface="Calibri" panose="020F0502020204030204" pitchFamily="34" charset="0"/>
              </a:rPr>
              <a:t>: </a:t>
            </a:r>
          </a:p>
          <a:p>
            <a:pPr marL="185738" lvl="0" indent="0" algn="just">
              <a:lnSpc>
                <a:spcPct val="150000"/>
              </a:lnSpc>
              <a:spcBef>
                <a:spcPts val="0"/>
              </a:spcBef>
              <a:buNone/>
            </a:pPr>
            <a:r>
              <a:rPr lang="tr-TR" sz="1800" dirty="0">
                <a:solidFill>
                  <a:srgbClr val="000000"/>
                </a:solidFill>
                <a:latin typeface="Calibri" panose="020F0502020204030204" pitchFamily="34" charset="0"/>
                <a:cs typeface="Calibri" panose="020F0502020204030204" pitchFamily="34" charset="0"/>
              </a:rPr>
              <a:t>	Konu anlatımı, genel konuşmalar ve </a:t>
            </a:r>
            <a:r>
              <a:rPr lang="tr-TR" sz="1800" dirty="0" smtClean="0">
                <a:solidFill>
                  <a:srgbClr val="000000"/>
                </a:solidFill>
                <a:latin typeface="Calibri" panose="020F0502020204030204" pitchFamily="34" charset="0"/>
                <a:cs typeface="Calibri" panose="020F0502020204030204" pitchFamily="34" charset="0"/>
              </a:rPr>
              <a:t>düzeltmeler yapılırken </a:t>
            </a:r>
            <a:r>
              <a:rPr lang="tr-TR" sz="1800" dirty="0">
                <a:solidFill>
                  <a:srgbClr val="000000"/>
                </a:solidFill>
                <a:latin typeface="Calibri" panose="020F0502020204030204" pitchFamily="34" charset="0"/>
                <a:cs typeface="Calibri" panose="020F0502020204030204" pitchFamily="34" charset="0"/>
              </a:rPr>
              <a:t>öğrenciler bu duruşta bekletilir. </a:t>
            </a:r>
            <a:r>
              <a:rPr lang="tr-TR" sz="1800" dirty="0" smtClean="0">
                <a:solidFill>
                  <a:srgbClr val="000000"/>
                </a:solidFill>
                <a:latin typeface="Calibri" panose="020F0502020204030204" pitchFamily="34" charset="0"/>
                <a:cs typeface="Calibri" panose="020F0502020204030204" pitchFamily="34" charset="0"/>
              </a:rPr>
              <a:t>Sol </a:t>
            </a:r>
            <a:r>
              <a:rPr lang="tr-TR" sz="1800" dirty="0">
                <a:solidFill>
                  <a:srgbClr val="000000"/>
                </a:solidFill>
                <a:latin typeface="Calibri" panose="020F0502020204030204" pitchFamily="34" charset="0"/>
                <a:cs typeface="Calibri" panose="020F0502020204030204" pitchFamily="34" charset="0"/>
              </a:rPr>
              <a:t>ayak, bir ayak </a:t>
            </a:r>
            <a:r>
              <a:rPr lang="tr-TR" sz="1800" dirty="0" smtClean="0">
                <a:solidFill>
                  <a:srgbClr val="000000"/>
                </a:solidFill>
                <a:latin typeface="Calibri" panose="020F0502020204030204" pitchFamily="34" charset="0"/>
                <a:cs typeface="Calibri" panose="020F0502020204030204" pitchFamily="34" charset="0"/>
              </a:rPr>
              <a:t>boyu </a:t>
            </a:r>
            <a:r>
              <a:rPr lang="tr-TR" sz="1800" dirty="0">
                <a:solidFill>
                  <a:srgbClr val="000000"/>
                </a:solidFill>
                <a:latin typeface="Calibri" panose="020F0502020204030204" pitchFamily="34" charset="0"/>
                <a:cs typeface="Calibri" panose="020F0502020204030204" pitchFamily="34" charset="0"/>
              </a:rPr>
              <a:t>veya omuz genişliği kadar </a:t>
            </a:r>
            <a:r>
              <a:rPr lang="tr-TR" sz="1800" dirty="0" smtClean="0">
                <a:solidFill>
                  <a:srgbClr val="000000"/>
                </a:solidFill>
                <a:latin typeface="Calibri" panose="020F0502020204030204" pitchFamily="34" charset="0"/>
                <a:cs typeface="Calibri" panose="020F0502020204030204" pitchFamily="34" charset="0"/>
              </a:rPr>
              <a:t>açılır ve </a:t>
            </a:r>
            <a:r>
              <a:rPr lang="tr-TR" sz="1800" dirty="0">
                <a:solidFill>
                  <a:srgbClr val="000000"/>
                </a:solidFill>
                <a:latin typeface="Calibri" panose="020F0502020204030204" pitchFamily="34" charset="0"/>
                <a:cs typeface="Calibri" panose="020F0502020204030204" pitchFamily="34" charset="0"/>
              </a:rPr>
              <a:t>sol hizada </a:t>
            </a:r>
            <a:r>
              <a:rPr lang="tr-TR" sz="1800" dirty="0" smtClean="0">
                <a:solidFill>
                  <a:srgbClr val="000000"/>
                </a:solidFill>
                <a:latin typeface="Calibri" panose="020F0502020204030204" pitchFamily="34" charset="0"/>
                <a:cs typeface="Calibri" panose="020F0502020204030204" pitchFamily="34" charset="0"/>
              </a:rPr>
              <a:t>sertçe </a:t>
            </a:r>
            <a:r>
              <a:rPr lang="tr-TR" sz="1800" dirty="0">
                <a:solidFill>
                  <a:srgbClr val="000000"/>
                </a:solidFill>
                <a:latin typeface="Calibri" panose="020F0502020204030204" pitchFamily="34" charset="0"/>
                <a:cs typeface="Calibri" panose="020F0502020204030204" pitchFamily="34" charset="0"/>
              </a:rPr>
              <a:t>yerini alır. </a:t>
            </a:r>
          </a:p>
          <a:p>
            <a:pPr marL="185738" lvl="0" indent="0" algn="just">
              <a:lnSpc>
                <a:spcPct val="150000"/>
              </a:lnSpc>
              <a:spcBef>
                <a:spcPts val="0"/>
              </a:spcBef>
              <a:buNone/>
            </a:pPr>
            <a:r>
              <a:rPr lang="tr-TR" sz="1800" dirty="0">
                <a:solidFill>
                  <a:srgbClr val="000000"/>
                </a:solidFill>
                <a:latin typeface="Calibri" panose="020F0502020204030204" pitchFamily="34" charset="0"/>
                <a:cs typeface="Calibri" panose="020F0502020204030204" pitchFamily="34" charset="0"/>
              </a:rPr>
              <a:t>	Vücudun ağırlığı her iki bacak üstüne aktarılır. </a:t>
            </a:r>
            <a:r>
              <a:rPr lang="tr-TR" sz="1800" dirty="0" smtClean="0">
                <a:solidFill>
                  <a:srgbClr val="000000"/>
                </a:solidFill>
                <a:latin typeface="Calibri" panose="020F0502020204030204" pitchFamily="34" charset="0"/>
                <a:cs typeface="Calibri" panose="020F0502020204030204" pitchFamily="34" charset="0"/>
              </a:rPr>
              <a:t>Kollar </a:t>
            </a:r>
            <a:r>
              <a:rPr lang="tr-TR" sz="1800" dirty="0">
                <a:solidFill>
                  <a:srgbClr val="000000"/>
                </a:solidFill>
                <a:latin typeface="Calibri" panose="020F0502020204030204" pitchFamily="34" charset="0"/>
                <a:cs typeface="Calibri" panose="020F0502020204030204" pitchFamily="34" charset="0"/>
              </a:rPr>
              <a:t>arkadadır </a:t>
            </a:r>
            <a:r>
              <a:rPr lang="tr-TR" sz="1800" dirty="0" smtClean="0">
                <a:solidFill>
                  <a:srgbClr val="000000"/>
                </a:solidFill>
                <a:latin typeface="Calibri" panose="020F0502020204030204" pitchFamily="34" charset="0"/>
                <a:cs typeface="Calibri" panose="020F0502020204030204" pitchFamily="34" charset="0"/>
              </a:rPr>
              <a:t>ve </a:t>
            </a:r>
            <a:r>
              <a:rPr lang="tr-TR" sz="1800" dirty="0">
                <a:solidFill>
                  <a:srgbClr val="000000"/>
                </a:solidFill>
                <a:latin typeface="Calibri" panose="020F0502020204030204" pitchFamily="34" charset="0"/>
                <a:cs typeface="Calibri" panose="020F0502020204030204" pitchFamily="34" charset="0"/>
              </a:rPr>
              <a:t>eller bel çukuruna gelecek şekildedir. </a:t>
            </a:r>
            <a:r>
              <a:rPr lang="tr-TR" sz="1800" dirty="0" smtClean="0">
                <a:solidFill>
                  <a:srgbClr val="000000"/>
                </a:solidFill>
                <a:latin typeface="Calibri" panose="020F0502020204030204" pitchFamily="34" charset="0"/>
                <a:cs typeface="Calibri" panose="020F0502020204030204" pitchFamily="34" charset="0"/>
              </a:rPr>
              <a:t>Sol </a:t>
            </a:r>
            <a:r>
              <a:rPr lang="tr-TR" sz="1800" dirty="0">
                <a:solidFill>
                  <a:srgbClr val="000000"/>
                </a:solidFill>
                <a:latin typeface="Calibri" panose="020F0502020204030204" pitchFamily="34" charset="0"/>
                <a:cs typeface="Calibri" panose="020F0502020204030204" pitchFamily="34" charset="0"/>
              </a:rPr>
              <a:t>el alttadır ve sağ </a:t>
            </a:r>
            <a:r>
              <a:rPr lang="tr-TR" sz="1800" dirty="0" smtClean="0">
                <a:solidFill>
                  <a:srgbClr val="000000"/>
                </a:solidFill>
                <a:latin typeface="Calibri" panose="020F0502020204030204" pitchFamily="34" charset="0"/>
                <a:cs typeface="Calibri" panose="020F0502020204030204" pitchFamily="34" charset="0"/>
              </a:rPr>
              <a:t>elin </a:t>
            </a:r>
            <a:r>
              <a:rPr lang="tr-TR" sz="1800" dirty="0">
                <a:solidFill>
                  <a:srgbClr val="000000"/>
                </a:solidFill>
                <a:latin typeface="Calibri" panose="020F0502020204030204" pitchFamily="34" charset="0"/>
                <a:cs typeface="Calibri" panose="020F0502020204030204" pitchFamily="34" charset="0"/>
              </a:rPr>
              <a:t>bileğinden tutar. </a:t>
            </a:r>
            <a:r>
              <a:rPr lang="tr-TR" sz="1800" dirty="0" smtClean="0">
                <a:solidFill>
                  <a:srgbClr val="000000"/>
                </a:solidFill>
                <a:latin typeface="Calibri" panose="020F0502020204030204" pitchFamily="34" charset="0"/>
                <a:cs typeface="Calibri" panose="020F0502020204030204" pitchFamily="34" charset="0"/>
              </a:rPr>
              <a:t>Sağ </a:t>
            </a:r>
            <a:r>
              <a:rPr lang="tr-TR" sz="1800" dirty="0">
                <a:solidFill>
                  <a:srgbClr val="000000"/>
                </a:solidFill>
                <a:latin typeface="Calibri" panose="020F0502020204030204" pitchFamily="34" charset="0"/>
                <a:cs typeface="Calibri" panose="020F0502020204030204" pitchFamily="34" charset="0"/>
              </a:rPr>
              <a:t>el hafif yumruk vaziyetindedir. </a:t>
            </a:r>
            <a:endParaRPr lang="tr-TR" sz="1800" dirty="0" smtClean="0">
              <a:solidFill>
                <a:srgbClr val="000000"/>
              </a:solidFill>
              <a:latin typeface="Calibri" panose="020F0502020204030204" pitchFamily="34" charset="0"/>
              <a:cs typeface="Calibri" panose="020F0502020204030204" pitchFamily="34" charset="0"/>
            </a:endParaRPr>
          </a:p>
          <a:p>
            <a:pPr marL="185738" lvl="0" indent="0" algn="just">
              <a:lnSpc>
                <a:spcPct val="150000"/>
              </a:lnSpc>
              <a:spcBef>
                <a:spcPts val="0"/>
              </a:spcBef>
              <a:buNone/>
            </a:pPr>
            <a:r>
              <a:rPr lang="tr-TR" sz="1800" dirty="0">
                <a:solidFill>
                  <a:srgbClr val="000000"/>
                </a:solidFill>
                <a:latin typeface="Calibri" panose="020F0502020204030204" pitchFamily="34" charset="0"/>
                <a:cs typeface="Calibri" panose="020F0502020204030204" pitchFamily="34" charset="0"/>
              </a:rPr>
              <a:t>	</a:t>
            </a:r>
            <a:r>
              <a:rPr lang="tr-TR" sz="1800" dirty="0" smtClean="0">
                <a:solidFill>
                  <a:srgbClr val="000000"/>
                </a:solidFill>
                <a:latin typeface="Calibri" panose="020F0502020204030204" pitchFamily="34" charset="0"/>
                <a:cs typeface="Calibri" panose="020F0502020204030204" pitchFamily="34" charset="0"/>
              </a:rPr>
              <a:t>Diğer </a:t>
            </a:r>
            <a:r>
              <a:rPr lang="tr-TR" sz="1800" dirty="0">
                <a:solidFill>
                  <a:srgbClr val="000000"/>
                </a:solidFill>
                <a:latin typeface="Calibri" panose="020F0502020204030204" pitchFamily="34" charset="0"/>
                <a:cs typeface="Calibri" panose="020F0502020204030204" pitchFamily="34" charset="0"/>
              </a:rPr>
              <a:t>bir tutuş biçimi ise sol el altta olmak üzere her iki el </a:t>
            </a:r>
            <a:r>
              <a:rPr lang="tr-TR" sz="1800" dirty="0" smtClean="0">
                <a:solidFill>
                  <a:srgbClr val="000000"/>
                </a:solidFill>
                <a:latin typeface="Calibri" panose="020F0502020204030204" pitchFamily="34" charset="0"/>
                <a:cs typeface="Calibri" panose="020F0502020204030204" pitchFamily="34" charset="0"/>
              </a:rPr>
              <a:t>açıktır </a:t>
            </a:r>
            <a:r>
              <a:rPr lang="tr-TR" sz="1800" dirty="0">
                <a:solidFill>
                  <a:srgbClr val="000000"/>
                </a:solidFill>
                <a:latin typeface="Calibri" panose="020F0502020204030204" pitchFamily="34" charset="0"/>
                <a:cs typeface="Calibri" panose="020F0502020204030204" pitchFamily="34" charset="0"/>
              </a:rPr>
              <a:t>ve başparmaklar çapraz biçimde birbirine </a:t>
            </a:r>
            <a:r>
              <a:rPr lang="tr-TR" sz="1800" dirty="0" smtClean="0">
                <a:solidFill>
                  <a:srgbClr val="000000"/>
                </a:solidFill>
                <a:latin typeface="Calibri" panose="020F0502020204030204" pitchFamily="34" charset="0"/>
                <a:cs typeface="Calibri" panose="020F0502020204030204" pitchFamily="34" charset="0"/>
              </a:rPr>
              <a:t>kenetlenmiştir. Baş </a:t>
            </a:r>
            <a:r>
              <a:rPr lang="tr-TR" sz="1800" dirty="0">
                <a:solidFill>
                  <a:srgbClr val="000000"/>
                </a:solidFill>
                <a:latin typeface="Calibri" panose="020F0502020204030204" pitchFamily="34" charset="0"/>
                <a:cs typeface="Calibri" panose="020F0502020204030204" pitchFamily="34" charset="0"/>
              </a:rPr>
              <a:t>ve gözler esas duruştaki gibidir. </a:t>
            </a:r>
            <a:r>
              <a:rPr lang="tr-TR" sz="1800" dirty="0" smtClean="0">
                <a:solidFill>
                  <a:srgbClr val="000000"/>
                </a:solidFill>
                <a:latin typeface="Calibri" panose="020F0502020204030204" pitchFamily="34" charset="0"/>
                <a:cs typeface="Calibri" panose="020F0502020204030204" pitchFamily="34" charset="0"/>
              </a:rPr>
              <a:t>Konuşulmaz </a:t>
            </a:r>
            <a:r>
              <a:rPr lang="tr-TR" sz="1800" dirty="0">
                <a:solidFill>
                  <a:srgbClr val="000000"/>
                </a:solidFill>
                <a:latin typeface="Calibri" panose="020F0502020204030204" pitchFamily="34" charset="0"/>
                <a:cs typeface="Calibri" panose="020F0502020204030204" pitchFamily="34" charset="0"/>
              </a:rPr>
              <a:t>ve </a:t>
            </a:r>
            <a:r>
              <a:rPr lang="tr-TR" sz="1800" dirty="0" smtClean="0">
                <a:solidFill>
                  <a:srgbClr val="000000"/>
                </a:solidFill>
                <a:latin typeface="Calibri" panose="020F0502020204030204" pitchFamily="34" charset="0"/>
                <a:cs typeface="Calibri" panose="020F0502020204030204" pitchFamily="34" charset="0"/>
              </a:rPr>
              <a:t>kıpırdanmaz</a:t>
            </a:r>
            <a:r>
              <a:rPr lang="tr-TR" sz="1800" dirty="0">
                <a:solidFill>
                  <a:srgbClr val="000000"/>
                </a:solidFill>
                <a:latin typeface="Calibri" panose="020F0502020204030204" pitchFamily="34" charset="0"/>
                <a:cs typeface="Calibri" panose="020F0502020204030204" pitchFamily="34" charset="0"/>
              </a:rPr>
              <a:t>. </a:t>
            </a:r>
            <a:endParaRPr lang="tr-TR" sz="1800" dirty="0" smtClean="0">
              <a:solidFill>
                <a:srgbClr val="000000"/>
              </a:solidFill>
              <a:latin typeface="Calibri" panose="020F0502020204030204" pitchFamily="34" charset="0"/>
              <a:cs typeface="Calibri" panose="020F0502020204030204" pitchFamily="34" charset="0"/>
            </a:endParaRPr>
          </a:p>
          <a:p>
            <a:pPr marL="185738" lvl="0" indent="0" algn="just">
              <a:lnSpc>
                <a:spcPct val="150000"/>
              </a:lnSpc>
              <a:spcBef>
                <a:spcPts val="0"/>
              </a:spcBef>
              <a:buNone/>
            </a:pPr>
            <a:r>
              <a:rPr lang="tr-TR" sz="1800" dirty="0">
                <a:solidFill>
                  <a:srgbClr val="000000"/>
                </a:solidFill>
                <a:latin typeface="Calibri" panose="020F0502020204030204" pitchFamily="34" charset="0"/>
                <a:cs typeface="Calibri" panose="020F0502020204030204" pitchFamily="34" charset="0"/>
              </a:rPr>
              <a:t>	</a:t>
            </a:r>
            <a:r>
              <a:rPr lang="tr-TR" sz="1800" dirty="0" smtClean="0">
                <a:solidFill>
                  <a:srgbClr val="000000"/>
                </a:solidFill>
                <a:latin typeface="Calibri" panose="020F0502020204030204" pitchFamily="34" charset="0"/>
                <a:cs typeface="Calibri" panose="020F0502020204030204" pitchFamily="34" charset="0"/>
              </a:rPr>
              <a:t>Kız </a:t>
            </a:r>
            <a:r>
              <a:rPr lang="tr-TR" sz="1800" dirty="0">
                <a:solidFill>
                  <a:srgbClr val="000000"/>
                </a:solidFill>
                <a:latin typeface="Calibri" panose="020F0502020204030204" pitchFamily="34" charset="0"/>
                <a:cs typeface="Calibri" panose="020F0502020204030204" pitchFamily="34" charset="0"/>
              </a:rPr>
              <a:t>öğrencilerde hazır ol ve rahat duruşu daha estetik </a:t>
            </a:r>
            <a:r>
              <a:rPr lang="tr-TR" sz="1800" dirty="0" smtClean="0">
                <a:solidFill>
                  <a:srgbClr val="000000"/>
                </a:solidFill>
                <a:latin typeface="Calibri" panose="020F0502020204030204" pitchFamily="34" charset="0"/>
                <a:cs typeface="Calibri" panose="020F0502020204030204" pitchFamily="34" charset="0"/>
              </a:rPr>
              <a:t>ve yumuşak olmalıdır</a:t>
            </a:r>
            <a:r>
              <a:rPr lang="tr-TR" sz="1800" dirty="0">
                <a:solidFill>
                  <a:srgbClr val="000000"/>
                </a:solidFill>
                <a:latin typeface="Calibri" panose="020F0502020204030204" pitchFamily="34" charset="0"/>
                <a:cs typeface="Calibri" panose="020F0502020204030204" pitchFamily="34" charset="0"/>
              </a:rPr>
              <a:t>. </a:t>
            </a:r>
            <a:r>
              <a:rPr lang="tr-TR" sz="1800" dirty="0" smtClean="0">
                <a:solidFill>
                  <a:srgbClr val="000000"/>
                </a:solidFill>
                <a:latin typeface="Calibri" panose="020F0502020204030204" pitchFamily="34" charset="0"/>
                <a:cs typeface="Calibri" panose="020F0502020204030204" pitchFamily="34" charset="0"/>
              </a:rPr>
              <a:t>Rahat </a:t>
            </a:r>
            <a:r>
              <a:rPr lang="tr-TR" sz="1800" dirty="0">
                <a:solidFill>
                  <a:srgbClr val="000000"/>
                </a:solidFill>
                <a:latin typeface="Calibri" panose="020F0502020204030204" pitchFamily="34" charset="0"/>
                <a:cs typeface="Calibri" panose="020F0502020204030204" pitchFamily="34" charset="0"/>
              </a:rPr>
              <a:t>duruşta vücut ağırlığı sağ ayak üzerine verilir. </a:t>
            </a:r>
          </a:p>
          <a:p>
            <a:endParaRPr lang="tr-TR" dirty="0"/>
          </a:p>
        </p:txBody>
      </p:sp>
      <p:sp>
        <p:nvSpPr>
          <p:cNvPr id="4" name="İçerik Yer Tutucusu 3"/>
          <p:cNvSpPr>
            <a:spLocks noGrp="1"/>
          </p:cNvSpPr>
          <p:nvPr>
            <p:ph sz="half" idx="2"/>
          </p:nvPr>
        </p:nvSpPr>
        <p:spPr>
          <a:xfrm>
            <a:off x="6958013" y="0"/>
            <a:ext cx="2185987" cy="6858000"/>
          </a:xfrm>
          <a:solidFill>
            <a:srgbClr val="FFFFCC"/>
          </a:solidFill>
        </p:spPr>
        <p:txBody>
          <a:bodyPr/>
          <a:lstStyle/>
          <a:p>
            <a:endParaRPr lang="tr-TR" sz="1400" b="1" dirty="0" smtClean="0">
              <a:latin typeface="Calibri" panose="020F0502020204030204" pitchFamily="34" charset="0"/>
              <a:cs typeface="Calibri" panose="020F0502020204030204" pitchFamily="34" charset="0"/>
            </a:endParaRPr>
          </a:p>
          <a:p>
            <a:endParaRPr lang="tr-TR" sz="1400" b="1" dirty="0">
              <a:latin typeface="Calibri" panose="020F0502020204030204" pitchFamily="34" charset="0"/>
              <a:cs typeface="Calibri" panose="020F0502020204030204" pitchFamily="34" charset="0"/>
            </a:endParaRPr>
          </a:p>
          <a:p>
            <a:endParaRPr lang="tr-TR" sz="1400" b="1" dirty="0" smtClean="0">
              <a:latin typeface="Calibri" panose="020F0502020204030204" pitchFamily="34" charset="0"/>
              <a:cs typeface="Calibri" panose="020F0502020204030204" pitchFamily="34" charset="0"/>
            </a:endParaRPr>
          </a:p>
          <a:p>
            <a:endParaRPr lang="tr-TR" sz="1400" b="1" dirty="0">
              <a:latin typeface="Calibri" panose="020F0502020204030204" pitchFamily="34" charset="0"/>
              <a:cs typeface="Calibri" panose="020F0502020204030204" pitchFamily="34" charset="0"/>
            </a:endParaRPr>
          </a:p>
          <a:p>
            <a:endParaRPr lang="tr-TR" sz="1400" b="1" dirty="0" smtClean="0">
              <a:latin typeface="Calibri" panose="020F0502020204030204" pitchFamily="34" charset="0"/>
              <a:cs typeface="Calibri" panose="020F0502020204030204" pitchFamily="34" charset="0"/>
            </a:endParaRPr>
          </a:p>
          <a:p>
            <a:endParaRPr lang="tr-TR" sz="1400" b="1" dirty="0">
              <a:latin typeface="Calibri" panose="020F0502020204030204" pitchFamily="34" charset="0"/>
              <a:cs typeface="Calibri" panose="020F0502020204030204" pitchFamily="34" charset="0"/>
            </a:endParaRPr>
          </a:p>
          <a:p>
            <a:endParaRPr lang="tr-TR" sz="1400" b="1" dirty="0" smtClean="0">
              <a:latin typeface="Calibri" panose="020F0502020204030204" pitchFamily="34" charset="0"/>
              <a:cs typeface="Calibri" panose="020F0502020204030204" pitchFamily="34" charset="0"/>
            </a:endParaRPr>
          </a:p>
          <a:p>
            <a:endParaRPr lang="tr-TR" sz="1400" b="1" dirty="0">
              <a:latin typeface="Calibri" panose="020F0502020204030204" pitchFamily="34" charset="0"/>
              <a:cs typeface="Calibri" panose="020F0502020204030204" pitchFamily="34" charset="0"/>
            </a:endParaRPr>
          </a:p>
          <a:p>
            <a:endParaRPr lang="tr-TR" sz="1400" b="1" dirty="0" smtClean="0">
              <a:latin typeface="Calibri" panose="020F0502020204030204" pitchFamily="34" charset="0"/>
              <a:cs typeface="Calibri" panose="020F0502020204030204" pitchFamily="34" charset="0"/>
            </a:endParaRPr>
          </a:p>
          <a:p>
            <a:endParaRPr lang="tr-TR" sz="1400" b="1" dirty="0">
              <a:latin typeface="Calibri" panose="020F0502020204030204" pitchFamily="34" charset="0"/>
              <a:cs typeface="Calibri" panose="020F0502020204030204" pitchFamily="34" charset="0"/>
            </a:endParaRPr>
          </a:p>
          <a:p>
            <a:endParaRPr lang="tr-TR" sz="1400" b="1" dirty="0" smtClean="0">
              <a:latin typeface="Calibri" panose="020F0502020204030204" pitchFamily="34" charset="0"/>
              <a:cs typeface="Calibri" panose="020F0502020204030204" pitchFamily="34" charset="0"/>
            </a:endParaRPr>
          </a:p>
          <a:p>
            <a:endParaRPr lang="tr-TR" sz="1400" b="1" dirty="0">
              <a:latin typeface="Calibri" panose="020F0502020204030204" pitchFamily="34" charset="0"/>
              <a:cs typeface="Calibri" panose="020F0502020204030204" pitchFamily="34" charset="0"/>
            </a:endParaRPr>
          </a:p>
          <a:p>
            <a:endParaRPr lang="tr-TR" sz="1400" b="1" dirty="0" smtClean="0">
              <a:latin typeface="Calibri" panose="020F0502020204030204" pitchFamily="34" charset="0"/>
              <a:cs typeface="Calibri" panose="020F0502020204030204" pitchFamily="34" charset="0"/>
            </a:endParaRPr>
          </a:p>
          <a:p>
            <a:r>
              <a:rPr lang="tr-TR" sz="1800" b="1" dirty="0" smtClean="0">
                <a:latin typeface="Calibri" panose="020F0502020204030204" pitchFamily="34" charset="0"/>
                <a:cs typeface="Calibri" panose="020F0502020204030204" pitchFamily="34" charset="0"/>
              </a:rPr>
              <a:t>Rahat Duruş</a:t>
            </a:r>
          </a:p>
          <a:p>
            <a:endParaRPr lang="tr-TR" sz="1400" dirty="0">
              <a:latin typeface="Calibri" panose="020F0502020204030204" pitchFamily="34" charset="0"/>
              <a:cs typeface="Calibri" panose="020F0502020204030204" pitchFamily="34" charset="0"/>
            </a:endParaRP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5" name="Slayt Numarası Yer Tutucusu 4"/>
          <p:cNvSpPr>
            <a:spLocks noGrp="1"/>
          </p:cNvSpPr>
          <p:nvPr>
            <p:ph type="sldNum" sz="quarter" idx="12"/>
          </p:nvPr>
        </p:nvSpPr>
        <p:spPr/>
        <p:txBody>
          <a:bodyPr/>
          <a:lstStyle/>
          <a:p>
            <a:fld id="{80B92E41-E063-4A9C-99AA-A8AC0554397C}" type="slidenum">
              <a:rPr lang="tr-TR" smtClean="0"/>
              <a:t>3</a:t>
            </a:fld>
            <a:endParaRPr lang="tr-TR"/>
          </a:p>
        </p:txBody>
      </p:sp>
      <p:pic>
        <p:nvPicPr>
          <p:cNvPr id="6" name="Resim 5"/>
          <p:cNvPicPr>
            <a:picLocks noChangeAspect="1"/>
          </p:cNvPicPr>
          <p:nvPr/>
        </p:nvPicPr>
        <p:blipFill>
          <a:blip r:embed="rId2"/>
          <a:stretch>
            <a:fillRect/>
          </a:stretch>
        </p:blipFill>
        <p:spPr>
          <a:xfrm>
            <a:off x="7158037" y="242887"/>
            <a:ext cx="1643063" cy="3000375"/>
          </a:xfrm>
          <a:prstGeom prst="rect">
            <a:avLst/>
          </a:prstGeom>
        </p:spPr>
      </p:pic>
      <p:pic>
        <p:nvPicPr>
          <p:cNvPr id="7" name="Resim 6"/>
          <p:cNvPicPr>
            <a:picLocks noChangeAspect="1"/>
          </p:cNvPicPr>
          <p:nvPr/>
        </p:nvPicPr>
        <p:blipFill>
          <a:blip r:embed="rId3"/>
          <a:stretch>
            <a:fillRect/>
          </a:stretch>
        </p:blipFill>
        <p:spPr>
          <a:xfrm>
            <a:off x="7158038" y="3798653"/>
            <a:ext cx="1643062" cy="2922822"/>
          </a:xfrm>
          <a:prstGeom prst="rect">
            <a:avLst/>
          </a:prstGeom>
        </p:spPr>
      </p:pic>
    </p:spTree>
    <p:extLst>
      <p:ext uri="{BB962C8B-B14F-4D97-AF65-F5344CB8AC3E}">
        <p14:creationId xmlns:p14="http://schemas.microsoft.com/office/powerpoint/2010/main" val="14795162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0" y="0"/>
            <a:ext cx="7037498" cy="6972300"/>
          </a:xfrm>
        </p:spPr>
        <p:txBody>
          <a:bodyPr/>
          <a:lstStyle/>
          <a:p>
            <a:pPr marL="185738" lvl="0" indent="0" algn="just" defTabSz="457200" fontAlgn="auto">
              <a:lnSpc>
                <a:spcPct val="150000"/>
              </a:lnSpc>
              <a:spcBef>
                <a:spcPts val="0"/>
              </a:spcBef>
              <a:spcAft>
                <a:spcPts val="0"/>
              </a:spcAft>
              <a:buClr>
                <a:prstClr val="white"/>
              </a:buClr>
              <a:buSzPct val="80000"/>
              <a:buNone/>
            </a:pPr>
            <a:r>
              <a:rPr lang="tr-TR" sz="1800" b="1" dirty="0">
                <a:solidFill>
                  <a:srgbClr val="000000"/>
                </a:solidFill>
                <a:latin typeface="Calibri" panose="020F0502020204030204" pitchFamily="34" charset="0"/>
                <a:cs typeface="Calibri" panose="020F0502020204030204" pitchFamily="34" charset="0"/>
              </a:rPr>
              <a:t>Esas Duruş</a:t>
            </a:r>
            <a:r>
              <a:rPr lang="tr-TR" sz="1800" dirty="0">
                <a:solidFill>
                  <a:srgbClr val="000000"/>
                </a:solidFill>
                <a:latin typeface="Calibri" panose="020F0502020204030204" pitchFamily="34" charset="0"/>
                <a:cs typeface="Calibri" panose="020F0502020204030204" pitchFamily="34" charset="0"/>
              </a:rPr>
              <a:t>: </a:t>
            </a:r>
          </a:p>
          <a:p>
            <a:pPr marL="185738" lvl="0" indent="0" algn="just" defTabSz="457200" fontAlgn="auto">
              <a:lnSpc>
                <a:spcPct val="150000"/>
              </a:lnSpc>
              <a:spcBef>
                <a:spcPts val="0"/>
              </a:spcBef>
              <a:spcAft>
                <a:spcPts val="0"/>
              </a:spcAft>
              <a:buClr>
                <a:prstClr val="white"/>
              </a:buClr>
              <a:buSzPct val="80000"/>
              <a:buNone/>
            </a:pPr>
            <a:r>
              <a:rPr lang="tr-TR" sz="1800" dirty="0" smtClean="0">
                <a:solidFill>
                  <a:srgbClr val="000000"/>
                </a:solidFill>
                <a:latin typeface="Calibri" panose="020F0502020204030204" pitchFamily="34" charset="0"/>
                <a:cs typeface="Calibri" panose="020F0502020204030204" pitchFamily="34" charset="0"/>
              </a:rPr>
              <a:t>		Sol </a:t>
            </a:r>
            <a:r>
              <a:rPr lang="tr-TR" sz="1800" dirty="0">
                <a:solidFill>
                  <a:srgbClr val="000000"/>
                </a:solidFill>
                <a:latin typeface="Calibri" panose="020F0502020204030204" pitchFamily="34" charset="0"/>
                <a:cs typeface="Calibri" panose="020F0502020204030204" pitchFamily="34" charset="0"/>
              </a:rPr>
              <a:t>ayak, sağ ayağın yanına sertçe çekilir. Topuklar bitişik ve bir hizada, ayak burunları birbirlerinden bir ayak boyu açık vaziyettedir. Kız öğrencilerde ayak uçları bitişiktir. </a:t>
            </a:r>
            <a:endParaRPr lang="tr-TR" sz="1800" dirty="0" smtClean="0">
              <a:solidFill>
                <a:srgbClr val="000000"/>
              </a:solidFill>
              <a:latin typeface="Calibri" panose="020F0502020204030204" pitchFamily="34" charset="0"/>
              <a:cs typeface="Calibri" panose="020F0502020204030204" pitchFamily="34" charset="0"/>
            </a:endParaRPr>
          </a:p>
          <a:p>
            <a:pPr marL="185738" lvl="0" indent="0" algn="just" defTabSz="457200" fontAlgn="auto">
              <a:lnSpc>
                <a:spcPct val="150000"/>
              </a:lnSpc>
              <a:spcBef>
                <a:spcPts val="0"/>
              </a:spcBef>
              <a:spcAft>
                <a:spcPts val="0"/>
              </a:spcAft>
              <a:buClr>
                <a:prstClr val="white"/>
              </a:buClr>
              <a:buSzPct val="80000"/>
              <a:buNone/>
            </a:pPr>
            <a:r>
              <a:rPr lang="tr-TR" sz="1800" dirty="0">
                <a:solidFill>
                  <a:srgbClr val="000000"/>
                </a:solidFill>
                <a:latin typeface="Calibri" panose="020F0502020204030204" pitchFamily="34" charset="0"/>
                <a:cs typeface="Calibri" panose="020F0502020204030204" pitchFamily="34" charset="0"/>
              </a:rPr>
              <a:t>	</a:t>
            </a:r>
            <a:r>
              <a:rPr lang="tr-TR" sz="1800" dirty="0" smtClean="0">
                <a:solidFill>
                  <a:srgbClr val="000000"/>
                </a:solidFill>
                <a:latin typeface="Calibri" panose="020F0502020204030204" pitchFamily="34" charset="0"/>
                <a:cs typeface="Calibri" panose="020F0502020204030204" pitchFamily="34" charset="0"/>
              </a:rPr>
              <a:t>	Vücut </a:t>
            </a:r>
            <a:r>
              <a:rPr lang="tr-TR" sz="1800" dirty="0">
                <a:solidFill>
                  <a:srgbClr val="000000"/>
                </a:solidFill>
                <a:latin typeface="Calibri" panose="020F0502020204030204" pitchFamily="34" charset="0"/>
                <a:cs typeface="Calibri" panose="020F0502020204030204" pitchFamily="34" charset="0"/>
              </a:rPr>
              <a:t>ağırlığı her iki ayağın ökçe ve tabanlarına eşit olarak bölünür. Dizler hafifçe gerilir, gövde dik tutulur, göğüs hafifçe kabartılır, karın içeri çekilir, omuzlar aynı yükseklikte tutulur ve yukarı kaldırılmadan biraz geriye alınır. </a:t>
            </a:r>
            <a:endParaRPr lang="tr-TR" sz="1800" dirty="0" smtClean="0">
              <a:solidFill>
                <a:srgbClr val="000000"/>
              </a:solidFill>
              <a:latin typeface="Calibri" panose="020F0502020204030204" pitchFamily="34" charset="0"/>
              <a:cs typeface="Calibri" panose="020F0502020204030204" pitchFamily="34" charset="0"/>
            </a:endParaRPr>
          </a:p>
          <a:p>
            <a:pPr marL="185738" lvl="0" indent="0" algn="just" defTabSz="457200" fontAlgn="auto">
              <a:lnSpc>
                <a:spcPct val="150000"/>
              </a:lnSpc>
              <a:spcBef>
                <a:spcPts val="0"/>
              </a:spcBef>
              <a:spcAft>
                <a:spcPts val="0"/>
              </a:spcAft>
              <a:buClr>
                <a:prstClr val="white"/>
              </a:buClr>
              <a:buSzPct val="80000"/>
              <a:buNone/>
            </a:pPr>
            <a:r>
              <a:rPr lang="tr-TR" sz="1800" dirty="0" smtClean="0">
                <a:solidFill>
                  <a:srgbClr val="000000"/>
                </a:solidFill>
                <a:latin typeface="Calibri" panose="020F0502020204030204" pitchFamily="34" charset="0"/>
                <a:cs typeface="Calibri" panose="020F0502020204030204" pitchFamily="34" charset="0"/>
              </a:rPr>
              <a:t>		Kollar </a:t>
            </a:r>
            <a:r>
              <a:rPr lang="tr-TR" sz="1800" dirty="0">
                <a:solidFill>
                  <a:srgbClr val="000000"/>
                </a:solidFill>
                <a:latin typeface="Calibri" panose="020F0502020204030204" pitchFamily="34" charset="0"/>
                <a:cs typeface="Calibri" panose="020F0502020204030204" pitchFamily="34" charset="0"/>
              </a:rPr>
              <a:t>aşağıya sarkıtılır. </a:t>
            </a:r>
            <a:r>
              <a:rPr lang="tr-TR" sz="1800" dirty="0" smtClean="0">
                <a:solidFill>
                  <a:srgbClr val="000000"/>
                </a:solidFill>
                <a:latin typeface="Calibri" panose="020F0502020204030204" pitchFamily="34" charset="0"/>
                <a:cs typeface="Calibri" panose="020F0502020204030204" pitchFamily="34" charset="0"/>
              </a:rPr>
              <a:t>Parmaklar </a:t>
            </a:r>
            <a:r>
              <a:rPr lang="tr-TR" sz="1800" dirty="0">
                <a:solidFill>
                  <a:srgbClr val="000000"/>
                </a:solidFill>
                <a:latin typeface="Calibri" panose="020F0502020204030204" pitchFamily="34" charset="0"/>
                <a:cs typeface="Calibri" panose="020F0502020204030204" pitchFamily="34" charset="0"/>
              </a:rPr>
              <a:t>bitişik ve gergin, orta parmak pantolon dikişi üzerine gelecek şekilde bacağa temas eder hâlde tutulur. Dirsekler hafifçe ileriye verilir, baş dik tutulur, çene boyuna doğru biraz çekilir, gözler ileri doğru bakar, kaslar hafif gergin bir vaziyet alır. </a:t>
            </a:r>
            <a:r>
              <a:rPr lang="tr-TR" sz="1800" dirty="0" smtClean="0">
                <a:solidFill>
                  <a:srgbClr val="000000"/>
                </a:solidFill>
                <a:latin typeface="Calibri" panose="020F0502020204030204" pitchFamily="34" charset="0"/>
                <a:cs typeface="Calibri" panose="020F0502020204030204" pitchFamily="34" charset="0"/>
              </a:rPr>
              <a:t>Diğer </a:t>
            </a:r>
            <a:r>
              <a:rPr lang="tr-TR" sz="1800" dirty="0">
                <a:solidFill>
                  <a:srgbClr val="000000"/>
                </a:solidFill>
                <a:latin typeface="Calibri" panose="020F0502020204030204" pitchFamily="34" charset="0"/>
                <a:cs typeface="Calibri" panose="020F0502020204030204" pitchFamily="34" charset="0"/>
              </a:rPr>
              <a:t>bir komut verilene kadar kımıldamadan beklenir. </a:t>
            </a:r>
            <a:endParaRPr lang="tr-TR" sz="1800" dirty="0" smtClean="0">
              <a:solidFill>
                <a:srgbClr val="000000"/>
              </a:solidFill>
              <a:latin typeface="Calibri" panose="020F0502020204030204" pitchFamily="34" charset="0"/>
              <a:cs typeface="Calibri" panose="020F0502020204030204" pitchFamily="34" charset="0"/>
            </a:endParaRPr>
          </a:p>
          <a:p>
            <a:pPr marL="185738" lvl="0" indent="0" algn="just" defTabSz="457200" fontAlgn="auto">
              <a:lnSpc>
                <a:spcPct val="150000"/>
              </a:lnSpc>
              <a:spcBef>
                <a:spcPts val="0"/>
              </a:spcBef>
              <a:spcAft>
                <a:spcPts val="0"/>
              </a:spcAft>
              <a:buClr>
                <a:prstClr val="white"/>
              </a:buClr>
              <a:buSzPct val="80000"/>
              <a:buNone/>
            </a:pPr>
            <a:r>
              <a:rPr lang="tr-TR" sz="1800" dirty="0">
                <a:solidFill>
                  <a:srgbClr val="000000"/>
                </a:solidFill>
                <a:latin typeface="Calibri" panose="020F0502020204030204" pitchFamily="34" charset="0"/>
                <a:cs typeface="Calibri" panose="020F0502020204030204" pitchFamily="34" charset="0"/>
              </a:rPr>
              <a:t>	</a:t>
            </a:r>
            <a:r>
              <a:rPr lang="tr-TR" sz="1800" dirty="0" smtClean="0">
                <a:solidFill>
                  <a:srgbClr val="000000"/>
                </a:solidFill>
                <a:latin typeface="Calibri" panose="020F0502020204030204" pitchFamily="34" charset="0"/>
                <a:cs typeface="Calibri" panose="020F0502020204030204" pitchFamily="34" charset="0"/>
              </a:rPr>
              <a:t>	Kız </a:t>
            </a:r>
            <a:r>
              <a:rPr lang="tr-TR" sz="1800" dirty="0">
                <a:solidFill>
                  <a:srgbClr val="000000"/>
                </a:solidFill>
                <a:latin typeface="Calibri" panose="020F0502020204030204" pitchFamily="34" charset="0"/>
                <a:cs typeface="Calibri" panose="020F0502020204030204" pitchFamily="34" charset="0"/>
              </a:rPr>
              <a:t>öğrencilerde rahat duruştan esas duruşa, ayak uçlarında hafifçe yukarı doğru yükselerek </a:t>
            </a:r>
            <a:r>
              <a:rPr lang="tr-TR" sz="1800" dirty="0" smtClean="0">
                <a:solidFill>
                  <a:srgbClr val="000000"/>
                </a:solidFill>
                <a:latin typeface="Calibri" panose="020F0502020204030204" pitchFamily="34" charset="0"/>
                <a:cs typeface="Calibri" panose="020F0502020204030204" pitchFamily="34" charset="0"/>
              </a:rPr>
              <a:t>geçilir.</a:t>
            </a:r>
            <a:endParaRPr lang="tr-TR" dirty="0"/>
          </a:p>
        </p:txBody>
      </p:sp>
      <p:sp>
        <p:nvSpPr>
          <p:cNvPr id="4" name="İçerik Yer Tutucusu 3"/>
          <p:cNvSpPr>
            <a:spLocks noGrp="1"/>
          </p:cNvSpPr>
          <p:nvPr>
            <p:ph sz="half" idx="2"/>
          </p:nvPr>
        </p:nvSpPr>
        <p:spPr>
          <a:xfrm>
            <a:off x="7107130" y="0"/>
            <a:ext cx="2036869" cy="6858000"/>
          </a:xfrm>
          <a:solidFill>
            <a:srgbClr val="FFFFCC"/>
          </a:solidFill>
        </p:spPr>
        <p:txBody>
          <a:bodyPr/>
          <a:lstStyle/>
          <a:p>
            <a:endParaRPr lang="tr-TR" sz="1800" b="1" dirty="0" smtClean="0">
              <a:solidFill>
                <a:srgbClr val="000000"/>
              </a:solidFill>
              <a:latin typeface="Calibri" panose="020F0502020204030204" pitchFamily="34" charset="0"/>
              <a:cs typeface="Calibri" panose="020F0502020204030204" pitchFamily="34" charset="0"/>
            </a:endParaRPr>
          </a:p>
          <a:p>
            <a:endParaRPr lang="tr-TR" sz="1800" b="1" dirty="0">
              <a:solidFill>
                <a:srgbClr val="000000"/>
              </a:solidFill>
              <a:latin typeface="Calibri" panose="020F0502020204030204" pitchFamily="34" charset="0"/>
              <a:cs typeface="Calibri" panose="020F0502020204030204" pitchFamily="34" charset="0"/>
            </a:endParaRPr>
          </a:p>
          <a:p>
            <a:endParaRPr lang="tr-TR" sz="1800" b="1" dirty="0" smtClean="0">
              <a:solidFill>
                <a:srgbClr val="000000"/>
              </a:solidFill>
              <a:latin typeface="Calibri" panose="020F0502020204030204" pitchFamily="34" charset="0"/>
              <a:cs typeface="Calibri" panose="020F0502020204030204" pitchFamily="34" charset="0"/>
            </a:endParaRPr>
          </a:p>
          <a:p>
            <a:endParaRPr lang="tr-TR" sz="1800" b="1" dirty="0">
              <a:solidFill>
                <a:srgbClr val="000000"/>
              </a:solidFill>
              <a:latin typeface="Calibri" panose="020F0502020204030204" pitchFamily="34" charset="0"/>
              <a:cs typeface="Calibri" panose="020F0502020204030204" pitchFamily="34" charset="0"/>
            </a:endParaRPr>
          </a:p>
          <a:p>
            <a:endParaRPr lang="tr-TR" sz="1800" b="1" dirty="0" smtClean="0">
              <a:solidFill>
                <a:srgbClr val="000000"/>
              </a:solidFill>
              <a:latin typeface="Calibri" panose="020F0502020204030204" pitchFamily="34" charset="0"/>
              <a:cs typeface="Calibri" panose="020F0502020204030204" pitchFamily="34" charset="0"/>
            </a:endParaRPr>
          </a:p>
          <a:p>
            <a:endParaRPr lang="tr-TR" sz="1800" b="1" dirty="0">
              <a:solidFill>
                <a:srgbClr val="000000"/>
              </a:solidFill>
              <a:latin typeface="Calibri" panose="020F0502020204030204" pitchFamily="34" charset="0"/>
              <a:cs typeface="Calibri" panose="020F0502020204030204" pitchFamily="34" charset="0"/>
            </a:endParaRPr>
          </a:p>
          <a:p>
            <a:endParaRPr lang="tr-TR" sz="1800" b="1" dirty="0" smtClean="0">
              <a:solidFill>
                <a:srgbClr val="000000"/>
              </a:solidFill>
              <a:latin typeface="Calibri" panose="020F0502020204030204" pitchFamily="34" charset="0"/>
              <a:cs typeface="Calibri" panose="020F0502020204030204" pitchFamily="34" charset="0"/>
            </a:endParaRPr>
          </a:p>
          <a:p>
            <a:endParaRPr lang="tr-TR" sz="1800" b="1" dirty="0">
              <a:solidFill>
                <a:srgbClr val="000000"/>
              </a:solidFill>
              <a:latin typeface="Calibri" panose="020F0502020204030204" pitchFamily="34" charset="0"/>
              <a:cs typeface="Calibri" panose="020F0502020204030204" pitchFamily="34" charset="0"/>
            </a:endParaRPr>
          </a:p>
          <a:p>
            <a:endParaRPr lang="tr-TR" sz="1800" b="1" dirty="0" smtClean="0">
              <a:solidFill>
                <a:srgbClr val="000000"/>
              </a:solidFill>
              <a:latin typeface="Calibri" panose="020F0502020204030204" pitchFamily="34" charset="0"/>
              <a:cs typeface="Calibri" panose="020F0502020204030204" pitchFamily="34" charset="0"/>
            </a:endParaRPr>
          </a:p>
          <a:p>
            <a:endParaRPr lang="tr-TR" sz="1800" b="1" dirty="0">
              <a:solidFill>
                <a:srgbClr val="000000"/>
              </a:solidFill>
              <a:latin typeface="Calibri" panose="020F0502020204030204" pitchFamily="34" charset="0"/>
              <a:cs typeface="Calibri" panose="020F0502020204030204" pitchFamily="34" charset="0"/>
            </a:endParaRPr>
          </a:p>
          <a:p>
            <a:r>
              <a:rPr lang="tr-TR" sz="1800" b="1" dirty="0" smtClean="0">
                <a:solidFill>
                  <a:srgbClr val="000000"/>
                </a:solidFill>
                <a:latin typeface="Calibri" panose="020F0502020204030204" pitchFamily="34" charset="0"/>
                <a:cs typeface="Calibri" panose="020F0502020204030204" pitchFamily="34" charset="0"/>
              </a:rPr>
              <a:t>Hazır-ol Duruş</a:t>
            </a:r>
          </a:p>
          <a:p>
            <a:endParaRPr lang="tr-TR" sz="1800" b="1" dirty="0" smtClean="0">
              <a:solidFill>
                <a:srgbClr val="000000"/>
              </a:solidFill>
              <a:latin typeface="Calibri" panose="020F0502020204030204" pitchFamily="34" charset="0"/>
              <a:cs typeface="Calibri" panose="020F0502020204030204" pitchFamily="34" charset="0"/>
            </a:endParaRPr>
          </a:p>
          <a:p>
            <a:endParaRPr lang="tr-TR" dirty="0"/>
          </a:p>
        </p:txBody>
      </p:sp>
      <p:sp>
        <p:nvSpPr>
          <p:cNvPr id="5" name="Slayt Numarası Yer Tutucusu 4"/>
          <p:cNvSpPr>
            <a:spLocks noGrp="1"/>
          </p:cNvSpPr>
          <p:nvPr>
            <p:ph type="sldNum" sz="quarter" idx="12"/>
          </p:nvPr>
        </p:nvSpPr>
        <p:spPr/>
        <p:txBody>
          <a:bodyPr/>
          <a:lstStyle/>
          <a:p>
            <a:fld id="{80B92E41-E063-4A9C-99AA-A8AC0554397C}" type="slidenum">
              <a:rPr lang="tr-TR" smtClean="0"/>
              <a:t>4</a:t>
            </a:fld>
            <a:endParaRPr lang="tr-TR"/>
          </a:p>
        </p:txBody>
      </p:sp>
      <p:pic>
        <p:nvPicPr>
          <p:cNvPr id="6" name="Resim 5"/>
          <p:cNvPicPr>
            <a:picLocks noChangeAspect="1"/>
          </p:cNvPicPr>
          <p:nvPr/>
        </p:nvPicPr>
        <p:blipFill>
          <a:blip r:embed="rId2"/>
          <a:stretch>
            <a:fillRect/>
          </a:stretch>
        </p:blipFill>
        <p:spPr>
          <a:xfrm>
            <a:off x="7300913" y="3786187"/>
            <a:ext cx="1649302" cy="2828925"/>
          </a:xfrm>
          <a:prstGeom prst="rect">
            <a:avLst/>
          </a:prstGeom>
        </p:spPr>
      </p:pic>
      <p:pic>
        <p:nvPicPr>
          <p:cNvPr id="7" name="Resim 6"/>
          <p:cNvPicPr>
            <a:picLocks noChangeAspect="1"/>
          </p:cNvPicPr>
          <p:nvPr/>
        </p:nvPicPr>
        <p:blipFill>
          <a:blip r:embed="rId3"/>
          <a:stretch>
            <a:fillRect/>
          </a:stretch>
        </p:blipFill>
        <p:spPr>
          <a:xfrm>
            <a:off x="7300913" y="200026"/>
            <a:ext cx="1649302" cy="2814638"/>
          </a:xfrm>
          <a:prstGeom prst="rect">
            <a:avLst/>
          </a:prstGeom>
        </p:spPr>
      </p:pic>
    </p:spTree>
    <p:extLst>
      <p:ext uri="{BB962C8B-B14F-4D97-AF65-F5344CB8AC3E}">
        <p14:creationId xmlns:p14="http://schemas.microsoft.com/office/powerpoint/2010/main" val="29987417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p:spPr>
        <p:txBody>
          <a:bodyPr/>
          <a:lstStyle/>
          <a:p>
            <a:pPr marL="457200" algn="ctr">
              <a:lnSpc>
                <a:spcPct val="200000"/>
              </a:lnSpc>
            </a:pPr>
            <a:r>
              <a:rPr lang="tr-TR" sz="1800" b="1" dirty="0" smtClean="0">
                <a:latin typeface="Calibri" panose="020F0502020204030204" pitchFamily="34" charset="0"/>
                <a:cs typeface="Calibri" panose="020F0502020204030204" pitchFamily="34" charset="0"/>
              </a:rPr>
              <a:t>Bacaklar </a:t>
            </a:r>
            <a:r>
              <a:rPr lang="tr-TR" sz="1800" b="1" dirty="0">
                <a:latin typeface="Calibri" panose="020F0502020204030204" pitchFamily="34" charset="0"/>
                <a:cs typeface="Calibri" panose="020F0502020204030204" pitchFamily="34" charset="0"/>
              </a:rPr>
              <a:t>Kapalı Ayakta Duruş:</a:t>
            </a:r>
          </a:p>
          <a:p>
            <a:pPr marL="457200">
              <a:lnSpc>
                <a:spcPct val="150000"/>
              </a:lnSpc>
            </a:pPr>
            <a:endParaRPr lang="tr-TR" sz="1800" dirty="0" smtClean="0">
              <a:latin typeface="Calibri" panose="020F0502020204030204" pitchFamily="34" charset="0"/>
              <a:cs typeface="Calibri" panose="020F0502020204030204" pitchFamily="34" charset="0"/>
            </a:endParaRPr>
          </a:p>
          <a:p>
            <a:pPr marL="457200">
              <a:lnSpc>
                <a:spcPct val="150000"/>
              </a:lnSpc>
            </a:pPr>
            <a:endParaRPr lang="tr-TR" sz="1800" dirty="0">
              <a:latin typeface="Calibri" panose="020F0502020204030204" pitchFamily="34" charset="0"/>
              <a:cs typeface="Calibri" panose="020F0502020204030204" pitchFamily="34" charset="0"/>
            </a:endParaRPr>
          </a:p>
          <a:p>
            <a:pPr marL="457200">
              <a:lnSpc>
                <a:spcPct val="150000"/>
              </a:lnSpc>
            </a:pPr>
            <a:endParaRPr lang="tr-TR" sz="1800" dirty="0" smtClean="0">
              <a:latin typeface="Calibri" panose="020F0502020204030204" pitchFamily="34" charset="0"/>
              <a:cs typeface="Calibri" panose="020F0502020204030204" pitchFamily="34" charset="0"/>
            </a:endParaRPr>
          </a:p>
          <a:p>
            <a:pPr marL="457200">
              <a:lnSpc>
                <a:spcPct val="150000"/>
              </a:lnSpc>
            </a:pPr>
            <a:endParaRPr lang="tr-TR" sz="1800" dirty="0">
              <a:latin typeface="Calibri" panose="020F0502020204030204" pitchFamily="34" charset="0"/>
              <a:cs typeface="Calibri" panose="020F0502020204030204" pitchFamily="34" charset="0"/>
            </a:endParaRPr>
          </a:p>
          <a:p>
            <a:pPr marL="457200">
              <a:lnSpc>
                <a:spcPct val="150000"/>
              </a:lnSpc>
            </a:pPr>
            <a:endParaRPr lang="tr-TR" sz="1800" dirty="0" smtClean="0">
              <a:latin typeface="Calibri" panose="020F0502020204030204" pitchFamily="34" charset="0"/>
              <a:cs typeface="Calibri" panose="020F0502020204030204" pitchFamily="34" charset="0"/>
            </a:endParaRPr>
          </a:p>
          <a:p>
            <a:pPr marL="457200">
              <a:lnSpc>
                <a:spcPct val="150000"/>
              </a:lnSpc>
            </a:pPr>
            <a:endParaRPr lang="tr-TR" sz="1800" dirty="0">
              <a:latin typeface="Calibri" panose="020F0502020204030204" pitchFamily="34" charset="0"/>
              <a:cs typeface="Calibri" panose="020F0502020204030204" pitchFamily="34" charset="0"/>
            </a:endParaRPr>
          </a:p>
          <a:p>
            <a:pPr marL="457200">
              <a:lnSpc>
                <a:spcPct val="150000"/>
              </a:lnSpc>
            </a:pPr>
            <a:endParaRPr lang="tr-TR" sz="1800" dirty="0" smtClean="0">
              <a:latin typeface="Calibri" panose="020F0502020204030204" pitchFamily="34" charset="0"/>
              <a:cs typeface="Calibri" panose="020F0502020204030204" pitchFamily="34" charset="0"/>
            </a:endParaRPr>
          </a:p>
          <a:p>
            <a:pPr marL="457200">
              <a:lnSpc>
                <a:spcPct val="150000"/>
              </a:lnSpc>
            </a:pPr>
            <a:endParaRPr lang="tr-TR" sz="1800" dirty="0">
              <a:latin typeface="Calibri" panose="020F0502020204030204" pitchFamily="34" charset="0"/>
              <a:cs typeface="Calibri" panose="020F0502020204030204" pitchFamily="34" charset="0"/>
            </a:endParaRPr>
          </a:p>
          <a:p>
            <a:pPr marL="457200">
              <a:lnSpc>
                <a:spcPct val="150000"/>
              </a:lnSpc>
            </a:pPr>
            <a:endParaRPr lang="tr-TR" sz="1800" dirty="0" smtClean="0">
              <a:latin typeface="Calibri" panose="020F0502020204030204" pitchFamily="34" charset="0"/>
              <a:cs typeface="Calibri" panose="020F0502020204030204" pitchFamily="34" charset="0"/>
            </a:endParaRPr>
          </a:p>
          <a:p>
            <a:pPr marL="361950">
              <a:lnSpc>
                <a:spcPct val="150000"/>
              </a:lnSpc>
              <a:spcBef>
                <a:spcPts val="0"/>
              </a:spcBef>
            </a:pPr>
            <a:r>
              <a:rPr lang="tr-TR" sz="1800" dirty="0" smtClean="0">
                <a:latin typeface="Calibri" panose="020F0502020204030204" pitchFamily="34" charset="0"/>
                <a:cs typeface="Calibri" panose="020F0502020204030204" pitchFamily="34" charset="0"/>
              </a:rPr>
              <a:t>Bacaklar </a:t>
            </a:r>
            <a:r>
              <a:rPr lang="tr-TR" sz="1800" dirty="0">
                <a:latin typeface="Calibri" panose="020F0502020204030204" pitchFamily="34" charset="0"/>
                <a:cs typeface="Calibri" panose="020F0502020204030204" pitchFamily="34" charset="0"/>
              </a:rPr>
              <a:t>bitişik Kollar yanlarda gövdeye paralel, baş ve gövde dik olarak yapılan duruştur.</a:t>
            </a:r>
          </a:p>
          <a:p>
            <a:pPr marL="361950">
              <a:lnSpc>
                <a:spcPct val="150000"/>
              </a:lnSpc>
              <a:spcBef>
                <a:spcPts val="0"/>
              </a:spcBef>
            </a:pPr>
            <a:r>
              <a:rPr lang="tr-TR" sz="1800" dirty="0">
                <a:latin typeface="Calibri" panose="020F0502020204030204" pitchFamily="34" charset="0"/>
                <a:cs typeface="Calibri" panose="020F0502020204030204" pitchFamily="34" charset="0"/>
              </a:rPr>
              <a:t>Bacaklar kapalı ayakta duruş: Bacaklar birbirine paralel ve araları çok az açıktır. </a:t>
            </a:r>
            <a:endParaRPr lang="tr-TR" sz="1800" dirty="0" smtClean="0">
              <a:latin typeface="Calibri" panose="020F0502020204030204" pitchFamily="34" charset="0"/>
              <a:cs typeface="Calibri" panose="020F0502020204030204" pitchFamily="34" charset="0"/>
            </a:endParaRPr>
          </a:p>
          <a:p>
            <a:pPr marL="361950">
              <a:lnSpc>
                <a:spcPct val="150000"/>
              </a:lnSpc>
              <a:spcBef>
                <a:spcPts val="0"/>
              </a:spcBef>
            </a:pPr>
            <a:r>
              <a:rPr lang="tr-TR" sz="1800" dirty="0" smtClean="0">
                <a:latin typeface="Calibri" panose="020F0502020204030204" pitchFamily="34" charset="0"/>
                <a:cs typeface="Calibri" panose="020F0502020204030204" pitchFamily="34" charset="0"/>
              </a:rPr>
              <a:t>Vücut </a:t>
            </a:r>
            <a:r>
              <a:rPr lang="tr-TR" sz="1800" dirty="0">
                <a:latin typeface="Calibri" panose="020F0502020204030204" pitchFamily="34" charset="0"/>
                <a:cs typeface="Calibri" panose="020F0502020204030204" pitchFamily="34" charset="0"/>
              </a:rPr>
              <a:t>ağırlığı dengeli olarak her iki bacak üzerine dağıtılmıştır. </a:t>
            </a:r>
            <a:endParaRPr lang="tr-TR" sz="1800" dirty="0" smtClean="0">
              <a:latin typeface="Calibri" panose="020F0502020204030204" pitchFamily="34" charset="0"/>
              <a:cs typeface="Calibri" panose="020F0502020204030204" pitchFamily="34" charset="0"/>
            </a:endParaRPr>
          </a:p>
          <a:p>
            <a:pPr marL="361950">
              <a:lnSpc>
                <a:spcPct val="150000"/>
              </a:lnSpc>
              <a:spcBef>
                <a:spcPts val="0"/>
              </a:spcBef>
            </a:pPr>
            <a:r>
              <a:rPr lang="tr-TR" sz="1800" dirty="0" smtClean="0">
                <a:latin typeface="Calibri" panose="020F0502020204030204" pitchFamily="34" charset="0"/>
                <a:cs typeface="Calibri" panose="020F0502020204030204" pitchFamily="34" charset="0"/>
              </a:rPr>
              <a:t>Kollar </a:t>
            </a:r>
            <a:r>
              <a:rPr lang="tr-TR" sz="1800" dirty="0">
                <a:latin typeface="Calibri" panose="020F0502020204030204" pitchFamily="34" charset="0"/>
                <a:cs typeface="Calibri" panose="020F0502020204030204" pitchFamily="34" charset="0"/>
              </a:rPr>
              <a:t>yanlarda gövdeye paralel, baş dik ve gövde gergin olarak yapılan duruştur</a:t>
            </a:r>
            <a:r>
              <a:rPr lang="tr-TR" sz="1800" dirty="0" smtClean="0">
                <a:latin typeface="Calibri" panose="020F0502020204030204" pitchFamily="34" charset="0"/>
                <a:cs typeface="Calibri" panose="020F0502020204030204" pitchFamily="34" charset="0"/>
              </a:rPr>
              <a:t>.</a:t>
            </a:r>
            <a:r>
              <a:rPr lang="tr-TR" sz="1800" b="1" dirty="0">
                <a:latin typeface="Calibri" panose="020F0502020204030204" pitchFamily="34" charset="0"/>
                <a:cs typeface="Calibri" panose="020F0502020204030204" pitchFamily="34" charset="0"/>
              </a:rPr>
              <a:t> </a:t>
            </a:r>
            <a:endParaRPr lang="tr-TR" sz="1800" b="1" dirty="0" smtClean="0">
              <a:latin typeface="Calibri" panose="020F0502020204030204" pitchFamily="34" charset="0"/>
              <a:cs typeface="Calibri" panose="020F0502020204030204" pitchFamily="34" charset="0"/>
            </a:endParaRPr>
          </a:p>
          <a:p>
            <a:pPr>
              <a:lnSpc>
                <a:spcPct val="150000"/>
              </a:lnSpc>
            </a:pPr>
            <a:endParaRPr lang="tr-TR" sz="1800" dirty="0">
              <a:latin typeface="Calibri" panose="020F0502020204030204" pitchFamily="34" charset="0"/>
              <a:cs typeface="Calibri" panose="020F0502020204030204" pitchFamily="34" charset="0"/>
            </a:endParaRPr>
          </a:p>
          <a:p>
            <a:pPr>
              <a:lnSpc>
                <a:spcPct val="150000"/>
              </a:lnSpc>
            </a:pPr>
            <a:endParaRPr lang="tr-TR" sz="1800" dirty="0">
              <a:latin typeface="Calibri" panose="020F0502020204030204" pitchFamily="34" charset="0"/>
              <a:cs typeface="Calibri" panose="020F0502020204030204" pitchFamily="34" charset="0"/>
            </a:endParaRPr>
          </a:p>
          <a:p>
            <a:endParaRPr lang="tr-TR" dirty="0"/>
          </a:p>
        </p:txBody>
      </p:sp>
      <p:pic>
        <p:nvPicPr>
          <p:cNvPr id="5" name="Resim 4"/>
          <p:cNvPicPr/>
          <p:nvPr/>
        </p:nvPicPr>
        <p:blipFill>
          <a:blip r:embed="rId2">
            <a:extLst>
              <a:ext uri="{28A0092B-C50C-407E-A947-70E740481C1C}">
                <a14:useLocalDpi xmlns:a14="http://schemas.microsoft.com/office/drawing/2010/main" val="0"/>
              </a:ext>
            </a:extLst>
          </a:blip>
          <a:srcRect/>
          <a:stretch>
            <a:fillRect/>
          </a:stretch>
        </p:blipFill>
        <p:spPr bwMode="auto">
          <a:xfrm>
            <a:off x="2409092" y="896815"/>
            <a:ext cx="2022231" cy="3517529"/>
          </a:xfrm>
          <a:prstGeom prst="rect">
            <a:avLst/>
          </a:prstGeom>
          <a:noFill/>
        </p:spPr>
      </p:pic>
      <p:pic>
        <p:nvPicPr>
          <p:cNvPr id="2" name="Resim 1"/>
          <p:cNvPicPr>
            <a:picLocks noChangeAspect="1"/>
          </p:cNvPicPr>
          <p:nvPr/>
        </p:nvPicPr>
        <p:blipFill>
          <a:blip r:embed="rId3"/>
          <a:stretch>
            <a:fillRect/>
          </a:stretch>
        </p:blipFill>
        <p:spPr>
          <a:xfrm>
            <a:off x="5169877" y="738554"/>
            <a:ext cx="1799566" cy="3675791"/>
          </a:xfrm>
          <a:prstGeom prst="rect">
            <a:avLst/>
          </a:prstGeom>
        </p:spPr>
      </p:pic>
      <p:sp>
        <p:nvSpPr>
          <p:cNvPr id="4" name="Slayt Numarası Yer Tutucusu 3"/>
          <p:cNvSpPr>
            <a:spLocks noGrp="1"/>
          </p:cNvSpPr>
          <p:nvPr>
            <p:ph type="sldNum" sz="quarter" idx="12"/>
          </p:nvPr>
        </p:nvSpPr>
        <p:spPr/>
        <p:txBody>
          <a:bodyPr/>
          <a:lstStyle/>
          <a:p>
            <a:fld id="{80B92E41-E063-4A9C-99AA-A8AC0554397C}" type="slidenum">
              <a:rPr lang="tr-TR" smtClean="0"/>
              <a:t>5</a:t>
            </a:fld>
            <a:endParaRPr lang="tr-TR"/>
          </a:p>
        </p:txBody>
      </p:sp>
    </p:spTree>
    <p:extLst>
      <p:ext uri="{BB962C8B-B14F-4D97-AF65-F5344CB8AC3E}">
        <p14:creationId xmlns:p14="http://schemas.microsoft.com/office/powerpoint/2010/main" val="39944017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7999"/>
          </a:xfrm>
        </p:spPr>
        <p:txBody>
          <a:bodyPr/>
          <a:lstStyle/>
          <a:p>
            <a:pPr marL="457200" algn="just">
              <a:spcAft>
                <a:spcPts val="0"/>
              </a:spcAft>
            </a:pPr>
            <a:endParaRPr lang="tr-TR" sz="1800" b="1" dirty="0" smtClean="0">
              <a:latin typeface="Calibri" panose="020F0502020204030204" pitchFamily="34" charset="0"/>
              <a:cs typeface="Calibri" panose="020F0502020204030204" pitchFamily="34" charset="0"/>
            </a:endParaRPr>
          </a:p>
          <a:p>
            <a:pPr marL="268288" algn="ctr">
              <a:spcAft>
                <a:spcPts val="0"/>
              </a:spcAft>
            </a:pPr>
            <a:r>
              <a:rPr lang="tr-TR" sz="1800" b="1" dirty="0" smtClean="0">
                <a:latin typeface="Calibri" panose="020F0502020204030204" pitchFamily="34" charset="0"/>
                <a:cs typeface="Calibri" panose="020F0502020204030204" pitchFamily="34" charset="0"/>
              </a:rPr>
              <a:t>Bacaklar </a:t>
            </a:r>
            <a:r>
              <a:rPr lang="tr-TR" sz="1800" b="1" dirty="0">
                <a:latin typeface="Calibri" panose="020F0502020204030204" pitchFamily="34" charset="0"/>
                <a:cs typeface="Calibri" panose="020F0502020204030204" pitchFamily="34" charset="0"/>
              </a:rPr>
              <a:t>açık ayakta duruş: </a:t>
            </a:r>
            <a:endParaRPr lang="tr-TR" sz="1800" b="1" dirty="0" smtClean="0">
              <a:latin typeface="Calibri" panose="020F0502020204030204" pitchFamily="34" charset="0"/>
              <a:cs typeface="Calibri" panose="020F0502020204030204" pitchFamily="34" charset="0"/>
            </a:endParaRPr>
          </a:p>
          <a:p>
            <a:pPr marL="457200" algn="just">
              <a:spcAft>
                <a:spcPts val="0"/>
              </a:spcAft>
            </a:pPr>
            <a:endParaRPr lang="tr-TR" sz="1800" b="1" dirty="0">
              <a:latin typeface="Calibri" panose="020F0502020204030204" pitchFamily="34" charset="0"/>
              <a:cs typeface="Calibri" panose="020F0502020204030204" pitchFamily="34" charset="0"/>
            </a:endParaRPr>
          </a:p>
          <a:p>
            <a:pPr marL="457200" algn="just">
              <a:spcAft>
                <a:spcPts val="0"/>
              </a:spcAft>
            </a:pPr>
            <a:endParaRPr lang="tr-TR" sz="1800" b="1" dirty="0" smtClean="0">
              <a:latin typeface="Calibri" panose="020F0502020204030204" pitchFamily="34" charset="0"/>
              <a:cs typeface="Calibri" panose="020F0502020204030204" pitchFamily="34" charset="0"/>
            </a:endParaRPr>
          </a:p>
          <a:p>
            <a:pPr marL="457200" algn="just">
              <a:spcAft>
                <a:spcPts val="0"/>
              </a:spcAft>
            </a:pPr>
            <a:endParaRPr lang="tr-TR" sz="1800" b="1" dirty="0">
              <a:latin typeface="Calibri" panose="020F0502020204030204" pitchFamily="34" charset="0"/>
              <a:cs typeface="Calibri" panose="020F0502020204030204" pitchFamily="34" charset="0"/>
            </a:endParaRPr>
          </a:p>
          <a:p>
            <a:pPr marL="457200" algn="just">
              <a:spcAft>
                <a:spcPts val="0"/>
              </a:spcAft>
            </a:pPr>
            <a:endParaRPr lang="tr-TR" sz="1800" b="1" dirty="0" smtClean="0">
              <a:latin typeface="Calibri" panose="020F0502020204030204" pitchFamily="34" charset="0"/>
              <a:cs typeface="Calibri" panose="020F0502020204030204" pitchFamily="34" charset="0"/>
            </a:endParaRPr>
          </a:p>
          <a:p>
            <a:pPr marL="457200" algn="just">
              <a:spcAft>
                <a:spcPts val="0"/>
              </a:spcAft>
            </a:pPr>
            <a:endParaRPr lang="tr-TR" sz="1800" b="1" dirty="0">
              <a:latin typeface="Calibri" panose="020F0502020204030204" pitchFamily="34" charset="0"/>
              <a:cs typeface="Calibri" panose="020F0502020204030204" pitchFamily="34" charset="0"/>
            </a:endParaRPr>
          </a:p>
          <a:p>
            <a:pPr marL="457200" algn="just">
              <a:spcAft>
                <a:spcPts val="0"/>
              </a:spcAft>
            </a:pPr>
            <a:endParaRPr lang="tr-TR" sz="1800" b="1" dirty="0" smtClean="0">
              <a:latin typeface="Calibri" panose="020F0502020204030204" pitchFamily="34" charset="0"/>
              <a:cs typeface="Calibri" panose="020F0502020204030204" pitchFamily="34" charset="0"/>
            </a:endParaRPr>
          </a:p>
          <a:p>
            <a:pPr marL="457200" algn="just">
              <a:spcAft>
                <a:spcPts val="0"/>
              </a:spcAft>
            </a:pPr>
            <a:endParaRPr lang="tr-TR" sz="1800" b="1" dirty="0">
              <a:latin typeface="Calibri" panose="020F0502020204030204" pitchFamily="34" charset="0"/>
              <a:cs typeface="Calibri" panose="020F0502020204030204" pitchFamily="34" charset="0"/>
            </a:endParaRPr>
          </a:p>
          <a:p>
            <a:pPr marL="457200" algn="just">
              <a:spcAft>
                <a:spcPts val="0"/>
              </a:spcAft>
            </a:pPr>
            <a:endParaRPr lang="tr-TR" sz="1800" b="1" dirty="0" smtClean="0">
              <a:latin typeface="Calibri" panose="020F0502020204030204" pitchFamily="34" charset="0"/>
              <a:cs typeface="Calibri" panose="020F0502020204030204" pitchFamily="34" charset="0"/>
            </a:endParaRPr>
          </a:p>
          <a:p>
            <a:pPr marL="457200" algn="just">
              <a:spcAft>
                <a:spcPts val="0"/>
              </a:spcAft>
            </a:pPr>
            <a:endParaRPr lang="tr-TR" sz="1800" b="1" dirty="0">
              <a:latin typeface="Calibri" panose="020F0502020204030204" pitchFamily="34" charset="0"/>
              <a:cs typeface="Calibri" panose="020F0502020204030204" pitchFamily="34" charset="0"/>
            </a:endParaRPr>
          </a:p>
          <a:p>
            <a:pPr marL="457200" algn="just">
              <a:spcAft>
                <a:spcPts val="0"/>
              </a:spcAft>
            </a:pPr>
            <a:endParaRPr lang="tr-TR" sz="1800" dirty="0" smtClean="0">
              <a:latin typeface="Calibri" panose="020F0502020204030204" pitchFamily="34" charset="0"/>
              <a:cs typeface="Calibri" panose="020F0502020204030204" pitchFamily="34" charset="0"/>
            </a:endParaRPr>
          </a:p>
          <a:p>
            <a:pPr marL="457200" algn="just">
              <a:spcAft>
                <a:spcPts val="0"/>
              </a:spcAft>
            </a:pPr>
            <a:endParaRPr lang="tr-TR" sz="1800" dirty="0">
              <a:latin typeface="Calibri" panose="020F0502020204030204" pitchFamily="34" charset="0"/>
              <a:cs typeface="Calibri" panose="020F0502020204030204" pitchFamily="34" charset="0"/>
            </a:endParaRPr>
          </a:p>
          <a:p>
            <a:pPr marL="457200" algn="just">
              <a:lnSpc>
                <a:spcPct val="150000"/>
              </a:lnSpc>
              <a:spcBef>
                <a:spcPts val="0"/>
              </a:spcBef>
              <a:spcAft>
                <a:spcPts val="0"/>
              </a:spcAft>
            </a:pPr>
            <a:r>
              <a:rPr lang="tr-TR" sz="1800" dirty="0" smtClean="0">
                <a:latin typeface="Calibri" panose="020F0502020204030204" pitchFamily="34" charset="0"/>
                <a:cs typeface="Calibri" panose="020F0502020204030204" pitchFamily="34" charset="0"/>
              </a:rPr>
              <a:t>Ayaklar </a:t>
            </a:r>
            <a:r>
              <a:rPr lang="tr-TR" sz="1800" dirty="0">
                <a:latin typeface="Calibri" panose="020F0502020204030204" pitchFamily="34" charset="0"/>
                <a:cs typeface="Calibri" panose="020F0502020204030204" pitchFamily="34" charset="0"/>
              </a:rPr>
              <a:t>omuz genişliğinde açık ve gergindir. </a:t>
            </a:r>
            <a:endParaRPr lang="tr-TR" sz="1800" dirty="0" smtClean="0">
              <a:latin typeface="Calibri" panose="020F0502020204030204" pitchFamily="34" charset="0"/>
              <a:cs typeface="Calibri" panose="020F0502020204030204" pitchFamily="34" charset="0"/>
            </a:endParaRPr>
          </a:p>
          <a:p>
            <a:pPr marL="457200" algn="just">
              <a:lnSpc>
                <a:spcPct val="150000"/>
              </a:lnSpc>
              <a:spcBef>
                <a:spcPts val="0"/>
              </a:spcBef>
              <a:spcAft>
                <a:spcPts val="0"/>
              </a:spcAft>
            </a:pPr>
            <a:r>
              <a:rPr lang="tr-TR" sz="1800" dirty="0" smtClean="0">
                <a:latin typeface="Calibri" panose="020F0502020204030204" pitchFamily="34" charset="0"/>
                <a:cs typeface="Calibri" panose="020F0502020204030204" pitchFamily="34" charset="0"/>
              </a:rPr>
              <a:t>Kollar </a:t>
            </a:r>
            <a:r>
              <a:rPr lang="tr-TR" sz="1800" dirty="0">
                <a:latin typeface="Calibri" panose="020F0502020204030204" pitchFamily="34" charset="0"/>
                <a:cs typeface="Calibri" panose="020F0502020204030204" pitchFamily="34" charset="0"/>
              </a:rPr>
              <a:t>yanda ve gövdeye paraleldir. </a:t>
            </a:r>
            <a:r>
              <a:rPr lang="tr-TR" sz="1800" dirty="0" smtClean="0">
                <a:latin typeface="Calibri" panose="020F0502020204030204" pitchFamily="34" charset="0"/>
                <a:cs typeface="Calibri" panose="020F0502020204030204" pitchFamily="34" charset="0"/>
              </a:rPr>
              <a:t>Baş </a:t>
            </a:r>
            <a:r>
              <a:rPr lang="tr-TR" sz="1800" dirty="0">
                <a:latin typeface="Calibri" panose="020F0502020204030204" pitchFamily="34" charset="0"/>
                <a:cs typeface="Calibri" panose="020F0502020204030204" pitchFamily="34" charset="0"/>
              </a:rPr>
              <a:t>ve gövde dik, bakış karşıyadır. </a:t>
            </a:r>
            <a:endParaRPr lang="tr-TR" sz="1800" dirty="0" smtClean="0">
              <a:latin typeface="Calibri" panose="020F0502020204030204" pitchFamily="34" charset="0"/>
              <a:cs typeface="Calibri" panose="020F0502020204030204" pitchFamily="34" charset="0"/>
            </a:endParaRPr>
          </a:p>
          <a:p>
            <a:pPr marL="457200" algn="just">
              <a:lnSpc>
                <a:spcPct val="150000"/>
              </a:lnSpc>
              <a:spcBef>
                <a:spcPts val="0"/>
              </a:spcBef>
              <a:spcAft>
                <a:spcPts val="0"/>
              </a:spcAft>
            </a:pPr>
            <a:r>
              <a:rPr lang="tr-TR" sz="1800" dirty="0" smtClean="0">
                <a:latin typeface="Calibri" panose="020F0502020204030204" pitchFamily="34" charset="0"/>
                <a:cs typeface="Calibri" panose="020F0502020204030204" pitchFamily="34" charset="0"/>
              </a:rPr>
              <a:t>Vücut </a:t>
            </a:r>
            <a:r>
              <a:rPr lang="tr-TR" sz="1800" dirty="0">
                <a:latin typeface="Calibri" panose="020F0502020204030204" pitchFamily="34" charset="0"/>
                <a:cs typeface="Calibri" panose="020F0502020204030204" pitchFamily="34" charset="0"/>
              </a:rPr>
              <a:t>ağırlığı her iki ayakta eşittir. Ayak uçları karşıya bakar</a:t>
            </a:r>
            <a:r>
              <a:rPr lang="tr-TR" sz="1800" dirty="0" smtClean="0">
                <a:latin typeface="Calibri" panose="020F0502020204030204" pitchFamily="34" charset="0"/>
                <a:cs typeface="Calibri" panose="020F0502020204030204" pitchFamily="34" charset="0"/>
              </a:rPr>
              <a:t>.</a:t>
            </a:r>
            <a:endParaRPr lang="tr-TR" sz="1800" dirty="0">
              <a:latin typeface="Calibri" panose="020F0502020204030204" pitchFamily="34" charset="0"/>
              <a:cs typeface="Calibri" panose="020F0502020204030204" pitchFamily="34" charset="0"/>
            </a:endParaRPr>
          </a:p>
        </p:txBody>
      </p:sp>
      <p:pic>
        <p:nvPicPr>
          <p:cNvPr id="4" name="Resim 3"/>
          <p:cNvPicPr>
            <a:picLocks noChangeAspect="1"/>
          </p:cNvPicPr>
          <p:nvPr/>
        </p:nvPicPr>
        <p:blipFill>
          <a:blip r:embed="rId2"/>
          <a:stretch>
            <a:fillRect/>
          </a:stretch>
        </p:blipFill>
        <p:spPr>
          <a:xfrm>
            <a:off x="3419475" y="861646"/>
            <a:ext cx="2445297" cy="3112477"/>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6</a:t>
            </a:fld>
            <a:endParaRPr lang="tr-TR" dirty="0"/>
          </a:p>
        </p:txBody>
      </p:sp>
    </p:spTree>
    <p:extLst>
      <p:ext uri="{BB962C8B-B14F-4D97-AF65-F5344CB8AC3E}">
        <p14:creationId xmlns:p14="http://schemas.microsoft.com/office/powerpoint/2010/main" val="34748389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361950" indent="-266700" algn="just">
              <a:spcBef>
                <a:spcPts val="0"/>
              </a:spcBef>
              <a:spcAft>
                <a:spcPts val="0"/>
              </a:spcAft>
            </a:pPr>
            <a:endParaRPr lang="tr-TR" sz="1200" b="1" dirty="0" smtClean="0">
              <a:solidFill>
                <a:prstClr val="black"/>
              </a:solidFill>
              <a:latin typeface="Calibri" panose="020F0502020204030204"/>
            </a:endParaRPr>
          </a:p>
          <a:p>
            <a:pPr marL="361950" indent="-266700" algn="ctr">
              <a:spcBef>
                <a:spcPts val="0"/>
              </a:spcBef>
              <a:spcAft>
                <a:spcPts val="0"/>
              </a:spcAft>
            </a:pPr>
            <a:r>
              <a:rPr lang="tr-TR" sz="1800" b="1" dirty="0" err="1" smtClean="0">
                <a:solidFill>
                  <a:prstClr val="black"/>
                </a:solidFill>
                <a:latin typeface="Calibri" panose="020F0502020204030204"/>
              </a:rPr>
              <a:t>Çömelik</a:t>
            </a:r>
            <a:r>
              <a:rPr lang="tr-TR" sz="1800" b="1" dirty="0" smtClean="0">
                <a:solidFill>
                  <a:prstClr val="black"/>
                </a:solidFill>
                <a:latin typeface="Calibri" panose="020F0502020204030204"/>
              </a:rPr>
              <a:t> Duruş :</a:t>
            </a:r>
          </a:p>
          <a:p>
            <a:pPr marL="361950" indent="-266700" algn="just">
              <a:spcBef>
                <a:spcPts val="0"/>
              </a:spcBef>
              <a:spcAft>
                <a:spcPts val="0"/>
              </a:spcAft>
            </a:pPr>
            <a:endParaRPr lang="tr-TR" sz="1800" b="1" dirty="0">
              <a:solidFill>
                <a:prstClr val="black"/>
              </a:solidFill>
              <a:latin typeface="Calibri" panose="020F0502020204030204"/>
            </a:endParaRPr>
          </a:p>
          <a:p>
            <a:pPr marL="361950" indent="-266700" algn="just">
              <a:spcBef>
                <a:spcPts val="0"/>
              </a:spcBef>
              <a:spcAft>
                <a:spcPts val="0"/>
              </a:spcAft>
            </a:pPr>
            <a:endParaRPr lang="tr-TR" sz="1800" dirty="0" smtClean="0">
              <a:solidFill>
                <a:prstClr val="black"/>
              </a:solidFill>
              <a:latin typeface="Calibri" panose="020F0502020204030204"/>
            </a:endParaRPr>
          </a:p>
          <a:p>
            <a:pPr marL="361950" indent="-266700" algn="just">
              <a:spcBef>
                <a:spcPts val="0"/>
              </a:spcBef>
              <a:spcAft>
                <a:spcPts val="0"/>
              </a:spcAft>
            </a:pPr>
            <a:endParaRPr lang="tr-TR" sz="1800" dirty="0">
              <a:solidFill>
                <a:prstClr val="black"/>
              </a:solidFill>
              <a:latin typeface="Calibri" panose="020F0502020204030204"/>
            </a:endParaRPr>
          </a:p>
          <a:p>
            <a:pPr marL="361950" indent="-266700" algn="just">
              <a:spcBef>
                <a:spcPts val="0"/>
              </a:spcBef>
              <a:spcAft>
                <a:spcPts val="0"/>
              </a:spcAft>
            </a:pPr>
            <a:endParaRPr lang="tr-TR" sz="1800" dirty="0" smtClean="0">
              <a:solidFill>
                <a:prstClr val="black"/>
              </a:solidFill>
              <a:latin typeface="Calibri" panose="020F0502020204030204"/>
            </a:endParaRPr>
          </a:p>
          <a:p>
            <a:pPr marL="361950" indent="-266700" algn="just">
              <a:spcBef>
                <a:spcPts val="0"/>
              </a:spcBef>
              <a:spcAft>
                <a:spcPts val="0"/>
              </a:spcAft>
            </a:pPr>
            <a:endParaRPr lang="tr-TR" sz="1800" dirty="0">
              <a:solidFill>
                <a:prstClr val="black"/>
              </a:solidFill>
              <a:latin typeface="Calibri" panose="020F0502020204030204"/>
            </a:endParaRPr>
          </a:p>
          <a:p>
            <a:pPr marL="361950" indent="-266700" algn="just">
              <a:spcBef>
                <a:spcPts val="0"/>
              </a:spcBef>
              <a:spcAft>
                <a:spcPts val="0"/>
              </a:spcAft>
            </a:pPr>
            <a:endParaRPr lang="tr-TR" sz="1800" dirty="0" smtClean="0">
              <a:solidFill>
                <a:prstClr val="black"/>
              </a:solidFill>
              <a:latin typeface="Calibri" panose="020F0502020204030204"/>
            </a:endParaRPr>
          </a:p>
          <a:p>
            <a:pPr marL="361950" indent="-266700" algn="just">
              <a:spcBef>
                <a:spcPts val="0"/>
              </a:spcBef>
              <a:spcAft>
                <a:spcPts val="0"/>
              </a:spcAft>
            </a:pPr>
            <a:endParaRPr lang="tr-TR" sz="1800" dirty="0">
              <a:solidFill>
                <a:prstClr val="black"/>
              </a:solidFill>
              <a:latin typeface="Calibri" panose="020F0502020204030204"/>
            </a:endParaRPr>
          </a:p>
          <a:p>
            <a:pPr marL="361950" indent="-266700" algn="just">
              <a:spcBef>
                <a:spcPts val="0"/>
              </a:spcBef>
              <a:spcAft>
                <a:spcPts val="0"/>
              </a:spcAft>
            </a:pPr>
            <a:endParaRPr lang="tr-TR" sz="1800" dirty="0" smtClean="0">
              <a:solidFill>
                <a:prstClr val="black"/>
              </a:solidFill>
              <a:latin typeface="Calibri" panose="020F0502020204030204"/>
            </a:endParaRPr>
          </a:p>
          <a:p>
            <a:pPr marL="361950" indent="-266700" algn="just">
              <a:spcBef>
                <a:spcPts val="0"/>
              </a:spcBef>
              <a:spcAft>
                <a:spcPts val="0"/>
              </a:spcAft>
            </a:pPr>
            <a:endParaRPr lang="tr-TR" sz="1800" dirty="0">
              <a:solidFill>
                <a:prstClr val="black"/>
              </a:solidFill>
              <a:latin typeface="Calibri" panose="020F0502020204030204"/>
            </a:endParaRPr>
          </a:p>
          <a:p>
            <a:pPr marL="361950" indent="-266700" algn="just">
              <a:spcBef>
                <a:spcPts val="0"/>
              </a:spcBef>
              <a:spcAft>
                <a:spcPts val="0"/>
              </a:spcAft>
            </a:pPr>
            <a:endParaRPr lang="tr-TR" sz="1800" dirty="0" smtClean="0">
              <a:solidFill>
                <a:prstClr val="black"/>
              </a:solidFill>
              <a:latin typeface="Calibri" panose="020F0502020204030204"/>
            </a:endParaRPr>
          </a:p>
          <a:p>
            <a:pPr marL="361950" indent="-266700" algn="just">
              <a:spcBef>
                <a:spcPts val="0"/>
              </a:spcBef>
              <a:spcAft>
                <a:spcPts val="0"/>
              </a:spcAft>
            </a:pPr>
            <a:endParaRPr lang="tr-TR" sz="1800" dirty="0">
              <a:solidFill>
                <a:prstClr val="black"/>
              </a:solidFill>
              <a:latin typeface="Calibri" panose="020F0502020204030204"/>
            </a:endParaRPr>
          </a:p>
          <a:p>
            <a:pPr marL="361950" indent="-266700" algn="just">
              <a:spcBef>
                <a:spcPts val="0"/>
              </a:spcBef>
              <a:spcAft>
                <a:spcPts val="0"/>
              </a:spcAft>
            </a:pPr>
            <a:endParaRPr lang="tr-TR" sz="1800" dirty="0" smtClean="0">
              <a:solidFill>
                <a:prstClr val="black"/>
              </a:solidFill>
              <a:latin typeface="Calibri" panose="020F0502020204030204"/>
            </a:endParaRPr>
          </a:p>
          <a:p>
            <a:pPr marL="361950" indent="-266700" algn="just">
              <a:spcBef>
                <a:spcPts val="0"/>
              </a:spcBef>
              <a:spcAft>
                <a:spcPts val="0"/>
              </a:spcAft>
            </a:pPr>
            <a:endParaRPr lang="tr-TR" sz="1800" dirty="0" smtClean="0">
              <a:solidFill>
                <a:prstClr val="black"/>
              </a:solidFill>
              <a:latin typeface="Calibri" panose="020F0502020204030204"/>
            </a:endParaRPr>
          </a:p>
          <a:p>
            <a:pPr marL="361950" indent="-266700" algn="just">
              <a:spcBef>
                <a:spcPts val="0"/>
              </a:spcBef>
              <a:spcAft>
                <a:spcPts val="0"/>
              </a:spcAft>
            </a:pPr>
            <a:endParaRPr lang="tr-TR" sz="1800" dirty="0">
              <a:solidFill>
                <a:prstClr val="black"/>
              </a:solidFill>
              <a:latin typeface="Calibri" panose="020F0502020204030204"/>
            </a:endParaRPr>
          </a:p>
          <a:p>
            <a:pPr marL="439738" indent="-266700" algn="just">
              <a:lnSpc>
                <a:spcPct val="150000"/>
              </a:lnSpc>
              <a:spcBef>
                <a:spcPts val="0"/>
              </a:spcBef>
              <a:spcAft>
                <a:spcPts val="0"/>
              </a:spcAft>
            </a:pPr>
            <a:r>
              <a:rPr lang="tr-TR" sz="1800" dirty="0" smtClean="0">
                <a:latin typeface="Calibri" panose="020F0502020204030204" pitchFamily="34" charset="0"/>
                <a:ea typeface="Times New Roman" panose="02020603050405020304" pitchFamily="18" charset="0"/>
                <a:cs typeface="Calibri" panose="020F0502020204030204" pitchFamily="34" charset="0"/>
              </a:rPr>
              <a:t>Baş </a:t>
            </a:r>
            <a:r>
              <a:rPr lang="tr-TR" sz="1800" dirty="0">
                <a:latin typeface="Calibri" panose="020F0502020204030204" pitchFamily="34" charset="0"/>
                <a:ea typeface="Times New Roman" panose="02020603050405020304" pitchFamily="18" charset="0"/>
                <a:cs typeface="Calibri" panose="020F0502020204030204" pitchFamily="34" charset="0"/>
              </a:rPr>
              <a:t>ve gövde </a:t>
            </a:r>
            <a:r>
              <a:rPr lang="tr-TR" sz="1800" dirty="0" smtClean="0">
                <a:latin typeface="Calibri" panose="020F0502020204030204" pitchFamily="34" charset="0"/>
                <a:ea typeface="Times New Roman" panose="02020603050405020304" pitchFamily="18" charset="0"/>
                <a:cs typeface="Calibri" panose="020F0502020204030204" pitchFamily="34" charset="0"/>
              </a:rPr>
              <a:t>dik</a:t>
            </a:r>
            <a:r>
              <a:rPr lang="tr-TR" sz="1800" dirty="0" smtClean="0">
                <a:solidFill>
                  <a:prstClr val="black"/>
                </a:solidFill>
                <a:latin typeface="Calibri" panose="020F0502020204030204"/>
              </a:rPr>
              <a:t>, </a:t>
            </a:r>
            <a:r>
              <a:rPr lang="tr-TR" sz="1800" dirty="0">
                <a:solidFill>
                  <a:prstClr val="black"/>
                </a:solidFill>
                <a:latin typeface="Calibri" panose="020F0502020204030204"/>
              </a:rPr>
              <a:t>bakış karşıyadır. </a:t>
            </a:r>
            <a:r>
              <a:rPr lang="tr-TR" sz="1800" dirty="0" smtClean="0">
                <a:latin typeface="Calibri" panose="020F0502020204030204" pitchFamily="34" charset="0"/>
                <a:cs typeface="Calibri" panose="020F0502020204030204" pitchFamily="34" charset="0"/>
              </a:rPr>
              <a:t>V</a:t>
            </a:r>
            <a:r>
              <a:rPr lang="tr-TR" sz="1800" dirty="0" smtClean="0">
                <a:latin typeface="Calibri" panose="020F0502020204030204" pitchFamily="34" charset="0"/>
                <a:ea typeface="Times New Roman" panose="02020603050405020304" pitchFamily="18" charset="0"/>
                <a:cs typeface="Calibri" panose="020F0502020204030204" pitchFamily="34" charset="0"/>
              </a:rPr>
              <a:t>ücut </a:t>
            </a:r>
            <a:r>
              <a:rPr lang="tr-TR" sz="1800" dirty="0">
                <a:latin typeface="Calibri" panose="020F0502020204030204" pitchFamily="34" charset="0"/>
                <a:ea typeface="Times New Roman" panose="02020603050405020304" pitchFamily="18" charset="0"/>
                <a:cs typeface="Calibri" panose="020F0502020204030204" pitchFamily="34" charset="0"/>
              </a:rPr>
              <a:t>ağırlığı ayak uçlarında çömelme hareketidir. </a:t>
            </a: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439738" indent="-266700" algn="just">
              <a:lnSpc>
                <a:spcPct val="150000"/>
              </a:lnSpc>
              <a:spcBef>
                <a:spcPts val="0"/>
              </a:spcBef>
              <a:spcAft>
                <a:spcPts val="0"/>
              </a:spcAft>
            </a:pPr>
            <a:r>
              <a:rPr lang="tr-TR" sz="1800" dirty="0" smtClean="0">
                <a:latin typeface="Calibri" panose="020F0502020204030204" pitchFamily="34" charset="0"/>
                <a:ea typeface="Times New Roman" panose="02020603050405020304" pitchFamily="18" charset="0"/>
                <a:cs typeface="Calibri" panose="020F0502020204030204" pitchFamily="34" charset="0"/>
              </a:rPr>
              <a:t>Bu </a:t>
            </a:r>
            <a:r>
              <a:rPr lang="tr-TR" sz="1800" dirty="0">
                <a:latin typeface="Calibri" panose="020F0502020204030204" pitchFamily="34" charset="0"/>
                <a:ea typeface="Times New Roman" panose="02020603050405020304" pitchFamily="18" charset="0"/>
                <a:cs typeface="Calibri" panose="020F0502020204030204" pitchFamily="34" charset="0"/>
              </a:rPr>
              <a:t>duruşta kalça ve topuklar bitişik, kollar gövdeye paraleldir.</a:t>
            </a:r>
            <a:r>
              <a:rPr lang="tr-TR" sz="1800" b="1" dirty="0">
                <a:solidFill>
                  <a:prstClr val="black"/>
                </a:solidFill>
                <a:latin typeface="Calibri" panose="020F0502020204030204"/>
              </a:rPr>
              <a:t> </a:t>
            </a:r>
          </a:p>
          <a:p>
            <a:pPr marL="439738" lvl="0" indent="-266700"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Kalça </a:t>
            </a:r>
            <a:r>
              <a:rPr lang="tr-TR" sz="1800" dirty="0">
                <a:solidFill>
                  <a:prstClr val="black"/>
                </a:solidFill>
                <a:latin typeface="Calibri" panose="020F0502020204030204"/>
              </a:rPr>
              <a:t>ve baldır bitişik, kollar yanlarda yere diktir. </a:t>
            </a:r>
            <a:endParaRPr lang="tr-TR" sz="1800" dirty="0" smtClean="0">
              <a:solidFill>
                <a:prstClr val="black"/>
              </a:solidFill>
              <a:latin typeface="Calibri" panose="020F0502020204030204"/>
            </a:endParaRPr>
          </a:p>
          <a:p>
            <a:pPr marL="439738" lvl="0" indent="-266700"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Gövde </a:t>
            </a:r>
            <a:r>
              <a:rPr lang="tr-TR" sz="1800" dirty="0">
                <a:solidFill>
                  <a:prstClr val="black"/>
                </a:solidFill>
                <a:latin typeface="Calibri" panose="020F0502020204030204"/>
              </a:rPr>
              <a:t>öne meyilli, dizlerdeki açı sıfırdır. </a:t>
            </a:r>
            <a:endParaRPr lang="tr-TR" sz="1800" dirty="0" smtClean="0">
              <a:solidFill>
                <a:prstClr val="black"/>
              </a:solidFill>
              <a:latin typeface="Calibri" panose="020F0502020204030204"/>
            </a:endParaRPr>
          </a:p>
          <a:p>
            <a:pPr marL="439738" lvl="0" indent="-266700"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Ayaklar </a:t>
            </a:r>
            <a:r>
              <a:rPr lang="tr-TR" sz="1800" dirty="0">
                <a:solidFill>
                  <a:prstClr val="black"/>
                </a:solidFill>
                <a:latin typeface="Calibri" panose="020F0502020204030204"/>
              </a:rPr>
              <a:t>arası hafif açık, ayak uçları karşıya bakar şekilde çömelme hareketidir</a:t>
            </a:r>
            <a:r>
              <a:rPr lang="tr-TR" sz="1800" dirty="0" smtClean="0">
                <a:solidFill>
                  <a:prstClr val="black"/>
                </a:solidFill>
                <a:latin typeface="Calibri" panose="020F0502020204030204"/>
              </a:rPr>
              <a:t>.</a:t>
            </a:r>
            <a:endParaRPr lang="tr-TR" sz="1800" dirty="0" smtClean="0">
              <a:solidFill>
                <a:srgbClr val="555555"/>
              </a:solidFill>
              <a:latin typeface="Calibri" panose="020F0502020204030204" pitchFamily="34" charset="0"/>
              <a:ea typeface="Calibri" panose="020F0502020204030204" pitchFamily="34" charset="0"/>
              <a:cs typeface="Calibri" panose="020F0502020204030204" pitchFamily="34" charset="0"/>
            </a:endParaRPr>
          </a:p>
          <a:p>
            <a:pPr lvl="0" algn="just">
              <a:lnSpc>
                <a:spcPct val="150000"/>
              </a:lnSpc>
              <a:spcAft>
                <a:spcPts val="0"/>
              </a:spcAft>
            </a:pPr>
            <a:endParaRPr lang="tr-TR"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0"/>
              </a:spcAft>
            </a:pPr>
            <a:endParaRPr lang="tr-TR" sz="12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pic>
        <p:nvPicPr>
          <p:cNvPr id="4" name="Resim 3"/>
          <p:cNvPicPr>
            <a:picLocks noChangeAspect="1"/>
          </p:cNvPicPr>
          <p:nvPr/>
        </p:nvPicPr>
        <p:blipFill>
          <a:blip r:embed="rId2"/>
          <a:stretch>
            <a:fillRect/>
          </a:stretch>
        </p:blipFill>
        <p:spPr>
          <a:xfrm>
            <a:off x="2180492" y="703384"/>
            <a:ext cx="2268416" cy="3163712"/>
          </a:xfrm>
          <a:prstGeom prst="rect">
            <a:avLst/>
          </a:prstGeom>
        </p:spPr>
      </p:pic>
      <p:pic>
        <p:nvPicPr>
          <p:cNvPr id="5" name="Resim 4"/>
          <p:cNvPicPr>
            <a:picLocks noChangeAspect="1"/>
          </p:cNvPicPr>
          <p:nvPr/>
        </p:nvPicPr>
        <p:blipFill>
          <a:blip r:embed="rId3"/>
          <a:stretch>
            <a:fillRect/>
          </a:stretch>
        </p:blipFill>
        <p:spPr>
          <a:xfrm>
            <a:off x="4965241" y="703383"/>
            <a:ext cx="2349959" cy="3163713"/>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7</a:t>
            </a:fld>
            <a:endParaRPr lang="tr-TR"/>
          </a:p>
        </p:txBody>
      </p:sp>
    </p:spTree>
    <p:extLst>
      <p:ext uri="{BB962C8B-B14F-4D97-AF65-F5344CB8AC3E}">
        <p14:creationId xmlns:p14="http://schemas.microsoft.com/office/powerpoint/2010/main" val="17542944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28600" lvl="0" indent="-228600" fontAlgn="auto">
              <a:lnSpc>
                <a:spcPct val="90000"/>
              </a:lnSpc>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lnSpc>
                <a:spcPct val="90000"/>
              </a:lnSpc>
              <a:spcBef>
                <a:spcPts val="1000"/>
              </a:spcBef>
              <a:spcAft>
                <a:spcPts val="0"/>
              </a:spcAft>
              <a:buFont typeface="Arial" panose="020B0604020202020204" pitchFamily="34" charset="0"/>
              <a:buChar char="•"/>
            </a:pPr>
            <a:r>
              <a:rPr lang="tr-TR" sz="1800" b="1" dirty="0" err="1" smtClean="0">
                <a:solidFill>
                  <a:prstClr val="black"/>
                </a:solidFill>
                <a:latin typeface="Calibri" panose="020F0502020204030204"/>
              </a:rPr>
              <a:t>Çömelik</a:t>
            </a:r>
            <a:r>
              <a:rPr lang="tr-TR" sz="1800" b="1" dirty="0" smtClean="0">
                <a:solidFill>
                  <a:prstClr val="black"/>
                </a:solidFill>
                <a:latin typeface="Calibri" panose="020F0502020204030204"/>
              </a:rPr>
              <a:t> duruş :</a:t>
            </a:r>
            <a:r>
              <a:rPr lang="tr-TR" sz="1800" dirty="0" smtClean="0">
                <a:solidFill>
                  <a:prstClr val="black"/>
                </a:solidFill>
                <a:latin typeface="Calibri" panose="020F0502020204030204"/>
              </a:rPr>
              <a:t> </a:t>
            </a: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150000"/>
              </a:lnSpc>
              <a:spcBef>
                <a:spcPts val="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439738" lvl="0" indent="-266700" algn="just">
              <a:lnSpc>
                <a:spcPct val="150000"/>
              </a:lnSpc>
              <a:spcBef>
                <a:spcPts val="0"/>
              </a:spcBef>
              <a:spcAft>
                <a:spcPts val="0"/>
              </a:spcAft>
            </a:pPr>
            <a:r>
              <a:rPr lang="tr-TR" sz="1800" dirty="0" smtClean="0">
                <a:solidFill>
                  <a:prstClr val="black"/>
                </a:solidFill>
                <a:latin typeface="Calibri" panose="020F0502020204030204"/>
              </a:rPr>
              <a:t>Baş </a:t>
            </a:r>
            <a:r>
              <a:rPr lang="tr-TR" sz="1800" dirty="0">
                <a:solidFill>
                  <a:prstClr val="black"/>
                </a:solidFill>
                <a:latin typeface="Calibri" panose="020F0502020204030204"/>
              </a:rPr>
              <a:t>dik, bakış karşıyadır. </a:t>
            </a:r>
            <a:endParaRPr lang="tr-TR" sz="1800" dirty="0" smtClean="0">
              <a:solidFill>
                <a:prstClr val="black"/>
              </a:solidFill>
              <a:latin typeface="Calibri" panose="020F0502020204030204"/>
            </a:endParaRPr>
          </a:p>
          <a:p>
            <a:pPr marL="439738" lvl="0" indent="-266700" algn="just">
              <a:lnSpc>
                <a:spcPct val="150000"/>
              </a:lnSpc>
              <a:spcBef>
                <a:spcPts val="0"/>
              </a:spcBef>
              <a:spcAft>
                <a:spcPts val="0"/>
              </a:spcAft>
            </a:pPr>
            <a:r>
              <a:rPr lang="tr-TR" sz="1800" dirty="0" smtClean="0">
                <a:solidFill>
                  <a:srgbClr val="000000"/>
                </a:solidFill>
                <a:latin typeface="Calibri" panose="020F0502020204030204" pitchFamily="34" charset="0"/>
                <a:cs typeface="Calibri" panose="020F0502020204030204" pitchFamily="34" charset="0"/>
              </a:rPr>
              <a:t>V</a:t>
            </a:r>
            <a:r>
              <a:rPr lang="tr-TR" sz="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ücut </a:t>
            </a:r>
            <a:r>
              <a:rPr lang="tr-TR" sz="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ağırlığı ayak uçlarında çömelme hareketidir. </a:t>
            </a:r>
          </a:p>
          <a:p>
            <a:pPr marL="439738" lvl="0" indent="-263525"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Kalça </a:t>
            </a:r>
            <a:r>
              <a:rPr lang="tr-TR" sz="1800" dirty="0">
                <a:solidFill>
                  <a:prstClr val="black"/>
                </a:solidFill>
                <a:latin typeface="Calibri" panose="020F0502020204030204"/>
              </a:rPr>
              <a:t>ve baldır bitişik, kollar yanlarda yere diktir. </a:t>
            </a:r>
            <a:endParaRPr lang="tr-TR" sz="1800" dirty="0" smtClean="0">
              <a:solidFill>
                <a:prstClr val="black"/>
              </a:solidFill>
              <a:latin typeface="Calibri" panose="020F0502020204030204"/>
            </a:endParaRPr>
          </a:p>
          <a:p>
            <a:pPr marL="439738" lvl="0" indent="-263525"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Gövde </a:t>
            </a:r>
            <a:r>
              <a:rPr lang="tr-TR" sz="1800" dirty="0">
                <a:solidFill>
                  <a:prstClr val="black"/>
                </a:solidFill>
                <a:latin typeface="Calibri" panose="020F0502020204030204"/>
              </a:rPr>
              <a:t>öne meyilli, dizlerdeki açı sıfırdır. </a:t>
            </a:r>
            <a:endParaRPr lang="tr-TR" sz="1800" dirty="0" smtClean="0">
              <a:solidFill>
                <a:prstClr val="black"/>
              </a:solidFill>
              <a:latin typeface="Calibri" panose="020F0502020204030204"/>
            </a:endParaRPr>
          </a:p>
          <a:p>
            <a:pPr marL="439738" lvl="0" indent="-263525"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Ayaklar </a:t>
            </a:r>
            <a:r>
              <a:rPr lang="tr-TR" sz="1800" dirty="0">
                <a:solidFill>
                  <a:prstClr val="black"/>
                </a:solidFill>
                <a:latin typeface="Calibri" panose="020F0502020204030204"/>
              </a:rPr>
              <a:t>arası hafif açık, ayak uçları karşıya bakar şekilde çömelme hareketidir.</a:t>
            </a:r>
          </a:p>
        </p:txBody>
      </p:sp>
      <p:sp>
        <p:nvSpPr>
          <p:cNvPr id="4" name="Slayt Numarası Yer Tutucusu 3"/>
          <p:cNvSpPr>
            <a:spLocks noGrp="1"/>
          </p:cNvSpPr>
          <p:nvPr>
            <p:ph type="sldNum" sz="quarter" idx="12"/>
          </p:nvPr>
        </p:nvSpPr>
        <p:spPr/>
        <p:txBody>
          <a:bodyPr/>
          <a:lstStyle/>
          <a:p>
            <a:fld id="{80B92E41-E063-4A9C-99AA-A8AC0554397C}" type="slidenum">
              <a:rPr lang="tr-TR" smtClean="0"/>
              <a:t>8</a:t>
            </a:fld>
            <a:endParaRPr lang="tr-TR"/>
          </a:p>
        </p:txBody>
      </p:sp>
      <p:pic>
        <p:nvPicPr>
          <p:cNvPr id="5" name="Resim 4">
            <a:extLst>
              <a:ext uri="{FF2B5EF4-FFF2-40B4-BE49-F238E27FC236}">
                <a16:creationId xmlns:a16="http://schemas.microsoft.com/office/drawing/2014/main" xmlns="" id="{6C0D8BD2-EBC9-4E46-B3B9-20CF75575A19}"/>
              </a:ext>
            </a:extLst>
          </p:cNvPr>
          <p:cNvPicPr>
            <a:picLocks noChangeAspect="1"/>
          </p:cNvPicPr>
          <p:nvPr/>
        </p:nvPicPr>
        <p:blipFill>
          <a:blip r:embed="rId2"/>
          <a:stretch>
            <a:fillRect/>
          </a:stretch>
        </p:blipFill>
        <p:spPr>
          <a:xfrm>
            <a:off x="1804095" y="814389"/>
            <a:ext cx="6179320" cy="3471738"/>
          </a:xfrm>
          <a:prstGeom prst="rect">
            <a:avLst/>
          </a:prstGeom>
        </p:spPr>
      </p:pic>
    </p:spTree>
    <p:extLst>
      <p:ext uri="{BB962C8B-B14F-4D97-AF65-F5344CB8AC3E}">
        <p14:creationId xmlns:p14="http://schemas.microsoft.com/office/powerpoint/2010/main" val="1793495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lvl="0">
              <a:lnSpc>
                <a:spcPct val="150000"/>
              </a:lnSpc>
            </a:pPr>
            <a:endParaRPr lang="tr-TR" sz="1800" b="1" dirty="0" smtClean="0">
              <a:solidFill>
                <a:prstClr val="black"/>
              </a:solidFill>
              <a:latin typeface="Calibri" panose="020F0502020204030204" pitchFamily="34" charset="0"/>
              <a:cs typeface="Calibri" panose="020F0502020204030204" pitchFamily="34" charset="0"/>
            </a:endParaRPr>
          </a:p>
          <a:p>
            <a:pPr lvl="0" algn="ctr">
              <a:lnSpc>
                <a:spcPct val="150000"/>
              </a:lnSpc>
            </a:pPr>
            <a:r>
              <a:rPr lang="tr-TR" sz="1800" b="1" dirty="0" smtClean="0">
                <a:solidFill>
                  <a:prstClr val="black"/>
                </a:solidFill>
                <a:latin typeface="Calibri" panose="020F0502020204030204" pitchFamily="34" charset="0"/>
                <a:cs typeface="Calibri" panose="020F0502020204030204" pitchFamily="34" charset="0"/>
              </a:rPr>
              <a:t>Düz </a:t>
            </a:r>
            <a:r>
              <a:rPr lang="tr-TR" sz="1800" b="1" dirty="0">
                <a:solidFill>
                  <a:prstClr val="black"/>
                </a:solidFill>
                <a:latin typeface="Calibri" panose="020F0502020204030204" pitchFamily="34" charset="0"/>
                <a:cs typeface="Calibri" panose="020F0502020204030204" pitchFamily="34" charset="0"/>
              </a:rPr>
              <a:t>bank </a:t>
            </a:r>
            <a:r>
              <a:rPr lang="tr-TR" sz="1800" b="1" dirty="0" smtClean="0">
                <a:solidFill>
                  <a:prstClr val="black"/>
                </a:solidFill>
                <a:latin typeface="Calibri" panose="020F0502020204030204" pitchFamily="34" charset="0"/>
                <a:cs typeface="Calibri" panose="020F0502020204030204" pitchFamily="34" charset="0"/>
              </a:rPr>
              <a:t>duruşu :</a:t>
            </a:r>
            <a:r>
              <a:rPr lang="tr-TR" sz="1800" dirty="0" smtClean="0">
                <a:solidFill>
                  <a:prstClr val="black"/>
                </a:solidFill>
                <a:latin typeface="Calibri" panose="020F0502020204030204" pitchFamily="34" charset="0"/>
                <a:cs typeface="Calibri" panose="020F0502020204030204" pitchFamily="34" charset="0"/>
              </a:rPr>
              <a:t> </a:t>
            </a:r>
          </a:p>
          <a:p>
            <a:pPr lvl="0" algn="ctr">
              <a:lnSpc>
                <a:spcPct val="150000"/>
              </a:lnSpc>
            </a:pPr>
            <a:endParaRPr lang="tr-TR" sz="1800" dirty="0">
              <a:solidFill>
                <a:prstClr val="black"/>
              </a:solidFill>
              <a:latin typeface="Calibri" panose="020F0502020204030204" pitchFamily="34" charset="0"/>
              <a:cs typeface="Calibri" panose="020F0502020204030204" pitchFamily="34" charset="0"/>
            </a:endParaRPr>
          </a:p>
          <a:p>
            <a:pPr lvl="0" algn="ctr">
              <a:lnSpc>
                <a:spcPct val="150000"/>
              </a:lnSpc>
            </a:pPr>
            <a:endParaRPr lang="tr-TR" sz="1800" dirty="0" smtClean="0">
              <a:solidFill>
                <a:prstClr val="black"/>
              </a:solidFill>
              <a:latin typeface="Calibri" panose="020F0502020204030204" pitchFamily="34" charset="0"/>
              <a:cs typeface="Calibri" panose="020F0502020204030204" pitchFamily="34" charset="0"/>
            </a:endParaRPr>
          </a:p>
          <a:p>
            <a:pPr lvl="0" algn="ctr">
              <a:lnSpc>
                <a:spcPct val="150000"/>
              </a:lnSpc>
            </a:pPr>
            <a:endParaRPr lang="tr-TR" sz="1800" dirty="0">
              <a:solidFill>
                <a:prstClr val="black"/>
              </a:solidFill>
              <a:latin typeface="Calibri" panose="020F0502020204030204" pitchFamily="34" charset="0"/>
              <a:cs typeface="Calibri" panose="020F0502020204030204" pitchFamily="34" charset="0"/>
            </a:endParaRPr>
          </a:p>
          <a:p>
            <a:pPr lvl="0" algn="ctr">
              <a:lnSpc>
                <a:spcPct val="150000"/>
              </a:lnSpc>
            </a:pPr>
            <a:endParaRPr lang="tr-TR" sz="1800" dirty="0" smtClean="0">
              <a:solidFill>
                <a:prstClr val="black"/>
              </a:solidFill>
              <a:latin typeface="Calibri" panose="020F0502020204030204" pitchFamily="34" charset="0"/>
              <a:cs typeface="Calibri" panose="020F0502020204030204" pitchFamily="34" charset="0"/>
            </a:endParaRPr>
          </a:p>
          <a:p>
            <a:pPr lvl="0">
              <a:lnSpc>
                <a:spcPct val="150000"/>
              </a:lnSpc>
            </a:pPr>
            <a:endParaRPr lang="tr-TR" sz="1800" dirty="0">
              <a:solidFill>
                <a:prstClr val="black"/>
              </a:solidFill>
              <a:latin typeface="Calibri" panose="020F0502020204030204" pitchFamily="34" charset="0"/>
              <a:cs typeface="Calibri" panose="020F0502020204030204" pitchFamily="34" charset="0"/>
            </a:endParaRPr>
          </a:p>
          <a:p>
            <a:pPr lvl="0">
              <a:lnSpc>
                <a:spcPct val="150000"/>
              </a:lnSpc>
            </a:pPr>
            <a:endParaRPr lang="tr-TR" sz="1800" dirty="0" smtClean="0">
              <a:solidFill>
                <a:prstClr val="black"/>
              </a:solidFill>
              <a:latin typeface="Calibri" panose="020F0502020204030204" pitchFamily="34" charset="0"/>
              <a:cs typeface="Calibri" panose="020F0502020204030204" pitchFamily="34" charset="0"/>
            </a:endParaRPr>
          </a:p>
          <a:p>
            <a:pPr lvl="0">
              <a:lnSpc>
                <a:spcPct val="150000"/>
              </a:lnSpc>
            </a:pPr>
            <a:endParaRPr lang="tr-TR" sz="1800" dirty="0">
              <a:solidFill>
                <a:prstClr val="black"/>
              </a:solidFill>
              <a:latin typeface="Calibri" panose="020F0502020204030204" pitchFamily="34" charset="0"/>
              <a:cs typeface="Calibri" panose="020F0502020204030204" pitchFamily="34" charset="0"/>
            </a:endParaRPr>
          </a:p>
          <a:p>
            <a:pPr marL="361950" lvl="0">
              <a:lnSpc>
                <a:spcPct val="150000"/>
              </a:lnSpc>
              <a:spcBef>
                <a:spcPts val="0"/>
              </a:spcBef>
            </a:pPr>
            <a:r>
              <a:rPr lang="tr-TR" sz="1800" dirty="0" smtClean="0">
                <a:solidFill>
                  <a:prstClr val="black"/>
                </a:solidFill>
                <a:latin typeface="Calibri" panose="020F0502020204030204" pitchFamily="34" charset="0"/>
                <a:cs typeface="Calibri" panose="020F0502020204030204" pitchFamily="34" charset="0"/>
              </a:rPr>
              <a:t>Dayanak </a:t>
            </a:r>
            <a:r>
              <a:rPr lang="tr-TR" sz="1800" dirty="0">
                <a:solidFill>
                  <a:prstClr val="black"/>
                </a:solidFill>
                <a:latin typeface="Calibri" panose="020F0502020204030204" pitchFamily="34" charset="0"/>
                <a:cs typeface="Calibri" panose="020F0502020204030204" pitchFamily="34" charset="0"/>
              </a:rPr>
              <a:t>yüzeyi eller ve dizlerdir. Kollar ve bacaklar birbirine, gövde de yere paraleldir. </a:t>
            </a:r>
            <a:endParaRPr lang="tr-TR" sz="1800" dirty="0" smtClean="0">
              <a:solidFill>
                <a:prstClr val="black"/>
              </a:solidFill>
              <a:latin typeface="Calibri" panose="020F0502020204030204" pitchFamily="34" charset="0"/>
              <a:cs typeface="Calibri" panose="020F0502020204030204" pitchFamily="34" charset="0"/>
            </a:endParaRPr>
          </a:p>
          <a:p>
            <a:pPr marL="361950" lvl="0">
              <a:lnSpc>
                <a:spcPct val="150000"/>
              </a:lnSpc>
              <a:spcBef>
                <a:spcPts val="0"/>
              </a:spcBef>
            </a:pPr>
            <a:r>
              <a:rPr lang="tr-TR" sz="1800" dirty="0" smtClean="0">
                <a:solidFill>
                  <a:prstClr val="black"/>
                </a:solidFill>
                <a:latin typeface="Calibri" panose="020F0502020204030204" pitchFamily="34" charset="0"/>
                <a:cs typeface="Calibri" panose="020F0502020204030204" pitchFamily="34" charset="0"/>
              </a:rPr>
              <a:t>Baş</a:t>
            </a:r>
            <a:r>
              <a:rPr lang="tr-TR" sz="1800" dirty="0">
                <a:solidFill>
                  <a:prstClr val="black"/>
                </a:solidFill>
                <a:latin typeface="Calibri" panose="020F0502020204030204" pitchFamily="34" charset="0"/>
                <a:cs typeface="Calibri" panose="020F0502020204030204" pitchFamily="34" charset="0"/>
              </a:rPr>
              <a:t>, gövdenin uzantısı şeklindedir ve bakış yere doğrudur. Kollar, dengeli bir şekilde </a:t>
            </a:r>
            <a:r>
              <a:rPr lang="tr-TR" sz="1800" dirty="0" smtClean="0">
                <a:solidFill>
                  <a:prstClr val="black"/>
                </a:solidFill>
                <a:latin typeface="Calibri" panose="020F0502020204030204" pitchFamily="34" charset="0"/>
                <a:cs typeface="Calibri" panose="020F0502020204030204" pitchFamily="34" charset="0"/>
              </a:rPr>
              <a:t>aralıklıdır.</a:t>
            </a:r>
            <a:endParaRPr lang="tr-TR" sz="1800" dirty="0">
              <a:solidFill>
                <a:srgbClr val="000000"/>
              </a:solidFill>
              <a:latin typeface="Calibri" panose="020F0502020204030204" pitchFamily="34" charset="0"/>
              <a:cs typeface="Calibri" panose="020F0502020204030204" pitchFamily="34" charset="0"/>
            </a:endParaRPr>
          </a:p>
          <a:p>
            <a:pPr marL="361950" algn="just">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80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472966" y="1142762"/>
            <a:ext cx="3216166" cy="2422027"/>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9</a:t>
            </a:fld>
            <a:endParaRPr lang="tr-TR"/>
          </a:p>
        </p:txBody>
      </p:sp>
      <p:pic>
        <p:nvPicPr>
          <p:cNvPr id="5" name="Resim 4"/>
          <p:cNvPicPr>
            <a:picLocks noChangeAspect="1"/>
          </p:cNvPicPr>
          <p:nvPr/>
        </p:nvPicPr>
        <p:blipFill>
          <a:blip r:embed="rId3"/>
          <a:stretch>
            <a:fillRect/>
          </a:stretch>
        </p:blipFill>
        <p:spPr>
          <a:xfrm>
            <a:off x="3846788" y="1052947"/>
            <a:ext cx="4981902" cy="2601658"/>
          </a:xfrm>
          <a:prstGeom prst="rect">
            <a:avLst/>
          </a:prstGeom>
        </p:spPr>
      </p:pic>
    </p:spTree>
    <p:extLst>
      <p:ext uri="{BB962C8B-B14F-4D97-AF65-F5344CB8AC3E}">
        <p14:creationId xmlns:p14="http://schemas.microsoft.com/office/powerpoint/2010/main" val="25197580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a:solidFill>
            <a:schemeClr val="bg1"/>
          </a:solidFill>
          <a:ln>
            <a:solidFill>
              <a:schemeClr val="accent1"/>
            </a:solidFill>
          </a:ln>
        </p:spPr>
        <p:txBody>
          <a:bodyPr/>
          <a:lstStyle/>
          <a:p>
            <a:pPr marL="228600" indent="-228600" fontAlgn="auto">
              <a:lnSpc>
                <a:spcPct val="90000"/>
              </a:lnSpc>
              <a:spcBef>
                <a:spcPts val="1000"/>
              </a:spcBef>
              <a:spcAft>
                <a:spcPts val="0"/>
              </a:spcAft>
              <a:buFont typeface="Arial" panose="020B0604020202020204" pitchFamily="34" charset="0"/>
              <a:buChar char="•"/>
            </a:pPr>
            <a:endParaRPr lang="tr-TR" sz="1800" b="1" dirty="0" smtClean="0">
              <a:latin typeface="Calibri" panose="020F0502020204030204" pitchFamily="34" charset="0"/>
              <a:ea typeface="Times New Roman" panose="02020603050405020304" pitchFamily="18" charset="0"/>
              <a:cs typeface="Calibri" panose="020F0502020204030204" pitchFamily="34" charset="0"/>
            </a:endParaRPr>
          </a:p>
          <a:p>
            <a:pPr marL="228600" indent="-228600" algn="ctr" fontAlgn="auto">
              <a:lnSpc>
                <a:spcPct val="90000"/>
              </a:lnSpc>
              <a:spcBef>
                <a:spcPts val="1000"/>
              </a:spcBef>
              <a:spcAft>
                <a:spcPts val="0"/>
              </a:spcAft>
              <a:buFont typeface="Arial" panose="020B0604020202020204" pitchFamily="34" charset="0"/>
              <a:buChar char="•"/>
            </a:pPr>
            <a:r>
              <a:rPr lang="tr-TR" sz="1800" b="1" dirty="0">
                <a:latin typeface="Calibri" panose="020F0502020204030204" pitchFamily="34" charset="0"/>
                <a:ea typeface="Times New Roman" panose="02020603050405020304" pitchFamily="18" charset="0"/>
                <a:cs typeface="Calibri" panose="020F0502020204030204" pitchFamily="34" charset="0"/>
              </a:rPr>
              <a:t> </a:t>
            </a:r>
            <a:r>
              <a:rPr lang="tr-TR" sz="1800" b="1" dirty="0" smtClean="0">
                <a:solidFill>
                  <a:prstClr val="black"/>
                </a:solidFill>
                <a:latin typeface="Calibri" panose="020F0502020204030204"/>
              </a:rPr>
              <a:t>Ters </a:t>
            </a:r>
            <a:r>
              <a:rPr lang="tr-TR" sz="1800" b="1" dirty="0">
                <a:solidFill>
                  <a:prstClr val="black"/>
                </a:solidFill>
                <a:latin typeface="Calibri" panose="020F0502020204030204"/>
              </a:rPr>
              <a:t>bank duruşu: </a:t>
            </a: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441325" lvl="0" indent="-228600" fontAlgn="auto">
              <a:lnSpc>
                <a:spcPct val="90000"/>
              </a:lnSpc>
              <a:spcBef>
                <a:spcPts val="1000"/>
              </a:spcBef>
              <a:spcAft>
                <a:spcPts val="0"/>
              </a:spcAft>
              <a:buFont typeface="Arial" panose="020B0604020202020204" pitchFamily="34" charset="0"/>
              <a:buChar char="•"/>
            </a:pPr>
            <a:r>
              <a:rPr lang="tr-TR" sz="1800" dirty="0" smtClean="0">
                <a:solidFill>
                  <a:prstClr val="black"/>
                </a:solidFill>
                <a:latin typeface="Calibri" panose="020F0502020204030204"/>
              </a:rPr>
              <a:t>Bank </a:t>
            </a:r>
            <a:r>
              <a:rPr lang="tr-TR" sz="1800" dirty="0">
                <a:solidFill>
                  <a:prstClr val="black"/>
                </a:solidFill>
                <a:latin typeface="Calibri" panose="020F0502020204030204"/>
              </a:rPr>
              <a:t>duruşunun tersidir. Sırt yere, göğüs yukarıya dönüktür. </a:t>
            </a:r>
            <a:endParaRPr lang="tr-TR" sz="1800" dirty="0" smtClean="0">
              <a:solidFill>
                <a:prstClr val="black"/>
              </a:solidFill>
              <a:latin typeface="Calibri" panose="020F0502020204030204"/>
            </a:endParaRPr>
          </a:p>
          <a:p>
            <a:pPr marL="441325" lvl="0" indent="-228600" fontAlgn="auto">
              <a:lnSpc>
                <a:spcPct val="90000"/>
              </a:lnSpc>
              <a:spcBef>
                <a:spcPts val="1000"/>
              </a:spcBef>
              <a:spcAft>
                <a:spcPts val="0"/>
              </a:spcAft>
              <a:buFont typeface="Arial" panose="020B0604020202020204" pitchFamily="34" charset="0"/>
              <a:buChar char="•"/>
            </a:pPr>
            <a:r>
              <a:rPr lang="tr-TR" sz="1800" dirty="0" smtClean="0">
                <a:solidFill>
                  <a:prstClr val="black"/>
                </a:solidFill>
                <a:latin typeface="Calibri" panose="020F0502020204030204"/>
              </a:rPr>
              <a:t>Dayanak </a:t>
            </a:r>
            <a:r>
              <a:rPr lang="tr-TR" sz="1800" dirty="0">
                <a:solidFill>
                  <a:prstClr val="black"/>
                </a:solidFill>
                <a:latin typeface="Calibri" panose="020F0502020204030204"/>
              </a:rPr>
              <a:t>yüzeyi eller ve ayak tabanlarıdır. </a:t>
            </a:r>
            <a:endParaRPr lang="tr-TR" sz="1800" dirty="0" smtClean="0">
              <a:solidFill>
                <a:prstClr val="black"/>
              </a:solidFill>
              <a:latin typeface="Calibri" panose="020F0502020204030204"/>
            </a:endParaRPr>
          </a:p>
          <a:p>
            <a:pPr marL="441325" lvl="0" indent="-228600" fontAlgn="auto">
              <a:lnSpc>
                <a:spcPct val="90000"/>
              </a:lnSpc>
              <a:spcBef>
                <a:spcPts val="1000"/>
              </a:spcBef>
              <a:spcAft>
                <a:spcPts val="0"/>
              </a:spcAft>
              <a:buFont typeface="Arial" panose="020B0604020202020204" pitchFamily="34" charset="0"/>
              <a:buChar char="•"/>
            </a:pPr>
            <a:r>
              <a:rPr lang="tr-TR" sz="1800" dirty="0" smtClean="0">
                <a:solidFill>
                  <a:prstClr val="black"/>
                </a:solidFill>
                <a:latin typeface="Calibri" panose="020F0502020204030204"/>
              </a:rPr>
              <a:t>Kollar </a:t>
            </a:r>
            <a:r>
              <a:rPr lang="tr-TR" sz="1800" dirty="0">
                <a:solidFill>
                  <a:prstClr val="black"/>
                </a:solidFill>
                <a:latin typeface="Calibri" panose="020F0502020204030204"/>
              </a:rPr>
              <a:t>dengeli bir şekilde aralıklıdır. </a:t>
            </a:r>
            <a:endParaRPr lang="tr-TR" sz="1800" dirty="0" smtClean="0">
              <a:solidFill>
                <a:prstClr val="black"/>
              </a:solidFill>
              <a:latin typeface="Calibri" panose="020F0502020204030204"/>
            </a:endParaRPr>
          </a:p>
          <a:p>
            <a:pPr marL="441325" lvl="0" indent="-228600" fontAlgn="auto">
              <a:lnSpc>
                <a:spcPct val="90000"/>
              </a:lnSpc>
              <a:spcBef>
                <a:spcPts val="1000"/>
              </a:spcBef>
              <a:spcAft>
                <a:spcPts val="0"/>
              </a:spcAft>
              <a:buFont typeface="Arial" panose="020B0604020202020204" pitchFamily="34" charset="0"/>
              <a:buChar char="•"/>
            </a:pPr>
            <a:r>
              <a:rPr lang="tr-TR" sz="1800" dirty="0" smtClean="0">
                <a:solidFill>
                  <a:prstClr val="black"/>
                </a:solidFill>
                <a:latin typeface="Calibri" panose="020F0502020204030204"/>
              </a:rPr>
              <a:t>Baş </a:t>
            </a:r>
            <a:r>
              <a:rPr lang="tr-TR" sz="1800" dirty="0">
                <a:solidFill>
                  <a:prstClr val="black"/>
                </a:solidFill>
                <a:latin typeface="Calibri" panose="020F0502020204030204"/>
              </a:rPr>
              <a:t>gövdenin uzantısı şeklinde ve bakış yukarı doğrudur. </a:t>
            </a:r>
            <a:endParaRPr lang="tr-TR" sz="1800" dirty="0" smtClean="0">
              <a:solidFill>
                <a:prstClr val="black"/>
              </a:solidFill>
              <a:latin typeface="Calibri" panose="020F0502020204030204"/>
            </a:endParaRPr>
          </a:p>
          <a:p>
            <a:pPr marL="441325" lvl="0" indent="-228600" fontAlgn="auto">
              <a:lnSpc>
                <a:spcPct val="90000"/>
              </a:lnSpc>
              <a:spcBef>
                <a:spcPts val="1000"/>
              </a:spcBef>
              <a:spcAft>
                <a:spcPts val="0"/>
              </a:spcAft>
              <a:buFont typeface="Arial" panose="020B0604020202020204" pitchFamily="34" charset="0"/>
              <a:buChar char="•"/>
            </a:pPr>
            <a:r>
              <a:rPr lang="tr-TR" sz="1800" dirty="0" smtClean="0">
                <a:latin typeface="Calibri" panose="020F0502020204030204" pitchFamily="34" charset="0"/>
                <a:ea typeface="Times New Roman" panose="02020603050405020304" pitchFamily="18" charset="0"/>
                <a:cs typeface="Calibri" panose="020F0502020204030204" pitchFamily="34" charset="0"/>
              </a:rPr>
              <a:t>Kollar </a:t>
            </a:r>
            <a:r>
              <a:rPr lang="tr-TR" sz="1800" dirty="0">
                <a:latin typeface="Calibri" panose="020F0502020204030204" pitchFamily="34" charset="0"/>
                <a:ea typeface="Times New Roman" panose="02020603050405020304" pitchFamily="18" charset="0"/>
                <a:cs typeface="Calibri" panose="020F0502020204030204" pitchFamily="34" charset="0"/>
              </a:rPr>
              <a:t>ve alt bacaklar birbirine paralel yere dik, ayak ve avuç içleri yere dayalıdır. </a:t>
            </a:r>
          </a:p>
          <a:p>
            <a:pPr marL="441325" indent="-228600" fontAlgn="auto">
              <a:lnSpc>
                <a:spcPct val="90000"/>
              </a:lnSpc>
              <a:spcBef>
                <a:spcPts val="1000"/>
              </a:spcBef>
              <a:spcAft>
                <a:spcPts val="0"/>
              </a:spcAft>
              <a:buFont typeface="Arial" panose="020B0604020202020204" pitchFamily="34" charset="0"/>
              <a:buChar char="•"/>
            </a:pPr>
            <a:r>
              <a:rPr lang="tr-TR" sz="1800" dirty="0" smtClean="0">
                <a:latin typeface="Calibri" panose="020F0502020204030204" pitchFamily="34" charset="0"/>
                <a:ea typeface="Times New Roman" panose="02020603050405020304" pitchFamily="18" charset="0"/>
                <a:cs typeface="Calibri" panose="020F0502020204030204" pitchFamily="34" charset="0"/>
              </a:rPr>
              <a:t>Baş </a:t>
            </a:r>
            <a:r>
              <a:rPr lang="tr-TR" sz="1800" dirty="0">
                <a:latin typeface="Calibri" panose="020F0502020204030204" pitchFamily="34" charset="0"/>
                <a:ea typeface="Times New Roman" panose="02020603050405020304" pitchFamily="18" charset="0"/>
                <a:cs typeface="Calibri" panose="020F0502020204030204" pitchFamily="34" charset="0"/>
              </a:rPr>
              <a:t>arkada serbesttir</a:t>
            </a:r>
            <a:r>
              <a:rPr lang="tr-TR" sz="1800" dirty="0" smtClean="0">
                <a:latin typeface="Calibri" panose="020F0502020204030204" pitchFamily="34" charset="0"/>
                <a:ea typeface="Times New Roman" panose="02020603050405020304" pitchFamily="18" charset="0"/>
                <a:cs typeface="Calibri" panose="020F0502020204030204" pitchFamily="34" charset="0"/>
              </a:rPr>
              <a:t>.</a:t>
            </a:r>
            <a:r>
              <a:rPr lang="tr-TR" sz="1800" dirty="0">
                <a:solidFill>
                  <a:prstClr val="black"/>
                </a:solidFill>
                <a:latin typeface="Calibri" panose="020F0502020204030204"/>
              </a:rPr>
              <a:t> Kollar ve bacaklar birbirine paralel, gövde </a:t>
            </a:r>
            <a:r>
              <a:rPr lang="tr-TR" sz="1800" dirty="0" smtClean="0">
                <a:solidFill>
                  <a:prstClr val="black"/>
                </a:solidFill>
                <a:latin typeface="Calibri" panose="020F0502020204030204"/>
              </a:rPr>
              <a:t>de yere </a:t>
            </a:r>
            <a:r>
              <a:rPr lang="tr-TR" sz="1800" dirty="0">
                <a:solidFill>
                  <a:prstClr val="black"/>
                </a:solidFill>
                <a:latin typeface="Calibri" panose="020F0502020204030204"/>
              </a:rPr>
              <a:t>paraleldir. </a:t>
            </a:r>
          </a:p>
          <a:p>
            <a:pPr marL="441325" lvl="0" indent="-228600" fontAlgn="auto">
              <a:lnSpc>
                <a:spcPct val="90000"/>
              </a:lnSpc>
              <a:spcBef>
                <a:spcPts val="1000"/>
              </a:spcBef>
              <a:spcAft>
                <a:spcPts val="0"/>
              </a:spcAft>
              <a:buFont typeface="Arial" panose="020B0604020202020204" pitchFamily="34" charset="0"/>
              <a:buChar char="•"/>
            </a:pPr>
            <a:endParaRPr lang="tr-TR" sz="1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3121572" y="850353"/>
            <a:ext cx="3431628" cy="2491938"/>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10</a:t>
            </a:fld>
            <a:endParaRPr lang="tr-TR"/>
          </a:p>
        </p:txBody>
      </p:sp>
    </p:spTree>
    <p:extLst>
      <p:ext uri="{BB962C8B-B14F-4D97-AF65-F5344CB8AC3E}">
        <p14:creationId xmlns:p14="http://schemas.microsoft.com/office/powerpoint/2010/main" val="38596620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28600" lvl="0" indent="-228600"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lnSpc>
                <a:spcPct val="150000"/>
              </a:lnSpc>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Diz </a:t>
            </a:r>
            <a:r>
              <a:rPr lang="tr-TR" sz="1800" b="1" dirty="0">
                <a:solidFill>
                  <a:prstClr val="black"/>
                </a:solidFill>
                <a:latin typeface="Calibri" panose="020F0502020204030204"/>
              </a:rPr>
              <a:t>üstü duruş:</a:t>
            </a:r>
            <a:r>
              <a:rPr lang="tr-TR" sz="1800" dirty="0">
                <a:solidFill>
                  <a:prstClr val="black"/>
                </a:solidFill>
                <a:latin typeface="Calibri" panose="020F0502020204030204"/>
              </a:rPr>
              <a:t> </a:t>
            </a:r>
            <a:endParaRPr lang="tr-TR" sz="1800" dirty="0" smtClean="0">
              <a:solidFill>
                <a:prstClr val="black"/>
              </a:solidFill>
              <a:latin typeface="Calibri" panose="020F0502020204030204"/>
            </a:endParaRPr>
          </a:p>
          <a:p>
            <a:pPr marL="228600" lvl="0" indent="-228600" algn="ctr"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algn="ctr"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algn="ctr"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algn="ctr"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361950" lvl="0" indent="-266700"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Bacaklar </a:t>
            </a:r>
            <a:r>
              <a:rPr lang="tr-TR" sz="1800" dirty="0">
                <a:solidFill>
                  <a:prstClr val="black"/>
                </a:solidFill>
                <a:latin typeface="Calibri" panose="020F0502020204030204"/>
              </a:rPr>
              <a:t>dizlerden bükülü, dizler bitişik, bacakların alt ve ön kısmı ile ayakların üstü yerle temas hâlindedir. </a:t>
            </a:r>
            <a:endParaRPr lang="tr-TR" sz="1800" dirty="0" smtClean="0">
              <a:solidFill>
                <a:prstClr val="black"/>
              </a:solidFill>
              <a:latin typeface="Calibri" panose="020F0502020204030204"/>
            </a:endParaRPr>
          </a:p>
          <a:p>
            <a:pPr marL="361950" lvl="0" indent="-266700"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Bacaklar </a:t>
            </a:r>
            <a:r>
              <a:rPr lang="tr-TR" sz="1800" dirty="0">
                <a:solidFill>
                  <a:prstClr val="black"/>
                </a:solidFill>
                <a:latin typeface="Calibri" panose="020F0502020204030204"/>
              </a:rPr>
              <a:t>ve gövde bir doğru oluşturacak biçimde gergin, kollar yanlarda serbesttir. </a:t>
            </a:r>
            <a:endParaRPr lang="tr-TR" sz="1800" dirty="0" smtClean="0">
              <a:solidFill>
                <a:prstClr val="black"/>
              </a:solidFill>
              <a:latin typeface="Calibri" panose="020F0502020204030204"/>
            </a:endParaRPr>
          </a:p>
          <a:p>
            <a:pPr marL="361950" lvl="0" indent="-266700"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Baş </a:t>
            </a:r>
            <a:r>
              <a:rPr lang="tr-TR" sz="1800" dirty="0">
                <a:solidFill>
                  <a:prstClr val="black"/>
                </a:solidFill>
                <a:latin typeface="Calibri" panose="020F0502020204030204"/>
              </a:rPr>
              <a:t>dik, göğüs dışarda, bakış karşıyadır. </a:t>
            </a: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3242278" y="1040523"/>
            <a:ext cx="2654025" cy="2711669"/>
          </a:xfrm>
          <a:prstGeom prst="rect">
            <a:avLst/>
          </a:prstGeom>
          <a:noFill/>
        </p:spPr>
      </p:pic>
      <p:sp>
        <p:nvSpPr>
          <p:cNvPr id="2" name="Slayt Numarası Yer Tutucusu 1"/>
          <p:cNvSpPr>
            <a:spLocks noGrp="1"/>
          </p:cNvSpPr>
          <p:nvPr>
            <p:ph type="sldNum" sz="quarter" idx="12"/>
          </p:nvPr>
        </p:nvSpPr>
        <p:spPr/>
        <p:txBody>
          <a:bodyPr/>
          <a:lstStyle/>
          <a:p>
            <a:fld id="{80B92E41-E063-4A9C-99AA-A8AC0554397C}" type="slidenum">
              <a:rPr lang="tr-TR" smtClean="0"/>
              <a:t>11</a:t>
            </a:fld>
            <a:endParaRPr lang="tr-TR"/>
          </a:p>
        </p:txBody>
      </p:sp>
    </p:spTree>
    <p:extLst>
      <p:ext uri="{BB962C8B-B14F-4D97-AF65-F5344CB8AC3E}">
        <p14:creationId xmlns:p14="http://schemas.microsoft.com/office/powerpoint/2010/main" val="10668428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28600" lvl="0" indent="-228600" fontAlgn="auto">
              <a:lnSpc>
                <a:spcPct val="90000"/>
              </a:lnSpc>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lnSpc>
                <a:spcPct val="90000"/>
              </a:lnSpc>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Dizüstü oturuş: </a:t>
            </a: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441325" lvl="0" indent="-265113" fontAlgn="auto">
              <a:lnSpc>
                <a:spcPct val="90000"/>
              </a:lnSpc>
              <a:spcBef>
                <a:spcPts val="1000"/>
              </a:spcBef>
              <a:spcAft>
                <a:spcPts val="0"/>
              </a:spcAft>
              <a:buFont typeface="Arial" panose="020B0604020202020204" pitchFamily="34" charset="0"/>
              <a:buChar char="•"/>
            </a:pPr>
            <a:r>
              <a:rPr lang="tr-TR" sz="1800" dirty="0" smtClean="0">
                <a:solidFill>
                  <a:prstClr val="black"/>
                </a:solidFill>
                <a:latin typeface="Calibri" panose="020F0502020204030204"/>
              </a:rPr>
              <a:t>Bacaklar </a:t>
            </a:r>
            <a:r>
              <a:rPr lang="tr-TR" sz="1800" dirty="0">
                <a:solidFill>
                  <a:prstClr val="black"/>
                </a:solidFill>
                <a:latin typeface="Calibri" panose="020F0502020204030204"/>
              </a:rPr>
              <a:t>dizlerden bükülü ve bitişiktir. Kalça ve bacak baldırla temas hâlindedir. </a:t>
            </a:r>
            <a:endParaRPr lang="tr-TR" sz="1800" dirty="0" smtClean="0">
              <a:solidFill>
                <a:prstClr val="black"/>
              </a:solidFill>
              <a:latin typeface="Calibri" panose="020F0502020204030204"/>
            </a:endParaRPr>
          </a:p>
          <a:p>
            <a:pPr marL="441325" lvl="0" indent="-265113" fontAlgn="auto">
              <a:lnSpc>
                <a:spcPct val="90000"/>
              </a:lnSpc>
              <a:spcBef>
                <a:spcPts val="1000"/>
              </a:spcBef>
              <a:spcAft>
                <a:spcPts val="0"/>
              </a:spcAft>
              <a:buFont typeface="Arial" panose="020B0604020202020204" pitchFamily="34" charset="0"/>
              <a:buChar char="•"/>
            </a:pPr>
            <a:r>
              <a:rPr lang="tr-TR" sz="1800" dirty="0" smtClean="0">
                <a:solidFill>
                  <a:srgbClr val="000000"/>
                </a:solidFill>
                <a:latin typeface="Calibri" panose="020F0502020204030204" pitchFamily="34" charset="0"/>
                <a:cs typeface="Calibri" panose="020F0502020204030204" pitchFamily="34" charset="0"/>
              </a:rPr>
              <a:t>Kollar </a:t>
            </a:r>
            <a:r>
              <a:rPr lang="tr-TR" sz="1800" dirty="0">
                <a:solidFill>
                  <a:srgbClr val="000000"/>
                </a:solidFill>
                <a:latin typeface="Calibri" panose="020F0502020204030204" pitchFamily="34" charset="0"/>
                <a:cs typeface="Calibri" panose="020F0502020204030204" pitchFamily="34" charset="0"/>
              </a:rPr>
              <a:t>yanlarda, gövde dik ve bakış karşıyadır.</a:t>
            </a:r>
          </a:p>
          <a:p>
            <a:pPr marL="441325" lvl="0" indent="-265113" algn="just">
              <a:lnSpc>
                <a:spcPct val="150000"/>
              </a:lnSpc>
              <a:spcAft>
                <a:spcPts val="0"/>
              </a:spcAft>
              <a:buFont typeface="Arial" panose="020B0604020202020204" pitchFamily="34" charset="0"/>
              <a:buChar char="•"/>
            </a:pPr>
            <a:r>
              <a:rPr lang="tr-TR" sz="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Dizüstü duruştayken, arkaya topukların üzerine oturuş şeklidir. </a:t>
            </a:r>
            <a:endParaRPr lang="tr-TR" sz="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533400" lvl="0" indent="-361950" algn="just">
              <a:lnSpc>
                <a:spcPct val="150000"/>
              </a:lnSpc>
              <a:spcAft>
                <a:spcPts val="0"/>
              </a:spcAft>
            </a:pPr>
            <a:endParaRPr lang="tr-TR"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nSpc>
                <a:spcPct val="150000"/>
              </a:lnSpc>
            </a:pPr>
            <a:endParaRPr lang="tr-TR" sz="1800" dirty="0">
              <a:solidFill>
                <a:srgbClr val="000000"/>
              </a:solidFill>
              <a:latin typeface="Calibri" panose="020F0502020204030204" pitchFamily="34" charset="0"/>
              <a:cs typeface="Calibri" panose="020F0502020204030204" pitchFamily="34" charset="0"/>
            </a:endParaRPr>
          </a:p>
          <a:p>
            <a:pPr marL="228600" lvl="0" indent="-228600" fontAlgn="auto">
              <a:lnSpc>
                <a:spcPct val="9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12</a:t>
            </a:fld>
            <a:endParaRPr lang="tr-TR"/>
          </a:p>
        </p:txBody>
      </p:sp>
      <p:pic>
        <p:nvPicPr>
          <p:cNvPr id="5" name="Resim 4">
            <a:extLst>
              <a:ext uri="{FF2B5EF4-FFF2-40B4-BE49-F238E27FC236}">
                <a16:creationId xmlns:a16="http://schemas.microsoft.com/office/drawing/2014/main" xmlns="" id="{6752CD2E-90CF-4514-8E58-60C9EBBDD379}"/>
              </a:ext>
            </a:extLst>
          </p:cNvPr>
          <p:cNvPicPr>
            <a:picLocks noChangeAspect="1"/>
          </p:cNvPicPr>
          <p:nvPr/>
        </p:nvPicPr>
        <p:blipFill>
          <a:blip r:embed="rId2"/>
          <a:stretch>
            <a:fillRect/>
          </a:stretch>
        </p:blipFill>
        <p:spPr>
          <a:xfrm>
            <a:off x="3899819" y="795572"/>
            <a:ext cx="4786981" cy="2798964"/>
          </a:xfrm>
          <a:prstGeom prst="rect">
            <a:avLst/>
          </a:prstGeom>
        </p:spPr>
      </p:pic>
      <p:pic>
        <p:nvPicPr>
          <p:cNvPr id="6" name="Resim 5"/>
          <p:cNvPicPr>
            <a:picLocks noChangeAspect="1"/>
          </p:cNvPicPr>
          <p:nvPr/>
        </p:nvPicPr>
        <p:blipFill>
          <a:blip r:embed="rId3"/>
          <a:stretch>
            <a:fillRect/>
          </a:stretch>
        </p:blipFill>
        <p:spPr>
          <a:xfrm>
            <a:off x="609384" y="913813"/>
            <a:ext cx="3024739" cy="2964504"/>
          </a:xfrm>
          <a:prstGeom prst="rect">
            <a:avLst/>
          </a:prstGeom>
        </p:spPr>
      </p:pic>
    </p:spTree>
    <p:extLst>
      <p:ext uri="{BB962C8B-B14F-4D97-AF65-F5344CB8AC3E}">
        <p14:creationId xmlns:p14="http://schemas.microsoft.com/office/powerpoint/2010/main" val="9733653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p:spPr>
        <p:txBody>
          <a:bodyPr/>
          <a:lstStyle/>
          <a:p>
            <a:pPr marL="228600" indent="-228600" fontAlgn="auto">
              <a:lnSpc>
                <a:spcPct val="90000"/>
              </a:lnSpc>
              <a:spcBef>
                <a:spcPts val="1000"/>
              </a:spcBef>
              <a:spcAft>
                <a:spcPts val="0"/>
              </a:spcAft>
              <a:buFont typeface="Arial" panose="020B0604020202020204" pitchFamily="34" charset="0"/>
              <a:buChar char="•"/>
            </a:pPr>
            <a:endParaRPr lang="tr-TR" sz="1600" b="1" dirty="0" smtClean="0">
              <a:solidFill>
                <a:prstClr val="black"/>
              </a:solidFill>
              <a:latin typeface="Calibri" panose="020F0502020204030204"/>
            </a:endParaRPr>
          </a:p>
          <a:p>
            <a:pPr marL="228600" indent="-228600" algn="ctr" fontAlgn="auto">
              <a:lnSpc>
                <a:spcPct val="90000"/>
              </a:lnSpc>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Düz </a:t>
            </a:r>
            <a:r>
              <a:rPr lang="tr-TR" sz="1800" b="1" dirty="0">
                <a:solidFill>
                  <a:prstClr val="black"/>
                </a:solidFill>
                <a:latin typeface="Calibri" panose="020F0502020204030204"/>
              </a:rPr>
              <a:t>cephe </a:t>
            </a:r>
            <a:r>
              <a:rPr lang="tr-TR" sz="1800" b="1" dirty="0" smtClean="0">
                <a:solidFill>
                  <a:prstClr val="black"/>
                </a:solidFill>
                <a:latin typeface="Calibri" panose="020F0502020204030204"/>
              </a:rPr>
              <a:t>duruşu </a:t>
            </a:r>
            <a:r>
              <a:rPr lang="tr-TR" sz="1800" b="1" dirty="0" smtClean="0">
                <a:latin typeface="Calibri" panose="020F0502020204030204" pitchFamily="34" charset="0"/>
                <a:ea typeface="Times New Roman" panose="02020603050405020304" pitchFamily="18" charset="0"/>
                <a:cs typeface="Calibri" panose="020F0502020204030204" pitchFamily="34" charset="0"/>
              </a:rPr>
              <a:t>( </a:t>
            </a:r>
            <a:r>
              <a:rPr lang="tr-TR" sz="1800" b="1" dirty="0" err="1" smtClean="0">
                <a:latin typeface="Calibri" panose="020F0502020204030204" pitchFamily="34" charset="0"/>
                <a:ea typeface="Times New Roman" panose="02020603050405020304" pitchFamily="18" charset="0"/>
                <a:cs typeface="Calibri" panose="020F0502020204030204" pitchFamily="34" charset="0"/>
              </a:rPr>
              <a:t>Şınav</a:t>
            </a:r>
            <a:r>
              <a:rPr lang="tr-TR" sz="1800" b="1" dirty="0" smtClean="0">
                <a:latin typeface="Calibri" panose="020F0502020204030204" pitchFamily="34" charset="0"/>
                <a:ea typeface="Times New Roman" panose="02020603050405020304" pitchFamily="18" charset="0"/>
                <a:cs typeface="Calibri" panose="020F0502020204030204" pitchFamily="34" charset="0"/>
              </a:rPr>
              <a:t> </a:t>
            </a:r>
            <a:r>
              <a:rPr lang="tr-TR" sz="1800" b="1" dirty="0">
                <a:latin typeface="Calibri" panose="020F0502020204030204" pitchFamily="34" charset="0"/>
                <a:ea typeface="Times New Roman" panose="02020603050405020304" pitchFamily="18" charset="0"/>
                <a:cs typeface="Calibri" panose="020F0502020204030204" pitchFamily="34" charset="0"/>
              </a:rPr>
              <a:t>Pozisyonu) </a:t>
            </a:r>
            <a:r>
              <a:rPr lang="tr-TR" sz="1800" b="1" dirty="0" smtClean="0">
                <a:latin typeface="Calibri" panose="020F0502020204030204" pitchFamily="34" charset="0"/>
                <a:ea typeface="Times New Roman" panose="02020603050405020304" pitchFamily="18" charset="0"/>
                <a:cs typeface="Calibri" panose="020F0502020204030204" pitchFamily="34" charset="0"/>
              </a:rPr>
              <a:t>:</a:t>
            </a:r>
          </a:p>
          <a:p>
            <a:pPr marL="228600" indent="-228600" algn="ctr" fontAlgn="auto">
              <a:lnSpc>
                <a:spcPct val="90000"/>
              </a:lnSpc>
              <a:spcBef>
                <a:spcPts val="1000"/>
              </a:spcBef>
              <a:spcAft>
                <a:spcPts val="0"/>
              </a:spcAft>
              <a:buFont typeface="Arial" panose="020B0604020202020204" pitchFamily="34" charset="0"/>
              <a:buChar char="•"/>
            </a:pPr>
            <a:endParaRPr lang="tr-TR" sz="1800" b="1" dirty="0" smtClean="0">
              <a:latin typeface="Calibri" panose="020F0502020204030204" pitchFamily="34" charset="0"/>
              <a:ea typeface="Times New Roman" panose="02020603050405020304" pitchFamily="18" charset="0"/>
              <a:cs typeface="Calibri" panose="020F0502020204030204" pitchFamily="34" charset="0"/>
            </a:endParaRPr>
          </a:p>
          <a:p>
            <a:pPr marL="228600" indent="-228600" algn="ctr" fontAlgn="auto">
              <a:lnSpc>
                <a:spcPct val="90000"/>
              </a:lnSpc>
              <a:spcBef>
                <a:spcPts val="1000"/>
              </a:spcBef>
              <a:spcAft>
                <a:spcPts val="0"/>
              </a:spcAft>
              <a:buFont typeface="Arial" panose="020B0604020202020204" pitchFamily="34" charset="0"/>
              <a:buChar char="•"/>
            </a:pPr>
            <a:endParaRPr lang="tr-TR" sz="1800" b="1" dirty="0">
              <a:latin typeface="Calibri" panose="020F0502020204030204" pitchFamily="34" charset="0"/>
              <a:ea typeface="Times New Roman" panose="02020603050405020304" pitchFamily="18" charset="0"/>
              <a:cs typeface="Calibri" panose="020F0502020204030204" pitchFamily="34" charset="0"/>
            </a:endParaRPr>
          </a:p>
          <a:p>
            <a:pPr marL="228600" indent="-228600" algn="just"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indent="-228600" algn="just"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indent="-228600" algn="just"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indent="-228600" algn="just"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indent="-228600" algn="just"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441325" indent="-268288"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Göğüs </a:t>
            </a:r>
            <a:r>
              <a:rPr lang="tr-TR" sz="1800" dirty="0">
                <a:solidFill>
                  <a:prstClr val="black"/>
                </a:solidFill>
                <a:latin typeface="Calibri" panose="020F0502020204030204"/>
              </a:rPr>
              <a:t>yere, sırt yukarıya dönüktür. Vücut baştan ayak uçlarına kadar gergindir. </a:t>
            </a:r>
            <a:endParaRPr lang="tr-TR" sz="1800" dirty="0" smtClean="0">
              <a:solidFill>
                <a:prstClr val="black"/>
              </a:solidFill>
              <a:latin typeface="Calibri" panose="020F0502020204030204"/>
            </a:endParaRPr>
          </a:p>
          <a:p>
            <a:pPr marL="441325" indent="-268288"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Baş</a:t>
            </a:r>
            <a:r>
              <a:rPr lang="tr-TR" sz="1800" dirty="0">
                <a:solidFill>
                  <a:prstClr val="black"/>
                </a:solidFill>
                <a:latin typeface="Calibri" panose="020F0502020204030204"/>
              </a:rPr>
              <a:t>, boyun, gövde ve ayaklar bir doğru oluşturur. </a:t>
            </a:r>
            <a:endParaRPr lang="tr-TR" sz="1800" dirty="0" smtClean="0">
              <a:solidFill>
                <a:prstClr val="black"/>
              </a:solidFill>
              <a:latin typeface="Calibri" panose="020F0502020204030204"/>
            </a:endParaRPr>
          </a:p>
          <a:p>
            <a:pPr marL="441325" indent="-268288"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Eller </a:t>
            </a:r>
            <a:r>
              <a:rPr lang="tr-TR" sz="1800" dirty="0">
                <a:solidFill>
                  <a:prstClr val="black"/>
                </a:solidFill>
                <a:latin typeface="Calibri" panose="020F0502020204030204"/>
              </a:rPr>
              <a:t>ve ayak parmak uçları yere temas eder. </a:t>
            </a:r>
            <a:endParaRPr lang="tr-TR" sz="1800" dirty="0" smtClean="0">
              <a:solidFill>
                <a:prstClr val="black"/>
              </a:solidFill>
              <a:latin typeface="Calibri" panose="020F0502020204030204"/>
            </a:endParaRPr>
          </a:p>
          <a:p>
            <a:pPr marL="441325" indent="-268288"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Kollar </a:t>
            </a:r>
            <a:r>
              <a:rPr lang="tr-TR" sz="1800" dirty="0">
                <a:solidFill>
                  <a:prstClr val="black"/>
                </a:solidFill>
                <a:latin typeface="Calibri" panose="020F0502020204030204"/>
              </a:rPr>
              <a:t>yere dik ve el parmak uçları karşıyı gösterir şekildedir. </a:t>
            </a:r>
            <a:endParaRPr lang="tr-TR" sz="1800" dirty="0" smtClean="0">
              <a:solidFill>
                <a:prstClr val="black"/>
              </a:solidFill>
              <a:latin typeface="Calibri" panose="020F0502020204030204"/>
            </a:endParaRPr>
          </a:p>
          <a:p>
            <a:pPr marL="441325" indent="-268288" algn="just" fontAlgn="auto">
              <a:lnSpc>
                <a:spcPct val="150000"/>
              </a:lnSpc>
              <a:spcBef>
                <a:spcPts val="0"/>
              </a:spcBef>
              <a:spcAft>
                <a:spcPts val="0"/>
              </a:spcAft>
              <a:buFont typeface="Arial" panose="020B0604020202020204" pitchFamily="34" charset="0"/>
              <a:buChar char="•"/>
            </a:pPr>
            <a:r>
              <a:rPr lang="tr-TR" sz="1800" dirty="0" smtClean="0">
                <a:latin typeface="Calibri" panose="020F0502020204030204" pitchFamily="34" charset="0"/>
                <a:ea typeface="Times New Roman" panose="02020603050405020304" pitchFamily="18" charset="0"/>
                <a:cs typeface="Calibri" panose="020F0502020204030204" pitchFamily="34" charset="0"/>
              </a:rPr>
              <a:t>Bacaklar </a:t>
            </a:r>
            <a:r>
              <a:rPr lang="tr-TR" sz="1800" dirty="0">
                <a:latin typeface="Calibri" panose="020F0502020204030204" pitchFamily="34" charset="0"/>
                <a:ea typeface="Times New Roman" panose="02020603050405020304" pitchFamily="18" charset="0"/>
                <a:cs typeface="Calibri" panose="020F0502020204030204" pitchFamily="34" charset="0"/>
              </a:rPr>
              <a:t>arkaya gergin şekilde uzatılır. </a:t>
            </a:r>
            <a:r>
              <a:rPr lang="tr-TR" sz="1800" dirty="0" smtClean="0">
                <a:latin typeface="Calibri" panose="020F0502020204030204" pitchFamily="34" charset="0"/>
                <a:ea typeface="Times New Roman" panose="02020603050405020304" pitchFamily="18" charset="0"/>
                <a:cs typeface="Calibri" panose="020F0502020204030204" pitchFamily="34" charset="0"/>
              </a:rPr>
              <a:t>Ayak </a:t>
            </a:r>
            <a:r>
              <a:rPr lang="tr-TR" sz="1800" dirty="0">
                <a:latin typeface="Calibri" panose="020F0502020204030204" pitchFamily="34" charset="0"/>
                <a:ea typeface="Times New Roman" panose="02020603050405020304" pitchFamily="18" charset="0"/>
                <a:cs typeface="Calibri" panose="020F0502020204030204" pitchFamily="34" charset="0"/>
              </a:rPr>
              <a:t>uçları yere dayalıdır. </a:t>
            </a: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441325" indent="-268288" algn="just" fontAlgn="auto">
              <a:lnSpc>
                <a:spcPct val="150000"/>
              </a:lnSpc>
              <a:spcBef>
                <a:spcPts val="0"/>
              </a:spcBef>
              <a:spcAft>
                <a:spcPts val="0"/>
              </a:spcAft>
              <a:buFont typeface="Arial" panose="020B0604020202020204" pitchFamily="34" charset="0"/>
              <a:buChar char="•"/>
            </a:pPr>
            <a:r>
              <a:rPr lang="tr-TR" sz="1800" dirty="0" smtClean="0">
                <a:latin typeface="Calibri" panose="020F0502020204030204" pitchFamily="34" charset="0"/>
                <a:ea typeface="Times New Roman" panose="02020603050405020304" pitchFamily="18" charset="0"/>
                <a:cs typeface="Calibri" panose="020F0502020204030204" pitchFamily="34" charset="0"/>
              </a:rPr>
              <a:t>Kollar </a:t>
            </a:r>
            <a:r>
              <a:rPr lang="tr-TR" sz="1800" dirty="0">
                <a:latin typeface="Calibri" panose="020F0502020204030204" pitchFamily="34" charset="0"/>
                <a:ea typeface="Times New Roman" panose="02020603050405020304" pitchFamily="18" charset="0"/>
                <a:cs typeface="Calibri" panose="020F0502020204030204" pitchFamily="34" charset="0"/>
              </a:rPr>
              <a:t>gergin ve yere dik, vücut tamamıyla gergin ve bir çizgi üzerindedir.</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61950" lvl="0" indent="-228600" algn="just" fontAlgn="auto">
              <a:lnSpc>
                <a:spcPct val="150000"/>
              </a:lnSpc>
              <a:spcBef>
                <a:spcPts val="1000"/>
              </a:spcBef>
              <a:spcAft>
                <a:spcPts val="0"/>
              </a:spcAft>
              <a:buFont typeface="Arial" panose="020B0604020202020204" pitchFamily="34" charset="0"/>
              <a:buChar char="•"/>
            </a:pPr>
            <a:endParaRPr lang="tr-TR" dirty="0">
              <a:solidFill>
                <a:prstClr val="black"/>
              </a:solidFill>
              <a:latin typeface="Calibri" panose="020F0502020204030204"/>
            </a:endParaRPr>
          </a:p>
          <a:p>
            <a:pPr algn="just">
              <a:lnSpc>
                <a:spcPct val="115000"/>
              </a:lnSpc>
              <a:spcAft>
                <a:spcPts val="0"/>
              </a:spcAft>
            </a:pPr>
            <a:endParaRPr lang="tr-TR" b="1" dirty="0" smtClean="0">
              <a:solidFill>
                <a:srgbClr val="537424"/>
              </a:solidFill>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0"/>
              </a:spcAft>
            </a:pPr>
            <a:endParaRPr lang="tr-TR" b="1" dirty="0">
              <a:solidFill>
                <a:srgbClr val="537424"/>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0"/>
              </a:spcAft>
            </a:pPr>
            <a:endParaRPr lang="tr-TR" b="1" dirty="0" smtClean="0">
              <a:solidFill>
                <a:srgbClr val="537424"/>
              </a:solidFill>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0"/>
              </a:spcAft>
            </a:pP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descr="Düz Cephe Duruşu, Şınav Pozisyonu"/>
          <p:cNvPicPr/>
          <p:nvPr/>
        </p:nvPicPr>
        <p:blipFill>
          <a:blip r:embed="rId2">
            <a:extLst>
              <a:ext uri="{28A0092B-C50C-407E-A947-70E740481C1C}">
                <a14:useLocalDpi xmlns:a14="http://schemas.microsoft.com/office/drawing/2010/main" val="0"/>
              </a:ext>
            </a:extLst>
          </a:blip>
          <a:srcRect/>
          <a:stretch>
            <a:fillRect/>
          </a:stretch>
        </p:blipFill>
        <p:spPr bwMode="auto">
          <a:xfrm>
            <a:off x="520261" y="930166"/>
            <a:ext cx="3657601" cy="2522482"/>
          </a:xfrm>
          <a:prstGeom prst="rect">
            <a:avLst/>
          </a:prstGeom>
          <a:noFill/>
          <a:ln>
            <a:noFill/>
          </a:ln>
        </p:spPr>
      </p:pic>
      <p:sp>
        <p:nvSpPr>
          <p:cNvPr id="2" name="Slayt Numarası Yer Tutucusu 1"/>
          <p:cNvSpPr>
            <a:spLocks noGrp="1"/>
          </p:cNvSpPr>
          <p:nvPr>
            <p:ph type="sldNum" sz="quarter" idx="12"/>
          </p:nvPr>
        </p:nvSpPr>
        <p:spPr/>
        <p:txBody>
          <a:bodyPr/>
          <a:lstStyle/>
          <a:p>
            <a:fld id="{80B92E41-E063-4A9C-99AA-A8AC0554397C}" type="slidenum">
              <a:rPr lang="tr-TR" smtClean="0"/>
              <a:t>13</a:t>
            </a:fld>
            <a:endParaRPr lang="tr-TR"/>
          </a:p>
        </p:txBody>
      </p:sp>
      <p:pic>
        <p:nvPicPr>
          <p:cNvPr id="5" name="Resim 4"/>
          <p:cNvPicPr>
            <a:picLocks noChangeAspect="1"/>
          </p:cNvPicPr>
          <p:nvPr/>
        </p:nvPicPr>
        <p:blipFill>
          <a:blip r:embed="rId3"/>
          <a:stretch>
            <a:fillRect/>
          </a:stretch>
        </p:blipFill>
        <p:spPr>
          <a:xfrm>
            <a:off x="4698123" y="930166"/>
            <a:ext cx="4209394" cy="2493077"/>
          </a:xfrm>
          <a:prstGeom prst="rect">
            <a:avLst/>
          </a:prstGeom>
        </p:spPr>
      </p:pic>
    </p:spTree>
    <p:extLst>
      <p:ext uri="{BB962C8B-B14F-4D97-AF65-F5344CB8AC3E}">
        <p14:creationId xmlns:p14="http://schemas.microsoft.com/office/powerpoint/2010/main" val="28563840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p:spPr>
        <p:txBody>
          <a:bodyPr/>
          <a:lstStyle/>
          <a:p>
            <a:pPr marL="0" indent="0" algn="just">
              <a:spcAft>
                <a:spcPts val="0"/>
              </a:spcAft>
              <a:buNone/>
            </a:pPr>
            <a:r>
              <a:rPr lang="tr-TR" sz="1800" b="1" dirty="0" smtClean="0">
                <a:latin typeface="Calibri" panose="020F0502020204030204" pitchFamily="34" charset="0"/>
                <a:ea typeface="Times New Roman" panose="02020603050405020304" pitchFamily="18" charset="0"/>
                <a:cs typeface="Calibri" panose="020F0502020204030204" pitchFamily="34" charset="0"/>
              </a:rPr>
              <a:t>                             </a:t>
            </a:r>
          </a:p>
          <a:p>
            <a:pPr marL="0" indent="0" algn="just">
              <a:spcAft>
                <a:spcPts val="0"/>
              </a:spcAft>
              <a:buNone/>
            </a:pPr>
            <a:r>
              <a:rPr lang="tr-TR" sz="1800" b="1" dirty="0">
                <a:latin typeface="Calibri" panose="020F0502020204030204" pitchFamily="34" charset="0"/>
                <a:ea typeface="Times New Roman" panose="02020603050405020304" pitchFamily="18" charset="0"/>
                <a:cs typeface="Calibri" panose="020F0502020204030204" pitchFamily="34" charset="0"/>
              </a:rPr>
              <a:t> </a:t>
            </a:r>
            <a:r>
              <a:rPr lang="tr-TR" sz="1800" b="1" dirty="0" smtClean="0">
                <a:latin typeface="Calibri" panose="020F0502020204030204" pitchFamily="34" charset="0"/>
                <a:ea typeface="Times New Roman" panose="02020603050405020304" pitchFamily="18" charset="0"/>
                <a:cs typeface="Calibri" panose="020F0502020204030204" pitchFamily="34" charset="0"/>
              </a:rPr>
              <a:t>                             Ters </a:t>
            </a:r>
            <a:r>
              <a:rPr lang="tr-TR" sz="1800" b="1" dirty="0">
                <a:latin typeface="Calibri" panose="020F0502020204030204" pitchFamily="34" charset="0"/>
                <a:ea typeface="Times New Roman" panose="02020603050405020304" pitchFamily="18" charset="0"/>
                <a:cs typeface="Calibri" panose="020F0502020204030204" pitchFamily="34" charset="0"/>
              </a:rPr>
              <a:t>Cephe Duruşu                                       </a:t>
            </a:r>
            <a:r>
              <a:rPr lang="tr-TR" sz="1800" b="1" dirty="0" smtClean="0">
                <a:latin typeface="Calibri" panose="020F0502020204030204" pitchFamily="34" charset="0"/>
                <a:ea typeface="Times New Roman" panose="02020603050405020304" pitchFamily="18" charset="0"/>
                <a:cs typeface="Calibri" panose="020F0502020204030204" pitchFamily="34" charset="0"/>
              </a:rPr>
              <a:t>  </a:t>
            </a:r>
            <a:r>
              <a:rPr lang="tr-TR" sz="1800" b="1" dirty="0">
                <a:latin typeface="Calibri" panose="020F0502020204030204" pitchFamily="34" charset="0"/>
                <a:ea typeface="Times New Roman" panose="02020603050405020304" pitchFamily="18" charset="0"/>
                <a:cs typeface="Calibri" panose="020F0502020204030204" pitchFamily="34" charset="0"/>
              </a:rPr>
              <a:t>Yan Cephe Duruşu</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441325" algn="just">
              <a:lnSpc>
                <a:spcPct val="150000"/>
              </a:lnSpc>
              <a:spcAft>
                <a:spcPts val="0"/>
              </a:spcAft>
            </a:pPr>
            <a:r>
              <a:rPr lang="tr-TR" sz="1800" b="1" dirty="0">
                <a:solidFill>
                  <a:prstClr val="black"/>
                </a:solidFill>
                <a:latin typeface="Calibri" panose="020F0502020204030204"/>
              </a:rPr>
              <a:t>Ters cephe duruşu: </a:t>
            </a:r>
            <a:r>
              <a:rPr lang="tr-TR" sz="1800" dirty="0">
                <a:solidFill>
                  <a:prstClr val="black"/>
                </a:solidFill>
                <a:latin typeface="Calibri" panose="020F0502020204030204"/>
              </a:rPr>
              <a:t>Cephe duruşunun tersidir. Göğüs yukarıya, sırt yere dönüktür. </a:t>
            </a:r>
          </a:p>
          <a:p>
            <a:pPr marL="441325" algn="just">
              <a:lnSpc>
                <a:spcPct val="150000"/>
              </a:lnSpc>
              <a:spcAft>
                <a:spcPts val="0"/>
              </a:spcAft>
            </a:pPr>
            <a:r>
              <a:rPr lang="tr-TR" sz="1800" dirty="0">
                <a:solidFill>
                  <a:prstClr val="black"/>
                </a:solidFill>
                <a:latin typeface="Calibri" panose="020F0502020204030204"/>
              </a:rPr>
              <a:t>Eller ve topuklar yere temas eder, el parmakları ayaklar doğrultusundadır. </a:t>
            </a:r>
          </a:p>
          <a:p>
            <a:pPr marL="441325" algn="just">
              <a:lnSpc>
                <a:spcPct val="150000"/>
              </a:lnSpc>
              <a:spcAft>
                <a:spcPts val="0"/>
              </a:spcAft>
            </a:pPr>
            <a:r>
              <a:rPr lang="tr-TR" sz="1800" dirty="0">
                <a:solidFill>
                  <a:prstClr val="black"/>
                </a:solidFill>
                <a:latin typeface="Calibri" panose="020F0502020204030204"/>
              </a:rPr>
              <a:t>Ayak bilekleri gergin ve topuklar </a:t>
            </a:r>
            <a:r>
              <a:rPr lang="tr-TR" sz="1800" dirty="0" smtClean="0">
                <a:solidFill>
                  <a:prstClr val="black"/>
                </a:solidFill>
                <a:latin typeface="Calibri" panose="020F0502020204030204"/>
              </a:rPr>
              <a:t>yere</a:t>
            </a:r>
            <a:r>
              <a:rPr lang="tr-TR" sz="1800" dirty="0" smtClean="0">
                <a:latin typeface="Calibri" panose="020F0502020204030204" pitchFamily="34" charset="0"/>
                <a:ea typeface="Times New Roman" panose="02020603050405020304" pitchFamily="18" charset="0"/>
                <a:cs typeface="Calibri" panose="020F0502020204030204" pitchFamily="34" charset="0"/>
              </a:rPr>
              <a:t>, </a:t>
            </a:r>
            <a:r>
              <a:rPr lang="tr-TR" sz="1800" dirty="0">
                <a:latin typeface="Calibri" panose="020F0502020204030204" pitchFamily="34" charset="0"/>
                <a:ea typeface="Times New Roman" panose="02020603050405020304" pitchFamily="18" charset="0"/>
                <a:cs typeface="Calibri" panose="020F0502020204030204" pitchFamily="34" charset="0"/>
              </a:rPr>
              <a:t>ayak bilekleri gergin, eller, kollardan gergin şekilde </a:t>
            </a:r>
            <a:r>
              <a:rPr lang="tr-TR" sz="1800" dirty="0" smtClean="0">
                <a:latin typeface="Calibri" panose="020F0502020204030204" pitchFamily="34" charset="0"/>
                <a:ea typeface="Times New Roman" panose="02020603050405020304" pitchFamily="18" charset="0"/>
                <a:cs typeface="Calibri" panose="020F0502020204030204" pitchFamily="34" charset="0"/>
              </a:rPr>
              <a:t>           yere </a:t>
            </a:r>
            <a:r>
              <a:rPr lang="tr-TR" sz="1800" dirty="0">
                <a:latin typeface="Calibri" panose="020F0502020204030204" pitchFamily="34" charset="0"/>
                <a:ea typeface="Times New Roman" panose="02020603050405020304" pitchFamily="18" charset="0"/>
                <a:cs typeface="Calibri" panose="020F0502020204030204" pitchFamily="34" charset="0"/>
              </a:rPr>
              <a:t>dayalıdır. Baş arkada serbesttir.</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0"/>
              </a:spcAft>
              <a:buNone/>
            </a:pPr>
            <a:r>
              <a:rPr lang="tr-TR" sz="1800" b="1" dirty="0" smtClean="0">
                <a:latin typeface="Calibri" panose="020F0502020204030204" pitchFamily="34" charset="0"/>
                <a:ea typeface="Times New Roman" panose="02020603050405020304" pitchFamily="18" charset="0"/>
                <a:cs typeface="Calibri" panose="020F0502020204030204" pitchFamily="34" charset="0"/>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788276" y="1052529"/>
            <a:ext cx="3565835" cy="3068800"/>
          </a:xfrm>
          <a:prstGeom prst="rect">
            <a:avLst/>
          </a:prstGeom>
        </p:spPr>
      </p:pic>
      <p:pic>
        <p:nvPicPr>
          <p:cNvPr id="5" name="Resim 4"/>
          <p:cNvPicPr/>
          <p:nvPr/>
        </p:nvPicPr>
        <p:blipFill>
          <a:blip r:embed="rId3">
            <a:extLst>
              <a:ext uri="{28A0092B-C50C-407E-A947-70E740481C1C}">
                <a14:useLocalDpi xmlns:a14="http://schemas.microsoft.com/office/drawing/2010/main" val="0"/>
              </a:ext>
            </a:extLst>
          </a:blip>
          <a:srcRect/>
          <a:stretch>
            <a:fillRect/>
          </a:stretch>
        </p:blipFill>
        <p:spPr bwMode="auto">
          <a:xfrm>
            <a:off x="5072328" y="1032401"/>
            <a:ext cx="3353454" cy="2925827"/>
          </a:xfrm>
          <a:prstGeom prst="rect">
            <a:avLst/>
          </a:prstGeom>
          <a:noFill/>
        </p:spPr>
      </p:pic>
      <p:sp>
        <p:nvSpPr>
          <p:cNvPr id="2" name="Slayt Numarası Yer Tutucusu 1"/>
          <p:cNvSpPr>
            <a:spLocks noGrp="1"/>
          </p:cNvSpPr>
          <p:nvPr>
            <p:ph type="sldNum" sz="quarter" idx="12"/>
          </p:nvPr>
        </p:nvSpPr>
        <p:spPr/>
        <p:txBody>
          <a:bodyPr/>
          <a:lstStyle/>
          <a:p>
            <a:fld id="{80B92E41-E063-4A9C-99AA-A8AC0554397C}" type="slidenum">
              <a:rPr lang="tr-TR" smtClean="0"/>
              <a:t>14</a:t>
            </a:fld>
            <a:endParaRPr lang="tr-TR" dirty="0"/>
          </a:p>
        </p:txBody>
      </p:sp>
    </p:spTree>
    <p:extLst>
      <p:ext uri="{BB962C8B-B14F-4D97-AF65-F5344CB8AC3E}">
        <p14:creationId xmlns:p14="http://schemas.microsoft.com/office/powerpoint/2010/main" val="405439893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28600" lvl="0" indent="-228600"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Yan </a:t>
            </a:r>
            <a:r>
              <a:rPr lang="tr-TR" sz="1800" b="1" dirty="0">
                <a:solidFill>
                  <a:prstClr val="black"/>
                </a:solidFill>
                <a:latin typeface="Calibri" panose="020F0502020204030204"/>
              </a:rPr>
              <a:t>cephe duruşu:</a:t>
            </a:r>
            <a:r>
              <a:rPr lang="tr-TR" sz="1800" dirty="0">
                <a:solidFill>
                  <a:prstClr val="black"/>
                </a:solidFill>
                <a:latin typeface="Calibri" panose="020F0502020204030204"/>
              </a:rPr>
              <a:t> </a:t>
            </a: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r>
              <a:rPr lang="tr-TR" sz="1800" dirty="0" smtClean="0">
                <a:solidFill>
                  <a:prstClr val="black"/>
                </a:solidFill>
                <a:latin typeface="Calibri" panose="020F0502020204030204"/>
              </a:rPr>
              <a:t>Sağdan </a:t>
            </a:r>
            <a:r>
              <a:rPr lang="tr-TR" sz="1800" dirty="0">
                <a:solidFill>
                  <a:prstClr val="black"/>
                </a:solidFill>
                <a:latin typeface="Calibri" panose="020F0502020204030204"/>
              </a:rPr>
              <a:t>ve soldan olmak üzere iki yönlü yapılır. Yapıldığı taraftaki elin avuç içi ve aynı taraftaki ayağın yan yüzeyi yere temas eder. Vücut gergindir. Diğer kol gövdeyle temas hâlindedir. Bacaklar birbiri üzerindedir. Baş, gövde ve bacaklar bir doğru oluşturur</a:t>
            </a:r>
            <a:r>
              <a:rPr lang="tr-TR" sz="1800" dirty="0" smtClean="0">
                <a:solidFill>
                  <a:prstClr val="black"/>
                </a:solidFill>
                <a:latin typeface="Calibri" panose="020F0502020204030204"/>
              </a:rPr>
              <a:t>.</a:t>
            </a:r>
          </a:p>
          <a:p>
            <a:pPr marL="228600" lvl="0" indent="-228600"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r>
              <a:rPr lang="tr-TR" dirty="0" smtClean="0">
                <a:solidFill>
                  <a:prstClr val="black"/>
                </a:solidFill>
                <a:latin typeface="Calibri" panose="020F0502020204030204"/>
              </a:rPr>
              <a:t> </a:t>
            </a:r>
            <a:endParaRPr lang="tr-TR" dirty="0">
              <a:solidFill>
                <a:prstClr val="black"/>
              </a:solidFill>
              <a:latin typeface="Calibri" panose="020F0502020204030204"/>
            </a:endParaRPr>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15</a:t>
            </a:fld>
            <a:endParaRPr lang="tr-TR"/>
          </a:p>
        </p:txBody>
      </p:sp>
      <p:pic>
        <p:nvPicPr>
          <p:cNvPr id="5" name="Resim 4">
            <a:extLst>
              <a:ext uri="{FF2B5EF4-FFF2-40B4-BE49-F238E27FC236}">
                <a16:creationId xmlns:a16="http://schemas.microsoft.com/office/drawing/2014/main" xmlns="" id="{E340FF55-5004-447A-AF6F-4BE162FF9C61}"/>
              </a:ext>
            </a:extLst>
          </p:cNvPr>
          <p:cNvPicPr>
            <a:picLocks noChangeAspect="1"/>
          </p:cNvPicPr>
          <p:nvPr/>
        </p:nvPicPr>
        <p:blipFill>
          <a:blip r:embed="rId2"/>
          <a:stretch>
            <a:fillRect/>
          </a:stretch>
        </p:blipFill>
        <p:spPr>
          <a:xfrm>
            <a:off x="299545" y="1037596"/>
            <a:ext cx="8455128" cy="3014141"/>
          </a:xfrm>
          <a:prstGeom prst="rect">
            <a:avLst/>
          </a:prstGeom>
        </p:spPr>
      </p:pic>
    </p:spTree>
    <p:extLst>
      <p:ext uri="{BB962C8B-B14F-4D97-AF65-F5344CB8AC3E}">
        <p14:creationId xmlns:p14="http://schemas.microsoft.com/office/powerpoint/2010/main" val="39181116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7999"/>
          </a:xfrm>
        </p:spPr>
        <p:txBody>
          <a:bodyPr/>
          <a:lstStyle/>
          <a:p>
            <a:pPr marL="228600" lvl="0" indent="-228600" algn="ctr" fontAlgn="auto">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Uzun oturuş : </a:t>
            </a:r>
          </a:p>
          <a:p>
            <a:pPr marL="228600" lvl="0" indent="-228600" algn="ctr" fontAlgn="auto">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a:endParaRPr>
          </a:p>
          <a:p>
            <a:pPr marL="536575" indent="-268288" algn="just">
              <a:lnSpc>
                <a:spcPct val="150000"/>
              </a:lnSpc>
              <a:spcBef>
                <a:spcPts val="0"/>
              </a:spcBef>
              <a:spcAft>
                <a:spcPts val="0"/>
              </a:spcAft>
            </a:pPr>
            <a:r>
              <a:rPr lang="tr-TR" sz="1800" dirty="0" smtClean="0">
                <a:latin typeface="Calibri" panose="020F0502020204030204" pitchFamily="34" charset="0"/>
                <a:ea typeface="Times New Roman" panose="02020603050405020304" pitchFamily="18" charset="0"/>
                <a:cs typeface="Calibri" panose="020F0502020204030204" pitchFamily="34" charset="0"/>
              </a:rPr>
              <a:t>Gövde </a:t>
            </a:r>
            <a:r>
              <a:rPr lang="tr-TR" sz="1800" dirty="0">
                <a:latin typeface="Calibri" panose="020F0502020204030204" pitchFamily="34" charset="0"/>
                <a:ea typeface="Times New Roman" panose="02020603050405020304" pitchFamily="18" charset="0"/>
                <a:cs typeface="Calibri" panose="020F0502020204030204" pitchFamily="34" charset="0"/>
              </a:rPr>
              <a:t>dik, kalça yerde, bacaklar öne gergin olarak uzatılır. </a:t>
            </a: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536575" indent="-268288" algn="just">
              <a:lnSpc>
                <a:spcPct val="150000"/>
              </a:lnSpc>
              <a:spcBef>
                <a:spcPts val="0"/>
              </a:spcBef>
              <a:spcAft>
                <a:spcPts val="0"/>
              </a:spcAft>
            </a:pPr>
            <a:r>
              <a:rPr lang="tr-TR" sz="1800" dirty="0" smtClean="0">
                <a:solidFill>
                  <a:prstClr val="black"/>
                </a:solidFill>
                <a:latin typeface="Calibri" panose="020F0502020204030204"/>
              </a:rPr>
              <a:t>Bacaklar </a:t>
            </a:r>
            <a:r>
              <a:rPr lang="tr-TR" sz="1800" dirty="0">
                <a:solidFill>
                  <a:prstClr val="black"/>
                </a:solidFill>
                <a:latin typeface="Calibri" panose="020F0502020204030204"/>
              </a:rPr>
              <a:t>bitişik ve gergin, bacağın arka yüzeyi yerle temas hâlindedir. </a:t>
            </a:r>
            <a:endParaRPr lang="tr-TR" sz="1800" dirty="0" smtClean="0">
              <a:solidFill>
                <a:prstClr val="black"/>
              </a:solidFill>
              <a:latin typeface="Calibri" panose="020F0502020204030204"/>
            </a:endParaRPr>
          </a:p>
          <a:p>
            <a:pPr marL="536575" indent="-268288" algn="just">
              <a:lnSpc>
                <a:spcPct val="150000"/>
              </a:lnSpc>
              <a:spcBef>
                <a:spcPts val="0"/>
              </a:spcBef>
              <a:spcAft>
                <a:spcPts val="0"/>
              </a:spcAft>
            </a:pPr>
            <a:r>
              <a:rPr lang="tr-TR" sz="1800" dirty="0" smtClean="0">
                <a:solidFill>
                  <a:prstClr val="black"/>
                </a:solidFill>
                <a:latin typeface="Calibri" panose="020F0502020204030204"/>
              </a:rPr>
              <a:t>Gövde </a:t>
            </a:r>
            <a:r>
              <a:rPr lang="tr-TR" sz="1800" dirty="0">
                <a:solidFill>
                  <a:prstClr val="black"/>
                </a:solidFill>
                <a:latin typeface="Calibri" panose="020F0502020204030204"/>
              </a:rPr>
              <a:t>dik, bakış karşıya doğrudur. Eller kalçanın her iki yandadır. </a:t>
            </a:r>
            <a:endParaRPr lang="tr-TR" sz="1800" dirty="0" smtClean="0">
              <a:solidFill>
                <a:prstClr val="black"/>
              </a:solidFill>
              <a:latin typeface="Calibri" panose="020F0502020204030204"/>
            </a:endParaRPr>
          </a:p>
          <a:p>
            <a:pPr marL="536575" indent="-268288" algn="just">
              <a:lnSpc>
                <a:spcPct val="150000"/>
              </a:lnSpc>
              <a:spcBef>
                <a:spcPts val="0"/>
              </a:spcBef>
              <a:spcAft>
                <a:spcPts val="0"/>
              </a:spcAft>
            </a:pPr>
            <a:r>
              <a:rPr lang="tr-TR" sz="1800" dirty="0" smtClean="0">
                <a:solidFill>
                  <a:prstClr val="black"/>
                </a:solidFill>
                <a:latin typeface="Calibri" panose="020F0502020204030204"/>
              </a:rPr>
              <a:t>Avuç </a:t>
            </a:r>
            <a:r>
              <a:rPr lang="tr-TR" sz="1800" dirty="0">
                <a:solidFill>
                  <a:prstClr val="black"/>
                </a:solidFill>
                <a:latin typeface="Calibri" panose="020F0502020204030204"/>
              </a:rPr>
              <a:t>içi yerle temas hâlinde, el parmakları karşıyı gösterecek şekildedir</a:t>
            </a:r>
            <a:r>
              <a:rPr lang="tr-TR" sz="1800" dirty="0" smtClean="0">
                <a:solidFill>
                  <a:prstClr val="black"/>
                </a:solidFill>
                <a:latin typeface="Calibri" panose="020F0502020204030204"/>
              </a:rPr>
              <a:t>.</a:t>
            </a:r>
            <a:r>
              <a:rPr lang="tr-TR" sz="1800" dirty="0">
                <a:latin typeface="Calibri" panose="020F0502020204030204" pitchFamily="34" charset="0"/>
                <a:ea typeface="Times New Roman" panose="02020603050405020304" pitchFamily="18" charset="0"/>
                <a:cs typeface="Calibri" panose="020F0502020204030204" pitchFamily="34" charset="0"/>
              </a:rPr>
              <a:t> </a:t>
            </a: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536575" indent="-268288" algn="just">
              <a:lnSpc>
                <a:spcPct val="150000"/>
              </a:lnSpc>
              <a:spcBef>
                <a:spcPts val="0"/>
              </a:spcBef>
              <a:spcAft>
                <a:spcPts val="0"/>
              </a:spcAft>
            </a:pPr>
            <a:r>
              <a:rPr lang="tr-TR" sz="1800" dirty="0" smtClean="0">
                <a:latin typeface="Calibri" panose="020F0502020204030204" pitchFamily="34" charset="0"/>
                <a:ea typeface="Times New Roman" panose="02020603050405020304" pitchFamily="18" charset="0"/>
                <a:cs typeface="Calibri" panose="020F0502020204030204" pitchFamily="34" charset="0"/>
              </a:rPr>
              <a:t>Kollar </a:t>
            </a:r>
            <a:r>
              <a:rPr lang="tr-TR" sz="1800" dirty="0">
                <a:latin typeface="Calibri" panose="020F0502020204030204" pitchFamily="34" charset="0"/>
                <a:ea typeface="Times New Roman" panose="02020603050405020304" pitchFamily="18" charset="0"/>
                <a:cs typeface="Calibri" panose="020F0502020204030204" pitchFamily="34" charset="0"/>
              </a:rPr>
              <a:t>yanlarda yere paraleldir.</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228600" lvl="0" indent="-228600" fontAlgn="auto">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71463">
              <a:lnSpc>
                <a:spcPct val="150000"/>
              </a:lnSpc>
            </a:pPr>
            <a:endParaRPr lang="tr-TR" sz="1800" dirty="0"/>
          </a:p>
        </p:txBody>
      </p:sp>
      <p:pic>
        <p:nvPicPr>
          <p:cNvPr id="4" name="Resim 3" descr="Bacaklar Uzun Oturuş"/>
          <p:cNvPicPr/>
          <p:nvPr/>
        </p:nvPicPr>
        <p:blipFill>
          <a:blip r:embed="rId2">
            <a:extLst>
              <a:ext uri="{28A0092B-C50C-407E-A947-70E740481C1C}">
                <a14:useLocalDpi xmlns:a14="http://schemas.microsoft.com/office/drawing/2010/main" val="0"/>
              </a:ext>
            </a:extLst>
          </a:blip>
          <a:srcRect/>
          <a:stretch>
            <a:fillRect/>
          </a:stretch>
        </p:blipFill>
        <p:spPr bwMode="auto">
          <a:xfrm>
            <a:off x="394138" y="556507"/>
            <a:ext cx="3090041" cy="2643894"/>
          </a:xfrm>
          <a:prstGeom prst="rect">
            <a:avLst/>
          </a:prstGeom>
          <a:noFill/>
          <a:ln>
            <a:noFill/>
          </a:ln>
        </p:spPr>
      </p:pic>
      <p:sp>
        <p:nvSpPr>
          <p:cNvPr id="2" name="Slayt Numarası Yer Tutucusu 1"/>
          <p:cNvSpPr>
            <a:spLocks noGrp="1"/>
          </p:cNvSpPr>
          <p:nvPr>
            <p:ph type="sldNum" sz="quarter" idx="12"/>
          </p:nvPr>
        </p:nvSpPr>
        <p:spPr/>
        <p:txBody>
          <a:bodyPr/>
          <a:lstStyle/>
          <a:p>
            <a:fld id="{80B92E41-E063-4A9C-99AA-A8AC0554397C}" type="slidenum">
              <a:rPr lang="tr-TR" smtClean="0"/>
              <a:t>16</a:t>
            </a:fld>
            <a:endParaRPr lang="tr-TR"/>
          </a:p>
        </p:txBody>
      </p:sp>
      <p:pic>
        <p:nvPicPr>
          <p:cNvPr id="5" name="Resim 4"/>
          <p:cNvPicPr>
            <a:picLocks noChangeAspect="1"/>
          </p:cNvPicPr>
          <p:nvPr/>
        </p:nvPicPr>
        <p:blipFill>
          <a:blip r:embed="rId3"/>
          <a:stretch>
            <a:fillRect/>
          </a:stretch>
        </p:blipFill>
        <p:spPr>
          <a:xfrm>
            <a:off x="3878317" y="556505"/>
            <a:ext cx="5107398" cy="3069563"/>
          </a:xfrm>
          <a:prstGeom prst="rect">
            <a:avLst/>
          </a:prstGeom>
        </p:spPr>
      </p:pic>
    </p:spTree>
    <p:extLst>
      <p:ext uri="{BB962C8B-B14F-4D97-AF65-F5344CB8AC3E}">
        <p14:creationId xmlns:p14="http://schemas.microsoft.com/office/powerpoint/2010/main" val="27215076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357188" algn="just">
              <a:lnSpc>
                <a:spcPct val="150000"/>
              </a:lnSpc>
              <a:spcAft>
                <a:spcPts val="0"/>
              </a:spcAft>
            </a:pPr>
            <a:endParaRPr lang="tr-TR" sz="1800" b="1" dirty="0" smtClean="0">
              <a:latin typeface="Calibri" panose="020F0502020204030204" pitchFamily="34" charset="0"/>
              <a:ea typeface="Times New Roman" panose="02020603050405020304" pitchFamily="18" charset="0"/>
              <a:cs typeface="Calibri" panose="020F0502020204030204" pitchFamily="34" charset="0"/>
            </a:endParaRPr>
          </a:p>
          <a:p>
            <a:pPr marL="357188" algn="ctr">
              <a:lnSpc>
                <a:spcPct val="150000"/>
              </a:lnSpc>
              <a:spcAft>
                <a:spcPts val="0"/>
              </a:spcAft>
            </a:pPr>
            <a:r>
              <a:rPr lang="tr-TR" sz="1800" b="1" dirty="0" smtClean="0">
                <a:latin typeface="Calibri" panose="020F0502020204030204" pitchFamily="34" charset="0"/>
                <a:ea typeface="Times New Roman" panose="02020603050405020304" pitchFamily="18" charset="0"/>
                <a:cs typeface="Calibri" panose="020F0502020204030204" pitchFamily="34" charset="0"/>
              </a:rPr>
              <a:t>Açık </a:t>
            </a:r>
            <a:r>
              <a:rPr lang="tr-TR" sz="1800" b="1" dirty="0">
                <a:latin typeface="Calibri" panose="020F0502020204030204" pitchFamily="34" charset="0"/>
                <a:ea typeface="Times New Roman" panose="02020603050405020304" pitchFamily="18" charset="0"/>
                <a:cs typeface="Calibri" panose="020F0502020204030204" pitchFamily="34" charset="0"/>
              </a:rPr>
              <a:t>Bacak Uzun </a:t>
            </a:r>
            <a:r>
              <a:rPr lang="tr-TR" sz="1800" b="1" dirty="0" smtClean="0">
                <a:latin typeface="Calibri" panose="020F0502020204030204" pitchFamily="34" charset="0"/>
                <a:ea typeface="Times New Roman" panose="02020603050405020304" pitchFamily="18" charset="0"/>
                <a:cs typeface="Calibri" panose="020F0502020204030204" pitchFamily="34" charset="0"/>
              </a:rPr>
              <a:t>Oturuş :</a:t>
            </a:r>
          </a:p>
          <a:p>
            <a:pPr marL="357188"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357188" algn="just">
              <a:lnSpc>
                <a:spcPct val="150000"/>
              </a:lnSpc>
              <a:spcAft>
                <a:spcPts val="0"/>
              </a:spcAft>
            </a:pPr>
            <a:r>
              <a:rPr lang="tr-TR" sz="1800" dirty="0" smtClean="0">
                <a:latin typeface="Calibri" panose="020F0502020204030204" pitchFamily="34" charset="0"/>
                <a:ea typeface="Times New Roman" panose="02020603050405020304" pitchFamily="18" charset="0"/>
                <a:cs typeface="Calibri" panose="020F0502020204030204" pitchFamily="34" charset="0"/>
              </a:rPr>
              <a:t>Uzun </a:t>
            </a:r>
            <a:r>
              <a:rPr lang="tr-TR" sz="1800" dirty="0">
                <a:latin typeface="Calibri" panose="020F0502020204030204" pitchFamily="34" charset="0"/>
                <a:ea typeface="Times New Roman" panose="02020603050405020304" pitchFamily="18" charset="0"/>
                <a:cs typeface="Calibri" panose="020F0502020204030204" pitchFamily="34" charset="0"/>
              </a:rPr>
              <a:t>oturuş pozisyonunda bacakların yanlara "V" şeklinde açılması şeklinde uygulanır.</a:t>
            </a:r>
            <a:r>
              <a:rPr lang="tr-TR" sz="1800" b="1" dirty="0">
                <a:latin typeface="Calibri" panose="020F0502020204030204" pitchFamily="34" charset="0"/>
                <a:ea typeface="Times New Roman" panose="02020603050405020304" pitchFamily="18" charset="0"/>
                <a:cs typeface="Calibri" panose="020F0502020204030204" pitchFamily="34" charset="0"/>
              </a:rPr>
              <a:t> </a:t>
            </a:r>
          </a:p>
          <a:p>
            <a:pPr marL="357188" algn="just">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pic>
        <p:nvPicPr>
          <p:cNvPr id="4" name="Resim 3" descr="Bacaklar Açık Oturuş"/>
          <p:cNvPicPr/>
          <p:nvPr/>
        </p:nvPicPr>
        <p:blipFill>
          <a:blip r:embed="rId2">
            <a:extLst>
              <a:ext uri="{28A0092B-C50C-407E-A947-70E740481C1C}">
                <a14:useLocalDpi xmlns:a14="http://schemas.microsoft.com/office/drawing/2010/main" val="0"/>
              </a:ext>
            </a:extLst>
          </a:blip>
          <a:srcRect/>
          <a:stretch>
            <a:fillRect/>
          </a:stretch>
        </p:blipFill>
        <p:spPr bwMode="auto">
          <a:xfrm>
            <a:off x="520262" y="1324304"/>
            <a:ext cx="2995448" cy="3042744"/>
          </a:xfrm>
          <a:prstGeom prst="rect">
            <a:avLst/>
          </a:prstGeom>
          <a:noFill/>
          <a:ln>
            <a:noFill/>
          </a:ln>
        </p:spPr>
      </p:pic>
      <p:sp>
        <p:nvSpPr>
          <p:cNvPr id="2" name="Slayt Numarası Yer Tutucusu 1"/>
          <p:cNvSpPr>
            <a:spLocks noGrp="1"/>
          </p:cNvSpPr>
          <p:nvPr>
            <p:ph type="sldNum" sz="quarter" idx="12"/>
          </p:nvPr>
        </p:nvSpPr>
        <p:spPr/>
        <p:txBody>
          <a:bodyPr/>
          <a:lstStyle/>
          <a:p>
            <a:fld id="{80B92E41-E063-4A9C-99AA-A8AC0554397C}" type="slidenum">
              <a:rPr lang="tr-TR" smtClean="0"/>
              <a:t>17</a:t>
            </a:fld>
            <a:endParaRPr lang="tr-TR"/>
          </a:p>
        </p:txBody>
      </p:sp>
      <p:pic>
        <p:nvPicPr>
          <p:cNvPr id="5" name="Resim 4">
            <a:extLst>
              <a:ext uri="{FF2B5EF4-FFF2-40B4-BE49-F238E27FC236}">
                <a16:creationId xmlns:a16="http://schemas.microsoft.com/office/drawing/2014/main" xmlns="" id="{E34EFC11-040D-4897-A7BE-34B33E0D43A7}"/>
              </a:ext>
            </a:extLst>
          </p:cNvPr>
          <p:cNvPicPr>
            <a:picLocks noChangeAspect="1"/>
          </p:cNvPicPr>
          <p:nvPr/>
        </p:nvPicPr>
        <p:blipFill>
          <a:blip r:embed="rId3"/>
          <a:stretch>
            <a:fillRect/>
          </a:stretch>
        </p:blipFill>
        <p:spPr>
          <a:xfrm>
            <a:off x="3736428" y="1324304"/>
            <a:ext cx="5202620" cy="3216166"/>
          </a:xfrm>
          <a:prstGeom prst="rect">
            <a:avLst/>
          </a:prstGeom>
        </p:spPr>
      </p:pic>
    </p:spTree>
    <p:extLst>
      <p:ext uri="{BB962C8B-B14F-4D97-AF65-F5344CB8AC3E}">
        <p14:creationId xmlns:p14="http://schemas.microsoft.com/office/powerpoint/2010/main" val="6042606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pitchFamily="34" charset="0"/>
              <a:cs typeface="Calibri" panose="020F0502020204030204" pitchFamily="34" charset="0"/>
            </a:endParaRPr>
          </a:p>
          <a:p>
            <a:pPr marL="228600" lvl="0" indent="-228600" algn="ctr" fontAlgn="auto">
              <a:lnSpc>
                <a:spcPct val="150000"/>
              </a:lnSpc>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pitchFamily="34" charset="0"/>
                <a:cs typeface="Calibri" panose="020F0502020204030204" pitchFamily="34" charset="0"/>
              </a:rPr>
              <a:t>Sporcu </a:t>
            </a:r>
            <a:r>
              <a:rPr lang="tr-TR" sz="1800" b="1" dirty="0">
                <a:solidFill>
                  <a:prstClr val="black"/>
                </a:solidFill>
                <a:latin typeface="Calibri" panose="020F0502020204030204" pitchFamily="34" charset="0"/>
                <a:cs typeface="Calibri" panose="020F0502020204030204" pitchFamily="34" charset="0"/>
              </a:rPr>
              <a:t>Oturuşu: </a:t>
            </a:r>
            <a:r>
              <a:rPr lang="tr-TR" sz="1800" b="1" dirty="0" smtClean="0">
                <a:solidFill>
                  <a:prstClr val="black"/>
                </a:solidFill>
                <a:latin typeface="Calibri" panose="020F0502020204030204" pitchFamily="34" charset="0"/>
                <a:cs typeface="Calibri" panose="020F0502020204030204" pitchFamily="34" charset="0"/>
              </a:rPr>
              <a:t> </a:t>
            </a:r>
            <a:r>
              <a:rPr lang="tr-TR" sz="1800" b="1" dirty="0" err="1" smtClean="0">
                <a:solidFill>
                  <a:prstClr val="black"/>
                </a:solidFill>
                <a:latin typeface="Calibri" panose="020F0502020204030204" pitchFamily="34" charset="0"/>
                <a:cs typeface="Calibri" panose="020F0502020204030204" pitchFamily="34" charset="0"/>
              </a:rPr>
              <a:t>Cimnastik</a:t>
            </a:r>
            <a:r>
              <a:rPr lang="tr-TR" sz="1800" b="1" dirty="0" smtClean="0">
                <a:solidFill>
                  <a:prstClr val="black"/>
                </a:solidFill>
                <a:latin typeface="Calibri" panose="020F0502020204030204" pitchFamily="34" charset="0"/>
                <a:cs typeface="Calibri" panose="020F0502020204030204" pitchFamily="34" charset="0"/>
              </a:rPr>
              <a:t> Oturuşu - Toplu oturuş </a:t>
            </a:r>
            <a:endParaRPr lang="tr-TR" sz="1800" b="1" dirty="0">
              <a:solidFill>
                <a:prstClr val="black"/>
              </a:solidFill>
              <a:latin typeface="Calibri" panose="020F0502020204030204" pitchFamily="34" charset="0"/>
              <a:cs typeface="Calibri" panose="020F0502020204030204" pitchFamily="34" charset="0"/>
            </a:endParaRPr>
          </a:p>
          <a:p>
            <a:pPr marL="228600" lvl="0" indent="-228600" algn="ctr" fontAlgn="auto">
              <a:lnSpc>
                <a:spcPct val="150000"/>
              </a:lnSpc>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pitchFamily="34" charset="0"/>
              <a:cs typeface="Calibri" panose="020F0502020204030204" pitchFamily="34" charset="0"/>
            </a:endParaRPr>
          </a:p>
          <a:p>
            <a:pPr marL="228600" lvl="0" indent="-228600" fontAlgn="auto">
              <a:lnSpc>
                <a:spcPct val="150000"/>
              </a:lnSpc>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pitchFamily="34" charset="0"/>
              <a:cs typeface="Calibri" panose="020F0502020204030204" pitchFamily="34" charset="0"/>
            </a:endParaRPr>
          </a:p>
          <a:p>
            <a:pPr marL="228600" lvl="0" indent="-228600" fontAlgn="auto">
              <a:lnSpc>
                <a:spcPct val="150000"/>
              </a:lnSpc>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pitchFamily="34" charset="0"/>
              <a:cs typeface="Calibri" panose="020F0502020204030204" pitchFamily="34" charset="0"/>
            </a:endParaRPr>
          </a:p>
          <a:p>
            <a:pPr marL="228600" lvl="0" indent="-228600" fontAlgn="auto">
              <a:lnSpc>
                <a:spcPct val="150000"/>
              </a:lnSpc>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pitchFamily="34" charset="0"/>
              <a:cs typeface="Calibri" panose="020F0502020204030204" pitchFamily="34" charset="0"/>
            </a:endParaRPr>
          </a:p>
          <a:p>
            <a:pPr marL="228600" lvl="0" indent="-228600" fontAlgn="auto">
              <a:lnSpc>
                <a:spcPct val="150000"/>
              </a:lnSpc>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pitchFamily="34" charset="0"/>
              <a:cs typeface="Calibri" panose="020F0502020204030204" pitchFamily="34" charset="0"/>
            </a:endParaRPr>
          </a:p>
          <a:p>
            <a:pPr marL="228600" lvl="0" indent="-228600" fontAlgn="auto">
              <a:lnSpc>
                <a:spcPct val="150000"/>
              </a:lnSpc>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pitchFamily="34" charset="0"/>
              <a:cs typeface="Calibri" panose="020F0502020204030204" pitchFamily="34" charset="0"/>
            </a:endParaRPr>
          </a:p>
          <a:p>
            <a:pPr marL="228600" lvl="0" indent="-228600" fontAlgn="auto">
              <a:lnSpc>
                <a:spcPct val="150000"/>
              </a:lnSpc>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pitchFamily="34" charset="0"/>
              <a:cs typeface="Calibri" panose="020F0502020204030204" pitchFamily="34" charset="0"/>
            </a:endParaRPr>
          </a:p>
          <a:p>
            <a:pPr marL="441325" lvl="0" indent="-228600" fontAlgn="auto">
              <a:lnSpc>
                <a:spcPct val="150000"/>
              </a:lnSpc>
              <a:spcBef>
                <a:spcPts val="1000"/>
              </a:spcBef>
              <a:spcAft>
                <a:spcPts val="0"/>
              </a:spcAft>
              <a:buFont typeface="Arial" panose="020B0604020202020204" pitchFamily="34" charset="0"/>
              <a:buChar char="•"/>
            </a:pPr>
            <a:r>
              <a:rPr lang="tr-TR" sz="1800" dirty="0" smtClean="0">
                <a:solidFill>
                  <a:prstClr val="black"/>
                </a:solidFill>
                <a:latin typeface="Calibri" panose="020F0502020204030204" pitchFamily="34" charset="0"/>
                <a:cs typeface="Calibri" panose="020F0502020204030204" pitchFamily="34" charset="0"/>
              </a:rPr>
              <a:t>Bacaklar </a:t>
            </a:r>
            <a:r>
              <a:rPr lang="tr-TR" sz="1800" dirty="0">
                <a:solidFill>
                  <a:prstClr val="black"/>
                </a:solidFill>
                <a:latin typeface="Calibri" panose="020F0502020204030204" pitchFamily="34" charset="0"/>
                <a:cs typeface="Calibri" panose="020F0502020204030204" pitchFamily="34" charset="0"/>
              </a:rPr>
              <a:t>bükülü oturuş pozisyonunda, ellerin diz kapakları üzerinde kenetlenmesi ve hafifçe gövdeye çekilmesi şeklindeki oturuş şeklidir</a:t>
            </a:r>
            <a:r>
              <a:rPr lang="tr-TR" sz="1800" dirty="0" smtClean="0">
                <a:solidFill>
                  <a:prstClr val="black"/>
                </a:solidFill>
                <a:latin typeface="Calibri" panose="020F0502020204030204" pitchFamily="34" charset="0"/>
                <a:cs typeface="Calibri" panose="020F0502020204030204" pitchFamily="34" charset="0"/>
              </a:rPr>
              <a:t>.</a:t>
            </a:r>
          </a:p>
          <a:p>
            <a:pPr marL="228600" lvl="0" indent="-228600" fontAlgn="auto">
              <a:lnSpc>
                <a:spcPct val="90000"/>
              </a:lnSpc>
              <a:spcBef>
                <a:spcPts val="1000"/>
              </a:spcBef>
              <a:spcAft>
                <a:spcPts val="0"/>
              </a:spcAft>
              <a:buFont typeface="Arial" panose="020B0604020202020204" pitchFamily="34" charset="0"/>
              <a:buChar char="•"/>
            </a:pPr>
            <a:endParaRPr lang="tr-TR" sz="2600"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2600" dirty="0">
              <a:solidFill>
                <a:prstClr val="black"/>
              </a:solidFill>
              <a:latin typeface="Calibri" panose="020F0502020204030204"/>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18</a:t>
            </a:fld>
            <a:endParaRPr lang="tr-TR"/>
          </a:p>
        </p:txBody>
      </p:sp>
      <p:pic>
        <p:nvPicPr>
          <p:cNvPr id="5" name="Resim 4">
            <a:extLst>
              <a:ext uri="{FF2B5EF4-FFF2-40B4-BE49-F238E27FC236}">
                <a16:creationId xmlns:a16="http://schemas.microsoft.com/office/drawing/2014/main" xmlns="" id="{621D5CF8-C8BE-461E-BC9B-9F794510A39E}"/>
              </a:ext>
            </a:extLst>
          </p:cNvPr>
          <p:cNvPicPr>
            <a:picLocks noChangeAspect="1"/>
          </p:cNvPicPr>
          <p:nvPr/>
        </p:nvPicPr>
        <p:blipFill>
          <a:blip r:embed="rId2"/>
          <a:stretch>
            <a:fillRect/>
          </a:stretch>
        </p:blipFill>
        <p:spPr>
          <a:xfrm>
            <a:off x="3059557" y="1219744"/>
            <a:ext cx="2965068" cy="2847942"/>
          </a:xfrm>
          <a:prstGeom prst="rect">
            <a:avLst/>
          </a:prstGeom>
        </p:spPr>
      </p:pic>
      <p:pic>
        <p:nvPicPr>
          <p:cNvPr id="6" name="İçerik Yer Tutucusu 3"/>
          <p:cNvPicPr>
            <a:picLocks noGrp="1"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174871" y="1445399"/>
            <a:ext cx="2753349" cy="2491225"/>
          </a:xfrm>
          <a:prstGeom prst="rect">
            <a:avLst/>
          </a:prstGeom>
        </p:spPr>
      </p:pic>
      <p:pic>
        <p:nvPicPr>
          <p:cNvPr id="7" name="Resim 6"/>
          <p:cNvPicPr>
            <a:picLocks noChangeAspect="1"/>
          </p:cNvPicPr>
          <p:nvPr/>
        </p:nvPicPr>
        <p:blipFill>
          <a:blip r:embed="rId4"/>
          <a:stretch>
            <a:fillRect/>
          </a:stretch>
        </p:blipFill>
        <p:spPr>
          <a:xfrm>
            <a:off x="352682" y="1219743"/>
            <a:ext cx="2519454" cy="2674339"/>
          </a:xfrm>
          <a:prstGeom prst="rect">
            <a:avLst/>
          </a:prstGeom>
        </p:spPr>
      </p:pic>
    </p:spTree>
    <p:extLst>
      <p:ext uri="{BB962C8B-B14F-4D97-AF65-F5344CB8AC3E}">
        <p14:creationId xmlns:p14="http://schemas.microsoft.com/office/powerpoint/2010/main" val="42011722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28600" lvl="0" indent="-228600" algn="ctr" fontAlgn="auto">
              <a:lnSpc>
                <a:spcPct val="90000"/>
              </a:lnSpc>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lnSpc>
                <a:spcPct val="90000"/>
              </a:lnSpc>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Bağdaş oturuş / kuruş :</a:t>
            </a:r>
            <a:endParaRPr lang="tr-TR" sz="1200" dirty="0">
              <a:latin typeface="Calibri" panose="020F0502020204030204" pitchFamily="34" charset="0"/>
              <a:ea typeface="Calibri" panose="020F0502020204030204" pitchFamily="34" charset="0"/>
              <a:cs typeface="Times New Roman" panose="02020603050405020304" pitchFamily="18" charset="0"/>
            </a:endParaRPr>
          </a:p>
          <a:p>
            <a:endParaRPr lang="tr-TR" sz="1800" dirty="0"/>
          </a:p>
          <a:p>
            <a:pPr marL="457200" lvl="0" indent="-285750"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457200" lvl="0" indent="-285750"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457200" lvl="0" indent="-285750"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457200" lvl="0" indent="-285750" algn="just">
              <a:lnSpc>
                <a:spcPct val="150000"/>
              </a:lnSpc>
              <a:spcAft>
                <a:spcPts val="0"/>
              </a:spcAft>
            </a:pPr>
            <a:endParaRPr lang="tr-TR" sz="1800" dirty="0">
              <a:latin typeface="Calibri" panose="020F0502020204030204" pitchFamily="34" charset="0"/>
              <a:ea typeface="Times New Roman" panose="02020603050405020304" pitchFamily="18" charset="0"/>
              <a:cs typeface="Calibri" panose="020F0502020204030204" pitchFamily="34" charset="0"/>
            </a:endParaRPr>
          </a:p>
          <a:p>
            <a:pPr marL="457200" lvl="0" indent="-285750"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457200" lvl="0" indent="-285750" algn="just">
              <a:lnSpc>
                <a:spcPct val="150000"/>
              </a:lnSpc>
              <a:spcAft>
                <a:spcPts val="0"/>
              </a:spcAft>
            </a:pP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457200" lvl="0" indent="-285750" algn="just">
              <a:lnSpc>
                <a:spcPct val="150000"/>
              </a:lnSpc>
              <a:spcAft>
                <a:spcPts val="0"/>
              </a:spcAft>
            </a:pPr>
            <a:endParaRPr lang="tr-TR" sz="1800" dirty="0" smtClean="0">
              <a:solidFill>
                <a:prstClr val="black"/>
              </a:solidFill>
              <a:latin typeface="Calibri" panose="020F0502020204030204"/>
            </a:endParaRPr>
          </a:p>
          <a:p>
            <a:pPr marL="457200" lvl="0" indent="-285750" algn="just">
              <a:lnSpc>
                <a:spcPct val="150000"/>
              </a:lnSpc>
              <a:spcAft>
                <a:spcPts val="0"/>
              </a:spcAft>
            </a:pPr>
            <a:r>
              <a:rPr lang="tr-TR" sz="1800" dirty="0" smtClean="0">
                <a:solidFill>
                  <a:prstClr val="black"/>
                </a:solidFill>
                <a:latin typeface="Calibri" panose="020F0502020204030204"/>
              </a:rPr>
              <a:t>Açık </a:t>
            </a:r>
            <a:r>
              <a:rPr lang="tr-TR" sz="1800" dirty="0">
                <a:solidFill>
                  <a:prstClr val="black"/>
                </a:solidFill>
                <a:latin typeface="Calibri" panose="020F0502020204030204"/>
              </a:rPr>
              <a:t>bacak uzun oturuşta bacakların dizlerden bükülerek önde çaprazlanmasıdır. </a:t>
            </a:r>
            <a:endParaRPr lang="tr-TR" sz="1800" dirty="0" smtClean="0">
              <a:solidFill>
                <a:prstClr val="black"/>
              </a:solidFill>
              <a:latin typeface="Calibri" panose="020F0502020204030204"/>
            </a:endParaRPr>
          </a:p>
          <a:p>
            <a:pPr marL="457200" lvl="0" indent="-285750" algn="just">
              <a:lnSpc>
                <a:spcPct val="150000"/>
              </a:lnSpc>
              <a:spcAft>
                <a:spcPts val="0"/>
              </a:spcAft>
            </a:pPr>
            <a:r>
              <a:rPr lang="tr-TR" sz="1800" dirty="0" smtClean="0">
                <a:solidFill>
                  <a:prstClr val="black"/>
                </a:solidFill>
                <a:latin typeface="Calibri" panose="020F0502020204030204"/>
              </a:rPr>
              <a:t>Gövde </a:t>
            </a:r>
            <a:r>
              <a:rPr lang="tr-TR" sz="1800" dirty="0">
                <a:solidFill>
                  <a:prstClr val="black"/>
                </a:solidFill>
                <a:latin typeface="Calibri" panose="020F0502020204030204"/>
              </a:rPr>
              <a:t>dik, kollar da yanlarda serbesttir. </a:t>
            </a: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1162215" y="1072054"/>
            <a:ext cx="3126006" cy="2522483"/>
          </a:xfrm>
          <a:prstGeom prst="rect">
            <a:avLst/>
          </a:prstGeom>
          <a:noFill/>
        </p:spPr>
      </p:pic>
      <p:sp>
        <p:nvSpPr>
          <p:cNvPr id="2" name="Slayt Numarası Yer Tutucusu 1"/>
          <p:cNvSpPr>
            <a:spLocks noGrp="1"/>
          </p:cNvSpPr>
          <p:nvPr>
            <p:ph type="sldNum" sz="quarter" idx="12"/>
          </p:nvPr>
        </p:nvSpPr>
        <p:spPr/>
        <p:txBody>
          <a:bodyPr/>
          <a:lstStyle/>
          <a:p>
            <a:fld id="{80B92E41-E063-4A9C-99AA-A8AC0554397C}" type="slidenum">
              <a:rPr lang="tr-TR" smtClean="0"/>
              <a:t>19</a:t>
            </a:fld>
            <a:endParaRPr lang="tr-TR"/>
          </a:p>
        </p:txBody>
      </p:sp>
      <p:pic>
        <p:nvPicPr>
          <p:cNvPr id="6" name="Resim 5"/>
          <p:cNvPicPr>
            <a:picLocks noChangeAspect="1"/>
          </p:cNvPicPr>
          <p:nvPr/>
        </p:nvPicPr>
        <p:blipFill>
          <a:blip r:embed="rId3"/>
          <a:stretch>
            <a:fillRect/>
          </a:stretch>
        </p:blipFill>
        <p:spPr>
          <a:xfrm>
            <a:off x="4425248" y="850822"/>
            <a:ext cx="3962008" cy="2743715"/>
          </a:xfrm>
          <a:prstGeom prst="rect">
            <a:avLst/>
          </a:prstGeom>
        </p:spPr>
      </p:pic>
    </p:spTree>
    <p:extLst>
      <p:ext uri="{BB962C8B-B14F-4D97-AF65-F5344CB8AC3E}">
        <p14:creationId xmlns:p14="http://schemas.microsoft.com/office/powerpoint/2010/main" val="2830091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8000"/>
          </a:xfrm>
        </p:spPr>
        <p:txBody>
          <a:bodyPr/>
          <a:lstStyle/>
          <a:p>
            <a:pPr marL="457200" indent="-285750" algn="ctr" fontAlgn="auto">
              <a:lnSpc>
                <a:spcPct val="90000"/>
              </a:lnSpc>
              <a:spcBef>
                <a:spcPts val="1000"/>
              </a:spcBef>
              <a:spcAft>
                <a:spcPts val="0"/>
              </a:spcAft>
            </a:pPr>
            <a:endParaRPr lang="tr-TR" sz="1800" b="1" dirty="0" smtClean="0">
              <a:latin typeface="Calibri" panose="020F0502020204030204" pitchFamily="34" charset="0"/>
              <a:ea typeface="Times New Roman" panose="02020603050405020304" pitchFamily="18" charset="0"/>
            </a:endParaRPr>
          </a:p>
          <a:p>
            <a:pPr marL="457200" indent="-285750" algn="ctr" fontAlgn="auto">
              <a:lnSpc>
                <a:spcPct val="90000"/>
              </a:lnSpc>
              <a:spcBef>
                <a:spcPts val="1000"/>
              </a:spcBef>
              <a:spcAft>
                <a:spcPts val="0"/>
              </a:spcAft>
            </a:pPr>
            <a:r>
              <a:rPr lang="tr-TR" sz="1800" b="1" dirty="0" smtClean="0">
                <a:latin typeface="Calibri" panose="020F0502020204030204" pitchFamily="34" charset="0"/>
                <a:ea typeface="Times New Roman" panose="02020603050405020304" pitchFamily="18" charset="0"/>
              </a:rPr>
              <a:t>Sırtüstü </a:t>
            </a:r>
            <a:r>
              <a:rPr lang="tr-TR" sz="1800" b="1" dirty="0">
                <a:latin typeface="Calibri" panose="020F0502020204030204" pitchFamily="34" charset="0"/>
                <a:ea typeface="Times New Roman" panose="02020603050405020304" pitchFamily="18" charset="0"/>
              </a:rPr>
              <a:t>Yatış Pozisyonu. </a:t>
            </a:r>
            <a:endParaRPr lang="tr-TR" sz="1800" b="1" dirty="0" smtClean="0">
              <a:latin typeface="Calibri" panose="020F0502020204030204" pitchFamily="34" charset="0"/>
              <a:ea typeface="Times New Roman" panose="02020603050405020304" pitchFamily="18" charset="0"/>
            </a:endParaRPr>
          </a:p>
          <a:p>
            <a:pPr marL="457200" indent="-285750" algn="ctr" fontAlgn="auto">
              <a:lnSpc>
                <a:spcPct val="90000"/>
              </a:lnSpc>
              <a:spcBef>
                <a:spcPts val="1000"/>
              </a:spcBef>
              <a:spcAft>
                <a:spcPts val="0"/>
              </a:spcAft>
            </a:pPr>
            <a:endParaRPr lang="tr-TR" sz="1800" b="1" dirty="0">
              <a:latin typeface="Calibri" panose="020F0502020204030204" pitchFamily="34" charset="0"/>
              <a:ea typeface="Times New Roman" panose="02020603050405020304" pitchFamily="18" charset="0"/>
            </a:endParaRPr>
          </a:p>
          <a:p>
            <a:pPr marL="457200" indent="-285750" algn="ctr" fontAlgn="auto">
              <a:lnSpc>
                <a:spcPct val="90000"/>
              </a:lnSpc>
              <a:spcBef>
                <a:spcPts val="1000"/>
              </a:spcBef>
              <a:spcAft>
                <a:spcPts val="0"/>
              </a:spcAft>
            </a:pPr>
            <a:endParaRPr lang="tr-TR" sz="1800" b="1" dirty="0" smtClean="0">
              <a:latin typeface="Calibri" panose="020F0502020204030204" pitchFamily="34" charset="0"/>
              <a:ea typeface="Times New Roman" panose="02020603050405020304" pitchFamily="18" charset="0"/>
            </a:endParaRPr>
          </a:p>
          <a:p>
            <a:pPr marL="457200" indent="-285750" algn="ctr" fontAlgn="auto">
              <a:lnSpc>
                <a:spcPct val="90000"/>
              </a:lnSpc>
              <a:spcBef>
                <a:spcPts val="1000"/>
              </a:spcBef>
              <a:spcAft>
                <a:spcPts val="0"/>
              </a:spcAft>
            </a:pPr>
            <a:endParaRPr lang="tr-TR" sz="1800" b="1" dirty="0" smtClean="0">
              <a:latin typeface="Calibri" panose="020F0502020204030204" pitchFamily="34" charset="0"/>
              <a:ea typeface="Times New Roman" panose="02020603050405020304" pitchFamily="18" charset="0"/>
            </a:endParaRPr>
          </a:p>
          <a:p>
            <a:pPr marL="457200" indent="-285750" algn="ctr" fontAlgn="auto">
              <a:lnSpc>
                <a:spcPct val="90000"/>
              </a:lnSpc>
              <a:spcBef>
                <a:spcPts val="1000"/>
              </a:spcBef>
              <a:spcAft>
                <a:spcPts val="0"/>
              </a:spcAft>
            </a:pPr>
            <a:endParaRPr lang="tr-TR" sz="1800" b="1" dirty="0">
              <a:latin typeface="Calibri" panose="020F0502020204030204" pitchFamily="34" charset="0"/>
              <a:ea typeface="Times New Roman" panose="02020603050405020304" pitchFamily="18" charset="0"/>
            </a:endParaRPr>
          </a:p>
          <a:p>
            <a:pPr marL="457200" indent="-285750" fontAlgn="auto">
              <a:lnSpc>
                <a:spcPct val="90000"/>
              </a:lnSpc>
              <a:spcBef>
                <a:spcPts val="1000"/>
              </a:spcBef>
              <a:spcAft>
                <a:spcPts val="0"/>
              </a:spcAft>
            </a:pPr>
            <a:endParaRPr lang="tr-TR" sz="1800" dirty="0" smtClean="0">
              <a:solidFill>
                <a:prstClr val="black"/>
              </a:solidFill>
              <a:latin typeface="Calibri" panose="020F0502020204030204"/>
            </a:endParaRPr>
          </a:p>
          <a:p>
            <a:pPr marL="457200" indent="-285750" fontAlgn="auto">
              <a:lnSpc>
                <a:spcPct val="90000"/>
              </a:lnSpc>
              <a:spcBef>
                <a:spcPts val="1000"/>
              </a:spcBef>
              <a:spcAft>
                <a:spcPts val="0"/>
              </a:spcAft>
            </a:pPr>
            <a:endParaRPr lang="tr-TR" sz="1800" dirty="0">
              <a:solidFill>
                <a:prstClr val="black"/>
              </a:solidFill>
              <a:latin typeface="Calibri" panose="020F0502020204030204"/>
            </a:endParaRPr>
          </a:p>
          <a:p>
            <a:pPr marL="457200" indent="-285750" fontAlgn="auto">
              <a:lnSpc>
                <a:spcPct val="90000"/>
              </a:lnSpc>
              <a:spcBef>
                <a:spcPts val="1000"/>
              </a:spcBef>
              <a:spcAft>
                <a:spcPts val="0"/>
              </a:spcAft>
            </a:pPr>
            <a:endParaRPr lang="tr-TR" sz="1800" dirty="0" smtClean="0">
              <a:solidFill>
                <a:prstClr val="black"/>
              </a:solidFill>
              <a:latin typeface="Calibri" panose="020F0502020204030204"/>
            </a:endParaRPr>
          </a:p>
          <a:p>
            <a:pPr marL="457200" indent="-285750" fontAlgn="auto">
              <a:lnSpc>
                <a:spcPct val="90000"/>
              </a:lnSpc>
              <a:spcBef>
                <a:spcPts val="1000"/>
              </a:spcBef>
              <a:spcAft>
                <a:spcPts val="0"/>
              </a:spcAft>
            </a:pPr>
            <a:endParaRPr lang="tr-TR" sz="1800" dirty="0">
              <a:solidFill>
                <a:prstClr val="black"/>
              </a:solidFill>
              <a:latin typeface="Calibri" panose="020F0502020204030204"/>
            </a:endParaRPr>
          </a:p>
          <a:p>
            <a:pPr marL="457200" indent="-285750" fontAlgn="auto">
              <a:lnSpc>
                <a:spcPct val="90000"/>
              </a:lnSpc>
              <a:spcBef>
                <a:spcPts val="1000"/>
              </a:spcBef>
              <a:spcAft>
                <a:spcPts val="0"/>
              </a:spcAft>
            </a:pPr>
            <a:endParaRPr lang="tr-TR" sz="1800" dirty="0" smtClean="0">
              <a:solidFill>
                <a:prstClr val="black"/>
              </a:solidFill>
              <a:latin typeface="Calibri" panose="020F0502020204030204"/>
            </a:endParaRPr>
          </a:p>
          <a:p>
            <a:pPr marL="457200" indent="-285750" fontAlgn="auto">
              <a:lnSpc>
                <a:spcPct val="90000"/>
              </a:lnSpc>
              <a:spcBef>
                <a:spcPts val="1000"/>
              </a:spcBef>
              <a:spcAft>
                <a:spcPts val="0"/>
              </a:spcAft>
            </a:pPr>
            <a:endParaRPr lang="tr-TR" sz="1800" dirty="0" smtClean="0">
              <a:solidFill>
                <a:prstClr val="black"/>
              </a:solidFill>
              <a:latin typeface="Calibri" panose="020F0502020204030204"/>
            </a:endParaRPr>
          </a:p>
          <a:p>
            <a:pPr marL="457200" indent="-285750" fontAlgn="auto">
              <a:lnSpc>
                <a:spcPct val="90000"/>
              </a:lnSpc>
              <a:spcBef>
                <a:spcPts val="1000"/>
              </a:spcBef>
              <a:spcAft>
                <a:spcPts val="0"/>
              </a:spcAft>
            </a:pPr>
            <a:r>
              <a:rPr lang="tr-TR" sz="1800" dirty="0" smtClean="0">
                <a:solidFill>
                  <a:prstClr val="black"/>
                </a:solidFill>
                <a:latin typeface="Calibri" panose="020F0502020204030204"/>
              </a:rPr>
              <a:t>Bacaklar </a:t>
            </a:r>
            <a:r>
              <a:rPr lang="tr-TR" sz="1800" dirty="0">
                <a:solidFill>
                  <a:prstClr val="black"/>
                </a:solidFill>
                <a:latin typeface="Calibri" panose="020F0502020204030204"/>
              </a:rPr>
              <a:t>bitişik ve gergindir. Vücut sırtüstü yatar durumdadır.</a:t>
            </a:r>
          </a:p>
          <a:p>
            <a:pPr marL="457200" indent="-285750" fontAlgn="auto">
              <a:lnSpc>
                <a:spcPct val="90000"/>
              </a:lnSpc>
              <a:spcBef>
                <a:spcPts val="1000"/>
              </a:spcBef>
              <a:spcAft>
                <a:spcPts val="0"/>
              </a:spcAft>
            </a:pPr>
            <a:r>
              <a:rPr lang="tr-TR" sz="1800" dirty="0" smtClean="0">
                <a:solidFill>
                  <a:prstClr val="black"/>
                </a:solidFill>
                <a:latin typeface="Calibri" panose="020F0502020204030204"/>
              </a:rPr>
              <a:t>Kollar </a:t>
            </a:r>
            <a:r>
              <a:rPr lang="tr-TR" sz="1800" dirty="0">
                <a:solidFill>
                  <a:prstClr val="black"/>
                </a:solidFill>
                <a:latin typeface="Calibri" panose="020F0502020204030204"/>
              </a:rPr>
              <a:t>vücudun iki yanında gövdeye yapışık ve gergindir. </a:t>
            </a:r>
          </a:p>
          <a:p>
            <a:pPr marL="457200" indent="-285750" fontAlgn="auto">
              <a:lnSpc>
                <a:spcPct val="90000"/>
              </a:lnSpc>
              <a:spcBef>
                <a:spcPts val="1000"/>
              </a:spcBef>
              <a:spcAft>
                <a:spcPts val="0"/>
              </a:spcAft>
            </a:pPr>
            <a:r>
              <a:rPr lang="tr-TR" sz="1800" dirty="0">
                <a:solidFill>
                  <a:prstClr val="black"/>
                </a:solidFill>
                <a:latin typeface="Calibri" panose="020F0502020204030204"/>
              </a:rPr>
              <a:t>Ayak bileği ve parmak uçları gergindir.</a:t>
            </a:r>
          </a:p>
          <a:p>
            <a:pPr marL="457200" indent="-285750" algn="just">
              <a:lnSpc>
                <a:spcPct val="150000"/>
              </a:lnSpc>
            </a:pPr>
            <a:endParaRPr lang="tr-TR" sz="1800" dirty="0">
              <a:solidFill>
                <a:srgbClr val="000000"/>
              </a:solidFill>
              <a:latin typeface="Calibri" panose="020F0502020204030204" pitchFamily="34" charset="0"/>
              <a:cs typeface="Calibri" panose="020F0502020204030204" pitchFamily="34" charset="0"/>
            </a:endParaRPr>
          </a:p>
          <a:p>
            <a:pPr marL="457200" indent="-285750">
              <a:lnSpc>
                <a:spcPct val="150000"/>
              </a:lnSpc>
            </a:pPr>
            <a:endParaRPr lang="tr-TR" sz="1800" b="1" dirty="0" smtClean="0">
              <a:latin typeface="Calibri" panose="020F0502020204030204" pitchFamily="34" charset="0"/>
              <a:ea typeface="Times New Roman" panose="02020603050405020304" pitchFamily="18" charset="0"/>
            </a:endParaRPr>
          </a:p>
          <a:p>
            <a:pPr>
              <a:lnSpc>
                <a:spcPct val="150000"/>
              </a:lnSpc>
            </a:pPr>
            <a:endParaRPr lang="tr-TR" sz="1800" b="1" dirty="0">
              <a:latin typeface="Calibri" panose="020F0502020204030204" pitchFamily="34" charset="0"/>
            </a:endParaRPr>
          </a:p>
          <a:p>
            <a:pPr>
              <a:lnSpc>
                <a:spcPct val="150000"/>
              </a:lnSpc>
            </a:pPr>
            <a:endParaRPr lang="tr-TR" sz="1800" b="1" dirty="0" smtClean="0">
              <a:latin typeface="Calibri" panose="020F0502020204030204" pitchFamily="34" charset="0"/>
            </a:endParaRPr>
          </a:p>
          <a:p>
            <a:pPr>
              <a:lnSpc>
                <a:spcPct val="150000"/>
              </a:lnSpc>
            </a:pPr>
            <a:endParaRPr lang="tr-TR" sz="1800" b="1" dirty="0">
              <a:latin typeface="Calibri" panose="020F0502020204030204" pitchFamily="34" charset="0"/>
            </a:endParaRPr>
          </a:p>
          <a:p>
            <a:pPr>
              <a:lnSpc>
                <a:spcPct val="150000"/>
              </a:lnSpc>
            </a:pPr>
            <a:endParaRPr lang="tr-TR" sz="1800" b="1" dirty="0">
              <a:latin typeface="Calibri" panose="020F0502020204030204" pitchFamily="34" charset="0"/>
            </a:endParaRPr>
          </a:p>
          <a:p>
            <a:pPr marL="4657725" indent="-271463" algn="ctr">
              <a:lnSpc>
                <a:spcPct val="150000"/>
              </a:lnSpc>
            </a:pPr>
            <a:r>
              <a:rPr lang="tr-TR" sz="1800" b="1" dirty="0" smtClean="0">
                <a:latin typeface="Calibri" panose="020F0502020204030204" pitchFamily="34" charset="0"/>
                <a:ea typeface="Times New Roman" panose="02020603050405020304" pitchFamily="18" charset="0"/>
              </a:rPr>
              <a:t>Yüzüstü </a:t>
            </a:r>
            <a:r>
              <a:rPr lang="tr-TR" sz="1800" b="1" dirty="0">
                <a:latin typeface="Calibri" panose="020F0502020204030204" pitchFamily="34" charset="0"/>
                <a:ea typeface="Times New Roman" panose="02020603050405020304" pitchFamily="18" charset="0"/>
              </a:rPr>
              <a:t>Yatış Pozisyonu</a:t>
            </a:r>
            <a:endParaRPr lang="tr-TR" sz="1800" b="1" dirty="0" smtClean="0">
              <a:latin typeface="Calibri" panose="020F0502020204030204" pitchFamily="34" charset="0"/>
            </a:endParaRPr>
          </a:p>
          <a:p>
            <a:pPr>
              <a:lnSpc>
                <a:spcPct val="150000"/>
              </a:lnSpc>
            </a:pPr>
            <a:endParaRPr lang="tr-TR" sz="1800" b="1" dirty="0">
              <a:latin typeface="Calibri" panose="020F0502020204030204" pitchFamily="34" charset="0"/>
            </a:endParaRPr>
          </a:p>
          <a:p>
            <a:pPr>
              <a:lnSpc>
                <a:spcPct val="150000"/>
              </a:lnSpc>
            </a:pPr>
            <a:endParaRPr lang="tr-TR" sz="1800" b="1" dirty="0" smtClean="0">
              <a:latin typeface="Calibri" panose="020F0502020204030204" pitchFamily="34" charset="0"/>
            </a:endParaRPr>
          </a:p>
          <a:p>
            <a:pPr>
              <a:lnSpc>
                <a:spcPct val="150000"/>
              </a:lnSpc>
            </a:pPr>
            <a:endParaRPr lang="tr-TR" sz="1800" dirty="0"/>
          </a:p>
        </p:txBody>
      </p:sp>
      <p:pic>
        <p:nvPicPr>
          <p:cNvPr id="5" name="Resim 4" descr="Sırtüstü Yatış Pozisyonu"/>
          <p:cNvPicPr/>
          <p:nvPr/>
        </p:nvPicPr>
        <p:blipFill>
          <a:blip r:embed="rId2">
            <a:extLst>
              <a:ext uri="{28A0092B-C50C-407E-A947-70E740481C1C}">
                <a14:useLocalDpi xmlns:a14="http://schemas.microsoft.com/office/drawing/2010/main" val="0"/>
              </a:ext>
            </a:extLst>
          </a:blip>
          <a:srcRect/>
          <a:stretch>
            <a:fillRect/>
          </a:stretch>
        </p:blipFill>
        <p:spPr bwMode="auto">
          <a:xfrm>
            <a:off x="350041" y="899467"/>
            <a:ext cx="3354855" cy="3041912"/>
          </a:xfrm>
          <a:prstGeom prst="rect">
            <a:avLst/>
          </a:prstGeom>
          <a:noFill/>
          <a:ln>
            <a:noFill/>
          </a:ln>
        </p:spPr>
      </p:pic>
      <p:sp>
        <p:nvSpPr>
          <p:cNvPr id="2" name="Slayt Numarası Yer Tutucusu 1"/>
          <p:cNvSpPr>
            <a:spLocks noGrp="1"/>
          </p:cNvSpPr>
          <p:nvPr>
            <p:ph type="sldNum" sz="quarter" idx="12"/>
          </p:nvPr>
        </p:nvSpPr>
        <p:spPr/>
        <p:txBody>
          <a:bodyPr/>
          <a:lstStyle/>
          <a:p>
            <a:fld id="{80B92E41-E063-4A9C-99AA-A8AC0554397C}" type="slidenum">
              <a:rPr lang="tr-TR" smtClean="0"/>
              <a:t>20</a:t>
            </a:fld>
            <a:endParaRPr lang="tr-TR"/>
          </a:p>
        </p:txBody>
      </p:sp>
      <p:pic>
        <p:nvPicPr>
          <p:cNvPr id="6" name="Resim 5">
            <a:extLst>
              <a:ext uri="{FF2B5EF4-FFF2-40B4-BE49-F238E27FC236}">
                <a16:creationId xmlns:a16="http://schemas.microsoft.com/office/drawing/2014/main" xmlns="" id="{F71FBCC7-7C6E-40DC-9AE8-0EDB0246757C}"/>
              </a:ext>
            </a:extLst>
          </p:cNvPr>
          <p:cNvPicPr>
            <a:picLocks noChangeAspect="1"/>
          </p:cNvPicPr>
          <p:nvPr/>
        </p:nvPicPr>
        <p:blipFill>
          <a:blip r:embed="rId3"/>
          <a:stretch>
            <a:fillRect/>
          </a:stretch>
        </p:blipFill>
        <p:spPr>
          <a:xfrm>
            <a:off x="4054937" y="899467"/>
            <a:ext cx="4935284" cy="3041912"/>
          </a:xfrm>
          <a:prstGeom prst="rect">
            <a:avLst/>
          </a:prstGeom>
        </p:spPr>
      </p:pic>
    </p:spTree>
    <p:extLst>
      <p:ext uri="{BB962C8B-B14F-4D97-AF65-F5344CB8AC3E}">
        <p14:creationId xmlns:p14="http://schemas.microsoft.com/office/powerpoint/2010/main" val="38332878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Yüzüstü </a:t>
            </a:r>
            <a:r>
              <a:rPr lang="tr-TR" sz="1800" b="1" dirty="0" smtClean="0">
                <a:solidFill>
                  <a:prstClr val="black"/>
                </a:solidFill>
                <a:latin typeface="Calibri" panose="020F0502020204030204"/>
              </a:rPr>
              <a:t>Yatış </a:t>
            </a:r>
            <a:r>
              <a:rPr lang="tr-TR" sz="1800" b="1" dirty="0" smtClean="0">
                <a:solidFill>
                  <a:prstClr val="black"/>
                </a:solidFill>
                <a:latin typeface="Calibri" panose="020F0502020204030204"/>
              </a:rPr>
              <a:t>:</a:t>
            </a:r>
          </a:p>
          <a:p>
            <a:pPr marL="228600" lvl="0" indent="-228600" algn="ctr" fontAlgn="auto">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361950" lvl="0" indent="-185738" fontAlgn="auto">
              <a:lnSpc>
                <a:spcPct val="150000"/>
              </a:lnSpc>
              <a:spcBef>
                <a:spcPts val="0"/>
              </a:spcBef>
              <a:spcAft>
                <a:spcPts val="0"/>
              </a:spcAft>
              <a:buFont typeface="Arial" panose="020B0604020202020204" pitchFamily="34" charset="0"/>
              <a:buChar char="•"/>
            </a:pPr>
            <a:endParaRPr lang="tr-TR" sz="1800" dirty="0" smtClean="0">
              <a:solidFill>
                <a:srgbClr val="000000"/>
              </a:solidFill>
              <a:latin typeface="Calibri" panose="020F0502020204030204" pitchFamily="34" charset="0"/>
              <a:cs typeface="Calibri" panose="020F0502020204030204" pitchFamily="34" charset="0"/>
            </a:endParaRPr>
          </a:p>
          <a:p>
            <a:pPr marL="361950" lvl="0" indent="-185738" fontAlgn="auto">
              <a:lnSpc>
                <a:spcPct val="150000"/>
              </a:lnSpc>
              <a:spcBef>
                <a:spcPts val="0"/>
              </a:spcBef>
              <a:spcAft>
                <a:spcPts val="0"/>
              </a:spcAft>
              <a:buFont typeface="Arial" panose="020B0604020202020204" pitchFamily="34" charset="0"/>
              <a:buChar char="•"/>
            </a:pPr>
            <a:r>
              <a:rPr lang="tr-TR" sz="1800" dirty="0" smtClean="0">
                <a:solidFill>
                  <a:srgbClr val="000000"/>
                </a:solidFill>
                <a:latin typeface="Calibri" panose="020F0502020204030204" pitchFamily="34" charset="0"/>
                <a:cs typeface="Calibri" panose="020F0502020204030204" pitchFamily="34" charset="0"/>
              </a:rPr>
              <a:t>Dayanak </a:t>
            </a:r>
            <a:r>
              <a:rPr lang="tr-TR" sz="1800" dirty="0">
                <a:solidFill>
                  <a:srgbClr val="000000"/>
                </a:solidFill>
                <a:latin typeface="Calibri" panose="020F0502020204030204" pitchFamily="34" charset="0"/>
                <a:cs typeface="Calibri" panose="020F0502020204030204" pitchFamily="34" charset="0"/>
              </a:rPr>
              <a:t>yüzeyi vücudun ön kısmıdır. </a:t>
            </a:r>
            <a:endParaRPr lang="tr-TR" sz="1800" dirty="0" smtClean="0">
              <a:solidFill>
                <a:srgbClr val="000000"/>
              </a:solidFill>
              <a:latin typeface="Calibri" panose="020F0502020204030204" pitchFamily="34" charset="0"/>
              <a:cs typeface="Calibri" panose="020F0502020204030204" pitchFamily="34" charset="0"/>
            </a:endParaRPr>
          </a:p>
          <a:p>
            <a:pPr marL="361950" lvl="0" indent="-185738"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Yüzüstü </a:t>
            </a:r>
            <a:r>
              <a:rPr lang="tr-TR" sz="1800" dirty="0">
                <a:solidFill>
                  <a:prstClr val="black"/>
                </a:solidFill>
                <a:latin typeface="Calibri" panose="020F0502020204030204"/>
              </a:rPr>
              <a:t>yatışta kollar gövdeye yapışık ve vücut gergindir. </a:t>
            </a:r>
          </a:p>
          <a:p>
            <a:pPr marL="361950" lvl="0" indent="-185738" fontAlgn="auto">
              <a:lnSpc>
                <a:spcPct val="150000"/>
              </a:lnSpc>
              <a:spcBef>
                <a:spcPts val="0"/>
              </a:spcBef>
              <a:spcAft>
                <a:spcPts val="0"/>
              </a:spcAft>
              <a:buFont typeface="Arial" panose="020B0604020202020204" pitchFamily="34" charset="0"/>
              <a:buChar char="•"/>
            </a:pPr>
            <a:r>
              <a:rPr lang="tr-TR" sz="1800" dirty="0">
                <a:solidFill>
                  <a:prstClr val="black"/>
                </a:solidFill>
                <a:latin typeface="Calibri" panose="020F0502020204030204"/>
              </a:rPr>
              <a:t>Bacaklar bitişik, ayak uçları gergindir. </a:t>
            </a:r>
            <a:endParaRPr lang="tr-TR" sz="1800" dirty="0" smtClean="0">
              <a:solidFill>
                <a:prstClr val="black"/>
              </a:solidFill>
              <a:latin typeface="Calibri" panose="020F0502020204030204"/>
            </a:endParaRPr>
          </a:p>
          <a:p>
            <a:pPr marL="361950" lvl="0" indent="-185738"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Kollar </a:t>
            </a:r>
            <a:r>
              <a:rPr lang="tr-TR" sz="1800" dirty="0">
                <a:solidFill>
                  <a:prstClr val="black"/>
                </a:solidFill>
                <a:latin typeface="Calibri" panose="020F0502020204030204"/>
              </a:rPr>
              <a:t>dirseklerden bükülü, eller üst üste konularak çene altına yerleştirilir. </a:t>
            </a:r>
            <a:endParaRPr lang="tr-TR" sz="1800"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21</a:t>
            </a:fld>
            <a:endParaRPr lang="tr-TR"/>
          </a:p>
        </p:txBody>
      </p:sp>
      <p:pic>
        <p:nvPicPr>
          <p:cNvPr id="5" name="Resim 4"/>
          <p:cNvPicPr>
            <a:picLocks noChangeAspect="1"/>
          </p:cNvPicPr>
          <p:nvPr/>
        </p:nvPicPr>
        <p:blipFill>
          <a:blip r:embed="rId2"/>
          <a:stretch>
            <a:fillRect/>
          </a:stretch>
        </p:blipFill>
        <p:spPr>
          <a:xfrm>
            <a:off x="299544" y="1100138"/>
            <a:ext cx="3306626" cy="2900361"/>
          </a:xfrm>
          <a:prstGeom prst="rect">
            <a:avLst/>
          </a:prstGeom>
        </p:spPr>
      </p:pic>
      <p:pic>
        <p:nvPicPr>
          <p:cNvPr id="7" name="Resim 6">
            <a:extLst>
              <a:ext uri="{FF2B5EF4-FFF2-40B4-BE49-F238E27FC236}">
                <a16:creationId xmlns:a16="http://schemas.microsoft.com/office/drawing/2014/main" xmlns="" id="{D6380E40-FE7E-421F-904A-E7C1C0C920C0}"/>
              </a:ext>
            </a:extLst>
          </p:cNvPr>
          <p:cNvPicPr>
            <a:picLocks noChangeAspect="1"/>
          </p:cNvPicPr>
          <p:nvPr/>
        </p:nvPicPr>
        <p:blipFill>
          <a:blip r:embed="rId3"/>
          <a:stretch>
            <a:fillRect/>
          </a:stretch>
        </p:blipFill>
        <p:spPr>
          <a:xfrm>
            <a:off x="3783724" y="771525"/>
            <a:ext cx="5234152" cy="3429000"/>
          </a:xfrm>
          <a:prstGeom prst="rect">
            <a:avLst/>
          </a:prstGeom>
        </p:spPr>
      </p:pic>
    </p:spTree>
    <p:extLst>
      <p:ext uri="{BB962C8B-B14F-4D97-AF65-F5344CB8AC3E}">
        <p14:creationId xmlns:p14="http://schemas.microsoft.com/office/powerpoint/2010/main" val="404022251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9144000" cy="6858000"/>
          </a:xfrm>
        </p:spPr>
        <p:txBody>
          <a:bodyPr/>
          <a:lstStyle/>
          <a:p>
            <a:pPr marL="357188" algn="ctr">
              <a:spcAft>
                <a:spcPts val="0"/>
              </a:spcAft>
            </a:pPr>
            <a:endParaRPr lang="tr-TR" sz="1800" b="1" dirty="0" smtClean="0">
              <a:latin typeface="Calibri" panose="020F0502020204030204" pitchFamily="34" charset="0"/>
              <a:ea typeface="Times New Roman" panose="02020603050405020304" pitchFamily="18" charset="0"/>
              <a:cs typeface="Calibri" panose="020F0502020204030204" pitchFamily="34" charset="0"/>
            </a:endParaRPr>
          </a:p>
          <a:p>
            <a:pPr marL="357188" algn="ctr">
              <a:spcAft>
                <a:spcPts val="0"/>
              </a:spcAft>
            </a:pPr>
            <a:r>
              <a:rPr lang="tr-TR" sz="1800" b="1" dirty="0" smtClean="0">
                <a:latin typeface="Calibri" panose="020F0502020204030204" pitchFamily="34" charset="0"/>
                <a:ea typeface="Times New Roman" panose="02020603050405020304" pitchFamily="18" charset="0"/>
                <a:cs typeface="Calibri" panose="020F0502020204030204" pitchFamily="34" charset="0"/>
              </a:rPr>
              <a:t>Kartal </a:t>
            </a:r>
            <a:r>
              <a:rPr lang="tr-TR" sz="1800" b="1" dirty="0">
                <a:latin typeface="Calibri" panose="020F0502020204030204" pitchFamily="34" charset="0"/>
                <a:ea typeface="Times New Roman" panose="02020603050405020304" pitchFamily="18" charset="0"/>
                <a:cs typeface="Calibri" panose="020F0502020204030204" pitchFamily="34" charset="0"/>
              </a:rPr>
              <a:t>duruşu:</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smtClean="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smtClean="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smtClean="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57188" algn="just">
              <a:lnSpc>
                <a:spcPct val="150000"/>
              </a:lnSpc>
              <a:spcAft>
                <a:spcPts val="0"/>
              </a:spcAft>
            </a:pPr>
            <a:endParaRPr lang="tr-TR" sz="1800" dirty="0" smtClean="0">
              <a:latin typeface="Calibri" panose="020F0502020204030204" pitchFamily="34" charset="0"/>
              <a:ea typeface="Calibri" panose="020F0502020204030204" pitchFamily="34" charset="0"/>
              <a:cs typeface="Times New Roman" panose="02020603050405020304" pitchFamily="18" charset="0"/>
            </a:endParaRPr>
          </a:p>
          <a:p>
            <a:pPr marL="536575" indent="-363538">
              <a:lnSpc>
                <a:spcPct val="150000"/>
              </a:lnSpc>
            </a:pPr>
            <a:endParaRPr lang="tr-TR" sz="1800" dirty="0" smtClean="0">
              <a:latin typeface="Calibri" panose="020F0502020204030204" pitchFamily="34" charset="0"/>
              <a:cs typeface="Calibri" panose="020F0502020204030204" pitchFamily="34" charset="0"/>
            </a:endParaRPr>
          </a:p>
          <a:p>
            <a:pPr marL="536575" indent="-363538">
              <a:lnSpc>
                <a:spcPct val="150000"/>
              </a:lnSpc>
            </a:pPr>
            <a:r>
              <a:rPr lang="tr-TR" sz="1800" dirty="0" smtClean="0">
                <a:latin typeface="Calibri" panose="020F0502020204030204" pitchFamily="34" charset="0"/>
                <a:cs typeface="Calibri" panose="020F0502020204030204" pitchFamily="34" charset="0"/>
              </a:rPr>
              <a:t>Bacaklar </a:t>
            </a:r>
            <a:r>
              <a:rPr lang="tr-TR" sz="1800" dirty="0">
                <a:latin typeface="Calibri" panose="020F0502020204030204" pitchFamily="34" charset="0"/>
                <a:cs typeface="Calibri" panose="020F0502020204030204" pitchFamily="34" charset="0"/>
              </a:rPr>
              <a:t>açık ayakta duruştayken, bacaklar biraz daha açılır, gövde belden öne bükülerek yere paralel duruma getirilir. Kollar omuz hizasında açık, gergin ve yere paraleldir. </a:t>
            </a:r>
          </a:p>
          <a:p>
            <a:pPr marL="536575" indent="-363538">
              <a:lnSpc>
                <a:spcPct val="150000"/>
              </a:lnSpc>
            </a:pPr>
            <a:endParaRPr lang="tr-TR" sz="1800" dirty="0">
              <a:latin typeface="Calibri" panose="020F0502020204030204" pitchFamily="34" charset="0"/>
              <a:cs typeface="Calibri" panose="020F0502020204030204" pitchFamily="34" charset="0"/>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22</a:t>
            </a:fld>
            <a:endParaRPr lang="tr-TR" dirty="0"/>
          </a:p>
        </p:txBody>
      </p:sp>
      <p:pic>
        <p:nvPicPr>
          <p:cNvPr id="6" name="Resim 5"/>
          <p:cNvPicPr>
            <a:picLocks noChangeAspect="1"/>
          </p:cNvPicPr>
          <p:nvPr/>
        </p:nvPicPr>
        <p:blipFill>
          <a:blip r:embed="rId2"/>
          <a:stretch>
            <a:fillRect/>
          </a:stretch>
        </p:blipFill>
        <p:spPr>
          <a:xfrm>
            <a:off x="3602255" y="1135117"/>
            <a:ext cx="5384090" cy="2837792"/>
          </a:xfrm>
          <a:prstGeom prst="rect">
            <a:avLst/>
          </a:prstGeom>
        </p:spPr>
      </p:pic>
      <p:pic>
        <p:nvPicPr>
          <p:cNvPr id="7" name="Resim 6"/>
          <p:cNvPicPr>
            <a:picLocks noChangeAspect="1"/>
          </p:cNvPicPr>
          <p:nvPr/>
        </p:nvPicPr>
        <p:blipFill>
          <a:blip r:embed="rId3"/>
          <a:stretch>
            <a:fillRect/>
          </a:stretch>
        </p:blipFill>
        <p:spPr>
          <a:xfrm>
            <a:off x="299545" y="1245475"/>
            <a:ext cx="2995448" cy="2727433"/>
          </a:xfrm>
          <a:prstGeom prst="rect">
            <a:avLst/>
          </a:prstGeom>
        </p:spPr>
      </p:pic>
    </p:spTree>
    <p:extLst>
      <p:ext uri="{BB962C8B-B14F-4D97-AF65-F5344CB8AC3E}">
        <p14:creationId xmlns:p14="http://schemas.microsoft.com/office/powerpoint/2010/main" val="419399569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algn="ctr">
              <a:lnSpc>
                <a:spcPct val="150000"/>
              </a:lnSpc>
            </a:pPr>
            <a:r>
              <a:rPr lang="tr-TR" sz="1800" b="1" dirty="0" smtClean="0">
                <a:latin typeface="Calibri" panose="020F0502020204030204" pitchFamily="34" charset="0"/>
                <a:cs typeface="Calibri" panose="020F0502020204030204" pitchFamily="34" charset="0"/>
              </a:rPr>
              <a:t>Planör duruşu: </a:t>
            </a:r>
          </a:p>
          <a:p>
            <a:pPr>
              <a:lnSpc>
                <a:spcPct val="150000"/>
              </a:lnSpc>
            </a:pPr>
            <a:endParaRPr lang="tr-TR" sz="1800" dirty="0" smtClean="0">
              <a:latin typeface="Calibri" panose="020F0502020204030204" pitchFamily="34" charset="0"/>
              <a:cs typeface="Calibri" panose="020F0502020204030204" pitchFamily="34" charset="0"/>
            </a:endParaRPr>
          </a:p>
          <a:p>
            <a:pPr>
              <a:lnSpc>
                <a:spcPct val="150000"/>
              </a:lnSpc>
            </a:pPr>
            <a:endParaRPr lang="tr-TR" sz="1800" dirty="0">
              <a:latin typeface="Calibri" panose="020F0502020204030204" pitchFamily="34" charset="0"/>
              <a:cs typeface="Calibri" panose="020F0502020204030204" pitchFamily="34" charset="0"/>
            </a:endParaRPr>
          </a:p>
          <a:p>
            <a:pPr>
              <a:lnSpc>
                <a:spcPct val="150000"/>
              </a:lnSpc>
            </a:pPr>
            <a:endParaRPr lang="tr-TR" sz="1800" dirty="0" smtClean="0">
              <a:latin typeface="Calibri" panose="020F0502020204030204" pitchFamily="34" charset="0"/>
              <a:cs typeface="Calibri" panose="020F0502020204030204" pitchFamily="34" charset="0"/>
            </a:endParaRPr>
          </a:p>
          <a:p>
            <a:pPr>
              <a:lnSpc>
                <a:spcPct val="150000"/>
              </a:lnSpc>
            </a:pPr>
            <a:endParaRPr lang="tr-TR" sz="1800" dirty="0">
              <a:latin typeface="Calibri" panose="020F0502020204030204" pitchFamily="34" charset="0"/>
              <a:cs typeface="Calibri" panose="020F0502020204030204" pitchFamily="34" charset="0"/>
            </a:endParaRPr>
          </a:p>
          <a:p>
            <a:pPr>
              <a:lnSpc>
                <a:spcPct val="150000"/>
              </a:lnSpc>
            </a:pPr>
            <a:endParaRPr lang="tr-TR" sz="1800" dirty="0" smtClean="0">
              <a:latin typeface="Calibri" panose="020F0502020204030204" pitchFamily="34" charset="0"/>
              <a:cs typeface="Calibri" panose="020F0502020204030204" pitchFamily="34" charset="0"/>
            </a:endParaRPr>
          </a:p>
          <a:p>
            <a:pPr>
              <a:lnSpc>
                <a:spcPct val="150000"/>
              </a:lnSpc>
            </a:pPr>
            <a:endParaRPr lang="tr-TR" sz="1800" dirty="0">
              <a:latin typeface="Calibri" panose="020F0502020204030204" pitchFamily="34" charset="0"/>
              <a:cs typeface="Calibri" panose="020F0502020204030204" pitchFamily="34" charset="0"/>
            </a:endParaRPr>
          </a:p>
          <a:p>
            <a:pPr>
              <a:lnSpc>
                <a:spcPct val="150000"/>
              </a:lnSpc>
            </a:pPr>
            <a:endParaRPr lang="tr-TR" sz="1800" dirty="0" smtClean="0">
              <a:latin typeface="Calibri" panose="020F0502020204030204" pitchFamily="34" charset="0"/>
              <a:cs typeface="Calibri" panose="020F0502020204030204" pitchFamily="34" charset="0"/>
            </a:endParaRPr>
          </a:p>
          <a:p>
            <a:pPr>
              <a:lnSpc>
                <a:spcPct val="150000"/>
              </a:lnSpc>
            </a:pPr>
            <a:endParaRPr lang="tr-TR" sz="1800" dirty="0">
              <a:latin typeface="Calibri" panose="020F0502020204030204" pitchFamily="34" charset="0"/>
              <a:cs typeface="Calibri" panose="020F0502020204030204" pitchFamily="34" charset="0"/>
            </a:endParaRPr>
          </a:p>
          <a:p>
            <a:pPr>
              <a:lnSpc>
                <a:spcPct val="150000"/>
              </a:lnSpc>
            </a:pPr>
            <a:endParaRPr lang="tr-TR" sz="1800" dirty="0" smtClean="0">
              <a:latin typeface="Calibri" panose="020F0502020204030204" pitchFamily="34" charset="0"/>
              <a:cs typeface="Calibri" panose="020F0502020204030204" pitchFamily="34" charset="0"/>
            </a:endParaRPr>
          </a:p>
          <a:p>
            <a:pPr>
              <a:lnSpc>
                <a:spcPct val="150000"/>
              </a:lnSpc>
            </a:pPr>
            <a:endParaRPr lang="tr-TR" sz="1800" dirty="0">
              <a:latin typeface="Calibri" panose="020F0502020204030204" pitchFamily="34" charset="0"/>
              <a:cs typeface="Calibri" panose="020F0502020204030204" pitchFamily="34" charset="0"/>
            </a:endParaRPr>
          </a:p>
          <a:p>
            <a:pPr marL="441325">
              <a:lnSpc>
                <a:spcPct val="150000"/>
              </a:lnSpc>
            </a:pPr>
            <a:r>
              <a:rPr lang="tr-TR" sz="1800" dirty="0" smtClean="0">
                <a:latin typeface="Calibri" panose="020F0502020204030204" pitchFamily="34" charset="0"/>
                <a:cs typeface="Calibri" panose="020F0502020204030204" pitchFamily="34" charset="0"/>
              </a:rPr>
              <a:t>Vücut ağırlığı tek bacak üzerindedir. Diğer bacak gergin olarak yukarıya kaldırılır. </a:t>
            </a:r>
          </a:p>
          <a:p>
            <a:pPr marL="441325">
              <a:lnSpc>
                <a:spcPct val="150000"/>
              </a:lnSpc>
            </a:pPr>
            <a:r>
              <a:rPr lang="tr-TR" sz="1800" dirty="0" smtClean="0">
                <a:latin typeface="Calibri" panose="020F0502020204030204" pitchFamily="34" charset="0"/>
                <a:cs typeface="Calibri" panose="020F0502020204030204" pitchFamily="34" charset="0"/>
              </a:rPr>
              <a:t>Kollar omuz hizasında, yanlarda açık, gövde ile beraber yere paraleledir.</a:t>
            </a:r>
            <a:endParaRPr lang="tr-TR" sz="1800" dirty="0">
              <a:latin typeface="Calibri" panose="020F0502020204030204" pitchFamily="34"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23</a:t>
            </a:fld>
            <a:endParaRPr lang="tr-TR"/>
          </a:p>
        </p:txBody>
      </p:sp>
      <p:pic>
        <p:nvPicPr>
          <p:cNvPr id="6" name="Resim 5">
            <a:extLst>
              <a:ext uri="{FF2B5EF4-FFF2-40B4-BE49-F238E27FC236}">
                <a16:creationId xmlns="" xmlns:a16="http://schemas.microsoft.com/office/drawing/2014/main" xmlns:lc="http://schemas.openxmlformats.org/drawingml/2006/lockedCanvas" id="{5A2E4182-45F4-4627-977D-557A3A4F626B}"/>
              </a:ext>
            </a:extLst>
          </p:cNvPr>
          <p:cNvPicPr>
            <a:picLocks noChangeAspect="1"/>
          </p:cNvPicPr>
          <p:nvPr/>
        </p:nvPicPr>
        <p:blipFill>
          <a:blip r:embed="rId2"/>
          <a:stretch>
            <a:fillRect/>
          </a:stretch>
        </p:blipFill>
        <p:spPr>
          <a:xfrm>
            <a:off x="3641834" y="1288830"/>
            <a:ext cx="5681684" cy="3204341"/>
          </a:xfrm>
          <a:prstGeom prst="rect">
            <a:avLst/>
          </a:prstGeom>
        </p:spPr>
      </p:pic>
      <p:pic>
        <p:nvPicPr>
          <p:cNvPr id="2" name="Resim 1"/>
          <p:cNvPicPr>
            <a:picLocks noChangeAspect="1"/>
          </p:cNvPicPr>
          <p:nvPr/>
        </p:nvPicPr>
        <p:blipFill>
          <a:blip r:embed="rId3"/>
          <a:stretch>
            <a:fillRect/>
          </a:stretch>
        </p:blipFill>
        <p:spPr>
          <a:xfrm>
            <a:off x="467137" y="1288831"/>
            <a:ext cx="3017042" cy="3204340"/>
          </a:xfrm>
          <a:prstGeom prst="rect">
            <a:avLst/>
          </a:prstGeom>
        </p:spPr>
      </p:pic>
    </p:spTree>
    <p:extLst>
      <p:ext uri="{BB962C8B-B14F-4D97-AF65-F5344CB8AC3E}">
        <p14:creationId xmlns:p14="http://schemas.microsoft.com/office/powerpoint/2010/main" val="17241687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3999" cy="6857999"/>
          </a:xfrm>
        </p:spPr>
        <p:txBody>
          <a:bodyPr/>
          <a:lstStyle/>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Mum </a:t>
            </a:r>
            <a:r>
              <a:rPr lang="tr-TR" sz="1800" b="1" dirty="0">
                <a:solidFill>
                  <a:prstClr val="black"/>
                </a:solidFill>
                <a:latin typeface="Calibri" panose="020F0502020204030204"/>
              </a:rPr>
              <a:t>duruşu:</a:t>
            </a:r>
            <a:r>
              <a:rPr lang="tr-TR" sz="1800" dirty="0">
                <a:solidFill>
                  <a:prstClr val="black"/>
                </a:solidFill>
                <a:latin typeface="Calibri" panose="020F0502020204030204"/>
              </a:rPr>
              <a:t> </a:t>
            </a:r>
            <a:endParaRPr lang="tr-TR" sz="1800" dirty="0" smtClean="0">
              <a:solidFill>
                <a:prstClr val="black"/>
              </a:solidFill>
              <a:latin typeface="Calibri" panose="020F0502020204030204"/>
            </a:endParaRPr>
          </a:p>
          <a:p>
            <a:pPr marL="228600" lvl="0" indent="-228600" algn="just"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algn="just"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algn="just"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algn="just"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algn="just"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228600" lvl="0" indent="-228600" algn="just" fontAlgn="auto">
              <a:lnSpc>
                <a:spcPct val="150000"/>
              </a:lnSpc>
              <a:spcBef>
                <a:spcPts val="1000"/>
              </a:spcBef>
              <a:spcAft>
                <a:spcPts val="0"/>
              </a:spcAft>
              <a:buFont typeface="Arial" panose="020B0604020202020204" pitchFamily="34" charset="0"/>
              <a:buChar char="•"/>
            </a:pPr>
            <a:endParaRPr lang="tr-TR" sz="1800" dirty="0">
              <a:solidFill>
                <a:prstClr val="black"/>
              </a:solidFill>
              <a:latin typeface="Calibri" panose="020F0502020204030204"/>
            </a:endParaRPr>
          </a:p>
          <a:p>
            <a:pPr marL="228600" lvl="0" indent="-228600" algn="just" fontAlgn="auto">
              <a:lnSpc>
                <a:spcPct val="150000"/>
              </a:lnSpc>
              <a:spcBef>
                <a:spcPts val="1000"/>
              </a:spcBef>
              <a:spcAft>
                <a:spcPts val="0"/>
              </a:spcAft>
              <a:buFont typeface="Arial" panose="020B0604020202020204" pitchFamily="34" charset="0"/>
              <a:buChar char="•"/>
            </a:pPr>
            <a:endParaRPr lang="tr-TR" sz="1800" dirty="0" smtClean="0">
              <a:solidFill>
                <a:prstClr val="black"/>
              </a:solidFill>
              <a:latin typeface="Calibri" panose="020F0502020204030204"/>
            </a:endParaRPr>
          </a:p>
          <a:p>
            <a:pPr marL="441325" lvl="0" indent="-228600"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Sırtüstü </a:t>
            </a:r>
            <a:r>
              <a:rPr lang="tr-TR" sz="1800" dirty="0">
                <a:solidFill>
                  <a:prstClr val="black"/>
                </a:solidFill>
                <a:latin typeface="Calibri" panose="020F0502020204030204"/>
              </a:rPr>
              <a:t>yatışta eller gövdeyi yanlardan kavrar. </a:t>
            </a:r>
            <a:endParaRPr lang="tr-TR" sz="1800" dirty="0" smtClean="0">
              <a:solidFill>
                <a:prstClr val="black"/>
              </a:solidFill>
              <a:latin typeface="Calibri" panose="020F0502020204030204"/>
            </a:endParaRPr>
          </a:p>
          <a:p>
            <a:pPr marL="441325" lvl="0" indent="-228600"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Bacaklar </a:t>
            </a:r>
            <a:r>
              <a:rPr lang="tr-TR" sz="1800" dirty="0">
                <a:solidFill>
                  <a:prstClr val="black"/>
                </a:solidFill>
                <a:latin typeface="Calibri" panose="020F0502020204030204"/>
              </a:rPr>
              <a:t>gergin olarak yukarı kaldırılırken dirseklere dayanılarak ağırlık omuza aktarılır. </a:t>
            </a:r>
            <a:endParaRPr lang="tr-TR" sz="1800" dirty="0" smtClean="0">
              <a:solidFill>
                <a:prstClr val="black"/>
              </a:solidFill>
              <a:latin typeface="Calibri" panose="020F0502020204030204"/>
            </a:endParaRPr>
          </a:p>
          <a:p>
            <a:pPr marL="441325" lvl="0" indent="-228600"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Dayanak </a:t>
            </a:r>
            <a:r>
              <a:rPr lang="tr-TR" sz="1800" dirty="0">
                <a:solidFill>
                  <a:prstClr val="black"/>
                </a:solidFill>
                <a:latin typeface="Calibri" panose="020F0502020204030204"/>
              </a:rPr>
              <a:t>yüzeyi omuzlar ve üst koldur. </a:t>
            </a:r>
            <a:endParaRPr lang="tr-TR" sz="1800" dirty="0" smtClean="0">
              <a:solidFill>
                <a:prstClr val="black"/>
              </a:solidFill>
              <a:latin typeface="Calibri" panose="020F0502020204030204"/>
            </a:endParaRPr>
          </a:p>
          <a:p>
            <a:pPr marL="441325" lvl="0" indent="-228600" algn="just" fontAlgn="auto">
              <a:lnSpc>
                <a:spcPct val="150000"/>
              </a:lnSpc>
              <a:spcBef>
                <a:spcPts val="0"/>
              </a:spcBef>
              <a:spcAft>
                <a:spcPts val="0"/>
              </a:spcAft>
              <a:buFont typeface="Arial" panose="020B0604020202020204" pitchFamily="34" charset="0"/>
              <a:buChar char="•"/>
            </a:pPr>
            <a:r>
              <a:rPr lang="tr-TR" sz="1800" dirty="0" smtClean="0">
                <a:solidFill>
                  <a:prstClr val="black"/>
                </a:solidFill>
                <a:latin typeface="Calibri" panose="020F0502020204030204"/>
              </a:rPr>
              <a:t>Vücut </a:t>
            </a:r>
            <a:r>
              <a:rPr lang="tr-TR" sz="1800" dirty="0">
                <a:solidFill>
                  <a:prstClr val="black"/>
                </a:solidFill>
                <a:latin typeface="Calibri" panose="020F0502020204030204"/>
              </a:rPr>
              <a:t>ayak uçlarına kadar gergin ve yere diktir.</a:t>
            </a:r>
          </a:p>
          <a:p>
            <a:pPr lvl="0" algn="just">
              <a:lnSpc>
                <a:spcPct val="150000"/>
              </a:lnSpc>
            </a:pPr>
            <a:endParaRPr lang="tr-TR" sz="1800" b="1" dirty="0" smtClean="0">
              <a:latin typeface="Calibri" panose="020F0502020204030204" pitchFamily="34" charset="0"/>
            </a:endParaRPr>
          </a:p>
          <a:p>
            <a:pPr lvl="0"/>
            <a:endParaRPr lang="tr-TR" dirty="0">
              <a:solidFill>
                <a:srgbClr val="000000"/>
              </a:solidFill>
            </a:endParaRPr>
          </a:p>
        </p:txBody>
      </p:sp>
      <p:pic>
        <p:nvPicPr>
          <p:cNvPr id="4" name="Resim 3" descr="Mum Duruşu"/>
          <p:cNvPicPr/>
          <p:nvPr/>
        </p:nvPicPr>
        <p:blipFill>
          <a:blip r:embed="rId3">
            <a:extLst>
              <a:ext uri="{28A0092B-C50C-407E-A947-70E740481C1C}">
                <a14:useLocalDpi xmlns:a14="http://schemas.microsoft.com/office/drawing/2010/main" val="0"/>
              </a:ext>
            </a:extLst>
          </a:blip>
          <a:srcRect/>
          <a:stretch>
            <a:fillRect/>
          </a:stretch>
        </p:blipFill>
        <p:spPr bwMode="auto">
          <a:xfrm>
            <a:off x="1813034" y="1024759"/>
            <a:ext cx="2743200" cy="3182664"/>
          </a:xfrm>
          <a:prstGeom prst="rect">
            <a:avLst/>
          </a:prstGeom>
          <a:noFill/>
          <a:ln>
            <a:noFill/>
          </a:ln>
        </p:spPr>
      </p:pic>
      <p:sp>
        <p:nvSpPr>
          <p:cNvPr id="2" name="Slayt Numarası Yer Tutucusu 1"/>
          <p:cNvSpPr>
            <a:spLocks noGrp="1"/>
          </p:cNvSpPr>
          <p:nvPr>
            <p:ph type="sldNum" sz="quarter" idx="12"/>
          </p:nvPr>
        </p:nvSpPr>
        <p:spPr/>
        <p:txBody>
          <a:bodyPr/>
          <a:lstStyle/>
          <a:p>
            <a:fld id="{80B92E41-E063-4A9C-99AA-A8AC0554397C}" type="slidenum">
              <a:rPr lang="tr-TR" smtClean="0"/>
              <a:t>24</a:t>
            </a:fld>
            <a:endParaRPr lang="tr-TR" dirty="0"/>
          </a:p>
        </p:txBody>
      </p:sp>
      <p:pic>
        <p:nvPicPr>
          <p:cNvPr id="5" name="Resim 4"/>
          <p:cNvPicPr>
            <a:picLocks noChangeAspect="1"/>
          </p:cNvPicPr>
          <p:nvPr/>
        </p:nvPicPr>
        <p:blipFill>
          <a:blip r:embed="rId4"/>
          <a:stretch>
            <a:fillRect/>
          </a:stretch>
        </p:blipFill>
        <p:spPr>
          <a:xfrm>
            <a:off x="4918840" y="1024759"/>
            <a:ext cx="2754741" cy="3301890"/>
          </a:xfrm>
          <a:prstGeom prst="rect">
            <a:avLst/>
          </a:prstGeom>
        </p:spPr>
      </p:pic>
    </p:spTree>
    <p:extLst>
      <p:ext uri="{BB962C8B-B14F-4D97-AF65-F5344CB8AC3E}">
        <p14:creationId xmlns:p14="http://schemas.microsoft.com/office/powerpoint/2010/main" val="17557108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
            <a:ext cx="9143999" cy="6858000"/>
          </a:xfrm>
        </p:spPr>
        <p:txBody>
          <a:bodyPr/>
          <a:lstStyle/>
          <a:p>
            <a:pPr marL="228600" lvl="0" indent="-228600" algn="ctr" fontAlgn="auto">
              <a:spcBef>
                <a:spcPts val="1000"/>
              </a:spcBef>
              <a:spcAft>
                <a:spcPts val="0"/>
              </a:spcAft>
              <a:buFont typeface="Arial" panose="020B0604020202020204" pitchFamily="34" charset="0"/>
              <a:buChar char="•"/>
            </a:pPr>
            <a:endParaRPr lang="tr-TR" sz="1800" b="1" dirty="0" smtClean="0">
              <a:solidFill>
                <a:prstClr val="black"/>
              </a:solidFill>
              <a:latin typeface="Calibri" panose="020F0502020204030204"/>
            </a:endParaRPr>
          </a:p>
          <a:p>
            <a:pPr marL="228600" lvl="0" indent="-228600" algn="ctr" fontAlgn="auto">
              <a:spcBef>
                <a:spcPts val="1000"/>
              </a:spcBef>
              <a:spcAft>
                <a:spcPts val="0"/>
              </a:spcAft>
              <a:buFont typeface="Arial" panose="020B0604020202020204" pitchFamily="34" charset="0"/>
              <a:buChar char="•"/>
            </a:pPr>
            <a:r>
              <a:rPr lang="tr-TR" sz="1800" b="1" dirty="0" smtClean="0">
                <a:solidFill>
                  <a:prstClr val="black"/>
                </a:solidFill>
                <a:latin typeface="Calibri" panose="020F0502020204030204"/>
              </a:rPr>
              <a:t>Çakı </a:t>
            </a:r>
            <a:r>
              <a:rPr lang="tr-TR" sz="1800" b="1" dirty="0">
                <a:solidFill>
                  <a:prstClr val="black"/>
                </a:solidFill>
                <a:latin typeface="Calibri" panose="020F0502020204030204"/>
              </a:rPr>
              <a:t>duruşu: </a:t>
            </a:r>
            <a:endParaRPr lang="tr-TR" sz="1800" b="1"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1800" b="1"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2600" b="1"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2600" b="1"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2600" b="1" dirty="0" smtClean="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2600" b="1" dirty="0">
              <a:solidFill>
                <a:prstClr val="black"/>
              </a:solidFill>
              <a:latin typeface="Calibri" panose="020F0502020204030204"/>
            </a:endParaRPr>
          </a:p>
          <a:p>
            <a:pPr marL="228600" lvl="0" indent="-228600" fontAlgn="auto">
              <a:lnSpc>
                <a:spcPct val="90000"/>
              </a:lnSpc>
              <a:spcBef>
                <a:spcPts val="1000"/>
              </a:spcBef>
              <a:spcAft>
                <a:spcPts val="0"/>
              </a:spcAft>
              <a:buFont typeface="Arial" panose="020B0604020202020204" pitchFamily="34" charset="0"/>
              <a:buChar char="•"/>
            </a:pPr>
            <a:endParaRPr lang="tr-TR" sz="2600" b="1" dirty="0" smtClean="0">
              <a:solidFill>
                <a:prstClr val="black"/>
              </a:solidFill>
              <a:latin typeface="Calibri" panose="020F0502020204030204"/>
            </a:endParaRPr>
          </a:p>
          <a:p>
            <a:pPr marL="1339850" lvl="0" indent="-228600" fontAlgn="auto">
              <a:lnSpc>
                <a:spcPct val="90000"/>
              </a:lnSpc>
              <a:spcBef>
                <a:spcPts val="1000"/>
              </a:spcBef>
              <a:spcAft>
                <a:spcPts val="0"/>
              </a:spcAft>
              <a:buFont typeface="Arial" panose="020B0604020202020204" pitchFamily="34" charset="0"/>
              <a:buChar char="•"/>
            </a:pPr>
            <a:endParaRPr lang="tr-TR" sz="1800" b="1" dirty="0" smtClean="0">
              <a:latin typeface="Calibri" panose="020F0502020204030204" pitchFamily="34" charset="0"/>
              <a:ea typeface="Times New Roman" panose="02020603050405020304" pitchFamily="18" charset="0"/>
              <a:cs typeface="Calibri" panose="020F0502020204030204" pitchFamily="34" charset="0"/>
            </a:endParaRPr>
          </a:p>
          <a:p>
            <a:pPr marL="1339850" lvl="0" indent="-228600" fontAlgn="auto">
              <a:lnSpc>
                <a:spcPct val="90000"/>
              </a:lnSpc>
              <a:spcBef>
                <a:spcPts val="1000"/>
              </a:spcBef>
              <a:spcAft>
                <a:spcPts val="0"/>
              </a:spcAft>
              <a:buFont typeface="Arial" panose="020B0604020202020204" pitchFamily="34" charset="0"/>
              <a:buChar char="•"/>
            </a:pPr>
            <a:r>
              <a:rPr lang="tr-TR" sz="1800" b="1" dirty="0" smtClean="0">
                <a:latin typeface="Calibri" panose="020F0502020204030204" pitchFamily="34" charset="0"/>
                <a:ea typeface="Times New Roman" panose="02020603050405020304" pitchFamily="18" charset="0"/>
                <a:cs typeface="Calibri" panose="020F0502020204030204" pitchFamily="34" charset="0"/>
              </a:rPr>
              <a:t>Çakı Duruşu 				</a:t>
            </a:r>
            <a:r>
              <a:rPr lang="tr-TR" sz="1800" b="1" dirty="0" smtClean="0">
                <a:latin typeface="Calibri" panose="020F0502020204030204" pitchFamily="34" charset="0"/>
                <a:ea typeface="Times New Roman" panose="02020603050405020304" pitchFamily="18" charset="0"/>
              </a:rPr>
              <a:t>Destekli </a:t>
            </a:r>
            <a:r>
              <a:rPr lang="tr-TR" sz="1800" b="1" dirty="0">
                <a:latin typeface="Calibri" panose="020F0502020204030204" pitchFamily="34" charset="0"/>
                <a:ea typeface="Times New Roman" panose="02020603050405020304" pitchFamily="18" charset="0"/>
              </a:rPr>
              <a:t>Çakı Duruşu </a:t>
            </a:r>
            <a:endParaRPr lang="tr-TR" sz="1800" b="1" dirty="0" smtClean="0">
              <a:latin typeface="Calibri" panose="020F0502020204030204" pitchFamily="34" charset="0"/>
              <a:ea typeface="Times New Roman" panose="02020603050405020304" pitchFamily="18" charset="0"/>
            </a:endParaRPr>
          </a:p>
          <a:p>
            <a:pPr marL="228600" lvl="0" indent="-228600" fontAlgn="auto">
              <a:lnSpc>
                <a:spcPct val="150000"/>
              </a:lnSpc>
              <a:spcBef>
                <a:spcPts val="0"/>
              </a:spcBef>
              <a:spcAft>
                <a:spcPts val="0"/>
              </a:spcAft>
              <a:buFont typeface="Arial" panose="020B0604020202020204" pitchFamily="34" charset="0"/>
              <a:buChar char="•"/>
            </a:pPr>
            <a:endParaRPr lang="tr-TR" sz="1800" b="1" dirty="0" smtClean="0">
              <a:latin typeface="Calibri" panose="020F0502020204030204" pitchFamily="34" charset="0"/>
              <a:ea typeface="Times New Roman" panose="02020603050405020304" pitchFamily="18" charset="0"/>
              <a:cs typeface="Calibri" panose="020F0502020204030204" pitchFamily="34" charset="0"/>
            </a:endParaRPr>
          </a:p>
          <a:p>
            <a:pPr marL="536575">
              <a:lnSpc>
                <a:spcPct val="150000"/>
              </a:lnSpc>
              <a:spcBef>
                <a:spcPts val="0"/>
              </a:spcBef>
              <a:spcAft>
                <a:spcPts val="0"/>
              </a:spcAft>
            </a:pPr>
            <a:r>
              <a:rPr lang="tr-TR" sz="1800" dirty="0" smtClean="0">
                <a:latin typeface="Calibri" panose="020F0502020204030204" pitchFamily="34" charset="0"/>
                <a:ea typeface="Times New Roman" panose="02020603050405020304" pitchFamily="18" charset="0"/>
                <a:cs typeface="Calibri" panose="020F0502020204030204" pitchFamily="34" charset="0"/>
              </a:rPr>
              <a:t>Uzun </a:t>
            </a:r>
            <a:r>
              <a:rPr lang="tr-TR" sz="1800" dirty="0">
                <a:latin typeface="Calibri" panose="020F0502020204030204" pitchFamily="34" charset="0"/>
                <a:ea typeface="Times New Roman" panose="02020603050405020304" pitchFamily="18" charset="0"/>
                <a:cs typeface="Calibri" panose="020F0502020204030204" pitchFamily="34" charset="0"/>
              </a:rPr>
              <a:t>oturuşta veya bacaklar bükülü oturuşta, bacakların 45 derece yukarıya gergin </a:t>
            </a:r>
            <a:r>
              <a:rPr lang="tr-TR" sz="1800" dirty="0" smtClean="0">
                <a:latin typeface="Calibri" panose="020F0502020204030204" pitchFamily="34" charset="0"/>
                <a:ea typeface="Times New Roman" panose="02020603050405020304" pitchFamily="18" charset="0"/>
                <a:cs typeface="Calibri" panose="020F0502020204030204" pitchFamily="34" charset="0"/>
              </a:rPr>
              <a:t>       şekilde </a:t>
            </a:r>
            <a:r>
              <a:rPr lang="tr-TR" sz="1800" dirty="0">
                <a:latin typeface="Calibri" panose="020F0502020204030204" pitchFamily="34" charset="0"/>
                <a:ea typeface="Times New Roman" panose="02020603050405020304" pitchFamily="18" charset="0"/>
                <a:cs typeface="Calibri" panose="020F0502020204030204" pitchFamily="34" charset="0"/>
              </a:rPr>
              <a:t>kaldırılmasıdır. </a:t>
            </a:r>
            <a:r>
              <a:rPr lang="tr-TR" sz="1800" dirty="0" smtClean="0">
                <a:latin typeface="Calibri" panose="020F0502020204030204" pitchFamily="34" charset="0"/>
                <a:ea typeface="Times New Roman" panose="02020603050405020304" pitchFamily="18" charset="0"/>
                <a:cs typeface="Calibri" panose="020F0502020204030204" pitchFamily="34" charset="0"/>
              </a:rPr>
              <a:t>Kollarla </a:t>
            </a:r>
            <a:r>
              <a:rPr lang="tr-TR" sz="1800" dirty="0">
                <a:latin typeface="Calibri" panose="020F0502020204030204" pitchFamily="34" charset="0"/>
                <a:ea typeface="Times New Roman" panose="02020603050405020304" pitchFamily="18" charset="0"/>
                <a:cs typeface="Calibri" panose="020F0502020204030204" pitchFamily="34" charset="0"/>
              </a:rPr>
              <a:t>yanlardan destek alınır. </a:t>
            </a:r>
            <a:endParaRPr lang="tr-TR" sz="1800" dirty="0" smtClean="0">
              <a:latin typeface="Calibri" panose="020F0502020204030204" pitchFamily="34" charset="0"/>
              <a:ea typeface="Times New Roman" panose="02020603050405020304" pitchFamily="18" charset="0"/>
              <a:cs typeface="Calibri" panose="020F0502020204030204" pitchFamily="34" charset="0"/>
            </a:endParaRPr>
          </a:p>
          <a:p>
            <a:pPr marL="536575">
              <a:lnSpc>
                <a:spcPct val="150000"/>
              </a:lnSpc>
              <a:spcBef>
                <a:spcPts val="0"/>
              </a:spcBef>
              <a:spcAft>
                <a:spcPts val="0"/>
              </a:spcAft>
            </a:pPr>
            <a:r>
              <a:rPr lang="tr-TR" sz="1800" dirty="0" smtClean="0">
                <a:latin typeface="Calibri" panose="020F0502020204030204" pitchFamily="34" charset="0"/>
                <a:ea typeface="Times New Roman" panose="02020603050405020304" pitchFamily="18" charset="0"/>
                <a:cs typeface="Calibri" panose="020F0502020204030204" pitchFamily="34" charset="0"/>
              </a:rPr>
              <a:t>Dayanak </a:t>
            </a:r>
            <a:r>
              <a:rPr lang="tr-TR" sz="1800" dirty="0">
                <a:latin typeface="Calibri" panose="020F0502020204030204" pitchFamily="34" charset="0"/>
                <a:ea typeface="Times New Roman" panose="02020603050405020304" pitchFamily="18" charset="0"/>
                <a:cs typeface="Calibri" panose="020F0502020204030204" pitchFamily="34" charset="0"/>
              </a:rPr>
              <a:t>yüzeyi sadece kalçadır</a:t>
            </a:r>
            <a:r>
              <a:rPr lang="tr-TR" sz="1800" dirty="0" smtClean="0">
                <a:latin typeface="Calibri" panose="020F0502020204030204" pitchFamily="34" charset="0"/>
                <a:ea typeface="Times New Roman" panose="02020603050405020304" pitchFamily="18" charset="0"/>
                <a:cs typeface="Calibri" panose="020F0502020204030204" pitchFamily="34" charset="0"/>
              </a:rPr>
              <a:t>.</a:t>
            </a:r>
            <a:r>
              <a:rPr lang="tr-TR" sz="1800" dirty="0">
                <a:solidFill>
                  <a:prstClr val="black"/>
                </a:solidFill>
                <a:latin typeface="Calibri" panose="020F0502020204030204"/>
              </a:rPr>
              <a:t> </a:t>
            </a:r>
            <a:endParaRPr lang="tr-TR" sz="1800" dirty="0" smtClean="0">
              <a:solidFill>
                <a:prstClr val="black"/>
              </a:solidFill>
              <a:latin typeface="Calibri" panose="020F0502020204030204"/>
            </a:endParaRPr>
          </a:p>
          <a:p>
            <a:pPr marL="536575" lvl="0">
              <a:lnSpc>
                <a:spcPct val="150000"/>
              </a:lnSpc>
              <a:spcBef>
                <a:spcPts val="0"/>
              </a:spcBef>
              <a:spcAft>
                <a:spcPts val="0"/>
              </a:spcAft>
            </a:pPr>
            <a:r>
              <a:rPr lang="tr-TR" sz="1800" dirty="0" smtClean="0">
                <a:solidFill>
                  <a:prstClr val="black"/>
                </a:solidFill>
                <a:latin typeface="Calibri" panose="020F0502020204030204"/>
              </a:rPr>
              <a:t>Kollar </a:t>
            </a:r>
            <a:r>
              <a:rPr lang="tr-TR" sz="1800" dirty="0">
                <a:solidFill>
                  <a:prstClr val="black"/>
                </a:solidFill>
                <a:latin typeface="Calibri" panose="020F0502020204030204"/>
              </a:rPr>
              <a:t>dirseklerden hafif bükülü, eller kalça yanında yere dayalı veya yanlardan omuz hizasında açıktır. Dayanak yüzeyi sadece kalçadır. </a:t>
            </a:r>
          </a:p>
          <a:p>
            <a:pPr>
              <a:lnSpc>
                <a:spcPct val="150000"/>
              </a:lnSpc>
              <a:spcAft>
                <a:spcPts val="0"/>
              </a:spcAft>
            </a:pPr>
            <a:endParaRPr lang="tr-TR" sz="1800" dirty="0">
              <a:latin typeface="Calibri" panose="020F0502020204030204" pitchFamily="34" charset="0"/>
              <a:ea typeface="Calibri" panose="020F0502020204030204" pitchFamily="34" charset="0"/>
              <a:cs typeface="Times New Roman" panose="02020603050405020304" pitchFamily="18" charset="0"/>
            </a:endParaRPr>
          </a:p>
          <a:p>
            <a:endParaRPr lang="tr-TR" b="1" dirty="0">
              <a:solidFill>
                <a:srgbClr val="537424"/>
              </a:solidFill>
              <a:latin typeface="Calibri" panose="020F0502020204030204" pitchFamily="34" charset="0"/>
              <a:ea typeface="Times New Roman" panose="02020603050405020304" pitchFamily="18" charset="0"/>
            </a:endParaRPr>
          </a:p>
          <a:p>
            <a:endParaRPr lang="tr-TR" b="1" dirty="0" smtClean="0">
              <a:solidFill>
                <a:srgbClr val="537424"/>
              </a:solidFill>
              <a:latin typeface="Calibri" panose="020F0502020204030204" pitchFamily="34" charset="0"/>
              <a:ea typeface="Times New Roman" panose="02020603050405020304" pitchFamily="18" charset="0"/>
            </a:endParaRPr>
          </a:p>
          <a:p>
            <a:endParaRPr lang="tr-TR" b="1" dirty="0">
              <a:solidFill>
                <a:srgbClr val="537424"/>
              </a:solidFill>
              <a:latin typeface="Calibri" panose="020F0502020204030204" pitchFamily="34" charset="0"/>
            </a:endParaRPr>
          </a:p>
          <a:p>
            <a:endParaRPr lang="tr-TR" dirty="0"/>
          </a:p>
        </p:txBody>
      </p:sp>
      <p:pic>
        <p:nvPicPr>
          <p:cNvPr id="6" name="Resim 5"/>
          <p:cNvPicPr/>
          <p:nvPr/>
        </p:nvPicPr>
        <p:blipFill>
          <a:blip r:embed="rId2">
            <a:extLst>
              <a:ext uri="{28A0092B-C50C-407E-A947-70E740481C1C}">
                <a14:useLocalDpi xmlns:a14="http://schemas.microsoft.com/office/drawing/2010/main" val="0"/>
              </a:ext>
            </a:extLst>
          </a:blip>
          <a:srcRect/>
          <a:stretch>
            <a:fillRect/>
          </a:stretch>
        </p:blipFill>
        <p:spPr bwMode="auto">
          <a:xfrm>
            <a:off x="650631" y="1125414"/>
            <a:ext cx="3549869" cy="2655278"/>
          </a:xfrm>
          <a:prstGeom prst="rect">
            <a:avLst/>
          </a:prstGeom>
          <a:noFill/>
        </p:spPr>
      </p:pic>
      <p:sp>
        <p:nvSpPr>
          <p:cNvPr id="2" name="Slayt Numarası Yer Tutucusu 1"/>
          <p:cNvSpPr>
            <a:spLocks noGrp="1"/>
          </p:cNvSpPr>
          <p:nvPr>
            <p:ph type="sldNum" sz="quarter" idx="12"/>
          </p:nvPr>
        </p:nvSpPr>
        <p:spPr/>
        <p:txBody>
          <a:bodyPr/>
          <a:lstStyle/>
          <a:p>
            <a:fld id="{80B92E41-E063-4A9C-99AA-A8AC0554397C}" type="slidenum">
              <a:rPr lang="tr-TR" smtClean="0"/>
              <a:t>25</a:t>
            </a:fld>
            <a:endParaRPr lang="tr-TR"/>
          </a:p>
        </p:txBody>
      </p:sp>
      <p:pic>
        <p:nvPicPr>
          <p:cNvPr id="7" name="Resim 6">
            <a:extLst>
              <a:ext uri="{FF2B5EF4-FFF2-40B4-BE49-F238E27FC236}">
                <a16:creationId xmlns:a16="http://schemas.microsoft.com/office/drawing/2014/main" xmlns="" id="{A3F9176E-81BB-406C-BD9B-C83BDD375059}"/>
              </a:ext>
            </a:extLst>
          </p:cNvPr>
          <p:cNvPicPr>
            <a:picLocks noChangeAspect="1"/>
          </p:cNvPicPr>
          <p:nvPr/>
        </p:nvPicPr>
        <p:blipFill>
          <a:blip r:embed="rId3"/>
          <a:stretch>
            <a:fillRect/>
          </a:stretch>
        </p:blipFill>
        <p:spPr>
          <a:xfrm>
            <a:off x="4657699" y="1125413"/>
            <a:ext cx="4029101" cy="2655279"/>
          </a:xfrm>
          <a:prstGeom prst="rect">
            <a:avLst/>
          </a:prstGeom>
        </p:spPr>
      </p:pic>
    </p:spTree>
    <p:extLst>
      <p:ext uri="{BB962C8B-B14F-4D97-AF65-F5344CB8AC3E}">
        <p14:creationId xmlns:p14="http://schemas.microsoft.com/office/powerpoint/2010/main" val="15534175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185738" indent="0">
              <a:spcAft>
                <a:spcPts val="0"/>
              </a:spcAft>
              <a:buNone/>
            </a:pPr>
            <a:endParaRPr lang="tr-TR" sz="18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185738" indent="0">
              <a:lnSpc>
                <a:spcPct val="150000"/>
              </a:lnSpc>
              <a:spcAft>
                <a:spcPts val="0"/>
              </a:spcAft>
              <a:buNone/>
            </a:pPr>
            <a:r>
              <a:rPr lang="tr-TR" sz="18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Hamle Duruşları :</a:t>
            </a:r>
            <a:r>
              <a:rPr lang="tr-TR" sz="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p>
          <a:p>
            <a:pPr marL="185738" indent="0">
              <a:lnSpc>
                <a:spcPct val="150000"/>
              </a:lnSpc>
              <a:spcAft>
                <a:spcPts val="0"/>
              </a:spcAft>
              <a:buNone/>
            </a:pPr>
            <a:r>
              <a:rPr lang="tr-TR" sz="1800"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Küçük </a:t>
            </a:r>
            <a:r>
              <a:rPr lang="tr-TR" sz="18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adımla yapılan hamle hareketine küçük hamle, </a:t>
            </a:r>
            <a:r>
              <a:rPr lang="tr-TR" sz="1800"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büyük </a:t>
            </a:r>
            <a:r>
              <a:rPr lang="tr-TR" sz="18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adımla yapılan harekete derin hamle </a:t>
            </a:r>
            <a:r>
              <a:rPr lang="tr-TR" sz="1800"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duruşları denir</a:t>
            </a:r>
            <a:r>
              <a:rPr lang="tr-TR" sz="18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tr-TR" sz="1800"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471488" indent="-285750">
              <a:lnSpc>
                <a:spcPct val="150000"/>
              </a:lnSpc>
              <a:spcAft>
                <a:spcPts val="0"/>
              </a:spcAft>
              <a:buFont typeface="Wingdings" panose="05000000000000000000" pitchFamily="2" charset="2"/>
              <a:buChar char="§"/>
            </a:pPr>
            <a:r>
              <a:rPr lang="tr-TR" sz="1800" b="1"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Hamle </a:t>
            </a:r>
            <a:r>
              <a:rPr lang="tr-TR" sz="18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duruşları:</a:t>
            </a:r>
            <a:endParaRPr lang="tr-TR" sz="1800" b="1" i="1" dirty="0">
              <a:latin typeface="Calibri" panose="020F0502020204030204" pitchFamily="34" charset="0"/>
              <a:ea typeface="Calibri" panose="020F0502020204030204" pitchFamily="34" charset="0"/>
              <a:cs typeface="Times New Roman" panose="02020603050405020304" pitchFamily="18" charset="0"/>
            </a:endParaRPr>
          </a:p>
          <a:p>
            <a:pPr marL="542925" indent="0">
              <a:lnSpc>
                <a:spcPct val="150000"/>
              </a:lnSpc>
              <a:spcAft>
                <a:spcPts val="0"/>
              </a:spcAft>
              <a:buNone/>
            </a:pPr>
            <a:r>
              <a:rPr lang="tr-TR" sz="1800" b="1"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 Öne hamle duruşu:</a:t>
            </a:r>
            <a:r>
              <a:rPr lang="tr-TR" sz="1800"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Öne bir adım alınırken bacak dizden bükülür. Göv­de arkadaki gergin bacağın doğrultusunda olup, ağırlık öndeki bükülü bacak üzerindedir. Kollar yanlarda serbesttir </a:t>
            </a:r>
          </a:p>
          <a:p>
            <a:pPr marL="542925" indent="0">
              <a:lnSpc>
                <a:spcPct val="150000"/>
              </a:lnSpc>
              <a:spcAft>
                <a:spcPts val="0"/>
              </a:spcAft>
              <a:buNone/>
            </a:pPr>
            <a:r>
              <a:rPr lang="tr-TR" sz="1800" b="1"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b- </a:t>
            </a:r>
            <a:r>
              <a:rPr lang="tr-TR" sz="18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İleri hamle:</a:t>
            </a:r>
            <a:r>
              <a:rPr lang="tr-TR" sz="18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Adımların 45 derece ileri sağ ve sol yönlere alınması ile yapılan hamledir. Ayakucu ve diz adım yönünü gösterir (hamle duruşlarında topuklar yerden kaldırılmaz.)</a:t>
            </a:r>
            <a:endParaRPr lang="tr-TR" sz="1800" i="1" dirty="0"/>
          </a:p>
          <a:p>
            <a:pPr marL="542925" indent="0">
              <a:lnSpc>
                <a:spcPct val="150000"/>
              </a:lnSpc>
              <a:spcAft>
                <a:spcPts val="0"/>
              </a:spcAft>
              <a:buNone/>
            </a:pPr>
            <a:r>
              <a:rPr lang="tr-TR" sz="1800" b="1"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 Yana hamle:</a:t>
            </a:r>
            <a:r>
              <a:rPr lang="tr-TR" sz="1800"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Öne hamlenin sağa veya sola uygulanışıdır. Ayakuçları ve diz adım alınan yönü gösterir, gövde karşıya dönüktür.</a:t>
            </a:r>
            <a:endParaRPr lang="tr-TR" sz="1800" i="1" dirty="0" smtClean="0">
              <a:latin typeface="Calibri" panose="020F0502020204030204" pitchFamily="34" charset="0"/>
              <a:ea typeface="Calibri" panose="020F0502020204030204" pitchFamily="34" charset="0"/>
              <a:cs typeface="Times New Roman" panose="02020603050405020304" pitchFamily="18" charset="0"/>
            </a:endParaRPr>
          </a:p>
          <a:p>
            <a:pPr marL="542925" indent="0">
              <a:lnSpc>
                <a:spcPct val="150000"/>
              </a:lnSpc>
              <a:spcAft>
                <a:spcPts val="0"/>
              </a:spcAft>
              <a:buNone/>
            </a:pPr>
            <a:r>
              <a:rPr lang="tr-TR" sz="1800" b="1"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d- Geriye hamle</a:t>
            </a:r>
            <a:r>
              <a:rPr lang="tr-TR" sz="1800" i="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Geriye adım alınır, vücut ağırlığı arka bacak üzerinde olup öne uzatılan bacak gergindir.</a:t>
            </a:r>
            <a:endParaRPr lang="tr-TR" sz="1800" i="1" dirty="0" smtClean="0">
              <a:latin typeface="Calibri" panose="020F0502020204030204" pitchFamily="34" charset="0"/>
              <a:ea typeface="Calibri" panose="020F0502020204030204" pitchFamily="34" charset="0"/>
              <a:cs typeface="Times New Roman" panose="02020603050405020304" pitchFamily="18" charset="0"/>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26</a:t>
            </a:fld>
            <a:endParaRPr lang="tr-TR"/>
          </a:p>
        </p:txBody>
      </p:sp>
    </p:spTree>
    <p:extLst>
      <p:ext uri="{BB962C8B-B14F-4D97-AF65-F5344CB8AC3E}">
        <p14:creationId xmlns:p14="http://schemas.microsoft.com/office/powerpoint/2010/main" val="346957854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442913" indent="-271463" algn="ctr">
              <a:lnSpc>
                <a:spcPct val="150000"/>
              </a:lnSpc>
            </a:pPr>
            <a:r>
              <a:rPr lang="tr-TR" sz="1800" b="1" dirty="0" smtClean="0">
                <a:latin typeface="Calibri" panose="020F0502020204030204" pitchFamily="34" charset="0"/>
                <a:cs typeface="Calibri" panose="020F0502020204030204" pitchFamily="34" charset="0"/>
              </a:rPr>
              <a:t>Öne </a:t>
            </a:r>
            <a:r>
              <a:rPr lang="tr-TR" sz="1800" b="1" dirty="0">
                <a:latin typeface="Calibri" panose="020F0502020204030204" pitchFamily="34" charset="0"/>
                <a:cs typeface="Calibri" panose="020F0502020204030204" pitchFamily="34" charset="0"/>
              </a:rPr>
              <a:t>hamle duruşu: </a:t>
            </a:r>
            <a:endParaRPr lang="tr-TR" sz="1800" b="1"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endParaRPr lang="tr-TR" sz="1800" dirty="0" smtClean="0">
              <a:latin typeface="Calibri" panose="020F0502020204030204" pitchFamily="34" charset="0"/>
              <a:cs typeface="Calibri" panose="020F0502020204030204" pitchFamily="34" charset="0"/>
            </a:endParaRPr>
          </a:p>
          <a:p>
            <a:pPr marL="442913" indent="-271463">
              <a:lnSpc>
                <a:spcPct val="150000"/>
              </a:lnSpc>
            </a:pPr>
            <a:r>
              <a:rPr lang="tr-TR" sz="1800" dirty="0" smtClean="0">
                <a:latin typeface="Calibri" panose="020F0502020204030204" pitchFamily="34" charset="0"/>
                <a:cs typeface="Calibri" panose="020F0502020204030204" pitchFamily="34" charset="0"/>
              </a:rPr>
              <a:t>Öne </a:t>
            </a:r>
            <a:r>
              <a:rPr lang="tr-TR" sz="1800" dirty="0">
                <a:latin typeface="Calibri" panose="020F0502020204030204" pitchFamily="34" charset="0"/>
                <a:cs typeface="Calibri" panose="020F0502020204030204" pitchFamily="34" charset="0"/>
              </a:rPr>
              <a:t>bir adım alınırken bacak dizden bükülür. </a:t>
            </a:r>
            <a:endParaRPr lang="tr-TR" sz="1800" dirty="0" smtClean="0">
              <a:latin typeface="Calibri" panose="020F0502020204030204" pitchFamily="34" charset="0"/>
              <a:cs typeface="Calibri" panose="020F0502020204030204" pitchFamily="34" charset="0"/>
            </a:endParaRPr>
          </a:p>
          <a:p>
            <a:pPr marL="442913" indent="-271463">
              <a:lnSpc>
                <a:spcPct val="150000"/>
              </a:lnSpc>
            </a:pPr>
            <a:r>
              <a:rPr lang="tr-TR" sz="1800" dirty="0" smtClean="0">
                <a:latin typeface="Calibri" panose="020F0502020204030204" pitchFamily="34" charset="0"/>
                <a:cs typeface="Calibri" panose="020F0502020204030204" pitchFamily="34" charset="0"/>
              </a:rPr>
              <a:t>Gövde </a:t>
            </a:r>
            <a:r>
              <a:rPr lang="tr-TR" sz="1800" dirty="0">
                <a:latin typeface="Calibri" panose="020F0502020204030204" pitchFamily="34" charset="0"/>
                <a:cs typeface="Calibri" panose="020F0502020204030204" pitchFamily="34" charset="0"/>
              </a:rPr>
              <a:t>arkadaki gergin bacağın doğrultusunda </a:t>
            </a:r>
            <a:r>
              <a:rPr lang="tr-TR" sz="1800" dirty="0" smtClean="0">
                <a:latin typeface="Calibri" panose="020F0502020204030204" pitchFamily="34" charset="0"/>
                <a:cs typeface="Calibri" panose="020F0502020204030204" pitchFamily="34" charset="0"/>
              </a:rPr>
              <a:t>olup </a:t>
            </a:r>
            <a:r>
              <a:rPr lang="tr-TR" sz="1800" dirty="0">
                <a:latin typeface="Calibri" panose="020F0502020204030204" pitchFamily="34" charset="0"/>
                <a:cs typeface="Calibri" panose="020F0502020204030204" pitchFamily="34" charset="0"/>
              </a:rPr>
              <a:t>ağırlık öndeki bükülü bacak üzerindedir. </a:t>
            </a:r>
            <a:r>
              <a:rPr lang="tr-TR" sz="1800" dirty="0" smtClean="0">
                <a:latin typeface="Calibri" panose="020F0502020204030204" pitchFamily="34" charset="0"/>
                <a:cs typeface="Calibri" panose="020F0502020204030204" pitchFamily="34" charset="0"/>
              </a:rPr>
              <a:t>Kollar </a:t>
            </a:r>
            <a:r>
              <a:rPr lang="tr-TR" sz="1800" dirty="0">
                <a:latin typeface="Calibri" panose="020F0502020204030204" pitchFamily="34" charset="0"/>
                <a:cs typeface="Calibri" panose="020F0502020204030204" pitchFamily="34" charset="0"/>
              </a:rPr>
              <a:t>yanlarda serbesttir. Her iki ayak topuklarla </a:t>
            </a:r>
            <a:r>
              <a:rPr lang="tr-TR" sz="1800" dirty="0" smtClean="0">
                <a:latin typeface="Calibri" panose="020F0502020204030204" pitchFamily="34" charset="0"/>
                <a:cs typeface="Calibri" panose="020F0502020204030204" pitchFamily="34" charset="0"/>
              </a:rPr>
              <a:t>birlikte </a:t>
            </a:r>
            <a:r>
              <a:rPr lang="tr-TR" sz="1800" dirty="0">
                <a:latin typeface="Calibri" panose="020F0502020204030204" pitchFamily="34" charset="0"/>
                <a:cs typeface="Calibri" panose="020F0502020204030204" pitchFamily="34" charset="0"/>
              </a:rPr>
              <a:t>yere basmaktadır. </a:t>
            </a:r>
            <a:endParaRPr lang="tr-TR" sz="1800" dirty="0" smtClean="0">
              <a:latin typeface="Calibri" panose="020F0502020204030204" pitchFamily="34" charset="0"/>
              <a:cs typeface="Calibri" panose="020F0502020204030204" pitchFamily="34" charset="0"/>
            </a:endParaRPr>
          </a:p>
          <a:p>
            <a:pPr marL="442913" indent="-271463">
              <a:lnSpc>
                <a:spcPct val="150000"/>
              </a:lnSpc>
            </a:pPr>
            <a:r>
              <a:rPr lang="tr-TR" sz="1800" dirty="0" smtClean="0">
                <a:latin typeface="Calibri" panose="020F0502020204030204" pitchFamily="34" charset="0"/>
                <a:cs typeface="Calibri" panose="020F0502020204030204" pitchFamily="34" charset="0"/>
              </a:rPr>
              <a:t>Ayak </a:t>
            </a:r>
            <a:r>
              <a:rPr lang="tr-TR" sz="1800" dirty="0">
                <a:latin typeface="Calibri" panose="020F0502020204030204" pitchFamily="34" charset="0"/>
                <a:cs typeface="Calibri" panose="020F0502020204030204" pitchFamily="34" charset="0"/>
              </a:rPr>
              <a:t>ucu ve diz, adım alınan yönü gösterir.</a:t>
            </a:r>
          </a:p>
        </p:txBody>
      </p:sp>
      <p:sp>
        <p:nvSpPr>
          <p:cNvPr id="4" name="Slayt Numarası Yer Tutucusu 3"/>
          <p:cNvSpPr>
            <a:spLocks noGrp="1"/>
          </p:cNvSpPr>
          <p:nvPr>
            <p:ph type="sldNum" sz="quarter" idx="12"/>
          </p:nvPr>
        </p:nvSpPr>
        <p:spPr/>
        <p:txBody>
          <a:bodyPr/>
          <a:lstStyle/>
          <a:p>
            <a:fld id="{80B92E41-E063-4A9C-99AA-A8AC0554397C}" type="slidenum">
              <a:rPr lang="tr-TR" smtClean="0"/>
              <a:t>27</a:t>
            </a:fld>
            <a:endParaRPr lang="tr-TR"/>
          </a:p>
        </p:txBody>
      </p:sp>
      <p:pic>
        <p:nvPicPr>
          <p:cNvPr id="5" name="Resim 4">
            <a:extLst>
              <a:ext uri="{FF2B5EF4-FFF2-40B4-BE49-F238E27FC236}">
                <a16:creationId xmlns="" xmlns:a16="http://schemas.microsoft.com/office/drawing/2014/main" xmlns:lc="http://schemas.openxmlformats.org/drawingml/2006/lockedCanvas" id="{EBEA60B3-25E6-437B-9276-2B34A1D78FD3}"/>
              </a:ext>
            </a:extLst>
          </p:cNvPr>
          <p:cNvPicPr>
            <a:picLocks noChangeAspect="1"/>
          </p:cNvPicPr>
          <p:nvPr/>
        </p:nvPicPr>
        <p:blipFill>
          <a:blip r:embed="rId2"/>
          <a:stretch>
            <a:fillRect/>
          </a:stretch>
        </p:blipFill>
        <p:spPr>
          <a:xfrm>
            <a:off x="5011615" y="779032"/>
            <a:ext cx="2813539" cy="3099285"/>
          </a:xfrm>
          <a:prstGeom prst="rect">
            <a:avLst/>
          </a:prstGeom>
        </p:spPr>
      </p:pic>
      <p:pic>
        <p:nvPicPr>
          <p:cNvPr id="2" name="Resim 1"/>
          <p:cNvPicPr>
            <a:picLocks noChangeAspect="1"/>
          </p:cNvPicPr>
          <p:nvPr/>
        </p:nvPicPr>
        <p:blipFill>
          <a:blip r:embed="rId3"/>
          <a:stretch>
            <a:fillRect/>
          </a:stretch>
        </p:blipFill>
        <p:spPr>
          <a:xfrm>
            <a:off x="1652954" y="779030"/>
            <a:ext cx="2919046" cy="3099287"/>
          </a:xfrm>
          <a:prstGeom prst="rect">
            <a:avLst/>
          </a:prstGeom>
        </p:spPr>
      </p:pic>
    </p:spTree>
    <p:extLst>
      <p:ext uri="{BB962C8B-B14F-4D97-AF65-F5344CB8AC3E}">
        <p14:creationId xmlns:p14="http://schemas.microsoft.com/office/powerpoint/2010/main" val="18642112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442913" lvl="0" algn="just">
              <a:lnSpc>
                <a:spcPct val="150000"/>
              </a:lnSpc>
              <a:spcAft>
                <a:spcPts val="0"/>
              </a:spcAft>
            </a:pPr>
            <a:r>
              <a:rPr lang="tr-TR" sz="1800" b="1" dirty="0" smtClean="0">
                <a:latin typeface="Calibri" panose="020F0502020204030204" pitchFamily="34" charset="0"/>
                <a:cs typeface="Calibri" panose="020F0502020204030204" pitchFamily="34" charset="0"/>
              </a:rPr>
              <a:t>İleri </a:t>
            </a:r>
            <a:r>
              <a:rPr lang="tr-TR" sz="1800" b="1" dirty="0">
                <a:latin typeface="Calibri" panose="020F0502020204030204" pitchFamily="34" charset="0"/>
                <a:cs typeface="Calibri" panose="020F0502020204030204" pitchFamily="34" charset="0"/>
              </a:rPr>
              <a:t>hamle duruşu: </a:t>
            </a:r>
            <a:endParaRPr lang="tr-TR" sz="1800" b="1" dirty="0" smtClean="0">
              <a:latin typeface="Calibri" panose="020F0502020204030204" pitchFamily="34" charset="0"/>
              <a:cs typeface="Calibri" panose="020F0502020204030204" pitchFamily="34" charset="0"/>
            </a:endParaRPr>
          </a:p>
          <a:p>
            <a:pPr marL="442913" lvl="0" algn="just">
              <a:lnSpc>
                <a:spcPct val="150000"/>
              </a:lnSpc>
              <a:spcAft>
                <a:spcPts val="0"/>
              </a:spcAft>
            </a:pPr>
            <a:r>
              <a:rPr lang="tr-TR" sz="1800" dirty="0" smtClean="0">
                <a:latin typeface="Calibri" panose="020F0502020204030204" pitchFamily="34" charset="0"/>
                <a:cs typeface="Calibri" panose="020F0502020204030204" pitchFamily="34" charset="0"/>
              </a:rPr>
              <a:t>Adımların </a:t>
            </a:r>
            <a:r>
              <a:rPr lang="tr-TR" sz="1800" dirty="0">
                <a:latin typeface="Calibri" panose="020F0502020204030204" pitchFamily="34" charset="0"/>
                <a:cs typeface="Calibri" panose="020F0502020204030204" pitchFamily="34" charset="0"/>
              </a:rPr>
              <a:t>45 derece ileri sağ ve sol yönlere alınması ile yapılan hamledir. </a:t>
            </a:r>
            <a:endParaRPr lang="tr-TR" sz="1800" dirty="0" smtClean="0">
              <a:latin typeface="Calibri" panose="020F0502020204030204" pitchFamily="34" charset="0"/>
              <a:cs typeface="Calibri" panose="020F0502020204030204" pitchFamily="34" charset="0"/>
            </a:endParaRPr>
          </a:p>
          <a:p>
            <a:pPr marL="442913" lvl="0" algn="just">
              <a:lnSpc>
                <a:spcPct val="150000"/>
              </a:lnSpc>
              <a:spcAft>
                <a:spcPts val="0"/>
              </a:spcAft>
            </a:pPr>
            <a:r>
              <a:rPr lang="tr-TR" sz="1800" dirty="0" smtClean="0">
                <a:latin typeface="Calibri" panose="020F0502020204030204" pitchFamily="34" charset="0"/>
                <a:cs typeface="Calibri" panose="020F0502020204030204" pitchFamily="34" charset="0"/>
              </a:rPr>
              <a:t>Ayak </a:t>
            </a:r>
            <a:r>
              <a:rPr lang="tr-TR" sz="1800" dirty="0">
                <a:latin typeface="Calibri" panose="020F0502020204030204" pitchFamily="34" charset="0"/>
                <a:cs typeface="Calibri" panose="020F0502020204030204" pitchFamily="34" charset="0"/>
              </a:rPr>
              <a:t>ucu ve diz, adım yönünü gösterir. </a:t>
            </a:r>
          </a:p>
          <a:p>
            <a:endParaRPr lang="tr-TR" dirty="0" smtClean="0"/>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28</a:t>
            </a:fld>
            <a:endParaRPr lang="tr-TR"/>
          </a:p>
        </p:txBody>
      </p:sp>
      <p:pic>
        <p:nvPicPr>
          <p:cNvPr id="5" name="Resim 4"/>
          <p:cNvPicPr>
            <a:picLocks noChangeAspect="1"/>
          </p:cNvPicPr>
          <p:nvPr/>
        </p:nvPicPr>
        <p:blipFill>
          <a:blip r:embed="rId2"/>
          <a:stretch>
            <a:fillRect/>
          </a:stretch>
        </p:blipFill>
        <p:spPr>
          <a:xfrm>
            <a:off x="2301766" y="1973263"/>
            <a:ext cx="4521065" cy="4271962"/>
          </a:xfrm>
          <a:prstGeom prst="rect">
            <a:avLst/>
          </a:prstGeom>
        </p:spPr>
      </p:pic>
    </p:spTree>
    <p:extLst>
      <p:ext uri="{BB962C8B-B14F-4D97-AF65-F5344CB8AC3E}">
        <p14:creationId xmlns:p14="http://schemas.microsoft.com/office/powerpoint/2010/main" val="69665507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357188" lvl="0" indent="-271463" algn="ctr">
              <a:lnSpc>
                <a:spcPct val="150000"/>
              </a:lnSpc>
              <a:spcAft>
                <a:spcPts val="0"/>
              </a:spcAft>
            </a:pPr>
            <a:endParaRPr lang="tr-TR" sz="1800" b="1" dirty="0" smtClean="0">
              <a:latin typeface="Calibri" panose="020F0502020204030204" pitchFamily="34" charset="0"/>
              <a:cs typeface="Calibri" panose="020F0502020204030204" pitchFamily="34" charset="0"/>
            </a:endParaRPr>
          </a:p>
          <a:p>
            <a:pPr marL="357188" lvl="0" indent="-271463" algn="ctr">
              <a:lnSpc>
                <a:spcPct val="150000"/>
              </a:lnSpc>
              <a:spcAft>
                <a:spcPts val="0"/>
              </a:spcAft>
            </a:pPr>
            <a:r>
              <a:rPr lang="tr-TR" sz="1800" b="1" dirty="0" smtClean="0">
                <a:latin typeface="Calibri" panose="020F0502020204030204" pitchFamily="34" charset="0"/>
                <a:cs typeface="Calibri" panose="020F0502020204030204" pitchFamily="34" charset="0"/>
              </a:rPr>
              <a:t>Yana hamle duruşu: </a:t>
            </a:r>
          </a:p>
          <a:p>
            <a:pPr marL="357188" lvl="0" indent="-271463" algn="ctr">
              <a:lnSpc>
                <a:spcPct val="150000"/>
              </a:lnSpc>
              <a:spcAft>
                <a:spcPts val="0"/>
              </a:spcAft>
            </a:pPr>
            <a:endParaRPr lang="tr-TR" sz="1800" b="1" dirty="0">
              <a:latin typeface="Calibri" panose="020F0502020204030204" pitchFamily="34" charset="0"/>
              <a:cs typeface="Calibri" panose="020F0502020204030204" pitchFamily="34" charset="0"/>
            </a:endParaRPr>
          </a:p>
          <a:p>
            <a:pPr marL="357188" lvl="0" indent="-271463" algn="ctr">
              <a:lnSpc>
                <a:spcPct val="150000"/>
              </a:lnSpc>
              <a:spcAft>
                <a:spcPts val="0"/>
              </a:spcAft>
            </a:pPr>
            <a:endParaRPr lang="tr-TR" sz="1800" b="1" dirty="0" smtClean="0">
              <a:latin typeface="Calibri" panose="020F0502020204030204" pitchFamily="34" charset="0"/>
              <a:cs typeface="Calibri" panose="020F0502020204030204" pitchFamily="34" charset="0"/>
            </a:endParaRPr>
          </a:p>
          <a:p>
            <a:pPr marL="357188" lvl="0" indent="-271463" algn="ctr">
              <a:lnSpc>
                <a:spcPct val="150000"/>
              </a:lnSpc>
              <a:spcAft>
                <a:spcPts val="0"/>
              </a:spcAft>
            </a:pPr>
            <a:endParaRPr lang="tr-TR" sz="1800" b="1" dirty="0">
              <a:latin typeface="Calibri" panose="020F0502020204030204" pitchFamily="34" charset="0"/>
              <a:cs typeface="Calibri" panose="020F0502020204030204" pitchFamily="34" charset="0"/>
            </a:endParaRPr>
          </a:p>
          <a:p>
            <a:pPr marL="357188" lvl="0" indent="-271463" algn="ctr">
              <a:lnSpc>
                <a:spcPct val="150000"/>
              </a:lnSpc>
              <a:spcAft>
                <a:spcPts val="0"/>
              </a:spcAft>
            </a:pPr>
            <a:endParaRPr lang="tr-TR" sz="1800" b="1" dirty="0" smtClean="0">
              <a:latin typeface="Calibri" panose="020F0502020204030204" pitchFamily="34" charset="0"/>
              <a:cs typeface="Calibri" panose="020F0502020204030204" pitchFamily="34" charset="0"/>
            </a:endParaRPr>
          </a:p>
          <a:p>
            <a:pPr marL="85725" lvl="0" indent="0" algn="ctr">
              <a:lnSpc>
                <a:spcPct val="150000"/>
              </a:lnSpc>
              <a:spcAft>
                <a:spcPts val="0"/>
              </a:spcAft>
              <a:buNone/>
            </a:pPr>
            <a:endParaRPr lang="tr-TR" sz="1800" b="1" dirty="0" smtClean="0">
              <a:latin typeface="Calibri" panose="020F0502020204030204" pitchFamily="34" charset="0"/>
              <a:cs typeface="Calibri" panose="020F0502020204030204" pitchFamily="34" charset="0"/>
            </a:endParaRPr>
          </a:p>
          <a:p>
            <a:pPr marL="85725" lvl="0" indent="0" algn="ctr">
              <a:lnSpc>
                <a:spcPct val="150000"/>
              </a:lnSpc>
              <a:spcAft>
                <a:spcPts val="0"/>
              </a:spcAft>
              <a:buNone/>
            </a:pPr>
            <a:endParaRPr lang="tr-TR" sz="1800" b="1" dirty="0">
              <a:latin typeface="Calibri" panose="020F0502020204030204" pitchFamily="34" charset="0"/>
              <a:cs typeface="Calibri" panose="020F0502020204030204" pitchFamily="34" charset="0"/>
            </a:endParaRPr>
          </a:p>
          <a:p>
            <a:pPr marL="357188" lvl="0" indent="-271463" algn="ctr">
              <a:lnSpc>
                <a:spcPct val="150000"/>
              </a:lnSpc>
              <a:spcAft>
                <a:spcPts val="0"/>
              </a:spcAft>
            </a:pPr>
            <a:endParaRPr lang="tr-TR" sz="1800" b="1" dirty="0" smtClean="0">
              <a:latin typeface="Calibri" panose="020F0502020204030204" pitchFamily="34" charset="0"/>
              <a:cs typeface="Calibri" panose="020F0502020204030204" pitchFamily="34" charset="0"/>
            </a:endParaRPr>
          </a:p>
          <a:p>
            <a:pPr marL="357188" lvl="0" indent="-271463" algn="ctr">
              <a:lnSpc>
                <a:spcPct val="150000"/>
              </a:lnSpc>
              <a:spcAft>
                <a:spcPts val="0"/>
              </a:spcAft>
            </a:pPr>
            <a:endParaRPr lang="tr-TR" sz="1800" b="1" dirty="0">
              <a:latin typeface="Calibri" panose="020F0502020204030204" pitchFamily="34" charset="0"/>
              <a:cs typeface="Calibri" panose="020F0502020204030204" pitchFamily="34" charset="0"/>
            </a:endParaRPr>
          </a:p>
          <a:p>
            <a:pPr marL="357188" lvl="0" indent="-271463" algn="ctr">
              <a:lnSpc>
                <a:spcPct val="150000"/>
              </a:lnSpc>
              <a:spcAft>
                <a:spcPts val="0"/>
              </a:spcAft>
            </a:pPr>
            <a:endParaRPr lang="tr-TR" sz="1800" b="1" dirty="0" smtClean="0">
              <a:latin typeface="Calibri" panose="020F0502020204030204" pitchFamily="34" charset="0"/>
              <a:cs typeface="Calibri" panose="020F0502020204030204" pitchFamily="34" charset="0"/>
            </a:endParaRPr>
          </a:p>
          <a:p>
            <a:pPr marL="630238" lvl="0" indent="-271463" algn="just">
              <a:lnSpc>
                <a:spcPct val="150000"/>
              </a:lnSpc>
              <a:spcAft>
                <a:spcPts val="0"/>
              </a:spcAft>
            </a:pPr>
            <a:r>
              <a:rPr lang="tr-TR" sz="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Öne </a:t>
            </a:r>
            <a:r>
              <a:rPr lang="tr-TR" sz="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hamlenin sağa veya sola uygulanışıdır. </a:t>
            </a:r>
          </a:p>
          <a:p>
            <a:pPr marL="630238" lvl="0" indent="-271463" algn="just">
              <a:lnSpc>
                <a:spcPct val="150000"/>
              </a:lnSpc>
              <a:spcAft>
                <a:spcPts val="0"/>
              </a:spcAft>
            </a:pPr>
            <a:r>
              <a:rPr lang="tr-TR" sz="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Ayakuçları ve diz adım alınan yönü gösterir, gövde karşıya dönüktür.</a:t>
            </a:r>
            <a:endParaRPr lang="tr-TR" sz="18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5738" lvl="0" indent="0">
              <a:lnSpc>
                <a:spcPct val="150000"/>
              </a:lnSpc>
              <a:spcAft>
                <a:spcPts val="0"/>
              </a:spcAft>
              <a:buNone/>
            </a:pPr>
            <a:r>
              <a:rPr lang="tr-TR" sz="18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tr-TR" dirty="0">
              <a:solidFill>
                <a:srgbClr val="000000"/>
              </a:solidFill>
            </a:endParaRPr>
          </a:p>
          <a:p>
            <a:pPr marL="357188" lvl="0" indent="-271463" algn="just">
              <a:lnSpc>
                <a:spcPct val="150000"/>
              </a:lnSpc>
              <a:spcAft>
                <a:spcPts val="0"/>
              </a:spcAft>
            </a:pPr>
            <a:endParaRPr lang="tr-TR" sz="1800" dirty="0" smtClean="0">
              <a:latin typeface="Calibri" panose="020F0502020204030204" pitchFamily="34" charset="0"/>
              <a:cs typeface="Calibri" panose="020F0502020204030204" pitchFamily="34" charset="0"/>
            </a:endParaRPr>
          </a:p>
          <a:p>
            <a:pPr marL="0" indent="0">
              <a:lnSpc>
                <a:spcPct val="150000"/>
              </a:lnSpc>
              <a:buNone/>
            </a:pPr>
            <a:endParaRPr lang="tr-TR" sz="1800" dirty="0">
              <a:latin typeface="Calibri" panose="020F0502020204030204" pitchFamily="34"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29</a:t>
            </a:fld>
            <a:endParaRPr lang="tr-TR"/>
          </a:p>
        </p:txBody>
      </p:sp>
      <p:pic>
        <p:nvPicPr>
          <p:cNvPr id="5" name="Resim 4"/>
          <p:cNvPicPr>
            <a:picLocks noChangeAspect="1"/>
          </p:cNvPicPr>
          <p:nvPr/>
        </p:nvPicPr>
        <p:blipFill>
          <a:blip r:embed="rId2"/>
          <a:stretch>
            <a:fillRect/>
          </a:stretch>
        </p:blipFill>
        <p:spPr>
          <a:xfrm>
            <a:off x="4958862" y="1245475"/>
            <a:ext cx="2989384" cy="3421120"/>
          </a:xfrm>
          <a:prstGeom prst="rect">
            <a:avLst/>
          </a:prstGeom>
        </p:spPr>
      </p:pic>
      <p:pic>
        <p:nvPicPr>
          <p:cNvPr id="2" name="Resim 1"/>
          <p:cNvPicPr>
            <a:picLocks noChangeAspect="1"/>
          </p:cNvPicPr>
          <p:nvPr/>
        </p:nvPicPr>
        <p:blipFill>
          <a:blip r:embed="rId3"/>
          <a:stretch>
            <a:fillRect/>
          </a:stretch>
        </p:blipFill>
        <p:spPr>
          <a:xfrm>
            <a:off x="1107831" y="1245476"/>
            <a:ext cx="3112477" cy="3421118"/>
          </a:xfrm>
          <a:prstGeom prst="rect">
            <a:avLst/>
          </a:prstGeom>
        </p:spPr>
      </p:pic>
    </p:spTree>
    <p:extLst>
      <p:ext uri="{BB962C8B-B14F-4D97-AF65-F5344CB8AC3E}">
        <p14:creationId xmlns:p14="http://schemas.microsoft.com/office/powerpoint/2010/main" val="24043296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357188">
              <a:lnSpc>
                <a:spcPct val="150000"/>
              </a:lnSpc>
            </a:pPr>
            <a:r>
              <a:rPr lang="tr-TR" sz="1800" b="1" dirty="0" smtClean="0">
                <a:latin typeface="Calibri" panose="020F0502020204030204" pitchFamily="34" charset="0"/>
                <a:cs typeface="Calibri" panose="020F0502020204030204" pitchFamily="34" charset="0"/>
              </a:rPr>
              <a:t>Geriye hamle duruşu: </a:t>
            </a:r>
          </a:p>
          <a:p>
            <a:pPr marL="357188">
              <a:lnSpc>
                <a:spcPct val="150000"/>
              </a:lnSpc>
            </a:pPr>
            <a:r>
              <a:rPr lang="tr-TR" sz="1800" dirty="0" smtClean="0">
                <a:latin typeface="Calibri" panose="020F0502020204030204" pitchFamily="34" charset="0"/>
                <a:cs typeface="Calibri" panose="020F0502020204030204" pitchFamily="34" charset="0"/>
              </a:rPr>
              <a:t>Geriye adım alınarak uygulanır. Vücut ağırlığı arka bacak üzerinde olup öne uzatılan bacak gergindir. Hamle ayağında topuk yerden kaldırılmaz. Küçük adımlı hamlelere basit hamle, büyük adımlı hamlelere derin hamle denir. </a:t>
            </a:r>
          </a:p>
          <a:p>
            <a:pPr marL="185738" lvl="0" indent="0">
              <a:lnSpc>
                <a:spcPct val="107000"/>
              </a:lnSpc>
              <a:spcAft>
                <a:spcPts val="0"/>
              </a:spcAft>
              <a:buNone/>
            </a:pPr>
            <a:endParaRPr lang="tr-TR" sz="18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30</a:t>
            </a:fld>
            <a:endParaRPr lang="tr-TR"/>
          </a:p>
        </p:txBody>
      </p:sp>
      <p:pic>
        <p:nvPicPr>
          <p:cNvPr id="5" name="Resim 4">
            <a:extLst>
              <a:ext uri="{FF2B5EF4-FFF2-40B4-BE49-F238E27FC236}">
                <a16:creationId xmlns="" xmlns:a16="http://schemas.microsoft.com/office/drawing/2014/main" xmlns:lc="http://schemas.openxmlformats.org/drawingml/2006/lockedCanvas" id="{D4D4A690-0772-4C3E-9487-26751A934E8D}"/>
              </a:ext>
            </a:extLst>
          </p:cNvPr>
          <p:cNvPicPr>
            <a:picLocks noChangeAspect="1"/>
          </p:cNvPicPr>
          <p:nvPr/>
        </p:nvPicPr>
        <p:blipFill>
          <a:blip r:embed="rId2"/>
          <a:stretch>
            <a:fillRect/>
          </a:stretch>
        </p:blipFill>
        <p:spPr>
          <a:xfrm>
            <a:off x="2671763" y="2254469"/>
            <a:ext cx="3693868" cy="3990756"/>
          </a:xfrm>
          <a:prstGeom prst="rect">
            <a:avLst/>
          </a:prstGeom>
        </p:spPr>
      </p:pic>
    </p:spTree>
    <p:extLst>
      <p:ext uri="{BB962C8B-B14F-4D97-AF65-F5344CB8AC3E}">
        <p14:creationId xmlns:p14="http://schemas.microsoft.com/office/powerpoint/2010/main" val="21462398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8976632" cy="5559879"/>
          </a:xfrm>
        </p:spPr>
        <p:txBody>
          <a:bodyPr>
            <a:normAutofit/>
          </a:bodyPr>
          <a:lstStyle/>
          <a:p>
            <a:pPr marL="134540" indent="0">
              <a:buNone/>
            </a:pPr>
            <a:endParaRPr lang="tr-TR" sz="1050" dirty="0">
              <a:solidFill>
                <a:srgbClr val="000000"/>
              </a:solidFill>
            </a:endParaRPr>
          </a:p>
          <a:p>
            <a:pPr marL="134540" indent="0">
              <a:buNone/>
            </a:pPr>
            <a:r>
              <a:rPr lang="tr-TR" sz="1050" dirty="0">
                <a:solidFill>
                  <a:srgbClr val="000000"/>
                </a:solidFill>
              </a:rPr>
              <a:t>Kaynak: </a:t>
            </a:r>
            <a:endParaRPr lang="tr-TR" sz="1050" dirty="0" smtClean="0">
              <a:solidFill>
                <a:srgbClr val="000000"/>
              </a:solidFill>
            </a:endParaRPr>
          </a:p>
          <a:p>
            <a:pPr marL="134540" indent="0">
              <a:buNone/>
            </a:pPr>
            <a:endParaRPr lang="tr-TR" sz="1050" dirty="0">
              <a:solidFill>
                <a:srgbClr val="000000"/>
              </a:solidFill>
            </a:endParaRPr>
          </a:p>
          <a:p>
            <a:pPr marL="347663" indent="-214313">
              <a:buFont typeface="Wingdings" panose="05000000000000000000" pitchFamily="2" charset="2"/>
              <a:buChar char="§"/>
            </a:pPr>
            <a:r>
              <a:rPr lang="tr-TR" sz="1050" dirty="0">
                <a:solidFill>
                  <a:srgbClr val="000000"/>
                </a:solidFill>
              </a:rPr>
              <a:t>Ergün Şengül, Serbest </a:t>
            </a:r>
            <a:r>
              <a:rPr lang="tr-TR" sz="1050" dirty="0" err="1">
                <a:solidFill>
                  <a:srgbClr val="000000"/>
                </a:solidFill>
              </a:rPr>
              <a:t>Cimnastik</a:t>
            </a:r>
            <a:r>
              <a:rPr lang="tr-TR" sz="1050" dirty="0">
                <a:solidFill>
                  <a:srgbClr val="000000"/>
                </a:solidFill>
              </a:rPr>
              <a:t>, Kadıoğlu matbaası, Ankara,1984.</a:t>
            </a:r>
          </a:p>
          <a:p>
            <a:pPr marL="347663" indent="-214313" algn="just">
              <a:lnSpc>
                <a:spcPct val="115000"/>
              </a:lnSpc>
              <a:spcAft>
                <a:spcPts val="0"/>
              </a:spcAft>
              <a:buFont typeface="Wingdings" panose="05000000000000000000" pitchFamily="2" charset="2"/>
              <a:buChar char="§"/>
            </a:pPr>
            <a:r>
              <a:rPr lang="tr-TR" sz="105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http://sporakademisi.com/beden-egitiminde-duzen-alistirmalari/</a:t>
            </a:r>
            <a:endPar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r>
              <a:rPr lang="tr-TR" sz="105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http://sporakademisi.com/beden-egitiminde-duzen-alistirmalari/</a:t>
            </a:r>
            <a:endPar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r>
              <a:rPr lang="tr-TR" sz="105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https://orgm.meb.gov.tr/alt_sayfalar/BedenEgitimiDersi.html</a:t>
            </a:r>
            <a:endPar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r>
              <a:rPr lang="tr-TR" sz="1050" dirty="0">
                <a:solidFill>
                  <a:srgbClr val="000000"/>
                </a:solidFill>
                <a:latin typeface="Calibri" panose="020F0502020204030204" pitchFamily="34" charset="0"/>
                <a:ea typeface="Calibri" panose="020F0502020204030204" pitchFamily="34" charset="0"/>
                <a:cs typeface="Calibri" panose="020F0502020204030204" pitchFamily="34" charset="0"/>
              </a:rPr>
              <a:t>file:///C:/Users/hp/Downloads/D%C3%9CZEN%20ALI%C5%9ETIRMALARI.pdf</a:t>
            </a:r>
          </a:p>
          <a:p>
            <a:pPr marL="347663" indent="-214313" algn="just">
              <a:lnSpc>
                <a:spcPct val="115000"/>
              </a:lnSpc>
              <a:spcAft>
                <a:spcPts val="0"/>
              </a:spcAft>
              <a:buFont typeface="Wingdings" panose="05000000000000000000" pitchFamily="2" charset="2"/>
              <a:buChar char="§"/>
            </a:pPr>
            <a:r>
              <a:rPr lang="tr-TR" sz="105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4"/>
              </a:rPr>
              <a:t>http://bagcilarito.meb.k12.tr/icerikler/degerler-egitimi-selamlasmak_6074758.html</a:t>
            </a:r>
            <a:endPar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r>
              <a:rPr lang="tr-TR" sz="105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rPr>
              <a:t>https://odatv4.com/iste-acemi-askerler-icin-selam-vermenin-kurallari-1011161200.html</a:t>
            </a:r>
            <a:endPar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r>
              <a:rPr lang="tr-TR" sz="105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rPr>
              <a:t>https://odatv4.com/iste-acemi-askerler-icin-selam-vermenin-kurallari-1011161200.html</a:t>
            </a:r>
            <a:endParaRPr lang="tr-TR" sz="105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marL="347663" indent="-214313" algn="just">
              <a:lnSpc>
                <a:spcPct val="115000"/>
              </a:lnSpc>
              <a:spcAft>
                <a:spcPts val="0"/>
              </a:spcAft>
              <a:buFont typeface="Wingdings" panose="05000000000000000000" pitchFamily="2" charset="2"/>
              <a:buChar char="§"/>
            </a:pPr>
            <a:r>
              <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6"/>
              </a:rPr>
              <a:t>https://</a:t>
            </a:r>
            <a:r>
              <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6"/>
              </a:rPr>
              <a:t>www.hurriyet.com.tr/gundem/mebden-yeni-gecit-toreni-yonergesi-11487169</a:t>
            </a:r>
            <a:endPar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r>
              <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7"/>
              </a:rPr>
              <a:t>https</a:t>
            </a:r>
            <a:r>
              <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7"/>
              </a:rPr>
              <a:t>://</a:t>
            </a:r>
            <a:r>
              <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7"/>
              </a:rPr>
              <a:t>avys.omu.edu.tr/lessons/1/18/2767-932001/306370-131122</a:t>
            </a:r>
            <a:endPar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r>
              <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8"/>
              </a:rPr>
              <a:t>http</a:t>
            </a:r>
            <a:r>
              <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8"/>
              </a:rPr>
              <a:t>://</a:t>
            </a:r>
            <a:r>
              <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8"/>
              </a:rPr>
              <a:t>hareketegitimi.blogspot.com/2019/03/temel-cimnastik-jimnastik-duruslari-hareketleri.html</a:t>
            </a:r>
            <a:endParaRPr lang="tr-TR" sz="105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endPar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7663" indent="-214313" algn="just">
              <a:lnSpc>
                <a:spcPct val="115000"/>
              </a:lnSpc>
              <a:spcAft>
                <a:spcPts val="0"/>
              </a:spcAft>
              <a:buFont typeface="Wingdings" panose="05000000000000000000" pitchFamily="2" charset="2"/>
              <a:buChar char="§"/>
            </a:pPr>
            <a:endParaRPr lang="tr-TR" sz="10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Resim 4"/>
          <p:cNvPicPr>
            <a:picLocks noChangeAspect="1"/>
          </p:cNvPicPr>
          <p:nvPr/>
        </p:nvPicPr>
        <p:blipFill>
          <a:blip r:embed="rId9"/>
          <a:stretch>
            <a:fillRect/>
          </a:stretch>
        </p:blipFill>
        <p:spPr>
          <a:xfrm>
            <a:off x="1" y="5729288"/>
            <a:ext cx="9144000" cy="1117567"/>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31</a:t>
            </a:fld>
            <a:endParaRPr lang="tr-TR"/>
          </a:p>
        </p:txBody>
      </p:sp>
    </p:spTree>
    <p:extLst>
      <p:ext uri="{BB962C8B-B14F-4D97-AF65-F5344CB8AC3E}">
        <p14:creationId xmlns:p14="http://schemas.microsoft.com/office/powerpoint/2010/main" val="20564230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80B92E41-E063-4A9C-99AA-A8AC0554397C}" type="slidenum">
              <a:rPr lang="tr-TR" smtClean="0"/>
              <a:t>32</a:t>
            </a:fld>
            <a:endParaRPr lang="tr-TR"/>
          </a:p>
        </p:txBody>
      </p:sp>
    </p:spTree>
    <p:extLst>
      <p:ext uri="{BB962C8B-B14F-4D97-AF65-F5344CB8AC3E}">
        <p14:creationId xmlns:p14="http://schemas.microsoft.com/office/powerpoint/2010/main" val="4895940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1450" y="114301"/>
            <a:ext cx="8815388" cy="6615112"/>
          </a:xfrm>
        </p:spPr>
        <p:txBody>
          <a:bodyPr/>
          <a:lstStyle/>
          <a:p>
            <a:pPr marL="542925" lvl="0" algn="ctr">
              <a:lnSpc>
                <a:spcPct val="150000"/>
              </a:lnSpc>
              <a:spcBef>
                <a:spcPts val="0"/>
              </a:spcBef>
              <a:buNone/>
            </a:pPr>
            <a:r>
              <a:rPr lang="tr-TR" sz="1800" b="1" i="1" dirty="0">
                <a:solidFill>
                  <a:srgbClr val="000000"/>
                </a:solidFill>
                <a:latin typeface="Calibri" panose="020F0502020204030204" pitchFamily="34" charset="0"/>
                <a:cs typeface="Calibri" panose="020F0502020204030204" pitchFamily="34" charset="0"/>
              </a:rPr>
              <a:t>ALETLİ </a:t>
            </a:r>
            <a:r>
              <a:rPr lang="tr-TR" sz="1800" b="1" i="1" dirty="0" smtClean="0">
                <a:solidFill>
                  <a:srgbClr val="000000"/>
                </a:solidFill>
                <a:latin typeface="Calibri" panose="020F0502020204030204" pitchFamily="34" charset="0"/>
                <a:cs typeface="Calibri" panose="020F0502020204030204" pitchFamily="34" charset="0"/>
              </a:rPr>
              <a:t>JİMNASTİK</a:t>
            </a:r>
          </a:p>
          <a:p>
            <a:pPr marL="542925" lvl="0">
              <a:lnSpc>
                <a:spcPct val="150000"/>
              </a:lnSpc>
              <a:spcBef>
                <a:spcPts val="0"/>
              </a:spcBef>
              <a:buNone/>
            </a:pPr>
            <a:r>
              <a:rPr lang="tr-TR" sz="1800" b="1" i="1" dirty="0" smtClean="0">
                <a:solidFill>
                  <a:srgbClr val="000000"/>
                </a:solidFill>
                <a:latin typeface="Calibri" panose="020F0502020204030204" pitchFamily="34" charset="0"/>
                <a:cs typeface="Calibri" panose="020F0502020204030204" pitchFamily="34" charset="0"/>
              </a:rPr>
              <a:t>Erkekler 6 </a:t>
            </a:r>
            <a:r>
              <a:rPr lang="tr-TR" sz="1800" b="1" i="1" dirty="0">
                <a:solidFill>
                  <a:srgbClr val="000000"/>
                </a:solidFill>
                <a:latin typeface="Calibri" panose="020F0502020204030204" pitchFamily="34" charset="0"/>
                <a:cs typeface="Calibri" panose="020F0502020204030204" pitchFamily="34" charset="0"/>
              </a:rPr>
              <a:t>alette yarışır</a:t>
            </a:r>
          </a:p>
          <a:p>
            <a:pPr marL="628650" lvl="0" indent="-185738">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1.  </a:t>
            </a:r>
            <a:r>
              <a:rPr lang="tr-TR" sz="1800" i="1" dirty="0">
                <a:solidFill>
                  <a:srgbClr val="000000"/>
                </a:solidFill>
                <a:latin typeface="Calibri" panose="020F0502020204030204" pitchFamily="34" charset="0"/>
                <a:cs typeface="Calibri" panose="020F0502020204030204" pitchFamily="34" charset="0"/>
              </a:rPr>
              <a:t>Yer </a:t>
            </a:r>
            <a:r>
              <a:rPr lang="tr-TR" sz="1800" i="1" dirty="0" smtClean="0">
                <a:solidFill>
                  <a:srgbClr val="000000"/>
                </a:solidFill>
                <a:latin typeface="Calibri" panose="020F0502020204030204" pitchFamily="34" charset="0"/>
                <a:cs typeface="Calibri" panose="020F0502020204030204" pitchFamily="34" charset="0"/>
              </a:rPr>
              <a:t>minderi</a:t>
            </a:r>
            <a:endParaRPr lang="tr-TR" sz="1800" i="1" dirty="0">
              <a:solidFill>
                <a:srgbClr val="000000"/>
              </a:solidFill>
              <a:latin typeface="Calibri" panose="020F0502020204030204" pitchFamily="34" charset="0"/>
              <a:cs typeface="Calibri" panose="020F0502020204030204" pitchFamily="34" charset="0"/>
            </a:endParaRPr>
          </a:p>
          <a:p>
            <a:pPr marL="628650" lvl="0" indent="-185738">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2.  </a:t>
            </a:r>
            <a:r>
              <a:rPr lang="tr-TR" sz="1800" i="1" dirty="0">
                <a:solidFill>
                  <a:srgbClr val="000000"/>
                </a:solidFill>
                <a:latin typeface="Calibri" panose="020F0502020204030204" pitchFamily="34" charset="0"/>
                <a:cs typeface="Calibri" panose="020F0502020204030204" pitchFamily="34" charset="0"/>
              </a:rPr>
              <a:t>Kulplu beygir </a:t>
            </a:r>
          </a:p>
          <a:p>
            <a:pPr marL="628650" lvl="0" indent="-185738">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3.  Halka </a:t>
            </a:r>
            <a:endParaRPr lang="tr-TR" sz="1800" i="1" dirty="0">
              <a:solidFill>
                <a:srgbClr val="000000"/>
              </a:solidFill>
              <a:latin typeface="Calibri" panose="020F0502020204030204" pitchFamily="34" charset="0"/>
              <a:cs typeface="Calibri" panose="020F0502020204030204" pitchFamily="34" charset="0"/>
            </a:endParaRPr>
          </a:p>
          <a:p>
            <a:pPr marL="628650" lvl="0" indent="-185738">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4.  </a:t>
            </a:r>
            <a:r>
              <a:rPr lang="tr-TR" sz="1800" i="1" dirty="0">
                <a:solidFill>
                  <a:srgbClr val="000000"/>
                </a:solidFill>
                <a:latin typeface="Calibri" panose="020F0502020204030204" pitchFamily="34" charset="0"/>
                <a:cs typeface="Calibri" panose="020F0502020204030204" pitchFamily="34" charset="0"/>
              </a:rPr>
              <a:t>Atlama beygiri </a:t>
            </a:r>
          </a:p>
          <a:p>
            <a:pPr marL="628650" lvl="0" indent="-185738">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5.  </a:t>
            </a:r>
            <a:r>
              <a:rPr lang="tr-TR" sz="1800" i="1" dirty="0">
                <a:solidFill>
                  <a:srgbClr val="000000"/>
                </a:solidFill>
                <a:latin typeface="Calibri" panose="020F0502020204030204" pitchFamily="34" charset="0"/>
                <a:cs typeface="Calibri" panose="020F0502020204030204" pitchFamily="34" charset="0"/>
              </a:rPr>
              <a:t>Paralel </a:t>
            </a:r>
          </a:p>
          <a:p>
            <a:pPr marL="628650" lvl="0" indent="-185738">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6.  </a:t>
            </a:r>
            <a:r>
              <a:rPr lang="tr-TR" sz="1800" i="1" dirty="0">
                <a:solidFill>
                  <a:srgbClr val="000000"/>
                </a:solidFill>
                <a:latin typeface="Calibri" panose="020F0502020204030204" pitchFamily="34" charset="0"/>
                <a:cs typeface="Calibri" panose="020F0502020204030204" pitchFamily="34" charset="0"/>
              </a:rPr>
              <a:t>Barfiks Bayanlar</a:t>
            </a:r>
          </a:p>
          <a:p>
            <a:pPr marL="542925" lvl="0">
              <a:lnSpc>
                <a:spcPct val="150000"/>
              </a:lnSpc>
              <a:spcBef>
                <a:spcPts val="0"/>
              </a:spcBef>
              <a:buNone/>
            </a:pPr>
            <a:r>
              <a:rPr lang="tr-TR" sz="1800" b="1" i="1" dirty="0" smtClean="0">
                <a:solidFill>
                  <a:srgbClr val="000000"/>
                </a:solidFill>
                <a:latin typeface="Calibri" panose="020F0502020204030204" pitchFamily="34" charset="0"/>
                <a:cs typeface="Calibri" panose="020F0502020204030204" pitchFamily="34" charset="0"/>
              </a:rPr>
              <a:t>Bayanlar </a:t>
            </a:r>
            <a:r>
              <a:rPr lang="tr-TR" sz="1800" b="1" i="1" dirty="0">
                <a:solidFill>
                  <a:srgbClr val="000000"/>
                </a:solidFill>
                <a:latin typeface="Calibri" panose="020F0502020204030204" pitchFamily="34" charset="0"/>
                <a:cs typeface="Calibri" panose="020F0502020204030204" pitchFamily="34" charset="0"/>
              </a:rPr>
              <a:t>5 alette yarışır.</a:t>
            </a:r>
          </a:p>
          <a:p>
            <a:pPr marL="442913" lvl="0" indent="0">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1.  </a:t>
            </a:r>
            <a:r>
              <a:rPr lang="tr-TR" sz="1800" i="1" dirty="0">
                <a:solidFill>
                  <a:srgbClr val="000000"/>
                </a:solidFill>
                <a:latin typeface="Calibri" panose="020F0502020204030204" pitchFamily="34" charset="0"/>
                <a:cs typeface="Calibri" panose="020F0502020204030204" pitchFamily="34" charset="0"/>
              </a:rPr>
              <a:t>Atlama beygiri </a:t>
            </a:r>
          </a:p>
          <a:p>
            <a:pPr marL="442913" lvl="0" indent="0">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2.  </a:t>
            </a:r>
            <a:r>
              <a:rPr lang="tr-TR" sz="1800" i="1" dirty="0">
                <a:solidFill>
                  <a:srgbClr val="000000"/>
                </a:solidFill>
                <a:latin typeface="Calibri" panose="020F0502020204030204" pitchFamily="34" charset="0"/>
                <a:cs typeface="Calibri" panose="020F0502020204030204" pitchFamily="34" charset="0"/>
              </a:rPr>
              <a:t>Kız paraleli </a:t>
            </a:r>
          </a:p>
          <a:p>
            <a:pPr marL="442913" lvl="0" indent="0">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3.  </a:t>
            </a:r>
            <a:r>
              <a:rPr lang="tr-TR" sz="1800" i="1" dirty="0">
                <a:solidFill>
                  <a:srgbClr val="000000"/>
                </a:solidFill>
                <a:latin typeface="Calibri" panose="020F0502020204030204" pitchFamily="34" charset="0"/>
                <a:cs typeface="Calibri" panose="020F0502020204030204" pitchFamily="34" charset="0"/>
              </a:rPr>
              <a:t>Denge </a:t>
            </a:r>
          </a:p>
          <a:p>
            <a:pPr marL="442913" lvl="0" indent="0">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4.  </a:t>
            </a:r>
            <a:r>
              <a:rPr lang="tr-TR" sz="1800" i="1" dirty="0">
                <a:solidFill>
                  <a:srgbClr val="000000"/>
                </a:solidFill>
                <a:latin typeface="Calibri" panose="020F0502020204030204" pitchFamily="34" charset="0"/>
                <a:cs typeface="Calibri" panose="020F0502020204030204" pitchFamily="34" charset="0"/>
              </a:rPr>
              <a:t>Yer </a:t>
            </a:r>
            <a:r>
              <a:rPr lang="tr-TR" sz="1800" i="1" dirty="0" smtClean="0">
                <a:solidFill>
                  <a:srgbClr val="000000"/>
                </a:solidFill>
                <a:latin typeface="Calibri" panose="020F0502020204030204" pitchFamily="34" charset="0"/>
                <a:cs typeface="Calibri" panose="020F0502020204030204" pitchFamily="34" charset="0"/>
              </a:rPr>
              <a:t>minderi</a:t>
            </a:r>
            <a:endParaRPr lang="tr-TR" sz="1800" i="1" dirty="0">
              <a:solidFill>
                <a:srgbClr val="000000"/>
              </a:solidFill>
              <a:latin typeface="Calibri" panose="020F0502020204030204" pitchFamily="34" charset="0"/>
              <a:cs typeface="Calibri" panose="020F0502020204030204" pitchFamily="34" charset="0"/>
            </a:endParaRPr>
          </a:p>
          <a:p>
            <a:pPr marL="442913" lvl="0" indent="0">
              <a:lnSpc>
                <a:spcPct val="150000"/>
              </a:lnSpc>
              <a:spcBef>
                <a:spcPts val="0"/>
              </a:spcBef>
              <a:buNone/>
            </a:pPr>
            <a:r>
              <a:rPr lang="tr-TR" sz="1800" i="1" dirty="0" smtClean="0">
                <a:solidFill>
                  <a:srgbClr val="000000"/>
                </a:solidFill>
                <a:latin typeface="Calibri" panose="020F0502020204030204" pitchFamily="34" charset="0"/>
                <a:cs typeface="Calibri" panose="020F0502020204030204" pitchFamily="34" charset="0"/>
              </a:rPr>
              <a:t>5.  </a:t>
            </a:r>
            <a:r>
              <a:rPr lang="tr-TR" sz="1800" i="1" dirty="0">
                <a:solidFill>
                  <a:srgbClr val="000000"/>
                </a:solidFill>
                <a:latin typeface="Calibri" panose="020F0502020204030204" pitchFamily="34" charset="0"/>
                <a:cs typeface="Calibri" panose="020F0502020204030204" pitchFamily="34" charset="0"/>
              </a:rPr>
              <a:t>Asimetrik Paralel</a:t>
            </a:r>
            <a:endParaRPr lang="tr-TR" i="1" dirty="0"/>
          </a:p>
        </p:txBody>
      </p:sp>
      <p:pic>
        <p:nvPicPr>
          <p:cNvPr id="4" name="Resim 3"/>
          <p:cNvPicPr>
            <a:picLocks noChangeAspect="1"/>
          </p:cNvPicPr>
          <p:nvPr/>
        </p:nvPicPr>
        <p:blipFill>
          <a:blip r:embed="rId2"/>
          <a:stretch>
            <a:fillRect/>
          </a:stretch>
        </p:blipFill>
        <p:spPr>
          <a:xfrm>
            <a:off x="0" y="5829301"/>
            <a:ext cx="9144000" cy="1128712"/>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33</a:t>
            </a:fld>
            <a:endParaRPr lang="tr-TR"/>
          </a:p>
        </p:txBody>
      </p:sp>
    </p:spTree>
    <p:extLst>
      <p:ext uri="{BB962C8B-B14F-4D97-AF65-F5344CB8AC3E}">
        <p14:creationId xmlns:p14="http://schemas.microsoft.com/office/powerpoint/2010/main" val="223145887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5" name="İçerik Yer Tutucusu 4"/>
          <p:cNvPicPr>
            <a:picLocks noGrp="1" noChangeAspect="1"/>
          </p:cNvPicPr>
          <p:nvPr>
            <p:ph idx="1"/>
          </p:nvPr>
        </p:nvPicPr>
        <p:blipFill>
          <a:blip r:embed="rId2"/>
          <a:stretch>
            <a:fillRect/>
          </a:stretch>
        </p:blipFill>
        <p:spPr>
          <a:xfrm>
            <a:off x="2679571" y="1964968"/>
            <a:ext cx="1438570" cy="2345116"/>
          </a:xfrm>
          <a:prstGeom prst="rect">
            <a:avLst/>
          </a:prstGeom>
        </p:spPr>
      </p:pic>
      <p:sp>
        <p:nvSpPr>
          <p:cNvPr id="4" name="Slayt Numarası Yer Tutucusu 3"/>
          <p:cNvSpPr>
            <a:spLocks noGrp="1"/>
          </p:cNvSpPr>
          <p:nvPr>
            <p:ph type="sldNum" sz="quarter" idx="12"/>
          </p:nvPr>
        </p:nvSpPr>
        <p:spPr/>
        <p:txBody>
          <a:bodyPr/>
          <a:lstStyle/>
          <a:p>
            <a:fld id="{80B92E41-E063-4A9C-99AA-A8AC0554397C}" type="slidenum">
              <a:rPr lang="tr-TR" smtClean="0"/>
              <a:t>34</a:t>
            </a:fld>
            <a:endParaRPr lang="tr-TR"/>
          </a:p>
        </p:txBody>
      </p:sp>
      <p:pic>
        <p:nvPicPr>
          <p:cNvPr id="6" name="Resim 5"/>
          <p:cNvPicPr>
            <a:picLocks noChangeAspect="1"/>
          </p:cNvPicPr>
          <p:nvPr/>
        </p:nvPicPr>
        <p:blipFill>
          <a:blip r:embed="rId3"/>
          <a:stretch>
            <a:fillRect/>
          </a:stretch>
        </p:blipFill>
        <p:spPr>
          <a:xfrm>
            <a:off x="829300" y="1964967"/>
            <a:ext cx="1440934" cy="2345116"/>
          </a:xfrm>
          <a:prstGeom prst="rect">
            <a:avLst/>
          </a:prstGeom>
        </p:spPr>
      </p:pic>
      <p:pic>
        <p:nvPicPr>
          <p:cNvPr id="7" name="Resim 6"/>
          <p:cNvPicPr>
            <a:picLocks noChangeAspect="1"/>
          </p:cNvPicPr>
          <p:nvPr/>
        </p:nvPicPr>
        <p:blipFill>
          <a:blip r:embed="rId4"/>
          <a:stretch>
            <a:fillRect/>
          </a:stretch>
        </p:blipFill>
        <p:spPr>
          <a:xfrm>
            <a:off x="4643658" y="1964967"/>
            <a:ext cx="1384025" cy="2345116"/>
          </a:xfrm>
          <a:prstGeom prst="rect">
            <a:avLst/>
          </a:prstGeom>
        </p:spPr>
      </p:pic>
      <p:pic>
        <p:nvPicPr>
          <p:cNvPr id="8" name="Resim 7"/>
          <p:cNvPicPr>
            <a:picLocks noChangeAspect="1"/>
          </p:cNvPicPr>
          <p:nvPr/>
        </p:nvPicPr>
        <p:blipFill>
          <a:blip r:embed="rId5"/>
          <a:stretch>
            <a:fillRect/>
          </a:stretch>
        </p:blipFill>
        <p:spPr>
          <a:xfrm>
            <a:off x="6553200" y="1964967"/>
            <a:ext cx="1361090" cy="2345116"/>
          </a:xfrm>
          <a:prstGeom prst="rect">
            <a:avLst/>
          </a:prstGeom>
        </p:spPr>
      </p:pic>
    </p:spTree>
    <p:extLst>
      <p:ext uri="{BB962C8B-B14F-4D97-AF65-F5344CB8AC3E}">
        <p14:creationId xmlns:p14="http://schemas.microsoft.com/office/powerpoint/2010/main" val="6522969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02364F6-25A3-4640-9A75-E1F88D77D607}" vid="{32F950A7-2442-4F20-B21B-F37CBBDFC42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Temaii</Template>
  <TotalTime>2265</TotalTime>
  <Words>1140</Words>
  <Application>Microsoft Office PowerPoint</Application>
  <PresentationFormat>Ekran Gösterisi (4:3)</PresentationFormat>
  <Paragraphs>479</Paragraphs>
  <Slides>34</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34</vt:i4>
      </vt:variant>
    </vt:vector>
  </HeadingPairs>
  <TitlesOfParts>
    <vt:vector size="39" baseType="lpstr">
      <vt:lpstr>Arial</vt:lpstr>
      <vt:lpstr>Calibri</vt:lpstr>
      <vt:lpstr>Times New Roman</vt:lpstr>
      <vt:lpstr>Wingdings</vt:lpstr>
      <vt:lpstr>Tema1</vt:lpstr>
      <vt:lpstr>Yaşar Doğu Spor Bilimleri Fakültesi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DÜZEN ALIŞTIRMALARI</dc:title>
  <dc:creator>hp</dc:creator>
  <cp:lastModifiedBy>hp</cp:lastModifiedBy>
  <cp:revision>241</cp:revision>
  <dcterms:created xsi:type="dcterms:W3CDTF">2020-09-14T09:29:48Z</dcterms:created>
  <dcterms:modified xsi:type="dcterms:W3CDTF">2020-12-13T11:41:22Z</dcterms:modified>
</cp:coreProperties>
</file>