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64" r:id="rId2"/>
    <p:sldId id="300" r:id="rId3"/>
    <p:sldId id="409" r:id="rId4"/>
    <p:sldId id="411" r:id="rId5"/>
    <p:sldId id="410" r:id="rId6"/>
    <p:sldId id="393" r:id="rId7"/>
    <p:sldId id="350" r:id="rId8"/>
    <p:sldId id="408" r:id="rId9"/>
    <p:sldId id="385" r:id="rId10"/>
    <p:sldId id="346" r:id="rId11"/>
    <p:sldId id="347" r:id="rId12"/>
    <p:sldId id="348" r:id="rId13"/>
    <p:sldId id="412" r:id="rId14"/>
    <p:sldId id="414" r:id="rId15"/>
    <p:sldId id="416" r:id="rId16"/>
    <p:sldId id="417" r:id="rId17"/>
    <p:sldId id="415" r:id="rId18"/>
    <p:sldId id="413" r:id="rId19"/>
    <p:sldId id="355" r:id="rId20"/>
    <p:sldId id="354" r:id="rId21"/>
    <p:sldId id="353" r:id="rId22"/>
    <p:sldId id="386" r:id="rId23"/>
    <p:sldId id="389" r:id="rId24"/>
    <p:sldId id="361" r:id="rId25"/>
    <p:sldId id="359" r:id="rId26"/>
    <p:sldId id="388" r:id="rId27"/>
    <p:sldId id="363" r:id="rId28"/>
    <p:sldId id="368" r:id="rId29"/>
    <p:sldId id="360" r:id="rId30"/>
    <p:sldId id="382" r:id="rId31"/>
    <p:sldId id="367" r:id="rId32"/>
    <p:sldId id="374" r:id="rId33"/>
    <p:sldId id="392" r:id="rId34"/>
    <p:sldId id="357" r:id="rId35"/>
    <p:sldId id="394" r:id="rId36"/>
    <p:sldId id="395" r:id="rId37"/>
    <p:sldId id="397" r:id="rId38"/>
    <p:sldId id="273" r:id="rId3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FF"/>
    <a:srgbClr val="FDFFE1"/>
    <a:srgbClr val="FFCCFF"/>
    <a:srgbClr val="E9F9E7"/>
    <a:srgbClr val="FFFFCB"/>
    <a:srgbClr val="E0F7DD"/>
    <a:srgbClr val="CCFF99"/>
    <a:srgbClr val="F9D3EF"/>
    <a:srgbClr val="ECF4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21" autoAdjust="0"/>
    <p:restoredTop sz="94434" autoAdjust="0"/>
  </p:normalViewPr>
  <p:slideViewPr>
    <p:cSldViewPr snapToGrid="0">
      <p:cViewPr varScale="1">
        <p:scale>
          <a:sx n="64" d="100"/>
          <a:sy n="64" d="100"/>
        </p:scale>
        <p:origin x="510"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7599A5-8060-48A7-97B3-905753AA1BB0}" type="datetimeFigureOut">
              <a:rPr lang="tr-TR" smtClean="0"/>
              <a:t>6.01.2021</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6E6BB6-5B52-4EEE-855B-2206522CD02E}" type="slidenum">
              <a:rPr lang="tr-TR" smtClean="0"/>
              <a:t>‹#›</a:t>
            </a:fld>
            <a:endParaRPr lang="tr-TR"/>
          </a:p>
        </p:txBody>
      </p:sp>
    </p:spTree>
    <p:extLst>
      <p:ext uri="{BB962C8B-B14F-4D97-AF65-F5344CB8AC3E}">
        <p14:creationId xmlns:p14="http://schemas.microsoft.com/office/powerpoint/2010/main" val="91906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1371600" y="1143000"/>
            <a:ext cx="41148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E6E6BB6-5B52-4EEE-855B-2206522CD02E}" type="slidenum">
              <a:rPr lang="tr-TR" smtClean="0"/>
              <a:t>1</a:t>
            </a:fld>
            <a:endParaRPr lang="tr-TR"/>
          </a:p>
        </p:txBody>
      </p:sp>
    </p:spTree>
    <p:extLst>
      <p:ext uri="{BB962C8B-B14F-4D97-AF65-F5344CB8AC3E}">
        <p14:creationId xmlns:p14="http://schemas.microsoft.com/office/powerpoint/2010/main" val="1020011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1371600" y="1143000"/>
            <a:ext cx="41148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E6E6BB6-5B52-4EEE-855B-2206522CD02E}" type="slidenum">
              <a:rPr lang="tr-TR" smtClean="0"/>
              <a:t>10</a:t>
            </a:fld>
            <a:endParaRPr lang="tr-TR"/>
          </a:p>
        </p:txBody>
      </p:sp>
    </p:spTree>
    <p:extLst>
      <p:ext uri="{BB962C8B-B14F-4D97-AF65-F5344CB8AC3E}">
        <p14:creationId xmlns:p14="http://schemas.microsoft.com/office/powerpoint/2010/main" val="1245025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1" y="1122363"/>
            <a:ext cx="6858000" cy="2387600"/>
          </a:xfrm>
        </p:spPr>
        <p:txBody>
          <a:bodyPr anchor="b"/>
          <a:lstStyle>
            <a:lvl1pPr algn="ctr">
              <a:defRPr sz="3375"/>
            </a:lvl1pPr>
          </a:lstStyle>
          <a:p>
            <a:r>
              <a:rPr lang="tr-TR" smtClean="0"/>
              <a:t>Asıl başlık stili için tıklatın</a:t>
            </a:r>
            <a:endParaRPr lang="tr-TR"/>
          </a:p>
        </p:txBody>
      </p:sp>
      <p:sp>
        <p:nvSpPr>
          <p:cNvPr id="3" name="Alt Başlık 2"/>
          <p:cNvSpPr>
            <a:spLocks noGrp="1"/>
          </p:cNvSpPr>
          <p:nvPr>
            <p:ph type="subTitle" idx="1"/>
          </p:nvPr>
        </p:nvSpPr>
        <p:spPr>
          <a:xfrm>
            <a:off x="1143001" y="3602038"/>
            <a:ext cx="6858000" cy="1655762"/>
          </a:xfrm>
        </p:spPr>
        <p:txBody>
          <a:bodyPr/>
          <a:lstStyle>
            <a:lvl1pPr marL="0" indent="0" algn="ctr">
              <a:buNone/>
              <a:defRPr sz="1350"/>
            </a:lvl1pPr>
            <a:lvl2pPr marL="257147" indent="0" algn="ctr">
              <a:buNone/>
              <a:defRPr sz="1125"/>
            </a:lvl2pPr>
            <a:lvl3pPr marL="514296" indent="0" algn="ctr">
              <a:buNone/>
              <a:defRPr sz="1013"/>
            </a:lvl3pPr>
            <a:lvl4pPr marL="771441" indent="0" algn="ctr">
              <a:buNone/>
              <a:defRPr sz="900"/>
            </a:lvl4pPr>
            <a:lvl5pPr marL="1028588" indent="0" algn="ctr">
              <a:buNone/>
              <a:defRPr sz="900"/>
            </a:lvl5pPr>
            <a:lvl6pPr marL="1285735" indent="0" algn="ctr">
              <a:buNone/>
              <a:defRPr sz="900"/>
            </a:lvl6pPr>
            <a:lvl7pPr marL="1542882" indent="0" algn="ctr">
              <a:buNone/>
              <a:defRPr sz="900"/>
            </a:lvl7pPr>
            <a:lvl8pPr marL="1800028" indent="0" algn="ctr">
              <a:buNone/>
              <a:defRPr sz="900"/>
            </a:lvl8pPr>
            <a:lvl9pPr marL="2057175" indent="0" algn="ctr">
              <a:buNone/>
              <a:defRPr sz="9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lvl1pPr>
              <a:defRPr/>
            </a:lvl1pPr>
          </a:lstStyle>
          <a:p>
            <a:fld id="{DFDF9DA5-BB8C-4540-A6F0-2EA2D16779A1}" type="datetime1">
              <a:rPr lang="tr-TR" smtClean="0"/>
              <a:t>6.01.2021</a:t>
            </a:fld>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17978753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fld id="{0A4EACB2-658E-475C-9022-8DC1848DC77E}" type="datetime1">
              <a:rPr lang="tr-TR" smtClean="0"/>
              <a:t>6.01.2021</a:t>
            </a:fld>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244963947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9" y="1709758"/>
            <a:ext cx="7886700" cy="2852737"/>
          </a:xfrm>
        </p:spPr>
        <p:txBody>
          <a:bodyPr anchor="b"/>
          <a:lstStyle>
            <a:lvl1pPr>
              <a:defRPr sz="3375"/>
            </a:lvl1pPr>
          </a:lstStyle>
          <a:p>
            <a:r>
              <a:rPr lang="tr-TR" smtClean="0"/>
              <a:t>Asıl başlık stili için tıklatın</a:t>
            </a:r>
            <a:endParaRPr lang="tr-TR"/>
          </a:p>
        </p:txBody>
      </p:sp>
      <p:sp>
        <p:nvSpPr>
          <p:cNvPr id="3" name="Metin Yer Tutucusu 2"/>
          <p:cNvSpPr>
            <a:spLocks noGrp="1"/>
          </p:cNvSpPr>
          <p:nvPr>
            <p:ph type="body" idx="1"/>
          </p:nvPr>
        </p:nvSpPr>
        <p:spPr>
          <a:xfrm>
            <a:off x="623889" y="4589483"/>
            <a:ext cx="7886700" cy="1500187"/>
          </a:xfrm>
        </p:spPr>
        <p:txBody>
          <a:bodyPr/>
          <a:lstStyle>
            <a:lvl1pPr marL="0" indent="0">
              <a:buNone/>
              <a:defRPr sz="1350"/>
            </a:lvl1pPr>
            <a:lvl2pPr marL="257147" indent="0">
              <a:buNone/>
              <a:defRPr sz="1125"/>
            </a:lvl2pPr>
            <a:lvl3pPr marL="514296" indent="0">
              <a:buNone/>
              <a:defRPr sz="1013"/>
            </a:lvl3pPr>
            <a:lvl4pPr marL="771441" indent="0">
              <a:buNone/>
              <a:defRPr sz="900"/>
            </a:lvl4pPr>
            <a:lvl5pPr marL="1028588" indent="0">
              <a:buNone/>
              <a:defRPr sz="900"/>
            </a:lvl5pPr>
            <a:lvl6pPr marL="1285735" indent="0">
              <a:buNone/>
              <a:defRPr sz="900"/>
            </a:lvl6pPr>
            <a:lvl7pPr marL="1542882" indent="0">
              <a:buNone/>
              <a:defRPr sz="900"/>
            </a:lvl7pPr>
            <a:lvl8pPr marL="1800028" indent="0">
              <a:buNone/>
              <a:defRPr sz="900"/>
            </a:lvl8pPr>
            <a:lvl9pPr marL="2057175" indent="0">
              <a:buNone/>
              <a:defRPr sz="900"/>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lvl1pPr>
              <a:defRPr/>
            </a:lvl1pPr>
          </a:lstStyle>
          <a:p>
            <a:fld id="{8DA861F7-93E4-4C0F-AD57-FD34FA5E6D0A}" type="datetime1">
              <a:rPr lang="tr-TR" smtClean="0"/>
              <a:t>6.01.2021</a:t>
            </a:fld>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30381191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2" y="1600206"/>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6"/>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lvl1pPr>
              <a:defRPr/>
            </a:lvl1pPr>
          </a:lstStyle>
          <a:p>
            <a:fld id="{805DF58A-171E-4343-9B4A-756CE25E8B79}" type="datetime1">
              <a:rPr lang="tr-TR" smtClean="0"/>
              <a:t>6.01.2021</a:t>
            </a:fld>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374866349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30238" y="365129"/>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30240" y="1681163"/>
            <a:ext cx="3868737" cy="823912"/>
          </a:xfrm>
        </p:spPr>
        <p:txBody>
          <a:bodyPr anchor="b"/>
          <a:lstStyle>
            <a:lvl1pPr marL="0" indent="0">
              <a:buNone/>
              <a:defRPr sz="1350" b="1"/>
            </a:lvl1pPr>
            <a:lvl2pPr marL="257147" indent="0">
              <a:buNone/>
              <a:defRPr sz="1125" b="1"/>
            </a:lvl2pPr>
            <a:lvl3pPr marL="514296" indent="0">
              <a:buNone/>
              <a:defRPr sz="1013" b="1"/>
            </a:lvl3pPr>
            <a:lvl4pPr marL="771441" indent="0">
              <a:buNone/>
              <a:defRPr sz="900" b="1"/>
            </a:lvl4pPr>
            <a:lvl5pPr marL="1028588" indent="0">
              <a:buNone/>
              <a:defRPr sz="900" b="1"/>
            </a:lvl5pPr>
            <a:lvl6pPr marL="1285735" indent="0">
              <a:buNone/>
              <a:defRPr sz="900" b="1"/>
            </a:lvl6pPr>
            <a:lvl7pPr marL="1542882" indent="0">
              <a:buNone/>
              <a:defRPr sz="900" b="1"/>
            </a:lvl7pPr>
            <a:lvl8pPr marL="1800028" indent="0">
              <a:buNone/>
              <a:defRPr sz="900" b="1"/>
            </a:lvl8pPr>
            <a:lvl9pPr marL="2057175" indent="0">
              <a:buNone/>
              <a:defRPr sz="900" b="1"/>
            </a:lvl9pPr>
          </a:lstStyle>
          <a:p>
            <a:pPr lvl="0"/>
            <a:r>
              <a:rPr lang="tr-TR" smtClean="0"/>
              <a:t>Asıl metin stillerini düzenlemek için tıklatın</a:t>
            </a:r>
          </a:p>
        </p:txBody>
      </p:sp>
      <p:sp>
        <p:nvSpPr>
          <p:cNvPr id="4" name="İçerik Yer Tutucusu 3"/>
          <p:cNvSpPr>
            <a:spLocks noGrp="1"/>
          </p:cNvSpPr>
          <p:nvPr>
            <p:ph sz="half" idx="2"/>
          </p:nvPr>
        </p:nvSpPr>
        <p:spPr>
          <a:xfrm>
            <a:off x="630240"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3" y="1681163"/>
            <a:ext cx="3887788" cy="823912"/>
          </a:xfrm>
        </p:spPr>
        <p:txBody>
          <a:bodyPr anchor="b"/>
          <a:lstStyle>
            <a:lvl1pPr marL="0" indent="0">
              <a:buNone/>
              <a:defRPr sz="1350" b="1"/>
            </a:lvl1pPr>
            <a:lvl2pPr marL="257147" indent="0">
              <a:buNone/>
              <a:defRPr sz="1125" b="1"/>
            </a:lvl2pPr>
            <a:lvl3pPr marL="514296" indent="0">
              <a:buNone/>
              <a:defRPr sz="1013" b="1"/>
            </a:lvl3pPr>
            <a:lvl4pPr marL="771441" indent="0">
              <a:buNone/>
              <a:defRPr sz="900" b="1"/>
            </a:lvl4pPr>
            <a:lvl5pPr marL="1028588" indent="0">
              <a:buNone/>
              <a:defRPr sz="900" b="1"/>
            </a:lvl5pPr>
            <a:lvl6pPr marL="1285735" indent="0">
              <a:buNone/>
              <a:defRPr sz="900" b="1"/>
            </a:lvl6pPr>
            <a:lvl7pPr marL="1542882" indent="0">
              <a:buNone/>
              <a:defRPr sz="900" b="1"/>
            </a:lvl7pPr>
            <a:lvl8pPr marL="1800028" indent="0">
              <a:buNone/>
              <a:defRPr sz="900" b="1"/>
            </a:lvl8pPr>
            <a:lvl9pPr marL="2057175" indent="0">
              <a:buNone/>
              <a:defRPr sz="9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3"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lvl1pPr>
              <a:defRPr/>
            </a:lvl1pPr>
          </a:lstStyle>
          <a:p>
            <a:fld id="{79168B67-587A-4D5E-A389-A9C34E73471C}" type="datetime1">
              <a:rPr lang="tr-TR" smtClean="0"/>
              <a:t>6.01.2021</a:t>
            </a:fld>
            <a:endParaRPr lang="tr-TR"/>
          </a:p>
        </p:txBody>
      </p:sp>
      <p:sp>
        <p:nvSpPr>
          <p:cNvPr id="8" name="Altbilgi Yer Tutucusu 7"/>
          <p:cNvSpPr>
            <a:spLocks noGrp="1"/>
          </p:cNvSpPr>
          <p:nvPr>
            <p:ph type="ftr" sz="quarter" idx="11"/>
          </p:nvPr>
        </p:nvSpPr>
        <p:spPr/>
        <p:txBody>
          <a:bodyPr/>
          <a:lstStyle>
            <a:lvl1pPr>
              <a:defRPr/>
            </a:lvl1pPr>
          </a:lstStyle>
          <a:p>
            <a:endParaRPr lang="tr-TR"/>
          </a:p>
        </p:txBody>
      </p:sp>
      <p:sp>
        <p:nvSpPr>
          <p:cNvPr id="9" name="Slayt Numarası Yer Tutucusu 8"/>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211414203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lvl1pPr>
              <a:defRPr/>
            </a:lvl1pPr>
          </a:lstStyle>
          <a:p>
            <a:fld id="{B9FDAB93-15F0-4C3C-8224-46CED510CD07}" type="datetime1">
              <a:rPr lang="tr-TR" smtClean="0"/>
              <a:t>6.01.2021</a:t>
            </a:fld>
            <a:endParaRPr lang="tr-TR"/>
          </a:p>
        </p:txBody>
      </p:sp>
      <p:sp>
        <p:nvSpPr>
          <p:cNvPr id="4" name="Altbilgi Yer Tutucusu 3"/>
          <p:cNvSpPr>
            <a:spLocks noGrp="1"/>
          </p:cNvSpPr>
          <p:nvPr>
            <p:ph type="ftr" sz="quarter" idx="11"/>
          </p:nvPr>
        </p:nvSpPr>
        <p:spPr/>
        <p:txBody>
          <a:bodyPr/>
          <a:lstStyle>
            <a:lvl1pPr>
              <a:defRPr/>
            </a:lvl1pPr>
          </a:lstStyle>
          <a:p>
            <a:endParaRPr lang="tr-TR"/>
          </a:p>
        </p:txBody>
      </p:sp>
      <p:sp>
        <p:nvSpPr>
          <p:cNvPr id="5" name="Slayt Numarası Yer Tutucusu 4"/>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244158351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lvl1pPr>
              <a:defRPr/>
            </a:lvl1pPr>
          </a:lstStyle>
          <a:p>
            <a:fld id="{136404C0-9FCC-452D-BA1C-89E05BCEF172}" type="datetime1">
              <a:rPr lang="tr-TR" smtClean="0"/>
              <a:t>6.01.2021</a:t>
            </a:fld>
            <a:endParaRPr lang="tr-TR"/>
          </a:p>
        </p:txBody>
      </p:sp>
      <p:sp>
        <p:nvSpPr>
          <p:cNvPr id="3" name="Altbilgi Yer Tutucusu 2"/>
          <p:cNvSpPr>
            <a:spLocks noGrp="1"/>
          </p:cNvSpPr>
          <p:nvPr>
            <p:ph type="ftr" sz="quarter" idx="11"/>
          </p:nvPr>
        </p:nvSpPr>
        <p:spPr/>
        <p:txBody>
          <a:bodyPr/>
          <a:lstStyle>
            <a:lvl1pPr>
              <a:defRPr/>
            </a:lvl1pPr>
          </a:lstStyle>
          <a:p>
            <a:endParaRPr lang="tr-TR"/>
          </a:p>
        </p:txBody>
      </p:sp>
      <p:sp>
        <p:nvSpPr>
          <p:cNvPr id="4" name="Slayt Numarası Yer Tutucusu 3"/>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134066191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30246" y="457200"/>
            <a:ext cx="2949575" cy="1600200"/>
          </a:xfrm>
        </p:spPr>
        <p:txBody>
          <a:bodyPr anchor="b"/>
          <a:lstStyle>
            <a:lvl1pPr>
              <a:defRPr sz="1800"/>
            </a:lvl1pPr>
          </a:lstStyle>
          <a:p>
            <a:r>
              <a:rPr lang="tr-TR" smtClean="0"/>
              <a:t>Asıl başlık stili için tıklatın</a:t>
            </a:r>
            <a:endParaRPr lang="tr-TR"/>
          </a:p>
        </p:txBody>
      </p:sp>
      <p:sp>
        <p:nvSpPr>
          <p:cNvPr id="3" name="İçerik Yer Tutucusu 2"/>
          <p:cNvSpPr>
            <a:spLocks noGrp="1"/>
          </p:cNvSpPr>
          <p:nvPr>
            <p:ph idx="1"/>
          </p:nvPr>
        </p:nvSpPr>
        <p:spPr>
          <a:xfrm>
            <a:off x="3887789" y="987445"/>
            <a:ext cx="462915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30246" y="2057400"/>
            <a:ext cx="2949575" cy="3811588"/>
          </a:xfrm>
        </p:spPr>
        <p:txBody>
          <a:bodyPr/>
          <a:lstStyle>
            <a:lvl1pPr marL="0" indent="0">
              <a:buNone/>
              <a:defRPr sz="900"/>
            </a:lvl1pPr>
            <a:lvl2pPr marL="257147" indent="0">
              <a:buNone/>
              <a:defRPr sz="788"/>
            </a:lvl2pPr>
            <a:lvl3pPr marL="514296" indent="0">
              <a:buNone/>
              <a:defRPr sz="675"/>
            </a:lvl3pPr>
            <a:lvl4pPr marL="771441" indent="0">
              <a:buNone/>
              <a:defRPr sz="563"/>
            </a:lvl4pPr>
            <a:lvl5pPr marL="1028588" indent="0">
              <a:buNone/>
              <a:defRPr sz="563"/>
            </a:lvl5pPr>
            <a:lvl6pPr marL="1285735" indent="0">
              <a:buNone/>
              <a:defRPr sz="563"/>
            </a:lvl6pPr>
            <a:lvl7pPr marL="1542882" indent="0">
              <a:buNone/>
              <a:defRPr sz="563"/>
            </a:lvl7pPr>
            <a:lvl8pPr marL="1800028" indent="0">
              <a:buNone/>
              <a:defRPr sz="563"/>
            </a:lvl8pPr>
            <a:lvl9pPr marL="2057175" indent="0">
              <a:buNone/>
              <a:defRPr sz="563"/>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lvl1pPr>
              <a:defRPr/>
            </a:lvl1pPr>
          </a:lstStyle>
          <a:p>
            <a:fld id="{F6861E8B-32F5-444F-8189-C0A966478EBF}" type="datetime1">
              <a:rPr lang="tr-TR" smtClean="0"/>
              <a:t>6.01.2021</a:t>
            </a:fld>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151443314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30246" y="457200"/>
            <a:ext cx="2949575" cy="1600200"/>
          </a:xfrm>
        </p:spPr>
        <p:txBody>
          <a:bodyPr anchor="b"/>
          <a:lstStyle>
            <a:lvl1pPr>
              <a:defRPr sz="1800"/>
            </a:lvl1pPr>
          </a:lstStyle>
          <a:p>
            <a:r>
              <a:rPr lang="tr-TR" smtClean="0"/>
              <a:t>Asıl başlık stili için tıklatın</a:t>
            </a:r>
            <a:endParaRPr lang="tr-TR"/>
          </a:p>
        </p:txBody>
      </p:sp>
      <p:sp>
        <p:nvSpPr>
          <p:cNvPr id="3" name="Resim Yer Tutucusu 2"/>
          <p:cNvSpPr>
            <a:spLocks noGrp="1"/>
          </p:cNvSpPr>
          <p:nvPr>
            <p:ph type="pic" idx="1"/>
          </p:nvPr>
        </p:nvSpPr>
        <p:spPr>
          <a:xfrm>
            <a:off x="3887789" y="987445"/>
            <a:ext cx="4629150" cy="4873625"/>
          </a:xfrm>
        </p:spPr>
        <p:txBody>
          <a:bodyPr/>
          <a:lstStyle>
            <a:lvl1pPr marL="0" indent="0">
              <a:buNone/>
              <a:defRPr sz="1800"/>
            </a:lvl1pPr>
            <a:lvl2pPr marL="257147" indent="0">
              <a:buNone/>
              <a:defRPr sz="1575"/>
            </a:lvl2pPr>
            <a:lvl3pPr marL="514296" indent="0">
              <a:buNone/>
              <a:defRPr sz="1350"/>
            </a:lvl3pPr>
            <a:lvl4pPr marL="771441" indent="0">
              <a:buNone/>
              <a:defRPr sz="1125"/>
            </a:lvl4pPr>
            <a:lvl5pPr marL="1028588" indent="0">
              <a:buNone/>
              <a:defRPr sz="1125"/>
            </a:lvl5pPr>
            <a:lvl6pPr marL="1285735" indent="0">
              <a:buNone/>
              <a:defRPr sz="1125"/>
            </a:lvl6pPr>
            <a:lvl7pPr marL="1542882" indent="0">
              <a:buNone/>
              <a:defRPr sz="1125"/>
            </a:lvl7pPr>
            <a:lvl8pPr marL="1800028" indent="0">
              <a:buNone/>
              <a:defRPr sz="1125"/>
            </a:lvl8pPr>
            <a:lvl9pPr marL="2057175" indent="0">
              <a:buNone/>
              <a:defRPr sz="1125"/>
            </a:lvl9pPr>
          </a:lstStyle>
          <a:p>
            <a:r>
              <a:rPr lang="tr-TR" smtClean="0"/>
              <a:t>Resim eklemek için simgeyi tıklatın</a:t>
            </a:r>
            <a:endParaRPr lang="tr-TR"/>
          </a:p>
        </p:txBody>
      </p:sp>
      <p:sp>
        <p:nvSpPr>
          <p:cNvPr id="4" name="Metin Yer Tutucusu 3"/>
          <p:cNvSpPr>
            <a:spLocks noGrp="1"/>
          </p:cNvSpPr>
          <p:nvPr>
            <p:ph type="body" sz="half" idx="2"/>
          </p:nvPr>
        </p:nvSpPr>
        <p:spPr>
          <a:xfrm>
            <a:off x="630246" y="2057400"/>
            <a:ext cx="2949575" cy="3811588"/>
          </a:xfrm>
        </p:spPr>
        <p:txBody>
          <a:bodyPr/>
          <a:lstStyle>
            <a:lvl1pPr marL="0" indent="0">
              <a:buNone/>
              <a:defRPr sz="900"/>
            </a:lvl1pPr>
            <a:lvl2pPr marL="257147" indent="0">
              <a:buNone/>
              <a:defRPr sz="788"/>
            </a:lvl2pPr>
            <a:lvl3pPr marL="514296" indent="0">
              <a:buNone/>
              <a:defRPr sz="675"/>
            </a:lvl3pPr>
            <a:lvl4pPr marL="771441" indent="0">
              <a:buNone/>
              <a:defRPr sz="563"/>
            </a:lvl4pPr>
            <a:lvl5pPr marL="1028588" indent="0">
              <a:buNone/>
              <a:defRPr sz="563"/>
            </a:lvl5pPr>
            <a:lvl6pPr marL="1285735" indent="0">
              <a:buNone/>
              <a:defRPr sz="563"/>
            </a:lvl6pPr>
            <a:lvl7pPr marL="1542882" indent="0">
              <a:buNone/>
              <a:defRPr sz="563"/>
            </a:lvl7pPr>
            <a:lvl8pPr marL="1800028" indent="0">
              <a:buNone/>
              <a:defRPr sz="563"/>
            </a:lvl8pPr>
            <a:lvl9pPr marL="2057175" indent="0">
              <a:buNone/>
              <a:defRPr sz="563"/>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lvl1pPr>
              <a:defRPr/>
            </a:lvl1pPr>
          </a:lstStyle>
          <a:p>
            <a:fld id="{C79E7D9F-51D9-4763-86B7-E496837F046C}" type="datetime1">
              <a:rPr lang="tr-TR" smtClean="0"/>
              <a:t>6.01.2021</a:t>
            </a:fld>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424441947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fld id="{456AAEFC-E292-407F-B2FE-78125ADAC5C5}" type="datetime1">
              <a:rPr lang="tr-TR" smtClean="0"/>
              <a:t>6.01.2021</a:t>
            </a:fld>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389619404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1" y="27465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2" y="27465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fld id="{006CDD0D-7BE7-4F64-9B1F-00C3903B1803}" type="datetime1">
              <a:rPr lang="tr-TR" smtClean="0"/>
              <a:t>6.01.2021</a:t>
            </a:fld>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80B92E41-E063-4A9C-99AA-A8AC0554397C}" type="slidenum">
              <a:rPr lang="tr-TR" smtClean="0"/>
              <a:t>‹#›</a:t>
            </a:fld>
            <a:endParaRPr lang="tr-TR"/>
          </a:p>
        </p:txBody>
      </p:sp>
    </p:spTree>
    <p:extLst>
      <p:ext uri="{BB962C8B-B14F-4D97-AF65-F5344CB8AC3E}">
        <p14:creationId xmlns:p14="http://schemas.microsoft.com/office/powerpoint/2010/main" val="167629079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1"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Rectangle 3"/>
          <p:cNvSpPr>
            <a:spLocks noGrp="1" noChangeArrowheads="1"/>
          </p:cNvSpPr>
          <p:nvPr>
            <p:ph type="body" idx="1"/>
          </p:nvPr>
        </p:nvSpPr>
        <p:spPr bwMode="auto">
          <a:xfrm>
            <a:off x="457201" y="1600206"/>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028" name="Rectangle 4"/>
          <p:cNvSpPr>
            <a:spLocks noGrp="1" noChangeArrowheads="1"/>
          </p:cNvSpPr>
          <p:nvPr>
            <p:ph type="dt" sz="half" idx="2"/>
          </p:nvPr>
        </p:nvSpPr>
        <p:spPr bwMode="auto">
          <a:xfrm>
            <a:off x="457201"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788"/>
            </a:lvl1pPr>
          </a:lstStyle>
          <a:p>
            <a:fld id="{ABFBE44F-FA32-4127-A6E3-C5045D97D9CA}" type="datetime1">
              <a:rPr lang="tr-TR" smtClean="0"/>
              <a:t>6.01.2021</a:t>
            </a:fld>
            <a:endParaRPr lang="tr-TR"/>
          </a:p>
        </p:txBody>
      </p:sp>
      <p:sp>
        <p:nvSpPr>
          <p:cNvPr id="1029" name="Rectangle 5"/>
          <p:cNvSpPr>
            <a:spLocks noGrp="1" noChangeArrowheads="1"/>
          </p:cNvSpPr>
          <p:nvPr>
            <p:ph type="ftr" sz="quarter" idx="3"/>
          </p:nvPr>
        </p:nvSpPr>
        <p:spPr bwMode="auto">
          <a:xfrm>
            <a:off x="3124202"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788"/>
            </a:lvl1pPr>
          </a:lstStyle>
          <a:p>
            <a:endParaRPr lang="tr-TR"/>
          </a:p>
        </p:txBody>
      </p:sp>
      <p:sp>
        <p:nvSpPr>
          <p:cNvPr id="1030" name="Rectangle 6"/>
          <p:cNvSpPr>
            <a:spLocks noGrp="1" noChangeArrowheads="1"/>
          </p:cNvSpPr>
          <p:nvPr>
            <p:ph type="sldNum" sz="quarter" idx="4"/>
          </p:nvPr>
        </p:nvSpPr>
        <p:spPr bwMode="auto">
          <a:xfrm>
            <a:off x="6553202"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788"/>
            </a:lvl1pPr>
          </a:lstStyle>
          <a:p>
            <a:fld id="{80B92E41-E063-4A9C-99AA-A8AC0554397C}" type="slidenum">
              <a:rPr lang="tr-TR" smtClean="0"/>
              <a:t>‹#›</a:t>
            </a:fld>
            <a:endParaRPr lang="tr-TR"/>
          </a:p>
        </p:txBody>
      </p:sp>
    </p:spTree>
    <p:extLst>
      <p:ext uri="{BB962C8B-B14F-4D97-AF65-F5344CB8AC3E}">
        <p14:creationId xmlns:p14="http://schemas.microsoft.com/office/powerpoint/2010/main" val="1211731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hf hdr="0" ftr="0" dt="0"/>
  <p:txStyles>
    <p:titleStyle>
      <a:lvl1pPr algn="ctr" rtl="0" eaLnBrk="1" fontAlgn="base" hangingPunct="1">
        <a:spcBef>
          <a:spcPct val="0"/>
        </a:spcBef>
        <a:spcAft>
          <a:spcPct val="0"/>
        </a:spcAft>
        <a:defRPr sz="2475" kern="1200">
          <a:solidFill>
            <a:schemeClr val="tx2"/>
          </a:solidFill>
          <a:latin typeface="+mj-lt"/>
          <a:ea typeface="+mj-ea"/>
          <a:cs typeface="+mj-cs"/>
        </a:defRPr>
      </a:lvl1pPr>
      <a:lvl2pPr algn="ctr" rtl="0" eaLnBrk="1" fontAlgn="base" hangingPunct="1">
        <a:spcBef>
          <a:spcPct val="0"/>
        </a:spcBef>
        <a:spcAft>
          <a:spcPct val="0"/>
        </a:spcAft>
        <a:defRPr sz="2475">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2475">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2475">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2475">
          <a:solidFill>
            <a:schemeClr val="tx2"/>
          </a:solidFill>
          <a:latin typeface="Arial" panose="020B0604020202020204" pitchFamily="34" charset="0"/>
          <a:cs typeface="Arial" panose="020B0604020202020204" pitchFamily="34" charset="0"/>
        </a:defRPr>
      </a:lvl5pPr>
      <a:lvl6pPr marL="257147" algn="ctr" rtl="0" eaLnBrk="1" fontAlgn="base" hangingPunct="1">
        <a:spcBef>
          <a:spcPct val="0"/>
        </a:spcBef>
        <a:spcAft>
          <a:spcPct val="0"/>
        </a:spcAft>
        <a:defRPr sz="2475">
          <a:solidFill>
            <a:schemeClr val="tx2"/>
          </a:solidFill>
          <a:latin typeface="Arial" panose="020B0604020202020204" pitchFamily="34" charset="0"/>
          <a:cs typeface="Arial" panose="020B0604020202020204" pitchFamily="34" charset="0"/>
        </a:defRPr>
      </a:lvl6pPr>
      <a:lvl7pPr marL="514296" algn="ctr" rtl="0" eaLnBrk="1" fontAlgn="base" hangingPunct="1">
        <a:spcBef>
          <a:spcPct val="0"/>
        </a:spcBef>
        <a:spcAft>
          <a:spcPct val="0"/>
        </a:spcAft>
        <a:defRPr sz="2475">
          <a:solidFill>
            <a:schemeClr val="tx2"/>
          </a:solidFill>
          <a:latin typeface="Arial" panose="020B0604020202020204" pitchFamily="34" charset="0"/>
          <a:cs typeface="Arial" panose="020B0604020202020204" pitchFamily="34" charset="0"/>
        </a:defRPr>
      </a:lvl7pPr>
      <a:lvl8pPr marL="771441" algn="ctr" rtl="0" eaLnBrk="1" fontAlgn="base" hangingPunct="1">
        <a:spcBef>
          <a:spcPct val="0"/>
        </a:spcBef>
        <a:spcAft>
          <a:spcPct val="0"/>
        </a:spcAft>
        <a:defRPr sz="2475">
          <a:solidFill>
            <a:schemeClr val="tx2"/>
          </a:solidFill>
          <a:latin typeface="Arial" panose="020B0604020202020204" pitchFamily="34" charset="0"/>
          <a:cs typeface="Arial" panose="020B0604020202020204" pitchFamily="34" charset="0"/>
        </a:defRPr>
      </a:lvl8pPr>
      <a:lvl9pPr marL="1028588" algn="ctr" rtl="0" eaLnBrk="1" fontAlgn="base" hangingPunct="1">
        <a:spcBef>
          <a:spcPct val="0"/>
        </a:spcBef>
        <a:spcAft>
          <a:spcPct val="0"/>
        </a:spcAft>
        <a:defRPr sz="2475">
          <a:solidFill>
            <a:schemeClr val="tx2"/>
          </a:solidFill>
          <a:latin typeface="Arial" panose="020B0604020202020204" pitchFamily="34" charset="0"/>
          <a:cs typeface="Arial" panose="020B0604020202020204" pitchFamily="34" charset="0"/>
        </a:defRPr>
      </a:lvl9pPr>
    </p:titleStyle>
    <p:bodyStyle>
      <a:lvl1pPr marL="192861" indent="-192861" algn="l" rtl="0" eaLnBrk="1" fontAlgn="base" hangingPunct="1">
        <a:spcBef>
          <a:spcPct val="20000"/>
        </a:spcBef>
        <a:spcAft>
          <a:spcPct val="0"/>
        </a:spcAft>
        <a:buChar char="•"/>
        <a:defRPr sz="1800" kern="1200">
          <a:solidFill>
            <a:schemeClr val="tx1"/>
          </a:solidFill>
          <a:latin typeface="+mn-lt"/>
          <a:ea typeface="+mn-ea"/>
          <a:cs typeface="+mn-cs"/>
        </a:defRPr>
      </a:lvl1pPr>
      <a:lvl2pPr marL="417864" indent="-160718" algn="l" rtl="0" eaLnBrk="1" fontAlgn="base" hangingPunct="1">
        <a:spcBef>
          <a:spcPct val="20000"/>
        </a:spcBef>
        <a:spcAft>
          <a:spcPct val="0"/>
        </a:spcAft>
        <a:buChar char="–"/>
        <a:defRPr sz="1575" kern="1200">
          <a:solidFill>
            <a:schemeClr val="tx1"/>
          </a:solidFill>
          <a:latin typeface="+mn-lt"/>
          <a:ea typeface="+mn-ea"/>
          <a:cs typeface="+mn-cs"/>
        </a:defRPr>
      </a:lvl2pPr>
      <a:lvl3pPr marL="642867" indent="-128574" algn="l" rtl="0" eaLnBrk="1" fontAlgn="base" hangingPunct="1">
        <a:spcBef>
          <a:spcPct val="20000"/>
        </a:spcBef>
        <a:spcAft>
          <a:spcPct val="0"/>
        </a:spcAft>
        <a:buChar char="•"/>
        <a:defRPr sz="1350" kern="1200">
          <a:solidFill>
            <a:schemeClr val="tx1"/>
          </a:solidFill>
          <a:latin typeface="+mn-lt"/>
          <a:ea typeface="+mn-ea"/>
          <a:cs typeface="+mn-cs"/>
        </a:defRPr>
      </a:lvl3pPr>
      <a:lvl4pPr marL="900014" indent="-128574" algn="l" rtl="0" eaLnBrk="1" fontAlgn="base" hangingPunct="1">
        <a:spcBef>
          <a:spcPct val="20000"/>
        </a:spcBef>
        <a:spcAft>
          <a:spcPct val="0"/>
        </a:spcAft>
        <a:buChar char="–"/>
        <a:defRPr sz="1125" kern="1200">
          <a:solidFill>
            <a:schemeClr val="tx1"/>
          </a:solidFill>
          <a:latin typeface="+mn-lt"/>
          <a:ea typeface="+mn-ea"/>
          <a:cs typeface="+mn-cs"/>
        </a:defRPr>
      </a:lvl4pPr>
      <a:lvl5pPr marL="1157161" indent="-128574" algn="l" rtl="0" eaLnBrk="1" fontAlgn="base" hangingPunct="1">
        <a:spcBef>
          <a:spcPct val="20000"/>
        </a:spcBef>
        <a:spcAft>
          <a:spcPct val="0"/>
        </a:spcAft>
        <a:buChar char="»"/>
        <a:defRPr sz="1125" kern="1200">
          <a:solidFill>
            <a:schemeClr val="tx1"/>
          </a:solidFill>
          <a:latin typeface="+mn-lt"/>
          <a:ea typeface="+mn-ea"/>
          <a:cs typeface="+mn-cs"/>
        </a:defRPr>
      </a:lvl5pPr>
      <a:lvl6pPr marL="1414310" indent="-128574" algn="l" defTabSz="514296"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454" indent="-128574" algn="l" defTabSz="514296"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602" indent="-128574" algn="l" defTabSz="514296"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751" indent="-128574" algn="l" defTabSz="514296"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tr-TR"/>
      </a:defPPr>
      <a:lvl1pPr marL="0" algn="l" defTabSz="514296" rtl="0" eaLnBrk="1" latinLnBrk="0" hangingPunct="1">
        <a:defRPr sz="1013" kern="1200">
          <a:solidFill>
            <a:schemeClr val="tx1"/>
          </a:solidFill>
          <a:latin typeface="+mn-lt"/>
          <a:ea typeface="+mn-ea"/>
          <a:cs typeface="+mn-cs"/>
        </a:defRPr>
      </a:lvl1pPr>
      <a:lvl2pPr marL="257147" algn="l" defTabSz="514296" rtl="0" eaLnBrk="1" latinLnBrk="0" hangingPunct="1">
        <a:defRPr sz="1013" kern="1200">
          <a:solidFill>
            <a:schemeClr val="tx1"/>
          </a:solidFill>
          <a:latin typeface="+mn-lt"/>
          <a:ea typeface="+mn-ea"/>
          <a:cs typeface="+mn-cs"/>
        </a:defRPr>
      </a:lvl2pPr>
      <a:lvl3pPr marL="514296" algn="l" defTabSz="514296" rtl="0" eaLnBrk="1" latinLnBrk="0" hangingPunct="1">
        <a:defRPr sz="1013" kern="1200">
          <a:solidFill>
            <a:schemeClr val="tx1"/>
          </a:solidFill>
          <a:latin typeface="+mn-lt"/>
          <a:ea typeface="+mn-ea"/>
          <a:cs typeface="+mn-cs"/>
        </a:defRPr>
      </a:lvl3pPr>
      <a:lvl4pPr marL="771441" algn="l" defTabSz="514296" rtl="0" eaLnBrk="1" latinLnBrk="0" hangingPunct="1">
        <a:defRPr sz="1013" kern="1200">
          <a:solidFill>
            <a:schemeClr val="tx1"/>
          </a:solidFill>
          <a:latin typeface="+mn-lt"/>
          <a:ea typeface="+mn-ea"/>
          <a:cs typeface="+mn-cs"/>
        </a:defRPr>
      </a:lvl4pPr>
      <a:lvl5pPr marL="1028588" algn="l" defTabSz="514296" rtl="0" eaLnBrk="1" latinLnBrk="0" hangingPunct="1">
        <a:defRPr sz="1013" kern="1200">
          <a:solidFill>
            <a:schemeClr val="tx1"/>
          </a:solidFill>
          <a:latin typeface="+mn-lt"/>
          <a:ea typeface="+mn-ea"/>
          <a:cs typeface="+mn-cs"/>
        </a:defRPr>
      </a:lvl5pPr>
      <a:lvl6pPr marL="1285735" algn="l" defTabSz="514296" rtl="0" eaLnBrk="1" latinLnBrk="0" hangingPunct="1">
        <a:defRPr sz="1013" kern="1200">
          <a:solidFill>
            <a:schemeClr val="tx1"/>
          </a:solidFill>
          <a:latin typeface="+mn-lt"/>
          <a:ea typeface="+mn-ea"/>
          <a:cs typeface="+mn-cs"/>
        </a:defRPr>
      </a:lvl6pPr>
      <a:lvl7pPr marL="1542882" algn="l" defTabSz="514296" rtl="0" eaLnBrk="1" latinLnBrk="0" hangingPunct="1">
        <a:defRPr sz="1013" kern="1200">
          <a:solidFill>
            <a:schemeClr val="tx1"/>
          </a:solidFill>
          <a:latin typeface="+mn-lt"/>
          <a:ea typeface="+mn-ea"/>
          <a:cs typeface="+mn-cs"/>
        </a:defRPr>
      </a:lvl7pPr>
      <a:lvl8pPr marL="1800028" algn="l" defTabSz="514296" rtl="0" eaLnBrk="1" latinLnBrk="0" hangingPunct="1">
        <a:defRPr sz="1013" kern="1200">
          <a:solidFill>
            <a:schemeClr val="tx1"/>
          </a:solidFill>
          <a:latin typeface="+mn-lt"/>
          <a:ea typeface="+mn-ea"/>
          <a:cs typeface="+mn-cs"/>
        </a:defRPr>
      </a:lvl8pPr>
      <a:lvl9pPr marL="2057175" algn="l" defTabSz="514296"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cimnastik.com/artistik-cimnastik-genel-yarisma-kurallari/"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cimnastik.com/artistik-cimnastik-genel-yarisma-kurallari/"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cimnastik.com/artistik-cimnastik-genel-yarisma-kurallari/"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cimnastik.com/artistik-cimnastik-genel-yarisma-kurallari/"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cimnastik.com/ritmik-cimnastik-jimnastik-aletleri-nelerdir/"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cimnastik.com/artistik-cimnastik-genel-yarisma-kurallari/"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bloomberght.com/kadin-ritmik-cimnastik-grup-milli-takimi-avrupa-sampiyonu-oldu-2269608"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cimnastik.com/artistik-cimnastik-genel-yarisma-kurallari/"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s://www.cimnastik.com/kopru-nasil-yapilir-cimnastik-jimnastik-kopru-hareketi/" TargetMode="External"/><Relationship Id="rId3" Type="http://schemas.openxmlformats.org/officeDocument/2006/relationships/hyperlink" Target="https://www.cimnastik.com/kartvil-hareketi-cimnastikte-kartvil-hareketi/" TargetMode="External"/><Relationship Id="rId7" Type="http://schemas.openxmlformats.org/officeDocument/2006/relationships/hyperlink" Target="https://www.cimnastik.com/jimnastik-cember-hareketi-nasil-yapilir/" TargetMode="External"/><Relationship Id="rId2" Type="http://schemas.openxmlformats.org/officeDocument/2006/relationships/hyperlink" Target="https://www.cimnastik.com/atlama-masasi-olculeri/" TargetMode="External"/><Relationship Id="rId1" Type="http://schemas.openxmlformats.org/officeDocument/2006/relationships/slideLayout" Target="../slideLayouts/slideLayout2.xml"/><Relationship Id="rId6" Type="http://schemas.openxmlformats.org/officeDocument/2006/relationships/hyperlink" Target="https://www.cimnastik.com/jimnastik-denge-aleti-cimnastik-denge-aleti-nedir/" TargetMode="External"/><Relationship Id="rId5" Type="http://schemas.openxmlformats.org/officeDocument/2006/relationships/hyperlink" Target="https://www.cimnastik.com/amut-calismalari-amut-nasil-yapilir-nasil-ogretilir/" TargetMode="External"/><Relationship Id="rId10" Type="http://schemas.openxmlformats.org/officeDocument/2006/relationships/hyperlink" Target="https://www.cimnastik.com/aletli-jimnastik-hareketleri-artistik-jimnastik-hareketleri/" TargetMode="External"/><Relationship Id="rId4" Type="http://schemas.openxmlformats.org/officeDocument/2006/relationships/hyperlink" Target="https://www.cimnastik.com/asimetrik-paralel-ile-ilgili-bilgiler/" TargetMode="External"/><Relationship Id="rId9" Type="http://schemas.openxmlformats.org/officeDocument/2006/relationships/hyperlink" Target="https://www.cimnastik.com/cimnastik-jimnastik-yer-aleti/"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aa.com.tr/tr/spor/avrupa-artistik-cimnastik-sampiyonasinda-altin-madalya-kazanan-sporcular-izmire-dondu/2076296"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aa.com.tr/tr/spor/mersin-avrupa-artistik-cimnastik-sampiyonasina-hazir/2067991"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trthaber.com/foto-galeri/cimnastik-milli-takimi-gumus-madalya-kazandi/31242.html"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delinetciler.net/showthread.php?t=62270" TargetMode="External"/><Relationship Id="rId2" Type="http://schemas.openxmlformats.org/officeDocument/2006/relationships/hyperlink" Target="https://besyocimnastik.wordpress.com/cimnastik-nedir/"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delinetciler.net/showthread.php?t=62270"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www.haberturk.com/kadin-cimnastikciler-avrupa-sampiyonasi-nda-madalya-pesinde-2905302-spor"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hyperlink" Target="https://odatv4.com/iste-acemi-askerler-icin-selam-vermenin-kurallari-1011161200.html" TargetMode="External"/><Relationship Id="rId3" Type="http://schemas.openxmlformats.org/officeDocument/2006/relationships/hyperlink" Target="https://www.delinetciler.net/showthread.php?t=62270" TargetMode="External"/><Relationship Id="rId7" Type="http://schemas.openxmlformats.org/officeDocument/2006/relationships/hyperlink" Target="http://bagcilarito.meb.k12.tr/icerikler/degerler-egitimi-selamlasmak_6074758.html" TargetMode="External"/><Relationship Id="rId12" Type="http://schemas.openxmlformats.org/officeDocument/2006/relationships/image" Target="../media/image2.png"/><Relationship Id="rId2" Type="http://schemas.openxmlformats.org/officeDocument/2006/relationships/hyperlink" Target="https://besyocimnastik.wordpress.com/cimnastik-nedir/" TargetMode="External"/><Relationship Id="rId1" Type="http://schemas.openxmlformats.org/officeDocument/2006/relationships/slideLayout" Target="../slideLayouts/slideLayout2.xml"/><Relationship Id="rId6" Type="http://schemas.openxmlformats.org/officeDocument/2006/relationships/hyperlink" Target="https://orgm.meb.gov.tr/alt_sayfalar/BedenEgitimiDersi.html" TargetMode="External"/><Relationship Id="rId11" Type="http://schemas.openxmlformats.org/officeDocument/2006/relationships/hyperlink" Target="http://hareketegitimi.blogspot.com/2019/03/temel-cimnastik-jimnastik-duruslari-hareketleri.html" TargetMode="External"/><Relationship Id="rId5" Type="http://schemas.openxmlformats.org/officeDocument/2006/relationships/hyperlink" Target="http://sporakademisi.com/beden-egitiminde-duzen-alistirmalari/" TargetMode="External"/><Relationship Id="rId10" Type="http://schemas.openxmlformats.org/officeDocument/2006/relationships/hyperlink" Target="https://avys.omu.edu.tr/lessons/1/18/2767-932001/306370-131122" TargetMode="External"/><Relationship Id="rId4" Type="http://schemas.openxmlformats.org/officeDocument/2006/relationships/hyperlink" Target="https://www.gimnasia.com.tr/cimnastik-nedir.html" TargetMode="External"/><Relationship Id="rId9" Type="http://schemas.openxmlformats.org/officeDocument/2006/relationships/hyperlink" Target="https://www.hurriyet.com.tr/gundem/mebden-yeni-gecit-toreni-yonergesi-1148716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9" descr="sunu kapak"/>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539"/>
          <a:stretch/>
        </p:blipFill>
        <p:spPr bwMode="auto">
          <a:xfrm>
            <a:off x="6" y="0"/>
            <a:ext cx="9143997" cy="6245225"/>
          </a:xfrm>
          <a:prstGeom prst="rect">
            <a:avLst/>
          </a:prstGeom>
          <a:noFill/>
          <a:effectLst/>
          <a:extLst>
            <a:ext uri="{909E8E84-426E-40DD-AFC4-6F175D3DCCD1}">
              <a14:hiddenFill xmlns:a14="http://schemas.microsoft.com/office/drawing/2010/main">
                <a:solidFill>
                  <a:srgbClr val="FFFFFF"/>
                </a:solidFill>
              </a14:hiddenFill>
            </a:ext>
          </a:extLst>
        </p:spPr>
      </p:pic>
      <p:sp>
        <p:nvSpPr>
          <p:cNvPr id="2" name="Unvan 1"/>
          <p:cNvSpPr>
            <a:spLocks noGrp="1"/>
          </p:cNvSpPr>
          <p:nvPr>
            <p:ph type="title"/>
          </p:nvPr>
        </p:nvSpPr>
        <p:spPr>
          <a:xfrm>
            <a:off x="2878383" y="552184"/>
            <a:ext cx="4811571" cy="506411"/>
          </a:xfrm>
          <a:solidFill>
            <a:srgbClr val="FFFFFF"/>
          </a:solidFill>
        </p:spPr>
        <p:txBody>
          <a:bodyPr/>
          <a:lstStyle/>
          <a:p>
            <a:r>
              <a:rPr lang="tr-TR" sz="2000" b="1" dirty="0">
                <a:latin typeface="Calibri" panose="020F0502020204030204" pitchFamily="34" charset="0"/>
                <a:cs typeface="Calibri" panose="020F0502020204030204" pitchFamily="34" charset="0"/>
              </a:rPr>
              <a:t>Yaşar Doğu Spor Bilimleri Fakültesi</a:t>
            </a:r>
          </a:p>
        </p:txBody>
      </p:sp>
      <p:sp>
        <p:nvSpPr>
          <p:cNvPr id="3" name="Dikdörtgen 2"/>
          <p:cNvSpPr/>
          <p:nvPr/>
        </p:nvSpPr>
        <p:spPr>
          <a:xfrm>
            <a:off x="3330478" y="2189973"/>
            <a:ext cx="3938228" cy="369332"/>
          </a:xfrm>
          <a:prstGeom prst="rect">
            <a:avLst/>
          </a:prstGeom>
          <a:solidFill>
            <a:srgbClr val="FFFFFF"/>
          </a:solidFill>
        </p:spPr>
        <p:txBody>
          <a:bodyPr wrap="square">
            <a:spAutoFit/>
          </a:bodyPr>
          <a:lstStyle/>
          <a:p>
            <a:pPr algn="ctr"/>
            <a:r>
              <a:rPr lang="sv-SE" b="1" dirty="0">
                <a:latin typeface="Calibri" panose="020F0502020204030204" pitchFamily="34" charset="0"/>
                <a:cs typeface="Calibri" panose="020F0502020204030204" pitchFamily="34" charset="0"/>
              </a:rPr>
              <a:t>Spor </a:t>
            </a:r>
            <a:r>
              <a:rPr lang="tr-TR" b="1" dirty="0">
                <a:latin typeface="Calibri" panose="020F0502020204030204" pitchFamily="34" charset="0"/>
                <a:cs typeface="Calibri" panose="020F0502020204030204" pitchFamily="34" charset="0"/>
              </a:rPr>
              <a:t>Yöneticiliği Bölümü</a:t>
            </a:r>
          </a:p>
        </p:txBody>
      </p:sp>
      <p:sp>
        <p:nvSpPr>
          <p:cNvPr id="4" name="Dikdörtgen 3"/>
          <p:cNvSpPr/>
          <p:nvPr/>
        </p:nvSpPr>
        <p:spPr>
          <a:xfrm>
            <a:off x="3197644" y="3506017"/>
            <a:ext cx="4492310" cy="369332"/>
          </a:xfrm>
          <a:prstGeom prst="rect">
            <a:avLst/>
          </a:prstGeom>
        </p:spPr>
        <p:txBody>
          <a:bodyPr wrap="square">
            <a:spAutoFit/>
          </a:bodyPr>
          <a:lstStyle/>
          <a:p>
            <a:pPr algn="ctr"/>
            <a:r>
              <a:rPr lang="tr-TR" b="1" dirty="0" smtClean="0">
                <a:latin typeface="Calibri" panose="020F0502020204030204" pitchFamily="34" charset="0"/>
                <a:cs typeface="Calibri" panose="020F0502020204030204" pitchFamily="34" charset="0"/>
              </a:rPr>
              <a:t>SYB - 123  GENEL  CİMNASTİK</a:t>
            </a:r>
            <a:endParaRPr lang="tr-TR" b="1" dirty="0">
              <a:latin typeface="Calibri" panose="020F0502020204030204" pitchFamily="34" charset="0"/>
              <a:cs typeface="Calibri" panose="020F0502020204030204" pitchFamily="34" charset="0"/>
            </a:endParaRPr>
          </a:p>
        </p:txBody>
      </p:sp>
      <p:sp>
        <p:nvSpPr>
          <p:cNvPr id="6" name="Dikdörtgen 5"/>
          <p:cNvSpPr/>
          <p:nvPr/>
        </p:nvSpPr>
        <p:spPr>
          <a:xfrm>
            <a:off x="4300072" y="5281895"/>
            <a:ext cx="2287454" cy="307777"/>
          </a:xfrm>
          <a:prstGeom prst="rect">
            <a:avLst/>
          </a:prstGeom>
        </p:spPr>
        <p:txBody>
          <a:bodyPr wrap="square">
            <a:spAutoFit/>
          </a:bodyPr>
          <a:lstStyle/>
          <a:p>
            <a:pPr algn="ctr"/>
            <a:r>
              <a:rPr lang="tr-TR" sz="1400" b="1" i="1" dirty="0" err="1">
                <a:latin typeface="Calibri" panose="020F0502020204030204" pitchFamily="34" charset="0"/>
                <a:cs typeface="Calibri" panose="020F0502020204030204" pitchFamily="34" charset="0"/>
              </a:rPr>
              <a:t>Öğr</a:t>
            </a:r>
            <a:r>
              <a:rPr lang="tr-TR" sz="1400" b="1" i="1" dirty="0">
                <a:latin typeface="Calibri" panose="020F0502020204030204" pitchFamily="34" charset="0"/>
                <a:cs typeface="Calibri" panose="020F0502020204030204" pitchFamily="34" charset="0"/>
              </a:rPr>
              <a:t>. Gör. Nurullah öğreten</a:t>
            </a:r>
          </a:p>
        </p:txBody>
      </p:sp>
      <p:pic>
        <p:nvPicPr>
          <p:cNvPr id="7" name="Resim 6"/>
          <p:cNvPicPr>
            <a:picLocks noChangeAspect="1"/>
          </p:cNvPicPr>
          <p:nvPr/>
        </p:nvPicPr>
        <p:blipFill>
          <a:blip r:embed="rId4"/>
          <a:stretch>
            <a:fillRect/>
          </a:stretch>
        </p:blipFill>
        <p:spPr>
          <a:xfrm>
            <a:off x="2" y="5589672"/>
            <a:ext cx="9143998" cy="1268328"/>
          </a:xfrm>
          <a:prstGeom prst="rect">
            <a:avLst/>
          </a:prstGeom>
        </p:spPr>
      </p:pic>
    </p:spTree>
    <p:extLst>
      <p:ext uri="{BB962C8B-B14F-4D97-AF65-F5344CB8AC3E}">
        <p14:creationId xmlns:p14="http://schemas.microsoft.com/office/powerpoint/2010/main" val="124347278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 y="0"/>
            <a:ext cx="9143996" cy="6245225"/>
          </a:xfrm>
          <a:solidFill>
            <a:srgbClr val="FDFFE1"/>
          </a:solidFill>
        </p:spPr>
        <p:txBody>
          <a:bodyPr/>
          <a:lstStyle/>
          <a:p>
            <a:pPr algn="ctr">
              <a:lnSpc>
                <a:spcPct val="107000"/>
              </a:lnSpc>
              <a:spcAft>
                <a:spcPts val="600"/>
              </a:spcAft>
            </a:pPr>
            <a:endParaRPr lang="tr-TR" sz="1200" kern="1800" dirty="0">
              <a:latin typeface="Arial Black" panose="020B0A04020102020204" pitchFamily="34" charset="0"/>
              <a:ea typeface="Times New Roman" panose="02020603050405020304" pitchFamily="18" charset="0"/>
              <a:cs typeface="Calibri" panose="020F0502020204030204" pitchFamily="34" charset="0"/>
            </a:endParaRPr>
          </a:p>
          <a:p>
            <a:pPr marL="64287" indent="0" algn="ctr">
              <a:lnSpc>
                <a:spcPct val="107000"/>
              </a:lnSpc>
              <a:spcAft>
                <a:spcPts val="600"/>
              </a:spcAft>
              <a:buNone/>
            </a:pPr>
            <a:endParaRPr lang="tr-TR" sz="1200" kern="1800" dirty="0" smtClean="0">
              <a:latin typeface="Arial Black" panose="020B0A04020102020204" pitchFamily="34" charset="0"/>
              <a:ea typeface="Times New Roman" panose="02020603050405020304" pitchFamily="18" charset="0"/>
              <a:cs typeface="Calibri" panose="020F0502020204030204" pitchFamily="34" charset="0"/>
            </a:endParaRPr>
          </a:p>
          <a:p>
            <a:pPr marL="64287" indent="0" algn="ctr">
              <a:lnSpc>
                <a:spcPct val="107000"/>
              </a:lnSpc>
              <a:spcAft>
                <a:spcPts val="600"/>
              </a:spcAft>
              <a:buNone/>
            </a:pPr>
            <a:endParaRPr lang="tr-TR" sz="1200" kern="1800" dirty="0">
              <a:latin typeface="Arial Black" panose="020B0A04020102020204" pitchFamily="34" charset="0"/>
              <a:ea typeface="Times New Roman" panose="02020603050405020304" pitchFamily="18" charset="0"/>
              <a:cs typeface="Calibri" panose="020F0502020204030204" pitchFamily="34" charset="0"/>
            </a:endParaRPr>
          </a:p>
          <a:p>
            <a:pPr marL="64287" indent="0" algn="ctr">
              <a:lnSpc>
                <a:spcPct val="107000"/>
              </a:lnSpc>
              <a:spcAft>
                <a:spcPts val="600"/>
              </a:spcAft>
              <a:buNone/>
            </a:pPr>
            <a:endParaRPr lang="tr-TR" sz="1200" kern="1800" dirty="0" smtClean="0">
              <a:latin typeface="Arial Black" panose="020B0A04020102020204" pitchFamily="34" charset="0"/>
              <a:ea typeface="Times New Roman" panose="02020603050405020304" pitchFamily="18" charset="0"/>
              <a:cs typeface="Calibri" panose="020F0502020204030204" pitchFamily="34" charset="0"/>
            </a:endParaRPr>
          </a:p>
          <a:p>
            <a:pPr marL="64287" indent="0" algn="ctr">
              <a:lnSpc>
                <a:spcPct val="107000"/>
              </a:lnSpc>
              <a:spcAft>
                <a:spcPts val="600"/>
              </a:spcAft>
              <a:buNone/>
            </a:pPr>
            <a:endParaRPr lang="tr-TR" sz="1200" kern="1800" dirty="0">
              <a:latin typeface="Arial Black" panose="020B0A04020102020204" pitchFamily="34" charset="0"/>
              <a:ea typeface="Times New Roman" panose="02020603050405020304" pitchFamily="18" charset="0"/>
              <a:cs typeface="Calibri" panose="020F0502020204030204" pitchFamily="34" charset="0"/>
            </a:endParaRPr>
          </a:p>
          <a:p>
            <a:pPr marL="64287" indent="0" algn="ctr">
              <a:lnSpc>
                <a:spcPct val="107000"/>
              </a:lnSpc>
              <a:spcAft>
                <a:spcPts val="600"/>
              </a:spcAft>
              <a:buNone/>
            </a:pPr>
            <a:endParaRPr lang="tr-TR" b="1" kern="1800" dirty="0">
              <a:latin typeface="Calibri" panose="020F0502020204030204" pitchFamily="34" charset="0"/>
              <a:ea typeface="Times New Roman" panose="02020603050405020304" pitchFamily="18" charset="0"/>
              <a:cs typeface="Calibri" panose="020F0502020204030204" pitchFamily="34" charset="0"/>
            </a:endParaRPr>
          </a:p>
          <a:p>
            <a:pPr marL="64287" indent="0" algn="ctr">
              <a:lnSpc>
                <a:spcPct val="150000"/>
              </a:lnSpc>
              <a:spcBef>
                <a:spcPts val="0"/>
              </a:spcBef>
              <a:spcAft>
                <a:spcPts val="0"/>
              </a:spcAft>
              <a:buNone/>
            </a:pPr>
            <a:r>
              <a:rPr lang="tr-TR" b="1" kern="1800" dirty="0">
                <a:latin typeface="Calibri" panose="020F0502020204030204" pitchFamily="34" charset="0"/>
                <a:ea typeface="Times New Roman" panose="02020603050405020304" pitchFamily="18" charset="0"/>
                <a:cs typeface="Calibri" panose="020F0502020204030204" pitchFamily="34" charset="0"/>
              </a:rPr>
              <a:t>RİTMİK CİMNASTİK </a:t>
            </a:r>
            <a:r>
              <a:rPr lang="tr-TR" b="1" kern="1800" dirty="0" smtClean="0">
                <a:latin typeface="Calibri" panose="020F0502020204030204" pitchFamily="34" charset="0"/>
                <a:ea typeface="Times New Roman" panose="02020603050405020304" pitchFamily="18" charset="0"/>
                <a:cs typeface="Calibri" panose="020F0502020204030204" pitchFamily="34" charset="0"/>
              </a:rPr>
              <a:t> </a:t>
            </a:r>
          </a:p>
          <a:p>
            <a:pPr marL="64287" indent="0" algn="ctr">
              <a:lnSpc>
                <a:spcPct val="150000"/>
              </a:lnSpc>
              <a:spcBef>
                <a:spcPts val="0"/>
              </a:spcBef>
              <a:spcAft>
                <a:spcPts val="0"/>
              </a:spcAft>
              <a:buNone/>
            </a:pPr>
            <a:r>
              <a:rPr lang="tr-TR" b="1" kern="1800" dirty="0" smtClean="0">
                <a:latin typeface="Calibri" panose="020F0502020204030204" pitchFamily="34" charset="0"/>
                <a:ea typeface="Times New Roman" panose="02020603050405020304" pitchFamily="18" charset="0"/>
                <a:cs typeface="Calibri" panose="020F0502020204030204" pitchFamily="34" charset="0"/>
              </a:rPr>
              <a:t>ve </a:t>
            </a:r>
          </a:p>
          <a:p>
            <a:pPr marL="64287" lvl="0" indent="0" algn="ctr">
              <a:lnSpc>
                <a:spcPct val="150000"/>
              </a:lnSpc>
              <a:spcBef>
                <a:spcPts val="0"/>
              </a:spcBef>
              <a:spcAft>
                <a:spcPts val="0"/>
              </a:spcAft>
              <a:buNone/>
            </a:pPr>
            <a:r>
              <a:rPr lang="tr-TR" b="1" kern="18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RİTMİK CİMNASTİK KULLANILAR </a:t>
            </a:r>
          </a:p>
          <a:p>
            <a:pPr marL="64287" indent="0" algn="ctr">
              <a:lnSpc>
                <a:spcPct val="150000"/>
              </a:lnSpc>
              <a:spcBef>
                <a:spcPts val="0"/>
              </a:spcBef>
              <a:spcAft>
                <a:spcPts val="0"/>
              </a:spcAft>
              <a:buNone/>
            </a:pPr>
            <a:r>
              <a:rPr lang="tr-TR" b="1" kern="1800" dirty="0" smtClean="0">
                <a:latin typeface="Calibri" panose="020F0502020204030204" pitchFamily="34" charset="0"/>
                <a:ea typeface="Times New Roman" panose="02020603050405020304" pitchFamily="18" charset="0"/>
                <a:cs typeface="Calibri" panose="020F0502020204030204" pitchFamily="34" charset="0"/>
              </a:rPr>
              <a:t>ALETLER</a:t>
            </a:r>
            <a:endParaRPr lang="tr-TR" b="1" dirty="0">
              <a:solidFill>
                <a:srgbClr val="000000"/>
              </a:solidFill>
              <a:latin typeface="Calibri" panose="020F0502020204030204" pitchFamily="34" charset="0"/>
              <a:cs typeface="Calibri" panose="020F0502020204030204" pitchFamily="34" charset="0"/>
            </a:endParaRPr>
          </a:p>
          <a:p>
            <a:pPr marL="64287" indent="0" algn="ctr">
              <a:buNone/>
            </a:pPr>
            <a:endParaRPr lang="tr-TR" b="1" dirty="0">
              <a:solidFill>
                <a:srgbClr val="000000"/>
              </a:solidFill>
              <a:latin typeface="Calibri" panose="020F0502020204030204" pitchFamily="34" charset="0"/>
              <a:cs typeface="Calibri" panose="020F0502020204030204" pitchFamily="34" charset="0"/>
            </a:endParaRPr>
          </a:p>
          <a:p>
            <a:pPr marL="64287" indent="0" algn="ctr">
              <a:buNone/>
            </a:pPr>
            <a:endParaRPr lang="tr-TR" b="1" dirty="0">
              <a:solidFill>
                <a:srgbClr val="000000"/>
              </a:solidFill>
              <a:latin typeface="Calibri" panose="020F0502020204030204" pitchFamily="34" charset="0"/>
              <a:cs typeface="Calibri" panose="020F0502020204030204" pitchFamily="34" charset="0"/>
            </a:endParaRPr>
          </a:p>
          <a:p>
            <a:pPr marL="64287" indent="0" algn="ctr">
              <a:buNone/>
            </a:pPr>
            <a:endParaRPr lang="tr-TR" b="1" dirty="0">
              <a:solidFill>
                <a:srgbClr val="000000"/>
              </a:solidFill>
              <a:latin typeface="Calibri" panose="020F0502020204030204" pitchFamily="34" charset="0"/>
              <a:cs typeface="Calibri" panose="020F0502020204030204" pitchFamily="34" charset="0"/>
            </a:endParaRPr>
          </a:p>
          <a:p>
            <a:pPr marL="64287" indent="0" algn="ctr">
              <a:buNone/>
            </a:pPr>
            <a:endParaRPr lang="tr-TR" b="1" dirty="0" smtClean="0">
              <a:solidFill>
                <a:srgbClr val="000000"/>
              </a:solidFill>
              <a:latin typeface="Calibri" panose="020F0502020204030204" pitchFamily="34" charset="0"/>
              <a:cs typeface="Calibri" panose="020F0502020204030204" pitchFamily="34" charset="0"/>
            </a:endParaRPr>
          </a:p>
          <a:p>
            <a:pPr marL="64287" indent="0" algn="ctr">
              <a:buNone/>
            </a:pPr>
            <a:endParaRPr lang="tr-TR" b="1" dirty="0" smtClean="0">
              <a:solidFill>
                <a:srgbClr val="000000"/>
              </a:solidFill>
              <a:latin typeface="Calibri" panose="020F0502020204030204" pitchFamily="34" charset="0"/>
              <a:cs typeface="Calibri" panose="020F0502020204030204" pitchFamily="34" charset="0"/>
            </a:endParaRPr>
          </a:p>
          <a:p>
            <a:pPr marL="64287" indent="0" algn="ctr">
              <a:buNone/>
            </a:pPr>
            <a:endParaRPr lang="tr-TR" b="1" dirty="0">
              <a:solidFill>
                <a:srgbClr val="000000"/>
              </a:solidFill>
              <a:latin typeface="Calibri" panose="020F0502020204030204" pitchFamily="34" charset="0"/>
              <a:cs typeface="Calibri" panose="020F0502020204030204" pitchFamily="34" charset="0"/>
            </a:endParaRPr>
          </a:p>
          <a:p>
            <a:pPr marL="64287" indent="0" algn="ctr">
              <a:buNone/>
            </a:pPr>
            <a:r>
              <a:rPr lang="tr-TR" sz="1600" b="1" dirty="0" smtClean="0">
                <a:solidFill>
                  <a:srgbClr val="000000"/>
                </a:solidFill>
                <a:latin typeface="Calibri" panose="020F0502020204030204" pitchFamily="34" charset="0"/>
                <a:cs typeface="Calibri" panose="020F0502020204030204" pitchFamily="34" charset="0"/>
              </a:rPr>
              <a:t>13 </a:t>
            </a:r>
            <a:r>
              <a:rPr lang="tr-TR" sz="1600" b="1" dirty="0">
                <a:solidFill>
                  <a:srgbClr val="000000"/>
                </a:solidFill>
                <a:latin typeface="Calibri" panose="020F0502020204030204" pitchFamily="34" charset="0"/>
                <a:cs typeface="Calibri" panose="020F0502020204030204" pitchFamily="34" charset="0"/>
              </a:rPr>
              <a:t>- Hafta</a:t>
            </a:r>
          </a:p>
          <a:p>
            <a:pPr marL="64287" indent="0" algn="ctr"/>
            <a:endParaRPr lang="tr-TR" b="1" dirty="0">
              <a:latin typeface="Calibri" panose="020F0502020204030204" pitchFamily="34" charset="0"/>
              <a:cs typeface="Calibri" panose="020F0502020204030204" pitchFamily="34" charset="0"/>
            </a:endParaRPr>
          </a:p>
        </p:txBody>
      </p:sp>
      <p:pic>
        <p:nvPicPr>
          <p:cNvPr id="5" name="Resim 4"/>
          <p:cNvPicPr>
            <a:picLocks noChangeAspect="1"/>
          </p:cNvPicPr>
          <p:nvPr/>
        </p:nvPicPr>
        <p:blipFill>
          <a:blip r:embed="rId2"/>
          <a:stretch>
            <a:fillRect/>
          </a:stretch>
        </p:blipFill>
        <p:spPr>
          <a:xfrm>
            <a:off x="4" y="5827362"/>
            <a:ext cx="9144001" cy="1030637"/>
          </a:xfrm>
          <a:prstGeom prst="rect">
            <a:avLst/>
          </a:prstGeom>
        </p:spPr>
      </p:pic>
    </p:spTree>
    <p:extLst>
      <p:ext uri="{BB962C8B-B14F-4D97-AF65-F5344CB8AC3E}">
        <p14:creationId xmlns:p14="http://schemas.microsoft.com/office/powerpoint/2010/main" val="429043152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 y="0"/>
            <a:ext cx="9143999" cy="6000750"/>
          </a:xfrm>
        </p:spPr>
        <p:txBody>
          <a:bodyPr/>
          <a:lstStyle/>
          <a:p>
            <a:endParaRPr lang="tr-TR" dirty="0"/>
          </a:p>
        </p:txBody>
      </p:sp>
      <p:sp>
        <p:nvSpPr>
          <p:cNvPr id="4" name="Slayt Numarası Yer Tutucusu 3"/>
          <p:cNvSpPr>
            <a:spLocks noGrp="1"/>
          </p:cNvSpPr>
          <p:nvPr>
            <p:ph type="sldNum" sz="quarter" idx="12"/>
          </p:nvPr>
        </p:nvSpPr>
        <p:spPr/>
        <p:txBody>
          <a:bodyPr/>
          <a:lstStyle/>
          <a:p>
            <a:fld id="{80B92E41-E063-4A9C-99AA-A8AC0554397C}" type="slidenum">
              <a:rPr lang="tr-TR" smtClean="0"/>
              <a:t>3</a:t>
            </a:fld>
            <a:endParaRPr lang="tr-TR"/>
          </a:p>
        </p:txBody>
      </p:sp>
      <p:pic>
        <p:nvPicPr>
          <p:cNvPr id="5" name="Resim 4"/>
          <p:cNvPicPr>
            <a:picLocks noChangeAspect="1"/>
          </p:cNvPicPr>
          <p:nvPr/>
        </p:nvPicPr>
        <p:blipFill>
          <a:blip r:embed="rId2"/>
          <a:stretch>
            <a:fillRect/>
          </a:stretch>
        </p:blipFill>
        <p:spPr>
          <a:xfrm>
            <a:off x="2" y="0"/>
            <a:ext cx="9143999" cy="6858000"/>
          </a:xfrm>
          <a:prstGeom prst="rect">
            <a:avLst/>
          </a:prstGeom>
        </p:spPr>
      </p:pic>
    </p:spTree>
    <p:extLst>
      <p:ext uri="{BB962C8B-B14F-4D97-AF65-F5344CB8AC3E}">
        <p14:creationId xmlns:p14="http://schemas.microsoft.com/office/powerpoint/2010/main" val="62427004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024079" cy="6858000"/>
          </a:xfrm>
          <a:solidFill>
            <a:srgbClr val="FDFFE1"/>
          </a:solidFill>
        </p:spPr>
        <p:txBody>
          <a:bodyPr/>
          <a:lstStyle/>
          <a:p>
            <a:pPr marL="197622" lvl="0" indent="0">
              <a:lnSpc>
                <a:spcPct val="150000"/>
              </a:lnSpc>
              <a:spcBef>
                <a:spcPts val="0"/>
              </a:spcBef>
              <a:buNone/>
            </a:pPr>
            <a:r>
              <a:rPr lang="tr-TR" b="1" dirty="0" smtClean="0">
                <a:solidFill>
                  <a:srgbClr val="000000"/>
                </a:solidFill>
                <a:latin typeface="Calibri" panose="020F0502020204030204" pitchFamily="34" charset="0"/>
                <a:cs typeface="Calibri" panose="020F0502020204030204" pitchFamily="34" charset="0"/>
              </a:rPr>
              <a:t>CİMNASTİK NEDİR. </a:t>
            </a:r>
          </a:p>
          <a:p>
            <a:pPr marL="197622" lvl="0" indent="0">
              <a:lnSpc>
                <a:spcPct val="150000"/>
              </a:lnSpc>
              <a:spcBef>
                <a:spcPts val="0"/>
              </a:spcBef>
              <a:buNone/>
            </a:pPr>
            <a:r>
              <a:rPr lang="tr-TR" b="1" dirty="0">
                <a:solidFill>
                  <a:srgbClr val="000000"/>
                </a:solidFill>
                <a:latin typeface="Calibri" panose="020F0502020204030204" pitchFamily="34" charset="0"/>
                <a:cs typeface="Calibri" panose="020F0502020204030204" pitchFamily="34" charset="0"/>
              </a:rPr>
              <a:t>	</a:t>
            </a:r>
            <a:r>
              <a:rPr lang="tr-TR" dirty="0" err="1" smtClean="0">
                <a:solidFill>
                  <a:srgbClr val="000000"/>
                </a:solidFill>
                <a:latin typeface="Calibri" panose="020F0502020204030204" pitchFamily="34" charset="0"/>
                <a:cs typeface="Calibri" panose="020F0502020204030204" pitchFamily="34" charset="0"/>
              </a:rPr>
              <a:t>Cimnastik</a:t>
            </a:r>
            <a:r>
              <a:rPr lang="tr-TR" dirty="0" smtClean="0">
                <a:solidFill>
                  <a:srgbClr val="000000"/>
                </a:solidFill>
                <a:latin typeface="Calibri" panose="020F0502020204030204" pitchFamily="34" charset="0"/>
                <a:cs typeface="Calibri" panose="020F0502020204030204" pitchFamily="34" charset="0"/>
              </a:rPr>
              <a:t>; vücudun, </a:t>
            </a:r>
            <a:r>
              <a:rPr lang="tr-TR" dirty="0">
                <a:solidFill>
                  <a:srgbClr val="000000"/>
                </a:solidFill>
                <a:latin typeface="Calibri" panose="020F0502020204030204" pitchFamily="34" charset="0"/>
                <a:cs typeface="Calibri" panose="020F0502020204030204" pitchFamily="34" charset="0"/>
              </a:rPr>
              <a:t>fiziksel yapısını düzeltme ve geliştirme amacıyla </a:t>
            </a:r>
            <a:r>
              <a:rPr lang="tr-TR" dirty="0" smtClean="0">
                <a:solidFill>
                  <a:srgbClr val="000000"/>
                </a:solidFill>
                <a:latin typeface="Calibri" panose="020F0502020204030204" pitchFamily="34" charset="0"/>
                <a:cs typeface="Calibri" panose="020F0502020204030204" pitchFamily="34" charset="0"/>
              </a:rPr>
              <a:t>düzenli </a:t>
            </a:r>
            <a:r>
              <a:rPr lang="tr-TR" dirty="0">
                <a:solidFill>
                  <a:srgbClr val="000000"/>
                </a:solidFill>
                <a:latin typeface="Calibri" panose="020F0502020204030204" pitchFamily="34" charset="0"/>
                <a:cs typeface="Calibri" panose="020F0502020204030204" pitchFamily="34" charset="0"/>
              </a:rPr>
              <a:t>hareket </a:t>
            </a:r>
            <a:r>
              <a:rPr lang="tr-TR" dirty="0" smtClean="0">
                <a:solidFill>
                  <a:srgbClr val="000000"/>
                </a:solidFill>
                <a:latin typeface="Calibri" panose="020F0502020204030204" pitchFamily="34" charset="0"/>
                <a:cs typeface="Calibri" panose="020F0502020204030204" pitchFamily="34" charset="0"/>
              </a:rPr>
              <a:t>ettirme, çevikleştirmek </a:t>
            </a:r>
            <a:r>
              <a:rPr lang="tr-TR" dirty="0">
                <a:solidFill>
                  <a:srgbClr val="000000"/>
                </a:solidFill>
                <a:latin typeface="Calibri" panose="020F0502020204030204" pitchFamily="34" charset="0"/>
                <a:cs typeface="Calibri" panose="020F0502020204030204" pitchFamily="34" charset="0"/>
              </a:rPr>
              <a:t>ve güçlendirmek için </a:t>
            </a:r>
            <a:r>
              <a:rPr lang="tr-TR" dirty="0" smtClean="0">
                <a:solidFill>
                  <a:srgbClr val="000000"/>
                </a:solidFill>
                <a:latin typeface="Calibri" panose="020F0502020204030204" pitchFamily="34" charset="0"/>
                <a:cs typeface="Calibri" panose="020F0502020204030204" pitchFamily="34" charset="0"/>
              </a:rPr>
              <a:t>yapılan kültürfizik alıştırmalarının tümüdür.</a:t>
            </a:r>
          </a:p>
          <a:p>
            <a:pPr marL="197622" lvl="0" indent="0" algn="just">
              <a:lnSpc>
                <a:spcPct val="150000"/>
              </a:lnSpc>
              <a:spcBef>
                <a:spcPts val="0"/>
              </a:spcBef>
              <a:buNone/>
            </a:pPr>
            <a:r>
              <a:rPr lang="tr-TR" dirty="0">
                <a:solidFill>
                  <a:srgbClr val="000000"/>
                </a:solidFill>
                <a:latin typeface="Calibri" panose="020F0502020204030204" pitchFamily="34" charset="0"/>
                <a:cs typeface="Calibri" panose="020F0502020204030204" pitchFamily="34" charset="0"/>
              </a:rPr>
              <a:t>	</a:t>
            </a:r>
            <a:r>
              <a:rPr lang="tr-TR" dirty="0" smtClean="0">
                <a:solidFill>
                  <a:srgbClr val="000000"/>
                </a:solidFill>
                <a:latin typeface="Calibri" panose="020F0502020204030204" pitchFamily="34" charset="0"/>
                <a:cs typeface="Calibri" panose="020F0502020204030204" pitchFamily="34" charset="0"/>
              </a:rPr>
              <a:t>Erkeklerde </a:t>
            </a:r>
            <a:r>
              <a:rPr lang="tr-TR" dirty="0">
                <a:solidFill>
                  <a:srgbClr val="000000"/>
                </a:solidFill>
                <a:latin typeface="Calibri" panose="020F0502020204030204" pitchFamily="34" charset="0"/>
                <a:cs typeface="Calibri" panose="020F0502020204030204" pitchFamily="34" charset="0"/>
              </a:rPr>
              <a:t>yer alıştırmaları, barparalel barfiks halkalar ve kulplu beygir; kadınlarda yer alıştırmaları </a:t>
            </a:r>
            <a:r>
              <a:rPr lang="tr-TR" dirty="0" smtClean="0">
                <a:solidFill>
                  <a:srgbClr val="000000"/>
                </a:solidFill>
                <a:latin typeface="Calibri" panose="020F0502020204030204" pitchFamily="34" charset="0"/>
                <a:cs typeface="Calibri" panose="020F0502020204030204" pitchFamily="34" charset="0"/>
              </a:rPr>
              <a:t>barfiks, </a:t>
            </a:r>
            <a:r>
              <a:rPr lang="tr-TR" dirty="0">
                <a:solidFill>
                  <a:srgbClr val="000000"/>
                </a:solidFill>
                <a:latin typeface="Calibri" panose="020F0502020204030204" pitchFamily="34" charset="0"/>
                <a:cs typeface="Calibri" panose="020F0502020204030204" pitchFamily="34" charset="0"/>
              </a:rPr>
              <a:t>Denge </a:t>
            </a:r>
            <a:r>
              <a:rPr lang="tr-TR" dirty="0" smtClean="0">
                <a:solidFill>
                  <a:srgbClr val="000000"/>
                </a:solidFill>
                <a:latin typeface="Calibri" panose="020F0502020204030204" pitchFamily="34" charset="0"/>
                <a:cs typeface="Calibri" panose="020F0502020204030204" pitchFamily="34" charset="0"/>
              </a:rPr>
              <a:t>alıştırmalarını </a:t>
            </a:r>
            <a:r>
              <a:rPr lang="tr-TR" dirty="0">
                <a:solidFill>
                  <a:srgbClr val="000000"/>
                </a:solidFill>
                <a:latin typeface="Calibri" panose="020F0502020204030204" pitchFamily="34" charset="0"/>
                <a:cs typeface="Calibri" panose="020F0502020204030204" pitchFamily="34" charset="0"/>
              </a:rPr>
              <a:t>içeren yarışma </a:t>
            </a:r>
            <a:r>
              <a:rPr lang="tr-TR" dirty="0" smtClean="0">
                <a:solidFill>
                  <a:srgbClr val="000000"/>
                </a:solidFill>
                <a:latin typeface="Calibri" panose="020F0502020204030204" pitchFamily="34" charset="0"/>
                <a:cs typeface="Calibri" panose="020F0502020204030204" pitchFamily="34" charset="0"/>
              </a:rPr>
              <a:t>disiplini iyileştirme </a:t>
            </a:r>
            <a:r>
              <a:rPr lang="tr-TR" dirty="0">
                <a:solidFill>
                  <a:srgbClr val="000000"/>
                </a:solidFill>
                <a:latin typeface="Calibri" panose="020F0502020204030204" pitchFamily="34" charset="0"/>
                <a:cs typeface="Calibri" panose="020F0502020204030204" pitchFamily="34" charset="0"/>
              </a:rPr>
              <a:t>ve öğrenme amaçları güden tıbbi </a:t>
            </a:r>
            <a:r>
              <a:rPr lang="tr-TR" dirty="0" smtClean="0">
                <a:solidFill>
                  <a:srgbClr val="000000"/>
                </a:solidFill>
                <a:latin typeface="Calibri" panose="020F0502020204030204" pitchFamily="34" charset="0"/>
                <a:cs typeface="Calibri" panose="020F0502020204030204" pitchFamily="34" charset="0"/>
              </a:rPr>
              <a:t>ve </a:t>
            </a:r>
            <a:r>
              <a:rPr lang="tr-TR" dirty="0">
                <a:solidFill>
                  <a:srgbClr val="000000"/>
                </a:solidFill>
                <a:latin typeface="Calibri" panose="020F0502020204030204" pitchFamily="34" charset="0"/>
                <a:cs typeface="Calibri" panose="020F0502020204030204" pitchFamily="34" charset="0"/>
              </a:rPr>
              <a:t>eğitim </a:t>
            </a:r>
            <a:r>
              <a:rPr lang="tr-TR" dirty="0" err="1" smtClean="0">
                <a:solidFill>
                  <a:srgbClr val="000000"/>
                </a:solidFill>
                <a:latin typeface="Calibri" panose="020F0502020204030204" pitchFamily="34" charset="0"/>
                <a:cs typeface="Calibri" panose="020F0502020204030204" pitchFamily="34" charset="0"/>
              </a:rPr>
              <a:t>cimnastiği</a:t>
            </a:r>
            <a:r>
              <a:rPr lang="tr-TR" dirty="0" smtClean="0">
                <a:solidFill>
                  <a:srgbClr val="000000"/>
                </a:solidFill>
                <a:latin typeface="Calibri" panose="020F0502020204030204" pitchFamily="34" charset="0"/>
                <a:cs typeface="Calibri" panose="020F0502020204030204" pitchFamily="34" charset="0"/>
              </a:rPr>
              <a:t> ise </a:t>
            </a:r>
            <a:r>
              <a:rPr lang="tr-TR" dirty="0">
                <a:solidFill>
                  <a:srgbClr val="000000"/>
                </a:solidFill>
                <a:latin typeface="Calibri" panose="020F0502020204030204" pitchFamily="34" charset="0"/>
                <a:cs typeface="Calibri" panose="020F0502020204030204" pitchFamily="34" charset="0"/>
              </a:rPr>
              <a:t>sanat olmaktan çıkıp bilim </a:t>
            </a:r>
            <a:r>
              <a:rPr lang="tr-TR" dirty="0" smtClean="0">
                <a:solidFill>
                  <a:srgbClr val="000000"/>
                </a:solidFill>
                <a:latin typeface="Calibri" panose="020F0502020204030204" pitchFamily="34" charset="0"/>
                <a:cs typeface="Calibri" panose="020F0502020204030204" pitchFamily="34" charset="0"/>
              </a:rPr>
              <a:t>sayılmaktadır. </a:t>
            </a:r>
          </a:p>
          <a:p>
            <a:pPr marL="197622" lvl="0" indent="0" algn="just">
              <a:lnSpc>
                <a:spcPct val="150000"/>
              </a:lnSpc>
              <a:spcBef>
                <a:spcPts val="0"/>
              </a:spcBef>
              <a:buNone/>
            </a:pPr>
            <a:r>
              <a:rPr lang="tr-TR" dirty="0">
                <a:solidFill>
                  <a:srgbClr val="000000"/>
                </a:solidFill>
                <a:latin typeface="Calibri" panose="020F0502020204030204" pitchFamily="34" charset="0"/>
                <a:cs typeface="Calibri" panose="020F0502020204030204" pitchFamily="34" charset="0"/>
              </a:rPr>
              <a:t>	</a:t>
            </a:r>
            <a:r>
              <a:rPr lang="tr-TR" dirty="0" smtClean="0">
                <a:solidFill>
                  <a:srgbClr val="000000"/>
                </a:solidFill>
                <a:latin typeface="Calibri" panose="020F0502020204030204" pitchFamily="34" charset="0"/>
                <a:cs typeface="Calibri" panose="020F0502020204030204" pitchFamily="34" charset="0"/>
              </a:rPr>
              <a:t>İnsanın </a:t>
            </a:r>
            <a:r>
              <a:rPr lang="tr-TR" dirty="0">
                <a:solidFill>
                  <a:srgbClr val="000000"/>
                </a:solidFill>
                <a:latin typeface="Calibri" panose="020F0502020204030204" pitchFamily="34" charset="0"/>
                <a:cs typeface="Calibri" panose="020F0502020204030204" pitchFamily="34" charset="0"/>
              </a:rPr>
              <a:t>fizik ve moral yetilerini </a:t>
            </a:r>
            <a:r>
              <a:rPr lang="tr-TR" dirty="0" smtClean="0">
                <a:solidFill>
                  <a:srgbClr val="000000"/>
                </a:solidFill>
                <a:latin typeface="Calibri" panose="020F0502020204030204" pitchFamily="34" charset="0"/>
                <a:cs typeface="Calibri" panose="020F0502020204030204" pitchFamily="34" charset="0"/>
              </a:rPr>
              <a:t>eğitmek, </a:t>
            </a:r>
            <a:r>
              <a:rPr lang="tr-TR" dirty="0">
                <a:solidFill>
                  <a:srgbClr val="000000"/>
                </a:solidFill>
                <a:latin typeface="Calibri" panose="020F0502020204030204" pitchFamily="34" charset="0"/>
                <a:cs typeface="Calibri" panose="020F0502020204030204" pitchFamily="34" charset="0"/>
              </a:rPr>
              <a:t>fiziksel ve ruhsal verimini arttırmak amacıyla beden çalışmalarından yararlanan </a:t>
            </a:r>
            <a:r>
              <a:rPr lang="tr-TR" b="1" dirty="0">
                <a:solidFill>
                  <a:srgbClr val="000000"/>
                </a:solidFill>
                <a:latin typeface="Calibri" panose="020F0502020204030204" pitchFamily="34" charset="0"/>
                <a:cs typeface="Calibri" panose="020F0502020204030204" pitchFamily="34" charset="0"/>
              </a:rPr>
              <a:t>“fiziksel </a:t>
            </a:r>
            <a:r>
              <a:rPr lang="tr-TR" b="1" dirty="0" smtClean="0">
                <a:solidFill>
                  <a:srgbClr val="000000"/>
                </a:solidFill>
                <a:latin typeface="Calibri" panose="020F0502020204030204" pitchFamily="34" charset="0"/>
                <a:cs typeface="Calibri" panose="020F0502020204030204" pitchFamily="34" charset="0"/>
              </a:rPr>
              <a:t>eğitimi” </a:t>
            </a:r>
            <a:r>
              <a:rPr lang="tr-TR" dirty="0" smtClean="0">
                <a:solidFill>
                  <a:srgbClr val="000000"/>
                </a:solidFill>
                <a:latin typeface="Calibri" panose="020F0502020204030204" pitchFamily="34" charset="0"/>
                <a:cs typeface="Calibri" panose="020F0502020204030204" pitchFamily="34" charset="0"/>
              </a:rPr>
              <a:t>jimnastikten </a:t>
            </a:r>
            <a:r>
              <a:rPr lang="tr-TR" dirty="0">
                <a:solidFill>
                  <a:srgbClr val="000000"/>
                </a:solidFill>
                <a:latin typeface="Calibri" panose="020F0502020204030204" pitchFamily="34" charset="0"/>
                <a:cs typeface="Calibri" panose="020F0502020204030204" pitchFamily="34" charset="0"/>
              </a:rPr>
              <a:t>ayrı bir daldır.</a:t>
            </a:r>
          </a:p>
          <a:p>
            <a:pPr marL="197622" indent="0" algn="just">
              <a:lnSpc>
                <a:spcPct val="150000"/>
              </a:lnSpc>
              <a:spcBef>
                <a:spcPts val="0"/>
              </a:spcBef>
              <a:buNone/>
            </a:pPr>
            <a:r>
              <a:rPr lang="tr-TR" b="1" dirty="0" err="1" smtClean="0">
                <a:solidFill>
                  <a:srgbClr val="000000"/>
                </a:solidFill>
                <a:latin typeface="Calibri" panose="020F0502020204030204" pitchFamily="34" charset="0"/>
                <a:cs typeface="Calibri" panose="020F0502020204030204" pitchFamily="34" charset="0"/>
              </a:rPr>
              <a:t>Cimnastik</a:t>
            </a:r>
            <a:r>
              <a:rPr lang="tr-TR" b="1" dirty="0" smtClean="0">
                <a:solidFill>
                  <a:srgbClr val="000000"/>
                </a:solidFill>
                <a:latin typeface="Calibri" panose="020F0502020204030204" pitchFamily="34" charset="0"/>
                <a:cs typeface="Calibri" panose="020F0502020204030204" pitchFamily="34" charset="0"/>
              </a:rPr>
              <a:t> Bölümleri</a:t>
            </a:r>
          </a:p>
          <a:p>
            <a:pPr marL="898525" lvl="0" indent="-285750" algn="just">
              <a:lnSpc>
                <a:spcPct val="150000"/>
              </a:lnSpc>
              <a:spcBef>
                <a:spcPts val="0"/>
              </a:spcBef>
              <a:buFont typeface="Wingdings" panose="05000000000000000000" pitchFamily="2" charset="2"/>
              <a:buChar char="§"/>
            </a:pPr>
            <a:r>
              <a:rPr lang="tr-TR" dirty="0" smtClean="0">
                <a:solidFill>
                  <a:srgbClr val="000000"/>
                </a:solidFill>
                <a:latin typeface="Calibri" panose="020F0502020204030204" pitchFamily="34" charset="0"/>
                <a:cs typeface="Calibri" panose="020F0502020204030204" pitchFamily="34" charset="0"/>
              </a:rPr>
              <a:t>	</a:t>
            </a:r>
            <a:r>
              <a:rPr lang="tr-TR" i="1" dirty="0" smtClean="0">
                <a:solidFill>
                  <a:srgbClr val="000000"/>
                </a:solidFill>
                <a:latin typeface="Calibri" panose="020F0502020204030204" pitchFamily="34" charset="0"/>
                <a:cs typeface="Calibri" panose="020F0502020204030204" pitchFamily="34" charset="0"/>
              </a:rPr>
              <a:t>Aletli </a:t>
            </a:r>
            <a:r>
              <a:rPr lang="tr-TR" i="1" dirty="0">
                <a:solidFill>
                  <a:srgbClr val="000000"/>
                </a:solidFill>
                <a:latin typeface="Calibri" panose="020F0502020204030204" pitchFamily="34" charset="0"/>
                <a:cs typeface="Calibri" panose="020F0502020204030204" pitchFamily="34" charset="0"/>
              </a:rPr>
              <a:t>ya da aletsiz </a:t>
            </a:r>
            <a:r>
              <a:rPr lang="tr-TR" i="1" dirty="0" smtClean="0">
                <a:solidFill>
                  <a:srgbClr val="000000"/>
                </a:solidFill>
                <a:latin typeface="Calibri" panose="020F0502020204030204" pitchFamily="34" charset="0"/>
                <a:cs typeface="Calibri" panose="020F0502020204030204" pitchFamily="34" charset="0"/>
              </a:rPr>
              <a:t>jimnastik, </a:t>
            </a:r>
          </a:p>
          <a:p>
            <a:pPr marL="898525" lvl="0" indent="-285750" algn="just">
              <a:lnSpc>
                <a:spcPct val="150000"/>
              </a:lnSpc>
              <a:spcBef>
                <a:spcPts val="0"/>
              </a:spcBef>
              <a:buFont typeface="Wingdings" panose="05000000000000000000" pitchFamily="2" charset="2"/>
              <a:buChar char="§"/>
            </a:pPr>
            <a:r>
              <a:rPr lang="tr-TR" i="1" dirty="0" smtClean="0">
                <a:solidFill>
                  <a:srgbClr val="000000"/>
                </a:solidFill>
                <a:latin typeface="Calibri" panose="020F0502020204030204" pitchFamily="34" charset="0"/>
                <a:cs typeface="Calibri" panose="020F0502020204030204" pitchFamily="34" charset="0"/>
              </a:rPr>
              <a:t>Modern </a:t>
            </a:r>
            <a:r>
              <a:rPr lang="tr-TR" i="1" dirty="0">
                <a:solidFill>
                  <a:srgbClr val="000000"/>
                </a:solidFill>
                <a:latin typeface="Calibri" panose="020F0502020204030204" pitchFamily="34" charset="0"/>
                <a:cs typeface="Calibri" panose="020F0502020204030204" pitchFamily="34" charset="0"/>
              </a:rPr>
              <a:t>ritmik </a:t>
            </a:r>
            <a:r>
              <a:rPr lang="tr-TR" i="1" dirty="0" smtClean="0">
                <a:solidFill>
                  <a:srgbClr val="000000"/>
                </a:solidFill>
                <a:latin typeface="Calibri" panose="020F0502020204030204" pitchFamily="34" charset="0"/>
                <a:cs typeface="Calibri" panose="020F0502020204030204" pitchFamily="34" charset="0"/>
              </a:rPr>
              <a:t>jimnastik,   </a:t>
            </a:r>
          </a:p>
          <a:p>
            <a:pPr marL="898525" lvl="0" indent="-285750" algn="just">
              <a:lnSpc>
                <a:spcPct val="150000"/>
              </a:lnSpc>
              <a:spcBef>
                <a:spcPts val="0"/>
              </a:spcBef>
              <a:buFont typeface="Wingdings" panose="05000000000000000000" pitchFamily="2" charset="2"/>
              <a:buChar char="§"/>
            </a:pPr>
            <a:r>
              <a:rPr lang="tr-TR" i="1" dirty="0" smtClean="0">
                <a:solidFill>
                  <a:srgbClr val="000000"/>
                </a:solidFill>
                <a:latin typeface="Calibri" panose="020F0502020204030204" pitchFamily="34" charset="0"/>
                <a:cs typeface="Calibri" panose="020F0502020204030204" pitchFamily="34" charset="0"/>
              </a:rPr>
              <a:t>Atletizm </a:t>
            </a:r>
            <a:r>
              <a:rPr lang="tr-TR" i="1" dirty="0">
                <a:solidFill>
                  <a:srgbClr val="000000"/>
                </a:solidFill>
                <a:latin typeface="Calibri" panose="020F0502020204030204" pitchFamily="34" charset="0"/>
                <a:cs typeface="Calibri" panose="020F0502020204030204" pitchFamily="34" charset="0"/>
              </a:rPr>
              <a:t>öncesi </a:t>
            </a:r>
            <a:r>
              <a:rPr lang="tr-TR" i="1" dirty="0" smtClean="0">
                <a:solidFill>
                  <a:srgbClr val="000000"/>
                </a:solidFill>
                <a:latin typeface="Calibri" panose="020F0502020204030204" pitchFamily="34" charset="0"/>
                <a:cs typeface="Calibri" panose="020F0502020204030204" pitchFamily="34" charset="0"/>
              </a:rPr>
              <a:t>jimnastik, </a:t>
            </a:r>
          </a:p>
          <a:p>
            <a:pPr marL="898525" lvl="0" indent="-285750" algn="just">
              <a:lnSpc>
                <a:spcPct val="150000"/>
              </a:lnSpc>
              <a:spcBef>
                <a:spcPts val="0"/>
              </a:spcBef>
              <a:buFont typeface="Wingdings" panose="05000000000000000000" pitchFamily="2" charset="2"/>
              <a:buChar char="§"/>
            </a:pPr>
            <a:r>
              <a:rPr lang="tr-TR" i="1" dirty="0" smtClean="0">
                <a:solidFill>
                  <a:srgbClr val="000000"/>
                </a:solidFill>
                <a:latin typeface="Calibri" panose="020F0502020204030204" pitchFamily="34" charset="0"/>
                <a:cs typeface="Calibri" panose="020F0502020204030204" pitchFamily="34" charset="0"/>
              </a:rPr>
              <a:t>Cambazlık jimnastiği, </a:t>
            </a:r>
          </a:p>
          <a:p>
            <a:pPr marL="898525" lvl="0" indent="-285750" algn="just">
              <a:lnSpc>
                <a:spcPct val="150000"/>
              </a:lnSpc>
              <a:spcBef>
                <a:spcPts val="0"/>
              </a:spcBef>
              <a:buFont typeface="Wingdings" panose="05000000000000000000" pitchFamily="2" charset="2"/>
              <a:buChar char="§"/>
            </a:pPr>
            <a:r>
              <a:rPr lang="tr-TR" i="1" dirty="0" smtClean="0">
                <a:solidFill>
                  <a:srgbClr val="000000"/>
                </a:solidFill>
                <a:latin typeface="Calibri" panose="020F0502020204030204" pitchFamily="34" charset="0"/>
                <a:cs typeface="Calibri" panose="020F0502020204030204" pitchFamily="34" charset="0"/>
              </a:rPr>
              <a:t>Düzeltici jimnastik, </a:t>
            </a:r>
          </a:p>
          <a:p>
            <a:pPr marL="898525" lvl="0" indent="-285750" algn="just">
              <a:lnSpc>
                <a:spcPct val="150000"/>
              </a:lnSpc>
              <a:spcBef>
                <a:spcPts val="0"/>
              </a:spcBef>
              <a:buFont typeface="Wingdings" panose="05000000000000000000" pitchFamily="2" charset="2"/>
              <a:buChar char="§"/>
            </a:pPr>
            <a:r>
              <a:rPr lang="tr-TR" i="1" dirty="0" smtClean="0">
                <a:solidFill>
                  <a:srgbClr val="000000"/>
                </a:solidFill>
                <a:latin typeface="Calibri" panose="020F0502020204030204" pitchFamily="34" charset="0"/>
                <a:cs typeface="Calibri" panose="020F0502020204030204" pitchFamily="34" charset="0"/>
              </a:rPr>
              <a:t>Eğitici jimnastik, </a:t>
            </a:r>
          </a:p>
          <a:p>
            <a:pPr marL="898525" lvl="0" indent="-285750" algn="just">
              <a:lnSpc>
                <a:spcPct val="150000"/>
              </a:lnSpc>
              <a:spcBef>
                <a:spcPts val="0"/>
              </a:spcBef>
              <a:buFont typeface="Wingdings" panose="05000000000000000000" pitchFamily="2" charset="2"/>
              <a:buChar char="§"/>
            </a:pPr>
            <a:r>
              <a:rPr lang="tr-TR" i="1" dirty="0" smtClean="0">
                <a:solidFill>
                  <a:srgbClr val="000000"/>
                </a:solidFill>
                <a:latin typeface="Calibri" panose="020F0502020204030204" pitchFamily="34" charset="0"/>
                <a:cs typeface="Calibri" panose="020F0502020204030204" pitchFamily="34" charset="0"/>
              </a:rPr>
              <a:t>Tıbbi jimnastik gibi çeşitleri vardır.</a:t>
            </a:r>
            <a:endParaRPr lang="tr-TR" i="1" dirty="0">
              <a:solidFill>
                <a:srgbClr val="000000"/>
              </a:solidFill>
              <a:latin typeface="Calibri" panose="020F0502020204030204" pitchFamily="34" charset="0"/>
              <a:cs typeface="Calibri" panose="020F0502020204030204" pitchFamily="34" charset="0"/>
            </a:endParaRPr>
          </a:p>
          <a:p>
            <a:pPr lvl="0"/>
            <a:endParaRPr lang="tr-TR" dirty="0">
              <a:solidFill>
                <a:srgbClr val="000000"/>
              </a:solidFill>
            </a:endParaRPr>
          </a:p>
        </p:txBody>
      </p:sp>
      <p:sp>
        <p:nvSpPr>
          <p:cNvPr id="4" name="Slayt Numarası Yer Tutucusu 3"/>
          <p:cNvSpPr>
            <a:spLocks noGrp="1"/>
          </p:cNvSpPr>
          <p:nvPr>
            <p:ph type="sldNum" sz="quarter" idx="12"/>
          </p:nvPr>
        </p:nvSpPr>
        <p:spPr/>
        <p:txBody>
          <a:bodyPr/>
          <a:lstStyle/>
          <a:p>
            <a:fld id="{80B92E41-E063-4A9C-99AA-A8AC0554397C}" type="slidenum">
              <a:rPr lang="tr-TR" smtClean="0"/>
              <a:t>4</a:t>
            </a:fld>
            <a:endParaRPr lang="tr-TR"/>
          </a:p>
        </p:txBody>
      </p:sp>
    </p:spTree>
    <p:extLst>
      <p:ext uri="{BB962C8B-B14F-4D97-AF65-F5344CB8AC3E}">
        <p14:creationId xmlns:p14="http://schemas.microsoft.com/office/powerpoint/2010/main" val="324616392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 y="0"/>
            <a:ext cx="9035512" cy="6858000"/>
          </a:xfrm>
          <a:solidFill>
            <a:srgbClr val="FDFFE1"/>
          </a:solidFill>
        </p:spPr>
        <p:txBody>
          <a:bodyPr/>
          <a:lstStyle/>
          <a:p>
            <a:pPr marL="449263" lvl="0" indent="-355600" algn="just">
              <a:lnSpc>
                <a:spcPct val="150000"/>
              </a:lnSpc>
              <a:spcBef>
                <a:spcPts val="0"/>
              </a:spcBef>
              <a:spcAft>
                <a:spcPts val="0"/>
              </a:spcAft>
              <a:buNone/>
            </a:pPr>
            <a:r>
              <a:rPr lang="tr-TR" sz="1650" b="1" dirty="0">
                <a:solidFill>
                  <a:srgbClr val="0070C0"/>
                </a:solidFill>
                <a:latin typeface="Calibri" panose="020F0502020204030204" pitchFamily="34" charset="0"/>
                <a:ea typeface="Calibri" panose="020F0502020204030204" pitchFamily="34" charset="0"/>
                <a:cs typeface="Calibri" panose="020F0502020204030204" pitchFamily="34" charset="0"/>
              </a:rPr>
              <a:t>CİMNASTİK BRANŞLARI</a:t>
            </a:r>
          </a:p>
          <a:p>
            <a:pPr marL="449263" lvl="0" indent="-355600" algn="just">
              <a:lnSpc>
                <a:spcPct val="150000"/>
              </a:lnSpc>
              <a:spcBef>
                <a:spcPts val="0"/>
              </a:spcBef>
              <a:spcAft>
                <a:spcPts val="0"/>
              </a:spcAft>
              <a:buAutoNum type="alphaUcPeriod"/>
            </a:pPr>
            <a:r>
              <a:rPr lang="tr-TR" sz="1650"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Artistik </a:t>
            </a:r>
            <a:r>
              <a:rPr lang="tr-TR" sz="1650" b="1" dirty="0">
                <a:solidFill>
                  <a:srgbClr val="000000"/>
                </a:solidFill>
                <a:latin typeface="Calibri" panose="020F0502020204030204" pitchFamily="34" charset="0"/>
                <a:ea typeface="Calibri" panose="020F0502020204030204" pitchFamily="34" charset="0"/>
                <a:cs typeface="Calibri" panose="020F0502020204030204" pitchFamily="34" charset="0"/>
              </a:rPr>
              <a:t>Jimnastik</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tr-TR" sz="165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Ülkemizde eski </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adı Aletli jimnastiktir </a:t>
            </a:r>
            <a:r>
              <a:rPr lang="tr-TR" sz="165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olan</a:t>
            </a:r>
            <a:r>
              <a:rPr lang="tr-TR" sz="165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Artistik Jimnastik</a:t>
            </a:r>
            <a:r>
              <a:rPr lang="tr-TR" sz="165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y</a:t>
            </a:r>
            <a:r>
              <a:rPr lang="tr-TR" sz="1650" i="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er, </a:t>
            </a:r>
            <a:r>
              <a:rPr lang="tr-TR" sz="1650" i="1" dirty="0">
                <a:solidFill>
                  <a:srgbClr val="000000"/>
                </a:solidFill>
                <a:latin typeface="Calibri" panose="020F0502020204030204" pitchFamily="34" charset="0"/>
                <a:ea typeface="Calibri" panose="020F0502020204030204" pitchFamily="34" charset="0"/>
                <a:cs typeface="Calibri" panose="020F0502020204030204" pitchFamily="34" charset="0"/>
              </a:rPr>
              <a:t>kulplu </a:t>
            </a:r>
            <a:r>
              <a:rPr lang="tr-TR" sz="1650" i="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beygir, </a:t>
            </a:r>
            <a:r>
              <a:rPr lang="tr-TR" sz="1650" i="1" dirty="0">
                <a:solidFill>
                  <a:srgbClr val="000000"/>
                </a:solidFill>
                <a:latin typeface="Calibri" panose="020F0502020204030204" pitchFamily="34" charset="0"/>
                <a:ea typeface="Calibri" panose="020F0502020204030204" pitchFamily="34" charset="0"/>
                <a:cs typeface="Calibri" panose="020F0502020204030204" pitchFamily="34" charset="0"/>
              </a:rPr>
              <a:t>halka, atlama beygiri, paralel, </a:t>
            </a:r>
            <a:r>
              <a:rPr lang="tr-TR" sz="1650" i="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barfiks gibi </a:t>
            </a:r>
            <a:r>
              <a:rPr lang="tr-TR" sz="1650" b="1" i="1" dirty="0">
                <a:solidFill>
                  <a:srgbClr val="000000"/>
                </a:solidFill>
                <a:latin typeface="Calibri" panose="020F0502020204030204" pitchFamily="34" charset="0"/>
                <a:ea typeface="Calibri" panose="020F0502020204030204" pitchFamily="34" charset="0"/>
                <a:cs typeface="Calibri" panose="020F0502020204030204" pitchFamily="34" charset="0"/>
              </a:rPr>
              <a:t>erkeklerin</a:t>
            </a:r>
            <a:r>
              <a:rPr lang="tr-TR" sz="1650" i="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tr-TR" sz="1650" i="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6 alette, </a:t>
            </a:r>
            <a:r>
              <a:rPr lang="tr-TR" sz="1650"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bayanların,</a:t>
            </a:r>
            <a:r>
              <a:rPr lang="tr-TR" sz="165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atlama beygiri, </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kız </a:t>
            </a:r>
            <a:r>
              <a:rPr lang="tr-TR" sz="165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paraleli, denge, yer, </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asimetrik </a:t>
            </a:r>
            <a:r>
              <a:rPr lang="tr-TR" sz="165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paralel olarak 5 </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alette </a:t>
            </a:r>
            <a:r>
              <a:rPr lang="tr-TR" sz="165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yarıştığı bir jimnastik türüdür. </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Artistik </a:t>
            </a:r>
            <a:r>
              <a:rPr lang="tr-TR" sz="1650"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cimnastikte</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tr-TR" sz="165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yarışma aletleri </a:t>
            </a:r>
            <a:r>
              <a:rPr lang="tr-TR" sz="1650" b="1" i="1" dirty="0" err="1" smtClean="0">
                <a:solidFill>
                  <a:srgbClr val="000000"/>
                </a:solidFill>
                <a:latin typeface="Calibri" panose="020F0502020204030204" pitchFamily="34" charset="0"/>
                <a:ea typeface="Calibri" panose="020F0502020204030204" pitchFamily="34" charset="0"/>
                <a:cs typeface="Calibri" panose="020F0502020204030204" pitchFamily="34" charset="0"/>
              </a:rPr>
              <a:t>sabitdir</a:t>
            </a:r>
            <a:r>
              <a:rPr lang="tr-TR" sz="1650" b="1" i="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tr-TR" sz="165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marL="449263" lvl="0" indent="-355600" algn="just">
              <a:lnSpc>
                <a:spcPct val="150000"/>
              </a:lnSpc>
              <a:spcBef>
                <a:spcPts val="0"/>
              </a:spcBef>
              <a:spcAft>
                <a:spcPts val="0"/>
              </a:spcAft>
              <a:buAutoNum type="alphaUcPeriod"/>
            </a:pPr>
            <a:r>
              <a:rPr lang="tr-TR" sz="1650"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Ritmik </a:t>
            </a:r>
            <a:r>
              <a:rPr lang="tr-TR" sz="1650" b="1" dirty="0">
                <a:solidFill>
                  <a:srgbClr val="000000"/>
                </a:solidFill>
                <a:latin typeface="Calibri" panose="020F0502020204030204" pitchFamily="34" charset="0"/>
                <a:ea typeface="Calibri" panose="020F0502020204030204" pitchFamily="34" charset="0"/>
                <a:cs typeface="Calibri" panose="020F0502020204030204" pitchFamily="34" charset="0"/>
              </a:rPr>
              <a:t>Jimnastik.</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 İsveç kökenli bir spordur Oyunculuk bale müzik ve </a:t>
            </a:r>
            <a:r>
              <a:rPr lang="tr-TR" sz="1650" dirty="0" err="1">
                <a:solidFill>
                  <a:srgbClr val="000000"/>
                </a:solidFill>
                <a:latin typeface="Calibri" panose="020F0502020204030204" pitchFamily="34" charset="0"/>
                <a:ea typeface="Calibri" panose="020F0502020204030204" pitchFamily="34" charset="0"/>
                <a:cs typeface="Calibri" panose="020F0502020204030204" pitchFamily="34" charset="0"/>
              </a:rPr>
              <a:t>pandomin</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 ile birlikte </a:t>
            </a:r>
            <a:r>
              <a:rPr lang="tr-TR" sz="165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yapılır. </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Sadece bayanların yaptığı bir branştır. </a:t>
            </a:r>
            <a:r>
              <a:rPr lang="tr-TR" sz="165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1983′te </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Olimpiyatlara dahil edilen Ritmik Jimnastiğin kendine </a:t>
            </a:r>
            <a:r>
              <a:rPr lang="tr-TR" sz="165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özgü kuralları </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ve puanlama sistemi vardır. </a:t>
            </a:r>
            <a:endParaRPr lang="tr-TR" sz="1650" dirty="0" smtClean="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449263" lvl="0" indent="-355600" algn="just">
              <a:lnSpc>
                <a:spcPct val="150000"/>
              </a:lnSpc>
              <a:spcBef>
                <a:spcPts val="0"/>
              </a:spcBef>
              <a:spcAft>
                <a:spcPts val="0"/>
              </a:spcAft>
              <a:buAutoNum type="alphaUcPeriod"/>
            </a:pPr>
            <a:r>
              <a:rPr lang="tr-TR" sz="1650"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Genel </a:t>
            </a:r>
            <a:r>
              <a:rPr lang="tr-TR" sz="1650" b="1" dirty="0">
                <a:solidFill>
                  <a:srgbClr val="000000"/>
                </a:solidFill>
                <a:latin typeface="Calibri" panose="020F0502020204030204" pitchFamily="34" charset="0"/>
                <a:ea typeface="Calibri" panose="020F0502020204030204" pitchFamily="34" charset="0"/>
                <a:cs typeface="Calibri" panose="020F0502020204030204" pitchFamily="34" charset="0"/>
              </a:rPr>
              <a:t>Jimnastik. </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Gösteri amaçlı yapılan genel jimnastik her </a:t>
            </a:r>
            <a:r>
              <a:rPr lang="tr-TR" sz="165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ülkede </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kendi yarışma kurallarına göre belirlemektedir. Genel </a:t>
            </a:r>
            <a:r>
              <a:rPr lang="tr-TR" sz="1650"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 müzik eşliğinde serbest spor giysileri ve taşınabilir her türlü aracın kullanılabileceği içerisinde dans, çeşitli </a:t>
            </a:r>
            <a:r>
              <a:rPr lang="tr-TR" sz="1650"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 hareketleri olan hatta belli bir temayı işleyen ve </a:t>
            </a:r>
            <a:r>
              <a:rPr lang="tr-TR" sz="165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estetik </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görünüm ağır basan bir Grup jimnastiğidir. </a:t>
            </a:r>
            <a:r>
              <a:rPr lang="tr-TR" sz="165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Gruplar </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yalnız bay veya bayan olabileceği gibi karma da olabilir. Her alette serbest ve zorunlu hareketler vardır. Zorunlu hareketler önceden belirlenmiş hareketlerdir. Serbest hareketler </a:t>
            </a:r>
            <a:r>
              <a:rPr lang="tr-TR" sz="1650"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cimnastikçilerin</a:t>
            </a:r>
            <a:r>
              <a:rPr lang="tr-TR" sz="1650" dirty="0">
                <a:solidFill>
                  <a:srgbClr val="000000"/>
                </a:solidFill>
                <a:latin typeface="Calibri" panose="020F0502020204030204" pitchFamily="34" charset="0"/>
                <a:ea typeface="Calibri" panose="020F0502020204030204" pitchFamily="34" charset="0"/>
                <a:cs typeface="Calibri" panose="020F0502020204030204" pitchFamily="34" charset="0"/>
              </a:rPr>
              <a:t> kendilerinin düzenledikleri hareketlerdir ve yarışmacıların en başarılı yönlerini gösterebilmek amacı taşırlar.</a:t>
            </a:r>
          </a:p>
          <a:p>
            <a:pPr marL="360363" lvl="0" indent="-269875">
              <a:lnSpc>
                <a:spcPct val="150000"/>
              </a:lnSpc>
              <a:spcBef>
                <a:spcPts val="0"/>
              </a:spcBef>
              <a:spcAft>
                <a:spcPts val="0"/>
              </a:spcAft>
            </a:pPr>
            <a:endParaRPr lang="tr-TR" sz="1700" dirty="0">
              <a:solidFill>
                <a:srgbClr val="000000"/>
              </a:solidFill>
              <a:latin typeface="Calibri" panose="020F0502020204030204" pitchFamily="34" charset="0"/>
              <a:cs typeface="Calibri" panose="020F0502020204030204" pitchFamily="34" charset="0"/>
            </a:endParaRPr>
          </a:p>
          <a:p>
            <a:pPr marL="360363" lvl="0" indent="-269875"/>
            <a:endParaRPr lang="tr-TR" dirty="0">
              <a:solidFill>
                <a:srgbClr val="000000"/>
              </a:solidFill>
            </a:endParaRPr>
          </a:p>
          <a:p>
            <a:pPr marL="449263" lvl="0" indent="-358775">
              <a:lnSpc>
                <a:spcPct val="150000"/>
              </a:lnSpc>
              <a:spcBef>
                <a:spcPts val="0"/>
              </a:spcBef>
              <a:spcAft>
                <a:spcPts val="0"/>
              </a:spcAft>
              <a:buNone/>
            </a:pPr>
            <a:endParaRPr lang="tr-TR" dirty="0">
              <a:solidFill>
                <a:srgbClr val="000000"/>
              </a:solidFill>
            </a:endParaRPr>
          </a:p>
          <a:p>
            <a:pPr marL="360363" lvl="0" indent="-269875" algn="just">
              <a:lnSpc>
                <a:spcPct val="150000"/>
              </a:lnSpc>
              <a:spcBef>
                <a:spcPts val="0"/>
              </a:spcBef>
              <a:spcAft>
                <a:spcPts val="0"/>
              </a:spcAft>
              <a:buNone/>
            </a:pPr>
            <a:endParaRPr lang="tr-TR" dirty="0"/>
          </a:p>
        </p:txBody>
      </p:sp>
    </p:spTree>
    <p:extLst>
      <p:ext uri="{BB962C8B-B14F-4D97-AF65-F5344CB8AC3E}">
        <p14:creationId xmlns:p14="http://schemas.microsoft.com/office/powerpoint/2010/main" val="386557980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 y="0"/>
            <a:ext cx="9035507" cy="6858000"/>
          </a:xfrm>
          <a:solidFill>
            <a:srgbClr val="FDFFE1"/>
          </a:solidFill>
        </p:spPr>
        <p:txBody>
          <a:bodyPr/>
          <a:lstStyle/>
          <a:p>
            <a:pPr marL="449263" indent="-358775" algn="just">
              <a:lnSpc>
                <a:spcPct val="150000"/>
              </a:lnSpc>
              <a:spcBef>
                <a:spcPts val="0"/>
              </a:spcBef>
              <a:spcAft>
                <a:spcPts val="0"/>
              </a:spcAft>
              <a:buNone/>
            </a:pPr>
            <a:r>
              <a:rPr lang="tr-TR" b="1" dirty="0">
                <a:solidFill>
                  <a:srgbClr val="0070C0"/>
                </a:solidFill>
                <a:latin typeface="Calibri" panose="020F0502020204030204" pitchFamily="34" charset="0"/>
                <a:ea typeface="Calibri" panose="020F0502020204030204" pitchFamily="34" charset="0"/>
                <a:cs typeface="Calibri" panose="020F0502020204030204" pitchFamily="34" charset="0"/>
              </a:rPr>
              <a:t>RİTMİK JİMNASTİK</a:t>
            </a:r>
            <a:endParaRPr lang="tr-TR"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60363" indent="-269875" algn="just">
              <a:lnSpc>
                <a:spcPct val="150000"/>
              </a:lnSpc>
              <a:spcBef>
                <a:spcPts val="0"/>
              </a:spcBef>
              <a:spcAft>
                <a:spcPts val="0"/>
              </a:spcAft>
            </a:pPr>
            <a:r>
              <a:rPr lang="tr-TR" dirty="0" smtClean="0">
                <a:latin typeface="Calibri" panose="020F0502020204030204" pitchFamily="34" charset="0"/>
                <a:ea typeface="Calibri" panose="020F0502020204030204" pitchFamily="34" charset="0"/>
                <a:cs typeface="Calibri" panose="020F0502020204030204" pitchFamily="34" charset="0"/>
              </a:rPr>
              <a:t>Ritmik </a:t>
            </a:r>
            <a:r>
              <a:rPr lang="tr-TR" dirty="0">
                <a:latin typeface="Calibri" panose="020F0502020204030204" pitchFamily="34" charset="0"/>
                <a:ea typeface="Calibri" panose="020F0502020204030204" pitchFamily="34" charset="0"/>
                <a:cs typeface="Calibri" panose="020F0502020204030204" pitchFamily="34" charset="0"/>
              </a:rPr>
              <a:t>Jimnastik </a:t>
            </a:r>
            <a:r>
              <a:rPr lang="tr-TR" dirty="0" smtClean="0">
                <a:latin typeface="Calibri" panose="020F0502020204030204" pitchFamily="34" charset="0"/>
                <a:ea typeface="Calibri" panose="020F0502020204030204" pitchFamily="34" charset="0"/>
                <a:cs typeface="Calibri" panose="020F0502020204030204" pitchFamily="34" charset="0"/>
              </a:rPr>
              <a:t>yalnız kadınların katılabildiği ve yarıştığı bir </a:t>
            </a:r>
            <a:r>
              <a:rPr lang="tr-TR" dirty="0">
                <a:latin typeface="Calibri" panose="020F0502020204030204" pitchFamily="34" charset="0"/>
                <a:ea typeface="Calibri" panose="020F0502020204030204" pitchFamily="34" charset="0"/>
                <a:cs typeface="Calibri" panose="020F0502020204030204" pitchFamily="34" charset="0"/>
              </a:rPr>
              <a:t>jimnastik çeşididir. </a:t>
            </a:r>
          </a:p>
          <a:p>
            <a:pPr marL="360363" indent="-269875" algn="just">
              <a:lnSpc>
                <a:spcPct val="150000"/>
              </a:lnSpc>
              <a:spcBef>
                <a:spcPts val="0"/>
              </a:spcBef>
              <a:spcAft>
                <a:spcPts val="0"/>
              </a:spcAft>
            </a:pPr>
            <a:r>
              <a:rPr lang="tr-TR" dirty="0" smtClean="0">
                <a:latin typeface="Calibri" panose="020F0502020204030204" pitchFamily="34" charset="0"/>
                <a:ea typeface="Calibri" panose="020F0502020204030204" pitchFamily="34" charset="0"/>
                <a:cs typeface="Calibri" panose="020F0502020204030204" pitchFamily="34" charset="0"/>
              </a:rPr>
              <a:t>Ritmik jimnastikte yarışma aletleri, </a:t>
            </a:r>
            <a:r>
              <a:rPr lang="tr-TR" dirty="0">
                <a:latin typeface="Calibri" panose="020F0502020204030204" pitchFamily="34" charset="0"/>
                <a:ea typeface="Calibri" panose="020F0502020204030204" pitchFamily="34" charset="0"/>
                <a:cs typeface="Calibri" panose="020F0502020204030204" pitchFamily="34" charset="0"/>
              </a:rPr>
              <a:t>Artistik </a:t>
            </a:r>
            <a:r>
              <a:rPr lang="tr-TR" dirty="0" smtClean="0">
                <a:latin typeface="Calibri" panose="020F0502020204030204" pitchFamily="34" charset="0"/>
                <a:ea typeface="Calibri" panose="020F0502020204030204" pitchFamily="34" charset="0"/>
                <a:cs typeface="Calibri" panose="020F0502020204030204" pitchFamily="34" charset="0"/>
              </a:rPr>
              <a:t>jimnastikteki yarışma </a:t>
            </a:r>
            <a:r>
              <a:rPr lang="tr-TR" dirty="0">
                <a:latin typeface="Calibri" panose="020F0502020204030204" pitchFamily="34" charset="0"/>
                <a:ea typeface="Calibri" panose="020F0502020204030204" pitchFamily="34" charset="0"/>
                <a:cs typeface="Calibri" panose="020F0502020204030204" pitchFamily="34" charset="0"/>
              </a:rPr>
              <a:t>aletleri </a:t>
            </a:r>
            <a:r>
              <a:rPr lang="tr-TR" dirty="0" smtClean="0">
                <a:latin typeface="Calibri" panose="020F0502020204030204" pitchFamily="34" charset="0"/>
                <a:ea typeface="Calibri" panose="020F0502020204030204" pitchFamily="34" charset="0"/>
                <a:cs typeface="Calibri" panose="020F0502020204030204" pitchFamily="34" charset="0"/>
              </a:rPr>
              <a:t>gibi sabit değil, hareket ettirilebilen ve taşınabilen aletlerdir.  </a:t>
            </a:r>
          </a:p>
          <a:p>
            <a:pPr marL="360363" indent="-269875" algn="just">
              <a:lnSpc>
                <a:spcPct val="150000"/>
              </a:lnSpc>
              <a:spcBef>
                <a:spcPts val="0"/>
              </a:spcBef>
              <a:spcAft>
                <a:spcPts val="0"/>
              </a:spcAft>
            </a:pPr>
            <a:r>
              <a:rPr lang="tr-TR" dirty="0" smtClean="0">
                <a:solidFill>
                  <a:srgbClr val="000000"/>
                </a:solidFill>
                <a:latin typeface="Calibri" panose="020F0502020204030204" pitchFamily="34" charset="0"/>
                <a:ea typeface="Calibri" panose="020F0502020204030204" pitchFamily="34" charset="0"/>
                <a:cs typeface="Calibri" panose="020F0502020204030204" pitchFamily="34" charset="0"/>
              </a:rPr>
              <a:t>1982 </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yılında Türkiye’de </a:t>
            </a:r>
            <a:r>
              <a:rPr lang="tr-TR" dirty="0" smtClean="0">
                <a:solidFill>
                  <a:srgbClr val="000000"/>
                </a:solidFill>
                <a:latin typeface="Calibri" panose="020F0502020204030204" pitchFamily="34" charset="0"/>
                <a:ea typeface="Calibri" panose="020F0502020204030204" pitchFamily="34" charset="0"/>
                <a:cs typeface="Calibri" panose="020F0502020204030204" pitchFamily="34" charset="0"/>
              </a:rPr>
              <a:t>yapılmaya başlanan Ritmik </a:t>
            </a:r>
            <a:r>
              <a:rPr lang="tr-TR"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bir yarışma dalı olarak </a:t>
            </a:r>
            <a:r>
              <a:rPr lang="tr-TR" dirty="0" smtClean="0">
                <a:solidFill>
                  <a:srgbClr val="000000"/>
                </a:solidFill>
                <a:latin typeface="Calibri" panose="020F0502020204030204" pitchFamily="34" charset="0"/>
                <a:ea typeface="Calibri" panose="020F0502020204030204" pitchFamily="34" charset="0"/>
                <a:cs typeface="Calibri" panose="020F0502020204030204" pitchFamily="34" charset="0"/>
              </a:rPr>
              <a:t>yenidir. </a:t>
            </a:r>
            <a:r>
              <a:rPr lang="tr-TR" b="1" i="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Yalnız </a:t>
            </a:r>
            <a:r>
              <a:rPr lang="tr-TR" b="1" i="1" dirty="0">
                <a:solidFill>
                  <a:srgbClr val="000000"/>
                </a:solidFill>
                <a:latin typeface="Calibri" panose="020F0502020204030204" pitchFamily="34" charset="0"/>
                <a:ea typeface="Calibri" panose="020F0502020204030204" pitchFamily="34" charset="0"/>
                <a:cs typeface="Calibri" panose="020F0502020204030204" pitchFamily="34" charset="0"/>
              </a:rPr>
              <a:t>bayanların </a:t>
            </a:r>
            <a:r>
              <a:rPr lang="tr-TR" b="1" i="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yarıştığı, Ritmik </a:t>
            </a:r>
            <a:r>
              <a:rPr lang="tr-TR" b="1" i="1"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cimnastikte</a:t>
            </a:r>
            <a:r>
              <a:rPr lang="tr-TR" b="1" i="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tr-TR" b="1" i="1" dirty="0">
                <a:solidFill>
                  <a:srgbClr val="0070C0"/>
                </a:solidFill>
                <a:latin typeface="Calibri" panose="020F0502020204030204" pitchFamily="34" charset="0"/>
                <a:ea typeface="Calibri" panose="020F0502020204030204" pitchFamily="34" charset="0"/>
                <a:cs typeface="Calibri" panose="020F0502020204030204" pitchFamily="34" charset="0"/>
              </a:rPr>
              <a:t>çember, top, kurdele, ip, lobuttur gibi </a:t>
            </a:r>
            <a:r>
              <a:rPr lang="tr-TR" b="1" i="1" dirty="0">
                <a:solidFill>
                  <a:srgbClr val="000000"/>
                </a:solidFill>
                <a:latin typeface="Calibri" panose="020F0502020204030204" pitchFamily="34" charset="0"/>
                <a:ea typeface="Calibri" panose="020F0502020204030204" pitchFamily="34" charset="0"/>
                <a:cs typeface="Calibri" panose="020F0502020204030204" pitchFamily="34" charset="0"/>
              </a:rPr>
              <a:t>taşınabilir aletler kullanılmaktadır.</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tr-TR" i="1" dirty="0">
                <a:solidFill>
                  <a:srgbClr val="000000"/>
                </a:solidFill>
                <a:latin typeface="Calibri" panose="020F0502020204030204" pitchFamily="34" charset="0"/>
                <a:ea typeface="Calibri" panose="020F0502020204030204" pitchFamily="34" charset="0"/>
                <a:cs typeface="Calibri" panose="020F0502020204030204" pitchFamily="34" charset="0"/>
              </a:rPr>
              <a:t>Her yıl bunların bir tanesinin kullanımı iptal </a:t>
            </a:r>
            <a:r>
              <a:rPr lang="tr-TR" i="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edilir. </a:t>
            </a:r>
            <a:endParaRPr lang="tr-TR"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60363" indent="-269875" algn="just">
              <a:lnSpc>
                <a:spcPct val="150000"/>
              </a:lnSpc>
              <a:spcBef>
                <a:spcPts val="0"/>
              </a:spcBef>
              <a:spcAft>
                <a:spcPts val="0"/>
              </a:spcAft>
            </a:pPr>
            <a:r>
              <a:rPr lang="tr-TR" dirty="0" smtClean="0">
                <a:latin typeface="Calibri" panose="020F0502020204030204" pitchFamily="34" charset="0"/>
                <a:ea typeface="Calibri" panose="020F0502020204030204" pitchFamily="34" charset="0"/>
                <a:cs typeface="Calibri" panose="020F0502020204030204" pitchFamily="34" charset="0"/>
              </a:rPr>
              <a:t>Ritmik jimnastiğin kökeni İsveç’tir. Bale, oyunculuk, müzik ve </a:t>
            </a:r>
            <a:r>
              <a:rPr lang="tr-TR" dirty="0" err="1" smtClean="0">
                <a:latin typeface="Calibri" panose="020F0502020204030204" pitchFamily="34" charset="0"/>
                <a:ea typeface="Calibri" panose="020F0502020204030204" pitchFamily="34" charset="0"/>
                <a:cs typeface="Calibri" panose="020F0502020204030204" pitchFamily="34" charset="0"/>
              </a:rPr>
              <a:t>pandomin</a:t>
            </a:r>
            <a:r>
              <a:rPr lang="tr-TR" dirty="0" smtClean="0">
                <a:latin typeface="Calibri" panose="020F0502020204030204" pitchFamily="34" charset="0"/>
                <a:ea typeface="Calibri" panose="020F0502020204030204" pitchFamily="34" charset="0"/>
                <a:cs typeface="Calibri" panose="020F0502020204030204" pitchFamily="34" charset="0"/>
              </a:rPr>
              <a:t> eşliğinde gerçekleştirilmektedir.  </a:t>
            </a:r>
          </a:p>
          <a:p>
            <a:pPr marL="360363" indent="-269875" algn="just">
              <a:lnSpc>
                <a:spcPct val="150000"/>
              </a:lnSpc>
              <a:spcBef>
                <a:spcPts val="0"/>
              </a:spcBef>
              <a:spcAft>
                <a:spcPts val="0"/>
              </a:spcAft>
            </a:pPr>
            <a:r>
              <a:rPr lang="tr-TR" dirty="0" smtClean="0">
                <a:solidFill>
                  <a:srgbClr val="000000"/>
                </a:solidFill>
                <a:latin typeface="Calibri" panose="020F0502020204030204" pitchFamily="34" charset="0"/>
                <a:ea typeface="Calibri" panose="020F0502020204030204" pitchFamily="34" charset="0"/>
                <a:cs typeface="Calibri" panose="020F0502020204030204" pitchFamily="34" charset="0"/>
              </a:rPr>
              <a:t>Ritmik jimnastik </a:t>
            </a:r>
            <a:r>
              <a:rPr lang="tr-TR" dirty="0" smtClean="0">
                <a:latin typeface="Calibri" panose="020F0502020204030204" pitchFamily="34" charset="0"/>
                <a:ea typeface="Calibri" panose="020F0502020204030204" pitchFamily="34" charset="0"/>
                <a:cs typeface="Calibri" panose="020F0502020204030204" pitchFamily="34" charset="0"/>
              </a:rPr>
              <a:t>hareketlerinde </a:t>
            </a:r>
            <a:r>
              <a:rPr lang="tr-TR" dirty="0">
                <a:latin typeface="Calibri" panose="020F0502020204030204" pitchFamily="34" charset="0"/>
                <a:ea typeface="Calibri" panose="020F0502020204030204" pitchFamily="34" charset="0"/>
                <a:cs typeface="Calibri" panose="020F0502020204030204" pitchFamily="34" charset="0"/>
              </a:rPr>
              <a:t>bel bölgesinin esnekliği </a:t>
            </a:r>
            <a:r>
              <a:rPr lang="tr-TR" dirty="0" smtClean="0">
                <a:latin typeface="Calibri" panose="020F0502020204030204" pitchFamily="34" charset="0"/>
                <a:ea typeface="Calibri" panose="020F0502020204030204" pitchFamily="34" charset="0"/>
                <a:cs typeface="Calibri" panose="020F0502020204030204" pitchFamily="34" charset="0"/>
              </a:rPr>
              <a:t>önemlidir. Erkekler tarafında zorlu hareketler arasında yer hareketleri gösterilmektedir.</a:t>
            </a:r>
            <a:endParaRPr lang="tr-TR" dirty="0">
              <a:latin typeface="Calibri" panose="020F0502020204030204" pitchFamily="34" charset="0"/>
              <a:ea typeface="Calibri" panose="020F0502020204030204" pitchFamily="34" charset="0"/>
              <a:cs typeface="Calibri" panose="020F0502020204030204" pitchFamily="34" charset="0"/>
            </a:endParaRPr>
          </a:p>
          <a:p>
            <a:pPr marL="360363" indent="-269875" algn="just">
              <a:lnSpc>
                <a:spcPct val="150000"/>
              </a:lnSpc>
              <a:spcBef>
                <a:spcPts val="0"/>
              </a:spcBef>
              <a:spcAft>
                <a:spcPts val="0"/>
              </a:spcAft>
            </a:pPr>
            <a:r>
              <a:rPr lang="tr-TR" dirty="0">
                <a:latin typeface="Calibri" panose="020F0502020204030204" pitchFamily="34" charset="0"/>
                <a:ea typeface="Calibri" panose="020F0502020204030204" pitchFamily="34" charset="0"/>
                <a:cs typeface="Calibri" panose="020F0502020204030204" pitchFamily="34" charset="0"/>
              </a:rPr>
              <a:t>Kadınlar tarafında ise bu hareketlerin başında </a:t>
            </a:r>
            <a:r>
              <a:rPr lang="tr-TR" i="1" dirty="0">
                <a:latin typeface="Calibri" panose="020F0502020204030204" pitchFamily="34" charset="0"/>
                <a:ea typeface="Calibri" panose="020F0502020204030204" pitchFamily="34" charset="0"/>
                <a:cs typeface="Calibri" panose="020F0502020204030204" pitchFamily="34" charset="0"/>
              </a:rPr>
              <a:t>bel esnekliğini gösteren hareketlerin yanı sıra tek ayak üzerinde yapılan esnek hareketler müzik ile </a:t>
            </a:r>
            <a:r>
              <a:rPr lang="tr-TR" i="1" dirty="0" smtClean="0">
                <a:latin typeface="Calibri" panose="020F0502020204030204" pitchFamily="34" charset="0"/>
                <a:ea typeface="Calibri" panose="020F0502020204030204" pitchFamily="34" charset="0"/>
                <a:cs typeface="Calibri" panose="020F0502020204030204" pitchFamily="34" charset="0"/>
              </a:rPr>
              <a:t>senkronize bir </a:t>
            </a:r>
            <a:r>
              <a:rPr lang="tr-TR" i="1" dirty="0">
                <a:latin typeface="Calibri" panose="020F0502020204030204" pitchFamily="34" charset="0"/>
                <a:ea typeface="Calibri" panose="020F0502020204030204" pitchFamily="34" charset="0"/>
                <a:cs typeface="Calibri" panose="020F0502020204030204" pitchFamily="34" charset="0"/>
              </a:rPr>
              <a:t>şekilde </a:t>
            </a:r>
            <a:r>
              <a:rPr lang="tr-TR" i="1" dirty="0" smtClean="0">
                <a:latin typeface="Calibri" panose="020F0502020204030204" pitchFamily="34" charset="0"/>
                <a:ea typeface="Calibri" panose="020F0502020204030204" pitchFamily="34" charset="0"/>
                <a:cs typeface="Calibri" panose="020F0502020204030204" pitchFamily="34" charset="0"/>
              </a:rPr>
              <a:t>yapılması gerekmektedir</a:t>
            </a:r>
            <a:r>
              <a:rPr lang="tr-TR" i="1" dirty="0">
                <a:latin typeface="Calibri" panose="020F0502020204030204" pitchFamily="34" charset="0"/>
                <a:ea typeface="Calibri" panose="020F0502020204030204" pitchFamily="34" charset="0"/>
                <a:cs typeface="Calibri" panose="020F0502020204030204" pitchFamily="34" charset="0"/>
              </a:rPr>
              <a:t>.</a:t>
            </a:r>
            <a:endParaRPr lang="tr-TR" i="1" dirty="0">
              <a:latin typeface="Calibri" panose="020F0502020204030204" pitchFamily="34" charset="0"/>
              <a:ea typeface="Calibri" panose="020F0502020204030204" pitchFamily="34" charset="0"/>
              <a:cs typeface="Times New Roman" panose="02020603050405020304" pitchFamily="18" charset="0"/>
            </a:endParaRPr>
          </a:p>
          <a:p>
            <a:pPr marL="267863" lvl="0" algn="just">
              <a:lnSpc>
                <a:spcPct val="150000"/>
              </a:lnSpc>
              <a:spcAft>
                <a:spcPts val="0"/>
              </a:spcAft>
            </a:pPr>
            <a:endParaRPr lang="tr-TR" sz="825" u="sng" dirty="0" smtClean="0">
              <a:solidFill>
                <a:srgbClr val="0563C1"/>
              </a:solidFill>
              <a:latin typeface="Calibri" panose="020F0502020204030204" pitchFamily="34" charset="0"/>
              <a:ea typeface="Calibri" panose="020F0502020204030204" pitchFamily="34" charset="0"/>
              <a:cs typeface="Calibri" panose="020F0502020204030204" pitchFamily="34" charset="0"/>
              <a:hlinkClick r:id="rId2"/>
            </a:endParaRPr>
          </a:p>
          <a:p>
            <a:pPr marL="360363" lvl="0" indent="-269875" algn="just">
              <a:lnSpc>
                <a:spcPct val="150000"/>
              </a:lnSpc>
              <a:spcAft>
                <a:spcPts val="0"/>
              </a:spcAft>
            </a:pPr>
            <a:r>
              <a:rPr lang="tr-TR" sz="1100" u="sng" dirty="0" smtClean="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https</a:t>
            </a:r>
            <a:r>
              <a:rPr lang="tr-TR" sz="1100"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://www.cimnastik.com/artistik-cimnastik-genel-yarisma-kurallari/</a:t>
            </a:r>
            <a:endParaRPr lang="tr-TR" sz="11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71432" indent="-171432" fontAlgn="auto">
              <a:lnSpc>
                <a:spcPct val="150000"/>
              </a:lnSpc>
              <a:spcBef>
                <a:spcPts val="0"/>
              </a:spcBef>
              <a:spcAft>
                <a:spcPts val="0"/>
              </a:spcAft>
              <a:buFont typeface="Arial" panose="020B0604020202020204" pitchFamily="34" charset="0"/>
              <a:buChar char="•"/>
            </a:pPr>
            <a:endParaRPr lang="tr-TR"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p:txBody>
      </p:sp>
      <p:sp>
        <p:nvSpPr>
          <p:cNvPr id="4" name="Slayt Numarası Yer Tutucusu 3"/>
          <p:cNvSpPr>
            <a:spLocks noGrp="1"/>
          </p:cNvSpPr>
          <p:nvPr>
            <p:ph type="sldNum" sz="quarter" idx="12"/>
          </p:nvPr>
        </p:nvSpPr>
        <p:spPr/>
        <p:txBody>
          <a:bodyPr/>
          <a:lstStyle/>
          <a:p>
            <a:fld id="{80B92E41-E063-4A9C-99AA-A8AC0554397C}" type="slidenum">
              <a:rPr lang="tr-TR" smtClean="0"/>
              <a:t>6</a:t>
            </a:fld>
            <a:endParaRPr lang="tr-TR"/>
          </a:p>
        </p:txBody>
      </p:sp>
    </p:spTree>
    <p:extLst>
      <p:ext uri="{BB962C8B-B14F-4D97-AF65-F5344CB8AC3E}">
        <p14:creationId xmlns:p14="http://schemas.microsoft.com/office/powerpoint/2010/main" val="17934959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 y="0"/>
            <a:ext cx="9143996" cy="6858000"/>
          </a:xfrm>
          <a:solidFill>
            <a:srgbClr val="FDFFE1"/>
          </a:solidFill>
        </p:spPr>
        <p:txBody>
          <a:bodyPr/>
          <a:lstStyle/>
          <a:p>
            <a:pPr marL="449263" indent="-269875">
              <a:lnSpc>
                <a:spcPct val="150000"/>
              </a:lnSpc>
              <a:spcBef>
                <a:spcPts val="0"/>
              </a:spcBef>
              <a:spcAft>
                <a:spcPts val="0"/>
              </a:spcAft>
              <a:buNone/>
            </a:pPr>
            <a:r>
              <a:rPr lang="tr-TR" b="1" dirty="0" smtClean="0">
                <a:solidFill>
                  <a:srgbClr val="0070C0"/>
                </a:solidFill>
                <a:latin typeface="Calibri" panose="020F0502020204030204" pitchFamily="34" charset="0"/>
                <a:ea typeface="Times New Roman" panose="02020603050405020304" pitchFamily="18" charset="0"/>
                <a:cs typeface="Calibri" panose="020F0502020204030204" pitchFamily="34" charset="0"/>
              </a:rPr>
              <a:t>BİREYSEL </a:t>
            </a:r>
            <a:r>
              <a:rPr lang="tr-TR" b="1" dirty="0">
                <a:solidFill>
                  <a:srgbClr val="0070C0"/>
                </a:solidFill>
                <a:latin typeface="Calibri" panose="020F0502020204030204" pitchFamily="34" charset="0"/>
                <a:ea typeface="Times New Roman" panose="02020603050405020304" pitchFamily="18" charset="0"/>
                <a:cs typeface="Calibri" panose="020F0502020204030204" pitchFamily="34" charset="0"/>
              </a:rPr>
              <a:t>CİMNASTİKÇİLER İÇİN PROGRAM</a:t>
            </a:r>
            <a:endParaRPr lang="tr-TR"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449262" indent="0">
              <a:lnSpc>
                <a:spcPct val="150000"/>
              </a:lnSpc>
              <a:spcBef>
                <a:spcPts val="0"/>
              </a:spcBef>
              <a:spcAft>
                <a:spcPts val="0"/>
              </a:spcAft>
              <a:buNone/>
            </a:pP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Büyük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ve Genç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cimnastikçiler</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için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program genellikle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4 aletten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oluşur. </a:t>
            </a:r>
          </a:p>
          <a:p>
            <a:pPr marL="809625" indent="-360363">
              <a:lnSpc>
                <a:spcPct val="150000"/>
              </a:lnSpc>
              <a:spcBef>
                <a:spcPts val="0"/>
              </a:spcBef>
              <a:spcAft>
                <a:spcPts val="0"/>
              </a:spcAft>
              <a:buFont typeface="Wingdings" panose="05000000000000000000" pitchFamily="2" charset="2"/>
              <a:buChar char="§"/>
            </a:pPr>
            <a:r>
              <a:rPr lang="tr-TR" b="1" i="1"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İp </a:t>
            </a:r>
            <a:r>
              <a:rPr lang="tr-TR" b="1" i="1" dirty="0">
                <a:solidFill>
                  <a:srgbClr val="212529"/>
                </a:solidFill>
                <a:latin typeface="Calibri" panose="020F0502020204030204" pitchFamily="34" charset="0"/>
                <a:ea typeface="Times New Roman" panose="02020603050405020304" pitchFamily="18" charset="0"/>
                <a:cs typeface="Calibri" panose="020F0502020204030204" pitchFamily="34" charset="0"/>
              </a:rPr>
              <a:t>(Büyükler bireysel hariç)</a:t>
            </a:r>
            <a:endParaRPr lang="tr-TR" b="1" i="1" dirty="0">
              <a:latin typeface="Calibri" panose="020F0502020204030204" pitchFamily="34" charset="0"/>
              <a:ea typeface="Calibri" panose="020F0502020204030204" pitchFamily="34" charset="0"/>
              <a:cs typeface="Times New Roman" panose="02020603050405020304" pitchFamily="18" charset="0"/>
            </a:endParaRPr>
          </a:p>
          <a:p>
            <a:pPr marL="809625" indent="-360363">
              <a:lnSpc>
                <a:spcPct val="150000"/>
              </a:lnSpc>
              <a:spcBef>
                <a:spcPts val="0"/>
              </a:spcBef>
              <a:spcAft>
                <a:spcPts val="0"/>
              </a:spcAft>
              <a:buFont typeface="Wingdings" panose="05000000000000000000" pitchFamily="2" charset="2"/>
              <a:buChar char="§"/>
            </a:pPr>
            <a:r>
              <a:rPr lang="tr-TR" b="1" i="1" dirty="0">
                <a:solidFill>
                  <a:srgbClr val="212529"/>
                </a:solidFill>
                <a:latin typeface="Calibri" panose="020F0502020204030204" pitchFamily="34" charset="0"/>
                <a:ea typeface="Times New Roman" panose="02020603050405020304" pitchFamily="18" charset="0"/>
                <a:cs typeface="Calibri" panose="020F0502020204030204" pitchFamily="34" charset="0"/>
              </a:rPr>
              <a:t>Çember</a:t>
            </a:r>
            <a:endParaRPr lang="tr-TR" b="1" i="1" dirty="0">
              <a:latin typeface="Calibri" panose="020F0502020204030204" pitchFamily="34" charset="0"/>
              <a:ea typeface="Calibri" panose="020F0502020204030204" pitchFamily="34" charset="0"/>
              <a:cs typeface="Times New Roman" panose="02020603050405020304" pitchFamily="18" charset="0"/>
            </a:endParaRPr>
          </a:p>
          <a:p>
            <a:pPr marL="809625" indent="-360363">
              <a:lnSpc>
                <a:spcPct val="150000"/>
              </a:lnSpc>
              <a:spcBef>
                <a:spcPts val="0"/>
              </a:spcBef>
              <a:spcAft>
                <a:spcPts val="0"/>
              </a:spcAft>
              <a:buFont typeface="Wingdings" panose="05000000000000000000" pitchFamily="2" charset="2"/>
              <a:buChar char="§"/>
            </a:pPr>
            <a:r>
              <a:rPr lang="tr-TR" b="1" i="1" dirty="0">
                <a:solidFill>
                  <a:srgbClr val="212529"/>
                </a:solidFill>
                <a:latin typeface="Calibri" panose="020F0502020204030204" pitchFamily="34" charset="0"/>
                <a:ea typeface="Times New Roman" panose="02020603050405020304" pitchFamily="18" charset="0"/>
                <a:cs typeface="Calibri" panose="020F0502020204030204" pitchFamily="34" charset="0"/>
              </a:rPr>
              <a:t>Top</a:t>
            </a:r>
            <a:endParaRPr lang="tr-TR" b="1" i="1" dirty="0">
              <a:latin typeface="Calibri" panose="020F0502020204030204" pitchFamily="34" charset="0"/>
              <a:ea typeface="Calibri" panose="020F0502020204030204" pitchFamily="34" charset="0"/>
              <a:cs typeface="Times New Roman" panose="02020603050405020304" pitchFamily="18" charset="0"/>
            </a:endParaRPr>
          </a:p>
          <a:p>
            <a:pPr marL="809625" indent="-360363">
              <a:lnSpc>
                <a:spcPct val="150000"/>
              </a:lnSpc>
              <a:spcBef>
                <a:spcPts val="0"/>
              </a:spcBef>
              <a:spcAft>
                <a:spcPts val="0"/>
              </a:spcAft>
              <a:buFont typeface="Wingdings" panose="05000000000000000000" pitchFamily="2" charset="2"/>
              <a:buChar char="§"/>
            </a:pPr>
            <a:r>
              <a:rPr lang="tr-TR" b="1" i="1"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Labut</a:t>
            </a:r>
            <a:endParaRPr lang="tr-TR" b="1" i="1" dirty="0">
              <a:latin typeface="Calibri" panose="020F0502020204030204" pitchFamily="34" charset="0"/>
              <a:ea typeface="Calibri" panose="020F0502020204030204" pitchFamily="34" charset="0"/>
              <a:cs typeface="Times New Roman" panose="02020603050405020304" pitchFamily="18" charset="0"/>
            </a:endParaRPr>
          </a:p>
          <a:p>
            <a:pPr marL="809625" indent="-360363">
              <a:lnSpc>
                <a:spcPct val="150000"/>
              </a:lnSpc>
              <a:spcBef>
                <a:spcPts val="0"/>
              </a:spcBef>
              <a:spcAft>
                <a:spcPts val="0"/>
              </a:spcAft>
              <a:buFont typeface="Wingdings" panose="05000000000000000000" pitchFamily="2" charset="2"/>
              <a:buChar char="§"/>
            </a:pPr>
            <a:r>
              <a:rPr lang="tr-TR" b="1" i="1" dirty="0">
                <a:solidFill>
                  <a:srgbClr val="212529"/>
                </a:solidFill>
                <a:latin typeface="Calibri" panose="020F0502020204030204" pitchFamily="34" charset="0"/>
                <a:ea typeface="Times New Roman" panose="02020603050405020304" pitchFamily="18" charset="0"/>
                <a:cs typeface="Calibri" panose="020F0502020204030204" pitchFamily="34" charset="0"/>
              </a:rPr>
              <a:t>Kurdele</a:t>
            </a:r>
            <a:endParaRPr lang="tr-TR" b="1" i="1" dirty="0">
              <a:latin typeface="Calibri" panose="020F0502020204030204" pitchFamily="34" charset="0"/>
              <a:ea typeface="Calibri" panose="020F0502020204030204" pitchFamily="34" charset="0"/>
              <a:cs typeface="Times New Roman" panose="02020603050405020304" pitchFamily="18" charset="0"/>
            </a:endParaRPr>
          </a:p>
          <a:p>
            <a:pPr marL="809625" indent="-360363">
              <a:lnSpc>
                <a:spcPct val="150000"/>
              </a:lnSpc>
              <a:spcBef>
                <a:spcPts val="0"/>
              </a:spcBef>
              <a:spcAft>
                <a:spcPts val="0"/>
              </a:spcAft>
              <a:buFont typeface="Wingdings" panose="05000000000000000000" pitchFamily="2" charset="2"/>
              <a:buChar char="§"/>
            </a:pPr>
            <a:r>
              <a:rPr lang="tr-TR" b="1" i="1" dirty="0">
                <a:solidFill>
                  <a:srgbClr val="212529"/>
                </a:solidFill>
                <a:latin typeface="Calibri" panose="020F0502020204030204" pitchFamily="34" charset="0"/>
                <a:ea typeface="Times New Roman" panose="02020603050405020304" pitchFamily="18" charset="0"/>
                <a:cs typeface="Calibri" panose="020F0502020204030204" pitchFamily="34" charset="0"/>
              </a:rPr>
              <a:t>Her serinin süresi 1’15” – 1’30” </a:t>
            </a:r>
            <a:r>
              <a:rPr lang="tr-TR" i="1" dirty="0">
                <a:solidFill>
                  <a:srgbClr val="212529"/>
                </a:solidFill>
                <a:latin typeface="Calibri" panose="020F0502020204030204" pitchFamily="34" charset="0"/>
                <a:ea typeface="Times New Roman" panose="02020603050405020304" pitchFamily="18" charset="0"/>
                <a:cs typeface="Calibri" panose="020F0502020204030204" pitchFamily="34" charset="0"/>
              </a:rPr>
              <a:t>arasındadır.</a:t>
            </a:r>
            <a:endParaRPr lang="tr-TR" i="1" dirty="0">
              <a:latin typeface="Calibri" panose="020F0502020204030204" pitchFamily="34" charset="0"/>
              <a:ea typeface="Calibri" panose="020F0502020204030204" pitchFamily="34" charset="0"/>
              <a:cs typeface="Times New Roman" panose="02020603050405020304" pitchFamily="18" charset="0"/>
            </a:endParaRPr>
          </a:p>
          <a:p>
            <a:pPr marL="449263" indent="0">
              <a:lnSpc>
                <a:spcPct val="150000"/>
              </a:lnSpc>
              <a:spcBef>
                <a:spcPts val="0"/>
              </a:spcBef>
              <a:spcAft>
                <a:spcPts val="0"/>
              </a:spcAft>
              <a:buNone/>
            </a:pPr>
            <a:r>
              <a:rPr lang="tr-TR" dirty="0" smtClean="0">
                <a:latin typeface="Calibri" panose="020F0502020204030204" pitchFamily="34" charset="0"/>
                <a:ea typeface="Calibri" panose="020F0502020204030204" pitchFamily="34" charset="0"/>
                <a:cs typeface="Calibri" panose="020F0502020204030204" pitchFamily="34" charset="0"/>
              </a:rPr>
              <a:t>	</a:t>
            </a:r>
            <a:r>
              <a:rPr lang="tr-TR" dirty="0" err="1" smtClean="0">
                <a:latin typeface="Calibri" panose="020F0502020204030204" pitchFamily="34" charset="0"/>
                <a:ea typeface="Calibri" panose="020F0502020204030204" pitchFamily="34" charset="0"/>
                <a:cs typeface="Calibri" panose="020F0502020204030204" pitchFamily="34" charset="0"/>
              </a:rPr>
              <a:t>Cimnastik</a:t>
            </a:r>
            <a:r>
              <a:rPr lang="tr-TR" dirty="0" smtClean="0">
                <a:latin typeface="Calibri" panose="020F0502020204030204" pitchFamily="34" charset="0"/>
                <a:ea typeface="Calibri" panose="020F0502020204030204" pitchFamily="34" charset="0"/>
                <a:cs typeface="Calibri" panose="020F0502020204030204" pitchFamily="34" charset="0"/>
              </a:rPr>
              <a:t> hareketlerini </a:t>
            </a:r>
            <a:r>
              <a:rPr lang="tr-TR" dirty="0">
                <a:latin typeface="Calibri" panose="020F0502020204030204" pitchFamily="34" charset="0"/>
                <a:ea typeface="Calibri" panose="020F0502020204030204" pitchFamily="34" charset="0"/>
                <a:cs typeface="Calibri" panose="020F0502020204030204" pitchFamily="34" charset="0"/>
              </a:rPr>
              <a:t>yapabilmek için önce hazır duruma </a:t>
            </a:r>
            <a:r>
              <a:rPr lang="tr-TR" dirty="0" smtClean="0">
                <a:latin typeface="Calibri" panose="020F0502020204030204" pitchFamily="34" charset="0"/>
                <a:ea typeface="Calibri" panose="020F0502020204030204" pitchFamily="34" charset="0"/>
                <a:cs typeface="Calibri" panose="020F0502020204030204" pitchFamily="34" charset="0"/>
              </a:rPr>
              <a:t>gelmemiz gerekmektedir. </a:t>
            </a:r>
            <a:r>
              <a:rPr lang="tr-TR" dirty="0" err="1" smtClean="0">
                <a:latin typeface="Calibri" panose="020F0502020204030204" pitchFamily="34" charset="0"/>
                <a:ea typeface="Calibri" panose="020F0502020204030204" pitchFamily="34" charset="0"/>
                <a:cs typeface="Calibri" panose="020F0502020204030204" pitchFamily="34" charset="0"/>
              </a:rPr>
              <a:t>Cimnastik</a:t>
            </a:r>
            <a:r>
              <a:rPr lang="tr-TR" dirty="0" smtClean="0">
                <a:latin typeface="Calibri" panose="020F0502020204030204" pitchFamily="34" charset="0"/>
                <a:ea typeface="Calibri" panose="020F0502020204030204" pitchFamily="34" charset="0"/>
                <a:cs typeface="Calibri" panose="020F0502020204030204" pitchFamily="34" charset="0"/>
              </a:rPr>
              <a:t> </a:t>
            </a:r>
            <a:r>
              <a:rPr lang="tr-TR" dirty="0">
                <a:latin typeface="Calibri" panose="020F0502020204030204" pitchFamily="34" charset="0"/>
                <a:ea typeface="Calibri" panose="020F0502020204030204" pitchFamily="34" charset="0"/>
                <a:cs typeface="Calibri" panose="020F0502020204030204" pitchFamily="34" charset="0"/>
              </a:rPr>
              <a:t>hareketleri kuvvet, esneklik, sürat, koordinasyon gibi bir çok becerinin aynı anda uygulanmasıyla oluşur. Bu yüzden </a:t>
            </a:r>
            <a:r>
              <a:rPr lang="tr-TR" dirty="0" err="1">
                <a:latin typeface="Calibri" panose="020F0502020204030204" pitchFamily="34" charset="0"/>
                <a:ea typeface="Calibri" panose="020F0502020204030204" pitchFamily="34" charset="0"/>
                <a:cs typeface="Calibri" panose="020F0502020204030204" pitchFamily="34" charset="0"/>
              </a:rPr>
              <a:t>cimnastik</a:t>
            </a:r>
            <a:r>
              <a:rPr lang="tr-TR" dirty="0">
                <a:latin typeface="Calibri" panose="020F0502020204030204" pitchFamily="34" charset="0"/>
                <a:ea typeface="Calibri" panose="020F0502020204030204" pitchFamily="34" charset="0"/>
                <a:cs typeface="Calibri" panose="020F0502020204030204" pitchFamily="34" charset="0"/>
              </a:rPr>
              <a:t> temel eğitim devresi çok önemlidir. </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360363" lvl="0" indent="-192088" algn="just">
              <a:lnSpc>
                <a:spcPct val="150000"/>
              </a:lnSpc>
              <a:spcAft>
                <a:spcPts val="0"/>
              </a:spcAft>
            </a:pPr>
            <a:endParaRPr lang="tr-TR" sz="1350" dirty="0">
              <a:solidFill>
                <a:prstClr val="black"/>
              </a:solidFill>
              <a:latin typeface="Calibri" panose="020F0502020204030204"/>
              <a:hlinkClick r:id="rId2"/>
            </a:endParaRPr>
          </a:p>
          <a:p>
            <a:pPr marL="360363" lvl="0" indent="-192088" algn="just">
              <a:lnSpc>
                <a:spcPct val="150000"/>
              </a:lnSpc>
              <a:spcAft>
                <a:spcPts val="0"/>
              </a:spcAft>
            </a:pPr>
            <a:endParaRPr lang="tr-TR" sz="1350" u="sng" dirty="0">
              <a:solidFill>
                <a:prstClr val="black"/>
              </a:solidFill>
              <a:latin typeface="Calibri" panose="020F0502020204030204"/>
              <a:ea typeface="Calibri" panose="020F0502020204030204" pitchFamily="34" charset="0"/>
              <a:cs typeface="Calibri" panose="020F0502020204030204" pitchFamily="34" charset="0"/>
              <a:hlinkClick r:id="rId2"/>
            </a:endParaRPr>
          </a:p>
          <a:p>
            <a:pPr marL="360363" lvl="0" indent="-192088" algn="just">
              <a:lnSpc>
                <a:spcPct val="150000"/>
              </a:lnSpc>
              <a:spcAft>
                <a:spcPts val="0"/>
              </a:spcAft>
            </a:pPr>
            <a:endParaRPr lang="tr-TR" sz="1350" u="sng" dirty="0" smtClean="0">
              <a:solidFill>
                <a:prstClr val="black"/>
              </a:solidFill>
              <a:latin typeface="Calibri" panose="020F0502020204030204"/>
              <a:ea typeface="Calibri" panose="020F0502020204030204" pitchFamily="34" charset="0"/>
              <a:cs typeface="Calibri" panose="020F0502020204030204" pitchFamily="34" charset="0"/>
              <a:hlinkClick r:id="rId2"/>
            </a:endParaRPr>
          </a:p>
          <a:p>
            <a:pPr marL="360363" lvl="0" indent="-192088" algn="just">
              <a:lnSpc>
                <a:spcPct val="150000"/>
              </a:lnSpc>
              <a:spcAft>
                <a:spcPts val="0"/>
              </a:spcAft>
            </a:pPr>
            <a:endParaRPr lang="tr-TR" sz="1350" u="sng" dirty="0">
              <a:solidFill>
                <a:prstClr val="black"/>
              </a:solidFill>
              <a:latin typeface="Calibri" panose="020F0502020204030204"/>
              <a:ea typeface="Calibri" panose="020F0502020204030204" pitchFamily="34" charset="0"/>
              <a:cs typeface="Calibri" panose="020F0502020204030204" pitchFamily="34" charset="0"/>
              <a:hlinkClick r:id="rId2"/>
            </a:endParaRPr>
          </a:p>
          <a:p>
            <a:pPr marL="360363" lvl="0" indent="-192088" algn="just">
              <a:lnSpc>
                <a:spcPct val="150000"/>
              </a:lnSpc>
              <a:spcAft>
                <a:spcPts val="0"/>
              </a:spcAft>
            </a:pPr>
            <a:endParaRPr lang="tr-TR" sz="1100" u="sng" dirty="0" smtClean="0">
              <a:solidFill>
                <a:srgbClr val="0563C1"/>
              </a:solidFill>
              <a:latin typeface="Calibri" panose="020F0502020204030204" pitchFamily="34" charset="0"/>
              <a:ea typeface="Calibri" panose="020F0502020204030204" pitchFamily="34" charset="0"/>
              <a:cs typeface="Calibri" panose="020F0502020204030204" pitchFamily="34" charset="0"/>
              <a:hlinkClick r:id="rId2"/>
            </a:endParaRPr>
          </a:p>
          <a:p>
            <a:pPr marL="360363" lvl="0" indent="-192088" algn="just">
              <a:lnSpc>
                <a:spcPct val="150000"/>
              </a:lnSpc>
              <a:spcAft>
                <a:spcPts val="0"/>
              </a:spcAft>
            </a:pPr>
            <a:r>
              <a:rPr lang="tr-TR" sz="1100" u="sng" dirty="0" smtClean="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https</a:t>
            </a:r>
            <a:r>
              <a:rPr lang="tr-TR" sz="1100"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://www.cimnastik.com/artistik-cimnastik-genel-yarisma-kurallari/</a:t>
            </a:r>
            <a:endParaRPr lang="tr-TR" sz="11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80B92E41-E063-4A9C-99AA-A8AC0554397C}" type="slidenum">
              <a:rPr lang="tr-TR" smtClean="0"/>
              <a:t>7</a:t>
            </a:fld>
            <a:endParaRPr lang="tr-TR"/>
          </a:p>
        </p:txBody>
      </p:sp>
    </p:spTree>
    <p:extLst>
      <p:ext uri="{BB962C8B-B14F-4D97-AF65-F5344CB8AC3E}">
        <p14:creationId xmlns:p14="http://schemas.microsoft.com/office/powerpoint/2010/main" val="106684284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5" y="0"/>
            <a:ext cx="9143996" cy="6858000"/>
          </a:xfrm>
          <a:solidFill>
            <a:srgbClr val="FDFFE1"/>
          </a:solidFill>
        </p:spPr>
        <p:txBody>
          <a:bodyPr/>
          <a:lstStyle/>
          <a:p>
            <a:pPr marL="179388" indent="0">
              <a:lnSpc>
                <a:spcPct val="150000"/>
              </a:lnSpc>
              <a:spcBef>
                <a:spcPts val="0"/>
              </a:spcBef>
              <a:spcAft>
                <a:spcPts val="0"/>
              </a:spcAft>
              <a:buNone/>
            </a:pPr>
            <a:r>
              <a:rPr lang="tr-TR" b="1" cap="all" dirty="0" smtClean="0">
                <a:solidFill>
                  <a:srgbClr val="0070C0"/>
                </a:solidFill>
                <a:latin typeface="Calibri" panose="020F0502020204030204" pitchFamily="34" charset="0"/>
                <a:ea typeface="Times New Roman" panose="02020603050405020304" pitchFamily="18" charset="0"/>
                <a:cs typeface="Calibri" panose="020F0502020204030204" pitchFamily="34" charset="0"/>
              </a:rPr>
              <a:t>İP </a:t>
            </a:r>
            <a:r>
              <a:rPr lang="tr-TR" b="1" cap="all" dirty="0">
                <a:solidFill>
                  <a:srgbClr val="0070C0"/>
                </a:solidFill>
                <a:latin typeface="Calibri" panose="020F0502020204030204" pitchFamily="34" charset="0"/>
                <a:ea typeface="Times New Roman" panose="02020603050405020304" pitchFamily="18" charset="0"/>
                <a:cs typeface="Calibri" panose="020F0502020204030204" pitchFamily="34" charset="0"/>
              </a:rPr>
              <a:t>ALETİ. </a:t>
            </a:r>
            <a:endParaRPr lang="tr-TR" b="1" cap="all" dirty="0" smtClean="0">
              <a:solidFill>
                <a:srgbClr val="0070C0"/>
              </a:solidFill>
              <a:latin typeface="Calibri" panose="020F0502020204030204" pitchFamily="34" charset="0"/>
              <a:ea typeface="Times New Roman" panose="02020603050405020304" pitchFamily="18" charset="0"/>
              <a:cs typeface="Calibri" panose="020F0502020204030204" pitchFamily="34" charset="0"/>
            </a:endParaRPr>
          </a:p>
          <a:p>
            <a:pPr marL="449263" indent="-263525">
              <a:lnSpc>
                <a:spcPct val="150000"/>
              </a:lnSpc>
              <a:spcBef>
                <a:spcPts val="0"/>
              </a:spcBef>
              <a:spcAft>
                <a:spcPts val="0"/>
              </a:spcAft>
              <a:buFont typeface="Wingdings" panose="05000000000000000000" pitchFamily="2" charset="2"/>
              <a:buChar char="§"/>
            </a:pP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Kenevir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ya da benzeri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olan uygun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bir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maddeden yapılır</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endPar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endParaRPr>
          </a:p>
          <a:p>
            <a:pPr marL="449263" indent="-263525">
              <a:lnSpc>
                <a:spcPct val="150000"/>
              </a:lnSpc>
              <a:spcBef>
                <a:spcPts val="0"/>
              </a:spcBef>
              <a:spcAft>
                <a:spcPts val="0"/>
              </a:spcAft>
              <a:buFont typeface="Wingdings" panose="05000000000000000000" pitchFamily="2" charset="2"/>
              <a:buChar char="§"/>
            </a:pP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İp ölçüleri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büyük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ve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genç ritmik </a:t>
            </a:r>
            <a:r>
              <a:rPr lang="tr-TR" dirty="0" err="1"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cimnastikçiler</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için </a:t>
            </a:r>
            <a:endPar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endParaRPr>
          </a:p>
          <a:p>
            <a:pPr marL="185738" indent="0">
              <a:lnSpc>
                <a:spcPct val="150000"/>
              </a:lnSpc>
              <a:spcBef>
                <a:spcPts val="0"/>
              </a:spcBef>
              <a:spcAft>
                <a:spcPts val="0"/>
              </a:spcAft>
              <a:buNone/>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err="1"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opsiyoneldir</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standart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olmayan</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seçimlik). Merkezinde</a:t>
            </a:r>
          </a:p>
          <a:p>
            <a:pPr marL="185738" indent="0">
              <a:lnSpc>
                <a:spcPct val="150000"/>
              </a:lnSpc>
              <a:spcBef>
                <a:spcPts val="0"/>
              </a:spcBef>
              <a:spcAft>
                <a:spcPts val="0"/>
              </a:spcAft>
              <a:buNone/>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homojen ya da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güçlendirilmiş bir kalınlığa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sahiptir. </a:t>
            </a:r>
          </a:p>
          <a:p>
            <a:pPr marL="449263" indent="-263525">
              <a:lnSpc>
                <a:spcPct val="150000"/>
              </a:lnSpc>
              <a:spcBef>
                <a:spcPts val="0"/>
              </a:spcBef>
              <a:spcAft>
                <a:spcPts val="0"/>
              </a:spcAft>
              <a:buFont typeface="Wingdings" panose="05000000000000000000" pitchFamily="2" charset="2"/>
              <a:buChar char="§"/>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Ritmik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cimnastikte</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ip aletinin uçları düğümlü ya da </a:t>
            </a:r>
            <a:endPar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endParaRPr>
          </a:p>
          <a:p>
            <a:pPr marL="449263" lvl="8" indent="-263525" defTabSz="914400" fontAlgn="base">
              <a:lnSpc>
                <a:spcPct val="150000"/>
              </a:lnSpc>
              <a:spcBef>
                <a:spcPts val="0"/>
              </a:spcBef>
              <a:buNone/>
            </a:pPr>
            <a:r>
              <a:rPr lang="tr-TR" sz="1800"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800" dirty="0" err="1"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düğümsüz</a:t>
            </a:r>
            <a:r>
              <a:rPr lang="tr-TR" sz="1800"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800" dirty="0">
                <a:solidFill>
                  <a:srgbClr val="212529"/>
                </a:solidFill>
                <a:latin typeface="Calibri" panose="020F0502020204030204" pitchFamily="34" charset="0"/>
                <a:ea typeface="Times New Roman" panose="02020603050405020304" pitchFamily="18" charset="0"/>
                <a:cs typeface="Calibri" panose="020F0502020204030204" pitchFamily="34" charset="0"/>
              </a:rPr>
              <a:t>olabilir. </a:t>
            </a:r>
            <a:r>
              <a:rPr lang="tr-TR" sz="1800"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İpin </a:t>
            </a:r>
            <a:r>
              <a:rPr lang="tr-TR" sz="1800" dirty="0">
                <a:solidFill>
                  <a:srgbClr val="212529"/>
                </a:solidFill>
                <a:latin typeface="Calibri" panose="020F0502020204030204" pitchFamily="34" charset="0"/>
                <a:ea typeface="Times New Roman" panose="02020603050405020304" pitchFamily="18" charset="0"/>
                <a:cs typeface="Calibri" panose="020F0502020204030204" pitchFamily="34" charset="0"/>
              </a:rPr>
              <a:t>uçlarında tahta </a:t>
            </a:r>
            <a:r>
              <a:rPr lang="tr-TR" sz="1800"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vb. malzemeler </a:t>
            </a:r>
          </a:p>
          <a:p>
            <a:pPr marL="449263" lvl="8" indent="-263525" defTabSz="914400" fontAlgn="base">
              <a:lnSpc>
                <a:spcPct val="150000"/>
              </a:lnSpc>
              <a:spcBef>
                <a:spcPts val="0"/>
              </a:spcBef>
              <a:buNone/>
            </a:pPr>
            <a:r>
              <a:rPr lang="tr-TR" sz="1800"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800"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olamaz.				</a:t>
            </a:r>
          </a:p>
          <a:p>
            <a:pPr marL="449263" indent="-263525">
              <a:lnSpc>
                <a:spcPct val="150000"/>
              </a:lnSpc>
              <a:spcBef>
                <a:spcPts val="0"/>
              </a:spcBef>
              <a:spcAft>
                <a:spcPts val="0"/>
              </a:spcAft>
              <a:buFont typeface="Wingdings" panose="05000000000000000000" pitchFamily="2" charset="2"/>
              <a:buChar char="§"/>
            </a:pP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İp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aleti her renk olabilir. </a:t>
            </a:r>
            <a:r>
              <a:rPr lang="tr-TR" dirty="0" err="1"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mayosuyla uyumlu </a:t>
            </a:r>
          </a:p>
          <a:p>
            <a:pPr marL="449263" indent="-263525">
              <a:lnSpc>
                <a:spcPct val="150000"/>
              </a:lnSpc>
              <a:spcBef>
                <a:spcPts val="0"/>
              </a:spcBef>
              <a:spcAft>
                <a:spcPts val="0"/>
              </a:spcAft>
              <a:buNone/>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olacak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şekilde seçilebilir. Genelde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cimnastikçiler</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ip aletini</a:t>
            </a:r>
            <a:endParaRPr lang="tr-TR" b="1"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endParaRPr>
          </a:p>
          <a:p>
            <a:pPr marL="449263" indent="-263525">
              <a:lnSpc>
                <a:spcPct val="150000"/>
              </a:lnSpc>
              <a:spcBef>
                <a:spcPts val="0"/>
              </a:spcBef>
              <a:spcAft>
                <a:spcPts val="0"/>
              </a:spcAft>
              <a:buNone/>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seçerken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parlak renkleri tercih ederler</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a:t>
            </a:r>
            <a:r>
              <a:rPr lang="tr-TR" b="1"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b="1"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İp </a:t>
            </a:r>
            <a:r>
              <a:rPr lang="tr-TR" b="1" dirty="0">
                <a:solidFill>
                  <a:srgbClr val="212529"/>
                </a:solidFill>
                <a:latin typeface="Calibri" panose="020F0502020204030204" pitchFamily="34" charset="0"/>
                <a:ea typeface="Times New Roman" panose="02020603050405020304" pitchFamily="18" charset="0"/>
                <a:cs typeface="Calibri" panose="020F0502020204030204" pitchFamily="34" charset="0"/>
              </a:rPr>
              <a:t>Aleti</a:t>
            </a:r>
            <a:endParaRPr lang="tr-T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449263" indent="-263525">
              <a:lnSpc>
                <a:spcPct val="150000"/>
              </a:lnSpc>
              <a:spcBef>
                <a:spcPts val="0"/>
              </a:spcBef>
              <a:spcAft>
                <a:spcPts val="0"/>
              </a:spcAft>
              <a:buFont typeface="Wingdings" panose="05000000000000000000" pitchFamily="2" charset="2"/>
              <a:buChar char="§"/>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Ritmik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cimnastikçiler</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ip aleti ile performanslarını sergilerken </a:t>
            </a:r>
            <a:endPar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endParaRPr>
          </a:p>
          <a:p>
            <a:pPr marL="449263" indent="-263525">
              <a:lnSpc>
                <a:spcPct val="150000"/>
              </a:lnSpc>
              <a:spcBef>
                <a:spcPts val="0"/>
              </a:spcBef>
              <a:spcAft>
                <a:spcPts val="0"/>
              </a:spcAft>
              <a:buNone/>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ipi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gergin ya da gevşek olarak kullanabilirler. Aynı şekilde ip aletini tek ya da iki elleriyle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a:t>
            </a:r>
          </a:p>
          <a:p>
            <a:pPr marL="449263" indent="-263525">
              <a:lnSpc>
                <a:spcPct val="150000"/>
              </a:lnSpc>
              <a:spcBef>
                <a:spcPts val="0"/>
              </a:spcBef>
              <a:spcAft>
                <a:spcPts val="0"/>
              </a:spcAft>
              <a:buNone/>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vücutlarına sararak/dolayarak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da estetik ya da teknik hareketlerini uygulayabilirler.</a:t>
            </a:r>
            <a:endParaRPr lang="tr-T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67863" lvl="0" algn="just">
              <a:lnSpc>
                <a:spcPct val="150000"/>
              </a:lnSpc>
              <a:spcAft>
                <a:spcPts val="0"/>
              </a:spcAft>
            </a:pPr>
            <a:endParaRPr lang="tr-TR" sz="825" u="sng" dirty="0" smtClean="0">
              <a:solidFill>
                <a:srgbClr val="0563C1"/>
              </a:solidFill>
              <a:latin typeface="Calibri" panose="020F0502020204030204" pitchFamily="34" charset="0"/>
              <a:ea typeface="Calibri" panose="020F0502020204030204" pitchFamily="34" charset="0"/>
              <a:cs typeface="Calibri" panose="020F0502020204030204" pitchFamily="34" charset="0"/>
              <a:hlinkClick r:id="rId2"/>
            </a:endParaRPr>
          </a:p>
          <a:p>
            <a:pPr marL="360363" lvl="0" indent="-180975" algn="just">
              <a:lnSpc>
                <a:spcPct val="150000"/>
              </a:lnSpc>
              <a:spcAft>
                <a:spcPts val="0"/>
              </a:spcAft>
            </a:pPr>
            <a:endParaRPr lang="tr-TR" sz="1100" u="sng" dirty="0" smtClean="0">
              <a:solidFill>
                <a:srgbClr val="0563C1"/>
              </a:solidFill>
              <a:latin typeface="Calibri" panose="020F0502020204030204" pitchFamily="34" charset="0"/>
              <a:ea typeface="Calibri" panose="020F0502020204030204" pitchFamily="34" charset="0"/>
              <a:cs typeface="Calibri" panose="020F0502020204030204" pitchFamily="34" charset="0"/>
              <a:hlinkClick r:id="rId2"/>
            </a:endParaRPr>
          </a:p>
          <a:p>
            <a:pPr marL="360363" lvl="0" indent="-180975" algn="just">
              <a:lnSpc>
                <a:spcPct val="150000"/>
              </a:lnSpc>
              <a:spcAft>
                <a:spcPts val="0"/>
              </a:spcAft>
            </a:pPr>
            <a:r>
              <a:rPr lang="tr-TR" sz="1100" u="sng" dirty="0" smtClean="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https</a:t>
            </a:r>
            <a:r>
              <a:rPr lang="tr-TR" sz="1100"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://www.cimnastik.com/artistik-cimnastik-genel-yarisma-kurallari/</a:t>
            </a:r>
            <a:endParaRPr lang="tr-TR" sz="11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203575" indent="-203575"/>
            <a:endParaRPr lang="tr-TR" dirty="0">
              <a:latin typeface="Calibri" panose="020F0502020204030204" pitchFamily="34" charset="0"/>
              <a:cs typeface="Calibri" panose="020F0502020204030204" pitchFamily="34" charset="0"/>
            </a:endParaRPr>
          </a:p>
        </p:txBody>
      </p:sp>
      <p:sp>
        <p:nvSpPr>
          <p:cNvPr id="5" name="Slayt Numarası Yer Tutucusu 4"/>
          <p:cNvSpPr>
            <a:spLocks noGrp="1"/>
          </p:cNvSpPr>
          <p:nvPr>
            <p:ph type="sldNum" sz="quarter" idx="12"/>
          </p:nvPr>
        </p:nvSpPr>
        <p:spPr/>
        <p:txBody>
          <a:bodyPr/>
          <a:lstStyle/>
          <a:p>
            <a:fld id="{80B92E41-E063-4A9C-99AA-A8AC0554397C}" type="slidenum">
              <a:rPr lang="tr-TR" smtClean="0"/>
              <a:t>8</a:t>
            </a:fld>
            <a:endParaRPr lang="tr-TR"/>
          </a:p>
        </p:txBody>
      </p:sp>
      <p:pic>
        <p:nvPicPr>
          <p:cNvPr id="8" name="Resim 7"/>
          <p:cNvPicPr>
            <a:picLocks noChangeAspect="1"/>
          </p:cNvPicPr>
          <p:nvPr/>
        </p:nvPicPr>
        <p:blipFill>
          <a:blip r:embed="rId3"/>
          <a:stretch>
            <a:fillRect/>
          </a:stretch>
        </p:blipFill>
        <p:spPr>
          <a:xfrm>
            <a:off x="6152827" y="314794"/>
            <a:ext cx="2533976" cy="3714765"/>
          </a:xfrm>
          <a:prstGeom prst="rect">
            <a:avLst/>
          </a:prstGeom>
        </p:spPr>
      </p:pic>
    </p:spTree>
    <p:extLst>
      <p:ext uri="{BB962C8B-B14F-4D97-AF65-F5344CB8AC3E}">
        <p14:creationId xmlns:p14="http://schemas.microsoft.com/office/powerpoint/2010/main" val="28908523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5" y="-104931"/>
            <a:ext cx="9143996" cy="6962931"/>
          </a:xfrm>
          <a:solidFill>
            <a:srgbClr val="FDFFE1"/>
          </a:solidFill>
        </p:spPr>
        <p:txBody>
          <a:bodyPr/>
          <a:lstStyle/>
          <a:p>
            <a:pPr marL="139290" indent="0" algn="ctr">
              <a:lnSpc>
                <a:spcPct val="150000"/>
              </a:lnSpc>
              <a:spcAft>
                <a:spcPts val="0"/>
              </a:spcAft>
              <a:buNone/>
            </a:pPr>
            <a:r>
              <a:rPr lang="tr-TR" b="1" cap="all" dirty="0">
                <a:solidFill>
                  <a:srgbClr val="0070C0"/>
                </a:solidFill>
                <a:latin typeface="Calibri" panose="020F0502020204030204" pitchFamily="34" charset="0"/>
                <a:ea typeface="Times New Roman" panose="02020603050405020304" pitchFamily="18" charset="0"/>
                <a:cs typeface="Calibri" panose="020F0502020204030204" pitchFamily="34" charset="0"/>
              </a:rPr>
              <a:t>ÇEMBER ALETİ</a:t>
            </a:r>
            <a:endParaRPr lang="tr-TR"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449263" indent="-358775">
              <a:lnSpc>
                <a:spcPct val="150000"/>
              </a:lnSpc>
              <a:spcAft>
                <a:spcPts val="0"/>
              </a:spcAft>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Ritmik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cimnastikte</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çember aleti ahşap ya da sentetik malzemeden yapılabilir. Çember aleti en   az 300 gram ağırlığında olmalıdır.</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449263" indent="-358775">
              <a:lnSpc>
                <a:spcPct val="150000"/>
              </a:lnSpc>
              <a:spcAft>
                <a:spcPts val="0"/>
              </a:spcAft>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Gençler kategorisinde çember aleti 260 gramdır. Ritmik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çember aletinin ölçüleri ise çapı büyüklerde 80-90 cm, genç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cimnastikçilerde</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ise 70-90 cm aralığındadır.</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449263" indent="-358775">
              <a:lnSpc>
                <a:spcPct val="150000"/>
              </a:lnSpc>
              <a:spcAft>
                <a:spcPts val="0"/>
              </a:spcAft>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Çember boşluğu tanımlar.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oluşturulan dairenin içinde hareket ederek çember aletini maksimum oranda kullanır. Çemberin taşınması, kavramada sık sık değişiklik yapılması ve iyi hareket koordinasyonu ritmik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cimnastikçinin</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serisini mükemmelleştirir.</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0"/>
              </a:spcAft>
              <a:buNone/>
            </a:pPr>
            <a:endParaRPr lang="tr-TR" dirty="0">
              <a:latin typeface="Calibri" panose="020F0502020204030204" pitchFamily="34" charset="0"/>
              <a:ea typeface="Calibri" panose="020F0502020204030204" pitchFamily="34" charset="0"/>
              <a:cs typeface="Times New Roman" panose="02020603050405020304" pitchFamily="18" charset="0"/>
            </a:endParaRPr>
          </a:p>
          <a:p>
            <a:pPr marL="139290" indent="0" algn="just" defTabSz="342863" fontAlgn="auto">
              <a:lnSpc>
                <a:spcPct val="150000"/>
              </a:lnSpc>
              <a:spcBef>
                <a:spcPts val="0"/>
              </a:spcBef>
              <a:spcAft>
                <a:spcPts val="0"/>
              </a:spcAft>
              <a:buClr>
                <a:prstClr val="white"/>
              </a:buClr>
              <a:buSzPct val="80000"/>
              <a:buNone/>
            </a:pPr>
            <a:endParaRPr lang="tr-TR" b="1" dirty="0">
              <a:solidFill>
                <a:srgbClr val="000000"/>
              </a:solidFill>
              <a:latin typeface="Calibri" panose="020F0502020204030204" pitchFamily="34" charset="0"/>
              <a:cs typeface="Calibri" panose="020F0502020204030204" pitchFamily="34" charset="0"/>
            </a:endParaRPr>
          </a:p>
          <a:p>
            <a:pPr marL="139290" indent="0" algn="just" defTabSz="342863" fontAlgn="auto">
              <a:lnSpc>
                <a:spcPct val="150000"/>
              </a:lnSpc>
              <a:spcBef>
                <a:spcPts val="0"/>
              </a:spcBef>
              <a:spcAft>
                <a:spcPts val="0"/>
              </a:spcAft>
              <a:buClr>
                <a:prstClr val="white"/>
              </a:buClr>
              <a:buSzPct val="80000"/>
              <a:buNone/>
            </a:pPr>
            <a:endParaRPr lang="tr-TR" b="1" dirty="0">
              <a:solidFill>
                <a:srgbClr val="000000"/>
              </a:solidFill>
              <a:latin typeface="Calibri" panose="020F0502020204030204" pitchFamily="34" charset="0"/>
              <a:cs typeface="Calibri" panose="020F0502020204030204" pitchFamily="34" charset="0"/>
            </a:endParaRPr>
          </a:p>
          <a:p>
            <a:pPr marL="139290" indent="0" algn="just" defTabSz="342863" fontAlgn="auto">
              <a:lnSpc>
                <a:spcPct val="150000"/>
              </a:lnSpc>
              <a:spcBef>
                <a:spcPts val="0"/>
              </a:spcBef>
              <a:spcAft>
                <a:spcPts val="0"/>
              </a:spcAft>
              <a:buClr>
                <a:prstClr val="white"/>
              </a:buClr>
              <a:buSzPct val="80000"/>
              <a:buNone/>
            </a:pPr>
            <a:r>
              <a:rPr lang="tr-TR" b="1" dirty="0">
                <a:solidFill>
                  <a:srgbClr val="000000"/>
                </a:solidFill>
                <a:latin typeface="Calibri" panose="020F0502020204030204" pitchFamily="34" charset="0"/>
                <a:cs typeface="Calibri" panose="020F0502020204030204" pitchFamily="34" charset="0"/>
              </a:rPr>
              <a:t>						</a:t>
            </a:r>
            <a:r>
              <a:rPr lang="tr-TR" b="1" dirty="0" smtClean="0">
                <a:solidFill>
                  <a:srgbClr val="000000"/>
                </a:solidFill>
                <a:latin typeface="Calibri" panose="020F0502020204030204" pitchFamily="34" charset="0"/>
                <a:cs typeface="Calibri" panose="020F0502020204030204" pitchFamily="34" charset="0"/>
              </a:rPr>
              <a:t>    Çember</a:t>
            </a:r>
            <a:endParaRPr lang="tr-TR" b="1" dirty="0">
              <a:solidFill>
                <a:srgbClr val="000000"/>
              </a:solidFill>
              <a:latin typeface="Calibri" panose="020F0502020204030204" pitchFamily="34" charset="0"/>
              <a:cs typeface="Calibri" panose="020F0502020204030204" pitchFamily="34" charset="0"/>
            </a:endParaRPr>
          </a:p>
          <a:p>
            <a:pPr marL="139290" indent="0" algn="just" defTabSz="342863" fontAlgn="auto">
              <a:lnSpc>
                <a:spcPct val="150000"/>
              </a:lnSpc>
              <a:spcBef>
                <a:spcPts val="0"/>
              </a:spcBef>
              <a:spcAft>
                <a:spcPts val="0"/>
              </a:spcAft>
              <a:buClr>
                <a:prstClr val="white"/>
              </a:buClr>
              <a:buSzPct val="80000"/>
              <a:buNone/>
            </a:pPr>
            <a:endParaRPr lang="tr-TR" dirty="0"/>
          </a:p>
        </p:txBody>
      </p:sp>
      <p:sp>
        <p:nvSpPr>
          <p:cNvPr id="5" name="Slayt Numarası Yer Tutucusu 4"/>
          <p:cNvSpPr>
            <a:spLocks noGrp="1"/>
          </p:cNvSpPr>
          <p:nvPr>
            <p:ph type="sldNum" sz="quarter" idx="12"/>
          </p:nvPr>
        </p:nvSpPr>
        <p:spPr/>
        <p:txBody>
          <a:bodyPr/>
          <a:lstStyle/>
          <a:p>
            <a:fld id="{80B92E41-E063-4A9C-99AA-A8AC0554397C}" type="slidenum">
              <a:rPr lang="tr-TR" smtClean="0"/>
              <a:t>9</a:t>
            </a:fld>
            <a:endParaRPr lang="tr-TR" dirty="0"/>
          </a:p>
        </p:txBody>
      </p:sp>
      <p:pic>
        <p:nvPicPr>
          <p:cNvPr id="2" name="Resim 1"/>
          <p:cNvPicPr>
            <a:picLocks noChangeAspect="1"/>
          </p:cNvPicPr>
          <p:nvPr/>
        </p:nvPicPr>
        <p:blipFill>
          <a:blip r:embed="rId2"/>
          <a:stretch>
            <a:fillRect/>
          </a:stretch>
        </p:blipFill>
        <p:spPr>
          <a:xfrm rot="16200000">
            <a:off x="3773654" y="3563789"/>
            <a:ext cx="2789408" cy="3214398"/>
          </a:xfrm>
          <a:prstGeom prst="rect">
            <a:avLst/>
          </a:prstGeom>
        </p:spPr>
      </p:pic>
    </p:spTree>
    <p:extLst>
      <p:ext uri="{BB962C8B-B14F-4D97-AF65-F5344CB8AC3E}">
        <p14:creationId xmlns:p14="http://schemas.microsoft.com/office/powerpoint/2010/main" val="299874179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 y="0"/>
            <a:ext cx="9144008" cy="6858000"/>
          </a:xfrm>
          <a:solidFill>
            <a:srgbClr val="FDFFE1"/>
          </a:solidFill>
        </p:spPr>
        <p:txBody>
          <a:bodyPr/>
          <a:lstStyle/>
          <a:p>
            <a:pPr algn="ctr">
              <a:lnSpc>
                <a:spcPct val="150000"/>
              </a:lnSpc>
            </a:pPr>
            <a:r>
              <a:rPr lang="tr-TR" b="1" cap="all" dirty="0">
                <a:solidFill>
                  <a:srgbClr val="0070C0"/>
                </a:solidFill>
                <a:latin typeface="Calibri" panose="020F0502020204030204" pitchFamily="34" charset="0"/>
                <a:ea typeface="Times New Roman" panose="02020603050405020304" pitchFamily="18" charset="0"/>
                <a:cs typeface="Calibri" panose="020F0502020204030204" pitchFamily="34" charset="0"/>
              </a:rPr>
              <a:t>TOP ALETİ</a:t>
            </a:r>
          </a:p>
          <a:p>
            <a:pPr algn="ctr">
              <a:lnSpc>
                <a:spcPct val="200000"/>
              </a:lnSpc>
            </a:pPr>
            <a:endParaRPr lang="tr-TR"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endParaRPr lang="tr-TR" dirty="0">
              <a:latin typeface="Calibri" panose="020F0502020204030204" pitchFamily="34" charset="0"/>
              <a:cs typeface="Calibri" panose="020F0502020204030204" pitchFamily="34" charset="0"/>
            </a:endParaRPr>
          </a:p>
          <a:p>
            <a:pPr>
              <a:lnSpc>
                <a:spcPct val="150000"/>
              </a:lnSpc>
            </a:pPr>
            <a:endParaRPr lang="tr-TR" dirty="0">
              <a:latin typeface="Calibri" panose="020F0502020204030204" pitchFamily="34" charset="0"/>
              <a:cs typeface="Calibri" panose="020F0502020204030204" pitchFamily="34" charset="0"/>
            </a:endParaRPr>
          </a:p>
          <a:p>
            <a:pPr>
              <a:lnSpc>
                <a:spcPct val="150000"/>
              </a:lnSpc>
            </a:pPr>
            <a:endParaRPr lang="tr-TR" dirty="0">
              <a:latin typeface="Calibri" panose="020F0502020204030204" pitchFamily="34" charset="0"/>
              <a:cs typeface="Calibri" panose="020F0502020204030204" pitchFamily="34" charset="0"/>
            </a:endParaRPr>
          </a:p>
          <a:p>
            <a:pPr>
              <a:lnSpc>
                <a:spcPct val="150000"/>
              </a:lnSpc>
            </a:pPr>
            <a:endParaRPr lang="tr-TR" dirty="0">
              <a:latin typeface="Calibri" panose="020F0502020204030204" pitchFamily="34" charset="0"/>
              <a:cs typeface="Calibri" panose="020F0502020204030204" pitchFamily="34" charset="0"/>
            </a:endParaRPr>
          </a:p>
          <a:p>
            <a:pPr marL="539750" indent="-360363">
              <a:lnSpc>
                <a:spcPct val="150000"/>
              </a:lnSpc>
              <a:spcAft>
                <a:spcPts val="0"/>
              </a:spcAft>
              <a:buFont typeface="Wingdings" panose="05000000000000000000" pitchFamily="2" charset="2"/>
              <a:buChar char="§"/>
            </a:pP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Ritmik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cimnastikte</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top aleti lastik ya da yumuşak plastik malzemeden yapılır. </a:t>
            </a:r>
            <a:endPar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endParaRPr>
          </a:p>
          <a:p>
            <a:pPr marL="539750" indent="-360363">
              <a:lnSpc>
                <a:spcPct val="150000"/>
              </a:lnSpc>
              <a:spcAft>
                <a:spcPts val="0"/>
              </a:spcAft>
              <a:buFont typeface="Wingdings" panose="05000000000000000000" pitchFamily="2" charset="2"/>
              <a:buChar char="§"/>
            </a:pP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Ölçüleri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genç ve büyük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cimnastikciler</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için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çap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olarak 40–50 cm arasında olmalıdır. </a:t>
            </a:r>
            <a:endPar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endParaRPr>
          </a:p>
          <a:p>
            <a:pPr marL="539750" indent="-360363">
              <a:lnSpc>
                <a:spcPct val="150000"/>
              </a:lnSpc>
              <a:spcAft>
                <a:spcPts val="0"/>
              </a:spcAft>
              <a:buFont typeface="Wingdings" panose="05000000000000000000" pitchFamily="2" charset="2"/>
              <a:buChar char="§"/>
            </a:pP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En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az 400 gram ağırlığında ve kalınlığı en fazla 300 mm olmalıdır.</a:t>
            </a:r>
          </a:p>
          <a:p>
            <a:pPr marL="539750" indent="-360363">
              <a:lnSpc>
                <a:spcPct val="150000"/>
              </a:lnSpc>
              <a:spcAft>
                <a:spcPts val="0"/>
              </a:spcAft>
              <a:buFont typeface="Wingdings" panose="05000000000000000000" pitchFamily="2" charset="2"/>
              <a:buChar char="§"/>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Renk seçimi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cimnastiye</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bırakılmıştır.</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539750" indent="-360363">
              <a:lnSpc>
                <a:spcPct val="150000"/>
              </a:lnSpc>
              <a:spcAft>
                <a:spcPts val="0"/>
              </a:spcAft>
              <a:buFont typeface="Wingdings" panose="05000000000000000000" pitchFamily="2" charset="2"/>
              <a:buChar char="§"/>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Top aleti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cimnastikçinin</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tutamayacağı tek ritmik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aletidir. Bu durum, vücut ile alet arasında daha hassas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bir ilişki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gerektirir. </a:t>
            </a:r>
          </a:p>
          <a:p>
            <a:pPr marL="539750" indent="-360363">
              <a:lnSpc>
                <a:spcPct val="150000"/>
              </a:lnSpc>
              <a:spcAft>
                <a:spcPts val="0"/>
              </a:spcAft>
              <a:buFont typeface="Wingdings" panose="05000000000000000000" pitchFamily="2" charset="2"/>
              <a:buChar char="§"/>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Top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vücut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ile mükemmel bir uyum içinde hareket eder</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a:t>
            </a:r>
          </a:p>
          <a:p>
            <a:pPr marL="539750" indent="-360363">
              <a:lnSpc>
                <a:spcPct val="150000"/>
              </a:lnSpc>
              <a:spcAft>
                <a:spcPts val="0"/>
              </a:spcAft>
              <a:buFont typeface="Wingdings" panose="05000000000000000000" pitchFamily="2" charset="2"/>
              <a:buChar char="§"/>
            </a:pPr>
            <a:endParaRPr lang="tr-TR" sz="1100" dirty="0" smtClean="0">
              <a:latin typeface="Calibri" panose="020F0502020204030204" pitchFamily="34" charset="0"/>
              <a:ea typeface="Calibri" panose="020F0502020204030204" pitchFamily="34" charset="0"/>
              <a:cs typeface="Times New Roman" panose="02020603050405020304" pitchFamily="18" charset="0"/>
              <a:hlinkClick r:id="rId3"/>
            </a:endParaRPr>
          </a:p>
          <a:p>
            <a:pPr marL="539750" indent="-360363">
              <a:lnSpc>
                <a:spcPct val="150000"/>
              </a:lnSpc>
              <a:spcAft>
                <a:spcPts val="0"/>
              </a:spcAft>
              <a:buFont typeface="Wingdings" panose="05000000000000000000" pitchFamily="2" charset="2"/>
              <a:buChar char="§"/>
            </a:pPr>
            <a:r>
              <a:rPr lang="tr-TR" sz="1100" dirty="0" smtClean="0">
                <a:latin typeface="Calibri" panose="020F0502020204030204" pitchFamily="34" charset="0"/>
                <a:ea typeface="Calibri" panose="020F0502020204030204" pitchFamily="34" charset="0"/>
                <a:cs typeface="Times New Roman" panose="02020603050405020304" pitchFamily="18" charset="0"/>
                <a:hlinkClick r:id="rId3"/>
              </a:rPr>
              <a:t>https</a:t>
            </a:r>
            <a:r>
              <a:rPr lang="tr-TR" sz="1100" dirty="0">
                <a:latin typeface="Calibri" panose="020F0502020204030204" pitchFamily="34" charset="0"/>
                <a:ea typeface="Calibri" panose="020F0502020204030204" pitchFamily="34" charset="0"/>
                <a:cs typeface="Times New Roman" panose="02020603050405020304" pitchFamily="18" charset="0"/>
                <a:hlinkClick r:id="rId3"/>
              </a:rPr>
              <a:t>://www.cimnastik.com/artistik-cimnastik-genel-yarisma-kurallari</a:t>
            </a:r>
            <a:r>
              <a:rPr lang="tr-TR" sz="1100" dirty="0" smtClean="0">
                <a:latin typeface="Calibri" panose="020F0502020204030204" pitchFamily="34" charset="0"/>
                <a:ea typeface="Calibri" panose="020F0502020204030204" pitchFamily="34" charset="0"/>
                <a:cs typeface="Times New Roman" panose="02020603050405020304" pitchFamily="18" charset="0"/>
                <a:hlinkClick r:id="rId3"/>
              </a:rPr>
              <a:t>/</a:t>
            </a:r>
            <a:endParaRPr lang="tr-TR" sz="1100" dirty="0" smtClean="0">
              <a:latin typeface="Calibri" panose="020F0502020204030204" pitchFamily="34" charset="0"/>
              <a:ea typeface="Calibri" panose="020F0502020204030204" pitchFamily="34" charset="0"/>
              <a:cs typeface="Times New Roman" panose="02020603050405020304" pitchFamily="18" charset="0"/>
            </a:endParaRPr>
          </a:p>
          <a:p>
            <a:pPr marL="539750" indent="-360363">
              <a:lnSpc>
                <a:spcPct val="150000"/>
              </a:lnSpc>
              <a:spcAft>
                <a:spcPts val="0"/>
              </a:spcAft>
              <a:buFont typeface="Wingdings" panose="05000000000000000000" pitchFamily="2" charset="2"/>
              <a:buChar char="§"/>
            </a:pP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marL="539750" indent="-360363">
              <a:lnSpc>
                <a:spcPct val="150000"/>
              </a:lnSpc>
              <a:spcAft>
                <a:spcPts val="0"/>
              </a:spcAft>
              <a:buFont typeface="Wingdings" panose="05000000000000000000" pitchFamily="2" charset="2"/>
              <a:buChar char="§"/>
            </a:pP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ayt Numarası Yer Tutucusu 3"/>
          <p:cNvSpPr>
            <a:spLocks noGrp="1"/>
          </p:cNvSpPr>
          <p:nvPr>
            <p:ph type="sldNum" sz="quarter" idx="12"/>
          </p:nvPr>
        </p:nvSpPr>
        <p:spPr/>
        <p:txBody>
          <a:bodyPr/>
          <a:lstStyle/>
          <a:p>
            <a:fld id="{80B92E41-E063-4A9C-99AA-A8AC0554397C}" type="slidenum">
              <a:rPr lang="tr-TR" smtClean="0"/>
              <a:t>10</a:t>
            </a:fld>
            <a:endParaRPr lang="tr-TR"/>
          </a:p>
        </p:txBody>
      </p:sp>
      <p:pic>
        <p:nvPicPr>
          <p:cNvPr id="6" name="Resim 5" descr="https://www.cimnastik.com/wp-content/uploads/2019/12/ritmik_cimnastik_top-300x300.png"/>
          <p:cNvPicPr/>
          <p:nvPr/>
        </p:nvPicPr>
        <p:blipFill>
          <a:blip r:embed="rId4">
            <a:extLst>
              <a:ext uri="{28A0092B-C50C-407E-A947-70E740481C1C}">
                <a14:useLocalDpi xmlns:a14="http://schemas.microsoft.com/office/drawing/2010/main" val="0"/>
              </a:ext>
            </a:extLst>
          </a:blip>
          <a:srcRect/>
          <a:stretch>
            <a:fillRect/>
          </a:stretch>
        </p:blipFill>
        <p:spPr bwMode="auto">
          <a:xfrm>
            <a:off x="3897442" y="794480"/>
            <a:ext cx="1633927" cy="1993690"/>
          </a:xfrm>
          <a:prstGeom prst="rect">
            <a:avLst/>
          </a:prstGeom>
          <a:noFill/>
          <a:ln>
            <a:noFill/>
          </a:ln>
        </p:spPr>
      </p:pic>
    </p:spTree>
    <p:extLst>
      <p:ext uri="{BB962C8B-B14F-4D97-AF65-F5344CB8AC3E}">
        <p14:creationId xmlns:p14="http://schemas.microsoft.com/office/powerpoint/2010/main" val="399440174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 y="0"/>
            <a:ext cx="9143996" cy="6858000"/>
          </a:xfrm>
          <a:solidFill>
            <a:srgbClr val="FDFFE1"/>
          </a:solidFill>
          <a:ln>
            <a:solidFill>
              <a:schemeClr val="accent1"/>
            </a:solidFill>
          </a:ln>
        </p:spPr>
        <p:txBody>
          <a:bodyPr/>
          <a:lstStyle/>
          <a:p>
            <a:pPr algn="ctr">
              <a:lnSpc>
                <a:spcPct val="150000"/>
              </a:lnSpc>
              <a:spcAft>
                <a:spcPts val="0"/>
              </a:spcAft>
            </a:pPr>
            <a:r>
              <a:rPr lang="tr-TR" b="1" cap="all" dirty="0">
                <a:solidFill>
                  <a:srgbClr val="0070C0"/>
                </a:solidFill>
                <a:latin typeface="Calibri" panose="020F0502020204030204" pitchFamily="34" charset="0"/>
                <a:ea typeface="Times New Roman" panose="02020603050405020304" pitchFamily="18" charset="0"/>
                <a:cs typeface="Calibri" panose="020F0502020204030204" pitchFamily="34" charset="0"/>
              </a:rPr>
              <a:t>KURDELE ALETİ</a:t>
            </a:r>
            <a:endParaRPr lang="tr-TR"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0"/>
              </a:spcAft>
            </a:pPr>
            <a:endParaRPr lang="tr-TR" b="1" cap="all" dirty="0">
              <a:solidFill>
                <a:srgbClr val="212529"/>
              </a:solidFill>
              <a:latin typeface="Calibri" panose="020F0502020204030204" pitchFamily="34" charset="0"/>
              <a:ea typeface="Times New Roman" panose="02020603050405020304" pitchFamily="18" charset="0"/>
              <a:cs typeface="Calibri" panose="020F0502020204030204" pitchFamily="34" charset="0"/>
            </a:endParaRPr>
          </a:p>
          <a:p>
            <a:pPr algn="ctr">
              <a:lnSpc>
                <a:spcPct val="150000"/>
              </a:lnSpc>
              <a:spcAft>
                <a:spcPts val="0"/>
              </a:spcAft>
            </a:pPr>
            <a:endParaRPr lang="tr-TR" b="1" cap="all" dirty="0">
              <a:solidFill>
                <a:srgbClr val="212529"/>
              </a:solidFill>
              <a:latin typeface="Calibri" panose="020F0502020204030204" pitchFamily="34" charset="0"/>
              <a:ea typeface="Calibri" panose="020F0502020204030204" pitchFamily="34" charset="0"/>
              <a:cs typeface="Calibri" panose="020F0502020204030204" pitchFamily="34" charset="0"/>
            </a:endParaRPr>
          </a:p>
          <a:p>
            <a:pPr algn="ctr">
              <a:lnSpc>
                <a:spcPct val="150000"/>
              </a:lnSpc>
              <a:spcAft>
                <a:spcPts val="0"/>
              </a:spcAft>
            </a:pPr>
            <a:endParaRPr lang="tr-TR" b="1" cap="all" dirty="0">
              <a:solidFill>
                <a:srgbClr val="212529"/>
              </a:solidFill>
              <a:latin typeface="Calibri" panose="020F0502020204030204" pitchFamily="34" charset="0"/>
              <a:ea typeface="Calibri" panose="020F0502020204030204" pitchFamily="34" charset="0"/>
              <a:cs typeface="Calibri" panose="020F0502020204030204" pitchFamily="34" charset="0"/>
            </a:endParaRPr>
          </a:p>
          <a:p>
            <a:pPr algn="ctr">
              <a:lnSpc>
                <a:spcPct val="150000"/>
              </a:lnSpc>
              <a:spcAft>
                <a:spcPts val="0"/>
              </a:spcAft>
            </a:pPr>
            <a:endParaRPr lang="tr-TR" b="1" cap="all" dirty="0">
              <a:solidFill>
                <a:srgbClr val="212529"/>
              </a:solidFill>
              <a:latin typeface="Calibri" panose="020F0502020204030204" pitchFamily="34" charset="0"/>
              <a:ea typeface="Calibri" panose="020F0502020204030204" pitchFamily="34" charset="0"/>
              <a:cs typeface="Calibri" panose="020F0502020204030204" pitchFamily="34" charset="0"/>
            </a:endParaRPr>
          </a:p>
          <a:p>
            <a:pPr algn="ctr">
              <a:lnSpc>
                <a:spcPct val="150000"/>
              </a:lnSpc>
              <a:spcAft>
                <a:spcPts val="0"/>
              </a:spcAft>
            </a:pPr>
            <a:endParaRPr lang="tr-TR" b="1" cap="all" dirty="0">
              <a:solidFill>
                <a:srgbClr val="212529"/>
              </a:solidFill>
              <a:latin typeface="Calibri" panose="020F0502020204030204" pitchFamily="34" charset="0"/>
              <a:ea typeface="Calibri" panose="020F0502020204030204" pitchFamily="34" charset="0"/>
              <a:cs typeface="Calibri" panose="020F0502020204030204" pitchFamily="34" charset="0"/>
            </a:endParaRPr>
          </a:p>
          <a:p>
            <a:pPr algn="ctr">
              <a:lnSpc>
                <a:spcPct val="150000"/>
              </a:lnSpc>
              <a:spcAft>
                <a:spcPts val="0"/>
              </a:spcAft>
            </a:pPr>
            <a:endParaRPr lang="tr-TR" b="1" cap="all" dirty="0">
              <a:solidFill>
                <a:srgbClr val="212529"/>
              </a:solidFill>
              <a:latin typeface="Calibri" panose="020F0502020204030204" pitchFamily="34" charset="0"/>
              <a:ea typeface="Calibri" panose="020F0502020204030204" pitchFamily="34" charset="0"/>
              <a:cs typeface="Calibri" panose="020F0502020204030204" pitchFamily="34" charset="0"/>
            </a:endParaRPr>
          </a:p>
          <a:p>
            <a:pPr marL="449263" indent="-269875">
              <a:lnSpc>
                <a:spcPct val="150000"/>
              </a:lnSpc>
              <a:spcAft>
                <a:spcPts val="0"/>
              </a:spcAft>
              <a:buFont typeface="Wingdings" panose="05000000000000000000" pitchFamily="2" charset="2"/>
              <a:buChar char="§"/>
            </a:pP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Kurdele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aleti bambu, ahşap, plastik ya da fiber malzemeler kullanılarak üretilebilir. </a:t>
            </a:r>
          </a:p>
          <a:p>
            <a:pPr marL="449263" indent="-269875">
              <a:lnSpc>
                <a:spcPct val="150000"/>
              </a:lnSpc>
              <a:spcAft>
                <a:spcPts val="0"/>
              </a:spcAft>
              <a:buFont typeface="Wingdings" panose="05000000000000000000" pitchFamily="2" charset="2"/>
              <a:buChar char="§"/>
            </a:pP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Kurdele aletinin uzunluğu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5 ile 6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metre olabilir</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En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kalın yeri maksimum 10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mm. olabilir. </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449263" indent="-269875">
              <a:lnSpc>
                <a:spcPct val="150000"/>
              </a:lnSpc>
              <a:spcAft>
                <a:spcPts val="0"/>
              </a:spcAft>
              <a:buFont typeface="Wingdings" panose="05000000000000000000" pitchFamily="2" charset="2"/>
              <a:buChar char="§"/>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Kurdele aleti hafif ve uzun bir şeritten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oluşur, her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yöne değişik şekillerde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fırlatılabilir. </a:t>
            </a:r>
          </a:p>
          <a:p>
            <a:pPr marL="449263" indent="-269875">
              <a:lnSpc>
                <a:spcPct val="150000"/>
              </a:lnSpc>
              <a:spcAft>
                <a:spcPts val="0"/>
              </a:spcAft>
              <a:buFont typeface="Wingdings" panose="05000000000000000000" pitchFamily="2" charset="2"/>
              <a:buChar char="§"/>
            </a:pPr>
            <a:r>
              <a:rPr lang="tr-TR" dirty="0" err="1"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hareketleri değişik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ritimlerde uygular.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Ağırlığından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dolayı, şerit her türden görüntü ve şekiller oluşturmak için havada uçar. Dolayısıyla</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yılanlar, spiraller ve fırlatmalar, şeridin uçuşunun temel unsurlarıdır.</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150002" indent="0" algn="just">
              <a:spcAft>
                <a:spcPts val="0"/>
              </a:spcAft>
              <a:buNone/>
            </a:pPr>
            <a:endParaRPr lang="tr-TR" sz="825" b="1" dirty="0">
              <a:latin typeface="Calibri" panose="020F0502020204030204" pitchFamily="34" charset="0"/>
              <a:cs typeface="Calibri" panose="020F0502020204030204" pitchFamily="34" charset="0"/>
              <a:hlinkClick r:id="rId2"/>
            </a:endParaRPr>
          </a:p>
          <a:p>
            <a:pPr marL="342863" algn="just">
              <a:spcAft>
                <a:spcPts val="0"/>
              </a:spcAft>
            </a:pPr>
            <a:endParaRPr lang="tr-TR" sz="825" b="1" dirty="0" smtClean="0">
              <a:latin typeface="Calibri" panose="020F0502020204030204" pitchFamily="34" charset="0"/>
              <a:cs typeface="Calibri" panose="020F0502020204030204" pitchFamily="34" charset="0"/>
              <a:hlinkClick r:id="rId2"/>
            </a:endParaRPr>
          </a:p>
          <a:p>
            <a:pPr marL="449263" indent="-269875" algn="just">
              <a:spcAft>
                <a:spcPts val="0"/>
              </a:spcAft>
            </a:pPr>
            <a:r>
              <a:rPr lang="tr-TR" sz="1100" b="1" dirty="0" smtClean="0">
                <a:latin typeface="Calibri" panose="020F0502020204030204" pitchFamily="34" charset="0"/>
                <a:cs typeface="Calibri" panose="020F0502020204030204" pitchFamily="34" charset="0"/>
                <a:hlinkClick r:id="rId2"/>
              </a:rPr>
              <a:t>https</a:t>
            </a:r>
            <a:r>
              <a:rPr lang="tr-TR" sz="1100" b="1" dirty="0">
                <a:latin typeface="Calibri" panose="020F0502020204030204" pitchFamily="34" charset="0"/>
                <a:cs typeface="Calibri" panose="020F0502020204030204" pitchFamily="34" charset="0"/>
                <a:hlinkClick r:id="rId2"/>
              </a:rPr>
              <a:t>://www.cimnastik.com/ritmik-cimnastik-jimnastik-aletleri-nelerdir/</a:t>
            </a:r>
            <a:endParaRPr lang="tr-TR" sz="1100" b="1" dirty="0">
              <a:latin typeface="Calibri" panose="020F0502020204030204" pitchFamily="34" charset="0"/>
              <a:cs typeface="Calibri" panose="020F0502020204030204" pitchFamily="34" charset="0"/>
            </a:endParaRPr>
          </a:p>
          <a:p>
            <a:pPr marL="342863" algn="just">
              <a:spcAft>
                <a:spcPts val="0"/>
              </a:spcAft>
            </a:pPr>
            <a:endParaRPr lang="tr-TR" sz="1350" b="1" dirty="0">
              <a:latin typeface="Calibri" panose="020F0502020204030204" pitchFamily="34" charset="0"/>
              <a:cs typeface="Calibri" panose="020F0502020204030204" pitchFamily="34" charset="0"/>
            </a:endParaRPr>
          </a:p>
          <a:p>
            <a:pPr marL="342863" algn="just">
              <a:spcAft>
                <a:spcPts val="0"/>
              </a:spcAft>
            </a:pPr>
            <a:endParaRPr lang="tr-TR" sz="1350" b="1" dirty="0">
              <a:latin typeface="Calibri" panose="020F0502020204030204" pitchFamily="34" charset="0"/>
              <a:cs typeface="Calibri" panose="020F0502020204030204" pitchFamily="34" charset="0"/>
            </a:endParaRPr>
          </a:p>
          <a:p>
            <a:pPr marL="342863" algn="just">
              <a:spcAft>
                <a:spcPts val="0"/>
              </a:spcAft>
            </a:pPr>
            <a:endParaRPr lang="tr-TR" sz="1350" b="1" dirty="0">
              <a:latin typeface="Calibri" panose="020F0502020204030204" pitchFamily="34" charset="0"/>
              <a:cs typeface="Calibri" panose="020F0502020204030204" pitchFamily="34" charset="0"/>
            </a:endParaRPr>
          </a:p>
          <a:p>
            <a:pPr marL="342863" algn="just">
              <a:spcAft>
                <a:spcPts val="0"/>
              </a:spcAft>
            </a:pPr>
            <a:endParaRPr lang="tr-TR" sz="1350" b="1" dirty="0">
              <a:latin typeface="Calibri" panose="020F0502020204030204" pitchFamily="34" charset="0"/>
              <a:cs typeface="Calibri" panose="020F0502020204030204" pitchFamily="34" charset="0"/>
            </a:endParaRPr>
          </a:p>
        </p:txBody>
      </p:sp>
      <p:sp>
        <p:nvSpPr>
          <p:cNvPr id="2" name="Slayt Numarası Yer Tutucusu 1"/>
          <p:cNvSpPr>
            <a:spLocks noGrp="1"/>
          </p:cNvSpPr>
          <p:nvPr>
            <p:ph type="sldNum" sz="quarter" idx="12"/>
          </p:nvPr>
        </p:nvSpPr>
        <p:spPr/>
        <p:txBody>
          <a:bodyPr/>
          <a:lstStyle/>
          <a:p>
            <a:fld id="{80B92E41-E063-4A9C-99AA-A8AC0554397C}" type="slidenum">
              <a:rPr lang="tr-TR" smtClean="0"/>
              <a:t>11</a:t>
            </a:fld>
            <a:endParaRPr lang="tr-TR" dirty="0"/>
          </a:p>
        </p:txBody>
      </p:sp>
      <p:pic>
        <p:nvPicPr>
          <p:cNvPr id="5" name="Resim 4" descr="https://www.cimnastik.com/wp-content/uploads/2019/12/0_14_300_300_ritmik_cimnastik_kurdele.png"/>
          <p:cNvPicPr/>
          <p:nvPr/>
        </p:nvPicPr>
        <p:blipFill>
          <a:blip r:embed="rId3">
            <a:extLst>
              <a:ext uri="{28A0092B-C50C-407E-A947-70E740481C1C}">
                <a14:useLocalDpi xmlns:a14="http://schemas.microsoft.com/office/drawing/2010/main" val="0"/>
              </a:ext>
            </a:extLst>
          </a:blip>
          <a:srcRect/>
          <a:stretch>
            <a:fillRect/>
          </a:stretch>
        </p:blipFill>
        <p:spPr bwMode="auto">
          <a:xfrm>
            <a:off x="3297836" y="494674"/>
            <a:ext cx="2443397" cy="2698231"/>
          </a:xfrm>
          <a:prstGeom prst="rect">
            <a:avLst/>
          </a:prstGeom>
          <a:noFill/>
          <a:ln>
            <a:noFill/>
          </a:ln>
        </p:spPr>
      </p:pic>
    </p:spTree>
    <p:extLst>
      <p:ext uri="{BB962C8B-B14F-4D97-AF65-F5344CB8AC3E}">
        <p14:creationId xmlns:p14="http://schemas.microsoft.com/office/powerpoint/2010/main" val="347483898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 y="0"/>
            <a:ext cx="9144001" cy="6858000"/>
          </a:xfrm>
          <a:solidFill>
            <a:srgbClr val="FDFFE1"/>
          </a:solidFill>
        </p:spPr>
        <p:txBody>
          <a:bodyPr/>
          <a:lstStyle/>
          <a:p>
            <a:pPr marL="271436" indent="-200003" algn="ctr">
              <a:lnSpc>
                <a:spcPct val="150000"/>
              </a:lnSpc>
              <a:spcBef>
                <a:spcPts val="0"/>
              </a:spcBef>
              <a:spcAft>
                <a:spcPts val="0"/>
              </a:spcAft>
            </a:pPr>
            <a:r>
              <a:rPr lang="tr-TR" b="1" dirty="0" smtClean="0">
                <a:solidFill>
                  <a:srgbClr val="0070C0"/>
                </a:solidFill>
                <a:latin typeface="Calibri" panose="020F0502020204030204"/>
              </a:rPr>
              <a:t>LABUT </a:t>
            </a:r>
            <a:r>
              <a:rPr lang="tr-TR" b="1" dirty="0">
                <a:solidFill>
                  <a:srgbClr val="0070C0"/>
                </a:solidFill>
                <a:latin typeface="Calibri" panose="020F0502020204030204"/>
              </a:rPr>
              <a:t>ALETİ</a:t>
            </a:r>
          </a:p>
          <a:p>
            <a:pPr marL="271436" indent="-200003" algn="ctr">
              <a:lnSpc>
                <a:spcPct val="150000"/>
              </a:lnSpc>
              <a:spcBef>
                <a:spcPts val="0"/>
              </a:spcBef>
              <a:spcAft>
                <a:spcPts val="0"/>
              </a:spcAft>
            </a:pPr>
            <a:endParaRPr lang="tr-TR" b="1" dirty="0">
              <a:solidFill>
                <a:prstClr val="black"/>
              </a:solidFill>
              <a:latin typeface="Calibri" panose="020F0502020204030204"/>
            </a:endParaRPr>
          </a:p>
          <a:p>
            <a:pPr marL="271436" indent="-200003" algn="just">
              <a:lnSpc>
                <a:spcPct val="150000"/>
              </a:lnSpc>
              <a:spcBef>
                <a:spcPts val="0"/>
              </a:spcBef>
              <a:spcAft>
                <a:spcPts val="0"/>
              </a:spcAft>
            </a:pPr>
            <a:endParaRPr lang="tr-TR" b="1" dirty="0">
              <a:solidFill>
                <a:prstClr val="black"/>
              </a:solidFill>
              <a:latin typeface="Calibri" panose="020F0502020204030204"/>
            </a:endParaRPr>
          </a:p>
          <a:p>
            <a:pPr marL="271436" indent="-200003" algn="just">
              <a:lnSpc>
                <a:spcPct val="150000"/>
              </a:lnSpc>
              <a:spcBef>
                <a:spcPts val="0"/>
              </a:spcBef>
              <a:spcAft>
                <a:spcPts val="0"/>
              </a:spcAft>
            </a:pPr>
            <a:endParaRPr lang="tr-TR" dirty="0">
              <a:solidFill>
                <a:prstClr val="black"/>
              </a:solidFill>
              <a:latin typeface="Calibri" panose="020F0502020204030204"/>
            </a:endParaRPr>
          </a:p>
          <a:p>
            <a:pPr marL="71433" indent="0" algn="just">
              <a:lnSpc>
                <a:spcPct val="150000"/>
              </a:lnSpc>
              <a:spcBef>
                <a:spcPts val="0"/>
              </a:spcBef>
              <a:spcAft>
                <a:spcPts val="0"/>
              </a:spcAft>
              <a:buNone/>
            </a:pPr>
            <a:endParaRPr lang="tr-TR" dirty="0">
              <a:solidFill>
                <a:prstClr val="black"/>
              </a:solidFill>
              <a:latin typeface="Calibri" panose="020F0502020204030204"/>
            </a:endParaRPr>
          </a:p>
          <a:p>
            <a:pPr marL="271436" indent="-200003" algn="just">
              <a:lnSpc>
                <a:spcPct val="150000"/>
              </a:lnSpc>
              <a:spcBef>
                <a:spcPts val="0"/>
              </a:spcBef>
              <a:spcAft>
                <a:spcPts val="0"/>
              </a:spcAft>
            </a:pPr>
            <a:endParaRPr lang="tr-TR" dirty="0">
              <a:solidFill>
                <a:prstClr val="black"/>
              </a:solidFill>
              <a:latin typeface="Calibri" panose="020F0502020204030204"/>
            </a:endParaRPr>
          </a:p>
          <a:p>
            <a:pPr marL="332150" algn="ctr">
              <a:lnSpc>
                <a:spcPct val="150000"/>
              </a:lnSpc>
              <a:spcBef>
                <a:spcPts val="0"/>
              </a:spcBef>
              <a:spcAft>
                <a:spcPts val="0"/>
              </a:spcAft>
            </a:pPr>
            <a:endPar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endParaRPr>
          </a:p>
          <a:p>
            <a:pPr marL="408341" indent="-276194" algn="just">
              <a:lnSpc>
                <a:spcPct val="150000"/>
              </a:lnSpc>
              <a:spcBef>
                <a:spcPts val="0"/>
              </a:spcBef>
              <a:spcAft>
                <a:spcPts val="0"/>
              </a:spcAft>
            </a:pPr>
            <a:endPar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endParaRPr>
          </a:p>
          <a:p>
            <a:pPr marL="408341" indent="-276194" algn="just">
              <a:lnSpc>
                <a:spcPct val="150000"/>
              </a:lnSpc>
              <a:spcBef>
                <a:spcPts val="0"/>
              </a:spcBef>
              <a:spcAft>
                <a:spcPts val="0"/>
              </a:spcAft>
            </a:pPr>
            <a:endPar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endParaRPr>
          </a:p>
          <a:p>
            <a:pPr marL="449263" indent="-274638">
              <a:lnSpc>
                <a:spcPct val="150000"/>
              </a:lnSpc>
              <a:spcBef>
                <a:spcPts val="0"/>
              </a:spcBef>
              <a:spcAft>
                <a:spcPts val="0"/>
              </a:spcAft>
            </a:pPr>
            <a:r>
              <a:rPr lang="tr-TR" dirty="0" err="1"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Labut</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aleti ahşap ya da plastik malzemeden yapılabilir. </a:t>
            </a:r>
            <a:endPar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endParaRPr>
          </a:p>
          <a:p>
            <a:pPr marL="449263" indent="-274638">
              <a:lnSpc>
                <a:spcPct val="150000"/>
              </a:lnSpc>
              <a:spcBef>
                <a:spcPts val="0"/>
              </a:spcBef>
              <a:spcAft>
                <a:spcPts val="0"/>
              </a:spcAft>
            </a:pP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Gençlerde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ve Büyüklerde 40–50 cm ölçülerine sahip,  en az 150 gram olabilir.</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449263" indent="-274638">
              <a:lnSpc>
                <a:spcPct val="150000"/>
              </a:lnSpc>
              <a:spcBef>
                <a:spcPts val="0"/>
              </a:spcBef>
              <a:spcAft>
                <a:spcPts val="0"/>
              </a:spcAft>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Ritmik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cimnastikçiler</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labutları</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kullanarak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atışları, dönüşleri,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yuvarlanmaları, çevirmeleri </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mükemmel bir şekilde yapmaya çalışır. </a:t>
            </a:r>
          </a:p>
          <a:p>
            <a:pPr marL="449263" indent="-274638">
              <a:lnSpc>
                <a:spcPct val="150000"/>
              </a:lnSpc>
              <a:spcBef>
                <a:spcPts val="0"/>
              </a:spcBef>
              <a:spcAft>
                <a:spcPts val="0"/>
              </a:spcAft>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Bunları yapmak ileri seviyede koordinasyon ve hassasiyet gerektirir ve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labut</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aleti üst düzey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cimnastikçiler</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için uygundur.</a:t>
            </a:r>
            <a:r>
              <a:rPr lang="tr-TR" b="1" cap="all"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449263" indent="-198438" algn="just">
              <a:lnSpc>
                <a:spcPct val="150000"/>
              </a:lnSpc>
              <a:spcBef>
                <a:spcPts val="0"/>
              </a:spcBef>
              <a:spcAft>
                <a:spcPts val="0"/>
              </a:spcAft>
            </a:pPr>
            <a:endParaRPr lang="tr-TR" sz="1100" dirty="0" smtClean="0">
              <a:solidFill>
                <a:prstClr val="black"/>
              </a:solidFill>
              <a:latin typeface="Calibri" panose="020F0502020204030204"/>
              <a:hlinkClick r:id="rId2"/>
            </a:endParaRPr>
          </a:p>
          <a:p>
            <a:pPr marL="449263" indent="-198438" algn="just">
              <a:lnSpc>
                <a:spcPct val="150000"/>
              </a:lnSpc>
              <a:spcBef>
                <a:spcPts val="0"/>
              </a:spcBef>
              <a:spcAft>
                <a:spcPts val="0"/>
              </a:spcAft>
            </a:pPr>
            <a:r>
              <a:rPr lang="tr-TR" sz="1100" dirty="0" smtClean="0">
                <a:solidFill>
                  <a:prstClr val="black"/>
                </a:solidFill>
                <a:latin typeface="Calibri" panose="020F0502020204030204"/>
                <a:hlinkClick r:id="rId2"/>
              </a:rPr>
              <a:t>https</a:t>
            </a:r>
            <a:r>
              <a:rPr lang="tr-TR" sz="1100" dirty="0">
                <a:solidFill>
                  <a:prstClr val="black"/>
                </a:solidFill>
                <a:latin typeface="Calibri" panose="020F0502020204030204"/>
                <a:hlinkClick r:id="rId2"/>
              </a:rPr>
              <a:t>://www.cimnastik.com/artistik-cimnastik-genel-yarisma-kurallari</a:t>
            </a:r>
            <a:r>
              <a:rPr lang="tr-TR" sz="1100" dirty="0" smtClean="0">
                <a:solidFill>
                  <a:prstClr val="black"/>
                </a:solidFill>
                <a:latin typeface="Calibri" panose="020F0502020204030204"/>
                <a:hlinkClick r:id="rId2"/>
              </a:rPr>
              <a:t>/</a:t>
            </a:r>
            <a:endParaRPr lang="tr-TR" sz="1100" dirty="0" smtClean="0">
              <a:solidFill>
                <a:prstClr val="black"/>
              </a:solidFill>
              <a:latin typeface="Calibri" panose="020F0502020204030204"/>
            </a:endParaRPr>
          </a:p>
          <a:p>
            <a:pPr marL="449263" indent="-198438" algn="just">
              <a:lnSpc>
                <a:spcPct val="150000"/>
              </a:lnSpc>
              <a:spcBef>
                <a:spcPts val="0"/>
              </a:spcBef>
              <a:spcAft>
                <a:spcPts val="0"/>
              </a:spcAft>
            </a:pPr>
            <a:endParaRPr lang="tr-TR" sz="1100" dirty="0">
              <a:solidFill>
                <a:prstClr val="black"/>
              </a:solidFill>
              <a:latin typeface="Calibri" panose="020F0502020204030204"/>
            </a:endParaRPr>
          </a:p>
          <a:p>
            <a:pPr marL="271436" indent="-200003" algn="just">
              <a:lnSpc>
                <a:spcPct val="150000"/>
              </a:lnSpc>
              <a:spcBef>
                <a:spcPts val="0"/>
              </a:spcBef>
              <a:spcAft>
                <a:spcPts val="0"/>
              </a:spcAft>
            </a:pPr>
            <a:endParaRPr lang="tr-TR" dirty="0">
              <a:solidFill>
                <a:prstClr val="black"/>
              </a:solidFill>
              <a:latin typeface="Calibri" panose="020F0502020204030204"/>
            </a:endParaRPr>
          </a:p>
          <a:p>
            <a:endParaRPr lang="tr-TR" dirty="0"/>
          </a:p>
        </p:txBody>
      </p:sp>
      <p:sp>
        <p:nvSpPr>
          <p:cNvPr id="2" name="Slayt Numarası Yer Tutucusu 1"/>
          <p:cNvSpPr>
            <a:spLocks noGrp="1"/>
          </p:cNvSpPr>
          <p:nvPr>
            <p:ph type="sldNum" sz="quarter" idx="12"/>
          </p:nvPr>
        </p:nvSpPr>
        <p:spPr/>
        <p:txBody>
          <a:bodyPr/>
          <a:lstStyle/>
          <a:p>
            <a:fld id="{80B92E41-E063-4A9C-99AA-A8AC0554397C}" type="slidenum">
              <a:rPr lang="tr-TR" smtClean="0"/>
              <a:t>12</a:t>
            </a:fld>
            <a:endParaRPr lang="tr-TR" dirty="0"/>
          </a:p>
        </p:txBody>
      </p:sp>
      <p:pic>
        <p:nvPicPr>
          <p:cNvPr id="6" name="Resim 5" descr="https://www.cimnastik.com/wp-content/uploads/2019/12/103_0_200_200_ritmik_cimnastik_labut.png"/>
          <p:cNvPicPr/>
          <p:nvPr/>
        </p:nvPicPr>
        <p:blipFill>
          <a:blip r:embed="rId3">
            <a:extLst>
              <a:ext uri="{28A0092B-C50C-407E-A947-70E740481C1C}">
                <a14:useLocalDpi xmlns:a14="http://schemas.microsoft.com/office/drawing/2010/main" val="0"/>
              </a:ext>
            </a:extLst>
          </a:blip>
          <a:srcRect/>
          <a:stretch>
            <a:fillRect/>
          </a:stretch>
        </p:blipFill>
        <p:spPr bwMode="auto">
          <a:xfrm>
            <a:off x="3252867" y="644577"/>
            <a:ext cx="2833140" cy="2863556"/>
          </a:xfrm>
          <a:prstGeom prst="rect">
            <a:avLst/>
          </a:prstGeom>
          <a:noFill/>
          <a:ln>
            <a:noFill/>
          </a:ln>
        </p:spPr>
      </p:pic>
    </p:spTree>
    <p:extLst>
      <p:ext uri="{BB962C8B-B14F-4D97-AF65-F5344CB8AC3E}">
        <p14:creationId xmlns:p14="http://schemas.microsoft.com/office/powerpoint/2010/main" val="175429448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979108" cy="6858000"/>
          </a:xfrm>
          <a:solidFill>
            <a:srgbClr val="FDFFE1"/>
          </a:solidFill>
        </p:spPr>
        <p:txBody>
          <a:bodyPr/>
          <a:lstStyle/>
          <a:p>
            <a:pPr marL="360363" indent="-269875" algn="just">
              <a:lnSpc>
                <a:spcPct val="150000"/>
              </a:lnSpc>
              <a:spcBef>
                <a:spcPts val="0"/>
              </a:spcBef>
            </a:pPr>
            <a:r>
              <a:rPr lang="tr-TR" b="1" dirty="0" smtClean="0">
                <a:solidFill>
                  <a:srgbClr val="30446D"/>
                </a:solidFill>
                <a:latin typeface="Calibri" panose="020F0502020204030204" pitchFamily="34" charset="0"/>
                <a:cs typeface="Calibri" panose="020F0502020204030204" pitchFamily="34" charset="0"/>
              </a:rPr>
              <a:t>Kadın </a:t>
            </a:r>
            <a:r>
              <a:rPr lang="tr-TR" b="1" dirty="0">
                <a:solidFill>
                  <a:srgbClr val="30446D"/>
                </a:solidFill>
                <a:latin typeface="Calibri" panose="020F0502020204030204" pitchFamily="34" charset="0"/>
                <a:cs typeface="Calibri" panose="020F0502020204030204" pitchFamily="34" charset="0"/>
              </a:rPr>
              <a:t>Ritmik </a:t>
            </a:r>
            <a:r>
              <a:rPr lang="tr-TR" b="1" dirty="0" err="1">
                <a:solidFill>
                  <a:srgbClr val="30446D"/>
                </a:solidFill>
                <a:latin typeface="Calibri" panose="020F0502020204030204" pitchFamily="34" charset="0"/>
                <a:cs typeface="Calibri" panose="020F0502020204030204" pitchFamily="34" charset="0"/>
              </a:rPr>
              <a:t>Cimnastik</a:t>
            </a:r>
            <a:r>
              <a:rPr lang="tr-TR" b="1" dirty="0">
                <a:solidFill>
                  <a:srgbClr val="30446D"/>
                </a:solidFill>
                <a:latin typeface="Calibri" panose="020F0502020204030204" pitchFamily="34" charset="0"/>
                <a:cs typeface="Calibri" panose="020F0502020204030204" pitchFamily="34" charset="0"/>
              </a:rPr>
              <a:t> </a:t>
            </a:r>
            <a:r>
              <a:rPr lang="tr-TR" b="1" dirty="0" smtClean="0">
                <a:solidFill>
                  <a:srgbClr val="30446D"/>
                </a:solidFill>
                <a:latin typeface="Calibri" panose="020F0502020204030204" pitchFamily="34" charset="0"/>
                <a:cs typeface="Calibri" panose="020F0502020204030204" pitchFamily="34" charset="0"/>
              </a:rPr>
              <a:t>Milli </a:t>
            </a:r>
            <a:r>
              <a:rPr lang="tr-TR" b="1" dirty="0">
                <a:solidFill>
                  <a:srgbClr val="30446D"/>
                </a:solidFill>
                <a:latin typeface="Calibri" panose="020F0502020204030204" pitchFamily="34" charset="0"/>
                <a:cs typeface="Calibri" panose="020F0502020204030204" pitchFamily="34" charset="0"/>
              </a:rPr>
              <a:t>Takımı, ‘3 çember 2 </a:t>
            </a:r>
            <a:r>
              <a:rPr lang="tr-TR" b="1" dirty="0" err="1">
                <a:solidFill>
                  <a:srgbClr val="30446D"/>
                </a:solidFill>
                <a:latin typeface="Calibri" panose="020F0502020204030204" pitchFamily="34" charset="0"/>
                <a:cs typeface="Calibri" panose="020F0502020204030204" pitchFamily="34" charset="0"/>
              </a:rPr>
              <a:t>labut</a:t>
            </a:r>
            <a:r>
              <a:rPr lang="tr-TR" b="1" dirty="0">
                <a:solidFill>
                  <a:srgbClr val="30446D"/>
                </a:solidFill>
                <a:latin typeface="Calibri" panose="020F0502020204030204" pitchFamily="34" charset="0"/>
                <a:cs typeface="Calibri" panose="020F0502020204030204" pitchFamily="34" charset="0"/>
              </a:rPr>
              <a:t>’ aletinde Avrupa şampiyonu </a:t>
            </a:r>
            <a:r>
              <a:rPr lang="tr-TR" b="1" dirty="0" smtClean="0">
                <a:solidFill>
                  <a:srgbClr val="30446D"/>
                </a:solidFill>
                <a:latin typeface="Calibri" panose="020F0502020204030204" pitchFamily="34" charset="0"/>
                <a:cs typeface="Calibri" panose="020F0502020204030204" pitchFamily="34" charset="0"/>
              </a:rPr>
              <a:t>oldu.</a:t>
            </a:r>
            <a:endParaRPr lang="tr-TR" b="1" dirty="0">
              <a:solidFill>
                <a:srgbClr val="30446D"/>
              </a:solidFill>
              <a:latin typeface="Calibri" panose="020F0502020204030204" pitchFamily="34" charset="0"/>
              <a:cs typeface="Calibri" panose="020F0502020204030204" pitchFamily="34" charset="0"/>
            </a:endParaRPr>
          </a:p>
          <a:p>
            <a:pPr marL="360363" indent="-269875" algn="just">
              <a:lnSpc>
                <a:spcPct val="150000"/>
              </a:lnSpc>
              <a:spcBef>
                <a:spcPts val="0"/>
              </a:spcBef>
            </a:pPr>
            <a:r>
              <a:rPr lang="tr-TR" dirty="0">
                <a:solidFill>
                  <a:srgbClr val="383838"/>
                </a:solidFill>
                <a:latin typeface="Calibri" panose="020F0502020204030204" pitchFamily="34" charset="0"/>
                <a:cs typeface="Calibri" panose="020F0502020204030204" pitchFamily="34" charset="0"/>
              </a:rPr>
              <a:t>Türkiye Milli Olimpiyat Komitesinden (TMOK) yapılan açıklamaya göre, </a:t>
            </a:r>
            <a:endParaRPr lang="tr-TR" dirty="0" smtClean="0">
              <a:solidFill>
                <a:srgbClr val="383838"/>
              </a:solidFill>
              <a:latin typeface="Calibri" panose="020F0502020204030204" pitchFamily="34" charset="0"/>
              <a:cs typeface="Calibri" panose="020F0502020204030204" pitchFamily="34" charset="0"/>
            </a:endParaRPr>
          </a:p>
          <a:p>
            <a:pPr marL="360363" indent="-269875" algn="just">
              <a:lnSpc>
                <a:spcPct val="150000"/>
              </a:lnSpc>
              <a:spcBef>
                <a:spcPts val="0"/>
              </a:spcBef>
            </a:pPr>
            <a:r>
              <a:rPr lang="tr-TR" b="1" dirty="0" smtClean="0">
                <a:solidFill>
                  <a:srgbClr val="383838"/>
                </a:solidFill>
                <a:latin typeface="Calibri" panose="020F0502020204030204" pitchFamily="34" charset="0"/>
                <a:cs typeface="Calibri" panose="020F0502020204030204" pitchFamily="34" charset="0"/>
              </a:rPr>
              <a:t>Duygu </a:t>
            </a:r>
            <a:r>
              <a:rPr lang="tr-TR" b="1" dirty="0">
                <a:solidFill>
                  <a:srgbClr val="383838"/>
                </a:solidFill>
                <a:latin typeface="Calibri" panose="020F0502020204030204" pitchFamily="34" charset="0"/>
                <a:cs typeface="Calibri" panose="020F0502020204030204" pitchFamily="34" charset="0"/>
              </a:rPr>
              <a:t>Doğan, Azra Akıncı, Peri Berker, Nil Karabina, Eda </a:t>
            </a:r>
            <a:r>
              <a:rPr lang="tr-TR" b="1" dirty="0" err="1">
                <a:solidFill>
                  <a:srgbClr val="383838"/>
                </a:solidFill>
                <a:latin typeface="Calibri" panose="020F0502020204030204" pitchFamily="34" charset="0"/>
                <a:cs typeface="Calibri" panose="020F0502020204030204" pitchFamily="34" charset="0"/>
              </a:rPr>
              <a:t>Asar’dan</a:t>
            </a:r>
            <a:r>
              <a:rPr lang="tr-TR" b="1" dirty="0">
                <a:solidFill>
                  <a:srgbClr val="383838"/>
                </a:solidFill>
                <a:latin typeface="Calibri" panose="020F0502020204030204" pitchFamily="34" charset="0"/>
                <a:cs typeface="Calibri" panose="020F0502020204030204" pitchFamily="34" charset="0"/>
              </a:rPr>
              <a:t> </a:t>
            </a:r>
            <a:r>
              <a:rPr lang="tr-TR" dirty="0">
                <a:solidFill>
                  <a:srgbClr val="383838"/>
                </a:solidFill>
                <a:latin typeface="Calibri" panose="020F0502020204030204" pitchFamily="34" charset="0"/>
                <a:cs typeface="Calibri" panose="020F0502020204030204" pitchFamily="34" charset="0"/>
              </a:rPr>
              <a:t>oluşan Ritmik </a:t>
            </a:r>
            <a:r>
              <a:rPr lang="tr-TR" dirty="0" err="1">
                <a:solidFill>
                  <a:srgbClr val="383838"/>
                </a:solidFill>
                <a:latin typeface="Calibri" panose="020F0502020204030204" pitchFamily="34" charset="0"/>
                <a:cs typeface="Calibri" panose="020F0502020204030204" pitchFamily="34" charset="0"/>
              </a:rPr>
              <a:t>Cimnastik</a:t>
            </a:r>
            <a:r>
              <a:rPr lang="tr-TR" dirty="0">
                <a:solidFill>
                  <a:srgbClr val="383838"/>
                </a:solidFill>
                <a:latin typeface="Calibri" panose="020F0502020204030204" pitchFamily="34" charset="0"/>
                <a:cs typeface="Calibri" panose="020F0502020204030204" pitchFamily="34" charset="0"/>
              </a:rPr>
              <a:t> Grup Milli Takımı, Ukrayna’nın başkenti Kiev'de düzenlenen Ritmik </a:t>
            </a:r>
            <a:r>
              <a:rPr lang="tr-TR" dirty="0" err="1">
                <a:solidFill>
                  <a:srgbClr val="383838"/>
                </a:solidFill>
                <a:latin typeface="Calibri" panose="020F0502020204030204" pitchFamily="34" charset="0"/>
                <a:cs typeface="Calibri" panose="020F0502020204030204" pitchFamily="34" charset="0"/>
              </a:rPr>
              <a:t>Cimnastik</a:t>
            </a:r>
            <a:r>
              <a:rPr lang="tr-TR" dirty="0">
                <a:solidFill>
                  <a:srgbClr val="383838"/>
                </a:solidFill>
                <a:latin typeface="Calibri" panose="020F0502020204030204" pitchFamily="34" charset="0"/>
                <a:cs typeface="Calibri" panose="020F0502020204030204" pitchFamily="34" charset="0"/>
              </a:rPr>
              <a:t> Avrupa Şampiyonası’nda ‘3 çember 2 </a:t>
            </a:r>
            <a:r>
              <a:rPr lang="tr-TR" dirty="0" err="1">
                <a:solidFill>
                  <a:srgbClr val="383838"/>
                </a:solidFill>
                <a:latin typeface="Calibri" panose="020F0502020204030204" pitchFamily="34" charset="0"/>
                <a:cs typeface="Calibri" panose="020F0502020204030204" pitchFamily="34" charset="0"/>
              </a:rPr>
              <a:t>labut</a:t>
            </a:r>
            <a:r>
              <a:rPr lang="tr-TR" dirty="0">
                <a:solidFill>
                  <a:srgbClr val="383838"/>
                </a:solidFill>
                <a:latin typeface="Calibri" panose="020F0502020204030204" pitchFamily="34" charset="0"/>
                <a:cs typeface="Calibri" panose="020F0502020204030204" pitchFamily="34" charset="0"/>
              </a:rPr>
              <a:t>’ aletinde şampiyonluğu elde etti.</a:t>
            </a:r>
          </a:p>
          <a:p>
            <a:pPr marL="360363" indent="-269875" algn="just">
              <a:lnSpc>
                <a:spcPct val="150000"/>
              </a:lnSpc>
              <a:spcBef>
                <a:spcPts val="0"/>
              </a:spcBef>
            </a:pPr>
            <a:r>
              <a:rPr lang="tr-TR" b="1" dirty="0">
                <a:solidFill>
                  <a:srgbClr val="383838"/>
                </a:solidFill>
                <a:latin typeface="Calibri" panose="020F0502020204030204" pitchFamily="34" charset="0"/>
                <a:cs typeface="Calibri" panose="020F0502020204030204" pitchFamily="34" charset="0"/>
              </a:rPr>
              <a:t>Türkiye bu kategoride ilk şampiyonluğuna ulaştı.</a:t>
            </a:r>
          </a:p>
          <a:p>
            <a:pPr algn="just"/>
            <a:endParaRPr lang="tr-TR" sz="1100" b="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gn="just"/>
            <a:endParaRPr lang="tr-TR" sz="110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539750" indent="0">
              <a:buNone/>
            </a:pPr>
            <a:endParaRPr lang="tr-TR" sz="1100" b="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2"/>
            </a:endParaRPr>
          </a:p>
          <a:p>
            <a:pPr marL="539750" indent="0">
              <a:buNone/>
            </a:pPr>
            <a:r>
              <a:rPr lang="tr-TR" sz="1100" b="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2"/>
              </a:rPr>
              <a:t>https</a:t>
            </a:r>
            <a:r>
              <a:rPr lang="tr-TR" sz="1100" b="1"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2"/>
              </a:rPr>
              <a:t>://www.bloomberght.com/kadin-ritmik-cimnastik-grup-milli-takimi-avrupa-sampiyonu-oldu-2269608</a:t>
            </a:r>
            <a:endParaRPr lang="tr-TR" dirty="0"/>
          </a:p>
        </p:txBody>
      </p:sp>
      <p:sp>
        <p:nvSpPr>
          <p:cNvPr id="4" name="Slayt Numarası Yer Tutucusu 3"/>
          <p:cNvSpPr>
            <a:spLocks noGrp="1"/>
          </p:cNvSpPr>
          <p:nvPr>
            <p:ph type="sldNum" sz="quarter" idx="12"/>
          </p:nvPr>
        </p:nvSpPr>
        <p:spPr/>
        <p:txBody>
          <a:bodyPr/>
          <a:lstStyle/>
          <a:p>
            <a:fld id="{80B92E41-E063-4A9C-99AA-A8AC0554397C}" type="slidenum">
              <a:rPr lang="tr-TR" smtClean="0"/>
              <a:t>13</a:t>
            </a:fld>
            <a:endParaRPr lang="tr-TR"/>
          </a:p>
        </p:txBody>
      </p:sp>
      <p:pic>
        <p:nvPicPr>
          <p:cNvPr id="5" name="Resim 4"/>
          <p:cNvPicPr>
            <a:picLocks noChangeAspect="1"/>
          </p:cNvPicPr>
          <p:nvPr/>
        </p:nvPicPr>
        <p:blipFill>
          <a:blip r:embed="rId3"/>
          <a:stretch>
            <a:fillRect/>
          </a:stretch>
        </p:blipFill>
        <p:spPr>
          <a:xfrm>
            <a:off x="1777141" y="2957513"/>
            <a:ext cx="5910018" cy="3151187"/>
          </a:xfrm>
          <a:prstGeom prst="rect">
            <a:avLst/>
          </a:prstGeom>
        </p:spPr>
      </p:pic>
    </p:spTree>
    <p:extLst>
      <p:ext uri="{BB962C8B-B14F-4D97-AF65-F5344CB8AC3E}">
        <p14:creationId xmlns:p14="http://schemas.microsoft.com/office/powerpoint/2010/main" val="38372894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22615382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
        <p:nvSpPr>
          <p:cNvPr id="4" name="Slayt Numarası Yer Tutucusu 3"/>
          <p:cNvSpPr>
            <a:spLocks noGrp="1"/>
          </p:cNvSpPr>
          <p:nvPr>
            <p:ph type="sldNum" sz="quarter" idx="12"/>
          </p:nvPr>
        </p:nvSpPr>
        <p:spPr/>
        <p:txBody>
          <a:bodyPr/>
          <a:lstStyle/>
          <a:p>
            <a:fld id="{80B92E41-E063-4A9C-99AA-A8AC0554397C}" type="slidenum">
              <a:rPr lang="tr-TR" smtClean="0"/>
              <a:t>15</a:t>
            </a:fld>
            <a:endParaRPr lang="tr-TR"/>
          </a:p>
        </p:txBody>
      </p:sp>
    </p:spTree>
    <p:extLst>
      <p:ext uri="{BB962C8B-B14F-4D97-AF65-F5344CB8AC3E}">
        <p14:creationId xmlns:p14="http://schemas.microsoft.com/office/powerpoint/2010/main" val="92769670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
        <p:nvSpPr>
          <p:cNvPr id="4" name="Slayt Numarası Yer Tutucusu 3"/>
          <p:cNvSpPr>
            <a:spLocks noGrp="1"/>
          </p:cNvSpPr>
          <p:nvPr>
            <p:ph type="sldNum" sz="quarter" idx="12"/>
          </p:nvPr>
        </p:nvSpPr>
        <p:spPr/>
        <p:txBody>
          <a:bodyPr/>
          <a:lstStyle/>
          <a:p>
            <a:fld id="{80B92E41-E063-4A9C-99AA-A8AC0554397C}" type="slidenum">
              <a:rPr lang="tr-TR" smtClean="0"/>
              <a:t>16</a:t>
            </a:fld>
            <a:endParaRPr lang="tr-TR"/>
          </a:p>
        </p:txBody>
      </p:sp>
    </p:spTree>
    <p:extLst>
      <p:ext uri="{BB962C8B-B14F-4D97-AF65-F5344CB8AC3E}">
        <p14:creationId xmlns:p14="http://schemas.microsoft.com/office/powerpoint/2010/main" val="202294696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7162" y="200025"/>
            <a:ext cx="8829675" cy="6521449"/>
          </a:xfrm>
        </p:spPr>
        <p:txBody>
          <a:bodyPr/>
          <a:lstStyle/>
          <a:p>
            <a:pPr marL="542925" lvl="0" indent="-257175">
              <a:lnSpc>
                <a:spcPct val="150000"/>
              </a:lnSpc>
              <a:spcBef>
                <a:spcPts val="0"/>
              </a:spcBef>
              <a:buNone/>
            </a:pPr>
            <a:endParaRPr lang="tr-TR" b="1" i="1" dirty="0" smtClean="0">
              <a:solidFill>
                <a:srgbClr val="000000"/>
              </a:solidFill>
              <a:latin typeface="Calibri" panose="020F0502020204030204" pitchFamily="34" charset="0"/>
              <a:cs typeface="Calibri" panose="020F0502020204030204" pitchFamily="34" charset="0"/>
            </a:endParaRPr>
          </a:p>
          <a:p>
            <a:pPr marL="542925" lvl="0" indent="-257175">
              <a:lnSpc>
                <a:spcPct val="150000"/>
              </a:lnSpc>
              <a:spcBef>
                <a:spcPts val="0"/>
              </a:spcBef>
              <a:buNone/>
            </a:pPr>
            <a:r>
              <a:rPr lang="tr-TR" b="1" i="1" dirty="0" smtClean="0">
                <a:solidFill>
                  <a:srgbClr val="000000"/>
                </a:solidFill>
                <a:latin typeface="Calibri" panose="020F0502020204030204" pitchFamily="34" charset="0"/>
                <a:cs typeface="Calibri" panose="020F0502020204030204" pitchFamily="34" charset="0"/>
              </a:rPr>
              <a:t>Erkekler </a:t>
            </a:r>
            <a:r>
              <a:rPr lang="tr-TR" b="1" i="1" dirty="0">
                <a:solidFill>
                  <a:srgbClr val="000000"/>
                </a:solidFill>
                <a:latin typeface="Calibri" panose="020F0502020204030204" pitchFamily="34" charset="0"/>
                <a:cs typeface="Calibri" panose="020F0502020204030204" pitchFamily="34" charset="0"/>
              </a:rPr>
              <a:t>6 alette yarışır</a:t>
            </a:r>
          </a:p>
          <a:p>
            <a:pPr marL="628650" lvl="0" indent="-185738">
              <a:lnSpc>
                <a:spcPct val="150000"/>
              </a:lnSpc>
              <a:spcBef>
                <a:spcPts val="0"/>
              </a:spcBef>
              <a:buNone/>
            </a:pPr>
            <a:r>
              <a:rPr lang="tr-TR" i="1" dirty="0">
                <a:solidFill>
                  <a:srgbClr val="000000"/>
                </a:solidFill>
                <a:latin typeface="Calibri" panose="020F0502020204030204" pitchFamily="34" charset="0"/>
                <a:cs typeface="Calibri" panose="020F0502020204030204" pitchFamily="34" charset="0"/>
              </a:rPr>
              <a:t>1.  Yer minderi</a:t>
            </a:r>
          </a:p>
          <a:p>
            <a:pPr marL="628650" lvl="0" indent="-185738">
              <a:lnSpc>
                <a:spcPct val="150000"/>
              </a:lnSpc>
              <a:spcBef>
                <a:spcPts val="0"/>
              </a:spcBef>
              <a:buNone/>
            </a:pPr>
            <a:r>
              <a:rPr lang="tr-TR" i="1" dirty="0">
                <a:solidFill>
                  <a:srgbClr val="000000"/>
                </a:solidFill>
                <a:latin typeface="Calibri" panose="020F0502020204030204" pitchFamily="34" charset="0"/>
                <a:cs typeface="Calibri" panose="020F0502020204030204" pitchFamily="34" charset="0"/>
              </a:rPr>
              <a:t>2.  Kulplu beygir </a:t>
            </a:r>
          </a:p>
          <a:p>
            <a:pPr marL="628650" lvl="0" indent="-185738">
              <a:lnSpc>
                <a:spcPct val="150000"/>
              </a:lnSpc>
              <a:spcBef>
                <a:spcPts val="0"/>
              </a:spcBef>
              <a:buNone/>
            </a:pPr>
            <a:r>
              <a:rPr lang="tr-TR" i="1" dirty="0">
                <a:solidFill>
                  <a:srgbClr val="000000"/>
                </a:solidFill>
                <a:latin typeface="Calibri" panose="020F0502020204030204" pitchFamily="34" charset="0"/>
                <a:cs typeface="Calibri" panose="020F0502020204030204" pitchFamily="34" charset="0"/>
              </a:rPr>
              <a:t>3.  Halka </a:t>
            </a:r>
          </a:p>
          <a:p>
            <a:pPr marL="628650" lvl="0" indent="-185738">
              <a:lnSpc>
                <a:spcPct val="150000"/>
              </a:lnSpc>
              <a:spcBef>
                <a:spcPts val="0"/>
              </a:spcBef>
              <a:buNone/>
            </a:pPr>
            <a:r>
              <a:rPr lang="tr-TR" i="1" dirty="0">
                <a:solidFill>
                  <a:srgbClr val="000000"/>
                </a:solidFill>
                <a:latin typeface="Calibri" panose="020F0502020204030204" pitchFamily="34" charset="0"/>
                <a:cs typeface="Calibri" panose="020F0502020204030204" pitchFamily="34" charset="0"/>
              </a:rPr>
              <a:t>4.  Atlama beygiri </a:t>
            </a:r>
          </a:p>
          <a:p>
            <a:pPr marL="628650" lvl="0" indent="-185738">
              <a:lnSpc>
                <a:spcPct val="150000"/>
              </a:lnSpc>
              <a:spcBef>
                <a:spcPts val="0"/>
              </a:spcBef>
              <a:buNone/>
            </a:pPr>
            <a:r>
              <a:rPr lang="tr-TR" i="1" dirty="0">
                <a:solidFill>
                  <a:srgbClr val="000000"/>
                </a:solidFill>
                <a:latin typeface="Calibri" panose="020F0502020204030204" pitchFamily="34" charset="0"/>
                <a:cs typeface="Calibri" panose="020F0502020204030204" pitchFamily="34" charset="0"/>
              </a:rPr>
              <a:t>5.  Paralel </a:t>
            </a:r>
          </a:p>
          <a:p>
            <a:pPr marL="628650" lvl="0" indent="-185738">
              <a:lnSpc>
                <a:spcPct val="150000"/>
              </a:lnSpc>
              <a:spcBef>
                <a:spcPts val="0"/>
              </a:spcBef>
              <a:buNone/>
            </a:pPr>
            <a:r>
              <a:rPr lang="tr-TR" i="1" dirty="0">
                <a:solidFill>
                  <a:srgbClr val="000000"/>
                </a:solidFill>
                <a:latin typeface="Calibri" panose="020F0502020204030204" pitchFamily="34" charset="0"/>
                <a:cs typeface="Calibri" panose="020F0502020204030204" pitchFamily="34" charset="0"/>
              </a:rPr>
              <a:t>6.  Barfiks Bayanlar</a:t>
            </a:r>
          </a:p>
          <a:p>
            <a:pPr marL="542925" lvl="0" indent="-257175">
              <a:lnSpc>
                <a:spcPct val="150000"/>
              </a:lnSpc>
              <a:spcBef>
                <a:spcPts val="0"/>
              </a:spcBef>
              <a:buNone/>
            </a:pPr>
            <a:r>
              <a:rPr lang="tr-TR" b="1" i="1" dirty="0">
                <a:solidFill>
                  <a:srgbClr val="000000"/>
                </a:solidFill>
                <a:latin typeface="Calibri" panose="020F0502020204030204" pitchFamily="34" charset="0"/>
                <a:cs typeface="Calibri" panose="020F0502020204030204" pitchFamily="34" charset="0"/>
              </a:rPr>
              <a:t>Bayanlar 5 alette yarışır.</a:t>
            </a:r>
          </a:p>
          <a:p>
            <a:pPr marL="442913" lvl="0" indent="0">
              <a:lnSpc>
                <a:spcPct val="150000"/>
              </a:lnSpc>
              <a:spcBef>
                <a:spcPts val="0"/>
              </a:spcBef>
              <a:buNone/>
            </a:pPr>
            <a:r>
              <a:rPr lang="tr-TR" i="1" dirty="0">
                <a:solidFill>
                  <a:srgbClr val="000000"/>
                </a:solidFill>
                <a:latin typeface="Calibri" panose="020F0502020204030204" pitchFamily="34" charset="0"/>
                <a:cs typeface="Calibri" panose="020F0502020204030204" pitchFamily="34" charset="0"/>
              </a:rPr>
              <a:t>1.  Atlama beygiri </a:t>
            </a:r>
          </a:p>
          <a:p>
            <a:pPr marL="442913" lvl="0" indent="0">
              <a:lnSpc>
                <a:spcPct val="150000"/>
              </a:lnSpc>
              <a:spcBef>
                <a:spcPts val="0"/>
              </a:spcBef>
              <a:buNone/>
            </a:pPr>
            <a:r>
              <a:rPr lang="tr-TR" i="1" dirty="0">
                <a:solidFill>
                  <a:srgbClr val="000000"/>
                </a:solidFill>
                <a:latin typeface="Calibri" panose="020F0502020204030204" pitchFamily="34" charset="0"/>
                <a:cs typeface="Calibri" panose="020F0502020204030204" pitchFamily="34" charset="0"/>
              </a:rPr>
              <a:t>2.  Kız paraleli </a:t>
            </a:r>
          </a:p>
          <a:p>
            <a:pPr marL="442913" lvl="0" indent="0">
              <a:lnSpc>
                <a:spcPct val="150000"/>
              </a:lnSpc>
              <a:spcBef>
                <a:spcPts val="0"/>
              </a:spcBef>
              <a:buNone/>
            </a:pPr>
            <a:r>
              <a:rPr lang="tr-TR" i="1" dirty="0">
                <a:solidFill>
                  <a:srgbClr val="000000"/>
                </a:solidFill>
                <a:latin typeface="Calibri" panose="020F0502020204030204" pitchFamily="34" charset="0"/>
                <a:cs typeface="Calibri" panose="020F0502020204030204" pitchFamily="34" charset="0"/>
              </a:rPr>
              <a:t>3.  Denge </a:t>
            </a:r>
          </a:p>
          <a:p>
            <a:pPr marL="442913" lvl="0" indent="0">
              <a:lnSpc>
                <a:spcPct val="150000"/>
              </a:lnSpc>
              <a:spcBef>
                <a:spcPts val="0"/>
              </a:spcBef>
              <a:buNone/>
            </a:pPr>
            <a:r>
              <a:rPr lang="tr-TR" i="1" dirty="0">
                <a:solidFill>
                  <a:srgbClr val="000000"/>
                </a:solidFill>
                <a:latin typeface="Calibri" panose="020F0502020204030204" pitchFamily="34" charset="0"/>
                <a:cs typeface="Calibri" panose="020F0502020204030204" pitchFamily="34" charset="0"/>
              </a:rPr>
              <a:t>4.  Yer minderi</a:t>
            </a:r>
          </a:p>
          <a:p>
            <a:pPr marL="442913" lvl="0" indent="0">
              <a:lnSpc>
                <a:spcPct val="150000"/>
              </a:lnSpc>
              <a:spcBef>
                <a:spcPts val="0"/>
              </a:spcBef>
              <a:buNone/>
            </a:pPr>
            <a:r>
              <a:rPr lang="tr-TR" i="1" dirty="0">
                <a:solidFill>
                  <a:srgbClr val="000000"/>
                </a:solidFill>
                <a:latin typeface="Calibri" panose="020F0502020204030204" pitchFamily="34" charset="0"/>
                <a:cs typeface="Calibri" panose="020F0502020204030204" pitchFamily="34" charset="0"/>
              </a:rPr>
              <a:t>5.  Asimetrik Paralel</a:t>
            </a:r>
            <a:endParaRPr lang="tr-TR" sz="2400" i="1" dirty="0">
              <a:solidFill>
                <a:srgbClr val="000000"/>
              </a:solidFill>
            </a:endParaRPr>
          </a:p>
        </p:txBody>
      </p:sp>
      <p:sp>
        <p:nvSpPr>
          <p:cNvPr id="4" name="Slayt Numarası Yer Tutucusu 3"/>
          <p:cNvSpPr>
            <a:spLocks noGrp="1"/>
          </p:cNvSpPr>
          <p:nvPr>
            <p:ph type="sldNum" sz="quarter" idx="12"/>
          </p:nvPr>
        </p:nvSpPr>
        <p:spPr/>
        <p:txBody>
          <a:bodyPr/>
          <a:lstStyle/>
          <a:p>
            <a:fld id="{80B92E41-E063-4A9C-99AA-A8AC0554397C}" type="slidenum">
              <a:rPr lang="tr-TR" smtClean="0"/>
              <a:t>17</a:t>
            </a:fld>
            <a:endParaRPr lang="tr-TR"/>
          </a:p>
        </p:txBody>
      </p:sp>
    </p:spTree>
    <p:extLst>
      <p:ext uri="{BB962C8B-B14F-4D97-AF65-F5344CB8AC3E}">
        <p14:creationId xmlns:p14="http://schemas.microsoft.com/office/powerpoint/2010/main" val="251006304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 y="0"/>
            <a:ext cx="9143996" cy="6858000"/>
          </a:xfrm>
          <a:solidFill>
            <a:srgbClr val="FDFFE1"/>
          </a:solidFill>
        </p:spPr>
        <p:txBody>
          <a:bodyPr/>
          <a:lstStyle/>
          <a:p>
            <a:pPr marL="64287" lvl="0" indent="0" algn="ctr">
              <a:lnSpc>
                <a:spcPct val="107000"/>
              </a:lnSpc>
              <a:spcAft>
                <a:spcPts val="600"/>
              </a:spcAft>
              <a:buNone/>
            </a:pPr>
            <a:endParaRPr lang="tr-TR" b="1" kern="18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64287" lvl="0" indent="0" algn="ctr">
              <a:lnSpc>
                <a:spcPct val="107000"/>
              </a:lnSpc>
              <a:spcAft>
                <a:spcPts val="600"/>
              </a:spcAft>
              <a:buNone/>
            </a:pPr>
            <a:endParaRPr lang="tr-TR" b="1" kern="18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64287" lvl="0" indent="0" algn="ctr">
              <a:lnSpc>
                <a:spcPct val="107000"/>
              </a:lnSpc>
              <a:spcAft>
                <a:spcPts val="600"/>
              </a:spcAft>
              <a:buNone/>
            </a:pPr>
            <a:endParaRPr lang="tr-TR" b="1" kern="18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64287" lvl="0" indent="0" algn="ctr">
              <a:lnSpc>
                <a:spcPct val="107000"/>
              </a:lnSpc>
              <a:spcAft>
                <a:spcPts val="600"/>
              </a:spcAft>
              <a:buNone/>
            </a:pPr>
            <a:r>
              <a:rPr lang="tr-TR" b="1"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ARTİSTİK CİMNASTİK </a:t>
            </a:r>
            <a:r>
              <a:rPr lang="tr-TR" b="1" kern="18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 </a:t>
            </a:r>
          </a:p>
          <a:p>
            <a:pPr marL="64287" lvl="0" indent="0" algn="ctr">
              <a:lnSpc>
                <a:spcPct val="107000"/>
              </a:lnSpc>
              <a:spcAft>
                <a:spcPts val="600"/>
              </a:spcAft>
              <a:buNone/>
            </a:pPr>
            <a:r>
              <a:rPr lang="tr-TR" b="1" kern="18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VE </a:t>
            </a:r>
          </a:p>
          <a:p>
            <a:pPr marL="64287" lvl="0" indent="0" algn="ctr">
              <a:lnSpc>
                <a:spcPct val="107000"/>
              </a:lnSpc>
              <a:spcAft>
                <a:spcPts val="600"/>
              </a:spcAft>
              <a:buNone/>
            </a:pPr>
            <a:r>
              <a:rPr lang="tr-TR" b="1"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ARTİSTİK CİMNASTİK </a:t>
            </a:r>
            <a:r>
              <a:rPr lang="tr-TR" b="1" kern="18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KULLANILAR </a:t>
            </a:r>
          </a:p>
          <a:p>
            <a:pPr marL="64287" lvl="0" indent="0" algn="ctr">
              <a:lnSpc>
                <a:spcPct val="107000"/>
              </a:lnSpc>
              <a:spcAft>
                <a:spcPts val="600"/>
              </a:spcAft>
              <a:buNone/>
            </a:pPr>
            <a:endParaRPr lang="tr-TR" b="1" kern="18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64287" lvl="0" indent="0" algn="ctr">
              <a:lnSpc>
                <a:spcPct val="107000"/>
              </a:lnSpc>
              <a:spcAft>
                <a:spcPts val="600"/>
              </a:spcAft>
              <a:buNone/>
            </a:pPr>
            <a:r>
              <a:rPr lang="tr-TR" b="1" kern="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ALETLER</a:t>
            </a:r>
            <a:endParaRPr lang="tr-TR" b="1" dirty="0">
              <a:solidFill>
                <a:srgbClr val="000000"/>
              </a:solidFill>
              <a:latin typeface="Calibri" panose="020F0502020204030204" pitchFamily="34" charset="0"/>
              <a:cs typeface="Calibri" panose="020F0502020204030204" pitchFamily="34" charset="0"/>
            </a:endParaRPr>
          </a:p>
          <a:p>
            <a:pPr marL="64287" lvl="0" indent="0" algn="ctr">
              <a:buNone/>
            </a:pPr>
            <a:endParaRPr lang="tr-TR" b="1" dirty="0">
              <a:solidFill>
                <a:srgbClr val="000000"/>
              </a:solidFill>
              <a:latin typeface="Calibri" panose="020F0502020204030204" pitchFamily="34" charset="0"/>
              <a:cs typeface="Calibri" panose="020F0502020204030204" pitchFamily="34" charset="0"/>
            </a:endParaRPr>
          </a:p>
          <a:p>
            <a:pPr marL="64287" lvl="0" indent="0" algn="ctr">
              <a:buNone/>
            </a:pPr>
            <a:endParaRPr lang="tr-TR" b="1" dirty="0">
              <a:solidFill>
                <a:srgbClr val="000000"/>
              </a:solidFill>
              <a:latin typeface="Calibri" panose="020F0502020204030204" pitchFamily="34" charset="0"/>
              <a:cs typeface="Calibri" panose="020F0502020204030204" pitchFamily="34" charset="0"/>
            </a:endParaRPr>
          </a:p>
          <a:p>
            <a:pPr marL="64287" lvl="0" indent="0" algn="ctr">
              <a:buNone/>
            </a:pPr>
            <a:endParaRPr lang="tr-TR" b="1" dirty="0" smtClean="0">
              <a:solidFill>
                <a:srgbClr val="000000"/>
              </a:solidFill>
              <a:latin typeface="Calibri" panose="020F0502020204030204" pitchFamily="34" charset="0"/>
              <a:cs typeface="Calibri" panose="020F0502020204030204" pitchFamily="34" charset="0"/>
            </a:endParaRPr>
          </a:p>
          <a:p>
            <a:pPr marL="64287" lvl="0" indent="0" algn="ctr">
              <a:buNone/>
            </a:pPr>
            <a:endParaRPr lang="tr-TR" b="1" dirty="0">
              <a:solidFill>
                <a:srgbClr val="000000"/>
              </a:solidFill>
              <a:latin typeface="Calibri" panose="020F0502020204030204" pitchFamily="34" charset="0"/>
              <a:cs typeface="Calibri" panose="020F0502020204030204" pitchFamily="34" charset="0"/>
            </a:endParaRPr>
          </a:p>
          <a:p>
            <a:pPr marL="64287" lvl="0" indent="0" algn="ctr">
              <a:buNone/>
            </a:pPr>
            <a:endParaRPr lang="tr-TR" b="1" dirty="0">
              <a:solidFill>
                <a:srgbClr val="000000"/>
              </a:solidFill>
              <a:latin typeface="Calibri" panose="020F0502020204030204" pitchFamily="34" charset="0"/>
              <a:cs typeface="Calibri" panose="020F0502020204030204" pitchFamily="34" charset="0"/>
            </a:endParaRPr>
          </a:p>
          <a:p>
            <a:pPr marL="64287" lvl="0" indent="0" algn="ctr">
              <a:buNone/>
            </a:pPr>
            <a:endParaRPr lang="tr-TR" b="1" dirty="0">
              <a:solidFill>
                <a:srgbClr val="000000"/>
              </a:solidFill>
              <a:latin typeface="Calibri" panose="020F0502020204030204" pitchFamily="34" charset="0"/>
              <a:cs typeface="Calibri" panose="020F0502020204030204" pitchFamily="34" charset="0"/>
            </a:endParaRPr>
          </a:p>
          <a:p>
            <a:pPr marL="64287" lvl="0" indent="0" algn="ctr">
              <a:buNone/>
            </a:pPr>
            <a:r>
              <a:rPr lang="tr-TR" b="1" dirty="0" smtClean="0">
                <a:solidFill>
                  <a:srgbClr val="000000"/>
                </a:solidFill>
                <a:latin typeface="Calibri" panose="020F0502020204030204" pitchFamily="34" charset="0"/>
                <a:cs typeface="Calibri" panose="020F0502020204030204" pitchFamily="34" charset="0"/>
              </a:rPr>
              <a:t>14 </a:t>
            </a:r>
            <a:r>
              <a:rPr lang="tr-TR" b="1" dirty="0">
                <a:solidFill>
                  <a:srgbClr val="000000"/>
                </a:solidFill>
                <a:latin typeface="Calibri" panose="020F0502020204030204" pitchFamily="34" charset="0"/>
                <a:cs typeface="Calibri" panose="020F0502020204030204" pitchFamily="34" charset="0"/>
              </a:rPr>
              <a:t>- Hafta</a:t>
            </a:r>
          </a:p>
          <a:p>
            <a:endParaRPr lang="tr-TR" dirty="0"/>
          </a:p>
        </p:txBody>
      </p:sp>
      <p:sp>
        <p:nvSpPr>
          <p:cNvPr id="4" name="Slayt Numarası Yer Tutucusu 3"/>
          <p:cNvSpPr>
            <a:spLocks noGrp="1"/>
          </p:cNvSpPr>
          <p:nvPr>
            <p:ph type="sldNum" sz="quarter" idx="12"/>
          </p:nvPr>
        </p:nvSpPr>
        <p:spPr/>
        <p:txBody>
          <a:bodyPr/>
          <a:lstStyle/>
          <a:p>
            <a:fld id="{80B92E41-E063-4A9C-99AA-A8AC0554397C}" type="slidenum">
              <a:rPr lang="tr-TR" smtClean="0"/>
              <a:t>18</a:t>
            </a:fld>
            <a:endParaRPr lang="tr-TR"/>
          </a:p>
        </p:txBody>
      </p:sp>
      <p:pic>
        <p:nvPicPr>
          <p:cNvPr id="5" name="Resim 4"/>
          <p:cNvPicPr>
            <a:picLocks noChangeAspect="1"/>
          </p:cNvPicPr>
          <p:nvPr/>
        </p:nvPicPr>
        <p:blipFill>
          <a:blip r:embed="rId2"/>
          <a:stretch>
            <a:fillRect/>
          </a:stretch>
        </p:blipFill>
        <p:spPr>
          <a:xfrm>
            <a:off x="4" y="5636302"/>
            <a:ext cx="9144001" cy="1221698"/>
          </a:xfrm>
          <a:prstGeom prst="rect">
            <a:avLst/>
          </a:prstGeom>
        </p:spPr>
      </p:pic>
    </p:spTree>
    <p:extLst>
      <p:ext uri="{BB962C8B-B14F-4D97-AF65-F5344CB8AC3E}">
        <p14:creationId xmlns:p14="http://schemas.microsoft.com/office/powerpoint/2010/main" val="272436056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 y="0"/>
            <a:ext cx="9004514" cy="6858000"/>
          </a:xfrm>
        </p:spPr>
        <p:txBody>
          <a:bodyPr/>
          <a:lstStyle/>
          <a:p>
            <a:pPr marL="171432" indent="-171432" fontAlgn="auto">
              <a:lnSpc>
                <a:spcPct val="90000"/>
              </a:lnSpc>
              <a:spcBef>
                <a:spcPts val="750"/>
              </a:spcBef>
              <a:spcAft>
                <a:spcPts val="0"/>
              </a:spcAft>
              <a:buFont typeface="Arial" panose="020B0604020202020204" pitchFamily="34" charset="0"/>
              <a:buChar char="•"/>
            </a:pPr>
            <a:endParaRPr lang="tr-TR" sz="1200" b="1" dirty="0">
              <a:solidFill>
                <a:prstClr val="black"/>
              </a:solidFill>
              <a:latin typeface="Calibri" panose="020F0502020204030204"/>
            </a:endParaRPr>
          </a:p>
          <a:p>
            <a:pPr marL="264292" lvl="0" indent="0" algn="just">
              <a:lnSpc>
                <a:spcPct val="150000"/>
              </a:lnSpc>
              <a:spcBef>
                <a:spcPts val="0"/>
              </a:spcBef>
              <a:spcAft>
                <a:spcPts val="0"/>
              </a:spcAft>
              <a:buNone/>
            </a:pPr>
            <a:r>
              <a:rPr lang="tr-TR" b="1" dirty="0">
                <a:solidFill>
                  <a:srgbClr val="0070C0"/>
                </a:solidFill>
                <a:latin typeface="Calibri" panose="020F0502020204030204" pitchFamily="34" charset="0"/>
                <a:ea typeface="Calibri" panose="020F0502020204030204" pitchFamily="34" charset="0"/>
                <a:cs typeface="Calibri" panose="020F0502020204030204" pitchFamily="34" charset="0"/>
              </a:rPr>
              <a:t>CİMNASTİK BRANŞLARI</a:t>
            </a:r>
            <a:endParaRPr lang="tr-TR"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449263" lvl="0" indent="-342900" algn="just">
              <a:lnSpc>
                <a:spcPct val="150000"/>
              </a:lnSpc>
              <a:spcBef>
                <a:spcPts val="0"/>
              </a:spcBef>
              <a:spcAft>
                <a:spcPts val="0"/>
              </a:spcAft>
              <a:buFontTx/>
              <a:buAutoNum type="alphaUcPeriod"/>
            </a:pPr>
            <a:r>
              <a:rPr lang="tr-TR" b="1" dirty="0">
                <a:solidFill>
                  <a:srgbClr val="000000"/>
                </a:solidFill>
                <a:latin typeface="Calibri" panose="020F0502020204030204" pitchFamily="34" charset="0"/>
                <a:ea typeface="Calibri" panose="020F0502020204030204" pitchFamily="34" charset="0"/>
                <a:cs typeface="Calibri" panose="020F0502020204030204" pitchFamily="34" charset="0"/>
              </a:rPr>
              <a:t>Artistik Jimnastik</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Ülkemizdeki eski adı Aletli jimnastiktir olan, </a:t>
            </a:r>
            <a:r>
              <a:rPr lang="tr-TR" b="1" dirty="0">
                <a:solidFill>
                  <a:srgbClr val="000000"/>
                </a:solidFill>
                <a:latin typeface="Calibri" panose="020F0502020204030204" pitchFamily="34" charset="0"/>
                <a:ea typeface="Calibri" panose="020F0502020204030204" pitchFamily="34" charset="0"/>
                <a:cs typeface="Calibri" panose="020F0502020204030204" pitchFamily="34" charset="0"/>
              </a:rPr>
              <a:t>erkeklerin</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y</a:t>
            </a:r>
            <a:r>
              <a:rPr lang="tr-TR" i="1" dirty="0">
                <a:solidFill>
                  <a:srgbClr val="000000"/>
                </a:solidFill>
                <a:latin typeface="Calibri" panose="020F0502020204030204" pitchFamily="34" charset="0"/>
                <a:ea typeface="Calibri" panose="020F0502020204030204" pitchFamily="34" charset="0"/>
                <a:cs typeface="Calibri" panose="020F0502020204030204" pitchFamily="34" charset="0"/>
              </a:rPr>
              <a:t>er, kulplu beygir, halka, atlama beygiri, paralel, barfiks 6 alette, </a:t>
            </a:r>
            <a:r>
              <a:rPr lang="tr-TR" b="1" dirty="0">
                <a:solidFill>
                  <a:srgbClr val="000000"/>
                </a:solidFill>
                <a:latin typeface="Calibri" panose="020F0502020204030204" pitchFamily="34" charset="0"/>
                <a:ea typeface="Calibri" panose="020F0502020204030204" pitchFamily="34" charset="0"/>
                <a:cs typeface="Calibri" panose="020F0502020204030204" pitchFamily="34" charset="0"/>
              </a:rPr>
              <a:t>bayanların,</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atlama beygiri, kız paraleli, denge, yer, asimetrik paralel olarak 5 alette yarıştığı jimnastik çeşididir. </a:t>
            </a:r>
          </a:p>
          <a:p>
            <a:pPr marL="449263" lvl="0" indent="-342900" algn="just">
              <a:lnSpc>
                <a:spcPct val="150000"/>
              </a:lnSpc>
              <a:spcBef>
                <a:spcPts val="0"/>
              </a:spcBef>
              <a:spcAft>
                <a:spcPts val="0"/>
              </a:spcAft>
              <a:buFontTx/>
              <a:buAutoNum type="alphaUcPeriod"/>
            </a:pPr>
            <a:r>
              <a:rPr lang="tr-TR" b="1" dirty="0">
                <a:solidFill>
                  <a:srgbClr val="000000"/>
                </a:solidFill>
                <a:latin typeface="Calibri" panose="020F0502020204030204" pitchFamily="34" charset="0"/>
                <a:ea typeface="Calibri" panose="020F0502020204030204" pitchFamily="34" charset="0"/>
                <a:cs typeface="Calibri" panose="020F0502020204030204" pitchFamily="34" charset="0"/>
              </a:rPr>
              <a:t>B. Ritmik Jimnastik.</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İsveç kökenli bir spordur Oyunculuk bale müzik ve </a:t>
            </a:r>
            <a:r>
              <a:rPr lang="tr-TR" dirty="0" err="1">
                <a:solidFill>
                  <a:srgbClr val="000000"/>
                </a:solidFill>
                <a:latin typeface="Calibri" panose="020F0502020204030204" pitchFamily="34" charset="0"/>
                <a:ea typeface="Calibri" panose="020F0502020204030204" pitchFamily="34" charset="0"/>
                <a:cs typeface="Calibri" panose="020F0502020204030204" pitchFamily="34" charset="0"/>
              </a:rPr>
              <a:t>pandomin</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ile birlikte yapılır. Sadece bayanların yaptığı bir branştır. 1983′te Olimpiyatlara dahil edilen Ritmik Jimnastiğin kendine özgü kuralları ve puanlama sistemi vardır. </a:t>
            </a:r>
          </a:p>
          <a:p>
            <a:pPr marL="449263" lvl="0" indent="0" algn="just">
              <a:lnSpc>
                <a:spcPct val="150000"/>
              </a:lnSpc>
              <a:spcBef>
                <a:spcPts val="0"/>
              </a:spcBef>
              <a:spcAft>
                <a:spcPts val="0"/>
              </a:spcAft>
              <a:buNone/>
            </a:pP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Türkiye’de 1982 yılında başlayan Ritmik </a:t>
            </a:r>
            <a:r>
              <a:rPr lang="tr-TR"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bir yarışma dalı olarak yenidir. </a:t>
            </a:r>
            <a:r>
              <a:rPr lang="tr-TR" b="1" i="1" dirty="0">
                <a:solidFill>
                  <a:srgbClr val="000000"/>
                </a:solidFill>
                <a:latin typeface="Calibri" panose="020F0502020204030204" pitchFamily="34" charset="0"/>
                <a:ea typeface="Calibri" panose="020F0502020204030204" pitchFamily="34" charset="0"/>
                <a:cs typeface="Calibri" panose="020F0502020204030204" pitchFamily="34" charset="0"/>
              </a:rPr>
              <a:t>Yalnız bayanların yarıştığı branştır. </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Artistik </a:t>
            </a:r>
            <a:r>
              <a:rPr lang="tr-TR"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cimnastikte</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aletler </a:t>
            </a:r>
            <a:r>
              <a:rPr lang="tr-TR" b="1" i="1" dirty="0">
                <a:solidFill>
                  <a:srgbClr val="000000"/>
                </a:solidFill>
                <a:latin typeface="Calibri" panose="020F0502020204030204" pitchFamily="34" charset="0"/>
                <a:ea typeface="Calibri" panose="020F0502020204030204" pitchFamily="34" charset="0"/>
                <a:cs typeface="Calibri" panose="020F0502020204030204" pitchFamily="34" charset="0"/>
              </a:rPr>
              <a:t>sabit olmasına</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karşın </a:t>
            </a:r>
          </a:p>
          <a:p>
            <a:pPr marL="449263" lvl="0" indent="0" algn="just">
              <a:lnSpc>
                <a:spcPct val="150000"/>
              </a:lnSpc>
              <a:spcBef>
                <a:spcPts val="0"/>
              </a:spcBef>
              <a:spcAft>
                <a:spcPts val="0"/>
              </a:spcAft>
              <a:buNone/>
            </a:pPr>
            <a:r>
              <a:rPr lang="tr-TR" b="1" i="1" dirty="0">
                <a:solidFill>
                  <a:srgbClr val="000000"/>
                </a:solidFill>
                <a:latin typeface="Calibri" panose="020F0502020204030204" pitchFamily="34" charset="0"/>
                <a:ea typeface="Calibri" panose="020F0502020204030204" pitchFamily="34" charset="0"/>
                <a:cs typeface="Calibri" panose="020F0502020204030204" pitchFamily="34" charset="0"/>
              </a:rPr>
              <a:t>ritmik </a:t>
            </a:r>
            <a:r>
              <a:rPr lang="tr-TR" b="1" i="1"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cimnastikte</a:t>
            </a:r>
            <a:r>
              <a:rPr lang="tr-TR" b="1" i="1" dirty="0">
                <a:solidFill>
                  <a:srgbClr val="000000"/>
                </a:solidFill>
                <a:latin typeface="Calibri" panose="020F0502020204030204" pitchFamily="34" charset="0"/>
                <a:ea typeface="Calibri" panose="020F0502020204030204" pitchFamily="34" charset="0"/>
                <a:cs typeface="Calibri" panose="020F0502020204030204" pitchFamily="34" charset="0"/>
              </a:rPr>
              <a:t> taşınabilir aletler kullanılmaktadır.</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marL="449263" lvl="0" indent="0" algn="just">
              <a:lnSpc>
                <a:spcPct val="150000"/>
              </a:lnSpc>
              <a:spcBef>
                <a:spcPts val="0"/>
              </a:spcBef>
              <a:spcAft>
                <a:spcPts val="0"/>
              </a:spcAft>
              <a:buNone/>
            </a:pP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Bunlar; </a:t>
            </a:r>
            <a:r>
              <a:rPr lang="tr-TR" b="1" i="1" dirty="0">
                <a:solidFill>
                  <a:srgbClr val="0070C0"/>
                </a:solidFill>
                <a:latin typeface="Calibri" panose="020F0502020204030204" pitchFamily="34" charset="0"/>
                <a:ea typeface="Calibri" panose="020F0502020204030204" pitchFamily="34" charset="0"/>
                <a:cs typeface="Calibri" panose="020F0502020204030204" pitchFamily="34" charset="0"/>
              </a:rPr>
              <a:t>çember, top, kurdele, ip, lobuttur.</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tr-TR" i="1" dirty="0">
                <a:solidFill>
                  <a:srgbClr val="000000"/>
                </a:solidFill>
                <a:latin typeface="Calibri" panose="020F0502020204030204" pitchFamily="34" charset="0"/>
                <a:ea typeface="Calibri" panose="020F0502020204030204" pitchFamily="34" charset="0"/>
                <a:cs typeface="Calibri" panose="020F0502020204030204" pitchFamily="34" charset="0"/>
              </a:rPr>
              <a:t>Her yıl bunların bir tanesinin kullanımı </a:t>
            </a:r>
          </a:p>
          <a:p>
            <a:pPr marL="449263" lvl="0" indent="0" algn="just">
              <a:lnSpc>
                <a:spcPct val="150000"/>
              </a:lnSpc>
              <a:spcBef>
                <a:spcPts val="0"/>
              </a:spcBef>
              <a:spcAft>
                <a:spcPts val="0"/>
              </a:spcAft>
              <a:buNone/>
            </a:pPr>
            <a:r>
              <a:rPr lang="tr-TR" i="1" dirty="0">
                <a:solidFill>
                  <a:srgbClr val="000000"/>
                </a:solidFill>
                <a:latin typeface="Calibri" panose="020F0502020204030204" pitchFamily="34" charset="0"/>
                <a:ea typeface="Calibri" panose="020F0502020204030204" pitchFamily="34" charset="0"/>
                <a:cs typeface="Calibri" panose="020F0502020204030204" pitchFamily="34" charset="0"/>
              </a:rPr>
              <a:t>iptal edilir</a:t>
            </a:r>
          </a:p>
          <a:p>
            <a:pPr marL="0" indent="0" algn="ctr" fontAlgn="auto">
              <a:lnSpc>
                <a:spcPct val="90000"/>
              </a:lnSpc>
              <a:spcBef>
                <a:spcPts val="750"/>
              </a:spcBef>
              <a:spcAft>
                <a:spcPts val="0"/>
              </a:spcAft>
              <a:buNone/>
            </a:pPr>
            <a:endParaRPr lang="tr-TR" sz="1350" b="1" dirty="0">
              <a:latin typeface="Calibri" panose="020F0502020204030204" pitchFamily="34" charset="0"/>
              <a:ea typeface="Times New Roman" panose="02020603050405020304" pitchFamily="18" charset="0"/>
              <a:cs typeface="Calibri" panose="020F0502020204030204" pitchFamily="34" charset="0"/>
            </a:endParaRPr>
          </a:p>
          <a:p>
            <a:pPr algn="just">
              <a:lnSpc>
                <a:spcPct val="115000"/>
              </a:lnSpc>
              <a:spcAft>
                <a:spcPts val="0"/>
              </a:spcAft>
            </a:pPr>
            <a:endParaRPr lang="tr-TR" b="1" dirty="0" smtClean="0">
              <a:solidFill>
                <a:srgbClr val="537424"/>
              </a:solidFill>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0"/>
              </a:spcAft>
            </a:pPr>
            <a:endParaRPr lang="tr-TR" b="1" dirty="0">
              <a:solidFill>
                <a:srgbClr val="537424"/>
              </a:solidFill>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0"/>
              </a:spcAft>
            </a:pPr>
            <a:endParaRPr lang="tr-TR" b="1" dirty="0" smtClean="0">
              <a:solidFill>
                <a:srgbClr val="537424"/>
              </a:solidFill>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0"/>
              </a:spcAft>
            </a:pP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80B92E41-E063-4A9C-99AA-A8AC0554397C}" type="slidenum">
              <a:rPr lang="tr-TR" smtClean="0"/>
              <a:t>19</a:t>
            </a:fld>
            <a:endParaRPr lang="tr-TR" dirty="0"/>
          </a:p>
        </p:txBody>
      </p:sp>
    </p:spTree>
    <p:extLst>
      <p:ext uri="{BB962C8B-B14F-4D97-AF65-F5344CB8AC3E}">
        <p14:creationId xmlns:p14="http://schemas.microsoft.com/office/powerpoint/2010/main" val="285638400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 y="0"/>
            <a:ext cx="9143991" cy="6858000"/>
          </a:xfrm>
          <a:solidFill>
            <a:srgbClr val="FDFFE1"/>
          </a:solidFill>
          <a:ln>
            <a:solidFill>
              <a:schemeClr val="accent1"/>
            </a:solidFill>
          </a:ln>
        </p:spPr>
        <p:txBody>
          <a:bodyPr/>
          <a:lstStyle/>
          <a:p>
            <a:pPr marL="329804" indent="-197644" algn="just">
              <a:lnSpc>
                <a:spcPct val="150000"/>
              </a:lnSpc>
              <a:spcBef>
                <a:spcPts val="0"/>
              </a:spcBef>
              <a:spcAft>
                <a:spcPts val="0"/>
              </a:spcAft>
              <a:buNone/>
            </a:pPr>
            <a:r>
              <a:rPr lang="tr-TR" b="1" dirty="0">
                <a:solidFill>
                  <a:srgbClr val="000000"/>
                </a:solidFill>
                <a:latin typeface="Calibri" panose="020F0502020204030204" pitchFamily="34" charset="0"/>
                <a:ea typeface="Calibri" panose="020F0502020204030204" pitchFamily="34" charset="0"/>
                <a:cs typeface="Calibri" panose="020F0502020204030204" pitchFamily="34" charset="0"/>
              </a:rPr>
              <a:t>Jimnastik Çeşitleri</a:t>
            </a:r>
            <a:endParaRPr lang="tr-T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804" indent="-197644" algn="just">
              <a:lnSpc>
                <a:spcPct val="150000"/>
              </a:lnSpc>
              <a:spcBef>
                <a:spcPts val="0"/>
              </a:spcBef>
              <a:spcAft>
                <a:spcPts val="0"/>
              </a:spcAft>
            </a:pP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Jimnastik çeşitleri üç adettir. Artistik jimnastik, Ritmik jimnastik, Genel jimnastik olmak üzere çeşitleri mevcuttur. </a:t>
            </a:r>
          </a:p>
          <a:p>
            <a:pPr marL="329804" indent="-197644" algn="just">
              <a:lnSpc>
                <a:spcPct val="150000"/>
              </a:lnSpc>
              <a:spcBef>
                <a:spcPts val="0"/>
              </a:spcBef>
              <a:spcAft>
                <a:spcPts val="0"/>
              </a:spcAft>
            </a:pP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Artistik jimnastiğin ülkemizde kullanılan bir diğer adı Aletli jimnastiktir. </a:t>
            </a:r>
          </a:p>
          <a:p>
            <a:pPr marL="329804" indent="-197644" algn="just">
              <a:lnSpc>
                <a:spcPct val="150000"/>
              </a:lnSpc>
              <a:spcBef>
                <a:spcPts val="0"/>
              </a:spcBef>
              <a:spcAft>
                <a:spcPts val="0"/>
              </a:spcAft>
            </a:pP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Artistik jimnastik hem kadınlar ve erkekler tarafından gerçekleştirilebilmekte olup kadınlar ve erkekler için aletler farklıdır.</a:t>
            </a:r>
            <a:endParaRPr lang="tr-T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32160" indent="0" algn="just">
              <a:lnSpc>
                <a:spcPct val="150000"/>
              </a:lnSpc>
              <a:spcBef>
                <a:spcPts val="0"/>
              </a:spcBef>
              <a:spcAft>
                <a:spcPts val="0"/>
              </a:spcAft>
              <a:buNone/>
            </a:pPr>
            <a:r>
              <a:rPr lang="tr-TR" b="1" dirty="0">
                <a:solidFill>
                  <a:srgbClr val="000000"/>
                </a:solidFill>
                <a:latin typeface="Calibri" panose="020F0502020204030204" pitchFamily="34" charset="0"/>
                <a:ea typeface="Calibri" panose="020F0502020204030204" pitchFamily="34" charset="0"/>
                <a:cs typeface="Calibri" panose="020F0502020204030204" pitchFamily="34" charset="0"/>
              </a:rPr>
              <a:t>Artistik jimnastik</a:t>
            </a:r>
          </a:p>
          <a:p>
            <a:pPr marL="329804" indent="-197644" algn="just">
              <a:lnSpc>
                <a:spcPct val="150000"/>
              </a:lnSpc>
              <a:spcBef>
                <a:spcPts val="0"/>
              </a:spcBef>
              <a:spcAft>
                <a:spcPts val="0"/>
              </a:spcAft>
            </a:pP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Erkekler 6 alette, kadınlar ise 5 alet ile yarışmaya katılmaktadırlar. </a:t>
            </a:r>
          </a:p>
          <a:p>
            <a:pPr marL="329804" indent="-197644" algn="just">
              <a:lnSpc>
                <a:spcPct val="150000"/>
              </a:lnSpc>
              <a:spcBef>
                <a:spcPts val="0"/>
              </a:spcBef>
              <a:spcAft>
                <a:spcPts val="0"/>
              </a:spcAft>
            </a:pP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Erkeklerin kullandıkları aletler; </a:t>
            </a:r>
            <a:r>
              <a:rPr lang="tr-TR" b="1" dirty="0">
                <a:solidFill>
                  <a:srgbClr val="000000"/>
                </a:solidFill>
                <a:latin typeface="Calibri" panose="020F0502020204030204" pitchFamily="34" charset="0"/>
                <a:ea typeface="Calibri" panose="020F0502020204030204" pitchFamily="34" charset="0"/>
                <a:cs typeface="Calibri" panose="020F0502020204030204" pitchFamily="34" charset="0"/>
              </a:rPr>
              <a:t>yer, kulplu beygir, atlama beygiri, halka, barfiks ve paraleldir. </a:t>
            </a:r>
            <a:endParaRPr lang="tr-T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804" indent="-197644" algn="just">
              <a:lnSpc>
                <a:spcPct val="150000"/>
              </a:lnSpc>
              <a:spcBef>
                <a:spcPts val="0"/>
              </a:spcBef>
              <a:spcAft>
                <a:spcPts val="0"/>
              </a:spcAft>
            </a:pP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Kadınların kullandıkları aletler; </a:t>
            </a:r>
            <a:r>
              <a:rPr lang="tr-TR" b="1" dirty="0">
                <a:solidFill>
                  <a:srgbClr val="000000"/>
                </a:solidFill>
                <a:latin typeface="Calibri" panose="020F0502020204030204" pitchFamily="34" charset="0"/>
                <a:ea typeface="Calibri" panose="020F0502020204030204" pitchFamily="34" charset="0"/>
                <a:cs typeface="Calibri" panose="020F0502020204030204" pitchFamily="34" charset="0"/>
              </a:rPr>
              <a:t>Kız paraleli, atlama beygiri, denge, yer, asimetrik paraleldir. </a:t>
            </a:r>
            <a:endParaRPr lang="tr-T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804" indent="-197644" algn="just">
              <a:lnSpc>
                <a:spcPct val="150000"/>
              </a:lnSpc>
              <a:spcBef>
                <a:spcPts val="0"/>
              </a:spcBef>
              <a:spcAft>
                <a:spcPts val="0"/>
              </a:spcAft>
            </a:pP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Kullanılan aletlerin ölçüleri FIG tarafından belirlenmektedir. 22 Kas 2019</a:t>
            </a:r>
            <a:endParaRPr lang="tr-T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804" indent="-197644" algn="just">
              <a:lnSpc>
                <a:spcPct val="150000"/>
              </a:lnSpc>
              <a:spcBef>
                <a:spcPts val="0"/>
              </a:spcBef>
              <a:spcAft>
                <a:spcPts val="0"/>
              </a:spcAft>
            </a:pP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Jimnastik sporundaki gelişmeler uluslararası yarışma kuralları her olimpiyattan sonra yeniden belirlenir ve güncellenmektedir</a:t>
            </a:r>
          </a:p>
          <a:p>
            <a:pPr marL="329804" indent="-197644" algn="just">
              <a:lnSpc>
                <a:spcPct val="150000"/>
              </a:lnSpc>
              <a:spcBef>
                <a:spcPts val="0"/>
              </a:spcBef>
              <a:spcAft>
                <a:spcPts val="0"/>
              </a:spcAft>
            </a:pP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Bu çeşitte ise her ülke kendi yarışma kuralları oluşturup, belirlemektedir. </a:t>
            </a:r>
            <a:endParaRPr lang="tr-TR" dirty="0">
              <a:latin typeface="Calibri" panose="020F0502020204030204" pitchFamily="34" charset="0"/>
              <a:ea typeface="Times New Roman" panose="02020603050405020304" pitchFamily="18" charset="0"/>
              <a:cs typeface="Calibri" panose="020F0502020204030204" pitchFamily="34" charset="0"/>
            </a:endParaRPr>
          </a:p>
          <a:p>
            <a:pPr marL="329804" indent="-197644" fontAlgn="auto">
              <a:lnSpc>
                <a:spcPct val="90000"/>
              </a:lnSpc>
              <a:spcBef>
                <a:spcPts val="750"/>
              </a:spcBef>
              <a:spcAft>
                <a:spcPts val="0"/>
              </a:spcAft>
              <a:buFont typeface="Arial" panose="020B0604020202020204" pitchFamily="34" charset="0"/>
              <a:buChar char="•"/>
            </a:pPr>
            <a:endParaRPr lang="tr-TR" dirty="0">
              <a:latin typeface="Calibri" panose="020F0502020204030204" pitchFamily="34" charset="0"/>
              <a:ea typeface="Times New Roman" panose="02020603050405020304" pitchFamily="18" charset="0"/>
              <a:cs typeface="Calibri" panose="020F0502020204030204" pitchFamily="34" charset="0"/>
            </a:endParaRPr>
          </a:p>
          <a:p>
            <a:pPr marL="171432" indent="-171432" fontAlgn="auto">
              <a:lnSpc>
                <a:spcPct val="90000"/>
              </a:lnSpc>
              <a:spcBef>
                <a:spcPts val="750"/>
              </a:spcBef>
              <a:spcAft>
                <a:spcPts val="0"/>
              </a:spcAft>
              <a:buFont typeface="Arial" panose="020B0604020202020204" pitchFamily="34" charset="0"/>
              <a:buChar char="•"/>
            </a:pPr>
            <a:endParaRPr lang="tr-TR" sz="1350" dirty="0">
              <a:latin typeface="Calibri" panose="020F0502020204030204" pitchFamily="34" charset="0"/>
              <a:ea typeface="Times New Roman" panose="02020603050405020304" pitchFamily="18" charset="0"/>
              <a:cs typeface="Calibri" panose="020F0502020204030204" pitchFamily="34" charset="0"/>
            </a:endParaRPr>
          </a:p>
          <a:p>
            <a:pPr marL="171432" indent="-171432" fontAlgn="auto">
              <a:lnSpc>
                <a:spcPct val="90000"/>
              </a:lnSpc>
              <a:spcBef>
                <a:spcPts val="750"/>
              </a:spcBef>
              <a:spcAft>
                <a:spcPts val="0"/>
              </a:spcAft>
              <a:buFont typeface="Arial" panose="020B0604020202020204" pitchFamily="34" charset="0"/>
              <a:buChar char="•"/>
            </a:pPr>
            <a:endParaRPr lang="tr-TR" sz="1350" dirty="0">
              <a:latin typeface="Calibri" panose="020F0502020204030204" pitchFamily="34" charset="0"/>
              <a:ea typeface="Times New Roman" panose="02020603050405020304" pitchFamily="18" charset="0"/>
              <a:cs typeface="Calibri" panose="020F0502020204030204" pitchFamily="34" charset="0"/>
            </a:endParaRPr>
          </a:p>
          <a:p>
            <a:pPr marL="171432" indent="-171432" fontAlgn="auto">
              <a:lnSpc>
                <a:spcPct val="9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p:txBody>
      </p:sp>
      <p:sp>
        <p:nvSpPr>
          <p:cNvPr id="2" name="Slayt Numarası Yer Tutucusu 1"/>
          <p:cNvSpPr>
            <a:spLocks noGrp="1"/>
          </p:cNvSpPr>
          <p:nvPr>
            <p:ph type="sldNum" sz="quarter" idx="12"/>
          </p:nvPr>
        </p:nvSpPr>
        <p:spPr/>
        <p:txBody>
          <a:bodyPr/>
          <a:lstStyle/>
          <a:p>
            <a:fld id="{80B92E41-E063-4A9C-99AA-A8AC0554397C}" type="slidenum">
              <a:rPr lang="tr-TR" smtClean="0"/>
              <a:t>20</a:t>
            </a:fld>
            <a:endParaRPr lang="tr-TR"/>
          </a:p>
        </p:txBody>
      </p:sp>
    </p:spTree>
    <p:extLst>
      <p:ext uri="{BB962C8B-B14F-4D97-AF65-F5344CB8AC3E}">
        <p14:creationId xmlns:p14="http://schemas.microsoft.com/office/powerpoint/2010/main" val="385966204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 y="0"/>
            <a:ext cx="9143996" cy="6858000"/>
          </a:xfrm>
          <a:solidFill>
            <a:srgbClr val="FDFFE1"/>
          </a:solidFill>
        </p:spPr>
        <p:txBody>
          <a:bodyPr/>
          <a:lstStyle/>
          <a:p>
            <a:pPr marL="360363" indent="-222250">
              <a:lnSpc>
                <a:spcPct val="150000"/>
              </a:lnSpc>
              <a:spcBef>
                <a:spcPts val="0"/>
              </a:spcBef>
              <a:spcAft>
                <a:spcPts val="0"/>
              </a:spcAft>
              <a:buNone/>
              <a:tabLst>
                <a:tab pos="0" algn="l"/>
              </a:tabLst>
            </a:pPr>
            <a:r>
              <a:rPr lang="tr-TR" b="1" dirty="0">
                <a:solidFill>
                  <a:srgbClr val="212529"/>
                </a:solidFill>
                <a:latin typeface="Calibri" panose="020F0502020204030204" pitchFamily="34" charset="0"/>
                <a:ea typeface="Times New Roman" panose="02020603050405020304" pitchFamily="18" charset="0"/>
                <a:cs typeface="Calibri" panose="020F0502020204030204" pitchFamily="34" charset="0"/>
              </a:rPr>
              <a:t>Artistik </a:t>
            </a:r>
            <a:r>
              <a:rPr lang="tr-TR" b="1"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a:t>
            </a:r>
            <a:r>
              <a:rPr lang="tr-TR" b="1" dirty="0">
                <a:solidFill>
                  <a:srgbClr val="212529"/>
                </a:solidFill>
                <a:latin typeface="Calibri" panose="020F0502020204030204" pitchFamily="34" charset="0"/>
                <a:ea typeface="Times New Roman" panose="02020603050405020304" pitchFamily="18" charset="0"/>
                <a:cs typeface="Calibri" panose="020F0502020204030204" pitchFamily="34" charset="0"/>
              </a:rPr>
              <a:t> Genel Yarışma Kuralları </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360363" indent="-222250">
              <a:lnSpc>
                <a:spcPct val="150000"/>
              </a:lnSpc>
              <a:spcBef>
                <a:spcPts val="0"/>
              </a:spcBef>
              <a:spcAft>
                <a:spcPts val="0"/>
              </a:spcAft>
              <a:buSzPts val="1000"/>
              <a:buFont typeface="Symbol" panose="05050102010706020507" pitchFamily="18" charset="2"/>
              <a:buChar char=""/>
              <a:tabLst>
                <a:tab pos="0" algn="l"/>
              </a:tabLst>
            </a:pP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Cimnastikçiler</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yarışmada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kıyafeti </a:t>
            </a:r>
            <a:r>
              <a:rPr lang="tr-TR" dirty="0" smtClean="0">
                <a:solidFill>
                  <a:srgbClr val="212529"/>
                </a:solidFill>
                <a:latin typeface="Calibri" panose="020F0502020204030204" pitchFamily="34" charset="0"/>
                <a:ea typeface="Times New Roman" panose="02020603050405020304" pitchFamily="18" charset="0"/>
                <a:cs typeface="Calibri" panose="020F0502020204030204" pitchFamily="34" charset="0"/>
              </a:rPr>
              <a:t>giyerler.</a:t>
            </a:r>
            <a:endParaRPr lang="tr-TR" dirty="0">
              <a:solidFill>
                <a:srgbClr val="212529"/>
              </a:solidFill>
              <a:latin typeface="Calibri" panose="020F0502020204030204" pitchFamily="34" charset="0"/>
              <a:ea typeface="Calibri" panose="020F0502020204030204" pitchFamily="34" charset="0"/>
              <a:cs typeface="Times New Roman" panose="02020603050405020304" pitchFamily="18" charset="0"/>
            </a:endParaRPr>
          </a:p>
          <a:p>
            <a:pPr marL="360363" indent="-222250">
              <a:lnSpc>
                <a:spcPct val="150000"/>
              </a:lnSpc>
              <a:spcBef>
                <a:spcPts val="0"/>
              </a:spcBef>
              <a:spcAft>
                <a:spcPts val="0"/>
              </a:spcAft>
              <a:buSzPts val="1000"/>
              <a:buFont typeface="Symbol" panose="05050102010706020507" pitchFamily="18" charset="2"/>
              <a:buChar char=""/>
              <a:tabLst>
                <a:tab pos="0" algn="l"/>
              </a:tabLst>
            </a:pP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Cimnastikçiler</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yarıştıkları alet süre gerektiriyorsa belirtilen sürede serilerini bitirmek mecburiyetindedirler. </a:t>
            </a:r>
            <a:endParaRPr lang="tr-TR" dirty="0">
              <a:solidFill>
                <a:srgbClr val="212529"/>
              </a:solidFill>
              <a:latin typeface="Calibri" panose="020F0502020204030204" pitchFamily="34" charset="0"/>
              <a:ea typeface="Calibri" panose="020F0502020204030204" pitchFamily="34" charset="0"/>
              <a:cs typeface="Times New Roman" panose="02020603050405020304" pitchFamily="18" charset="0"/>
            </a:endParaRPr>
          </a:p>
          <a:p>
            <a:pPr marL="360363" indent="-222250">
              <a:lnSpc>
                <a:spcPct val="150000"/>
              </a:lnSpc>
              <a:spcBef>
                <a:spcPts val="0"/>
              </a:spcBef>
              <a:spcAft>
                <a:spcPts val="0"/>
              </a:spcAft>
              <a:buSzPts val="1000"/>
              <a:buFont typeface="Symbol" panose="05050102010706020507" pitchFamily="18" charset="2"/>
              <a:buChar char=""/>
              <a:tabLst>
                <a:tab pos="0" algn="l"/>
              </a:tabLst>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Kadın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cimnastikçiler</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yer aletinde müzik kullanmak zorundadır. Müzik sözlü olamaz. Ancak vokal şeklinde seslere izin verilir.</a:t>
            </a:r>
            <a:endParaRPr lang="tr-TR" dirty="0">
              <a:solidFill>
                <a:srgbClr val="212529"/>
              </a:solidFill>
              <a:latin typeface="Calibri" panose="020F0502020204030204" pitchFamily="34" charset="0"/>
              <a:ea typeface="Calibri" panose="020F0502020204030204" pitchFamily="34" charset="0"/>
              <a:cs typeface="Times New Roman" panose="02020603050405020304" pitchFamily="18" charset="0"/>
            </a:endParaRPr>
          </a:p>
          <a:p>
            <a:pPr marL="360363" indent="-222250">
              <a:lnSpc>
                <a:spcPct val="150000"/>
              </a:lnSpc>
              <a:spcBef>
                <a:spcPts val="0"/>
              </a:spcBef>
              <a:spcAft>
                <a:spcPts val="0"/>
              </a:spcAft>
              <a:buSzPts val="1000"/>
              <a:buFont typeface="Symbol" panose="05050102010706020507" pitchFamily="18" charset="2"/>
              <a:buChar char=""/>
              <a:tabLst>
                <a:tab pos="0" algn="l"/>
              </a:tabLst>
            </a:pP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Cimnastikçiler</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yarışma üst jürisinden izin almadan yarışma salonunu terk edemez.</a:t>
            </a:r>
            <a:endParaRPr lang="tr-TR" dirty="0">
              <a:solidFill>
                <a:srgbClr val="212529"/>
              </a:solidFill>
              <a:latin typeface="Calibri" panose="020F0502020204030204" pitchFamily="34" charset="0"/>
              <a:ea typeface="Calibri" panose="020F0502020204030204" pitchFamily="34" charset="0"/>
              <a:cs typeface="Times New Roman" panose="02020603050405020304" pitchFamily="18" charset="0"/>
            </a:endParaRPr>
          </a:p>
          <a:p>
            <a:pPr marL="360363" indent="-222250">
              <a:lnSpc>
                <a:spcPct val="150000"/>
              </a:lnSpc>
              <a:spcBef>
                <a:spcPts val="0"/>
              </a:spcBef>
              <a:spcAft>
                <a:spcPts val="0"/>
              </a:spcAft>
              <a:buSzPts val="1000"/>
              <a:buFont typeface="Symbol" panose="05050102010706020507" pitchFamily="18" charset="2"/>
              <a:buChar char=""/>
              <a:tabLst>
                <a:tab pos="0" algn="l"/>
              </a:tabLst>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Atlama masasında tramplene basıp atlayış yapmaktan vazgeçen sporcu eğer atlama masasına temas ettiyse sıfır puan alır. Tramplene basıp atlama masasına değmeden yanından koşarak geçerse bir atlayış şansı daha verilir.</a:t>
            </a:r>
            <a:endParaRPr lang="tr-TR" dirty="0">
              <a:solidFill>
                <a:srgbClr val="212529"/>
              </a:solidFill>
              <a:latin typeface="Calibri" panose="020F0502020204030204" pitchFamily="34" charset="0"/>
              <a:ea typeface="Calibri" panose="020F0502020204030204" pitchFamily="34" charset="0"/>
              <a:cs typeface="Times New Roman" panose="02020603050405020304" pitchFamily="18" charset="0"/>
            </a:endParaRPr>
          </a:p>
          <a:p>
            <a:pPr marL="360363" indent="-222250">
              <a:lnSpc>
                <a:spcPct val="150000"/>
              </a:lnSpc>
              <a:spcBef>
                <a:spcPts val="0"/>
              </a:spcBef>
              <a:spcAft>
                <a:spcPts val="0"/>
              </a:spcAft>
              <a:buSzPts val="1000"/>
              <a:buFont typeface="Symbol" panose="05050102010706020507" pitchFamily="18" charset="2"/>
              <a:buChar char=""/>
              <a:tabLst>
                <a:tab pos="0" algn="l"/>
              </a:tabLst>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Aletlerde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yere düşerse tekrar seriye başlaması için bir süresi vardır. Kız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cimnastikçilerde</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bu süre kötü bir düşme yaşandıysa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cimnastikçi</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ayağa kalkınca başlar. </a:t>
            </a:r>
            <a:endParaRPr lang="tr-TR" dirty="0">
              <a:solidFill>
                <a:srgbClr val="212529"/>
              </a:solidFill>
              <a:latin typeface="Calibri" panose="020F0502020204030204" pitchFamily="34" charset="0"/>
              <a:ea typeface="Calibri" panose="020F0502020204030204" pitchFamily="34" charset="0"/>
              <a:cs typeface="Times New Roman" panose="02020603050405020304" pitchFamily="18" charset="0"/>
            </a:endParaRPr>
          </a:p>
          <a:p>
            <a:pPr marL="360363" indent="-222250">
              <a:lnSpc>
                <a:spcPct val="150000"/>
              </a:lnSpc>
              <a:spcBef>
                <a:spcPts val="0"/>
              </a:spcBef>
              <a:spcAft>
                <a:spcPts val="0"/>
              </a:spcAft>
              <a:buSzPts val="1000"/>
              <a:buFont typeface="Symbol" panose="05050102010706020507" pitchFamily="18" charset="2"/>
              <a:buChar char=""/>
              <a:tabLst>
                <a:tab pos="0" algn="l"/>
              </a:tabLst>
            </a:pP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Artistik </a:t>
            </a:r>
            <a:r>
              <a:rPr lang="tr-TR"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cimnastikte</a:t>
            </a:r>
            <a:r>
              <a:rPr lang="tr-TR" dirty="0">
                <a:solidFill>
                  <a:srgbClr val="212529"/>
                </a:solidFill>
                <a:latin typeface="Calibri" panose="020F0502020204030204" pitchFamily="34" charset="0"/>
                <a:ea typeface="Times New Roman" panose="02020603050405020304" pitchFamily="18" charset="0"/>
                <a:cs typeface="Calibri" panose="020F0502020204030204" pitchFamily="34" charset="0"/>
              </a:rPr>
              <a:t> final yarışmalarına her takımdan iki sporcu kalabilir.</a:t>
            </a:r>
            <a:endParaRPr lang="tr-TR" dirty="0">
              <a:solidFill>
                <a:srgbClr val="212529"/>
              </a:solidFill>
              <a:latin typeface="Calibri" panose="020F0502020204030204" pitchFamily="34" charset="0"/>
              <a:ea typeface="Calibri" panose="020F0502020204030204" pitchFamily="34" charset="0"/>
              <a:cs typeface="Times New Roman" panose="02020603050405020304" pitchFamily="18" charset="0"/>
            </a:endParaRPr>
          </a:p>
          <a:p>
            <a:pPr marL="267863" algn="just">
              <a:lnSpc>
                <a:spcPct val="150000"/>
              </a:lnSpc>
              <a:spcAft>
                <a:spcPts val="0"/>
              </a:spcAft>
            </a:pPr>
            <a:endParaRPr lang="tr-TR" sz="825"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endParaRPr>
          </a:p>
          <a:p>
            <a:pPr marL="267863" algn="just">
              <a:lnSpc>
                <a:spcPct val="150000"/>
              </a:lnSpc>
              <a:spcAft>
                <a:spcPts val="0"/>
              </a:spcAft>
            </a:pPr>
            <a:endParaRPr lang="tr-TR" sz="825"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endParaRPr>
          </a:p>
          <a:p>
            <a:pPr marL="267863" algn="just">
              <a:lnSpc>
                <a:spcPct val="150000"/>
              </a:lnSpc>
              <a:spcAft>
                <a:spcPts val="0"/>
              </a:spcAft>
            </a:pPr>
            <a:endParaRPr lang="tr-TR" sz="825" u="sng" dirty="0" smtClean="0">
              <a:solidFill>
                <a:srgbClr val="0563C1"/>
              </a:solidFill>
              <a:latin typeface="Calibri" panose="020F0502020204030204" pitchFamily="34" charset="0"/>
              <a:ea typeface="Calibri" panose="020F0502020204030204" pitchFamily="34" charset="0"/>
              <a:cs typeface="Calibri" panose="020F0502020204030204" pitchFamily="34" charset="0"/>
              <a:hlinkClick r:id="rId2"/>
            </a:endParaRPr>
          </a:p>
          <a:p>
            <a:pPr marL="267863" algn="just">
              <a:lnSpc>
                <a:spcPct val="150000"/>
              </a:lnSpc>
              <a:spcAft>
                <a:spcPts val="0"/>
              </a:spcAft>
            </a:pPr>
            <a:endParaRPr lang="tr-TR" sz="825"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endParaRPr>
          </a:p>
          <a:p>
            <a:pPr marL="267863" algn="just">
              <a:lnSpc>
                <a:spcPct val="150000"/>
              </a:lnSpc>
              <a:spcAft>
                <a:spcPts val="0"/>
              </a:spcAft>
            </a:pPr>
            <a:r>
              <a:rPr lang="tr-TR" sz="825" u="sng" dirty="0" smtClean="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https</a:t>
            </a:r>
            <a:r>
              <a:rPr lang="tr-TR" sz="825"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://www.cimnastik.com/artistik-cimnastik-genel-yarisma-kurallari/</a:t>
            </a:r>
            <a:endParaRPr lang="tr-TR" sz="825" dirty="0">
              <a:latin typeface="Calibri" panose="020F0502020204030204" pitchFamily="34" charset="0"/>
              <a:ea typeface="Calibri" panose="020F0502020204030204" pitchFamily="34" charset="0"/>
              <a:cs typeface="Times New Roman" panose="02020603050405020304" pitchFamily="18" charset="0"/>
            </a:endParaRPr>
          </a:p>
          <a:p>
            <a:pPr marL="75002" indent="0" algn="just">
              <a:lnSpc>
                <a:spcPct val="150000"/>
              </a:lnSpc>
              <a:spcAft>
                <a:spcPts val="0"/>
              </a:spcAft>
              <a:buNone/>
            </a:pPr>
            <a:endParaRPr lang="tr-TR" sz="1200" dirty="0">
              <a:latin typeface="Calibri" panose="020F0502020204030204" pitchFamily="34" charset="0"/>
              <a:ea typeface="Calibri" panose="020F0502020204030204" pitchFamily="34" charset="0"/>
              <a:cs typeface="Times New Roman" panose="02020603050405020304" pitchFamily="18" charset="0"/>
            </a:endParaRPr>
          </a:p>
          <a:p>
            <a:pPr lvl="0" algn="ctr">
              <a:lnSpc>
                <a:spcPct val="150000"/>
              </a:lnSpc>
            </a:pPr>
            <a:endParaRPr lang="tr-TR" sz="1350" dirty="0">
              <a:solidFill>
                <a:prstClr val="black"/>
              </a:solidFill>
              <a:latin typeface="Calibri" panose="020F0502020204030204" pitchFamily="34" charset="0"/>
              <a:cs typeface="Calibri" panose="020F0502020204030204" pitchFamily="34" charset="0"/>
            </a:endParaRPr>
          </a:p>
          <a:p>
            <a:pPr lvl="0" algn="ctr">
              <a:lnSpc>
                <a:spcPct val="150000"/>
              </a:lnSpc>
            </a:pPr>
            <a:endParaRPr lang="tr-TR" sz="1350" dirty="0">
              <a:solidFill>
                <a:prstClr val="black"/>
              </a:solidFill>
              <a:latin typeface="Calibri" panose="020F0502020204030204" pitchFamily="34" charset="0"/>
              <a:cs typeface="Calibri" panose="020F0502020204030204" pitchFamily="34" charset="0"/>
            </a:endParaRPr>
          </a:p>
          <a:p>
            <a:pPr lvl="0">
              <a:lnSpc>
                <a:spcPct val="150000"/>
              </a:lnSpc>
            </a:pPr>
            <a:endParaRPr lang="tr-TR" sz="1350" dirty="0">
              <a:solidFill>
                <a:prstClr val="black"/>
              </a:solidFill>
              <a:latin typeface="Calibri" panose="020F0502020204030204" pitchFamily="34" charset="0"/>
              <a:cs typeface="Calibri" panose="020F0502020204030204" pitchFamily="34" charset="0"/>
            </a:endParaRPr>
          </a:p>
          <a:p>
            <a:pPr marL="271436" algn="just">
              <a:lnSpc>
                <a:spcPct val="150000"/>
              </a:lnSpc>
              <a:spcAft>
                <a:spcPts val="0"/>
              </a:spcAft>
            </a:pPr>
            <a:endParaRPr lang="tr-TR" sz="135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endParaRPr lang="tr-TR" sz="135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endParaRPr lang="tr-TR" sz="135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endParaRPr lang="tr-TR" sz="1350"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80B92E41-E063-4A9C-99AA-A8AC0554397C}" type="slidenum">
              <a:rPr lang="tr-TR" smtClean="0"/>
              <a:t>21</a:t>
            </a:fld>
            <a:endParaRPr lang="tr-TR"/>
          </a:p>
        </p:txBody>
      </p:sp>
    </p:spTree>
    <p:extLst>
      <p:ext uri="{BB962C8B-B14F-4D97-AF65-F5344CB8AC3E}">
        <p14:creationId xmlns:p14="http://schemas.microsoft.com/office/powerpoint/2010/main" val="251975801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 y="857250"/>
            <a:ext cx="9144001" cy="5143500"/>
          </a:xfrm>
        </p:spPr>
        <p:txBody>
          <a:bodyPr/>
          <a:lstStyle/>
          <a:p>
            <a:pPr marL="329769" algn="just">
              <a:lnSpc>
                <a:spcPct val="150000"/>
              </a:lnSpc>
              <a:spcAft>
                <a:spcPts val="0"/>
              </a:spcAft>
            </a:pPr>
            <a:r>
              <a:rPr lang="tr-TR" sz="1350" dirty="0">
                <a:latin typeface="Calibri" panose="020F0502020204030204" pitchFamily="34" charset="0"/>
                <a:ea typeface="Calibri" panose="020F0502020204030204" pitchFamily="34" charset="0"/>
                <a:cs typeface="Calibri" panose="020F0502020204030204" pitchFamily="34" charset="0"/>
              </a:rPr>
              <a:t>Aşağıda sizler için aletlere göre bazı </a:t>
            </a:r>
            <a:r>
              <a:rPr lang="tr-TR" sz="1350" dirty="0" err="1">
                <a:latin typeface="Calibri" panose="020F0502020204030204" pitchFamily="34" charset="0"/>
                <a:ea typeface="Calibri" panose="020F0502020204030204" pitchFamily="34" charset="0"/>
                <a:cs typeface="Calibri" panose="020F0502020204030204" pitchFamily="34" charset="0"/>
              </a:rPr>
              <a:t>cimnastik</a:t>
            </a:r>
            <a:r>
              <a:rPr lang="tr-TR" sz="1350" dirty="0">
                <a:latin typeface="Calibri" panose="020F0502020204030204" pitchFamily="34" charset="0"/>
                <a:ea typeface="Calibri" panose="020F0502020204030204" pitchFamily="34" charset="0"/>
                <a:cs typeface="Calibri" panose="020F0502020204030204" pitchFamily="34" charset="0"/>
              </a:rPr>
              <a:t> (jimnastik) hareketlerinin isimlerini verdik. Sitemizde bu hareketlerle ilgili detaylı bilgileri paylaşmaya devam edeceğiz.</a:t>
            </a:r>
            <a:endParaRPr lang="tr-TR" sz="1350" dirty="0">
              <a:latin typeface="Calibri" panose="020F0502020204030204" pitchFamily="34" charset="0"/>
              <a:ea typeface="Calibri" panose="020F0502020204030204" pitchFamily="34" charset="0"/>
              <a:cs typeface="Times New Roman" panose="02020603050405020304" pitchFamily="18" charset="0"/>
            </a:endParaRPr>
          </a:p>
          <a:p>
            <a:pPr marL="329769" algn="just">
              <a:lnSpc>
                <a:spcPct val="150000"/>
              </a:lnSpc>
              <a:spcAft>
                <a:spcPts val="0"/>
              </a:spcAft>
            </a:pPr>
            <a:r>
              <a:rPr lang="tr-TR" sz="1350" b="1" dirty="0">
                <a:solidFill>
                  <a:srgbClr val="212529"/>
                </a:solidFill>
                <a:latin typeface="Calibri" panose="020F0502020204030204" pitchFamily="34" charset="0"/>
                <a:ea typeface="Calibri" panose="020F0502020204030204" pitchFamily="34" charset="0"/>
                <a:cs typeface="Calibri" panose="020F0502020204030204" pitchFamily="34" charset="0"/>
              </a:rPr>
              <a:t>1 – </a:t>
            </a:r>
            <a:r>
              <a:rPr lang="tr-TR" sz="1350" b="1" dirty="0">
                <a:solidFill>
                  <a:srgbClr val="007BFF"/>
                </a:solidFill>
                <a:latin typeface="Calibri" panose="020F0502020204030204" pitchFamily="34" charset="0"/>
                <a:ea typeface="Calibri" panose="020F0502020204030204" pitchFamily="34" charset="0"/>
                <a:cs typeface="Calibri" panose="020F0502020204030204" pitchFamily="34" charset="0"/>
                <a:hlinkClick r:id="rId2"/>
              </a:rPr>
              <a:t>ATLAMA MASASI</a:t>
            </a:r>
            <a:r>
              <a:rPr lang="tr-TR" sz="1350" b="1" dirty="0">
                <a:solidFill>
                  <a:srgbClr val="212529"/>
                </a:solidFill>
                <a:latin typeface="Calibri" panose="020F0502020204030204" pitchFamily="34" charset="0"/>
                <a:ea typeface="Calibri" panose="020F0502020204030204" pitchFamily="34" charset="0"/>
                <a:cs typeface="Calibri" panose="020F0502020204030204" pitchFamily="34" charset="0"/>
              </a:rPr>
              <a:t>NDA YAPILAN CİMNASTİK </a:t>
            </a:r>
            <a:r>
              <a:rPr lang="tr-TR" sz="1350" b="1" dirty="0" err="1">
                <a:solidFill>
                  <a:srgbClr val="212529"/>
                </a:solidFill>
                <a:latin typeface="Calibri" panose="020F0502020204030204" pitchFamily="34" charset="0"/>
                <a:ea typeface="Calibri" panose="020F0502020204030204" pitchFamily="34" charset="0"/>
                <a:cs typeface="Calibri" panose="020F0502020204030204" pitchFamily="34" charset="0"/>
              </a:rPr>
              <a:t>HAREKETLERi</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a:t>
            </a:r>
            <a:r>
              <a:rPr lang="tr-TR" sz="1350" b="1" dirty="0">
                <a:solidFill>
                  <a:srgbClr val="212529"/>
                </a:solidFill>
                <a:latin typeface="Calibri" panose="020F0502020204030204" pitchFamily="34" charset="0"/>
                <a:ea typeface="Calibri" panose="020F0502020204030204" pitchFamily="34" charset="0"/>
                <a:cs typeface="Calibri" panose="020F0502020204030204" pitchFamily="34" charset="0"/>
              </a:rPr>
              <a:t>:</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a:t>
            </a:r>
            <a:r>
              <a:rPr lang="tr-TR" sz="1350" dirty="0" err="1">
                <a:solidFill>
                  <a:srgbClr val="212529"/>
                </a:solidFill>
                <a:latin typeface="Calibri" panose="020F0502020204030204" pitchFamily="34" charset="0"/>
                <a:ea typeface="Calibri" panose="020F0502020204030204" pitchFamily="34" charset="0"/>
                <a:cs typeface="Calibri" panose="020F0502020204030204" pitchFamily="34" charset="0"/>
              </a:rPr>
              <a:t>Überşlak</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a:t>
            </a:r>
            <a:r>
              <a:rPr lang="tr-TR" sz="1350" dirty="0" err="1">
                <a:solidFill>
                  <a:srgbClr val="007BFF"/>
                </a:solidFill>
                <a:latin typeface="Calibri" panose="020F0502020204030204" pitchFamily="34" charset="0"/>
                <a:ea typeface="Calibri" panose="020F0502020204030204" pitchFamily="34" charset="0"/>
                <a:cs typeface="Calibri" panose="020F0502020204030204" pitchFamily="34" charset="0"/>
                <a:hlinkClick r:id="rId3"/>
              </a:rPr>
              <a:t>Kartvil</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a:t>
            </a:r>
            <a:r>
              <a:rPr lang="tr-TR" sz="1350" dirty="0" err="1">
                <a:solidFill>
                  <a:srgbClr val="212529"/>
                </a:solidFill>
                <a:latin typeface="Calibri" panose="020F0502020204030204" pitchFamily="34" charset="0"/>
                <a:ea typeface="Calibri" panose="020F0502020204030204" pitchFamily="34" charset="0"/>
                <a:cs typeface="Calibri" panose="020F0502020204030204" pitchFamily="34" charset="0"/>
              </a:rPr>
              <a:t>Überşlak</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öne salto, </a:t>
            </a:r>
            <a:r>
              <a:rPr lang="tr-TR" sz="1350" dirty="0" err="1">
                <a:solidFill>
                  <a:srgbClr val="007BFF"/>
                </a:solidFill>
                <a:latin typeface="Calibri" panose="020F0502020204030204" pitchFamily="34" charset="0"/>
                <a:ea typeface="Calibri" panose="020F0502020204030204" pitchFamily="34" charset="0"/>
                <a:cs typeface="Calibri" panose="020F0502020204030204" pitchFamily="34" charset="0"/>
                <a:hlinkClick r:id="rId3"/>
              </a:rPr>
              <a:t>Kartvil</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salto (</a:t>
            </a:r>
            <a:r>
              <a:rPr lang="tr-TR" sz="1350" dirty="0" err="1">
                <a:solidFill>
                  <a:srgbClr val="212529"/>
                </a:solidFill>
                <a:latin typeface="Calibri" panose="020F0502020204030204" pitchFamily="34" charset="0"/>
                <a:ea typeface="Calibri" panose="020F0502020204030204" pitchFamily="34" charset="0"/>
                <a:cs typeface="Calibri" panose="020F0502020204030204" pitchFamily="34" charset="0"/>
              </a:rPr>
              <a:t>tsukahara</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a:t>
            </a:r>
            <a:r>
              <a:rPr lang="tr-TR" sz="1350" dirty="0" err="1">
                <a:solidFill>
                  <a:srgbClr val="212529"/>
                </a:solidFill>
                <a:latin typeface="Calibri" panose="020F0502020204030204" pitchFamily="34" charset="0"/>
                <a:ea typeface="Calibri" panose="020F0502020204030204" pitchFamily="34" charset="0"/>
                <a:cs typeface="Calibri" panose="020F0502020204030204" pitchFamily="34" charset="0"/>
              </a:rPr>
              <a:t>Flikflak</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salto ve tüm bu hareketlerin burguluları, </a:t>
            </a:r>
            <a:r>
              <a:rPr lang="tr-TR" sz="1350" dirty="0" err="1">
                <a:solidFill>
                  <a:srgbClr val="212529"/>
                </a:solidFill>
                <a:latin typeface="Calibri" panose="020F0502020204030204" pitchFamily="34" charset="0"/>
                <a:ea typeface="Calibri" panose="020F0502020204030204" pitchFamily="34" charset="0"/>
                <a:cs typeface="Calibri" panose="020F0502020204030204" pitchFamily="34" charset="0"/>
              </a:rPr>
              <a:t>Überşlak</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öne çift salto, </a:t>
            </a:r>
            <a:r>
              <a:rPr lang="tr-TR" sz="1350" dirty="0" err="1">
                <a:solidFill>
                  <a:srgbClr val="007BFF"/>
                </a:solidFill>
                <a:latin typeface="Calibri" panose="020F0502020204030204" pitchFamily="34" charset="0"/>
                <a:ea typeface="Calibri" panose="020F0502020204030204" pitchFamily="34" charset="0"/>
                <a:cs typeface="Calibri" panose="020F0502020204030204" pitchFamily="34" charset="0"/>
                <a:hlinkClick r:id="rId3"/>
              </a:rPr>
              <a:t>Kartvil</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çift salto, </a:t>
            </a:r>
            <a:r>
              <a:rPr lang="tr-TR" sz="1350" dirty="0" err="1">
                <a:solidFill>
                  <a:srgbClr val="212529"/>
                </a:solidFill>
                <a:latin typeface="Calibri" panose="020F0502020204030204" pitchFamily="34" charset="0"/>
                <a:ea typeface="Calibri" panose="020F0502020204030204" pitchFamily="34" charset="0"/>
                <a:cs typeface="Calibri" panose="020F0502020204030204" pitchFamily="34" charset="0"/>
              </a:rPr>
              <a:t>Kartvil</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a:t>
            </a:r>
            <a:r>
              <a:rPr lang="tr-TR" sz="1350" dirty="0" err="1">
                <a:solidFill>
                  <a:srgbClr val="212529"/>
                </a:solidFill>
                <a:latin typeface="Calibri" panose="020F0502020204030204" pitchFamily="34" charset="0"/>
                <a:ea typeface="Calibri" panose="020F0502020204030204" pitchFamily="34" charset="0"/>
                <a:cs typeface="Calibri" panose="020F0502020204030204" pitchFamily="34" charset="0"/>
              </a:rPr>
              <a:t>flikflak</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çift salto vs.</a:t>
            </a:r>
            <a:endParaRPr lang="tr-TR" sz="1350" dirty="0">
              <a:latin typeface="Calibri" panose="020F0502020204030204" pitchFamily="34" charset="0"/>
              <a:ea typeface="Calibri" panose="020F0502020204030204" pitchFamily="34" charset="0"/>
              <a:cs typeface="Times New Roman" panose="02020603050405020304" pitchFamily="18" charset="0"/>
            </a:endParaRPr>
          </a:p>
          <a:p>
            <a:pPr marL="329769" algn="just">
              <a:lnSpc>
                <a:spcPct val="150000"/>
              </a:lnSpc>
              <a:spcAft>
                <a:spcPts val="0"/>
              </a:spcAft>
            </a:pPr>
            <a:r>
              <a:rPr lang="tr-TR" sz="1350" b="1" dirty="0">
                <a:solidFill>
                  <a:srgbClr val="212529"/>
                </a:solidFill>
                <a:latin typeface="Calibri" panose="020F0502020204030204" pitchFamily="34" charset="0"/>
                <a:ea typeface="Calibri" panose="020F0502020204030204" pitchFamily="34" charset="0"/>
                <a:cs typeface="Times New Roman" panose="02020603050405020304" pitchFamily="18" charset="0"/>
              </a:rPr>
              <a:t>2 – BARFİKS ALETİNDE YAPILAN HAREKETLER :</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Kipe, </a:t>
            </a:r>
            <a:r>
              <a:rPr lang="tr-TR" sz="1350" dirty="0" err="1">
                <a:solidFill>
                  <a:srgbClr val="212529"/>
                </a:solidFill>
                <a:latin typeface="Calibri" panose="020F0502020204030204" pitchFamily="34" charset="0"/>
                <a:ea typeface="Calibri" panose="020F0502020204030204" pitchFamily="34" charset="0"/>
                <a:cs typeface="Calibri" panose="020F0502020204030204" pitchFamily="34" charset="0"/>
              </a:rPr>
              <a:t>Mihfer</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(devir), </a:t>
            </a:r>
            <a:r>
              <a:rPr lang="tr-TR" sz="1350" dirty="0" err="1">
                <a:solidFill>
                  <a:srgbClr val="212529"/>
                </a:solidFill>
                <a:latin typeface="Calibri" panose="020F0502020204030204" pitchFamily="34" charset="0"/>
                <a:ea typeface="Calibri" panose="020F0502020204030204" pitchFamily="34" charset="0"/>
                <a:cs typeface="Calibri" panose="020F0502020204030204" pitchFamily="34" charset="0"/>
              </a:rPr>
              <a:t>Pürvet</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ters </a:t>
            </a:r>
            <a:r>
              <a:rPr lang="tr-TR" sz="1350" dirty="0" err="1">
                <a:solidFill>
                  <a:srgbClr val="212529"/>
                </a:solidFill>
                <a:latin typeface="Calibri" panose="020F0502020204030204" pitchFamily="34" charset="0"/>
                <a:ea typeface="Calibri" panose="020F0502020204030204" pitchFamily="34" charset="0"/>
                <a:cs typeface="Calibri" panose="020F0502020204030204" pitchFamily="34" charset="0"/>
              </a:rPr>
              <a:t>Mihfer</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a:t>
            </a:r>
            <a:r>
              <a:rPr lang="tr-TR" sz="1350" dirty="0" err="1">
                <a:solidFill>
                  <a:srgbClr val="212529"/>
                </a:solidFill>
                <a:latin typeface="Calibri" panose="020F0502020204030204" pitchFamily="34" charset="0"/>
                <a:ea typeface="Calibri" panose="020F0502020204030204" pitchFamily="34" charset="0"/>
                <a:cs typeface="Calibri" panose="020F0502020204030204" pitchFamily="34" charset="0"/>
              </a:rPr>
              <a:t>Ginger</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a:t>
            </a:r>
            <a:r>
              <a:rPr lang="tr-TR" sz="1350" dirty="0" err="1">
                <a:solidFill>
                  <a:srgbClr val="212529"/>
                </a:solidFill>
                <a:latin typeface="Calibri" panose="020F0502020204030204" pitchFamily="34" charset="0"/>
                <a:ea typeface="Calibri" panose="020F0502020204030204" pitchFamily="34" charset="0"/>
                <a:cs typeface="Calibri" panose="020F0502020204030204" pitchFamily="34" charset="0"/>
              </a:rPr>
              <a:t>Jager</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a:t>
            </a:r>
            <a:r>
              <a:rPr lang="tr-TR" sz="1350" dirty="0" err="1">
                <a:solidFill>
                  <a:srgbClr val="212529"/>
                </a:solidFill>
                <a:latin typeface="Calibri" panose="020F0502020204030204" pitchFamily="34" charset="0"/>
                <a:ea typeface="Calibri" panose="020F0502020204030204" pitchFamily="34" charset="0"/>
                <a:cs typeface="Calibri" panose="020F0502020204030204" pitchFamily="34" charset="0"/>
              </a:rPr>
              <a:t>Tkatchev</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a:t>
            </a:r>
            <a:r>
              <a:rPr lang="tr-TR" sz="1350" dirty="0" err="1">
                <a:solidFill>
                  <a:srgbClr val="212529"/>
                </a:solidFill>
                <a:latin typeface="Calibri" panose="020F0502020204030204" pitchFamily="34" charset="0"/>
                <a:ea typeface="Calibri" panose="020F0502020204030204" pitchFamily="34" charset="0"/>
                <a:cs typeface="Calibri" panose="020F0502020204030204" pitchFamily="34" charset="0"/>
              </a:rPr>
              <a:t>Kovacs</a:t>
            </a:r>
            <a:r>
              <a:rPr lang="tr-TR" sz="1350" dirty="0">
                <a:solidFill>
                  <a:srgbClr val="212529"/>
                </a:solidFill>
                <a:latin typeface="Calibri" panose="020F0502020204030204" pitchFamily="34" charset="0"/>
                <a:ea typeface="Calibri" panose="020F0502020204030204" pitchFamily="34" charset="0"/>
                <a:cs typeface="Calibri" panose="020F0502020204030204" pitchFamily="34" charset="0"/>
              </a:rPr>
              <a:t>, Kartal, Adler, Def, Salto ve burgulu bitirişler vb.</a:t>
            </a:r>
            <a:endParaRPr lang="tr-TR" sz="1350" dirty="0">
              <a:latin typeface="Calibri" panose="020F0502020204030204" pitchFamily="34" charset="0"/>
              <a:ea typeface="Calibri" panose="020F0502020204030204" pitchFamily="34" charset="0"/>
              <a:cs typeface="Times New Roman" panose="02020603050405020304" pitchFamily="18" charset="0"/>
            </a:endParaRPr>
          </a:p>
          <a:p>
            <a:pPr marL="329769">
              <a:lnSpc>
                <a:spcPct val="150000"/>
              </a:lnSpc>
              <a:spcAft>
                <a:spcPts val="600"/>
              </a:spcAft>
            </a:pPr>
            <a:r>
              <a:rPr lang="tr-TR" sz="1350" b="1" dirty="0">
                <a:solidFill>
                  <a:srgbClr val="212529"/>
                </a:solidFill>
                <a:latin typeface="Calibri" panose="020F0502020204030204" pitchFamily="34" charset="0"/>
                <a:ea typeface="Times New Roman" panose="02020603050405020304" pitchFamily="18" charset="0"/>
                <a:cs typeface="Calibri" panose="020F0502020204030204" pitchFamily="34" charset="0"/>
              </a:rPr>
              <a:t>3 – </a:t>
            </a:r>
            <a:r>
              <a:rPr lang="tr-TR" sz="1350" b="1" dirty="0">
                <a:solidFill>
                  <a:srgbClr val="007BFF"/>
                </a:solidFill>
                <a:latin typeface="Calibri" panose="020F0502020204030204" pitchFamily="34" charset="0"/>
                <a:ea typeface="Times New Roman" panose="02020603050405020304" pitchFamily="18" charset="0"/>
                <a:cs typeface="Calibri" panose="020F0502020204030204" pitchFamily="34" charset="0"/>
                <a:hlinkClick r:id="rId4"/>
              </a:rPr>
              <a:t>ASİMETRİK BAR</a:t>
            </a:r>
            <a:r>
              <a:rPr lang="tr-TR" sz="1350" b="1" dirty="0">
                <a:solidFill>
                  <a:srgbClr val="212529"/>
                </a:solidFill>
                <a:latin typeface="Calibri" panose="020F0502020204030204" pitchFamily="34" charset="0"/>
                <a:ea typeface="Times New Roman" panose="02020603050405020304" pitchFamily="18" charset="0"/>
                <a:cs typeface="Calibri" panose="020F0502020204030204" pitchFamily="34" charset="0"/>
              </a:rPr>
              <a:t>LARDA YAPILAN CİMNASTİK </a:t>
            </a:r>
            <a:r>
              <a:rPr lang="tr-TR" sz="1350" b="1"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HAREKETLERi</a:t>
            </a:r>
            <a:r>
              <a:rPr lang="tr-TR" sz="1350" b="1"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Kipe, </a:t>
            </a:r>
            <a:r>
              <a:rPr lang="tr-TR" sz="1350" dirty="0">
                <a:solidFill>
                  <a:srgbClr val="007BFF"/>
                </a:solidFill>
                <a:latin typeface="Calibri" panose="020F0502020204030204" pitchFamily="34" charset="0"/>
                <a:ea typeface="Times New Roman" panose="02020603050405020304" pitchFamily="18" charset="0"/>
                <a:cs typeface="Calibri" panose="020F0502020204030204" pitchFamily="34" charset="0"/>
                <a:hlinkClick r:id="rId5"/>
              </a:rPr>
              <a:t>Amut</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Erişmek Amut,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Stalder</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Endo</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Pak salto,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Pürvet</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Ginger</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Tkatchev</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Adler, Salto ve burgulu bitirişler vb.</a:t>
            </a:r>
            <a:endParaRPr lang="tr-TR" sz="1350" dirty="0">
              <a:latin typeface="Calibri" panose="020F0502020204030204" pitchFamily="34" charset="0"/>
              <a:ea typeface="Calibri" panose="020F0502020204030204" pitchFamily="34" charset="0"/>
              <a:cs typeface="Times New Roman" panose="02020603050405020304" pitchFamily="18" charset="0"/>
            </a:endParaRPr>
          </a:p>
          <a:p>
            <a:pPr marL="329769">
              <a:lnSpc>
                <a:spcPct val="150000"/>
              </a:lnSpc>
              <a:spcAft>
                <a:spcPts val="600"/>
              </a:spcAft>
            </a:pPr>
            <a:r>
              <a:rPr lang="tr-TR" sz="1350" b="1" dirty="0">
                <a:solidFill>
                  <a:srgbClr val="212529"/>
                </a:solidFill>
                <a:latin typeface="Calibri" panose="020F0502020204030204" pitchFamily="34" charset="0"/>
                <a:ea typeface="Times New Roman" panose="02020603050405020304" pitchFamily="18" charset="0"/>
                <a:cs typeface="Calibri" panose="020F0502020204030204" pitchFamily="34" charset="0"/>
              </a:rPr>
              <a:t>4 – PARALEL BARLARDA YAPILAN CİMNASTİK HAREKETLERİ :</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Yaprak kipesi, Kipe, Amut,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Diamidov</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Healy</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Mihfer</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Urzica</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Moy</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Tek bara yapılan hareketler, salto ve burgulu bitirişler vb.</a:t>
            </a:r>
            <a:endParaRPr lang="tr-TR" sz="1350" dirty="0">
              <a:latin typeface="Calibri" panose="020F0502020204030204" pitchFamily="34" charset="0"/>
              <a:ea typeface="Calibri" panose="020F0502020204030204" pitchFamily="34" charset="0"/>
              <a:cs typeface="Times New Roman" panose="02020603050405020304" pitchFamily="18" charset="0"/>
            </a:endParaRPr>
          </a:p>
          <a:p>
            <a:pPr marL="329769">
              <a:lnSpc>
                <a:spcPct val="150000"/>
              </a:lnSpc>
              <a:spcAft>
                <a:spcPts val="600"/>
              </a:spcAft>
            </a:pPr>
            <a:r>
              <a:rPr lang="tr-TR" sz="1350" b="1" dirty="0">
                <a:solidFill>
                  <a:srgbClr val="212529"/>
                </a:solidFill>
                <a:latin typeface="Calibri" panose="020F0502020204030204" pitchFamily="34" charset="0"/>
                <a:ea typeface="Times New Roman" panose="02020603050405020304" pitchFamily="18" charset="0"/>
                <a:cs typeface="Calibri" panose="020F0502020204030204" pitchFamily="34" charset="0"/>
              </a:rPr>
              <a:t>5 – </a:t>
            </a:r>
            <a:r>
              <a:rPr lang="tr-TR" sz="1350" b="1" dirty="0">
                <a:solidFill>
                  <a:srgbClr val="007BFF"/>
                </a:solidFill>
                <a:latin typeface="Calibri" panose="020F0502020204030204" pitchFamily="34" charset="0"/>
                <a:ea typeface="Times New Roman" panose="02020603050405020304" pitchFamily="18" charset="0"/>
                <a:cs typeface="Calibri" panose="020F0502020204030204" pitchFamily="34" charset="0"/>
                <a:hlinkClick r:id="rId6"/>
              </a:rPr>
              <a:t>DENGE</a:t>
            </a:r>
            <a:r>
              <a:rPr lang="tr-TR" sz="1350" b="1" dirty="0">
                <a:solidFill>
                  <a:srgbClr val="212529"/>
                </a:solidFill>
                <a:latin typeface="Calibri" panose="020F0502020204030204" pitchFamily="34" charset="0"/>
                <a:ea typeface="Times New Roman" panose="02020603050405020304" pitchFamily="18" charset="0"/>
                <a:cs typeface="Calibri" panose="020F0502020204030204" pitchFamily="34" charset="0"/>
              </a:rPr>
              <a:t>DE YAPILAN CİMNASTİK HAREKETLERİ :</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350" dirty="0">
                <a:solidFill>
                  <a:srgbClr val="007BFF"/>
                </a:solidFill>
                <a:latin typeface="Calibri" panose="020F0502020204030204" pitchFamily="34" charset="0"/>
                <a:ea typeface="Times New Roman" panose="02020603050405020304" pitchFamily="18" charset="0"/>
                <a:cs typeface="Calibri" panose="020F0502020204030204" pitchFamily="34" charset="0"/>
                <a:hlinkClick r:id="rId7"/>
              </a:rPr>
              <a:t>Çember,</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Geri </a:t>
            </a:r>
            <a:r>
              <a:rPr lang="tr-TR" sz="1350" dirty="0">
                <a:solidFill>
                  <a:srgbClr val="007BFF"/>
                </a:solidFill>
                <a:latin typeface="Calibri" panose="020F0502020204030204" pitchFamily="34" charset="0"/>
                <a:ea typeface="Times New Roman" panose="02020603050405020304" pitchFamily="18" charset="0"/>
                <a:cs typeface="Calibri" panose="020F0502020204030204" pitchFamily="34" charset="0"/>
                <a:hlinkClick r:id="rId8"/>
              </a:rPr>
              <a:t>köprü</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Öne </a:t>
            </a:r>
            <a:r>
              <a:rPr lang="tr-TR" sz="1350" dirty="0">
                <a:solidFill>
                  <a:srgbClr val="007BFF"/>
                </a:solidFill>
                <a:latin typeface="Calibri" panose="020F0502020204030204" pitchFamily="34" charset="0"/>
                <a:ea typeface="Times New Roman" panose="02020603050405020304" pitchFamily="18" charset="0"/>
                <a:cs typeface="Calibri" panose="020F0502020204030204" pitchFamily="34" charset="0"/>
                <a:hlinkClick r:id="rId8"/>
              </a:rPr>
              <a:t>Köprü</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Flik</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Flak</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ve salto türevi bağlantıları,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Geiner</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Tam burgu,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Şpagat</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sıçraması, geyik ve makaslı geyikler, salto ve burgulu bitirişler</a:t>
            </a:r>
            <a:endParaRPr lang="tr-TR" sz="1350" dirty="0">
              <a:latin typeface="Calibri" panose="020F0502020204030204" pitchFamily="34" charset="0"/>
              <a:ea typeface="Calibri" panose="020F0502020204030204" pitchFamily="34" charset="0"/>
              <a:cs typeface="Times New Roman" panose="02020603050405020304" pitchFamily="18" charset="0"/>
            </a:endParaRPr>
          </a:p>
          <a:p>
            <a:pPr marL="329769">
              <a:lnSpc>
                <a:spcPct val="150000"/>
              </a:lnSpc>
              <a:spcAft>
                <a:spcPts val="600"/>
              </a:spcAft>
            </a:pPr>
            <a:r>
              <a:rPr lang="tr-TR" sz="1350" b="1" dirty="0">
                <a:solidFill>
                  <a:srgbClr val="212529"/>
                </a:solidFill>
                <a:latin typeface="Calibri" panose="020F0502020204030204" pitchFamily="34" charset="0"/>
                <a:ea typeface="Times New Roman" panose="02020603050405020304" pitchFamily="18" charset="0"/>
                <a:cs typeface="Calibri" panose="020F0502020204030204" pitchFamily="34" charset="0"/>
              </a:rPr>
              <a:t>6 – </a:t>
            </a:r>
            <a:r>
              <a:rPr lang="tr-TR" sz="1350" b="1" dirty="0">
                <a:solidFill>
                  <a:srgbClr val="007BFF"/>
                </a:solidFill>
                <a:latin typeface="Calibri" panose="020F0502020204030204" pitchFamily="34" charset="0"/>
                <a:ea typeface="Times New Roman" panose="02020603050405020304" pitchFamily="18" charset="0"/>
                <a:cs typeface="Calibri" panose="020F0502020204030204" pitchFamily="34" charset="0"/>
                <a:hlinkClick r:id="rId9"/>
              </a:rPr>
              <a:t>YER ALETİ</a:t>
            </a:r>
            <a:r>
              <a:rPr lang="tr-TR" sz="1350" b="1" dirty="0">
                <a:solidFill>
                  <a:srgbClr val="212529"/>
                </a:solidFill>
                <a:latin typeface="Calibri" panose="020F0502020204030204" pitchFamily="34" charset="0"/>
                <a:ea typeface="Times New Roman" panose="02020603050405020304" pitchFamily="18" charset="0"/>
                <a:cs typeface="Calibri" panose="020F0502020204030204" pitchFamily="34" charset="0"/>
              </a:rPr>
              <a:t>NDE YAPILAN CİMNASTİK HAREKETLERİ : </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Amut, Çember, </a:t>
            </a:r>
            <a:r>
              <a:rPr lang="tr-TR" sz="1350" dirty="0" err="1">
                <a:solidFill>
                  <a:srgbClr val="007BFF"/>
                </a:solidFill>
                <a:latin typeface="Calibri" panose="020F0502020204030204" pitchFamily="34" charset="0"/>
                <a:ea typeface="Times New Roman" panose="02020603050405020304" pitchFamily="18" charset="0"/>
                <a:cs typeface="Calibri" panose="020F0502020204030204" pitchFamily="34" charset="0"/>
                <a:hlinkClick r:id="rId3"/>
              </a:rPr>
              <a:t>Kartvil</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Überşlak</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Filik</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filak</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Açık toplu bükük saltolar, çift saltolar, </a:t>
            </a:r>
            <a:r>
              <a:rPr lang="tr-TR" sz="1350" dirty="0" err="1">
                <a:solidFill>
                  <a:srgbClr val="212529"/>
                </a:solidFill>
                <a:latin typeface="Calibri" panose="020F0502020204030204" pitchFamily="34" charset="0"/>
                <a:ea typeface="Times New Roman" panose="02020603050405020304" pitchFamily="18" charset="0"/>
                <a:cs typeface="Calibri" panose="020F0502020204030204" pitchFamily="34" charset="0"/>
              </a:rPr>
              <a:t>Tsukahara</a:t>
            </a:r>
            <a:r>
              <a:rPr lang="tr-TR" sz="1350" dirty="0">
                <a:solidFill>
                  <a:srgbClr val="212529"/>
                </a:solidFill>
                <a:latin typeface="Calibri" panose="020F0502020204030204" pitchFamily="34" charset="0"/>
                <a:ea typeface="Times New Roman" panose="02020603050405020304" pitchFamily="18" charset="0"/>
                <a:cs typeface="Calibri" panose="020F0502020204030204" pitchFamily="34" charset="0"/>
              </a:rPr>
              <a:t>, Kuvvet amutları (ağır amut) vb.</a:t>
            </a:r>
            <a:endParaRPr lang="tr-TR" sz="135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825"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10"/>
              </a:rPr>
              <a:t>https://www.cimnastik.com/aletli-jimnastik-hareketleri-artistik-jimnastik-hareketleri/</a:t>
            </a:r>
            <a:endParaRPr lang="tr-TR" sz="825" dirty="0">
              <a:latin typeface="Calibri" panose="020F0502020204030204" pitchFamily="34" charset="0"/>
              <a:ea typeface="Calibri" panose="020F0502020204030204" pitchFamily="34" charset="0"/>
              <a:cs typeface="Times New Roman" panose="02020603050405020304" pitchFamily="18" charset="0"/>
            </a:endParaRPr>
          </a:p>
          <a:p>
            <a:pPr marL="171432" indent="-171432" fontAlgn="auto">
              <a:lnSpc>
                <a:spcPct val="9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a:p>
            <a:endParaRPr lang="tr-TR" dirty="0"/>
          </a:p>
        </p:txBody>
      </p:sp>
      <p:sp>
        <p:nvSpPr>
          <p:cNvPr id="4" name="Slayt Numarası Yer Tutucusu 3"/>
          <p:cNvSpPr>
            <a:spLocks noGrp="1"/>
          </p:cNvSpPr>
          <p:nvPr>
            <p:ph type="sldNum" sz="quarter" idx="12"/>
          </p:nvPr>
        </p:nvSpPr>
        <p:spPr/>
        <p:txBody>
          <a:bodyPr/>
          <a:lstStyle/>
          <a:p>
            <a:fld id="{80B92E41-E063-4A9C-99AA-A8AC0554397C}" type="slidenum">
              <a:rPr lang="tr-TR" smtClean="0"/>
              <a:t>22</a:t>
            </a:fld>
            <a:endParaRPr lang="tr-TR"/>
          </a:p>
        </p:txBody>
      </p:sp>
    </p:spTree>
    <p:extLst>
      <p:ext uri="{BB962C8B-B14F-4D97-AF65-F5344CB8AC3E}">
        <p14:creationId xmlns:p14="http://schemas.microsoft.com/office/powerpoint/2010/main" val="97336534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203575" indent="0" algn="just">
              <a:lnSpc>
                <a:spcPts val="1913"/>
              </a:lnSpc>
              <a:spcAft>
                <a:spcPts val="0"/>
              </a:spcAft>
              <a:buNone/>
            </a:pPr>
            <a:r>
              <a:rPr lang="tr-TR" sz="1350" b="1" kern="1800" dirty="0" smtClean="0">
                <a:solidFill>
                  <a:srgbClr val="333333"/>
                </a:solidFill>
                <a:latin typeface="Calibri" panose="020F0502020204030204" pitchFamily="34" charset="0"/>
                <a:ea typeface="Times New Roman" panose="02020603050405020304" pitchFamily="18" charset="0"/>
                <a:cs typeface="Calibri" panose="020F0502020204030204" pitchFamily="34" charset="0"/>
              </a:rPr>
              <a:t>Kadın </a:t>
            </a:r>
            <a:r>
              <a:rPr lang="tr-TR" sz="1350" b="1" kern="1800" dirty="0" err="1">
                <a:solidFill>
                  <a:srgbClr val="333333"/>
                </a:solidFill>
                <a:latin typeface="Calibri" panose="020F0502020204030204" pitchFamily="34" charset="0"/>
                <a:ea typeface="Times New Roman" panose="02020603050405020304" pitchFamily="18" charset="0"/>
                <a:cs typeface="Calibri" panose="020F0502020204030204" pitchFamily="34" charset="0"/>
              </a:rPr>
              <a:t>cimnastikçiler</a:t>
            </a:r>
            <a:r>
              <a:rPr lang="tr-TR" sz="1350" b="1" kern="1800" dirty="0">
                <a:solidFill>
                  <a:srgbClr val="333333"/>
                </a:solidFill>
                <a:latin typeface="Calibri" panose="020F0502020204030204" pitchFamily="34" charset="0"/>
                <a:ea typeface="Times New Roman" panose="02020603050405020304" pitchFamily="18" charset="0"/>
                <a:cs typeface="Calibri" panose="020F0502020204030204" pitchFamily="34" charset="0"/>
              </a:rPr>
              <a:t> Avrupa Şampiyonası'nda madalya peşinde</a:t>
            </a:r>
            <a:endParaRPr lang="tr-TR" sz="1200" dirty="0">
              <a:latin typeface="Calibri" panose="020F0502020204030204" pitchFamily="34" charset="0"/>
              <a:ea typeface="Calibri" panose="020F0502020204030204" pitchFamily="34" charset="0"/>
              <a:cs typeface="Times New Roman" panose="02020603050405020304" pitchFamily="18" charset="0"/>
            </a:endParaRPr>
          </a:p>
          <a:p>
            <a:pPr marL="203575" indent="0" algn="just">
              <a:lnSpc>
                <a:spcPct val="107000"/>
              </a:lnSpc>
              <a:spcAft>
                <a:spcPts val="0"/>
              </a:spcAft>
              <a:buNone/>
            </a:pPr>
            <a:r>
              <a:rPr lang="tr-TR" sz="1350" dirty="0">
                <a:latin typeface="Calibri" panose="020F0502020204030204" pitchFamily="34" charset="0"/>
                <a:ea typeface="Times New Roman" panose="02020603050405020304" pitchFamily="18" charset="0"/>
                <a:cs typeface="Calibri" panose="020F0502020204030204" pitchFamily="34" charset="0"/>
              </a:rPr>
              <a:t> </a:t>
            </a:r>
            <a:r>
              <a:rPr lang="tr-TR" sz="1350" dirty="0">
                <a:solidFill>
                  <a:srgbClr val="333333"/>
                </a:solidFill>
                <a:latin typeface="Calibri" panose="020F0502020204030204" pitchFamily="34" charset="0"/>
                <a:ea typeface="Times New Roman" panose="02020603050405020304" pitchFamily="18" charset="0"/>
                <a:cs typeface="Calibri" panose="020F0502020204030204" pitchFamily="34" charset="0"/>
              </a:rPr>
              <a:t>16.12.2020 - 13:05Güncelleme: 16.12.2020 - 13:05</a:t>
            </a:r>
            <a:endParaRPr lang="tr-TR" sz="1200" dirty="0">
              <a:latin typeface="Calibri" panose="020F0502020204030204" pitchFamily="34" charset="0"/>
              <a:ea typeface="Calibri" panose="020F0502020204030204" pitchFamily="34" charset="0"/>
              <a:cs typeface="Times New Roman" panose="02020603050405020304" pitchFamily="18" charset="0"/>
            </a:endParaRPr>
          </a:p>
          <a:p>
            <a:pPr marL="203575" indent="0" algn="just">
              <a:lnSpc>
                <a:spcPts val="1350"/>
              </a:lnSpc>
              <a:spcAft>
                <a:spcPts val="0"/>
              </a:spcAft>
              <a:buNone/>
            </a:pPr>
            <a:r>
              <a:rPr lang="tr-TR" sz="1350" b="1" dirty="0">
                <a:solidFill>
                  <a:srgbClr val="CE4F56"/>
                </a:solidFill>
                <a:latin typeface="Calibri" panose="020F0502020204030204" pitchFamily="34" charset="0"/>
                <a:ea typeface="Times New Roman" panose="02020603050405020304" pitchFamily="18" charset="0"/>
                <a:cs typeface="Calibri" panose="020F0502020204030204" pitchFamily="34" charset="0"/>
              </a:rPr>
              <a:t>Mersin'de yarın başlayacak 2020 Avrupa Kadınlar Artistik </a:t>
            </a:r>
            <a:r>
              <a:rPr lang="tr-TR" sz="1350" b="1" dirty="0" err="1">
                <a:solidFill>
                  <a:srgbClr val="CE4F56"/>
                </a:solidFill>
                <a:latin typeface="Calibri" panose="020F0502020204030204" pitchFamily="34" charset="0"/>
                <a:ea typeface="Times New Roman" panose="02020603050405020304" pitchFamily="18" charset="0"/>
                <a:cs typeface="Calibri" panose="020F0502020204030204" pitchFamily="34" charset="0"/>
              </a:rPr>
              <a:t>Cimnastik</a:t>
            </a:r>
            <a:r>
              <a:rPr lang="tr-TR" sz="1350" b="1" dirty="0">
                <a:solidFill>
                  <a:srgbClr val="CE4F56"/>
                </a:solidFill>
                <a:latin typeface="Calibri" panose="020F0502020204030204" pitchFamily="34" charset="0"/>
                <a:ea typeface="Times New Roman" panose="02020603050405020304" pitchFamily="18" charset="0"/>
                <a:cs typeface="Calibri" panose="020F0502020204030204" pitchFamily="34" charset="0"/>
              </a:rPr>
              <a:t> Şampiyonası'nda mücadele edecek sporcular, madalyaya ulaşmak istiyor</a:t>
            </a:r>
            <a:endParaRPr lang="tr-TR"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350" b="1" kern="1800" dirty="0" smtClean="0">
                <a:solidFill>
                  <a:srgbClr val="30446D"/>
                </a:solidFill>
                <a:latin typeface="Calibri" panose="020F0502020204030204" pitchFamily="34" charset="0"/>
                <a:ea typeface="Times New Roman" panose="02020603050405020304" pitchFamily="18" charset="0"/>
                <a:cs typeface="Calibri" panose="020F0502020204030204" pitchFamily="34" charset="0"/>
              </a:rPr>
              <a:t>Kadın </a:t>
            </a:r>
            <a:r>
              <a:rPr lang="tr-TR" sz="1350" b="1" kern="1800" dirty="0">
                <a:solidFill>
                  <a:srgbClr val="30446D"/>
                </a:solidFill>
                <a:latin typeface="Calibri" panose="020F0502020204030204" pitchFamily="34" charset="0"/>
                <a:ea typeface="Times New Roman" panose="02020603050405020304" pitchFamily="18" charset="0"/>
                <a:cs typeface="Calibri" panose="020F0502020204030204" pitchFamily="34" charset="0"/>
              </a:rPr>
              <a:t>Ritmik </a:t>
            </a:r>
            <a:r>
              <a:rPr lang="tr-TR" sz="1350" b="1" kern="1800" dirty="0" err="1">
                <a:solidFill>
                  <a:srgbClr val="30446D"/>
                </a:solidFill>
                <a:latin typeface="Calibri" panose="020F0502020204030204" pitchFamily="34" charset="0"/>
                <a:ea typeface="Times New Roman" panose="02020603050405020304" pitchFamily="18" charset="0"/>
                <a:cs typeface="Calibri" panose="020F0502020204030204" pitchFamily="34" charset="0"/>
              </a:rPr>
              <a:t>Cimnastik</a:t>
            </a:r>
            <a:r>
              <a:rPr lang="tr-TR" sz="1350" b="1" kern="1800" dirty="0">
                <a:solidFill>
                  <a:srgbClr val="30446D"/>
                </a:solidFill>
                <a:latin typeface="Calibri" panose="020F0502020204030204" pitchFamily="34" charset="0"/>
                <a:ea typeface="Times New Roman" panose="02020603050405020304" pitchFamily="18" charset="0"/>
                <a:cs typeface="Calibri" panose="020F0502020204030204" pitchFamily="34" charset="0"/>
              </a:rPr>
              <a:t> Grup Milli Takımı Avrupa şampiyonu oldu</a:t>
            </a:r>
            <a:endParaRPr lang="tr-TR" sz="1200" dirty="0">
              <a:latin typeface="Calibri" panose="020F0502020204030204" pitchFamily="34" charset="0"/>
              <a:ea typeface="Calibri" panose="020F0502020204030204" pitchFamily="34" charset="0"/>
              <a:cs typeface="Times New Roman" panose="02020603050405020304" pitchFamily="18" charset="0"/>
            </a:endParaRPr>
          </a:p>
          <a:p>
            <a:pPr>
              <a:lnSpc>
                <a:spcPts val="1575"/>
              </a:lnSpc>
              <a:spcAft>
                <a:spcPts val="1125"/>
              </a:spcAft>
            </a:pPr>
            <a:r>
              <a:rPr lang="tr-TR" sz="1350" b="1" dirty="0">
                <a:solidFill>
                  <a:srgbClr val="30446D"/>
                </a:solidFill>
                <a:latin typeface="Calibri" panose="020F0502020204030204" pitchFamily="34" charset="0"/>
                <a:ea typeface="Times New Roman" panose="02020603050405020304" pitchFamily="18" charset="0"/>
                <a:cs typeface="Calibri" panose="020F0502020204030204" pitchFamily="34" charset="0"/>
              </a:rPr>
              <a:t>Kadın Ritmik </a:t>
            </a:r>
            <a:r>
              <a:rPr lang="tr-TR" sz="1350" b="1" dirty="0" err="1">
                <a:solidFill>
                  <a:srgbClr val="30446D"/>
                </a:solidFill>
                <a:latin typeface="Calibri" panose="020F0502020204030204" pitchFamily="34" charset="0"/>
                <a:ea typeface="Times New Roman" panose="02020603050405020304" pitchFamily="18" charset="0"/>
                <a:cs typeface="Calibri" panose="020F0502020204030204" pitchFamily="34" charset="0"/>
              </a:rPr>
              <a:t>Cimnastik</a:t>
            </a:r>
            <a:r>
              <a:rPr lang="tr-TR" sz="1350" b="1" dirty="0">
                <a:solidFill>
                  <a:srgbClr val="30446D"/>
                </a:solidFill>
                <a:latin typeface="Calibri" panose="020F0502020204030204" pitchFamily="34" charset="0"/>
                <a:ea typeface="Times New Roman" panose="02020603050405020304" pitchFamily="18" charset="0"/>
                <a:cs typeface="Calibri" panose="020F0502020204030204" pitchFamily="34" charset="0"/>
              </a:rPr>
              <a:t> Grup Milli Takımı, ‘3 çember 2 </a:t>
            </a:r>
            <a:r>
              <a:rPr lang="tr-TR" sz="1350" b="1" dirty="0" err="1">
                <a:solidFill>
                  <a:srgbClr val="30446D"/>
                </a:solidFill>
                <a:latin typeface="Calibri" panose="020F0502020204030204" pitchFamily="34" charset="0"/>
                <a:ea typeface="Times New Roman" panose="02020603050405020304" pitchFamily="18" charset="0"/>
                <a:cs typeface="Calibri" panose="020F0502020204030204" pitchFamily="34" charset="0"/>
              </a:rPr>
              <a:t>labut</a:t>
            </a:r>
            <a:r>
              <a:rPr lang="tr-TR" sz="1350" b="1" dirty="0">
                <a:solidFill>
                  <a:srgbClr val="30446D"/>
                </a:solidFill>
                <a:latin typeface="Calibri" panose="020F0502020204030204" pitchFamily="34" charset="0"/>
                <a:ea typeface="Times New Roman" panose="02020603050405020304" pitchFamily="18" charset="0"/>
                <a:cs typeface="Calibri" panose="020F0502020204030204" pitchFamily="34" charset="0"/>
              </a:rPr>
              <a:t>’ aletinde Avrupa şampiyonu oldu</a:t>
            </a:r>
            <a:endParaRPr lang="tr-TR" sz="1200" dirty="0">
              <a:latin typeface="Calibri" panose="020F0502020204030204" pitchFamily="34" charset="0"/>
              <a:ea typeface="Calibri" panose="020F0502020204030204" pitchFamily="34" charset="0"/>
              <a:cs typeface="Times New Roman" panose="02020603050405020304" pitchFamily="18" charset="0"/>
            </a:endParaRPr>
          </a:p>
          <a:p>
            <a:pPr marL="171432" indent="-171432" fontAlgn="auto">
              <a:lnSpc>
                <a:spcPct val="15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sz="825" dirty="0" smtClean="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smtClean="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smtClean="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smtClean="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smtClean="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smtClean="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smtClean="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smtClean="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smtClean="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endParaRPr lang="tr-TR" sz="825" dirty="0" smtClean="0">
              <a:solidFill>
                <a:prstClr val="black"/>
              </a:solidFill>
              <a:latin typeface="Calibri" panose="020F0502020204030204"/>
              <a:hlinkClick r:id="rId2"/>
            </a:endParaRPr>
          </a:p>
          <a:p>
            <a:pPr marL="171432" indent="-171432" fontAlgn="auto">
              <a:lnSpc>
                <a:spcPct val="90000"/>
              </a:lnSpc>
              <a:spcBef>
                <a:spcPts val="750"/>
              </a:spcBef>
              <a:spcAft>
                <a:spcPts val="0"/>
              </a:spcAft>
              <a:buFont typeface="Arial" panose="020B0604020202020204" pitchFamily="34" charset="0"/>
              <a:buChar char="•"/>
            </a:pPr>
            <a:r>
              <a:rPr lang="tr-TR" sz="825" dirty="0" smtClean="0">
                <a:solidFill>
                  <a:prstClr val="black"/>
                </a:solidFill>
                <a:latin typeface="Calibri" panose="020F0502020204030204"/>
                <a:hlinkClick r:id="rId2"/>
              </a:rPr>
              <a:t>https</a:t>
            </a:r>
            <a:r>
              <a:rPr lang="tr-TR" sz="825" dirty="0">
                <a:solidFill>
                  <a:prstClr val="black"/>
                </a:solidFill>
                <a:latin typeface="Calibri" panose="020F0502020204030204"/>
                <a:hlinkClick r:id="rId2"/>
              </a:rPr>
              <a:t>://www.aa.com.tr/tr/spor/avrupa-artistik-cimnastik-sampiyonasinda-altin-madalya-kazanan-sporcular-izmire-dondu/2076296</a:t>
            </a:r>
            <a:endParaRPr lang="tr-TR" sz="825"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dirty="0">
              <a:solidFill>
                <a:prstClr val="black"/>
              </a:solidFill>
              <a:latin typeface="Calibri" panose="020F0502020204030204"/>
            </a:endParaRPr>
          </a:p>
          <a:p>
            <a:pPr marL="171432" indent="-171432" fontAlgn="auto">
              <a:lnSpc>
                <a:spcPct val="90000"/>
              </a:lnSpc>
              <a:spcBef>
                <a:spcPts val="750"/>
              </a:spcBef>
              <a:spcAft>
                <a:spcPts val="0"/>
              </a:spcAft>
              <a:buFont typeface="Arial" panose="020B0604020202020204" pitchFamily="34" charset="0"/>
              <a:buChar char="•"/>
            </a:pPr>
            <a:endParaRPr lang="tr-TR" dirty="0">
              <a:solidFill>
                <a:prstClr val="black"/>
              </a:solidFill>
              <a:latin typeface="Calibri" panose="020F0502020204030204"/>
            </a:endParaRPr>
          </a:p>
          <a:p>
            <a:pPr marL="0" indent="0" fontAlgn="auto">
              <a:lnSpc>
                <a:spcPct val="90000"/>
              </a:lnSpc>
              <a:spcBef>
                <a:spcPts val="750"/>
              </a:spcBef>
              <a:spcAft>
                <a:spcPts val="0"/>
              </a:spcAft>
              <a:buNone/>
            </a:pPr>
            <a:endParaRPr lang="tr-TR" dirty="0">
              <a:solidFill>
                <a:prstClr val="black"/>
              </a:solidFill>
              <a:latin typeface="Calibri" panose="020F0502020204030204"/>
            </a:endParaRPr>
          </a:p>
          <a:p>
            <a:endParaRPr lang="tr-TR" dirty="0"/>
          </a:p>
        </p:txBody>
      </p:sp>
      <p:sp>
        <p:nvSpPr>
          <p:cNvPr id="4" name="Slayt Numarası Yer Tutucusu 3"/>
          <p:cNvSpPr>
            <a:spLocks noGrp="1"/>
          </p:cNvSpPr>
          <p:nvPr>
            <p:ph type="sldNum" sz="quarter" idx="12"/>
          </p:nvPr>
        </p:nvSpPr>
        <p:spPr/>
        <p:txBody>
          <a:bodyPr/>
          <a:lstStyle/>
          <a:p>
            <a:fld id="{80B92E41-E063-4A9C-99AA-A8AC0554397C}" type="slidenum">
              <a:rPr lang="tr-TR" smtClean="0"/>
              <a:t>23</a:t>
            </a:fld>
            <a:endParaRPr lang="tr-TR"/>
          </a:p>
        </p:txBody>
      </p:sp>
      <p:pic>
        <p:nvPicPr>
          <p:cNvPr id="2" name="Resim 1"/>
          <p:cNvPicPr>
            <a:picLocks noChangeAspect="1"/>
          </p:cNvPicPr>
          <p:nvPr/>
        </p:nvPicPr>
        <p:blipFill>
          <a:blip r:embed="rId3"/>
          <a:stretch>
            <a:fillRect/>
          </a:stretch>
        </p:blipFill>
        <p:spPr>
          <a:xfrm>
            <a:off x="3340832" y="3916808"/>
            <a:ext cx="3081795" cy="1742083"/>
          </a:xfrm>
          <a:prstGeom prst="rect">
            <a:avLst/>
          </a:prstGeom>
        </p:spPr>
      </p:pic>
    </p:spTree>
    <p:extLst>
      <p:ext uri="{BB962C8B-B14F-4D97-AF65-F5344CB8AC3E}">
        <p14:creationId xmlns:p14="http://schemas.microsoft.com/office/powerpoint/2010/main" val="391811169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911" y="149901"/>
            <a:ext cx="8799227" cy="6571573"/>
          </a:xfrm>
        </p:spPr>
        <p:txBody>
          <a:bodyPr/>
          <a:lstStyle/>
          <a:p>
            <a:pPr algn="ctr"/>
            <a:r>
              <a:rPr lang="tr-TR" b="1" dirty="0" smtClean="0">
                <a:solidFill>
                  <a:srgbClr val="0070C0"/>
                </a:solidFill>
                <a:latin typeface="Calibri" panose="020F0502020204030204" pitchFamily="34" charset="0"/>
                <a:cs typeface="Calibri" panose="020F0502020204030204" pitchFamily="34" charset="0"/>
              </a:rPr>
              <a:t>MERSİN AVRUPA ARTİSTİK CİMNASTİK ŞAMPİYONASI'NA HAZIR</a:t>
            </a:r>
          </a:p>
          <a:p>
            <a:pPr algn="ctr"/>
            <a:r>
              <a:rPr lang="tr-TR" b="1" dirty="0" smtClean="0">
                <a:solidFill>
                  <a:srgbClr val="0070C0"/>
                </a:solidFill>
                <a:latin typeface="Calibri" panose="020F0502020204030204" pitchFamily="34" charset="0"/>
                <a:cs typeface="Calibri" panose="020F0502020204030204" pitchFamily="34" charset="0"/>
              </a:rPr>
              <a:t>Mersin'de</a:t>
            </a:r>
            <a:r>
              <a:rPr lang="tr-TR" b="1" dirty="0">
                <a:solidFill>
                  <a:srgbClr val="0070C0"/>
                </a:solidFill>
                <a:latin typeface="Calibri" panose="020F0502020204030204" pitchFamily="34" charset="0"/>
                <a:cs typeface="Calibri" panose="020F0502020204030204" pitchFamily="34" charset="0"/>
              </a:rPr>
              <a:t>, erkeklerde 9-13 Aralık'ta, </a:t>
            </a:r>
            <a:r>
              <a:rPr lang="tr-TR" b="1" dirty="0" smtClean="0">
                <a:solidFill>
                  <a:srgbClr val="0070C0"/>
                </a:solidFill>
                <a:latin typeface="Calibri" panose="020F0502020204030204" pitchFamily="34" charset="0"/>
                <a:cs typeface="Calibri" panose="020F0502020204030204" pitchFamily="34" charset="0"/>
              </a:rPr>
              <a:t>Kadınlarda </a:t>
            </a:r>
            <a:r>
              <a:rPr lang="tr-TR" b="1" dirty="0">
                <a:solidFill>
                  <a:srgbClr val="0070C0"/>
                </a:solidFill>
                <a:latin typeface="Calibri" panose="020F0502020204030204" pitchFamily="34" charset="0"/>
                <a:cs typeface="Calibri" panose="020F0502020204030204" pitchFamily="34" charset="0"/>
              </a:rPr>
              <a:t>17-20 Aralık'ta </a:t>
            </a:r>
            <a:r>
              <a:rPr lang="tr-TR" b="1" dirty="0" smtClean="0">
                <a:solidFill>
                  <a:srgbClr val="0070C0"/>
                </a:solidFill>
                <a:latin typeface="Calibri" panose="020F0502020204030204" pitchFamily="34" charset="0"/>
                <a:cs typeface="Calibri" panose="020F0502020204030204" pitchFamily="34" charset="0"/>
              </a:rPr>
              <a:t>yapılacak</a:t>
            </a:r>
          </a:p>
          <a:p>
            <a:pPr algn="ctr"/>
            <a:r>
              <a:rPr lang="tr-TR" b="1" dirty="0" smtClean="0">
                <a:solidFill>
                  <a:srgbClr val="0070C0"/>
                </a:solidFill>
                <a:latin typeface="Calibri" panose="020F0502020204030204" pitchFamily="34" charset="0"/>
                <a:cs typeface="Calibri" panose="020F0502020204030204" pitchFamily="34" charset="0"/>
              </a:rPr>
              <a:t> </a:t>
            </a:r>
            <a:r>
              <a:rPr lang="tr-TR" b="1" dirty="0">
                <a:solidFill>
                  <a:srgbClr val="0070C0"/>
                </a:solidFill>
                <a:latin typeface="Calibri" panose="020F0502020204030204" pitchFamily="34" charset="0"/>
                <a:cs typeface="Calibri" panose="020F0502020204030204" pitchFamily="34" charset="0"/>
              </a:rPr>
              <a:t>Avrupa Artistik </a:t>
            </a:r>
            <a:r>
              <a:rPr lang="tr-TR" b="1" dirty="0" err="1">
                <a:solidFill>
                  <a:srgbClr val="0070C0"/>
                </a:solidFill>
                <a:latin typeface="Calibri" panose="020F0502020204030204" pitchFamily="34" charset="0"/>
                <a:cs typeface="Calibri" panose="020F0502020204030204" pitchFamily="34" charset="0"/>
              </a:rPr>
              <a:t>Cimnastik</a:t>
            </a:r>
            <a:r>
              <a:rPr lang="tr-TR" b="1" dirty="0">
                <a:solidFill>
                  <a:srgbClr val="0070C0"/>
                </a:solidFill>
                <a:latin typeface="Calibri" panose="020F0502020204030204" pitchFamily="34" charset="0"/>
                <a:cs typeface="Calibri" panose="020F0502020204030204" pitchFamily="34" charset="0"/>
              </a:rPr>
              <a:t> Şampiyonası'na </a:t>
            </a:r>
            <a:r>
              <a:rPr lang="tr-TR" b="1" dirty="0" smtClean="0">
                <a:solidFill>
                  <a:srgbClr val="0070C0"/>
                </a:solidFill>
                <a:latin typeface="Calibri" panose="020F0502020204030204" pitchFamily="34" charset="0"/>
                <a:cs typeface="Calibri" panose="020F0502020204030204" pitchFamily="34" charset="0"/>
              </a:rPr>
              <a:t>21 </a:t>
            </a:r>
            <a:r>
              <a:rPr lang="tr-TR" b="1" dirty="0">
                <a:solidFill>
                  <a:srgbClr val="0070C0"/>
                </a:solidFill>
                <a:latin typeface="Calibri" panose="020F0502020204030204" pitchFamily="34" charset="0"/>
                <a:cs typeface="Calibri" panose="020F0502020204030204" pitchFamily="34" charset="0"/>
              </a:rPr>
              <a:t>ülkeden 218 sporcu </a:t>
            </a:r>
            <a:r>
              <a:rPr lang="tr-TR" b="1" dirty="0" smtClean="0">
                <a:solidFill>
                  <a:srgbClr val="0070C0"/>
                </a:solidFill>
                <a:latin typeface="Calibri" panose="020F0502020204030204" pitchFamily="34" charset="0"/>
                <a:cs typeface="Calibri" panose="020F0502020204030204" pitchFamily="34" charset="0"/>
              </a:rPr>
              <a:t>katılacak. </a:t>
            </a:r>
          </a:p>
          <a:p>
            <a:pPr algn="ctr"/>
            <a:r>
              <a:rPr lang="tr-TR" b="1" dirty="0" smtClean="0">
                <a:solidFill>
                  <a:srgbClr val="0070C0"/>
                </a:solidFill>
                <a:latin typeface="Calibri" panose="020F0502020204030204" pitchFamily="34" charset="0"/>
                <a:cs typeface="Calibri" panose="020F0502020204030204" pitchFamily="34" charset="0"/>
              </a:rPr>
              <a:t>Sezgin Pancar.  07.12.2020</a:t>
            </a:r>
            <a:endParaRPr lang="tr-TR" b="1" dirty="0">
              <a:solidFill>
                <a:srgbClr val="0070C0"/>
              </a:solidFill>
              <a:latin typeface="Calibri" panose="020F0502020204030204" pitchFamily="34" charset="0"/>
              <a:cs typeface="Calibri" panose="020F0502020204030204" pitchFamily="34" charset="0"/>
            </a:endParaRPr>
          </a:p>
          <a:p>
            <a:endParaRPr lang="tr-TR" sz="1400" dirty="0">
              <a:latin typeface="GothamNarrow-black"/>
            </a:endParaRPr>
          </a:p>
          <a:p>
            <a:r>
              <a:rPr lang="tr-TR" sz="1400" dirty="0" smtClean="0">
                <a:latin typeface="GothamNarrow-black"/>
              </a:rPr>
              <a:t>Mersin</a:t>
            </a:r>
            <a:endParaRPr lang="tr-TR" sz="1400" dirty="0">
              <a:latin typeface="GothamNarrow-black"/>
            </a:endParaRPr>
          </a:p>
          <a:p>
            <a:r>
              <a:rPr lang="tr-TR" sz="1400" dirty="0">
                <a:solidFill>
                  <a:srgbClr val="212529"/>
                </a:solidFill>
                <a:latin typeface="-apple-system"/>
              </a:rPr>
              <a:t>Fransa ve Azerbaycan'ın organizasyonundan çekildiği Avrupa Artistik </a:t>
            </a:r>
            <a:r>
              <a:rPr lang="tr-TR" sz="1400" dirty="0" err="1">
                <a:solidFill>
                  <a:srgbClr val="212529"/>
                </a:solidFill>
                <a:latin typeface="-apple-system"/>
              </a:rPr>
              <a:t>Cimnastik</a:t>
            </a:r>
            <a:r>
              <a:rPr lang="tr-TR" sz="1400" dirty="0">
                <a:solidFill>
                  <a:srgbClr val="212529"/>
                </a:solidFill>
                <a:latin typeface="-apple-system"/>
              </a:rPr>
              <a:t> Şampiyonası'nı düzenlemek için talip olan Mersin'de, sadece 2 aylık süreçte 21 ülkeden 218 sporcunun katılacağı organizasyonun hazırlıkları tamamlandı.</a:t>
            </a:r>
          </a:p>
          <a:p>
            <a:r>
              <a:rPr lang="tr-TR" sz="1400" dirty="0">
                <a:solidFill>
                  <a:srgbClr val="212529"/>
                </a:solidFill>
                <a:latin typeface="-apple-system"/>
              </a:rPr>
              <a:t>Kadınlar kategorisinin Fransa'da düzenlenmesi planlanan şampiyona, bu ülkenin yeni tip </a:t>
            </a:r>
            <a:r>
              <a:rPr lang="tr-TR" sz="1400" dirty="0" err="1">
                <a:solidFill>
                  <a:srgbClr val="212529"/>
                </a:solidFill>
                <a:latin typeface="-apple-system"/>
              </a:rPr>
              <a:t>koronavirüs</a:t>
            </a:r>
            <a:r>
              <a:rPr lang="tr-TR" sz="1400" dirty="0">
                <a:solidFill>
                  <a:srgbClr val="212529"/>
                </a:solidFill>
                <a:latin typeface="-apple-system"/>
              </a:rPr>
              <a:t> (Kovid-19) nedeniyle çekilmesinin ardından, erkekler kategorisinin yapılacağı Azerbaycan'a verildi.</a:t>
            </a:r>
          </a:p>
          <a:p>
            <a:r>
              <a:rPr lang="tr-TR" sz="1400" dirty="0">
                <a:solidFill>
                  <a:srgbClr val="212529"/>
                </a:solidFill>
                <a:latin typeface="-apple-system"/>
              </a:rPr>
              <a:t>Azerbaycan'ın da aynı gerekçeyle şampiyonayı düzenleyemeyeceğini açıklamasının ardından iptal edilen organizasyona Türkiye'nin de aralarında olduğu 4 ülke talip oldu</a:t>
            </a:r>
          </a:p>
          <a:p>
            <a:endParaRPr lang="tr-TR" sz="1400" dirty="0" smtClean="0">
              <a:solidFill>
                <a:srgbClr val="212529"/>
              </a:solidFill>
              <a:latin typeface="-apple-system"/>
            </a:endParaRPr>
          </a:p>
          <a:p>
            <a:r>
              <a:rPr lang="tr-TR" sz="1400" dirty="0" smtClean="0">
                <a:solidFill>
                  <a:srgbClr val="212529"/>
                </a:solidFill>
                <a:latin typeface="-apple-system"/>
              </a:rPr>
              <a:t>Avrupa </a:t>
            </a:r>
            <a:r>
              <a:rPr lang="tr-TR" sz="1400" dirty="0" err="1">
                <a:solidFill>
                  <a:srgbClr val="212529"/>
                </a:solidFill>
                <a:latin typeface="-apple-system"/>
              </a:rPr>
              <a:t>Cimnastik</a:t>
            </a:r>
            <a:r>
              <a:rPr lang="tr-TR" sz="1400" dirty="0">
                <a:solidFill>
                  <a:srgbClr val="212529"/>
                </a:solidFill>
                <a:latin typeface="-apple-system"/>
              </a:rPr>
              <a:t> Birliği (UEG), ekim ayındaki açıklamasında, Avrupa Erkekler Artistik </a:t>
            </a:r>
            <a:r>
              <a:rPr lang="tr-TR" sz="1400" dirty="0" err="1">
                <a:solidFill>
                  <a:srgbClr val="212529"/>
                </a:solidFill>
                <a:latin typeface="-apple-system"/>
              </a:rPr>
              <a:t>Cimnastik</a:t>
            </a:r>
            <a:r>
              <a:rPr lang="tr-TR" sz="1400" dirty="0">
                <a:solidFill>
                  <a:srgbClr val="212529"/>
                </a:solidFill>
                <a:latin typeface="-apple-system"/>
              </a:rPr>
              <a:t> Şampiyonasının 9-13 Aralık'ta, Avrupa Kadınlar Artistik </a:t>
            </a:r>
            <a:r>
              <a:rPr lang="tr-TR" sz="1400" dirty="0" err="1">
                <a:solidFill>
                  <a:srgbClr val="212529"/>
                </a:solidFill>
                <a:latin typeface="-apple-system"/>
              </a:rPr>
              <a:t>Cimnastik</a:t>
            </a:r>
            <a:r>
              <a:rPr lang="tr-TR" sz="1400" dirty="0">
                <a:solidFill>
                  <a:srgbClr val="212529"/>
                </a:solidFill>
                <a:latin typeface="-apple-system"/>
              </a:rPr>
              <a:t> Şampiyonasının da 17-20 Aralık'ta Mersin'de düzenlenmesine karar verildiğini duyurdu.</a:t>
            </a:r>
          </a:p>
          <a:p>
            <a:r>
              <a:rPr lang="tr-TR" sz="1400" dirty="0">
                <a:solidFill>
                  <a:srgbClr val="212529"/>
                </a:solidFill>
                <a:latin typeface="-apple-system"/>
              </a:rPr>
              <a:t>Gençlik ve Spor Bakanlığı öncülüğünde, Mersin Valiliği, Gençlik ve Spor İl Müdürlüğü ile Türkiye </a:t>
            </a:r>
            <a:r>
              <a:rPr lang="tr-TR" sz="1400" dirty="0" err="1">
                <a:solidFill>
                  <a:srgbClr val="212529"/>
                </a:solidFill>
                <a:latin typeface="-apple-system"/>
              </a:rPr>
              <a:t>Cimnastik</a:t>
            </a:r>
            <a:r>
              <a:rPr lang="tr-TR" sz="1400" dirty="0">
                <a:solidFill>
                  <a:srgbClr val="212529"/>
                </a:solidFill>
                <a:latin typeface="-apple-system"/>
              </a:rPr>
              <a:t> Federasyonunca başlatılan şampiyona hazırlıkları sadece 2 aylık sürede tamamlandı.</a:t>
            </a:r>
          </a:p>
          <a:p>
            <a:r>
              <a:rPr lang="tr-TR" sz="1400" dirty="0">
                <a:solidFill>
                  <a:srgbClr val="212529"/>
                </a:solidFill>
                <a:latin typeface="-apple-system"/>
              </a:rPr>
              <a:t>Türkiye'nin 2013 yılında ev sahipliği yaptığı Akdeniz Oyunları kapsamında inşa edilen Olimpik </a:t>
            </a:r>
            <a:r>
              <a:rPr lang="tr-TR" sz="1400" dirty="0" err="1">
                <a:solidFill>
                  <a:srgbClr val="212529"/>
                </a:solidFill>
                <a:latin typeface="-apple-system"/>
              </a:rPr>
              <a:t>Cimnastik</a:t>
            </a:r>
            <a:r>
              <a:rPr lang="tr-TR" sz="1400" dirty="0">
                <a:solidFill>
                  <a:srgbClr val="212529"/>
                </a:solidFill>
                <a:latin typeface="-apple-system"/>
              </a:rPr>
              <a:t> Salonu'nda yapılacak şampiyona için Kovid-19 önlemleri de alındı. </a:t>
            </a:r>
          </a:p>
          <a:p>
            <a:pPr marL="267863" algn="just">
              <a:lnSpc>
                <a:spcPct val="150000"/>
              </a:lnSpc>
              <a:spcAft>
                <a:spcPts val="0"/>
              </a:spcAft>
            </a:pPr>
            <a:endParaRPr lang="tr-TR" sz="1350" dirty="0">
              <a:latin typeface="Calibri" panose="020F0502020204030204" pitchFamily="34" charset="0"/>
              <a:ea typeface="Times New Roman" panose="02020603050405020304" pitchFamily="18" charset="0"/>
              <a:cs typeface="Calibri" panose="020F0502020204030204" pitchFamily="34" charset="0"/>
            </a:endParaRPr>
          </a:p>
          <a:p>
            <a:pPr marL="267863" algn="just">
              <a:lnSpc>
                <a:spcPct val="150000"/>
              </a:lnSpc>
              <a:spcAft>
                <a:spcPts val="0"/>
              </a:spcAft>
            </a:pPr>
            <a:endParaRPr lang="tr-TR" sz="1350" dirty="0">
              <a:latin typeface="Calibri" panose="020F0502020204030204" pitchFamily="34" charset="0"/>
              <a:ea typeface="Times New Roman" panose="02020603050405020304" pitchFamily="18" charset="0"/>
              <a:cs typeface="Calibri" panose="020F0502020204030204" pitchFamily="34" charset="0"/>
            </a:endParaRPr>
          </a:p>
          <a:p>
            <a:r>
              <a:rPr lang="tr-TR" sz="1100" dirty="0">
                <a:hlinkClick r:id="rId2"/>
              </a:rPr>
              <a:t>https://</a:t>
            </a:r>
            <a:r>
              <a:rPr lang="tr-TR" sz="1100" dirty="0" smtClean="0">
                <a:hlinkClick r:id="rId2"/>
              </a:rPr>
              <a:t>www.aa.com.tr/tr/spor/mersin-avrupa-artistik-cimnastik-sampiyonasina-hazir/2067991</a:t>
            </a:r>
            <a:endParaRPr lang="tr-TR" sz="1100" dirty="0" smtClean="0"/>
          </a:p>
          <a:p>
            <a:endParaRPr lang="tr-TR" dirty="0"/>
          </a:p>
        </p:txBody>
      </p:sp>
      <p:sp>
        <p:nvSpPr>
          <p:cNvPr id="2" name="Slayt Numarası Yer Tutucusu 1"/>
          <p:cNvSpPr>
            <a:spLocks noGrp="1"/>
          </p:cNvSpPr>
          <p:nvPr>
            <p:ph type="sldNum" sz="quarter" idx="12"/>
          </p:nvPr>
        </p:nvSpPr>
        <p:spPr/>
        <p:txBody>
          <a:bodyPr/>
          <a:lstStyle/>
          <a:p>
            <a:fld id="{80B92E41-E063-4A9C-99AA-A8AC0554397C}" type="slidenum">
              <a:rPr lang="tr-TR" smtClean="0"/>
              <a:t>24</a:t>
            </a:fld>
            <a:endParaRPr lang="tr-TR" dirty="0"/>
          </a:p>
        </p:txBody>
      </p:sp>
    </p:spTree>
    <p:extLst>
      <p:ext uri="{BB962C8B-B14F-4D97-AF65-F5344CB8AC3E}">
        <p14:creationId xmlns:p14="http://schemas.microsoft.com/office/powerpoint/2010/main" val="60426066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 y="0"/>
            <a:ext cx="9144000" cy="6858000"/>
          </a:xfrm>
          <a:solidFill>
            <a:srgbClr val="FFFFCC"/>
          </a:solidFill>
        </p:spPr>
        <p:txBody>
          <a:bodyPr/>
          <a:lstStyle/>
          <a:p>
            <a:pPr algn="ctr">
              <a:spcBef>
                <a:spcPts val="0"/>
              </a:spcBef>
              <a:spcAft>
                <a:spcPts val="0"/>
              </a:spcAft>
            </a:pPr>
            <a:endParaRPr lang="tr-TR" b="1" dirty="0" smtClean="0">
              <a:solidFill>
                <a:srgbClr val="333333"/>
              </a:solidFill>
              <a:latin typeface="Calibri" panose="020F0502020204030204" pitchFamily="34" charset="0"/>
              <a:ea typeface="Times New Roman" panose="02020603050405020304" pitchFamily="18" charset="0"/>
              <a:cs typeface="Calibri" panose="020F0502020204030204" pitchFamily="34" charset="0"/>
            </a:endParaRPr>
          </a:p>
          <a:p>
            <a:pPr algn="ctr">
              <a:spcBef>
                <a:spcPts val="0"/>
              </a:spcBef>
              <a:spcAft>
                <a:spcPts val="0"/>
              </a:spcAft>
            </a:pPr>
            <a:r>
              <a:rPr lang="tr-TR" b="1" dirty="0" smtClean="0">
                <a:solidFill>
                  <a:srgbClr val="333333"/>
                </a:solidFill>
                <a:latin typeface="Calibri" panose="020F0502020204030204" pitchFamily="34" charset="0"/>
                <a:ea typeface="Times New Roman" panose="02020603050405020304" pitchFamily="18" charset="0"/>
                <a:cs typeface="Calibri" panose="020F0502020204030204" pitchFamily="34" charset="0"/>
              </a:rPr>
              <a:t>Artistik </a:t>
            </a:r>
            <a:r>
              <a:rPr lang="tr-TR" b="1" dirty="0" err="1">
                <a:solidFill>
                  <a:srgbClr val="333333"/>
                </a:solidFill>
                <a:latin typeface="Calibri" panose="020F0502020204030204" pitchFamily="34" charset="0"/>
                <a:ea typeface="Times New Roman" panose="02020603050405020304" pitchFamily="18" charset="0"/>
                <a:cs typeface="Calibri" panose="020F0502020204030204" pitchFamily="34" charset="0"/>
              </a:rPr>
              <a:t>Cimnastik</a:t>
            </a:r>
            <a:r>
              <a:rPr lang="tr-TR" b="1" dirty="0">
                <a:solidFill>
                  <a:srgbClr val="333333"/>
                </a:solidFill>
                <a:latin typeface="Calibri" panose="020F0502020204030204" pitchFamily="34" charset="0"/>
                <a:ea typeface="Times New Roman" panose="02020603050405020304" pitchFamily="18" charset="0"/>
                <a:cs typeface="Calibri" panose="020F0502020204030204" pitchFamily="34" charset="0"/>
              </a:rPr>
              <a:t> Milli Takımı, Mersin'de düzenlenen Avrupa Erkekler Artistik </a:t>
            </a:r>
            <a:r>
              <a:rPr lang="tr-TR" b="1" dirty="0" err="1">
                <a:solidFill>
                  <a:srgbClr val="333333"/>
                </a:solidFill>
                <a:latin typeface="Calibri" panose="020F0502020204030204" pitchFamily="34" charset="0"/>
                <a:ea typeface="Times New Roman" panose="02020603050405020304" pitchFamily="18" charset="0"/>
                <a:cs typeface="Calibri" panose="020F0502020204030204" pitchFamily="34" charset="0"/>
              </a:rPr>
              <a:t>Cimnastik</a:t>
            </a:r>
            <a:r>
              <a:rPr lang="tr-TR" b="1" dirty="0">
                <a:solidFill>
                  <a:srgbClr val="333333"/>
                </a:solidFill>
                <a:latin typeface="Calibri" panose="020F0502020204030204" pitchFamily="34" charset="0"/>
                <a:ea typeface="Times New Roman" panose="02020603050405020304" pitchFamily="18" charset="0"/>
                <a:cs typeface="Calibri" panose="020F0502020204030204" pitchFamily="34" charset="0"/>
              </a:rPr>
              <a:t> Şampiyonası'nda gümüş madalya kazandı.</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171432" indent="-171432" algn="ctr" fontAlgn="auto">
              <a:lnSpc>
                <a:spcPct val="150000"/>
              </a:lnSpc>
              <a:spcBef>
                <a:spcPts val="0"/>
              </a:spcBef>
              <a:spcAft>
                <a:spcPts val="0"/>
              </a:spcAft>
              <a:buFont typeface="Arial" panose="020B0604020202020204" pitchFamily="34" charset="0"/>
              <a:buChar char="•"/>
            </a:pPr>
            <a:endParaRPr lang="tr-TR" b="1" dirty="0">
              <a:solidFill>
                <a:prstClr val="black"/>
              </a:solidFill>
              <a:latin typeface="Calibri" panose="020F0502020204030204"/>
            </a:endParaRPr>
          </a:p>
          <a:p>
            <a:pPr marL="171432" indent="-171432" algn="ctr" fontAlgn="auto">
              <a:lnSpc>
                <a:spcPct val="150000"/>
              </a:lnSpc>
              <a:spcBef>
                <a:spcPts val="0"/>
              </a:spcBef>
              <a:spcAft>
                <a:spcPts val="0"/>
              </a:spcAft>
              <a:buFont typeface="Arial" panose="020B0604020202020204" pitchFamily="34" charset="0"/>
              <a:buChar char="•"/>
            </a:pPr>
            <a:endParaRPr lang="tr-TR" b="1" dirty="0">
              <a:solidFill>
                <a:prstClr val="black"/>
              </a:solidFill>
              <a:latin typeface="Calibri" panose="020F0502020204030204"/>
            </a:endParaRPr>
          </a:p>
          <a:p>
            <a:pPr algn="ctr">
              <a:lnSpc>
                <a:spcPct val="150000"/>
              </a:lnSpc>
              <a:spcBef>
                <a:spcPts val="0"/>
              </a:spcBef>
              <a:spcAft>
                <a:spcPts val="0"/>
              </a:spcAft>
            </a:pPr>
            <a:endParaRPr lang="tr-TR" b="1" kern="1800" spc="56" dirty="0">
              <a:solidFill>
                <a:srgbClr val="1E1E1E"/>
              </a:solidFill>
              <a:latin typeface="Calibri" panose="020F0502020204030204" pitchFamily="34" charset="0"/>
              <a:ea typeface="Times New Roman" panose="02020603050405020304" pitchFamily="18" charset="0"/>
              <a:cs typeface="Calibri" panose="020F0502020204030204" pitchFamily="34" charset="0"/>
            </a:endParaRPr>
          </a:p>
          <a:p>
            <a:pPr algn="ctr">
              <a:lnSpc>
                <a:spcPct val="150000"/>
              </a:lnSpc>
              <a:spcBef>
                <a:spcPts val="0"/>
              </a:spcBef>
              <a:spcAft>
                <a:spcPts val="0"/>
              </a:spcAft>
            </a:pPr>
            <a:endParaRPr lang="tr-TR" b="1" kern="1800" spc="56" dirty="0">
              <a:solidFill>
                <a:srgbClr val="1E1E1E"/>
              </a:solidFill>
              <a:latin typeface="Calibri" panose="020F0502020204030204" pitchFamily="34" charset="0"/>
              <a:ea typeface="Times New Roman" panose="02020603050405020304" pitchFamily="18" charset="0"/>
              <a:cs typeface="Calibri" panose="020F0502020204030204" pitchFamily="34" charset="0"/>
            </a:endParaRPr>
          </a:p>
          <a:p>
            <a:pPr algn="ctr">
              <a:lnSpc>
                <a:spcPct val="150000"/>
              </a:lnSpc>
              <a:spcBef>
                <a:spcPts val="0"/>
              </a:spcBef>
              <a:spcAft>
                <a:spcPts val="0"/>
              </a:spcAft>
            </a:pPr>
            <a:endParaRPr lang="tr-TR" b="1" kern="1800" spc="56" dirty="0" smtClean="0">
              <a:solidFill>
                <a:srgbClr val="1E1E1E"/>
              </a:solidFill>
              <a:latin typeface="Calibri" panose="020F0502020204030204" pitchFamily="34" charset="0"/>
              <a:ea typeface="Times New Roman" panose="02020603050405020304" pitchFamily="18" charset="0"/>
              <a:cs typeface="Calibri" panose="020F0502020204030204" pitchFamily="34" charset="0"/>
            </a:endParaRPr>
          </a:p>
          <a:p>
            <a:pPr algn="ctr">
              <a:lnSpc>
                <a:spcPct val="150000"/>
              </a:lnSpc>
              <a:spcBef>
                <a:spcPts val="0"/>
              </a:spcBef>
              <a:spcAft>
                <a:spcPts val="0"/>
              </a:spcAft>
            </a:pPr>
            <a:endParaRPr lang="tr-TR" b="1" kern="1800" spc="56" dirty="0" smtClean="0">
              <a:solidFill>
                <a:srgbClr val="1E1E1E"/>
              </a:solidFill>
              <a:latin typeface="Calibri" panose="020F0502020204030204" pitchFamily="34" charset="0"/>
              <a:ea typeface="Times New Roman" panose="02020603050405020304" pitchFamily="18" charset="0"/>
              <a:cs typeface="Calibri" panose="020F0502020204030204" pitchFamily="34" charset="0"/>
            </a:endParaRPr>
          </a:p>
          <a:p>
            <a:pPr algn="ctr">
              <a:lnSpc>
                <a:spcPct val="150000"/>
              </a:lnSpc>
              <a:spcBef>
                <a:spcPts val="0"/>
              </a:spcBef>
              <a:spcAft>
                <a:spcPts val="0"/>
              </a:spcAft>
            </a:pPr>
            <a:endParaRPr lang="tr-TR" b="1" kern="1800" spc="56" dirty="0">
              <a:solidFill>
                <a:srgbClr val="1E1E1E"/>
              </a:solidFill>
              <a:latin typeface="Calibri" panose="020F0502020204030204" pitchFamily="34" charset="0"/>
              <a:ea typeface="Times New Roman" panose="02020603050405020304" pitchFamily="18" charset="0"/>
              <a:cs typeface="Calibri" panose="020F0502020204030204" pitchFamily="34" charset="0"/>
            </a:endParaRPr>
          </a:p>
          <a:p>
            <a:pPr algn="ctr">
              <a:lnSpc>
                <a:spcPct val="150000"/>
              </a:lnSpc>
              <a:spcBef>
                <a:spcPts val="0"/>
              </a:spcBef>
              <a:spcAft>
                <a:spcPts val="0"/>
              </a:spcAft>
            </a:pPr>
            <a:endParaRPr lang="tr-TR" b="1" kern="1800" spc="56" dirty="0" smtClean="0">
              <a:solidFill>
                <a:srgbClr val="1E1E1E"/>
              </a:solidFill>
              <a:latin typeface="Calibri" panose="020F0502020204030204" pitchFamily="34" charset="0"/>
              <a:ea typeface="Times New Roman" panose="02020603050405020304" pitchFamily="18" charset="0"/>
              <a:cs typeface="Calibri" panose="020F0502020204030204" pitchFamily="34" charset="0"/>
            </a:endParaRPr>
          </a:p>
          <a:p>
            <a:pPr algn="ctr">
              <a:lnSpc>
                <a:spcPct val="150000"/>
              </a:lnSpc>
              <a:spcBef>
                <a:spcPts val="0"/>
              </a:spcBef>
              <a:spcAft>
                <a:spcPts val="0"/>
              </a:spcAft>
            </a:pPr>
            <a:endParaRPr lang="tr-TR" b="1" kern="1800" spc="56" dirty="0" smtClean="0">
              <a:solidFill>
                <a:srgbClr val="1E1E1E"/>
              </a:solidFill>
              <a:latin typeface="Calibri" panose="020F0502020204030204" pitchFamily="34" charset="0"/>
              <a:ea typeface="Times New Roman" panose="02020603050405020304" pitchFamily="18" charset="0"/>
              <a:cs typeface="Calibri" panose="020F0502020204030204" pitchFamily="34" charset="0"/>
            </a:endParaRPr>
          </a:p>
          <a:p>
            <a:pPr algn="ctr">
              <a:lnSpc>
                <a:spcPct val="150000"/>
              </a:lnSpc>
              <a:spcBef>
                <a:spcPts val="0"/>
              </a:spcBef>
              <a:spcAft>
                <a:spcPts val="0"/>
              </a:spcAft>
            </a:pPr>
            <a:r>
              <a:rPr lang="tr-TR" sz="1600" b="1" kern="1800" spc="56" dirty="0" smtClean="0">
                <a:solidFill>
                  <a:srgbClr val="1E1E1E"/>
                </a:solidFill>
                <a:latin typeface="Calibri" panose="020F0502020204030204" pitchFamily="34" charset="0"/>
                <a:ea typeface="Times New Roman" panose="02020603050405020304" pitchFamily="18" charset="0"/>
                <a:cs typeface="Calibri" panose="020F0502020204030204" pitchFamily="34" charset="0"/>
              </a:rPr>
              <a:t>Artistik </a:t>
            </a:r>
            <a:r>
              <a:rPr lang="tr-TR" sz="1600" b="1" kern="1800" spc="56" dirty="0" err="1">
                <a:solidFill>
                  <a:srgbClr val="1E1E1E"/>
                </a:solidFill>
                <a:latin typeface="Calibri" panose="020F0502020204030204" pitchFamily="34" charset="0"/>
                <a:ea typeface="Times New Roman" panose="02020603050405020304" pitchFamily="18" charset="0"/>
                <a:cs typeface="Calibri" panose="020F0502020204030204" pitchFamily="34" charset="0"/>
              </a:rPr>
              <a:t>Cimnastik</a:t>
            </a:r>
            <a:r>
              <a:rPr lang="tr-TR" sz="1600" b="1" kern="1800" spc="56" dirty="0">
                <a:solidFill>
                  <a:srgbClr val="1E1E1E"/>
                </a:solidFill>
                <a:latin typeface="Calibri" panose="020F0502020204030204" pitchFamily="34" charset="0"/>
                <a:ea typeface="Times New Roman" panose="02020603050405020304" pitchFamily="18" charset="0"/>
                <a:cs typeface="Calibri" panose="020F0502020204030204" pitchFamily="34" charset="0"/>
              </a:rPr>
              <a:t> Milli Takımı Avrupa ikincisi </a:t>
            </a:r>
            <a:r>
              <a:rPr lang="tr-TR" sz="1600" b="1" kern="1800" spc="56" dirty="0" smtClean="0">
                <a:solidFill>
                  <a:srgbClr val="1E1E1E"/>
                </a:solidFill>
                <a:latin typeface="Calibri" panose="020F0502020204030204" pitchFamily="34" charset="0"/>
                <a:ea typeface="Times New Roman" panose="02020603050405020304" pitchFamily="18" charset="0"/>
                <a:cs typeface="Calibri" panose="020F0502020204030204" pitchFamily="34" charset="0"/>
              </a:rPr>
              <a:t>oldu</a:t>
            </a:r>
            <a:r>
              <a:rPr lang="tr-TR" sz="1600" dirty="0">
                <a:solidFill>
                  <a:srgbClr val="0563C1"/>
                </a:solidFill>
                <a:latin typeface="Calibri" panose="020F0502020204030204" pitchFamily="34" charset="0"/>
                <a:ea typeface="Times New Roman" panose="02020603050405020304" pitchFamily="18" charset="0"/>
                <a:cs typeface="Calibri" panose="020F0502020204030204" pitchFamily="34" charset="0"/>
                <a:hlinkClick r:id="rId2" tooltip="Cimnastik Milli Takımı gümüş madalya kazandı"/>
              </a:rPr>
              <a:t> </a:t>
            </a:r>
            <a:endParaRPr lang="tr-TR" sz="1600" dirty="0" smtClean="0">
              <a:solidFill>
                <a:srgbClr val="0563C1"/>
              </a:solidFill>
              <a:latin typeface="Calibri" panose="020F0502020204030204" pitchFamily="34" charset="0"/>
              <a:ea typeface="Times New Roman" panose="02020603050405020304" pitchFamily="18" charset="0"/>
              <a:cs typeface="Calibri" panose="020F0502020204030204" pitchFamily="34" charset="0"/>
              <a:hlinkClick r:id="rId2" tooltip="Cimnastik Milli Takımı gümüş madalya kazandı"/>
            </a:endParaRPr>
          </a:p>
          <a:p>
            <a:pPr algn="ctr">
              <a:lnSpc>
                <a:spcPct val="150000"/>
              </a:lnSpc>
              <a:spcBef>
                <a:spcPts val="0"/>
              </a:spcBef>
              <a:spcAft>
                <a:spcPts val="0"/>
              </a:spcAft>
            </a:pPr>
            <a:r>
              <a:rPr lang="tr-TR" sz="1600" u="sng" dirty="0" err="1" smtClean="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2" tooltip="Cimnastik Milli Takımı gümüş madalya kazandı"/>
              </a:rPr>
              <a:t>Cimnastik</a:t>
            </a:r>
            <a:r>
              <a:rPr lang="tr-TR" sz="1600" u="sng"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2" tooltip="Cimnastik Milli Takımı gümüş madalya kazandı"/>
              </a:rPr>
              <a:t> </a:t>
            </a:r>
            <a:r>
              <a:rPr lang="tr-TR" sz="1600" u="sng"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2" tooltip="Cimnastik Milli Takımı gümüş madalya kazandı"/>
              </a:rPr>
              <a:t>Milli Takımı gümüş madalya kazandı</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Bef>
                <a:spcPts val="0"/>
              </a:spcBef>
              <a:spcAft>
                <a:spcPts val="0"/>
              </a:spcAft>
            </a:pPr>
            <a:r>
              <a:rPr lang="tr-TR" sz="1600" dirty="0" smtClean="0">
                <a:solidFill>
                  <a:srgbClr val="1E1E1E"/>
                </a:solidFill>
                <a:latin typeface="Calibri" panose="020F0502020204030204" pitchFamily="34" charset="0"/>
                <a:ea typeface="Times New Roman" panose="02020603050405020304" pitchFamily="18" charset="0"/>
                <a:cs typeface="Calibri" panose="020F0502020204030204" pitchFamily="34" charset="0"/>
              </a:rPr>
              <a:t>Sporcular</a:t>
            </a:r>
            <a:r>
              <a:rPr lang="tr-TR" sz="1600" dirty="0">
                <a:solidFill>
                  <a:srgbClr val="1E1E1E"/>
                </a:solidFill>
                <a:latin typeface="Calibri" panose="020F0502020204030204" pitchFamily="34" charset="0"/>
                <a:ea typeface="Times New Roman" panose="02020603050405020304" pitchFamily="18" charset="0"/>
                <a:cs typeface="Calibri" panose="020F0502020204030204" pitchFamily="34" charset="0"/>
              </a:rPr>
              <a:t>, yer aleti, halka, barfiks, paralel bar, kulplu beygir ve atlama masasında performanslarını sergiledi.</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marL="171432" indent="-171432" algn="ctr" fontAlgn="auto">
              <a:spcBef>
                <a:spcPts val="750"/>
              </a:spcBef>
              <a:spcAft>
                <a:spcPts val="0"/>
              </a:spcAft>
              <a:buFont typeface="Arial" panose="020B0604020202020204" pitchFamily="34" charset="0"/>
              <a:buChar char="•"/>
            </a:pPr>
            <a:endParaRPr lang="tr-TR" sz="1350" b="1" dirty="0">
              <a:solidFill>
                <a:prstClr val="black"/>
              </a:solidFill>
              <a:latin typeface="Calibri" panose="020F0502020204030204"/>
            </a:endParaRPr>
          </a:p>
          <a:p>
            <a:pPr marL="171432" indent="-171432" algn="ctr" fontAlgn="auto">
              <a:spcBef>
                <a:spcPts val="750"/>
              </a:spcBef>
              <a:spcAft>
                <a:spcPts val="0"/>
              </a:spcAft>
              <a:buFont typeface="Arial" panose="020B0604020202020204" pitchFamily="34" charset="0"/>
              <a:buChar char="•"/>
            </a:pPr>
            <a:endParaRPr lang="tr-TR" sz="1350" b="1" dirty="0">
              <a:solidFill>
                <a:prstClr val="black"/>
              </a:solidFill>
              <a:latin typeface="Calibri" panose="020F0502020204030204"/>
            </a:endParaRPr>
          </a:p>
          <a:p>
            <a:pPr marL="171432" indent="-171432" algn="ctr" fontAlgn="auto">
              <a:spcBef>
                <a:spcPts val="750"/>
              </a:spcBef>
              <a:spcAft>
                <a:spcPts val="0"/>
              </a:spcAft>
              <a:buFont typeface="Arial" panose="020B0604020202020204" pitchFamily="34" charset="0"/>
              <a:buChar char="•"/>
            </a:pPr>
            <a:endParaRPr lang="tr-TR" sz="1350" b="1" dirty="0">
              <a:solidFill>
                <a:prstClr val="black"/>
              </a:solidFill>
              <a:latin typeface="Calibri" panose="020F0502020204030204"/>
            </a:endParaRPr>
          </a:p>
          <a:p>
            <a:pPr marL="171432" indent="-171432" algn="ctr" fontAlgn="auto">
              <a:spcBef>
                <a:spcPts val="750"/>
              </a:spcBef>
              <a:spcAft>
                <a:spcPts val="0"/>
              </a:spcAft>
              <a:buFont typeface="Arial" panose="020B0604020202020204" pitchFamily="34" charset="0"/>
              <a:buChar char="•"/>
            </a:pPr>
            <a:endParaRPr lang="tr-TR" sz="1350" b="1" dirty="0">
              <a:solidFill>
                <a:prstClr val="black"/>
              </a:solidFill>
              <a:latin typeface="Calibri" panose="020F0502020204030204"/>
            </a:endParaRPr>
          </a:p>
          <a:p>
            <a:pPr marL="171432" indent="-171432" algn="ctr" fontAlgn="auto">
              <a:spcBef>
                <a:spcPts val="750"/>
              </a:spcBef>
              <a:spcAft>
                <a:spcPts val="0"/>
              </a:spcAft>
              <a:buFont typeface="Arial" panose="020B0604020202020204" pitchFamily="34" charset="0"/>
              <a:buChar char="•"/>
            </a:pPr>
            <a:endParaRPr lang="tr-TR" sz="1350" b="1" dirty="0">
              <a:solidFill>
                <a:prstClr val="black"/>
              </a:solidFill>
              <a:latin typeface="Calibri" panose="020F0502020204030204"/>
            </a:endParaRPr>
          </a:p>
        </p:txBody>
      </p:sp>
      <p:sp>
        <p:nvSpPr>
          <p:cNvPr id="2" name="Slayt Numarası Yer Tutucusu 1"/>
          <p:cNvSpPr>
            <a:spLocks noGrp="1"/>
          </p:cNvSpPr>
          <p:nvPr>
            <p:ph type="sldNum" sz="quarter" idx="12"/>
          </p:nvPr>
        </p:nvSpPr>
        <p:spPr/>
        <p:txBody>
          <a:bodyPr/>
          <a:lstStyle/>
          <a:p>
            <a:fld id="{80B92E41-E063-4A9C-99AA-A8AC0554397C}" type="slidenum">
              <a:rPr lang="tr-TR" smtClean="0"/>
              <a:t>25</a:t>
            </a:fld>
            <a:endParaRPr lang="tr-TR"/>
          </a:p>
        </p:txBody>
      </p:sp>
      <p:pic>
        <p:nvPicPr>
          <p:cNvPr id="6" name="Resim 5"/>
          <p:cNvPicPr>
            <a:picLocks noChangeAspect="1"/>
          </p:cNvPicPr>
          <p:nvPr/>
        </p:nvPicPr>
        <p:blipFill>
          <a:blip r:embed="rId3"/>
          <a:stretch>
            <a:fillRect/>
          </a:stretch>
        </p:blipFill>
        <p:spPr>
          <a:xfrm>
            <a:off x="1397273" y="1285876"/>
            <a:ext cx="6075090" cy="3200400"/>
          </a:xfrm>
          <a:prstGeom prst="rect">
            <a:avLst/>
          </a:prstGeom>
        </p:spPr>
      </p:pic>
    </p:spTree>
    <p:extLst>
      <p:ext uri="{BB962C8B-B14F-4D97-AF65-F5344CB8AC3E}">
        <p14:creationId xmlns:p14="http://schemas.microsoft.com/office/powerpoint/2010/main" val="272150765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43002" y="128588"/>
            <a:ext cx="8000998" cy="5872162"/>
          </a:xfrm>
        </p:spPr>
        <p:txBody>
          <a:bodyPr/>
          <a:lstStyle/>
          <a:p>
            <a:pPr marL="171432" indent="-171432" algn="ctr" fontAlgn="auto">
              <a:spcBef>
                <a:spcPts val="750"/>
              </a:spcBef>
              <a:spcAft>
                <a:spcPts val="0"/>
              </a:spcAft>
              <a:buFont typeface="Arial" panose="020B0604020202020204" pitchFamily="34" charset="0"/>
              <a:buChar char="•"/>
            </a:pPr>
            <a:endParaRPr lang="tr-TR" sz="1350" b="1" dirty="0" smtClean="0">
              <a:solidFill>
                <a:prstClr val="black"/>
              </a:solidFill>
              <a:latin typeface="Calibri" panose="020F0502020204030204" pitchFamily="34" charset="0"/>
              <a:cs typeface="Calibri" panose="020F0502020204030204" pitchFamily="34" charset="0"/>
            </a:endParaRPr>
          </a:p>
          <a:p>
            <a:pPr marL="171432" indent="-171432" algn="ctr" fontAlgn="auto">
              <a:lnSpc>
                <a:spcPct val="150000"/>
              </a:lnSpc>
              <a:spcBef>
                <a:spcPts val="750"/>
              </a:spcBef>
              <a:spcAft>
                <a:spcPts val="0"/>
              </a:spcAft>
              <a:buFont typeface="Arial" panose="020B0604020202020204" pitchFamily="34" charset="0"/>
              <a:buChar char="•"/>
            </a:pPr>
            <a:r>
              <a:rPr lang="tr-TR" sz="1350" b="1" dirty="0" smtClean="0">
                <a:solidFill>
                  <a:prstClr val="black"/>
                </a:solidFill>
                <a:latin typeface="Calibri" panose="020F0502020204030204" pitchFamily="34" charset="0"/>
                <a:cs typeface="Calibri" panose="020F0502020204030204" pitchFamily="34" charset="0"/>
              </a:rPr>
              <a:t>Sporcu Oturuşu:  </a:t>
            </a:r>
            <a:r>
              <a:rPr lang="tr-TR" sz="1350" b="1" dirty="0" err="1" smtClean="0">
                <a:solidFill>
                  <a:prstClr val="black"/>
                </a:solidFill>
                <a:latin typeface="Calibri" panose="020F0502020204030204" pitchFamily="34" charset="0"/>
                <a:cs typeface="Calibri" panose="020F0502020204030204" pitchFamily="34" charset="0"/>
              </a:rPr>
              <a:t>Cimnastik</a:t>
            </a:r>
            <a:r>
              <a:rPr lang="tr-TR" sz="1350" b="1" dirty="0" smtClean="0">
                <a:solidFill>
                  <a:prstClr val="black"/>
                </a:solidFill>
                <a:latin typeface="Calibri" panose="020F0502020204030204" pitchFamily="34" charset="0"/>
                <a:cs typeface="Calibri" panose="020F0502020204030204" pitchFamily="34" charset="0"/>
              </a:rPr>
              <a:t> Oturuşu - Toplu oturuş </a:t>
            </a:r>
          </a:p>
          <a:p>
            <a:pPr marL="171432" indent="-171432" algn="ctr" fontAlgn="auto">
              <a:lnSpc>
                <a:spcPct val="150000"/>
              </a:lnSpc>
              <a:spcBef>
                <a:spcPts val="750"/>
              </a:spcBef>
              <a:spcAft>
                <a:spcPts val="0"/>
              </a:spcAft>
              <a:buFont typeface="Arial" panose="020B0604020202020204" pitchFamily="34" charset="0"/>
              <a:buChar char="•"/>
            </a:pPr>
            <a:endParaRPr lang="tr-TR" sz="1350" b="1" dirty="0">
              <a:solidFill>
                <a:prstClr val="black"/>
              </a:solidFill>
              <a:latin typeface="Calibri" panose="020F0502020204030204" pitchFamily="34" charset="0"/>
              <a:cs typeface="Calibri" panose="020F0502020204030204" pitchFamily="34" charset="0"/>
            </a:endParaRPr>
          </a:p>
          <a:p>
            <a:pPr marL="171432" indent="-171432" fontAlgn="auto">
              <a:lnSpc>
                <a:spcPct val="150000"/>
              </a:lnSpc>
              <a:spcBef>
                <a:spcPts val="750"/>
              </a:spcBef>
              <a:spcAft>
                <a:spcPts val="0"/>
              </a:spcAft>
              <a:buFont typeface="Arial" panose="020B0604020202020204" pitchFamily="34" charset="0"/>
              <a:buChar char="•"/>
            </a:pPr>
            <a:endParaRPr lang="tr-TR" sz="1350" b="1" dirty="0" smtClean="0">
              <a:solidFill>
                <a:prstClr val="black"/>
              </a:solidFill>
              <a:latin typeface="Calibri" panose="020F0502020204030204" pitchFamily="34" charset="0"/>
              <a:cs typeface="Calibri" panose="020F0502020204030204" pitchFamily="34" charset="0"/>
            </a:endParaRPr>
          </a:p>
          <a:p>
            <a:pPr marL="171432" indent="-171432" fontAlgn="auto">
              <a:lnSpc>
                <a:spcPct val="150000"/>
              </a:lnSpc>
              <a:spcBef>
                <a:spcPts val="750"/>
              </a:spcBef>
              <a:spcAft>
                <a:spcPts val="0"/>
              </a:spcAft>
              <a:buFont typeface="Arial" panose="020B0604020202020204" pitchFamily="34" charset="0"/>
              <a:buChar char="•"/>
            </a:pPr>
            <a:endParaRPr lang="tr-TR" sz="1350" b="1" dirty="0">
              <a:solidFill>
                <a:prstClr val="black"/>
              </a:solidFill>
              <a:latin typeface="Calibri" panose="020F0502020204030204" pitchFamily="34" charset="0"/>
              <a:cs typeface="Calibri" panose="020F0502020204030204" pitchFamily="34" charset="0"/>
            </a:endParaRPr>
          </a:p>
          <a:p>
            <a:pPr marL="171432" indent="-171432" fontAlgn="auto">
              <a:lnSpc>
                <a:spcPct val="150000"/>
              </a:lnSpc>
              <a:spcBef>
                <a:spcPts val="750"/>
              </a:spcBef>
              <a:spcAft>
                <a:spcPts val="0"/>
              </a:spcAft>
              <a:buFont typeface="Arial" panose="020B0604020202020204" pitchFamily="34" charset="0"/>
              <a:buChar char="•"/>
            </a:pPr>
            <a:endParaRPr lang="tr-TR" sz="1350" b="1" dirty="0">
              <a:solidFill>
                <a:prstClr val="black"/>
              </a:solidFill>
              <a:latin typeface="Calibri" panose="020F0502020204030204" pitchFamily="34" charset="0"/>
              <a:cs typeface="Calibri" panose="020F0502020204030204" pitchFamily="34" charset="0"/>
            </a:endParaRPr>
          </a:p>
        </p:txBody>
      </p:sp>
      <p:sp>
        <p:nvSpPr>
          <p:cNvPr id="4" name="Slayt Numarası Yer Tutucusu 3"/>
          <p:cNvSpPr>
            <a:spLocks noGrp="1"/>
          </p:cNvSpPr>
          <p:nvPr>
            <p:ph type="sldNum" sz="quarter" idx="12"/>
          </p:nvPr>
        </p:nvSpPr>
        <p:spPr/>
        <p:txBody>
          <a:bodyPr/>
          <a:lstStyle/>
          <a:p>
            <a:fld id="{80B92E41-E063-4A9C-99AA-A8AC0554397C}" type="slidenum">
              <a:rPr lang="tr-TR" smtClean="0"/>
              <a:t>26</a:t>
            </a:fld>
            <a:endParaRPr lang="tr-TR"/>
          </a:p>
        </p:txBody>
      </p:sp>
      <p:pic>
        <p:nvPicPr>
          <p:cNvPr id="1026" name="Picture 2" descr="Mersin Avrupa Artistik Cimnastik Şampiyonası'na hazı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7042" y="-642937"/>
            <a:ext cx="10382456" cy="7800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117228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 y="857250"/>
            <a:ext cx="9144001" cy="5143500"/>
          </a:xfrm>
        </p:spPr>
        <p:txBody>
          <a:bodyPr/>
          <a:lstStyle/>
          <a:p>
            <a:pPr marL="342863" indent="-214292" algn="just">
              <a:lnSpc>
                <a:spcPct val="150000"/>
              </a:lnSpc>
              <a:spcAft>
                <a:spcPts val="0"/>
              </a:spcAft>
            </a:pPr>
            <a:r>
              <a:rPr lang="tr-TR" sz="1350" b="1" dirty="0" smtClean="0">
                <a:latin typeface="Calibri" panose="020F0502020204030204" pitchFamily="34" charset="0"/>
                <a:ea typeface="Times New Roman" panose="02020603050405020304" pitchFamily="18" charset="0"/>
                <a:cs typeface="Calibri" panose="020F0502020204030204" pitchFamily="34" charset="0"/>
              </a:rPr>
              <a:t>ALETLİ </a:t>
            </a:r>
            <a:r>
              <a:rPr lang="tr-TR" sz="1350" b="1" dirty="0">
                <a:latin typeface="Calibri" panose="020F0502020204030204" pitchFamily="34" charset="0"/>
                <a:ea typeface="Times New Roman" panose="02020603050405020304" pitchFamily="18" charset="0"/>
                <a:cs typeface="Calibri" panose="020F0502020204030204" pitchFamily="34" charset="0"/>
              </a:rPr>
              <a:t>JİMNASTİK ERKEKLER </a:t>
            </a:r>
          </a:p>
          <a:p>
            <a:pPr marL="342863" indent="-214292" algn="just">
              <a:lnSpc>
                <a:spcPct val="150000"/>
              </a:lnSpc>
              <a:spcAft>
                <a:spcPts val="0"/>
              </a:spcAft>
            </a:pPr>
            <a:r>
              <a:rPr lang="tr-TR" sz="1350" b="1" dirty="0">
                <a:latin typeface="Calibri" panose="020F0502020204030204" pitchFamily="34" charset="0"/>
                <a:ea typeface="Times New Roman" panose="02020603050405020304" pitchFamily="18" charset="0"/>
                <a:cs typeface="Calibri" panose="020F0502020204030204" pitchFamily="34" charset="0"/>
              </a:rPr>
              <a:t>YER HAREKETLERİ</a:t>
            </a:r>
          </a:p>
          <a:p>
            <a:pPr marL="342863" indent="-214292" algn="just">
              <a:lnSpc>
                <a:spcPct val="150000"/>
              </a:lnSpc>
              <a:spcAft>
                <a:spcPts val="0"/>
              </a:spcAft>
            </a:pPr>
            <a:r>
              <a:rPr lang="tr-TR" sz="1350" dirty="0">
                <a:latin typeface="Calibri" panose="020F0502020204030204" pitchFamily="34" charset="0"/>
                <a:ea typeface="Times New Roman" panose="02020603050405020304" pitchFamily="18" charset="0"/>
                <a:cs typeface="Calibri" panose="020F0502020204030204" pitchFamily="34" charset="0"/>
              </a:rPr>
              <a:t>Artistik jimnastik </a:t>
            </a:r>
            <a:r>
              <a:rPr lang="tr-TR" sz="1350" dirty="0" err="1">
                <a:latin typeface="Calibri" panose="020F0502020204030204" pitchFamily="34" charset="0"/>
                <a:ea typeface="Times New Roman" panose="02020603050405020304" pitchFamily="18" charset="0"/>
                <a:cs typeface="Calibri" panose="020F0502020204030204" pitchFamily="34" charset="0"/>
              </a:rPr>
              <a:t>jimnastik</a:t>
            </a:r>
            <a:r>
              <a:rPr lang="tr-TR" sz="1350" dirty="0">
                <a:latin typeface="Calibri" panose="020F0502020204030204" pitchFamily="34" charset="0"/>
                <a:ea typeface="Times New Roman" panose="02020603050405020304" pitchFamily="18" charset="0"/>
                <a:cs typeface="Calibri" panose="020F0502020204030204" pitchFamily="34" charset="0"/>
              </a:rPr>
              <a:t> sporunun bir dalıdır. </a:t>
            </a:r>
          </a:p>
          <a:p>
            <a:pPr marL="342863" indent="-214292" algn="just">
              <a:lnSpc>
                <a:spcPct val="150000"/>
              </a:lnSpc>
              <a:spcAft>
                <a:spcPts val="0"/>
              </a:spcAft>
            </a:pPr>
            <a:r>
              <a:rPr lang="tr-TR" sz="1350" dirty="0">
                <a:latin typeface="Calibri" panose="020F0502020204030204" pitchFamily="34" charset="0"/>
                <a:ea typeface="Times New Roman" panose="02020603050405020304" pitchFamily="18" charset="0"/>
                <a:cs typeface="Calibri" panose="020F0502020204030204" pitchFamily="34" charset="0"/>
              </a:rPr>
              <a:t>Yaz Olimpiyatları'nda yer alan spordur.</a:t>
            </a:r>
          </a:p>
          <a:p>
            <a:pPr marL="342863" indent="-214292" algn="just">
              <a:lnSpc>
                <a:spcPct val="150000"/>
              </a:lnSpc>
              <a:spcAft>
                <a:spcPts val="0"/>
              </a:spcAft>
            </a:pPr>
            <a:r>
              <a:rPr lang="tr-TR" sz="1350" dirty="0">
                <a:latin typeface="Calibri" panose="020F0502020204030204" pitchFamily="34" charset="0"/>
                <a:ea typeface="Times New Roman" panose="02020603050405020304" pitchFamily="18" charset="0"/>
                <a:cs typeface="Calibri" panose="020F0502020204030204" pitchFamily="34" charset="0"/>
              </a:rPr>
              <a:t>Bu branşta her ülke kendi yarışma kurallarını belirlemektedir. Genel jimnastik, müzik eşliğinde serbest spor giysileri ve taşınabilir her türlü aracın kullanılabileceği, içerisinde dans, çeşitli jimnastik hareketleri olan, hatta belli bir temayı işleyen ve estetik görünümü ağır basan bir grup jimnastiğidir. Gruplar yalnız bay, yalnız bayan olabileceği gibi, karma da olabilir. Her alette serbest ve zorunlu hareketler vardır. Zorunlu hareketler önceden belirlenmiş hareketlerdir. Serbest hareketler, jimnastikçilerin kendilerinin düzenledikleri hareketlerdir ve yarışmacıların en başarılı yönlerini gösterebilmek amacını taşırlar.</a:t>
            </a:r>
          </a:p>
          <a:p>
            <a:pPr marL="342863" indent="-214292" algn="just">
              <a:lnSpc>
                <a:spcPct val="150000"/>
              </a:lnSpc>
              <a:spcAft>
                <a:spcPts val="0"/>
              </a:spcAft>
            </a:pPr>
            <a:r>
              <a:rPr lang="tr-TR" sz="1350" b="1" dirty="0">
                <a:latin typeface="Calibri" panose="020F0502020204030204" pitchFamily="34" charset="0"/>
                <a:ea typeface="Times New Roman" panose="02020603050405020304" pitchFamily="18" charset="0"/>
                <a:cs typeface="Calibri" panose="020F0502020204030204" pitchFamily="34" charset="0"/>
              </a:rPr>
              <a:t>Yer Hareketleri  </a:t>
            </a:r>
            <a:r>
              <a:rPr lang="tr-TR" sz="1350" b="1" dirty="0" err="1">
                <a:latin typeface="Calibri" panose="020F0502020204030204" pitchFamily="34" charset="0"/>
                <a:ea typeface="Times New Roman" panose="02020603050405020304" pitchFamily="18" charset="0"/>
                <a:cs typeface="Calibri" panose="020F0502020204030204" pitchFamily="34" charset="0"/>
              </a:rPr>
              <a:t>Edit</a:t>
            </a:r>
            <a:endParaRPr lang="tr-TR" sz="1350" b="1" dirty="0">
              <a:latin typeface="Calibri" panose="020F0502020204030204" pitchFamily="34" charset="0"/>
              <a:ea typeface="Times New Roman" panose="02020603050405020304" pitchFamily="18" charset="0"/>
              <a:cs typeface="Calibri" panose="020F0502020204030204" pitchFamily="34" charset="0"/>
            </a:endParaRPr>
          </a:p>
          <a:p>
            <a:pPr marL="342863" indent="-214292" algn="just">
              <a:lnSpc>
                <a:spcPct val="150000"/>
              </a:lnSpc>
              <a:spcAft>
                <a:spcPts val="0"/>
              </a:spcAft>
            </a:pPr>
            <a:r>
              <a:rPr lang="tr-TR" sz="1350" dirty="0">
                <a:latin typeface="Calibri" panose="020F0502020204030204" pitchFamily="34" charset="0"/>
                <a:ea typeface="Times New Roman" panose="02020603050405020304" pitchFamily="18" charset="0"/>
                <a:cs typeface="Calibri" panose="020F0502020204030204" pitchFamily="34" charset="0"/>
              </a:rPr>
              <a:t>Halı ya da özel plastik bir madde ile kaplanmış 12 x12 </a:t>
            </a:r>
            <a:r>
              <a:rPr lang="tr-TR" sz="1350" dirty="0" err="1">
                <a:latin typeface="Calibri" panose="020F0502020204030204" pitchFamily="34" charset="0"/>
                <a:ea typeface="Times New Roman" panose="02020603050405020304" pitchFamily="18" charset="0"/>
                <a:cs typeface="Calibri" panose="020F0502020204030204" pitchFamily="34" charset="0"/>
              </a:rPr>
              <a:t>m'lik</a:t>
            </a:r>
            <a:r>
              <a:rPr lang="tr-TR" sz="1350" dirty="0">
                <a:latin typeface="Calibri" panose="020F0502020204030204" pitchFamily="34" charset="0"/>
                <a:ea typeface="Times New Roman" panose="02020603050405020304" pitchFamily="18" charset="0"/>
                <a:cs typeface="Calibri" panose="020F0502020204030204" pitchFamily="34" charset="0"/>
              </a:rPr>
              <a:t> bir alanda yapılır. Hareket serisi en az 50, </a:t>
            </a:r>
            <a:r>
              <a:rPr lang="tr-TR" sz="1350" dirty="0" err="1">
                <a:latin typeface="Calibri" panose="020F0502020204030204" pitchFamily="34" charset="0"/>
                <a:ea typeface="Times New Roman" panose="02020603050405020304" pitchFamily="18" charset="0"/>
                <a:cs typeface="Calibri" panose="020F0502020204030204" pitchFamily="34" charset="0"/>
              </a:rPr>
              <a:t>enç</a:t>
            </a:r>
            <a:r>
              <a:rPr lang="tr-TR" sz="1350" dirty="0">
                <a:latin typeface="Calibri" panose="020F0502020204030204" pitchFamily="34" charset="0"/>
                <a:ea typeface="Times New Roman" panose="02020603050405020304" pitchFamily="18" charset="0"/>
                <a:cs typeface="Calibri" panose="020F0502020204030204" pitchFamily="34" charset="0"/>
              </a:rPr>
              <a:t> çok 70 </a:t>
            </a:r>
            <a:r>
              <a:rPr lang="tr-TR" sz="1350" dirty="0" err="1">
                <a:latin typeface="Calibri" panose="020F0502020204030204" pitchFamily="34" charset="0"/>
                <a:ea typeface="Times New Roman" panose="02020603050405020304" pitchFamily="18" charset="0"/>
                <a:cs typeface="Calibri" panose="020F0502020204030204" pitchFamily="34" charset="0"/>
              </a:rPr>
              <a:t>sn'dir</a:t>
            </a:r>
            <a:r>
              <a:rPr lang="tr-TR" sz="1350" dirty="0">
                <a:latin typeface="Calibri" panose="020F0502020204030204" pitchFamily="34" charset="0"/>
                <a:ea typeface="Times New Roman" panose="02020603050405020304" pitchFamily="18" charset="0"/>
                <a:cs typeface="Calibri" panose="020F0502020204030204" pitchFamily="34" charset="0"/>
              </a:rPr>
              <a:t>. Hareketler bütün zemine yayılmak zorundadır ve uyum içinde olmalıdır.</a:t>
            </a:r>
          </a:p>
          <a:p>
            <a:pPr marL="342863" indent="-214292" algn="just">
              <a:lnSpc>
                <a:spcPct val="150000"/>
              </a:lnSpc>
              <a:spcAft>
                <a:spcPts val="0"/>
              </a:spcAft>
            </a:pPr>
            <a:endParaRPr lang="tr-TR" sz="1350" dirty="0">
              <a:latin typeface="Calibri" panose="020F0502020204030204" pitchFamily="34" charset="0"/>
              <a:ea typeface="Times New Roman" panose="02020603050405020304" pitchFamily="18" charset="0"/>
              <a:cs typeface="Calibri" panose="020F0502020204030204" pitchFamily="34" charset="0"/>
            </a:endParaRPr>
          </a:p>
          <a:p>
            <a:pPr marL="128574" indent="0" algn="just">
              <a:lnSpc>
                <a:spcPct val="150000"/>
              </a:lnSpc>
              <a:spcAft>
                <a:spcPts val="0"/>
              </a:spcAft>
              <a:buNone/>
            </a:pPr>
            <a:endParaRPr lang="tr-TR" sz="1350" dirty="0">
              <a:latin typeface="Calibri" panose="020F0502020204030204" pitchFamily="34" charset="0"/>
              <a:ea typeface="Times New Roman" panose="02020603050405020304" pitchFamily="18" charset="0"/>
              <a:cs typeface="Calibri" panose="020F0502020204030204" pitchFamily="34" charset="0"/>
            </a:endParaRPr>
          </a:p>
        </p:txBody>
      </p:sp>
      <p:sp>
        <p:nvSpPr>
          <p:cNvPr id="2" name="Slayt Numarası Yer Tutucusu 1"/>
          <p:cNvSpPr>
            <a:spLocks noGrp="1"/>
          </p:cNvSpPr>
          <p:nvPr>
            <p:ph type="sldNum" sz="quarter" idx="12"/>
          </p:nvPr>
        </p:nvSpPr>
        <p:spPr/>
        <p:txBody>
          <a:bodyPr/>
          <a:lstStyle/>
          <a:p>
            <a:fld id="{80B92E41-E063-4A9C-99AA-A8AC0554397C}" type="slidenum">
              <a:rPr lang="tr-TR" smtClean="0"/>
              <a:t>27</a:t>
            </a:fld>
            <a:endParaRPr lang="tr-TR"/>
          </a:p>
        </p:txBody>
      </p:sp>
    </p:spTree>
    <p:extLst>
      <p:ext uri="{BB962C8B-B14F-4D97-AF65-F5344CB8AC3E}">
        <p14:creationId xmlns:p14="http://schemas.microsoft.com/office/powerpoint/2010/main" val="2830091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 y="857250"/>
            <a:ext cx="9144001" cy="5143500"/>
          </a:xfrm>
        </p:spPr>
        <p:txBody>
          <a:bodyPr/>
          <a:lstStyle/>
          <a:p>
            <a:pPr marL="342863" indent="-214292" algn="just">
              <a:lnSpc>
                <a:spcPct val="150000"/>
              </a:lnSpc>
              <a:spcAft>
                <a:spcPts val="0"/>
              </a:spcAft>
            </a:pPr>
            <a:r>
              <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Atlama Beygiri  </a:t>
            </a:r>
            <a:r>
              <a:rPr lang="tr-TR" sz="1350" b="1"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Edit</a:t>
            </a:r>
            <a:endPar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863" indent="-214292" algn="just">
              <a:lnSpc>
                <a:spcPct val="150000"/>
              </a:lnSpc>
              <a:spcAft>
                <a:spcPts val="0"/>
              </a:spcAft>
            </a:pP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1,36 m yükseklikte, 1,60 m uzunlukta bir alettir. Atlayışta yükseliş sağlamak amacıyla sıçrama tahtası </a:t>
            </a:r>
            <a:r>
              <a:rPr lang="tr-TR" sz="135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kullanılır.Koşu</a:t>
            </a: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 pistinin boyu 20 m'yi geçmez. Erkekler Uzun beygirden, Bayanlar Yan beygirden atlar.</a:t>
            </a:r>
          </a:p>
          <a:p>
            <a:pPr marL="342863" indent="-214292" algn="just">
              <a:lnSpc>
                <a:spcPct val="150000"/>
              </a:lnSpc>
              <a:spcAft>
                <a:spcPts val="0"/>
              </a:spcAft>
            </a:pPr>
            <a:r>
              <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Kulplu Beygir  </a:t>
            </a:r>
            <a:r>
              <a:rPr lang="tr-TR" sz="1350" b="1"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Edit</a:t>
            </a:r>
            <a:endPar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863" indent="-214292" algn="just">
              <a:lnSpc>
                <a:spcPct val="150000"/>
              </a:lnSpc>
              <a:spcAft>
                <a:spcPts val="0"/>
              </a:spcAft>
            </a:pP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Atlama beygirine benzer. Ancak bunun üzerinde iki kulp vardır. Kulplar 41-44 cm mesafededir. Kulpların üstünün yerden yüksekliği 1.22 m'dir.</a:t>
            </a:r>
          </a:p>
          <a:p>
            <a:pPr marL="342863" indent="-214292" algn="just">
              <a:lnSpc>
                <a:spcPct val="150000"/>
              </a:lnSpc>
              <a:spcAft>
                <a:spcPts val="0"/>
              </a:spcAft>
            </a:pPr>
            <a:r>
              <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Halka  </a:t>
            </a:r>
            <a:r>
              <a:rPr lang="tr-TR" sz="1350" b="1"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Edit</a:t>
            </a:r>
            <a:endPar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863" indent="-214292" algn="just">
              <a:lnSpc>
                <a:spcPct val="150000"/>
              </a:lnSpc>
              <a:spcAft>
                <a:spcPts val="0"/>
              </a:spcAft>
            </a:pP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Yukarıdan sarkan tellere asılı yerden 2.55 m yükseklikte ve 13 cm çapında serbestçe sallanan iki halkadan oluşur. Jimnastikte en fazla kuvvet gerektiren branştır.</a:t>
            </a:r>
          </a:p>
          <a:p>
            <a:pPr marL="342863" indent="-214292" algn="just">
              <a:lnSpc>
                <a:spcPct val="150000"/>
              </a:lnSpc>
              <a:spcAft>
                <a:spcPts val="0"/>
              </a:spcAft>
            </a:pPr>
            <a:r>
              <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Barfiks  </a:t>
            </a:r>
            <a:r>
              <a:rPr lang="tr-TR" sz="1350" b="1"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Edit</a:t>
            </a:r>
            <a:endPar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863" indent="-214292" algn="just">
              <a:lnSpc>
                <a:spcPct val="150000"/>
              </a:lnSpc>
              <a:spcAft>
                <a:spcPts val="0"/>
              </a:spcAft>
            </a:pP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Çelikten yapılmış, yerden 2.55 m yükseklikte direkler üzerinde yerleştirilmiş, 2.40 m uzunluğunda bir bardan oluşur&gt; ama zor bir oyundur.</a:t>
            </a:r>
          </a:p>
          <a:p>
            <a:pPr marL="171432" indent="-171432" fontAlgn="auto">
              <a:lnSpc>
                <a:spcPct val="150000"/>
              </a:lnSpc>
              <a:spcBef>
                <a:spcPts val="750"/>
              </a:spcBef>
              <a:spcAft>
                <a:spcPts val="0"/>
              </a:spcAft>
              <a:buFont typeface="Arial" panose="020B0604020202020204" pitchFamily="34" charset="0"/>
              <a:buChar char="•"/>
            </a:pPr>
            <a:endParaRPr lang="tr-TR" sz="1350" dirty="0">
              <a:solidFill>
                <a:prstClr val="black"/>
              </a:solidFill>
              <a:latin typeface="Calibri" panose="020F0502020204030204"/>
            </a:endParaRPr>
          </a:p>
        </p:txBody>
      </p:sp>
      <p:sp>
        <p:nvSpPr>
          <p:cNvPr id="4" name="Slayt Numarası Yer Tutucusu 3"/>
          <p:cNvSpPr>
            <a:spLocks noGrp="1"/>
          </p:cNvSpPr>
          <p:nvPr>
            <p:ph type="sldNum" sz="quarter" idx="12"/>
          </p:nvPr>
        </p:nvSpPr>
        <p:spPr/>
        <p:txBody>
          <a:bodyPr/>
          <a:lstStyle/>
          <a:p>
            <a:fld id="{80B92E41-E063-4A9C-99AA-A8AC0554397C}" type="slidenum">
              <a:rPr lang="tr-TR" smtClean="0"/>
              <a:t>28</a:t>
            </a:fld>
            <a:endParaRPr lang="tr-TR"/>
          </a:p>
        </p:txBody>
      </p:sp>
    </p:spTree>
    <p:extLst>
      <p:ext uri="{BB962C8B-B14F-4D97-AF65-F5344CB8AC3E}">
        <p14:creationId xmlns:p14="http://schemas.microsoft.com/office/powerpoint/2010/main" val="404022251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 y="857250"/>
            <a:ext cx="9143999" cy="5143500"/>
          </a:xfrm>
        </p:spPr>
        <p:txBody>
          <a:bodyPr/>
          <a:lstStyle/>
          <a:p>
            <a:pPr marL="128574" indent="0" algn="just">
              <a:lnSpc>
                <a:spcPct val="150000"/>
              </a:lnSpc>
              <a:spcAft>
                <a:spcPts val="0"/>
              </a:spcAft>
              <a:buNone/>
            </a:pPr>
            <a:r>
              <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Kadınlar  </a:t>
            </a:r>
          </a:p>
          <a:p>
            <a:pPr marL="342863" indent="-214292" algn="just">
              <a:lnSpc>
                <a:spcPct val="150000"/>
              </a:lnSpc>
              <a:spcAft>
                <a:spcPts val="0"/>
              </a:spcAft>
            </a:pPr>
            <a:r>
              <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Atlama Beygiri  </a:t>
            </a:r>
            <a:r>
              <a:rPr lang="tr-TR" sz="1350" b="1"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Edit</a:t>
            </a:r>
            <a:endPar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863" indent="-214292" algn="just">
              <a:lnSpc>
                <a:spcPct val="150000"/>
              </a:lnSpc>
              <a:spcAft>
                <a:spcPts val="0"/>
              </a:spcAft>
            </a:pP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Yerden yüksekliği 1.10 m'dir. Erkeklerin aksine yan olarak kullanılır. Yarışma 1 A Zorunlu Seridir ve bir atlayış yapılır. Yarışma 1 B Serbest seridir ve iki atlayış yapılır.</a:t>
            </a:r>
          </a:p>
          <a:p>
            <a:pPr marL="342863" indent="-214292" algn="just">
              <a:lnSpc>
                <a:spcPct val="150000"/>
              </a:lnSpc>
              <a:spcAft>
                <a:spcPts val="0"/>
              </a:spcAft>
            </a:pPr>
            <a:r>
              <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Asimetrik Paralel  </a:t>
            </a:r>
            <a:r>
              <a:rPr lang="tr-TR" sz="1350" b="1"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Edit</a:t>
            </a:r>
            <a:endPar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863" indent="-214292" algn="just">
              <a:lnSpc>
                <a:spcPct val="150000"/>
              </a:lnSpc>
              <a:spcAft>
                <a:spcPts val="0"/>
              </a:spcAft>
            </a:pP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2.40 m uzunlukta birbirine paralel barlardan </a:t>
            </a:r>
            <a:r>
              <a:rPr lang="tr-TR" sz="135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oluşur.Bunlardan</a:t>
            </a: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alt bar 155-160 </a:t>
            </a:r>
            <a:r>
              <a:rPr lang="tr-TR" sz="135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cm,üst</a:t>
            </a: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 bar 225-235 </a:t>
            </a:r>
            <a:r>
              <a:rPr lang="tr-TR" sz="135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cm,bar</a:t>
            </a: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tr-TR" sz="135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açıklıgı</a:t>
            </a: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 ise 90-140cm </a:t>
            </a:r>
            <a:r>
              <a:rPr lang="tr-TR" sz="135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arasındadır.Paralel</a:t>
            </a: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tr-TR" sz="135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serisi,en</a:t>
            </a: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az 10 </a:t>
            </a:r>
            <a:r>
              <a:rPr lang="tr-TR" sz="135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deger</a:t>
            </a: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tr-TR" sz="135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bölümü,en</a:t>
            </a: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az üç bar </a:t>
            </a:r>
            <a:r>
              <a:rPr lang="tr-TR" sz="135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değişikliği,en</a:t>
            </a: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az bir yön değişikliği içerir.</a:t>
            </a:r>
          </a:p>
          <a:p>
            <a:pPr marL="342863" indent="-214292" algn="just">
              <a:lnSpc>
                <a:spcPct val="150000"/>
              </a:lnSpc>
              <a:spcAft>
                <a:spcPts val="0"/>
              </a:spcAft>
            </a:pPr>
            <a:r>
              <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Denge  </a:t>
            </a:r>
            <a:r>
              <a:rPr lang="tr-TR" sz="1350" b="1"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Edit</a:t>
            </a:r>
            <a:endPar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863" indent="-214292" algn="just">
              <a:lnSpc>
                <a:spcPct val="150000"/>
              </a:lnSpc>
              <a:spcAft>
                <a:spcPts val="0"/>
              </a:spcAft>
            </a:pP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Yerden yüksekliği 1.10 m, uzunluğu 5 m genişliği 10 cm'dir. Seri süresi 1.10'dan az, 1.30 </a:t>
            </a:r>
            <a:r>
              <a:rPr lang="tr-TR" sz="135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sn'den</a:t>
            </a: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 fazla olamaz.</a:t>
            </a:r>
          </a:p>
          <a:p>
            <a:pPr marL="342863" indent="-214292" algn="just">
              <a:lnSpc>
                <a:spcPct val="150000"/>
              </a:lnSpc>
              <a:spcAft>
                <a:spcPts val="0"/>
              </a:spcAft>
            </a:pPr>
            <a:r>
              <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Yer Hareketleri  </a:t>
            </a:r>
            <a:r>
              <a:rPr lang="tr-TR" sz="1350" b="1"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Edit</a:t>
            </a:r>
            <a:endParaRPr lang="tr-TR" sz="135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863" indent="-214292" algn="just">
              <a:lnSpc>
                <a:spcPct val="150000"/>
              </a:lnSpc>
              <a:spcAft>
                <a:spcPts val="0"/>
              </a:spcAft>
            </a:pP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12 x12 </a:t>
            </a:r>
            <a:r>
              <a:rPr lang="tr-TR" sz="135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m'lik</a:t>
            </a:r>
            <a:r>
              <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 yer minderinde yapılır. Seri süresi 1.10'dan az 1.25 den fazla olamaz.</a:t>
            </a:r>
          </a:p>
          <a:p>
            <a:pPr marL="342863" indent="-214292" algn="just">
              <a:lnSpc>
                <a:spcPct val="150000"/>
              </a:lnSpc>
              <a:spcAft>
                <a:spcPts val="0"/>
              </a:spcAft>
            </a:pPr>
            <a:endPar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2"/>
            </a:endParaRPr>
          </a:p>
          <a:p>
            <a:pPr marL="342863" indent="-214292" algn="just">
              <a:lnSpc>
                <a:spcPct val="150000"/>
              </a:lnSpc>
              <a:spcAft>
                <a:spcPts val="0"/>
              </a:spcAft>
            </a:pPr>
            <a:endPar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2"/>
            </a:endParaRPr>
          </a:p>
          <a:p>
            <a:pPr marL="342863" indent="-214292" algn="just">
              <a:lnSpc>
                <a:spcPct val="150000"/>
              </a:lnSpc>
              <a:spcAft>
                <a:spcPts val="0"/>
              </a:spcAft>
            </a:pPr>
            <a:r>
              <a:rPr lang="tr-TR" sz="825"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2"/>
              </a:rPr>
              <a:t>https://besyocimnastik.wordpress.com/cimnastik-nedir/</a:t>
            </a:r>
            <a:endParaRPr lang="tr-TR" sz="825"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863" indent="-214292" algn="just">
              <a:lnSpc>
                <a:spcPct val="150000"/>
              </a:lnSpc>
              <a:spcAft>
                <a:spcPts val="0"/>
              </a:spcAft>
            </a:pPr>
            <a:r>
              <a:rPr lang="tr-TR" sz="825"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3"/>
              </a:rPr>
              <a:t>https://www.delinetciler.net/showthread.php?t=62270</a:t>
            </a:r>
            <a:endParaRPr lang="tr-TR" sz="825"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863" indent="-214292" algn="just">
              <a:lnSpc>
                <a:spcPct val="150000"/>
              </a:lnSpc>
              <a:spcAft>
                <a:spcPts val="0"/>
              </a:spcAft>
            </a:pPr>
            <a:endPar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863" indent="-214292" algn="just">
              <a:lnSpc>
                <a:spcPct val="150000"/>
              </a:lnSpc>
              <a:spcAft>
                <a:spcPts val="0"/>
              </a:spcAft>
            </a:pPr>
            <a:endParaRPr lang="tr-TR" sz="135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2" name="Slayt Numarası Yer Tutucusu 1"/>
          <p:cNvSpPr>
            <a:spLocks noGrp="1"/>
          </p:cNvSpPr>
          <p:nvPr>
            <p:ph type="sldNum" sz="quarter" idx="12"/>
          </p:nvPr>
        </p:nvSpPr>
        <p:spPr/>
        <p:txBody>
          <a:bodyPr/>
          <a:lstStyle/>
          <a:p>
            <a:fld id="{80B92E41-E063-4A9C-99AA-A8AC0554397C}" type="slidenum">
              <a:rPr lang="tr-TR" smtClean="0"/>
              <a:t>29</a:t>
            </a:fld>
            <a:endParaRPr lang="tr-TR"/>
          </a:p>
        </p:txBody>
      </p:sp>
    </p:spTree>
    <p:extLst>
      <p:ext uri="{BB962C8B-B14F-4D97-AF65-F5344CB8AC3E}">
        <p14:creationId xmlns:p14="http://schemas.microsoft.com/office/powerpoint/2010/main" val="383328780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80B92E41-E063-4A9C-99AA-A8AC0554397C}" type="slidenum">
              <a:rPr lang="tr-TR" smtClean="0"/>
              <a:t>30</a:t>
            </a:fld>
            <a:endParaRPr lang="tr-TR"/>
          </a:p>
        </p:txBody>
      </p:sp>
      <p:sp>
        <p:nvSpPr>
          <p:cNvPr id="2" name="İçerik Yer Tutucusu 1"/>
          <p:cNvSpPr>
            <a:spLocks noGrp="1"/>
          </p:cNvSpPr>
          <p:nvPr>
            <p:ph idx="1"/>
          </p:nvPr>
        </p:nvSpPr>
        <p:spPr>
          <a:xfrm>
            <a:off x="4" y="0"/>
            <a:ext cx="9144001" cy="6000761"/>
          </a:xfrm>
        </p:spPr>
        <p:txBody>
          <a:bodyPr/>
          <a:lstStyle/>
          <a:p>
            <a:pPr marL="136908" indent="0" algn="just">
              <a:lnSpc>
                <a:spcPct val="150000"/>
              </a:lnSpc>
              <a:spcBef>
                <a:spcPts val="0"/>
              </a:spcBef>
              <a:spcAft>
                <a:spcPts val="0"/>
              </a:spcAft>
              <a:buNone/>
            </a:pPr>
            <a:r>
              <a:rPr lang="tr-TR" sz="1350" b="1" dirty="0">
                <a:solidFill>
                  <a:srgbClr val="000000"/>
                </a:solidFill>
                <a:latin typeface="Calibri" panose="020F0502020204030204" pitchFamily="34" charset="0"/>
                <a:ea typeface="Calibri" panose="020F0502020204030204" pitchFamily="34" charset="0"/>
                <a:cs typeface="Calibri" panose="020F0502020204030204" pitchFamily="34" charset="0"/>
              </a:rPr>
              <a:t>ARTİSTİK CİMNASTİK</a:t>
            </a:r>
            <a:endParaRPr lang="tr-TR" sz="135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769" algn="just">
              <a:lnSpc>
                <a:spcPct val="150000"/>
              </a:lnSpc>
              <a:spcBef>
                <a:spcPts val="0"/>
              </a:spcBef>
              <a:spcAft>
                <a:spcPts val="0"/>
              </a:spcAft>
            </a:pP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Artistik </a:t>
            </a:r>
            <a:r>
              <a:rPr lang="tr-TR" sz="1350"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Cimnastiğin</a:t>
            </a: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 ülkemizdeki eski adı Aletli </a:t>
            </a:r>
            <a:r>
              <a:rPr lang="tr-TR" sz="1350"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cimnastiktir</a:t>
            </a: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 Sanatsal ya da sanat </a:t>
            </a:r>
            <a:r>
              <a:rPr lang="tr-TR" sz="1350"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cimnastiği</a:t>
            </a: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 anlamına gelir. </a:t>
            </a:r>
            <a:endParaRPr lang="tr-TR" sz="135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769" algn="just">
              <a:lnSpc>
                <a:spcPct val="150000"/>
              </a:lnSpc>
              <a:spcBef>
                <a:spcPts val="0"/>
              </a:spcBef>
              <a:spcAft>
                <a:spcPts val="0"/>
              </a:spcAft>
            </a:pP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Erkekler 6 alette yarışır. 1- Yer 2- Kulplu beygir 3- Halka 4- Atlama beygiri 5- Paralel 6- Barfiks Bayanlar</a:t>
            </a:r>
            <a:endParaRPr lang="tr-TR" sz="135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769" algn="just">
              <a:lnSpc>
                <a:spcPct val="150000"/>
              </a:lnSpc>
              <a:spcBef>
                <a:spcPts val="0"/>
              </a:spcBef>
              <a:spcAft>
                <a:spcPts val="0"/>
              </a:spcAft>
            </a:pP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Bayanlar 5 alette yarışır. 1- Atlama beygiri 2- Kız paraleli 3- Denge 4- Yer 5- Asimetrik Paralel</a:t>
            </a:r>
            <a:endParaRPr lang="tr-TR" sz="135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36908" indent="0" algn="just">
              <a:lnSpc>
                <a:spcPct val="150000"/>
              </a:lnSpc>
              <a:spcBef>
                <a:spcPts val="0"/>
              </a:spcBef>
              <a:spcAft>
                <a:spcPts val="0"/>
              </a:spcAft>
              <a:buNone/>
            </a:pPr>
            <a:r>
              <a:rPr lang="tr-TR" sz="1350" b="1" dirty="0">
                <a:solidFill>
                  <a:srgbClr val="000000"/>
                </a:solidFill>
                <a:latin typeface="Calibri" panose="020F0502020204030204" pitchFamily="34" charset="0"/>
                <a:ea typeface="Calibri" panose="020F0502020204030204" pitchFamily="34" charset="0"/>
                <a:cs typeface="Calibri" panose="020F0502020204030204" pitchFamily="34" charset="0"/>
              </a:rPr>
              <a:t>RİTMİK CİMNASTİK</a:t>
            </a:r>
            <a:endParaRPr lang="tr-TR" sz="135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769" algn="just">
              <a:lnSpc>
                <a:spcPct val="150000"/>
              </a:lnSpc>
              <a:spcBef>
                <a:spcPts val="0"/>
              </a:spcBef>
              <a:spcAft>
                <a:spcPts val="0"/>
              </a:spcAft>
            </a:pP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Ritmik </a:t>
            </a:r>
            <a:r>
              <a:rPr lang="tr-TR" sz="1350"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a:t>
            </a: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 İsveç kökenli bir spordur. Oyunculuk bale müzik ve </a:t>
            </a:r>
            <a:r>
              <a:rPr lang="tr-TR" sz="1350" dirty="0" err="1">
                <a:solidFill>
                  <a:srgbClr val="000000"/>
                </a:solidFill>
                <a:latin typeface="Calibri" panose="020F0502020204030204" pitchFamily="34" charset="0"/>
                <a:ea typeface="Calibri" panose="020F0502020204030204" pitchFamily="34" charset="0"/>
                <a:cs typeface="Calibri" panose="020F0502020204030204" pitchFamily="34" charset="0"/>
              </a:rPr>
              <a:t>pandomin</a:t>
            </a: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 ile birlikte yapılır Sadece bayanların yaptığı bir branştır. 1983'te Olimpiyatlara dahil edilen Ritmik </a:t>
            </a:r>
            <a:r>
              <a:rPr lang="tr-TR" sz="1350"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Cimnastiğin</a:t>
            </a: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 kendine özgü kuralları ve puanlama sistemi vardır. Türkiye'de 1982 yılında başlayan Ritmik </a:t>
            </a:r>
            <a:r>
              <a:rPr lang="tr-TR" sz="1350"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a:t>
            </a: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 bir yarışma dalı olarak yenidir. Yalnız bayanların yarıştığı artistik </a:t>
            </a:r>
            <a:r>
              <a:rPr lang="tr-TR" sz="1350"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cimnastikte</a:t>
            </a: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 aletler sabit olmasına karşın, ritmik </a:t>
            </a:r>
            <a:r>
              <a:rPr lang="tr-TR" sz="1350"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cimnastikte</a:t>
            </a: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 taşınabilir aletler kullanılmaktadır. </a:t>
            </a:r>
            <a:endParaRPr lang="tr-TR" sz="135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769" algn="just">
              <a:lnSpc>
                <a:spcPct val="150000"/>
              </a:lnSpc>
              <a:spcBef>
                <a:spcPts val="0"/>
              </a:spcBef>
              <a:spcAft>
                <a:spcPts val="0"/>
              </a:spcAft>
            </a:pP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Bunlar; çember, top, kurdele, ip, lobuttur. Her yıl bunların bir tanesinin kullanımı iptal edilir.</a:t>
            </a:r>
          </a:p>
          <a:p>
            <a:pPr marL="132146" indent="0" algn="just">
              <a:lnSpc>
                <a:spcPct val="150000"/>
              </a:lnSpc>
              <a:spcAft>
                <a:spcPts val="0"/>
              </a:spcAft>
              <a:buNone/>
            </a:pPr>
            <a:r>
              <a:rPr lang="tr-TR" sz="1350" b="1" dirty="0">
                <a:solidFill>
                  <a:srgbClr val="000000"/>
                </a:solidFill>
                <a:latin typeface="Calibri" panose="020F0502020204030204" pitchFamily="34" charset="0"/>
                <a:ea typeface="Calibri" panose="020F0502020204030204" pitchFamily="34" charset="0"/>
                <a:cs typeface="Calibri" panose="020F0502020204030204" pitchFamily="34" charset="0"/>
              </a:rPr>
              <a:t>GENEL CİMNASTİK</a:t>
            </a:r>
            <a:endParaRPr lang="tr-TR" sz="135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769" indent="-197622" algn="just">
              <a:lnSpc>
                <a:spcPct val="150000"/>
              </a:lnSpc>
              <a:spcAft>
                <a:spcPts val="0"/>
              </a:spcAft>
            </a:pP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Şu anda gösteri amaçlı yapılmakta olan bu branşta her ülke kendi yarışma kurallarını belirlemektedir. Genel </a:t>
            </a:r>
            <a:r>
              <a:rPr lang="tr-TR" sz="1350"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a:t>
            </a: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 müzik eşliğinde serbest spor </a:t>
            </a:r>
            <a:r>
              <a:rPr lang="tr-TR" sz="1350" dirty="0" err="1">
                <a:solidFill>
                  <a:srgbClr val="000000"/>
                </a:solidFill>
                <a:latin typeface="Calibri" panose="020F0502020204030204" pitchFamily="34" charset="0"/>
                <a:ea typeface="Calibri" panose="020F0502020204030204" pitchFamily="34" charset="0"/>
                <a:cs typeface="Calibri" panose="020F0502020204030204" pitchFamily="34" charset="0"/>
              </a:rPr>
              <a:t>giyisileri</a:t>
            </a: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 ve taşınabilir her türlü aracın kullanılabileceği, içerisinde dans, çeşitli </a:t>
            </a:r>
            <a:r>
              <a:rPr lang="tr-TR" sz="1350"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a:t>
            </a: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 hareketleri olan, hatta belli bir temayı işleyen ve estetik görünümü ağır basan bir grup </a:t>
            </a:r>
            <a:r>
              <a:rPr lang="tr-TR" sz="1350"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cimnastiğidir</a:t>
            </a: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 Gruplar yalnız bay, yalnız bayan olabileceği gibi, karma da olabilir. Her alette serbest ve zorunlu hareketler vardır. Zorunlu hareketler önceden belirlenmiş hareketlerdir. Serbest hareket </a:t>
            </a:r>
            <a:r>
              <a:rPr lang="tr-TR" sz="1350" dirty="0" err="1">
                <a:solidFill>
                  <a:srgbClr val="000000"/>
                </a:solidFill>
                <a:latin typeface="Calibri" panose="020F0502020204030204" pitchFamily="34" charset="0"/>
                <a:ea typeface="Calibri" panose="020F0502020204030204" pitchFamily="34" charset="0"/>
                <a:cs typeface="Calibri" panose="020F0502020204030204" pitchFamily="34" charset="0"/>
              </a:rPr>
              <a:t>ler</a:t>
            </a: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tr-TR" sz="1350"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cimnastikçilerin</a:t>
            </a:r>
            <a:r>
              <a:rPr lang="tr-TR" sz="1350" dirty="0">
                <a:solidFill>
                  <a:srgbClr val="000000"/>
                </a:solidFill>
                <a:latin typeface="Calibri" panose="020F0502020204030204" pitchFamily="34" charset="0"/>
                <a:ea typeface="Calibri" panose="020F0502020204030204" pitchFamily="34" charset="0"/>
                <a:cs typeface="Calibri" panose="020F0502020204030204" pitchFamily="34" charset="0"/>
              </a:rPr>
              <a:t> kendilerinin düzenledikleri hareketlerdir ve yarışmacıların en başarılı yönlerini gösterebilmek amacını taşırlar.</a:t>
            </a:r>
            <a:endParaRPr lang="tr-TR" sz="135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769" algn="just">
              <a:lnSpc>
                <a:spcPct val="150000"/>
              </a:lnSpc>
              <a:spcBef>
                <a:spcPts val="0"/>
              </a:spcBef>
              <a:spcAft>
                <a:spcPts val="0"/>
              </a:spcAft>
            </a:pPr>
            <a:endParaRPr lang="tr-TR" sz="135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416878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 y="0"/>
            <a:ext cx="9143995" cy="6858000"/>
          </a:xfrm>
          <a:solidFill>
            <a:srgbClr val="FFFFCC"/>
          </a:solidFill>
        </p:spPr>
        <p:txBody>
          <a:bodyPr/>
          <a:lstStyle/>
          <a:p>
            <a:pPr marL="357188" indent="-271463" algn="just">
              <a:spcBef>
                <a:spcPts val="0"/>
              </a:spcBef>
              <a:spcAft>
                <a:spcPts val="0"/>
              </a:spcAft>
              <a:buNone/>
            </a:pPr>
            <a:r>
              <a:rPr lang="tr-TR" b="1" dirty="0">
                <a:solidFill>
                  <a:srgbClr val="000000"/>
                </a:solidFill>
                <a:latin typeface="Calibri" panose="020F0502020204030204" pitchFamily="34" charset="0"/>
                <a:ea typeface="Calibri" panose="020F0502020204030204" pitchFamily="34" charset="0"/>
                <a:cs typeface="Calibri" panose="020F0502020204030204" pitchFamily="34" charset="0"/>
              </a:rPr>
              <a:t>Erkekler:</a:t>
            </a:r>
            <a:endParaRPr lang="tr-T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57188" indent="-271463" algn="just">
              <a:spcBef>
                <a:spcPts val="0"/>
              </a:spcBef>
              <a:spcAft>
                <a:spcPts val="0"/>
              </a:spcAft>
              <a:buNone/>
            </a:pPr>
            <a:r>
              <a:rPr lang="tr-TR" b="1" dirty="0">
                <a:solidFill>
                  <a:srgbClr val="000000"/>
                </a:solidFill>
                <a:latin typeface="Calibri" panose="020F0502020204030204" pitchFamily="34" charset="0"/>
                <a:ea typeface="Calibri" panose="020F0502020204030204" pitchFamily="34" charset="0"/>
                <a:cs typeface="Calibri" panose="020F0502020204030204" pitchFamily="34" charset="0"/>
              </a:rPr>
              <a:t>a-Yer Hareketleri:</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Halı yada özel plastik bir madde ile kaplanmış 12 x12 </a:t>
            </a:r>
            <a:r>
              <a:rPr lang="tr-TR" dirty="0" err="1">
                <a:solidFill>
                  <a:srgbClr val="000000"/>
                </a:solidFill>
                <a:latin typeface="Calibri" panose="020F0502020204030204" pitchFamily="34" charset="0"/>
                <a:ea typeface="Calibri" panose="020F0502020204030204" pitchFamily="34" charset="0"/>
                <a:cs typeface="Calibri" panose="020F0502020204030204" pitchFamily="34" charset="0"/>
              </a:rPr>
              <a:t>m'lik</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bir alanda yapılır. Hareket serisi en az 50, </a:t>
            </a:r>
            <a:r>
              <a:rPr lang="tr-TR" dirty="0" err="1">
                <a:solidFill>
                  <a:srgbClr val="000000"/>
                </a:solidFill>
                <a:latin typeface="Calibri" panose="020F0502020204030204" pitchFamily="34" charset="0"/>
                <a:ea typeface="Calibri" panose="020F0502020204030204" pitchFamily="34" charset="0"/>
                <a:cs typeface="Calibri" panose="020F0502020204030204" pitchFamily="34" charset="0"/>
              </a:rPr>
              <a:t>enç</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çok 70 </a:t>
            </a:r>
            <a:r>
              <a:rPr lang="tr-TR" dirty="0" err="1">
                <a:solidFill>
                  <a:srgbClr val="000000"/>
                </a:solidFill>
                <a:latin typeface="Calibri" panose="020F0502020204030204" pitchFamily="34" charset="0"/>
                <a:ea typeface="Calibri" panose="020F0502020204030204" pitchFamily="34" charset="0"/>
                <a:cs typeface="Calibri" panose="020F0502020204030204" pitchFamily="34" charset="0"/>
              </a:rPr>
              <a:t>sn'dir</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Hareketler bütün zemine yayılmak zorundadır ve uyum içinde olmalıdır.</a:t>
            </a:r>
            <a:endParaRPr lang="tr-T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57188" indent="-271463" algn="just">
              <a:spcBef>
                <a:spcPts val="0"/>
              </a:spcBef>
              <a:spcAft>
                <a:spcPts val="0"/>
              </a:spcAft>
              <a:buNone/>
            </a:pPr>
            <a:r>
              <a:rPr lang="tr-TR" b="1" dirty="0">
                <a:solidFill>
                  <a:srgbClr val="000000"/>
                </a:solidFill>
                <a:latin typeface="Calibri" panose="020F0502020204030204" pitchFamily="34" charset="0"/>
                <a:ea typeface="Calibri" panose="020F0502020204030204" pitchFamily="34" charset="0"/>
                <a:cs typeface="Calibri" panose="020F0502020204030204" pitchFamily="34" charset="0"/>
              </a:rPr>
              <a:t>Atlama Beygiri: </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1,35 m yükseklikte, 1,60 m uzunlukta bir alettir. Atlayışta yükseliş sağlamak amacıyla sıçrama tahtası kullanılır.</a:t>
            </a:r>
            <a:endParaRPr lang="tr-T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57188" indent="-271463" algn="just">
              <a:spcBef>
                <a:spcPts val="0"/>
              </a:spcBef>
              <a:spcAft>
                <a:spcPts val="0"/>
              </a:spcAft>
              <a:buNone/>
            </a:pP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1- Erkekler (Uzun beygirden)</a:t>
            </a:r>
            <a:endParaRPr lang="tr-T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57188" indent="-271463" algn="just">
              <a:spcBef>
                <a:spcPts val="0"/>
              </a:spcBef>
              <a:spcAft>
                <a:spcPts val="0"/>
              </a:spcAft>
              <a:buNone/>
            </a:pP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2- Bayanlar (Yan beygirden) atlar.</a:t>
            </a:r>
            <a:endParaRPr lang="tr-T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57188" indent="-271463" algn="just">
              <a:spcBef>
                <a:spcPts val="0"/>
              </a:spcBef>
              <a:spcAft>
                <a:spcPts val="0"/>
              </a:spcAft>
              <a:buNone/>
            </a:pP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Koşu pistinin boyu 20 m'yi geçmez.</a:t>
            </a:r>
            <a:endParaRPr lang="tr-T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57188" indent="-271463" algn="just">
              <a:spcBef>
                <a:spcPts val="0"/>
              </a:spcBef>
              <a:spcAft>
                <a:spcPts val="0"/>
              </a:spcAft>
              <a:buNone/>
            </a:pPr>
            <a:r>
              <a:rPr lang="tr-TR" b="1" dirty="0">
                <a:solidFill>
                  <a:srgbClr val="000000"/>
                </a:solidFill>
                <a:latin typeface="Calibri" panose="020F0502020204030204" pitchFamily="34" charset="0"/>
                <a:ea typeface="Calibri" panose="020F0502020204030204" pitchFamily="34" charset="0"/>
                <a:cs typeface="Calibri" panose="020F0502020204030204" pitchFamily="34" charset="0"/>
              </a:rPr>
              <a:t>c- Paralel:</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Yerden 1.75 m yükseklikte, genişliği isteğe göre ayarlanabilen, birbirine paralel esnek iki çubuktan (bar) oluşur.</a:t>
            </a:r>
            <a:endParaRPr lang="tr-T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57188" indent="-271463" algn="just">
              <a:spcBef>
                <a:spcPts val="0"/>
              </a:spcBef>
              <a:spcAft>
                <a:spcPts val="0"/>
              </a:spcAft>
              <a:buNone/>
            </a:pPr>
            <a:r>
              <a:rPr lang="tr-TR" b="1" dirty="0">
                <a:solidFill>
                  <a:srgbClr val="000000"/>
                </a:solidFill>
                <a:latin typeface="Calibri" panose="020F0502020204030204" pitchFamily="34" charset="0"/>
                <a:ea typeface="Calibri" panose="020F0502020204030204" pitchFamily="34" charset="0"/>
                <a:cs typeface="Calibri" panose="020F0502020204030204" pitchFamily="34" charset="0"/>
              </a:rPr>
              <a:t>d- Kulplu Beygir:</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Atlama beygirine benzer. Ancak bunun üzerinde iki kulp vardır. Kulplar 41-44 cm mesafededir. Kulpların   üstünün yerden yüksekliği 1.22 m'dir.</a:t>
            </a:r>
            <a:endParaRPr lang="tr-T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57188" indent="-271463" algn="just">
              <a:spcBef>
                <a:spcPts val="0"/>
              </a:spcBef>
              <a:spcAft>
                <a:spcPts val="0"/>
              </a:spcAft>
              <a:buNone/>
            </a:pPr>
            <a:r>
              <a:rPr lang="tr-TR" b="1" dirty="0">
                <a:solidFill>
                  <a:srgbClr val="000000"/>
                </a:solidFill>
                <a:latin typeface="Calibri" panose="020F0502020204030204" pitchFamily="34" charset="0"/>
                <a:ea typeface="Calibri" panose="020F0502020204030204" pitchFamily="34" charset="0"/>
                <a:cs typeface="Calibri" panose="020F0502020204030204" pitchFamily="34" charset="0"/>
              </a:rPr>
              <a:t>e- Halka:</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Yukarıdan </a:t>
            </a:r>
            <a:r>
              <a:rPr lang="tr-TR" dirty="0" err="1">
                <a:solidFill>
                  <a:srgbClr val="000000"/>
                </a:solidFill>
                <a:latin typeface="Calibri" panose="020F0502020204030204" pitchFamily="34" charset="0"/>
                <a:ea typeface="Calibri" panose="020F0502020204030204" pitchFamily="34" charset="0"/>
                <a:cs typeface="Calibri" panose="020F0502020204030204" pitchFamily="34" charset="0"/>
              </a:rPr>
              <a:t>sarken</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tellere asılı yerden 2.55 m yükseklikte ve 13 cm çapında </a:t>
            </a:r>
            <a:r>
              <a:rPr lang="tr-TR" dirty="0" err="1">
                <a:solidFill>
                  <a:srgbClr val="000000"/>
                </a:solidFill>
                <a:latin typeface="Calibri" panose="020F0502020204030204" pitchFamily="34" charset="0"/>
                <a:ea typeface="Calibri" panose="020F0502020204030204" pitchFamily="34" charset="0"/>
                <a:cs typeface="Calibri" panose="020F0502020204030204" pitchFamily="34" charset="0"/>
              </a:rPr>
              <a:t>serbesçte</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sallanan iki halkadan oluşur. </a:t>
            </a:r>
            <a:r>
              <a:rPr lang="tr-TR" dirty="0" err="1">
                <a:solidFill>
                  <a:srgbClr val="000000"/>
                </a:solidFill>
                <a:latin typeface="Calibri" panose="020F0502020204030204" pitchFamily="34" charset="0"/>
                <a:ea typeface="Calibri" panose="020F0502020204030204" pitchFamily="34" charset="0"/>
                <a:cs typeface="Calibri" panose="020F0502020204030204" pitchFamily="34" charset="0"/>
              </a:rPr>
              <a:t>Cimnastikte</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 en fazla kuvvet gerektiren branştır.</a:t>
            </a:r>
            <a:endParaRPr lang="tr-T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57188" indent="-271463" algn="just">
              <a:spcBef>
                <a:spcPts val="0"/>
              </a:spcBef>
              <a:spcAft>
                <a:spcPts val="0"/>
              </a:spcAft>
              <a:buNone/>
            </a:pPr>
            <a:r>
              <a:rPr lang="tr-TR" b="1" dirty="0">
                <a:solidFill>
                  <a:srgbClr val="000000"/>
                </a:solidFill>
                <a:latin typeface="Calibri" panose="020F0502020204030204" pitchFamily="34" charset="0"/>
                <a:ea typeface="Calibri" panose="020F0502020204030204" pitchFamily="34" charset="0"/>
                <a:cs typeface="Calibri" panose="020F0502020204030204" pitchFamily="34" charset="0"/>
              </a:rPr>
              <a:t>f- Barfiks: </a:t>
            </a:r>
            <a:r>
              <a:rPr lang="tr-TR" dirty="0">
                <a:solidFill>
                  <a:srgbClr val="000000"/>
                </a:solidFill>
                <a:latin typeface="Calibri" panose="020F0502020204030204" pitchFamily="34" charset="0"/>
                <a:ea typeface="Calibri" panose="020F0502020204030204" pitchFamily="34" charset="0"/>
                <a:cs typeface="Calibri" panose="020F0502020204030204" pitchFamily="34" charset="0"/>
              </a:rPr>
              <a:t>Çelikten yapılmış olup, yerden 2.55 m yükseklikte direkler üzerinde yerleştirilmiş, 2.40 m uzunluğunda bir bardan oluşur.</a:t>
            </a:r>
            <a:endParaRPr lang="tr-TR" dirty="0">
              <a:solidFill>
                <a:prstClr val="black"/>
              </a:solidFill>
              <a:latin typeface="Calibri" panose="020F0502020204030204"/>
            </a:endParaRPr>
          </a:p>
          <a:p>
            <a:pPr marL="357188" indent="-271463">
              <a:spcBef>
                <a:spcPts val="0"/>
              </a:spcBef>
              <a:spcAft>
                <a:spcPts val="0"/>
              </a:spcAft>
            </a:pPr>
            <a:endParaRPr lang="tr-TR" dirty="0">
              <a:latin typeface="Calibri" panose="020F0502020204030204" pitchFamily="34" charset="0"/>
              <a:ea typeface="Calibri" panose="020F0502020204030204" pitchFamily="34" charset="0"/>
              <a:cs typeface="Times New Roman" panose="02020603050405020304" pitchFamily="18" charset="0"/>
            </a:endParaRPr>
          </a:p>
          <a:p>
            <a:pPr marL="357188" indent="-271463">
              <a:spcBef>
                <a:spcPts val="0"/>
              </a:spcBef>
              <a:spcAft>
                <a:spcPts val="0"/>
              </a:spcAft>
            </a:pPr>
            <a:endParaRPr lang="tr-TR" b="1" dirty="0">
              <a:solidFill>
                <a:srgbClr val="537424"/>
              </a:solidFill>
              <a:latin typeface="Calibri" panose="020F0502020204030204" pitchFamily="34" charset="0"/>
              <a:ea typeface="Times New Roman" panose="02020603050405020304" pitchFamily="18" charset="0"/>
            </a:endParaRPr>
          </a:p>
          <a:p>
            <a:endParaRPr lang="tr-TR" b="1" dirty="0" smtClean="0">
              <a:solidFill>
                <a:srgbClr val="537424"/>
              </a:solidFill>
              <a:latin typeface="Calibri" panose="020F0502020204030204" pitchFamily="34" charset="0"/>
              <a:ea typeface="Times New Roman" panose="02020603050405020304" pitchFamily="18" charset="0"/>
            </a:endParaRPr>
          </a:p>
          <a:p>
            <a:endParaRPr lang="tr-TR" b="1" dirty="0" smtClean="0">
              <a:solidFill>
                <a:srgbClr val="537424"/>
              </a:solidFill>
              <a:latin typeface="Calibri" panose="020F0502020204030204" pitchFamily="34" charset="0"/>
              <a:ea typeface="Times New Roman" panose="02020603050405020304" pitchFamily="18" charset="0"/>
            </a:endParaRPr>
          </a:p>
          <a:p>
            <a:endParaRPr lang="tr-TR" b="1" dirty="0">
              <a:solidFill>
                <a:srgbClr val="537424"/>
              </a:solidFill>
              <a:latin typeface="Calibri" panose="020F0502020204030204" pitchFamily="34" charset="0"/>
            </a:endParaRPr>
          </a:p>
          <a:p>
            <a:endParaRPr lang="tr-TR" sz="825" dirty="0">
              <a:latin typeface="Calibri" panose="020F0502020204030204" pitchFamily="34" charset="0"/>
              <a:cs typeface="Calibri" panose="020F0502020204030204" pitchFamily="34" charset="0"/>
              <a:hlinkClick r:id="rId2"/>
            </a:endParaRPr>
          </a:p>
          <a:p>
            <a:endParaRPr lang="tr-TR" sz="825" dirty="0">
              <a:latin typeface="Calibri" panose="020F0502020204030204" pitchFamily="34" charset="0"/>
              <a:cs typeface="Calibri" panose="020F0502020204030204" pitchFamily="34" charset="0"/>
              <a:hlinkClick r:id="rId2"/>
            </a:endParaRPr>
          </a:p>
          <a:p>
            <a:endParaRPr lang="tr-TR" sz="825" dirty="0">
              <a:latin typeface="Calibri" panose="020F0502020204030204" pitchFamily="34" charset="0"/>
              <a:cs typeface="Calibri" panose="020F0502020204030204" pitchFamily="34" charset="0"/>
              <a:hlinkClick r:id="rId2"/>
            </a:endParaRPr>
          </a:p>
          <a:p>
            <a:r>
              <a:rPr lang="tr-TR" sz="825" dirty="0">
                <a:latin typeface="Calibri" panose="020F0502020204030204" pitchFamily="34" charset="0"/>
                <a:cs typeface="Calibri" panose="020F0502020204030204" pitchFamily="34" charset="0"/>
                <a:hlinkClick r:id="rId2"/>
              </a:rPr>
              <a:t>https://www.delinetciler.net/showthread.php?t=62270</a:t>
            </a:r>
            <a:endParaRPr lang="tr-TR" sz="825" dirty="0">
              <a:latin typeface="Calibri" panose="020F0502020204030204" pitchFamily="34" charset="0"/>
              <a:cs typeface="Calibri" panose="020F0502020204030204" pitchFamily="34" charset="0"/>
            </a:endParaRPr>
          </a:p>
          <a:p>
            <a:endParaRPr lang="tr-TR" dirty="0"/>
          </a:p>
        </p:txBody>
      </p:sp>
      <p:sp>
        <p:nvSpPr>
          <p:cNvPr id="2" name="Slayt Numarası Yer Tutucusu 1"/>
          <p:cNvSpPr>
            <a:spLocks noGrp="1"/>
          </p:cNvSpPr>
          <p:nvPr>
            <p:ph type="sldNum" sz="quarter" idx="12"/>
          </p:nvPr>
        </p:nvSpPr>
        <p:spPr/>
        <p:txBody>
          <a:bodyPr/>
          <a:lstStyle/>
          <a:p>
            <a:fld id="{80B92E41-E063-4A9C-99AA-A8AC0554397C}" type="slidenum">
              <a:rPr lang="tr-TR" smtClean="0"/>
              <a:t>31</a:t>
            </a:fld>
            <a:endParaRPr lang="tr-TR"/>
          </a:p>
        </p:txBody>
      </p:sp>
    </p:spTree>
    <p:extLst>
      <p:ext uri="{BB962C8B-B14F-4D97-AF65-F5344CB8AC3E}">
        <p14:creationId xmlns:p14="http://schemas.microsoft.com/office/powerpoint/2010/main" val="155341756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 y="0"/>
            <a:ext cx="9144001" cy="6858000"/>
          </a:xfrm>
          <a:solidFill>
            <a:srgbClr val="FFFFCC"/>
          </a:solidFill>
        </p:spPr>
        <p:txBody>
          <a:bodyPr/>
          <a:lstStyle/>
          <a:p>
            <a:pPr marL="442913" indent="-192088" algn="just">
              <a:lnSpc>
                <a:spcPct val="150000"/>
              </a:lnSpc>
              <a:spcAft>
                <a:spcPts val="0"/>
              </a:spcAft>
              <a:buNone/>
            </a:pPr>
            <a:r>
              <a:rPr lang="tr-TR" b="1" dirty="0" smtClean="0">
                <a:latin typeface="Calibri" panose="020F0502020204030204" pitchFamily="34" charset="0"/>
                <a:ea typeface="Calibri" panose="020F0502020204030204" pitchFamily="34" charset="0"/>
                <a:cs typeface="Calibri" panose="020F0502020204030204" pitchFamily="34" charset="0"/>
              </a:rPr>
              <a:t>Bayanlar</a:t>
            </a:r>
            <a:r>
              <a:rPr lang="tr-TR" b="1" dirty="0">
                <a:latin typeface="Calibri" panose="020F0502020204030204" pitchFamily="34" charset="0"/>
                <a:ea typeface="Calibri" panose="020F0502020204030204" pitchFamily="34" charset="0"/>
                <a:cs typeface="Calibri" panose="020F0502020204030204" pitchFamily="34" charset="0"/>
              </a:rPr>
              <a:t>:</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442913" indent="-192088" algn="just">
              <a:lnSpc>
                <a:spcPct val="150000"/>
              </a:lnSpc>
              <a:spcAft>
                <a:spcPts val="0"/>
              </a:spcAft>
              <a:buNone/>
            </a:pPr>
            <a:r>
              <a:rPr lang="tr-TR" dirty="0">
                <a:latin typeface="Calibri" panose="020F0502020204030204" pitchFamily="34" charset="0"/>
                <a:ea typeface="Calibri" panose="020F0502020204030204" pitchFamily="34" charset="0"/>
                <a:cs typeface="Calibri" panose="020F0502020204030204" pitchFamily="34" charset="0"/>
              </a:rPr>
              <a:t>1- Atlama Beygiri: Yerden yüksekliği 1.10 m'dir. Erkeklerin aksine yan olarak kullanılır. Yarışma 1 A Zorunlu Seridir ve bir atlayış yapılır. Yarışma 1 B Serbest seridir ve iki atlayış yapılır.</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442913" indent="-192088" algn="just">
              <a:lnSpc>
                <a:spcPct val="150000"/>
              </a:lnSpc>
              <a:spcAft>
                <a:spcPts val="0"/>
              </a:spcAft>
              <a:buNone/>
            </a:pPr>
            <a:r>
              <a:rPr lang="tr-TR" dirty="0">
                <a:latin typeface="Calibri" panose="020F0502020204030204" pitchFamily="34" charset="0"/>
                <a:ea typeface="Calibri" panose="020F0502020204030204" pitchFamily="34" charset="0"/>
                <a:cs typeface="Calibri" panose="020F0502020204030204" pitchFamily="34" charset="0"/>
              </a:rPr>
              <a:t>2- Paralel : 2.40 m uzunlukta birbirlerine paralel barlardan oluşur. Bunlardan alt bar 155 -160 cm, üst bar 225-235 cm, bar açıklığı ise 90- 140 cm arasındadır. Paralel serisi, en az 10 değer bölümü, en az üç bar değişikliği, en az bir yön değişikliği içerir.</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442913" indent="-192088" algn="just">
              <a:lnSpc>
                <a:spcPct val="150000"/>
              </a:lnSpc>
              <a:spcAft>
                <a:spcPts val="0"/>
              </a:spcAft>
              <a:buNone/>
            </a:pPr>
            <a:r>
              <a:rPr lang="tr-TR" dirty="0">
                <a:latin typeface="Calibri" panose="020F0502020204030204" pitchFamily="34" charset="0"/>
                <a:ea typeface="Calibri" panose="020F0502020204030204" pitchFamily="34" charset="0"/>
                <a:cs typeface="Calibri" panose="020F0502020204030204" pitchFamily="34" charset="0"/>
              </a:rPr>
              <a:t>3- Denge: Yerden yüksekliği 1.10 m, uzunluğu 5 m genişliği 10 cm'dir. Seri süresi 1.10'dan az, 1.30 </a:t>
            </a:r>
            <a:r>
              <a:rPr lang="tr-TR" dirty="0" err="1">
                <a:latin typeface="Calibri" panose="020F0502020204030204" pitchFamily="34" charset="0"/>
                <a:ea typeface="Calibri" panose="020F0502020204030204" pitchFamily="34" charset="0"/>
                <a:cs typeface="Calibri" panose="020F0502020204030204" pitchFamily="34" charset="0"/>
              </a:rPr>
              <a:t>sn'den</a:t>
            </a:r>
            <a:r>
              <a:rPr lang="tr-TR" dirty="0">
                <a:latin typeface="Calibri" panose="020F0502020204030204" pitchFamily="34" charset="0"/>
                <a:ea typeface="Calibri" panose="020F0502020204030204" pitchFamily="34" charset="0"/>
                <a:cs typeface="Calibri" panose="020F0502020204030204" pitchFamily="34" charset="0"/>
              </a:rPr>
              <a:t> fazla olamaz.</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442913" indent="-192088" algn="just">
              <a:lnSpc>
                <a:spcPct val="150000"/>
              </a:lnSpc>
              <a:spcAft>
                <a:spcPts val="0"/>
              </a:spcAft>
              <a:buNone/>
            </a:pPr>
            <a:r>
              <a:rPr lang="tr-TR" dirty="0">
                <a:latin typeface="Calibri" panose="020F0502020204030204" pitchFamily="34" charset="0"/>
                <a:ea typeface="Calibri" panose="020F0502020204030204" pitchFamily="34" charset="0"/>
                <a:cs typeface="Calibri" panose="020F0502020204030204" pitchFamily="34" charset="0"/>
              </a:rPr>
              <a:t>4- Yer: 12 x12 </a:t>
            </a:r>
            <a:r>
              <a:rPr lang="tr-TR" dirty="0" err="1">
                <a:latin typeface="Calibri" panose="020F0502020204030204" pitchFamily="34" charset="0"/>
                <a:ea typeface="Calibri" panose="020F0502020204030204" pitchFamily="34" charset="0"/>
                <a:cs typeface="Calibri" panose="020F0502020204030204" pitchFamily="34" charset="0"/>
              </a:rPr>
              <a:t>m'lik</a:t>
            </a:r>
            <a:r>
              <a:rPr lang="tr-TR" dirty="0">
                <a:latin typeface="Calibri" panose="020F0502020204030204" pitchFamily="34" charset="0"/>
                <a:ea typeface="Calibri" panose="020F0502020204030204" pitchFamily="34" charset="0"/>
                <a:cs typeface="Calibri" panose="020F0502020204030204" pitchFamily="34" charset="0"/>
              </a:rPr>
              <a:t> yer minderinde yapılır. Seri süresi 1.10'dan az 1.30 </a:t>
            </a:r>
            <a:r>
              <a:rPr lang="tr-TR" dirty="0" err="1">
                <a:latin typeface="Calibri" panose="020F0502020204030204" pitchFamily="34" charset="0"/>
                <a:ea typeface="Calibri" panose="020F0502020204030204" pitchFamily="34" charset="0"/>
                <a:cs typeface="Calibri" panose="020F0502020204030204" pitchFamily="34" charset="0"/>
              </a:rPr>
              <a:t>sn'den</a:t>
            </a:r>
            <a:r>
              <a:rPr lang="tr-TR" dirty="0">
                <a:latin typeface="Calibri" panose="020F0502020204030204" pitchFamily="34" charset="0"/>
                <a:ea typeface="Calibri" panose="020F0502020204030204" pitchFamily="34" charset="0"/>
                <a:cs typeface="Calibri" panose="020F0502020204030204" pitchFamily="34" charset="0"/>
              </a:rPr>
              <a:t> çok olamaz</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442913" indent="-192088">
              <a:lnSpc>
                <a:spcPct val="150000"/>
              </a:lnSpc>
              <a:buNone/>
            </a:pPr>
            <a:endParaRPr lang="tr-TR" dirty="0">
              <a:latin typeface="Calibri" panose="020F0502020204030204" pitchFamily="34" charset="0"/>
              <a:cs typeface="Calibri" panose="020F0502020204030204" pitchFamily="34" charset="0"/>
            </a:endParaRPr>
          </a:p>
          <a:p>
            <a:pPr marL="329769">
              <a:lnSpc>
                <a:spcPct val="150000"/>
              </a:lnSpc>
            </a:pPr>
            <a:endParaRPr lang="tr-TR" sz="1350" dirty="0">
              <a:latin typeface="Calibri" panose="020F0502020204030204" pitchFamily="34" charset="0"/>
              <a:cs typeface="Calibri" panose="020F0502020204030204" pitchFamily="34" charset="0"/>
            </a:endParaRPr>
          </a:p>
          <a:p>
            <a:pPr marL="329769">
              <a:lnSpc>
                <a:spcPct val="150000"/>
              </a:lnSpc>
            </a:pPr>
            <a:endParaRPr lang="tr-TR" sz="1350" dirty="0">
              <a:latin typeface="Calibri" panose="020F0502020204030204" pitchFamily="34" charset="0"/>
              <a:cs typeface="Calibri" panose="020F0502020204030204" pitchFamily="34" charset="0"/>
            </a:endParaRPr>
          </a:p>
          <a:p>
            <a:pPr marL="332150" indent="-203575">
              <a:lnSpc>
                <a:spcPct val="150000"/>
              </a:lnSpc>
            </a:pPr>
            <a:endParaRPr lang="tr-TR" sz="1350" dirty="0">
              <a:latin typeface="Calibri" panose="020F0502020204030204" pitchFamily="34" charset="0"/>
              <a:cs typeface="Calibri" panose="020F0502020204030204" pitchFamily="34" charset="0"/>
            </a:endParaRPr>
          </a:p>
          <a:p>
            <a:pPr marL="332150" algn="just">
              <a:lnSpc>
                <a:spcPct val="150000"/>
              </a:lnSpc>
              <a:spcAft>
                <a:spcPts val="0"/>
              </a:spcAft>
            </a:pPr>
            <a:endParaRPr lang="tr-TR" sz="1350" dirty="0">
              <a:latin typeface="Calibri" panose="020F0502020204030204" pitchFamily="34" charset="0"/>
              <a:cs typeface="Calibri" panose="020F0502020204030204" pitchFamily="34" charset="0"/>
            </a:endParaRPr>
          </a:p>
          <a:p>
            <a:pPr marL="332150" algn="just">
              <a:lnSpc>
                <a:spcPct val="150000"/>
              </a:lnSpc>
              <a:spcAft>
                <a:spcPts val="0"/>
              </a:spcAft>
            </a:pPr>
            <a:endParaRPr lang="tr-TR" sz="1350" dirty="0">
              <a:latin typeface="Calibri" panose="020F0502020204030204" pitchFamily="34" charset="0"/>
              <a:cs typeface="Calibri" panose="020F0502020204030204" pitchFamily="34" charset="0"/>
            </a:endParaRPr>
          </a:p>
          <a:p>
            <a:pPr marL="332150" algn="just">
              <a:lnSpc>
                <a:spcPct val="150000"/>
              </a:lnSpc>
              <a:spcAft>
                <a:spcPts val="0"/>
              </a:spcAft>
            </a:pPr>
            <a:endParaRPr lang="tr-TR" sz="1350" dirty="0">
              <a:latin typeface="Calibri" panose="020F0502020204030204" pitchFamily="34" charset="0"/>
              <a:cs typeface="Calibri" panose="020F0502020204030204" pitchFamily="34" charset="0"/>
            </a:endParaRPr>
          </a:p>
          <a:p>
            <a:pPr marL="332150" algn="just">
              <a:lnSpc>
                <a:spcPct val="150000"/>
              </a:lnSpc>
              <a:spcAft>
                <a:spcPts val="0"/>
              </a:spcAft>
            </a:pPr>
            <a:endParaRPr lang="tr-TR" sz="1350" dirty="0">
              <a:latin typeface="Calibri" panose="020F0502020204030204" pitchFamily="34" charset="0"/>
              <a:cs typeface="Calibri" panose="020F0502020204030204" pitchFamily="34" charset="0"/>
            </a:endParaRPr>
          </a:p>
          <a:p>
            <a:pPr marL="332150" algn="just">
              <a:lnSpc>
                <a:spcPct val="150000"/>
              </a:lnSpc>
              <a:spcAft>
                <a:spcPts val="0"/>
              </a:spcAft>
            </a:pPr>
            <a:endParaRPr lang="tr-TR" sz="1350" dirty="0">
              <a:latin typeface="Calibri" panose="020F0502020204030204" pitchFamily="34" charset="0"/>
              <a:cs typeface="Calibri" panose="020F0502020204030204" pitchFamily="34" charset="0"/>
            </a:endParaRPr>
          </a:p>
          <a:p>
            <a:pPr marL="332150" algn="just">
              <a:lnSpc>
                <a:spcPct val="150000"/>
              </a:lnSpc>
              <a:spcAft>
                <a:spcPts val="0"/>
              </a:spcAft>
            </a:pPr>
            <a:endParaRPr lang="tr-TR" sz="1350" dirty="0">
              <a:latin typeface="Calibri" panose="020F0502020204030204" pitchFamily="34" charset="0"/>
              <a:cs typeface="Calibri" panose="020F0502020204030204" pitchFamily="34" charset="0"/>
            </a:endParaRPr>
          </a:p>
          <a:p>
            <a:pPr marL="332150" algn="just">
              <a:lnSpc>
                <a:spcPct val="150000"/>
              </a:lnSpc>
              <a:spcAft>
                <a:spcPts val="0"/>
              </a:spcAft>
            </a:pPr>
            <a:endParaRPr lang="tr-TR" sz="1350" dirty="0">
              <a:latin typeface="Calibri" panose="020F0502020204030204" pitchFamily="34" charset="0"/>
              <a:cs typeface="Calibri" panose="020F0502020204030204" pitchFamily="34" charset="0"/>
            </a:endParaRPr>
          </a:p>
          <a:p>
            <a:pPr marL="332150" algn="just">
              <a:lnSpc>
                <a:spcPct val="150000"/>
              </a:lnSpc>
              <a:spcAft>
                <a:spcPts val="0"/>
              </a:spcAft>
            </a:pPr>
            <a:endParaRPr lang="tr-TR" sz="1350" dirty="0">
              <a:latin typeface="Calibri" panose="020F0502020204030204" pitchFamily="34" charset="0"/>
              <a:cs typeface="Calibri" panose="020F0502020204030204" pitchFamily="34" charset="0"/>
            </a:endParaRPr>
          </a:p>
          <a:p>
            <a:endParaRPr lang="tr-TR" dirty="0"/>
          </a:p>
        </p:txBody>
      </p:sp>
      <p:sp>
        <p:nvSpPr>
          <p:cNvPr id="4" name="Slayt Numarası Yer Tutucusu 3"/>
          <p:cNvSpPr>
            <a:spLocks noGrp="1"/>
          </p:cNvSpPr>
          <p:nvPr>
            <p:ph type="sldNum" sz="quarter" idx="12"/>
          </p:nvPr>
        </p:nvSpPr>
        <p:spPr/>
        <p:txBody>
          <a:bodyPr/>
          <a:lstStyle/>
          <a:p>
            <a:fld id="{80B92E41-E063-4A9C-99AA-A8AC0554397C}" type="slidenum">
              <a:rPr lang="tr-TR" smtClean="0"/>
              <a:t>32</a:t>
            </a:fld>
            <a:endParaRPr lang="tr-TR"/>
          </a:p>
        </p:txBody>
      </p:sp>
    </p:spTree>
    <p:extLst>
      <p:ext uri="{BB962C8B-B14F-4D97-AF65-F5344CB8AC3E}">
        <p14:creationId xmlns:p14="http://schemas.microsoft.com/office/powerpoint/2010/main" val="69665507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lnSpc>
                <a:spcPct val="150000"/>
              </a:lnSpc>
              <a:spcAft>
                <a:spcPts val="0"/>
              </a:spcAft>
            </a:pPr>
            <a:r>
              <a:rPr lang="tr-TR"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https://</a:t>
            </a:r>
            <a:r>
              <a:rPr lang="tr-TR" u="sng" dirty="0" smtClean="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www.haberturk.com/kadin-cimnastikciler-avrupa-sampiyonasi-nda-madalya-pesinde-2905302-spor</a:t>
            </a:r>
            <a:endParaRPr lang="tr-TR" u="sng" dirty="0" smtClean="0">
              <a:solidFill>
                <a:srgbClr val="0563C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spcAft>
                <a:spcPts val="0"/>
              </a:spcAft>
            </a:pPr>
            <a:endParaRPr lang="tr-TR" sz="1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dirty="0">
                <a:latin typeface="Calibri" panose="020F0502020204030204" pitchFamily="34" charset="0"/>
                <a:ea typeface="Calibri" panose="020F0502020204030204" pitchFamily="34" charset="0"/>
                <a:cs typeface="Calibri" panose="020F0502020204030204" pitchFamily="34" charset="0"/>
              </a:rPr>
              <a:t> </a:t>
            </a:r>
            <a:endParaRPr lang="tr-TR" sz="1500"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4" name="Slayt Numarası Yer Tutucusu 3"/>
          <p:cNvSpPr>
            <a:spLocks noGrp="1"/>
          </p:cNvSpPr>
          <p:nvPr>
            <p:ph type="sldNum" sz="quarter" idx="12"/>
          </p:nvPr>
        </p:nvSpPr>
        <p:spPr/>
        <p:txBody>
          <a:bodyPr/>
          <a:lstStyle/>
          <a:p>
            <a:fld id="{80B92E41-E063-4A9C-99AA-A8AC0554397C}" type="slidenum">
              <a:rPr lang="tr-TR" smtClean="0"/>
              <a:t>33</a:t>
            </a:fld>
            <a:endParaRPr lang="tr-TR"/>
          </a:p>
        </p:txBody>
      </p:sp>
    </p:spTree>
    <p:extLst>
      <p:ext uri="{BB962C8B-B14F-4D97-AF65-F5344CB8AC3E}">
        <p14:creationId xmlns:p14="http://schemas.microsoft.com/office/powerpoint/2010/main" val="48959400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 y="857253"/>
            <a:ext cx="9144001" cy="5047060"/>
          </a:xfrm>
        </p:spPr>
        <p:txBody>
          <a:bodyPr/>
          <a:lstStyle/>
          <a:p>
            <a:pPr marL="407150" algn="ctr">
              <a:lnSpc>
                <a:spcPct val="150000"/>
              </a:lnSpc>
              <a:spcBef>
                <a:spcPts val="0"/>
              </a:spcBef>
              <a:buNone/>
            </a:pPr>
            <a:r>
              <a:rPr lang="tr-TR" sz="1350" b="1" i="1" dirty="0">
                <a:solidFill>
                  <a:srgbClr val="000000"/>
                </a:solidFill>
                <a:latin typeface="Calibri" panose="020F0502020204030204" pitchFamily="34" charset="0"/>
                <a:cs typeface="Calibri" panose="020F0502020204030204" pitchFamily="34" charset="0"/>
              </a:rPr>
              <a:t>ALETLİ JİMNASTİK</a:t>
            </a:r>
          </a:p>
          <a:p>
            <a:pPr marL="407150">
              <a:lnSpc>
                <a:spcPct val="150000"/>
              </a:lnSpc>
              <a:spcBef>
                <a:spcPts val="0"/>
              </a:spcBef>
              <a:buNone/>
            </a:pPr>
            <a:r>
              <a:rPr lang="tr-TR" sz="1350" b="1" i="1" dirty="0">
                <a:solidFill>
                  <a:srgbClr val="000000"/>
                </a:solidFill>
                <a:latin typeface="Calibri" panose="020F0502020204030204" pitchFamily="34" charset="0"/>
                <a:cs typeface="Calibri" panose="020F0502020204030204" pitchFamily="34" charset="0"/>
              </a:rPr>
              <a:t>Erkekler 6 alette yarışır</a:t>
            </a:r>
          </a:p>
          <a:p>
            <a:pPr marL="471436" indent="-139290">
              <a:lnSpc>
                <a:spcPct val="150000"/>
              </a:lnSpc>
              <a:spcBef>
                <a:spcPts val="0"/>
              </a:spcBef>
              <a:buNone/>
            </a:pPr>
            <a:r>
              <a:rPr lang="tr-TR" sz="1350" i="1" dirty="0">
                <a:solidFill>
                  <a:srgbClr val="000000"/>
                </a:solidFill>
                <a:latin typeface="Calibri" panose="020F0502020204030204" pitchFamily="34" charset="0"/>
                <a:cs typeface="Calibri" panose="020F0502020204030204" pitchFamily="34" charset="0"/>
              </a:rPr>
              <a:t>1.  Yer minderi</a:t>
            </a:r>
          </a:p>
          <a:p>
            <a:pPr marL="471436" indent="-139290">
              <a:lnSpc>
                <a:spcPct val="150000"/>
              </a:lnSpc>
              <a:spcBef>
                <a:spcPts val="0"/>
              </a:spcBef>
              <a:buNone/>
            </a:pPr>
            <a:r>
              <a:rPr lang="tr-TR" sz="1350" i="1" dirty="0">
                <a:solidFill>
                  <a:srgbClr val="000000"/>
                </a:solidFill>
                <a:latin typeface="Calibri" panose="020F0502020204030204" pitchFamily="34" charset="0"/>
                <a:cs typeface="Calibri" panose="020F0502020204030204" pitchFamily="34" charset="0"/>
              </a:rPr>
              <a:t>2.  Kulplu beygir </a:t>
            </a:r>
          </a:p>
          <a:p>
            <a:pPr marL="471436" indent="-139290">
              <a:lnSpc>
                <a:spcPct val="150000"/>
              </a:lnSpc>
              <a:spcBef>
                <a:spcPts val="0"/>
              </a:spcBef>
              <a:buNone/>
            </a:pPr>
            <a:r>
              <a:rPr lang="tr-TR" sz="1350" i="1" dirty="0">
                <a:solidFill>
                  <a:srgbClr val="000000"/>
                </a:solidFill>
                <a:latin typeface="Calibri" panose="020F0502020204030204" pitchFamily="34" charset="0"/>
                <a:cs typeface="Calibri" panose="020F0502020204030204" pitchFamily="34" charset="0"/>
              </a:rPr>
              <a:t>3.  Halka </a:t>
            </a:r>
          </a:p>
          <a:p>
            <a:pPr marL="471436" indent="-139290">
              <a:lnSpc>
                <a:spcPct val="150000"/>
              </a:lnSpc>
              <a:spcBef>
                <a:spcPts val="0"/>
              </a:spcBef>
              <a:buNone/>
            </a:pPr>
            <a:r>
              <a:rPr lang="tr-TR" sz="1350" i="1" dirty="0">
                <a:solidFill>
                  <a:srgbClr val="000000"/>
                </a:solidFill>
                <a:latin typeface="Calibri" panose="020F0502020204030204" pitchFamily="34" charset="0"/>
                <a:cs typeface="Calibri" panose="020F0502020204030204" pitchFamily="34" charset="0"/>
              </a:rPr>
              <a:t>4.  Atlama beygiri </a:t>
            </a:r>
          </a:p>
          <a:p>
            <a:pPr marL="471436" indent="-139290">
              <a:lnSpc>
                <a:spcPct val="150000"/>
              </a:lnSpc>
              <a:spcBef>
                <a:spcPts val="0"/>
              </a:spcBef>
              <a:buNone/>
            </a:pPr>
            <a:r>
              <a:rPr lang="tr-TR" sz="1350" i="1" dirty="0">
                <a:solidFill>
                  <a:srgbClr val="000000"/>
                </a:solidFill>
                <a:latin typeface="Calibri" panose="020F0502020204030204" pitchFamily="34" charset="0"/>
                <a:cs typeface="Calibri" panose="020F0502020204030204" pitchFamily="34" charset="0"/>
              </a:rPr>
              <a:t>5.  Paralel </a:t>
            </a:r>
          </a:p>
          <a:p>
            <a:pPr marL="471436" indent="-139290">
              <a:lnSpc>
                <a:spcPct val="150000"/>
              </a:lnSpc>
              <a:spcBef>
                <a:spcPts val="0"/>
              </a:spcBef>
              <a:buNone/>
            </a:pPr>
            <a:r>
              <a:rPr lang="tr-TR" sz="1350" i="1" dirty="0">
                <a:solidFill>
                  <a:srgbClr val="000000"/>
                </a:solidFill>
                <a:latin typeface="Calibri" panose="020F0502020204030204" pitchFamily="34" charset="0"/>
                <a:cs typeface="Calibri" panose="020F0502020204030204" pitchFamily="34" charset="0"/>
              </a:rPr>
              <a:t>6.  Barfiks Bayanlar</a:t>
            </a:r>
          </a:p>
          <a:p>
            <a:pPr marL="407150">
              <a:lnSpc>
                <a:spcPct val="150000"/>
              </a:lnSpc>
              <a:spcBef>
                <a:spcPts val="0"/>
              </a:spcBef>
              <a:buNone/>
            </a:pPr>
            <a:r>
              <a:rPr lang="tr-TR" sz="1350" b="1" i="1" dirty="0">
                <a:solidFill>
                  <a:srgbClr val="000000"/>
                </a:solidFill>
                <a:latin typeface="Calibri" panose="020F0502020204030204" pitchFamily="34" charset="0"/>
                <a:cs typeface="Calibri" panose="020F0502020204030204" pitchFamily="34" charset="0"/>
              </a:rPr>
              <a:t>Bayanlar 5 alette yarışır.</a:t>
            </a:r>
          </a:p>
          <a:p>
            <a:pPr marL="332150" indent="0">
              <a:lnSpc>
                <a:spcPct val="150000"/>
              </a:lnSpc>
              <a:spcBef>
                <a:spcPts val="0"/>
              </a:spcBef>
              <a:buNone/>
            </a:pPr>
            <a:r>
              <a:rPr lang="tr-TR" sz="1350" i="1" dirty="0">
                <a:solidFill>
                  <a:srgbClr val="000000"/>
                </a:solidFill>
                <a:latin typeface="Calibri" panose="020F0502020204030204" pitchFamily="34" charset="0"/>
                <a:cs typeface="Calibri" panose="020F0502020204030204" pitchFamily="34" charset="0"/>
              </a:rPr>
              <a:t>1.  Atlama beygiri </a:t>
            </a:r>
          </a:p>
          <a:p>
            <a:pPr marL="332150" indent="0">
              <a:lnSpc>
                <a:spcPct val="150000"/>
              </a:lnSpc>
              <a:spcBef>
                <a:spcPts val="0"/>
              </a:spcBef>
              <a:buNone/>
            </a:pPr>
            <a:r>
              <a:rPr lang="tr-TR" sz="1350" i="1" dirty="0">
                <a:solidFill>
                  <a:srgbClr val="000000"/>
                </a:solidFill>
                <a:latin typeface="Calibri" panose="020F0502020204030204" pitchFamily="34" charset="0"/>
                <a:cs typeface="Calibri" panose="020F0502020204030204" pitchFamily="34" charset="0"/>
              </a:rPr>
              <a:t>2.  Kız paraleli </a:t>
            </a:r>
          </a:p>
          <a:p>
            <a:pPr marL="332150" indent="0">
              <a:lnSpc>
                <a:spcPct val="150000"/>
              </a:lnSpc>
              <a:spcBef>
                <a:spcPts val="0"/>
              </a:spcBef>
              <a:buNone/>
            </a:pPr>
            <a:r>
              <a:rPr lang="tr-TR" sz="1350" i="1" dirty="0">
                <a:solidFill>
                  <a:srgbClr val="000000"/>
                </a:solidFill>
                <a:latin typeface="Calibri" panose="020F0502020204030204" pitchFamily="34" charset="0"/>
                <a:cs typeface="Calibri" panose="020F0502020204030204" pitchFamily="34" charset="0"/>
              </a:rPr>
              <a:t>3.  Denge </a:t>
            </a:r>
          </a:p>
          <a:p>
            <a:pPr marL="332150" indent="0">
              <a:lnSpc>
                <a:spcPct val="150000"/>
              </a:lnSpc>
              <a:spcBef>
                <a:spcPts val="0"/>
              </a:spcBef>
              <a:buNone/>
            </a:pPr>
            <a:r>
              <a:rPr lang="tr-TR" sz="1350" i="1" dirty="0">
                <a:solidFill>
                  <a:srgbClr val="000000"/>
                </a:solidFill>
                <a:latin typeface="Calibri" panose="020F0502020204030204" pitchFamily="34" charset="0"/>
                <a:cs typeface="Calibri" panose="020F0502020204030204" pitchFamily="34" charset="0"/>
              </a:rPr>
              <a:t>4.  Yer minderi</a:t>
            </a:r>
          </a:p>
          <a:p>
            <a:pPr marL="332150" indent="0">
              <a:lnSpc>
                <a:spcPct val="150000"/>
              </a:lnSpc>
              <a:spcBef>
                <a:spcPts val="0"/>
              </a:spcBef>
              <a:buNone/>
            </a:pPr>
            <a:r>
              <a:rPr lang="tr-TR" sz="1350" i="1" dirty="0">
                <a:solidFill>
                  <a:srgbClr val="000000"/>
                </a:solidFill>
                <a:latin typeface="Calibri" panose="020F0502020204030204" pitchFamily="34" charset="0"/>
                <a:cs typeface="Calibri" panose="020F0502020204030204" pitchFamily="34" charset="0"/>
              </a:rPr>
              <a:t>5.  Asimetrik Paralel</a:t>
            </a:r>
            <a:endParaRPr lang="tr-TR" i="1" dirty="0"/>
          </a:p>
        </p:txBody>
      </p:sp>
      <p:pic>
        <p:nvPicPr>
          <p:cNvPr id="4" name="Resim 3"/>
          <p:cNvPicPr>
            <a:picLocks noChangeAspect="1"/>
          </p:cNvPicPr>
          <p:nvPr/>
        </p:nvPicPr>
        <p:blipFill>
          <a:blip r:embed="rId2"/>
          <a:stretch>
            <a:fillRect/>
          </a:stretch>
        </p:blipFill>
        <p:spPr>
          <a:xfrm>
            <a:off x="4" y="5117132"/>
            <a:ext cx="9144001" cy="958637"/>
          </a:xfrm>
          <a:prstGeom prst="rect">
            <a:avLst/>
          </a:prstGeom>
        </p:spPr>
      </p:pic>
      <p:sp>
        <p:nvSpPr>
          <p:cNvPr id="2" name="Slayt Numarası Yer Tutucusu 1"/>
          <p:cNvSpPr>
            <a:spLocks noGrp="1"/>
          </p:cNvSpPr>
          <p:nvPr>
            <p:ph type="sldNum" sz="quarter" idx="12"/>
          </p:nvPr>
        </p:nvSpPr>
        <p:spPr/>
        <p:txBody>
          <a:bodyPr/>
          <a:lstStyle/>
          <a:p>
            <a:fld id="{80B92E41-E063-4A9C-99AA-A8AC0554397C}" type="slidenum">
              <a:rPr lang="tr-TR" smtClean="0"/>
              <a:t>34</a:t>
            </a:fld>
            <a:endParaRPr lang="tr-TR"/>
          </a:p>
        </p:txBody>
      </p:sp>
    </p:spTree>
    <p:extLst>
      <p:ext uri="{BB962C8B-B14F-4D97-AF65-F5344CB8AC3E}">
        <p14:creationId xmlns:p14="http://schemas.microsoft.com/office/powerpoint/2010/main" val="223145887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 y="857257"/>
            <a:ext cx="9144001" cy="5041107"/>
          </a:xfrm>
        </p:spPr>
        <p:txBody>
          <a:bodyPr/>
          <a:lstStyle/>
          <a:p>
            <a:pPr algn="just">
              <a:lnSpc>
                <a:spcPct val="150000"/>
              </a:lnSpc>
              <a:spcBef>
                <a:spcPts val="563"/>
              </a:spcBef>
              <a:spcAft>
                <a:spcPts val="563"/>
              </a:spcAft>
            </a:pPr>
            <a:r>
              <a:rPr lang="tr-TR" sz="1350" b="1" dirty="0">
                <a:solidFill>
                  <a:srgbClr val="666666"/>
                </a:solidFill>
                <a:latin typeface="Calibri" panose="020F0502020204030204" pitchFamily="34" charset="0"/>
                <a:ea typeface="Times New Roman" panose="02020603050405020304" pitchFamily="18" charset="0"/>
                <a:cs typeface="Calibri" panose="020F0502020204030204" pitchFamily="34" charset="0"/>
              </a:rPr>
              <a:t>Genel </a:t>
            </a:r>
            <a:r>
              <a:rPr lang="tr-TR" sz="1350" b="1" dirty="0" err="1">
                <a:solidFill>
                  <a:srgbClr val="666666"/>
                </a:solidFill>
                <a:latin typeface="Calibri" panose="020F0502020204030204" pitchFamily="34" charset="0"/>
                <a:ea typeface="Times New Roman" panose="02020603050405020304" pitchFamily="18" charset="0"/>
                <a:cs typeface="Calibri" panose="020F0502020204030204" pitchFamily="34" charset="0"/>
              </a:rPr>
              <a:t>Cimnastik</a:t>
            </a:r>
            <a:endParaRPr lang="tr-TR" sz="135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spcBef>
                <a:spcPts val="843"/>
              </a:spcBef>
              <a:spcAft>
                <a:spcPts val="843"/>
              </a:spcAft>
            </a:pPr>
            <a:r>
              <a:rPr lang="tr-TR" sz="1350" b="1" dirty="0">
                <a:solidFill>
                  <a:srgbClr val="666666"/>
                </a:solidFill>
                <a:latin typeface="Calibri" panose="020F0502020204030204" pitchFamily="34" charset="0"/>
                <a:ea typeface="Times New Roman" panose="02020603050405020304" pitchFamily="18" charset="0"/>
                <a:cs typeface="Calibri" panose="020F0502020204030204" pitchFamily="34" charset="0"/>
              </a:rPr>
              <a:t>Genel </a:t>
            </a:r>
            <a:r>
              <a:rPr lang="tr-TR" sz="1350" b="1" dirty="0" err="1">
                <a:solidFill>
                  <a:srgbClr val="666666"/>
                </a:solidFill>
                <a:latin typeface="Calibri" panose="020F0502020204030204" pitchFamily="34" charset="0"/>
                <a:ea typeface="Times New Roman" panose="02020603050405020304" pitchFamily="18" charset="0"/>
                <a:cs typeface="Calibri" panose="020F0502020204030204" pitchFamily="34" charset="0"/>
              </a:rPr>
              <a:t>cimnastik</a:t>
            </a:r>
            <a:r>
              <a:rPr lang="tr-TR" sz="1350" dirty="0">
                <a:solidFill>
                  <a:srgbClr val="666666"/>
                </a:solidFill>
                <a:latin typeface="Calibri" panose="020F0502020204030204" pitchFamily="34" charset="0"/>
                <a:ea typeface="Times New Roman" panose="02020603050405020304" pitchFamily="18" charset="0"/>
                <a:cs typeface="Calibri" panose="020F0502020204030204" pitchFamily="34" charset="0"/>
              </a:rPr>
              <a:t>, şu anda gösteri amaçlı yapılmakta olan bu branşta her ülke kendi yarışma kurallarını belirlemektedir. </a:t>
            </a:r>
            <a:r>
              <a:rPr lang="tr-TR" sz="1350" b="1" dirty="0">
                <a:solidFill>
                  <a:srgbClr val="666666"/>
                </a:solidFill>
                <a:latin typeface="Calibri" panose="020F0502020204030204" pitchFamily="34" charset="0"/>
                <a:ea typeface="Times New Roman" panose="02020603050405020304" pitchFamily="18" charset="0"/>
                <a:cs typeface="Calibri" panose="020F0502020204030204" pitchFamily="34" charset="0"/>
              </a:rPr>
              <a:t>Genel </a:t>
            </a:r>
            <a:r>
              <a:rPr lang="tr-TR" sz="1350" b="1" dirty="0" err="1">
                <a:solidFill>
                  <a:srgbClr val="666666"/>
                </a:solidFill>
                <a:latin typeface="Calibri" panose="020F0502020204030204" pitchFamily="34" charset="0"/>
                <a:ea typeface="Times New Roman" panose="02020603050405020304" pitchFamily="18" charset="0"/>
                <a:cs typeface="Calibri" panose="020F0502020204030204" pitchFamily="34" charset="0"/>
              </a:rPr>
              <a:t>Cimnastik</a:t>
            </a:r>
            <a:r>
              <a:rPr lang="tr-TR" sz="1350" dirty="0">
                <a:solidFill>
                  <a:srgbClr val="666666"/>
                </a:solidFill>
                <a:latin typeface="Calibri" panose="020F0502020204030204" pitchFamily="34" charset="0"/>
                <a:ea typeface="Times New Roman" panose="02020603050405020304" pitchFamily="18" charset="0"/>
                <a:cs typeface="Calibri" panose="020F0502020204030204" pitchFamily="34" charset="0"/>
              </a:rPr>
              <a:t>, müzik eşliğinde serbest spor giysileri ve taşınabilir her tür aracın kullanılabileceği içerisinde dans, çeşitli </a:t>
            </a:r>
            <a:r>
              <a:rPr lang="tr-TR" sz="1350" dirty="0" err="1">
                <a:solidFill>
                  <a:srgbClr val="666666"/>
                </a:solidFill>
                <a:latin typeface="Calibri" panose="020F0502020204030204" pitchFamily="34" charset="0"/>
                <a:ea typeface="Times New Roman" panose="02020603050405020304" pitchFamily="18" charset="0"/>
                <a:cs typeface="Calibri" panose="020F0502020204030204" pitchFamily="34" charset="0"/>
              </a:rPr>
              <a:t>Cimnastik</a:t>
            </a:r>
            <a:r>
              <a:rPr lang="tr-TR" sz="1350" dirty="0">
                <a:solidFill>
                  <a:srgbClr val="666666"/>
                </a:solidFill>
                <a:latin typeface="Calibri" panose="020F0502020204030204" pitchFamily="34" charset="0"/>
                <a:ea typeface="Times New Roman" panose="02020603050405020304" pitchFamily="18" charset="0"/>
                <a:cs typeface="Calibri" panose="020F0502020204030204" pitchFamily="34" charset="0"/>
              </a:rPr>
              <a:t> hareketleri olan hatta belli bir temayı işleyen ve estetik </a:t>
            </a:r>
            <a:r>
              <a:rPr lang="tr-TR" sz="1350" dirty="0" err="1">
                <a:solidFill>
                  <a:srgbClr val="666666"/>
                </a:solidFill>
                <a:latin typeface="Calibri" panose="020F0502020204030204" pitchFamily="34" charset="0"/>
                <a:ea typeface="Times New Roman" panose="02020603050405020304" pitchFamily="18" charset="0"/>
                <a:cs typeface="Calibri" panose="020F0502020204030204" pitchFamily="34" charset="0"/>
              </a:rPr>
              <a:t>görünümağır</a:t>
            </a:r>
            <a:r>
              <a:rPr lang="tr-TR" sz="1350" dirty="0">
                <a:solidFill>
                  <a:srgbClr val="666666"/>
                </a:solidFill>
                <a:latin typeface="Calibri" panose="020F0502020204030204" pitchFamily="34" charset="0"/>
                <a:ea typeface="Times New Roman" panose="02020603050405020304" pitchFamily="18" charset="0"/>
                <a:cs typeface="Calibri" panose="020F0502020204030204" pitchFamily="34" charset="0"/>
              </a:rPr>
              <a:t> basan bir grup</a:t>
            </a:r>
            <a:r>
              <a:rPr lang="tr-TR" sz="1350" b="1" dirty="0">
                <a:solidFill>
                  <a:srgbClr val="666666"/>
                </a:solidFill>
                <a:latin typeface="Calibri" panose="020F0502020204030204" pitchFamily="34" charset="0"/>
                <a:ea typeface="Times New Roman" panose="02020603050405020304" pitchFamily="18" charset="0"/>
                <a:cs typeface="Calibri" panose="020F0502020204030204" pitchFamily="34" charset="0"/>
              </a:rPr>
              <a:t> </a:t>
            </a:r>
            <a:r>
              <a:rPr lang="tr-TR" sz="1350" b="1" dirty="0" err="1">
                <a:solidFill>
                  <a:srgbClr val="666666"/>
                </a:solidFill>
                <a:latin typeface="Calibri" panose="020F0502020204030204" pitchFamily="34" charset="0"/>
                <a:ea typeface="Times New Roman" panose="02020603050405020304" pitchFamily="18" charset="0"/>
                <a:cs typeface="Calibri" panose="020F0502020204030204" pitchFamily="34" charset="0"/>
              </a:rPr>
              <a:t>cimnastiğidir</a:t>
            </a:r>
            <a:r>
              <a:rPr lang="tr-TR" sz="1350" dirty="0">
                <a:solidFill>
                  <a:srgbClr val="666666"/>
                </a:solidFill>
                <a:latin typeface="Calibri" panose="020F0502020204030204" pitchFamily="34" charset="0"/>
                <a:ea typeface="Times New Roman" panose="02020603050405020304" pitchFamily="18" charset="0"/>
                <a:cs typeface="Calibri" panose="020F0502020204030204" pitchFamily="34" charset="0"/>
              </a:rPr>
              <a:t>.</a:t>
            </a:r>
            <a:endParaRPr lang="tr-TR" sz="135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spcBef>
                <a:spcPts val="843"/>
              </a:spcBef>
              <a:spcAft>
                <a:spcPts val="843"/>
              </a:spcAft>
            </a:pPr>
            <a:r>
              <a:rPr lang="tr-TR" sz="1350" b="1" dirty="0">
                <a:solidFill>
                  <a:srgbClr val="666666"/>
                </a:solidFill>
                <a:latin typeface="Calibri" panose="020F0502020204030204" pitchFamily="34" charset="0"/>
                <a:ea typeface="Times New Roman" panose="02020603050405020304" pitchFamily="18" charset="0"/>
                <a:cs typeface="Calibri" panose="020F0502020204030204" pitchFamily="34" charset="0"/>
              </a:rPr>
              <a:t>Genel </a:t>
            </a:r>
            <a:r>
              <a:rPr lang="tr-TR" sz="1350" b="1" dirty="0" err="1">
                <a:solidFill>
                  <a:srgbClr val="666666"/>
                </a:solidFill>
                <a:latin typeface="Calibri" panose="020F0502020204030204" pitchFamily="34" charset="0"/>
                <a:ea typeface="Times New Roman" panose="02020603050405020304" pitchFamily="18" charset="0"/>
                <a:cs typeface="Calibri" panose="020F0502020204030204" pitchFamily="34" charset="0"/>
              </a:rPr>
              <a:t>cimnastikte</a:t>
            </a:r>
            <a:r>
              <a:rPr lang="tr-TR" sz="1350" dirty="0">
                <a:solidFill>
                  <a:srgbClr val="666666"/>
                </a:solidFill>
                <a:latin typeface="Calibri" panose="020F0502020204030204" pitchFamily="34" charset="0"/>
                <a:ea typeface="Times New Roman" panose="02020603050405020304" pitchFamily="18" charset="0"/>
                <a:cs typeface="Calibri" panose="020F0502020204030204" pitchFamily="34" charset="0"/>
              </a:rPr>
              <a:t> gruplar yalnız bay yalnız bayan olabileceği gibi karma da olabilir. Her alette serbest ve zorunlu hareketler vardır. Zorunlu hareketler önceden belirlenmiş hareketlerdir. Serbest hareketler</a:t>
            </a:r>
            <a:r>
              <a:rPr lang="tr-TR" sz="1350" b="1" dirty="0">
                <a:solidFill>
                  <a:srgbClr val="666666"/>
                </a:solidFill>
                <a:latin typeface="Calibri" panose="020F0502020204030204" pitchFamily="34" charset="0"/>
                <a:ea typeface="Times New Roman" panose="02020603050405020304" pitchFamily="18" charset="0"/>
                <a:cs typeface="Calibri" panose="020F0502020204030204" pitchFamily="34" charset="0"/>
              </a:rPr>
              <a:t> </a:t>
            </a:r>
            <a:r>
              <a:rPr lang="tr-TR" sz="1350" b="1" dirty="0" err="1">
                <a:solidFill>
                  <a:srgbClr val="666666"/>
                </a:solidFill>
                <a:latin typeface="Calibri" panose="020F0502020204030204" pitchFamily="34" charset="0"/>
                <a:ea typeface="Times New Roman" panose="02020603050405020304" pitchFamily="18" charset="0"/>
                <a:cs typeface="Calibri" panose="020F0502020204030204" pitchFamily="34" charset="0"/>
              </a:rPr>
              <a:t>Cimnastik</a:t>
            </a:r>
            <a:r>
              <a:rPr lang="tr-TR" sz="1350" dirty="0" err="1">
                <a:solidFill>
                  <a:srgbClr val="666666"/>
                </a:solidFill>
                <a:latin typeface="Calibri" panose="020F0502020204030204" pitchFamily="34" charset="0"/>
                <a:ea typeface="Times New Roman" panose="02020603050405020304" pitchFamily="18" charset="0"/>
                <a:cs typeface="Calibri" panose="020F0502020204030204" pitchFamily="34" charset="0"/>
              </a:rPr>
              <a:t>çilerin</a:t>
            </a:r>
            <a:r>
              <a:rPr lang="tr-TR" sz="1350" dirty="0">
                <a:solidFill>
                  <a:srgbClr val="666666"/>
                </a:solidFill>
                <a:latin typeface="Calibri" panose="020F0502020204030204" pitchFamily="34" charset="0"/>
                <a:ea typeface="Times New Roman" panose="02020603050405020304" pitchFamily="18" charset="0"/>
                <a:cs typeface="Calibri" panose="020F0502020204030204" pitchFamily="34" charset="0"/>
              </a:rPr>
              <a:t> kendilerinin düzenledikleri hareketlerdir ve yarışmacıların en başarılı yönlerini gösterebilmek amacını taşırlar.</a:t>
            </a:r>
            <a:endParaRPr lang="tr-TR" sz="135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sz="1350" dirty="0"/>
          </a:p>
        </p:txBody>
      </p:sp>
      <p:sp>
        <p:nvSpPr>
          <p:cNvPr id="4" name="Slayt Numarası Yer Tutucusu 3"/>
          <p:cNvSpPr>
            <a:spLocks noGrp="1"/>
          </p:cNvSpPr>
          <p:nvPr>
            <p:ph type="sldNum" sz="quarter" idx="12"/>
          </p:nvPr>
        </p:nvSpPr>
        <p:spPr/>
        <p:txBody>
          <a:bodyPr/>
          <a:lstStyle/>
          <a:p>
            <a:fld id="{80B92E41-E063-4A9C-99AA-A8AC0554397C}" type="slidenum">
              <a:rPr lang="tr-TR" smtClean="0"/>
              <a:t>35</a:t>
            </a:fld>
            <a:endParaRPr lang="tr-TR"/>
          </a:p>
        </p:txBody>
      </p:sp>
    </p:spTree>
    <p:extLst>
      <p:ext uri="{BB962C8B-B14F-4D97-AF65-F5344CB8AC3E}">
        <p14:creationId xmlns:p14="http://schemas.microsoft.com/office/powerpoint/2010/main" val="135680199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 y="857262"/>
            <a:ext cx="9144001" cy="5143499"/>
          </a:xfrm>
        </p:spPr>
        <p:txBody>
          <a:bodyPr/>
          <a:lstStyle/>
          <a:p>
            <a:pPr marL="197622" indent="0">
              <a:buNone/>
            </a:pPr>
            <a:r>
              <a:rPr lang="tr-TR" sz="1350" dirty="0" err="1">
                <a:latin typeface="Calibri" panose="020F0502020204030204" pitchFamily="34" charset="0"/>
                <a:cs typeface="Calibri" panose="020F0502020204030204" pitchFamily="34" charset="0"/>
              </a:rPr>
              <a:t>Cimnastik</a:t>
            </a:r>
            <a:r>
              <a:rPr lang="tr-TR" sz="1350" dirty="0">
                <a:latin typeface="Calibri" panose="020F0502020204030204" pitchFamily="34" charset="0"/>
                <a:cs typeface="Calibri" panose="020F0502020204030204" pitchFamily="34" charset="0"/>
              </a:rPr>
              <a:t> Nedir?</a:t>
            </a:r>
          </a:p>
          <a:p>
            <a:pPr marL="197622" indent="0">
              <a:buNone/>
            </a:pPr>
            <a:r>
              <a:rPr lang="tr-TR" sz="1350" dirty="0">
                <a:latin typeface="Calibri" panose="020F0502020204030204" pitchFamily="34" charset="0"/>
                <a:cs typeface="Calibri" panose="020F0502020204030204" pitchFamily="34" charset="0"/>
              </a:rPr>
              <a:t>CİMNASTİK NEDİR, CİMNASTİK BÖLÜMLERİ</a:t>
            </a:r>
          </a:p>
          <a:p>
            <a:pPr marL="197622" indent="0">
              <a:buNone/>
            </a:pPr>
            <a:r>
              <a:rPr lang="tr-TR" sz="1350" dirty="0" err="1">
                <a:latin typeface="Calibri" panose="020F0502020204030204" pitchFamily="34" charset="0"/>
                <a:cs typeface="Calibri" panose="020F0502020204030204" pitchFamily="34" charset="0"/>
              </a:rPr>
              <a:t>Cimnastik</a:t>
            </a:r>
            <a:r>
              <a:rPr lang="tr-TR" sz="1350" dirty="0">
                <a:latin typeface="Calibri" panose="020F0502020204030204" pitchFamily="34" charset="0"/>
                <a:cs typeface="Calibri" panose="020F0502020204030204" pitchFamily="34" charset="0"/>
              </a:rPr>
              <a:t> vücudu, fiziksel yapısını düzeltme ve geliştirme amacıyla düzenli hareket ettirme sanatı Vücudu çevikleştirmek ve güçlendirmek için yapılan alıştırmaların tümü, idman, kültürfizik Erkeklerde yer alıştırmaları, barparalel barfiks halkalar ve kulplu beygir; kadınlarda yer alıştırmaları eşit olmayan çubuklar barfiks Denge kalası alıştırmalarını içeren yarışma disiplini.</a:t>
            </a:r>
          </a:p>
          <a:p>
            <a:pPr marL="197622" indent="0">
              <a:buNone/>
            </a:pPr>
            <a:r>
              <a:rPr lang="tr-TR" sz="1350" dirty="0">
                <a:latin typeface="Calibri" panose="020F0502020204030204" pitchFamily="34" charset="0"/>
                <a:cs typeface="Calibri" panose="020F0502020204030204" pitchFamily="34" charset="0"/>
              </a:rPr>
              <a:t>İyileştirme ve öğrenme amaçları güden tıbbi </a:t>
            </a:r>
            <a:r>
              <a:rPr lang="tr-TR" sz="1350" dirty="0" err="1">
                <a:latin typeface="Calibri" panose="020F0502020204030204" pitchFamily="34" charset="0"/>
                <a:cs typeface="Calibri" panose="020F0502020204030204" pitchFamily="34" charset="0"/>
              </a:rPr>
              <a:t>cimnastik</a:t>
            </a:r>
            <a:r>
              <a:rPr lang="tr-TR" sz="1350" dirty="0">
                <a:latin typeface="Calibri" panose="020F0502020204030204" pitchFamily="34" charset="0"/>
                <a:cs typeface="Calibri" panose="020F0502020204030204" pitchFamily="34" charset="0"/>
              </a:rPr>
              <a:t> ve eğitim jimnastiğiyse sanat olmaktan çıkıp bilim sayılmaktadır.</a:t>
            </a:r>
          </a:p>
          <a:p>
            <a:pPr marL="197622" indent="0">
              <a:buNone/>
            </a:pPr>
            <a:r>
              <a:rPr lang="tr-TR" sz="1350" dirty="0">
                <a:latin typeface="Calibri" panose="020F0502020204030204" pitchFamily="34" charset="0"/>
                <a:cs typeface="Calibri" panose="020F0502020204030204" pitchFamily="34" charset="0"/>
              </a:rPr>
              <a:t>İnsanın fizik ve moral yetilerini eğitmek fiziksel ve ruhsal verimini arttırmak amacıyla beden çalışmalarından yararlanan “fiziksel eğitim” </a:t>
            </a:r>
            <a:r>
              <a:rPr lang="tr-TR" sz="1350" dirty="0" err="1">
                <a:latin typeface="Calibri" panose="020F0502020204030204" pitchFamily="34" charset="0"/>
                <a:cs typeface="Calibri" panose="020F0502020204030204" pitchFamily="34" charset="0"/>
              </a:rPr>
              <a:t>cimnastikten</a:t>
            </a:r>
            <a:r>
              <a:rPr lang="tr-TR" sz="1350" dirty="0">
                <a:latin typeface="Calibri" panose="020F0502020204030204" pitchFamily="34" charset="0"/>
                <a:cs typeface="Calibri" panose="020F0502020204030204" pitchFamily="34" charset="0"/>
              </a:rPr>
              <a:t> ayrı bir daldır.</a:t>
            </a:r>
          </a:p>
          <a:p>
            <a:pPr marL="197622" indent="0">
              <a:buNone/>
            </a:pPr>
            <a:r>
              <a:rPr lang="tr-TR" sz="1350" dirty="0" err="1">
                <a:latin typeface="Calibri" panose="020F0502020204030204" pitchFamily="34" charset="0"/>
                <a:cs typeface="Calibri" panose="020F0502020204030204" pitchFamily="34" charset="0"/>
              </a:rPr>
              <a:t>Cimnastik</a:t>
            </a:r>
            <a:r>
              <a:rPr lang="tr-TR" sz="1350" dirty="0">
                <a:latin typeface="Calibri" panose="020F0502020204030204" pitchFamily="34" charset="0"/>
                <a:cs typeface="Calibri" panose="020F0502020204030204" pitchFamily="34" charset="0"/>
              </a:rPr>
              <a:t> Bölümleri</a:t>
            </a:r>
          </a:p>
          <a:p>
            <a:pPr marL="197622" indent="0">
              <a:buNone/>
            </a:pPr>
            <a:r>
              <a:rPr lang="tr-TR" sz="1350" dirty="0">
                <a:latin typeface="Calibri" panose="020F0502020204030204" pitchFamily="34" charset="0"/>
                <a:cs typeface="Calibri" panose="020F0502020204030204" pitchFamily="34" charset="0"/>
              </a:rPr>
              <a:t>– Artistik </a:t>
            </a:r>
            <a:r>
              <a:rPr lang="tr-TR" sz="1350" dirty="0" err="1">
                <a:latin typeface="Calibri" panose="020F0502020204030204" pitchFamily="34" charset="0"/>
                <a:cs typeface="Calibri" panose="020F0502020204030204" pitchFamily="34" charset="0"/>
              </a:rPr>
              <a:t>cimnastik</a:t>
            </a:r>
            <a:r>
              <a:rPr lang="tr-TR" sz="1350" dirty="0">
                <a:latin typeface="Calibri" panose="020F0502020204030204" pitchFamily="34" charset="0"/>
                <a:cs typeface="Calibri" panose="020F0502020204030204" pitchFamily="34" charset="0"/>
              </a:rPr>
              <a:t> Aletli ya da aletsiz </a:t>
            </a:r>
            <a:r>
              <a:rPr lang="tr-TR" sz="1350" dirty="0" err="1">
                <a:latin typeface="Calibri" panose="020F0502020204030204" pitchFamily="34" charset="0"/>
                <a:cs typeface="Calibri" panose="020F0502020204030204" pitchFamily="34" charset="0"/>
              </a:rPr>
              <a:t>cimnastik</a:t>
            </a:r>
            <a:endParaRPr lang="tr-TR" sz="1350" dirty="0">
              <a:latin typeface="Calibri" panose="020F0502020204030204" pitchFamily="34" charset="0"/>
              <a:cs typeface="Calibri" panose="020F0502020204030204" pitchFamily="34" charset="0"/>
            </a:endParaRPr>
          </a:p>
          <a:p>
            <a:pPr marL="197622" indent="0">
              <a:buNone/>
            </a:pPr>
            <a:r>
              <a:rPr lang="tr-TR" sz="1350" dirty="0">
                <a:latin typeface="Calibri" panose="020F0502020204030204" pitchFamily="34" charset="0"/>
                <a:cs typeface="Calibri" panose="020F0502020204030204" pitchFamily="34" charset="0"/>
              </a:rPr>
              <a:t>– Artistik </a:t>
            </a:r>
            <a:r>
              <a:rPr lang="tr-TR" sz="1350" dirty="0" err="1">
                <a:latin typeface="Calibri" panose="020F0502020204030204" pitchFamily="34" charset="0"/>
                <a:cs typeface="Calibri" panose="020F0502020204030204" pitchFamily="34" charset="0"/>
              </a:rPr>
              <a:t>cimnastik</a:t>
            </a:r>
            <a:endParaRPr lang="tr-TR" sz="1350" dirty="0">
              <a:latin typeface="Calibri" panose="020F0502020204030204" pitchFamily="34" charset="0"/>
              <a:cs typeface="Calibri" panose="020F0502020204030204" pitchFamily="34" charset="0"/>
            </a:endParaRPr>
          </a:p>
          <a:p>
            <a:pPr marL="197622" indent="0">
              <a:buNone/>
            </a:pPr>
            <a:r>
              <a:rPr lang="tr-TR" sz="1350" dirty="0">
                <a:latin typeface="Calibri" panose="020F0502020204030204" pitchFamily="34" charset="0"/>
                <a:cs typeface="Calibri" panose="020F0502020204030204" pitchFamily="34" charset="0"/>
              </a:rPr>
              <a:t>– Modern ritmik </a:t>
            </a:r>
            <a:r>
              <a:rPr lang="tr-TR" sz="1350" dirty="0" err="1">
                <a:latin typeface="Calibri" panose="020F0502020204030204" pitchFamily="34" charset="0"/>
                <a:cs typeface="Calibri" panose="020F0502020204030204" pitchFamily="34" charset="0"/>
              </a:rPr>
              <a:t>cimnastik</a:t>
            </a:r>
            <a:endParaRPr lang="tr-TR" sz="1350" dirty="0">
              <a:latin typeface="Calibri" panose="020F0502020204030204" pitchFamily="34" charset="0"/>
              <a:cs typeface="Calibri" panose="020F0502020204030204" pitchFamily="34" charset="0"/>
            </a:endParaRPr>
          </a:p>
          <a:p>
            <a:pPr marL="197622" indent="0">
              <a:buNone/>
            </a:pPr>
            <a:r>
              <a:rPr lang="tr-TR" sz="1350" dirty="0">
                <a:latin typeface="Calibri" panose="020F0502020204030204" pitchFamily="34" charset="0"/>
                <a:cs typeface="Calibri" panose="020F0502020204030204" pitchFamily="34" charset="0"/>
              </a:rPr>
              <a:t>– Atletizm öncesi </a:t>
            </a:r>
            <a:r>
              <a:rPr lang="tr-TR" sz="1350" dirty="0" err="1">
                <a:latin typeface="Calibri" panose="020F0502020204030204" pitchFamily="34" charset="0"/>
                <a:cs typeface="Calibri" panose="020F0502020204030204" pitchFamily="34" charset="0"/>
              </a:rPr>
              <a:t>cimnastik</a:t>
            </a:r>
            <a:endParaRPr lang="tr-TR" sz="1350" dirty="0">
              <a:latin typeface="Calibri" panose="020F0502020204030204" pitchFamily="34" charset="0"/>
              <a:cs typeface="Calibri" panose="020F0502020204030204" pitchFamily="34" charset="0"/>
            </a:endParaRPr>
          </a:p>
          <a:p>
            <a:pPr marL="197622" indent="0">
              <a:buNone/>
            </a:pPr>
            <a:r>
              <a:rPr lang="tr-TR" sz="1350" dirty="0">
                <a:latin typeface="Calibri" panose="020F0502020204030204" pitchFamily="34" charset="0"/>
                <a:cs typeface="Calibri" panose="020F0502020204030204" pitchFamily="34" charset="0"/>
              </a:rPr>
              <a:t>– Seksi jimnastiği</a:t>
            </a:r>
          </a:p>
          <a:p>
            <a:pPr marL="197622" indent="0">
              <a:buNone/>
            </a:pPr>
            <a:r>
              <a:rPr lang="tr-TR" sz="1350" dirty="0">
                <a:latin typeface="Calibri" panose="020F0502020204030204" pitchFamily="34" charset="0"/>
                <a:cs typeface="Calibri" panose="020F0502020204030204" pitchFamily="34" charset="0"/>
              </a:rPr>
              <a:t>– Cambazlık jimnastiği</a:t>
            </a:r>
          </a:p>
          <a:p>
            <a:pPr marL="197622" indent="0">
              <a:buNone/>
            </a:pPr>
            <a:r>
              <a:rPr lang="tr-TR" sz="1350" dirty="0">
                <a:latin typeface="Calibri" panose="020F0502020204030204" pitchFamily="34" charset="0"/>
                <a:cs typeface="Calibri" panose="020F0502020204030204" pitchFamily="34" charset="0"/>
              </a:rPr>
              <a:t>– Düzeltici </a:t>
            </a:r>
            <a:r>
              <a:rPr lang="tr-TR" sz="1350" dirty="0" err="1">
                <a:latin typeface="Calibri" panose="020F0502020204030204" pitchFamily="34" charset="0"/>
                <a:cs typeface="Calibri" panose="020F0502020204030204" pitchFamily="34" charset="0"/>
              </a:rPr>
              <a:t>cimnastik</a:t>
            </a:r>
            <a:endParaRPr lang="tr-TR" sz="1350" dirty="0">
              <a:latin typeface="Calibri" panose="020F0502020204030204" pitchFamily="34" charset="0"/>
              <a:cs typeface="Calibri" panose="020F0502020204030204" pitchFamily="34" charset="0"/>
            </a:endParaRPr>
          </a:p>
          <a:p>
            <a:pPr marL="197622" indent="0">
              <a:buNone/>
            </a:pPr>
            <a:r>
              <a:rPr lang="tr-TR" sz="1350" dirty="0">
                <a:latin typeface="Calibri" panose="020F0502020204030204" pitchFamily="34" charset="0"/>
                <a:cs typeface="Calibri" panose="020F0502020204030204" pitchFamily="34" charset="0"/>
              </a:rPr>
              <a:t>– Eğitici </a:t>
            </a:r>
            <a:r>
              <a:rPr lang="tr-TR" sz="1350" dirty="0" err="1">
                <a:latin typeface="Calibri" panose="020F0502020204030204" pitchFamily="34" charset="0"/>
                <a:cs typeface="Calibri" panose="020F0502020204030204" pitchFamily="34" charset="0"/>
              </a:rPr>
              <a:t>cimnastik</a:t>
            </a:r>
            <a:endParaRPr lang="tr-TR" sz="1350" dirty="0">
              <a:latin typeface="Calibri" panose="020F0502020204030204" pitchFamily="34" charset="0"/>
              <a:cs typeface="Calibri" panose="020F0502020204030204" pitchFamily="34" charset="0"/>
            </a:endParaRPr>
          </a:p>
          <a:p>
            <a:pPr marL="197622" indent="0">
              <a:buNone/>
            </a:pPr>
            <a:r>
              <a:rPr lang="tr-TR" sz="1350" dirty="0">
                <a:latin typeface="Calibri" panose="020F0502020204030204" pitchFamily="34" charset="0"/>
                <a:cs typeface="Calibri" panose="020F0502020204030204" pitchFamily="34" charset="0"/>
              </a:rPr>
              <a:t>– Tıbbi </a:t>
            </a:r>
            <a:r>
              <a:rPr lang="tr-TR" sz="1350" dirty="0" err="1">
                <a:latin typeface="Calibri" panose="020F0502020204030204" pitchFamily="34" charset="0"/>
                <a:cs typeface="Calibri" panose="020F0502020204030204" pitchFamily="34" charset="0"/>
              </a:rPr>
              <a:t>cimnastik</a:t>
            </a:r>
            <a:endParaRPr lang="tr-TR" sz="1350" dirty="0">
              <a:latin typeface="Calibri" panose="020F0502020204030204" pitchFamily="34" charset="0"/>
              <a:cs typeface="Calibri" panose="020F0502020204030204" pitchFamily="34" charset="0"/>
            </a:endParaRPr>
          </a:p>
          <a:p>
            <a:endParaRPr lang="tr-TR" dirty="0"/>
          </a:p>
          <a:p>
            <a:endParaRPr lang="tr-TR" dirty="0"/>
          </a:p>
        </p:txBody>
      </p:sp>
      <p:sp>
        <p:nvSpPr>
          <p:cNvPr id="4" name="Slayt Numarası Yer Tutucusu 3"/>
          <p:cNvSpPr>
            <a:spLocks noGrp="1"/>
          </p:cNvSpPr>
          <p:nvPr>
            <p:ph type="sldNum" sz="quarter" idx="12"/>
          </p:nvPr>
        </p:nvSpPr>
        <p:spPr/>
        <p:txBody>
          <a:bodyPr/>
          <a:lstStyle/>
          <a:p>
            <a:fld id="{80B92E41-E063-4A9C-99AA-A8AC0554397C}" type="slidenum">
              <a:rPr lang="tr-TR" smtClean="0"/>
              <a:t>36</a:t>
            </a:fld>
            <a:endParaRPr lang="tr-TR"/>
          </a:p>
        </p:txBody>
      </p:sp>
    </p:spTree>
    <p:extLst>
      <p:ext uri="{BB962C8B-B14F-4D97-AF65-F5344CB8AC3E}">
        <p14:creationId xmlns:p14="http://schemas.microsoft.com/office/powerpoint/2010/main" val="22533752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 y="0"/>
            <a:ext cx="9143996" cy="6858000"/>
          </a:xfrm>
        </p:spPr>
        <p:txBody>
          <a:bodyPr/>
          <a:lstStyle/>
          <a:p>
            <a:pPr marL="264292" indent="0" algn="just">
              <a:lnSpc>
                <a:spcPct val="150000"/>
              </a:lnSpc>
              <a:spcAft>
                <a:spcPts val="0"/>
              </a:spcAft>
              <a:buNone/>
            </a:pPr>
            <a:r>
              <a:rPr lang="tr-TR" b="1" dirty="0">
                <a:latin typeface="Calibri" panose="020F0502020204030204" pitchFamily="34" charset="0"/>
                <a:ea typeface="Calibri" panose="020F0502020204030204" pitchFamily="34" charset="0"/>
                <a:cs typeface="Calibri" panose="020F0502020204030204" pitchFamily="34" charset="0"/>
              </a:rPr>
              <a:t>CİMNASTİK BRANŞLARI</a:t>
            </a:r>
            <a:endParaRPr lang="tr-TR" b="1" dirty="0">
              <a:latin typeface="Calibri" panose="020F0502020204030204" pitchFamily="34" charset="0"/>
              <a:ea typeface="Calibri" panose="020F0502020204030204" pitchFamily="34" charset="0"/>
              <a:cs typeface="Times New Roman" panose="02020603050405020304" pitchFamily="18" charset="0"/>
            </a:endParaRPr>
          </a:p>
          <a:p>
            <a:pPr marL="264292" indent="0" algn="just">
              <a:lnSpc>
                <a:spcPct val="150000"/>
              </a:lnSpc>
              <a:spcAft>
                <a:spcPts val="0"/>
              </a:spcAft>
              <a:buNone/>
            </a:pPr>
            <a:r>
              <a:rPr lang="tr-TR" b="1" dirty="0">
                <a:latin typeface="Calibri" panose="020F0502020204030204" pitchFamily="34" charset="0"/>
                <a:ea typeface="Calibri" panose="020F0502020204030204" pitchFamily="34" charset="0"/>
                <a:cs typeface="Calibri" panose="020F0502020204030204" pitchFamily="34" charset="0"/>
              </a:rPr>
              <a:t>A. Artistik Jimnastik</a:t>
            </a:r>
            <a:r>
              <a:rPr lang="tr-TR" dirty="0">
                <a:latin typeface="Calibri" panose="020F0502020204030204" pitchFamily="34" charset="0"/>
                <a:ea typeface="Calibri" panose="020F0502020204030204" pitchFamily="34" charset="0"/>
                <a:cs typeface="Calibri" panose="020F0502020204030204" pitchFamily="34" charset="0"/>
              </a:rPr>
              <a:t>. Ülkemizdeki eski adı Aletli jimnastiktir Sanatsal ya da sanat jimnastiği anlamına gelir. </a:t>
            </a:r>
            <a:r>
              <a:rPr lang="tr-TR" dirty="0" smtClean="0">
                <a:latin typeface="Calibri" panose="020F0502020204030204" pitchFamily="34" charset="0"/>
                <a:ea typeface="Calibri" panose="020F0502020204030204" pitchFamily="34" charset="0"/>
                <a:cs typeface="Calibri" panose="020F0502020204030204" pitchFamily="34" charset="0"/>
              </a:rPr>
              <a:t>Erkekler </a:t>
            </a:r>
            <a:r>
              <a:rPr lang="tr-TR" dirty="0">
                <a:latin typeface="Calibri" panose="020F0502020204030204" pitchFamily="34" charset="0"/>
                <a:ea typeface="Calibri" panose="020F0502020204030204" pitchFamily="34" charset="0"/>
                <a:cs typeface="Calibri" panose="020F0502020204030204" pitchFamily="34" charset="0"/>
              </a:rPr>
              <a:t>6 alette yarışır. Bunlar şu aletlerdir – Yer kulplu Beygir halka, atlama beygiri, paralel, barfiks </a:t>
            </a:r>
            <a:r>
              <a:rPr lang="tr-TR" dirty="0" smtClean="0">
                <a:latin typeface="Calibri" panose="020F0502020204030204" pitchFamily="34" charset="0"/>
                <a:ea typeface="Calibri" panose="020F0502020204030204" pitchFamily="34" charset="0"/>
                <a:cs typeface="Calibri" panose="020F0502020204030204" pitchFamily="34" charset="0"/>
              </a:rPr>
              <a:t>bayanlar </a:t>
            </a:r>
            <a:r>
              <a:rPr lang="tr-TR" dirty="0">
                <a:latin typeface="Calibri" panose="020F0502020204030204" pitchFamily="34" charset="0"/>
                <a:ea typeface="Calibri" panose="020F0502020204030204" pitchFamily="34" charset="0"/>
                <a:cs typeface="Calibri" panose="020F0502020204030204" pitchFamily="34" charset="0"/>
              </a:rPr>
              <a:t>5 alette yarışır. – Atlama beygiri kız paraleli denge yer asimetrik paralel</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264292" indent="0" algn="just">
              <a:lnSpc>
                <a:spcPct val="150000"/>
              </a:lnSpc>
              <a:spcAft>
                <a:spcPts val="0"/>
              </a:spcAft>
              <a:buNone/>
            </a:pPr>
            <a:r>
              <a:rPr lang="tr-TR" b="1" dirty="0">
                <a:latin typeface="Calibri" panose="020F0502020204030204" pitchFamily="34" charset="0"/>
                <a:ea typeface="Calibri" panose="020F0502020204030204" pitchFamily="34" charset="0"/>
                <a:cs typeface="Calibri" panose="020F0502020204030204" pitchFamily="34" charset="0"/>
              </a:rPr>
              <a:t>B. Ritmik Jimnastik.</a:t>
            </a:r>
            <a:r>
              <a:rPr lang="tr-TR" dirty="0">
                <a:latin typeface="Calibri" panose="020F0502020204030204" pitchFamily="34" charset="0"/>
                <a:ea typeface="Calibri" panose="020F0502020204030204" pitchFamily="34" charset="0"/>
                <a:cs typeface="Calibri" panose="020F0502020204030204" pitchFamily="34" charset="0"/>
              </a:rPr>
              <a:t> İsveç kökenli bir spordur Oyunculuk bale müzik ve </a:t>
            </a:r>
            <a:r>
              <a:rPr lang="tr-TR" dirty="0" err="1">
                <a:latin typeface="Calibri" panose="020F0502020204030204" pitchFamily="34" charset="0"/>
                <a:ea typeface="Calibri" panose="020F0502020204030204" pitchFamily="34" charset="0"/>
                <a:cs typeface="Calibri" panose="020F0502020204030204" pitchFamily="34" charset="0"/>
              </a:rPr>
              <a:t>pandomin</a:t>
            </a:r>
            <a:r>
              <a:rPr lang="tr-TR" dirty="0">
                <a:latin typeface="Calibri" panose="020F0502020204030204" pitchFamily="34" charset="0"/>
                <a:ea typeface="Calibri" panose="020F0502020204030204" pitchFamily="34" charset="0"/>
                <a:cs typeface="Calibri" panose="020F0502020204030204" pitchFamily="34" charset="0"/>
              </a:rPr>
              <a:t> ile birlikte yapılır Sadece bayanların yaptığı bir branştır. 1983′te Olimpiyatlara dahil edilen Ritmik Jimnastiğin kendine </a:t>
            </a:r>
            <a:r>
              <a:rPr lang="tr-TR" dirty="0" err="1">
                <a:latin typeface="Calibri" panose="020F0502020204030204" pitchFamily="34" charset="0"/>
                <a:ea typeface="Calibri" panose="020F0502020204030204" pitchFamily="34" charset="0"/>
                <a:cs typeface="Calibri" panose="020F0502020204030204" pitchFamily="34" charset="0"/>
              </a:rPr>
              <a:t>özgkuralları</a:t>
            </a:r>
            <a:r>
              <a:rPr lang="tr-TR" dirty="0">
                <a:latin typeface="Calibri" panose="020F0502020204030204" pitchFamily="34" charset="0"/>
                <a:ea typeface="Calibri" panose="020F0502020204030204" pitchFamily="34" charset="0"/>
                <a:cs typeface="Calibri" panose="020F0502020204030204" pitchFamily="34" charset="0"/>
              </a:rPr>
              <a:t> ve puanlama sistemi vardır. </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264292" indent="0" algn="just">
              <a:lnSpc>
                <a:spcPct val="150000"/>
              </a:lnSpc>
              <a:spcAft>
                <a:spcPts val="0"/>
              </a:spcAft>
              <a:buNone/>
            </a:pPr>
            <a:r>
              <a:rPr lang="tr-TR" dirty="0">
                <a:latin typeface="Calibri" panose="020F0502020204030204" pitchFamily="34" charset="0"/>
                <a:ea typeface="Calibri" panose="020F0502020204030204" pitchFamily="34" charset="0"/>
                <a:cs typeface="Calibri" panose="020F0502020204030204" pitchFamily="34" charset="0"/>
              </a:rPr>
              <a:t>Türkiye’de 1982 yılında başlayan Ritmik </a:t>
            </a:r>
            <a:r>
              <a:rPr lang="tr-TR" dirty="0" err="1">
                <a:latin typeface="Calibri" panose="020F0502020204030204" pitchFamily="34" charset="0"/>
                <a:ea typeface="Calibri" panose="020F0502020204030204" pitchFamily="34" charset="0"/>
                <a:cs typeface="Calibri" panose="020F0502020204030204" pitchFamily="34" charset="0"/>
              </a:rPr>
              <a:t>Cimnastik</a:t>
            </a:r>
            <a:r>
              <a:rPr lang="tr-TR" dirty="0">
                <a:latin typeface="Calibri" panose="020F0502020204030204" pitchFamily="34" charset="0"/>
                <a:ea typeface="Calibri" panose="020F0502020204030204" pitchFamily="34" charset="0"/>
                <a:cs typeface="Calibri" panose="020F0502020204030204" pitchFamily="34" charset="0"/>
              </a:rPr>
              <a:t> bir yarışma dalı olarak yenidir. Yalnız bayanların yarıştığı branştır Artistik </a:t>
            </a:r>
            <a:r>
              <a:rPr lang="tr-TR" dirty="0" err="1">
                <a:latin typeface="Calibri" panose="020F0502020204030204" pitchFamily="34" charset="0"/>
                <a:ea typeface="Calibri" panose="020F0502020204030204" pitchFamily="34" charset="0"/>
                <a:cs typeface="Calibri" panose="020F0502020204030204" pitchFamily="34" charset="0"/>
              </a:rPr>
              <a:t>cimnastikte</a:t>
            </a:r>
            <a:r>
              <a:rPr lang="tr-TR" dirty="0">
                <a:latin typeface="Calibri" panose="020F0502020204030204" pitchFamily="34" charset="0"/>
                <a:ea typeface="Calibri" panose="020F0502020204030204" pitchFamily="34" charset="0"/>
                <a:cs typeface="Calibri" panose="020F0502020204030204" pitchFamily="34" charset="0"/>
              </a:rPr>
              <a:t> Aletler sabit olmasına karşın ritmik </a:t>
            </a:r>
            <a:r>
              <a:rPr lang="tr-TR" dirty="0" err="1">
                <a:latin typeface="Calibri" panose="020F0502020204030204" pitchFamily="34" charset="0"/>
                <a:ea typeface="Calibri" panose="020F0502020204030204" pitchFamily="34" charset="0"/>
                <a:cs typeface="Calibri" panose="020F0502020204030204" pitchFamily="34" charset="0"/>
              </a:rPr>
              <a:t>cimnastikte</a:t>
            </a:r>
            <a:r>
              <a:rPr lang="tr-TR" dirty="0">
                <a:latin typeface="Calibri" panose="020F0502020204030204" pitchFamily="34" charset="0"/>
                <a:ea typeface="Calibri" panose="020F0502020204030204" pitchFamily="34" charset="0"/>
                <a:cs typeface="Calibri" panose="020F0502020204030204" pitchFamily="34" charset="0"/>
              </a:rPr>
              <a:t> taşınabilir aletler kullanılmaktadır. Bunlar; çember, top, kurdele, ip, lobuttur Her yıl bunların bir tanesinin kullanımı iptal edilir</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264292" indent="0" algn="just">
              <a:lnSpc>
                <a:spcPct val="150000"/>
              </a:lnSpc>
              <a:spcAft>
                <a:spcPts val="0"/>
              </a:spcAft>
              <a:buNone/>
            </a:pPr>
            <a:r>
              <a:rPr lang="tr-TR" b="1" dirty="0">
                <a:latin typeface="Calibri" panose="020F0502020204030204" pitchFamily="34" charset="0"/>
                <a:ea typeface="Calibri" panose="020F0502020204030204" pitchFamily="34" charset="0"/>
                <a:cs typeface="Calibri" panose="020F0502020204030204" pitchFamily="34" charset="0"/>
              </a:rPr>
              <a:t>C. Genel Jimnastik. </a:t>
            </a:r>
            <a:r>
              <a:rPr lang="tr-TR" dirty="0">
                <a:latin typeface="Calibri" panose="020F0502020204030204" pitchFamily="34" charset="0"/>
                <a:ea typeface="Calibri" panose="020F0502020204030204" pitchFamily="34" charset="0"/>
                <a:cs typeface="Calibri" panose="020F0502020204030204" pitchFamily="34" charset="0"/>
              </a:rPr>
              <a:t>Şu anda gösteri amaçlı yapılmakta olan bu branşta her ülke kendi yarışma kurallarını belirlemektedir Genel </a:t>
            </a:r>
            <a:r>
              <a:rPr lang="tr-TR" dirty="0" err="1">
                <a:latin typeface="Calibri" panose="020F0502020204030204" pitchFamily="34" charset="0"/>
                <a:ea typeface="Calibri" panose="020F0502020204030204" pitchFamily="34" charset="0"/>
                <a:cs typeface="Calibri" panose="020F0502020204030204" pitchFamily="34" charset="0"/>
              </a:rPr>
              <a:t>cimnastik</a:t>
            </a:r>
            <a:r>
              <a:rPr lang="tr-TR" dirty="0">
                <a:latin typeface="Calibri" panose="020F0502020204030204" pitchFamily="34" charset="0"/>
                <a:ea typeface="Calibri" panose="020F0502020204030204" pitchFamily="34" charset="0"/>
                <a:cs typeface="Calibri" panose="020F0502020204030204" pitchFamily="34" charset="0"/>
              </a:rPr>
              <a:t>, müzik eşliğinde serbest spor giysileri ve taşınabilir her </a:t>
            </a:r>
            <a:r>
              <a:rPr lang="tr-TR" dirty="0" err="1">
                <a:latin typeface="Calibri" panose="020F0502020204030204" pitchFamily="34" charset="0"/>
                <a:ea typeface="Calibri" panose="020F0502020204030204" pitchFamily="34" charset="0"/>
                <a:cs typeface="Calibri" panose="020F0502020204030204" pitchFamily="34" charset="0"/>
              </a:rPr>
              <a:t>türlaracın</a:t>
            </a:r>
            <a:r>
              <a:rPr lang="tr-TR" dirty="0">
                <a:latin typeface="Calibri" panose="020F0502020204030204" pitchFamily="34" charset="0"/>
                <a:ea typeface="Calibri" panose="020F0502020204030204" pitchFamily="34" charset="0"/>
                <a:cs typeface="Calibri" panose="020F0502020204030204" pitchFamily="34" charset="0"/>
              </a:rPr>
              <a:t> kullanılabileceği içerisinde dans, çeşitli </a:t>
            </a:r>
            <a:r>
              <a:rPr lang="tr-TR" dirty="0" err="1">
                <a:latin typeface="Calibri" panose="020F0502020204030204" pitchFamily="34" charset="0"/>
                <a:ea typeface="Calibri" panose="020F0502020204030204" pitchFamily="34" charset="0"/>
                <a:cs typeface="Calibri" panose="020F0502020204030204" pitchFamily="34" charset="0"/>
              </a:rPr>
              <a:t>cimnastik</a:t>
            </a:r>
            <a:r>
              <a:rPr lang="tr-TR" dirty="0">
                <a:latin typeface="Calibri" panose="020F0502020204030204" pitchFamily="34" charset="0"/>
                <a:ea typeface="Calibri" panose="020F0502020204030204" pitchFamily="34" charset="0"/>
                <a:cs typeface="Calibri" panose="020F0502020204030204" pitchFamily="34" charset="0"/>
              </a:rPr>
              <a:t> hareketleri olan hatta belli bir tem ayı işleyen ve Estetik </a:t>
            </a:r>
            <a:r>
              <a:rPr lang="tr-TR" dirty="0" err="1">
                <a:latin typeface="Calibri" panose="020F0502020204030204" pitchFamily="34" charset="0"/>
                <a:ea typeface="Calibri" panose="020F0502020204030204" pitchFamily="34" charset="0"/>
                <a:cs typeface="Calibri" panose="020F0502020204030204" pitchFamily="34" charset="0"/>
              </a:rPr>
              <a:t>görünümağır</a:t>
            </a:r>
            <a:r>
              <a:rPr lang="tr-TR" dirty="0">
                <a:latin typeface="Calibri" panose="020F0502020204030204" pitchFamily="34" charset="0"/>
                <a:ea typeface="Calibri" panose="020F0502020204030204" pitchFamily="34" charset="0"/>
                <a:cs typeface="Calibri" panose="020F0502020204030204" pitchFamily="34" charset="0"/>
              </a:rPr>
              <a:t> basan bir Grup jimnastiğidir Gruplar yalnız bay yalnız bayan olabileceği gibi Karma da olabilir Her alette serbest ve zorunlu hareketler vardır Zorunlu hareketler önceden belirlenmiş hareketlerdir Serbest hareketler </a:t>
            </a:r>
            <a:r>
              <a:rPr lang="tr-TR" dirty="0" err="1">
                <a:latin typeface="Calibri" panose="020F0502020204030204" pitchFamily="34" charset="0"/>
                <a:ea typeface="Calibri" panose="020F0502020204030204" pitchFamily="34" charset="0"/>
                <a:cs typeface="Calibri" panose="020F0502020204030204" pitchFamily="34" charset="0"/>
              </a:rPr>
              <a:t>cimnastikçilerin</a:t>
            </a:r>
            <a:r>
              <a:rPr lang="tr-TR" dirty="0">
                <a:latin typeface="Calibri" panose="020F0502020204030204" pitchFamily="34" charset="0"/>
                <a:ea typeface="Calibri" panose="020F0502020204030204" pitchFamily="34" charset="0"/>
                <a:cs typeface="Calibri" panose="020F0502020204030204" pitchFamily="34" charset="0"/>
              </a:rPr>
              <a:t> kendilerinin düzenledikleri hareketlerdir ve yarışmacıların en başarılı yönlerini gösterebilmek amacını taşırlar.</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132146" indent="0">
              <a:lnSpc>
                <a:spcPct val="150000"/>
              </a:lnSpc>
              <a:buNone/>
            </a:pPr>
            <a:endParaRPr lang="tr-TR" sz="1350" dirty="0"/>
          </a:p>
        </p:txBody>
      </p:sp>
      <p:sp>
        <p:nvSpPr>
          <p:cNvPr id="4" name="Slayt Numarası Yer Tutucusu 3"/>
          <p:cNvSpPr>
            <a:spLocks noGrp="1"/>
          </p:cNvSpPr>
          <p:nvPr>
            <p:ph type="sldNum" sz="quarter" idx="12"/>
          </p:nvPr>
        </p:nvSpPr>
        <p:spPr/>
        <p:txBody>
          <a:bodyPr/>
          <a:lstStyle/>
          <a:p>
            <a:fld id="{80B92E41-E063-4A9C-99AA-A8AC0554397C}" type="slidenum">
              <a:rPr lang="tr-TR" smtClean="0"/>
              <a:t>37</a:t>
            </a:fld>
            <a:endParaRPr lang="tr-TR"/>
          </a:p>
        </p:txBody>
      </p:sp>
    </p:spTree>
    <p:extLst>
      <p:ext uri="{BB962C8B-B14F-4D97-AF65-F5344CB8AC3E}">
        <p14:creationId xmlns:p14="http://schemas.microsoft.com/office/powerpoint/2010/main" val="139539922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 y="857251"/>
            <a:ext cx="9143999" cy="4683918"/>
          </a:xfrm>
        </p:spPr>
        <p:txBody>
          <a:bodyPr>
            <a:normAutofit/>
          </a:bodyPr>
          <a:lstStyle/>
          <a:p>
            <a:pPr marL="100894" indent="0">
              <a:buNone/>
            </a:pPr>
            <a:endParaRPr lang="tr-TR" sz="788" dirty="0">
              <a:solidFill>
                <a:srgbClr val="000000"/>
              </a:solidFill>
            </a:endParaRPr>
          </a:p>
          <a:p>
            <a:pPr marL="100894" indent="0">
              <a:buNone/>
            </a:pPr>
            <a:r>
              <a:rPr lang="tr-TR" sz="788" dirty="0">
                <a:solidFill>
                  <a:srgbClr val="000000"/>
                </a:solidFill>
              </a:rPr>
              <a:t>Kaynak: </a:t>
            </a:r>
          </a:p>
          <a:p>
            <a:pPr marL="100894" indent="0">
              <a:buNone/>
            </a:pPr>
            <a:endParaRPr lang="tr-TR" sz="788" dirty="0">
              <a:solidFill>
                <a:srgbClr val="000000"/>
              </a:solidFill>
            </a:endParaRPr>
          </a:p>
          <a:p>
            <a:pPr marL="329769" indent="-160718" algn="just">
              <a:lnSpc>
                <a:spcPct val="115000"/>
              </a:lnSpc>
              <a:spcAft>
                <a:spcPts val="0"/>
              </a:spcAft>
            </a:pPr>
            <a:r>
              <a:rPr lang="tr-TR" sz="825"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https://besyocimnastik.wordpress.com/cimnastik-nedir/</a:t>
            </a:r>
            <a:endParaRPr lang="tr-TR" sz="825" u="sng"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marL="329769" indent="-160718" algn="just">
              <a:lnSpc>
                <a:spcPct val="115000"/>
              </a:lnSpc>
              <a:spcAft>
                <a:spcPts val="0"/>
              </a:spcAft>
            </a:pPr>
            <a:r>
              <a:rPr lang="tr-TR" sz="825"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3"/>
              </a:rPr>
              <a:t>https://www.delinetciler.net/showthread.php?t=62270</a:t>
            </a:r>
            <a:endParaRPr lang="tr-TR" sz="825" u="sng"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marL="329769" indent="-160718" algn="just">
              <a:lnSpc>
                <a:spcPct val="115000"/>
              </a:lnSpc>
              <a:spcAft>
                <a:spcPts val="0"/>
              </a:spcAft>
            </a:pPr>
            <a:r>
              <a:rPr lang="tr-TR" sz="825"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4"/>
              </a:rPr>
              <a:t>https://www.gimnasia.com.tr/cimnastik-nedir.html</a:t>
            </a:r>
            <a:endParaRPr lang="tr-TR" sz="825" u="sng"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marL="329769" indent="-160718">
              <a:buFont typeface="Wingdings" panose="05000000000000000000" pitchFamily="2" charset="2"/>
              <a:buChar char="§"/>
            </a:pPr>
            <a:r>
              <a:rPr lang="tr-TR" sz="788" dirty="0">
                <a:solidFill>
                  <a:srgbClr val="000000"/>
                </a:solidFill>
              </a:rPr>
              <a:t>Ergün Şengül, Serbest </a:t>
            </a:r>
            <a:r>
              <a:rPr lang="tr-TR" sz="788" dirty="0" err="1">
                <a:solidFill>
                  <a:srgbClr val="000000"/>
                </a:solidFill>
              </a:rPr>
              <a:t>Cimnastik</a:t>
            </a:r>
            <a:r>
              <a:rPr lang="tr-TR" sz="788" dirty="0">
                <a:solidFill>
                  <a:srgbClr val="000000"/>
                </a:solidFill>
              </a:rPr>
              <a:t>, Kadıoğlu matbaası, Ankara,1984.</a:t>
            </a:r>
          </a:p>
          <a:p>
            <a:pPr marL="329769" indent="-160718" algn="just">
              <a:lnSpc>
                <a:spcPct val="115000"/>
              </a:lnSpc>
              <a:spcAft>
                <a:spcPts val="0"/>
              </a:spcAft>
              <a:buFont typeface="Wingdings" panose="05000000000000000000" pitchFamily="2" charset="2"/>
              <a:buChar char="§"/>
            </a:pPr>
            <a:r>
              <a:rPr lang="tr-TR" sz="788"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5"/>
              </a:rPr>
              <a:t>http://sporakademisi.com/beden-egitiminde-duzen-alistirmalari/</a:t>
            </a:r>
            <a:endParaRPr lang="tr-TR" sz="788"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769" indent="-160718" algn="just">
              <a:lnSpc>
                <a:spcPct val="115000"/>
              </a:lnSpc>
              <a:spcAft>
                <a:spcPts val="0"/>
              </a:spcAft>
              <a:buFont typeface="Wingdings" panose="05000000000000000000" pitchFamily="2" charset="2"/>
              <a:buChar char="§"/>
            </a:pPr>
            <a:r>
              <a:rPr lang="tr-TR" sz="788"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5"/>
              </a:rPr>
              <a:t>http://sporakademisi.com/beden-egitiminde-duzen-alistirmalari/</a:t>
            </a:r>
            <a:endParaRPr lang="tr-TR" sz="788"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769" indent="-160718" algn="just">
              <a:lnSpc>
                <a:spcPct val="115000"/>
              </a:lnSpc>
              <a:spcAft>
                <a:spcPts val="0"/>
              </a:spcAft>
              <a:buFont typeface="Wingdings" panose="05000000000000000000" pitchFamily="2" charset="2"/>
              <a:buChar char="§"/>
            </a:pPr>
            <a:r>
              <a:rPr lang="tr-TR" sz="788"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6"/>
              </a:rPr>
              <a:t>https://orgm.meb.gov.tr/alt_sayfalar/BedenEgitimiDersi.html</a:t>
            </a:r>
            <a:endParaRPr lang="tr-TR" sz="788"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769" indent="-160718" algn="just">
              <a:lnSpc>
                <a:spcPct val="115000"/>
              </a:lnSpc>
              <a:spcAft>
                <a:spcPts val="0"/>
              </a:spcAft>
              <a:buFont typeface="Wingdings" panose="05000000000000000000" pitchFamily="2" charset="2"/>
              <a:buChar char="§"/>
            </a:pPr>
            <a:r>
              <a:rPr lang="tr-TR" sz="788" dirty="0">
                <a:solidFill>
                  <a:srgbClr val="000000"/>
                </a:solidFill>
                <a:latin typeface="Calibri" panose="020F0502020204030204" pitchFamily="34" charset="0"/>
                <a:ea typeface="Calibri" panose="020F0502020204030204" pitchFamily="34" charset="0"/>
                <a:cs typeface="Calibri" panose="020F0502020204030204" pitchFamily="34" charset="0"/>
              </a:rPr>
              <a:t>file:///C:/Users/hp/Downloads/D%C3%9CZEN%20ALI%C5%9ETIRMALARI.pdf</a:t>
            </a:r>
          </a:p>
          <a:p>
            <a:pPr marL="329769" indent="-160718" algn="just">
              <a:lnSpc>
                <a:spcPct val="115000"/>
              </a:lnSpc>
              <a:spcAft>
                <a:spcPts val="0"/>
              </a:spcAft>
              <a:buFont typeface="Wingdings" panose="05000000000000000000" pitchFamily="2" charset="2"/>
              <a:buChar char="§"/>
            </a:pPr>
            <a:r>
              <a:rPr lang="tr-TR" sz="788"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7"/>
              </a:rPr>
              <a:t>http://bagcilarito.meb.k12.tr/icerikler/degerler-egitimi-selamlasmak_6074758.html</a:t>
            </a:r>
            <a:endParaRPr lang="tr-TR" sz="788"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769" indent="-160718" algn="just">
              <a:lnSpc>
                <a:spcPct val="115000"/>
              </a:lnSpc>
              <a:spcAft>
                <a:spcPts val="0"/>
              </a:spcAft>
              <a:buFont typeface="Wingdings" panose="05000000000000000000" pitchFamily="2" charset="2"/>
              <a:buChar char="§"/>
            </a:pPr>
            <a:r>
              <a:rPr lang="tr-TR" sz="788"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8"/>
              </a:rPr>
              <a:t>https://odatv4.com/iste-acemi-askerler-icin-selam-vermenin-kurallari-1011161200.html</a:t>
            </a:r>
            <a:endParaRPr lang="tr-TR" sz="788"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769" indent="-160718" algn="just">
              <a:lnSpc>
                <a:spcPct val="115000"/>
              </a:lnSpc>
              <a:spcAft>
                <a:spcPts val="0"/>
              </a:spcAft>
              <a:buFont typeface="Wingdings" panose="05000000000000000000" pitchFamily="2" charset="2"/>
              <a:buChar char="§"/>
            </a:pPr>
            <a:r>
              <a:rPr lang="tr-TR" sz="788"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8"/>
              </a:rPr>
              <a:t>https://odatv4.com/iste-acemi-askerler-icin-selam-vermenin-kurallari-1011161200.html</a:t>
            </a:r>
            <a:endParaRPr lang="tr-TR" sz="788" u="sng" dirty="0">
              <a:solidFill>
                <a:srgbClr val="0563C1"/>
              </a:solidFill>
              <a:latin typeface="Calibri" panose="020F0502020204030204" pitchFamily="34" charset="0"/>
              <a:ea typeface="Calibri" panose="020F0502020204030204" pitchFamily="34" charset="0"/>
              <a:cs typeface="Calibri" panose="020F0502020204030204" pitchFamily="34" charset="0"/>
            </a:endParaRPr>
          </a:p>
          <a:p>
            <a:pPr marL="329769" indent="-160718" algn="just">
              <a:lnSpc>
                <a:spcPct val="115000"/>
              </a:lnSpc>
              <a:spcAft>
                <a:spcPts val="0"/>
              </a:spcAft>
              <a:buFont typeface="Wingdings" panose="05000000000000000000" pitchFamily="2" charset="2"/>
              <a:buChar char="§"/>
            </a:pPr>
            <a:r>
              <a:rPr lang="tr-TR" sz="788" dirty="0">
                <a:solidFill>
                  <a:srgbClr val="000000"/>
                </a:solidFill>
                <a:latin typeface="Calibri" panose="020F0502020204030204" pitchFamily="34" charset="0"/>
                <a:ea typeface="Calibri" panose="020F0502020204030204" pitchFamily="34" charset="0"/>
                <a:cs typeface="Times New Roman" panose="02020603050405020304" pitchFamily="18" charset="0"/>
                <a:hlinkClick r:id="rId9"/>
              </a:rPr>
              <a:t>https://www.hurriyet.com.tr/gundem/mebden-yeni-gecit-toreni-yonergesi-11487169</a:t>
            </a:r>
            <a:endParaRPr lang="tr-TR" sz="788"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769" indent="-160718" algn="just">
              <a:lnSpc>
                <a:spcPct val="115000"/>
              </a:lnSpc>
              <a:spcAft>
                <a:spcPts val="0"/>
              </a:spcAft>
              <a:buFont typeface="Wingdings" panose="05000000000000000000" pitchFamily="2" charset="2"/>
              <a:buChar char="§"/>
            </a:pPr>
            <a:r>
              <a:rPr lang="tr-TR" sz="788" dirty="0">
                <a:solidFill>
                  <a:srgbClr val="000000"/>
                </a:solidFill>
                <a:latin typeface="Calibri" panose="020F0502020204030204" pitchFamily="34" charset="0"/>
                <a:ea typeface="Calibri" panose="020F0502020204030204" pitchFamily="34" charset="0"/>
                <a:cs typeface="Times New Roman" panose="02020603050405020304" pitchFamily="18" charset="0"/>
                <a:hlinkClick r:id="rId10"/>
              </a:rPr>
              <a:t>https://avys.omu.edu.tr/lessons/1/18/2767-932001/306370-131122</a:t>
            </a:r>
            <a:endParaRPr lang="tr-TR" sz="788"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29769" indent="-160718" algn="just">
              <a:lnSpc>
                <a:spcPct val="115000"/>
              </a:lnSpc>
              <a:spcAft>
                <a:spcPts val="0"/>
              </a:spcAft>
              <a:buFont typeface="Wingdings" panose="05000000000000000000" pitchFamily="2" charset="2"/>
              <a:buChar char="§"/>
            </a:pPr>
            <a:r>
              <a:rPr lang="tr-TR" sz="788" dirty="0">
                <a:solidFill>
                  <a:srgbClr val="000000"/>
                </a:solidFill>
                <a:latin typeface="Calibri" panose="020F0502020204030204" pitchFamily="34" charset="0"/>
                <a:ea typeface="Calibri" panose="020F0502020204030204" pitchFamily="34" charset="0"/>
                <a:cs typeface="Times New Roman" panose="02020603050405020304" pitchFamily="18" charset="0"/>
                <a:hlinkClick r:id="rId11"/>
              </a:rPr>
              <a:t>http://hareketegitimi.blogspot.com/2019/03/temel-cimnastik-jimnastik-duruslari-hareketleri.html</a:t>
            </a:r>
            <a:endParaRPr lang="tr-TR" sz="788"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260720" indent="-160718" algn="just">
              <a:lnSpc>
                <a:spcPct val="115000"/>
              </a:lnSpc>
              <a:spcAft>
                <a:spcPts val="0"/>
              </a:spcAft>
              <a:buFont typeface="Wingdings" panose="05000000000000000000" pitchFamily="2" charset="2"/>
              <a:buChar char="§"/>
            </a:pPr>
            <a:endParaRPr lang="tr-TR" sz="788"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260720" indent="-160718" algn="just">
              <a:lnSpc>
                <a:spcPct val="115000"/>
              </a:lnSpc>
              <a:spcAft>
                <a:spcPts val="0"/>
              </a:spcAft>
              <a:buFont typeface="Wingdings" panose="05000000000000000000" pitchFamily="2" charset="2"/>
              <a:buChar char="§"/>
            </a:pPr>
            <a:endParaRPr lang="tr-TR" sz="788"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5" name="Resim 4"/>
          <p:cNvPicPr>
            <a:picLocks noChangeAspect="1"/>
          </p:cNvPicPr>
          <p:nvPr/>
        </p:nvPicPr>
        <p:blipFill>
          <a:blip r:embed="rId12"/>
          <a:stretch>
            <a:fillRect/>
          </a:stretch>
        </p:blipFill>
        <p:spPr>
          <a:xfrm>
            <a:off x="9" y="5154225"/>
            <a:ext cx="9143999" cy="838175"/>
          </a:xfrm>
          <a:prstGeom prst="rect">
            <a:avLst/>
          </a:prstGeom>
        </p:spPr>
      </p:pic>
      <p:sp>
        <p:nvSpPr>
          <p:cNvPr id="2" name="Slayt Numarası Yer Tutucusu 1"/>
          <p:cNvSpPr>
            <a:spLocks noGrp="1"/>
          </p:cNvSpPr>
          <p:nvPr>
            <p:ph type="sldNum" sz="quarter" idx="12"/>
          </p:nvPr>
        </p:nvSpPr>
        <p:spPr/>
        <p:txBody>
          <a:bodyPr/>
          <a:lstStyle/>
          <a:p>
            <a:fld id="{80B92E41-E063-4A9C-99AA-A8AC0554397C}" type="slidenum">
              <a:rPr lang="tr-TR" smtClean="0"/>
              <a:t>38</a:t>
            </a:fld>
            <a:endParaRPr lang="tr-TR"/>
          </a:p>
        </p:txBody>
      </p:sp>
    </p:spTree>
    <p:extLst>
      <p:ext uri="{BB962C8B-B14F-4D97-AF65-F5344CB8AC3E}">
        <p14:creationId xmlns:p14="http://schemas.microsoft.com/office/powerpoint/2010/main" val="205642305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a1" id="{A02364F6-25A3-4640-9A75-E1F88D77D607}" vid="{32F950A7-2442-4F20-B21B-F37CBBDFC42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Temaii</Template>
  <TotalTime>2916</TotalTime>
  <Words>2519</Words>
  <Application>Microsoft Office PowerPoint</Application>
  <PresentationFormat>Ekran Gösterisi (4:3)</PresentationFormat>
  <Paragraphs>481</Paragraphs>
  <Slides>38</Slides>
  <Notes>2</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38</vt:i4>
      </vt:variant>
    </vt:vector>
  </HeadingPairs>
  <TitlesOfParts>
    <vt:vector size="47" baseType="lpstr">
      <vt:lpstr>-apple-system</vt:lpstr>
      <vt:lpstr>Arial</vt:lpstr>
      <vt:lpstr>Arial Black</vt:lpstr>
      <vt:lpstr>Calibri</vt:lpstr>
      <vt:lpstr>GothamNarrow-black</vt:lpstr>
      <vt:lpstr>Symbol</vt:lpstr>
      <vt:lpstr>Times New Roman</vt:lpstr>
      <vt:lpstr>Wingdings</vt:lpstr>
      <vt:lpstr>Tema1</vt:lpstr>
      <vt:lpstr>Yaşar Doğu Spor Bilimleri Fakültesi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DÜZEN ALIŞTIRMALARI</dc:title>
  <dc:creator>hp</dc:creator>
  <cp:lastModifiedBy>hp</cp:lastModifiedBy>
  <cp:revision>316</cp:revision>
  <dcterms:created xsi:type="dcterms:W3CDTF">2020-09-14T09:29:48Z</dcterms:created>
  <dcterms:modified xsi:type="dcterms:W3CDTF">2021-01-06T07:53:16Z</dcterms:modified>
</cp:coreProperties>
</file>