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6"/>
  </p:notesMasterIdLst>
  <p:sldIdLst>
    <p:sldId id="389" r:id="rId2"/>
    <p:sldId id="312" r:id="rId3"/>
    <p:sldId id="390" r:id="rId4"/>
    <p:sldId id="388" r:id="rId5"/>
    <p:sldId id="386" r:id="rId6"/>
    <p:sldId id="384" r:id="rId7"/>
    <p:sldId id="385" r:id="rId8"/>
    <p:sldId id="392" r:id="rId9"/>
    <p:sldId id="355" r:id="rId10"/>
    <p:sldId id="304" r:id="rId11"/>
    <p:sldId id="381" r:id="rId12"/>
    <p:sldId id="313" r:id="rId13"/>
    <p:sldId id="369" r:id="rId14"/>
    <p:sldId id="387" r:id="rId15"/>
    <p:sldId id="382" r:id="rId16"/>
    <p:sldId id="314" r:id="rId17"/>
    <p:sldId id="316" r:id="rId18"/>
    <p:sldId id="391" r:id="rId19"/>
    <p:sldId id="379" r:id="rId20"/>
    <p:sldId id="323" r:id="rId21"/>
    <p:sldId id="370" r:id="rId22"/>
    <p:sldId id="324" r:id="rId23"/>
    <p:sldId id="374" r:id="rId24"/>
    <p:sldId id="380" r:id="rId25"/>
    <p:sldId id="378" r:id="rId26"/>
    <p:sldId id="357" r:id="rId27"/>
    <p:sldId id="362" r:id="rId28"/>
    <p:sldId id="361" r:id="rId29"/>
    <p:sldId id="309" r:id="rId30"/>
    <p:sldId id="364" r:id="rId31"/>
    <p:sldId id="366" r:id="rId32"/>
    <p:sldId id="359" r:id="rId33"/>
    <p:sldId id="365" r:id="rId34"/>
    <p:sldId id="360"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5179" autoAdjust="0"/>
  </p:normalViewPr>
  <p:slideViewPr>
    <p:cSldViewPr snapToGrid="0">
      <p:cViewPr varScale="1">
        <p:scale>
          <a:sx n="71" d="100"/>
          <a:sy n="71" d="100"/>
        </p:scale>
        <p:origin x="30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FA83EA-6932-4A9C-99E4-42B253D9C82E}" type="datetimeFigureOut">
              <a:rPr lang="tr-TR" smtClean="0"/>
              <a:t>7.12.2020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BB6CF8-888D-41AE-8D7B-A4C272D9DB5A}" type="slidenum">
              <a:rPr lang="tr-TR" smtClean="0"/>
              <a:t>‹#›</a:t>
            </a:fld>
            <a:endParaRPr lang="tr-TR"/>
          </a:p>
        </p:txBody>
      </p:sp>
    </p:spTree>
    <p:extLst>
      <p:ext uri="{BB962C8B-B14F-4D97-AF65-F5344CB8AC3E}">
        <p14:creationId xmlns:p14="http://schemas.microsoft.com/office/powerpoint/2010/main" val="262843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7"/>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AFC1D7B-D3FF-4C47-B5A7-28BC9021F08A}" type="datetime1">
              <a:rPr lang="tr-TR" smtClean="0"/>
              <a:t>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408909872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C508E93-19DE-45EE-B66E-07BA8A1B0566}" type="datetime1">
              <a:rPr lang="tr-TR" smtClean="0"/>
              <a:t>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42586928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2"/>
            <a:ext cx="7772400" cy="1362075"/>
          </a:xfrm>
        </p:spPr>
        <p:txBody>
          <a:bodyPr anchor="t"/>
          <a:lstStyle>
            <a:lvl1pPr algn="l">
              <a:defRPr sz="3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C046C22-1190-44A8-BC29-F9B74159A924}" type="datetime1">
              <a:rPr lang="tr-TR" smtClean="0"/>
              <a:t>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41663609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9F0EE8D-11DB-473C-9517-C0906014C992}" type="datetime1">
              <a:rPr lang="tr-TR" smtClean="0"/>
              <a:t>7.12.2020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1127956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0D64B53-6493-4A74-9831-1B2CF650DB8E}" type="datetime1">
              <a:rPr lang="tr-TR" smtClean="0"/>
              <a:t>7.12.2020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40136107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59214D7-2DA7-42AE-9333-60E093A97FAB}" type="datetime1">
              <a:rPr lang="tr-TR" smtClean="0"/>
              <a:t>7.12.2020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35988662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9890CB9-BE10-4A0D-B7FB-021B7E6D1D49}" type="datetime1">
              <a:rPr lang="tr-TR" smtClean="0"/>
              <a:t>7.12.2020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42421067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73050"/>
            <a:ext cx="3008313" cy="1162050"/>
          </a:xfrm>
        </p:spPr>
        <p:txBody>
          <a:bodyPr anchor="b"/>
          <a:lstStyle>
            <a:lvl1pPr algn="l">
              <a:defRPr sz="15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090EC51-F787-43AE-AF2F-E333B8C1CFE3}" type="datetime1">
              <a:rPr lang="tr-TR" smtClean="0"/>
              <a:t>7.12.2020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20198526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15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4DB3C93-1316-413B-8875-40352553BF93}" type="datetime1">
              <a:rPr lang="tr-TR" smtClean="0"/>
              <a:t>7.12.2020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366724846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7EAE216-FD33-43CB-808B-B88FEC92A640}" type="datetime1">
              <a:rPr lang="tr-TR" smtClean="0"/>
              <a:t>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8895702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FA037D2-9272-4754-9FE6-4D518CA629C9}" type="datetime1">
              <a:rPr lang="tr-TR" smtClean="0"/>
              <a:t>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C13FC8-B52D-48D8-8A28-7B729EE58DC5}" type="slidenum">
              <a:rPr lang="tr-TR" smtClean="0"/>
              <a:t>‹#›</a:t>
            </a:fld>
            <a:endParaRPr lang="tr-TR"/>
          </a:p>
        </p:txBody>
      </p:sp>
    </p:spTree>
    <p:extLst>
      <p:ext uri="{BB962C8B-B14F-4D97-AF65-F5344CB8AC3E}">
        <p14:creationId xmlns:p14="http://schemas.microsoft.com/office/powerpoint/2010/main" val="33126902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E3189B6-3757-4588-AFBF-83C5574AEF62}" type="datetime1">
              <a:rPr lang="tr-TR" smtClean="0"/>
              <a:t>7.12.2020</a:t>
            </a:fld>
            <a:endParaRPr lang="tr-TR"/>
          </a:p>
        </p:txBody>
      </p:sp>
      <p:sp>
        <p:nvSpPr>
          <p:cNvPr id="5" name="Altbilgi Yer Tutucusu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C13FC8-B52D-48D8-8A28-7B729EE58DC5}" type="slidenum">
              <a:rPr lang="tr-TR" smtClean="0"/>
              <a:t>‹#›</a:t>
            </a:fld>
            <a:endParaRPr lang="tr-TR"/>
          </a:p>
        </p:txBody>
      </p:sp>
    </p:spTree>
    <p:extLst>
      <p:ext uri="{BB962C8B-B14F-4D97-AF65-F5344CB8AC3E}">
        <p14:creationId xmlns:p14="http://schemas.microsoft.com/office/powerpoint/2010/main" val="32468991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sdf.gov.tr/tr/spor/aba-guresi/tarihc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savunmasanati.com/ata-sanatlari/aba-guresi/kisa-salvar-guresi/"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gsdf.gov.tr/tr/spor/kusak-guresi" TargetMode="External"/><Relationship Id="rId2" Type="http://schemas.openxmlformats.org/officeDocument/2006/relationships/hyperlink" Target="https://www.gsdf.gov.tr/tr/spor/kusak-guresi/tarih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1023" y="147918"/>
            <a:ext cx="8861611" cy="6710082"/>
          </a:xfrm>
        </p:spPr>
        <p:txBody>
          <a:bodyPr>
            <a:normAutofit/>
          </a:bodyPr>
          <a:lstStyle/>
          <a:p>
            <a:endParaRPr lang="tr-TR" dirty="0" smtClean="0"/>
          </a:p>
          <a:p>
            <a:endParaRPr lang="tr-TR" dirty="0" smtClean="0"/>
          </a:p>
          <a:p>
            <a:endParaRPr lang="tr-TR" dirty="0"/>
          </a:p>
          <a:p>
            <a:endParaRPr lang="tr-TR" dirty="0"/>
          </a:p>
          <a:p>
            <a:pPr marL="0" lvl="0" indent="0" algn="ctr" fontAlgn="base">
              <a:buNone/>
            </a:pPr>
            <a:r>
              <a:rPr lang="tr-TR" sz="2000" b="1" i="1" dirty="0">
                <a:solidFill>
                  <a:prstClr val="black"/>
                </a:solidFill>
                <a:latin typeface="Calibri" panose="020F0502020204030204" pitchFamily="34" charset="0"/>
                <a:cs typeface="Calibri" panose="020F0502020204030204" pitchFamily="34" charset="0"/>
              </a:rPr>
              <a:t>Konu </a:t>
            </a:r>
          </a:p>
          <a:p>
            <a:pPr marL="0" lvl="0" indent="0" algn="ctr" fontAlgn="base">
              <a:buNone/>
            </a:pPr>
            <a:endParaRPr lang="tr-TR" sz="2000" b="1" i="1" dirty="0">
              <a:solidFill>
                <a:prstClr val="black"/>
              </a:solidFill>
              <a:latin typeface="Calibri" panose="020F0502020204030204" pitchFamily="34" charset="0"/>
              <a:cs typeface="Calibri" panose="020F0502020204030204" pitchFamily="34" charset="0"/>
            </a:endParaRPr>
          </a:p>
          <a:p>
            <a:pPr marL="0" lvl="0" indent="0" algn="ctr" fontAlgn="base">
              <a:buNone/>
            </a:pPr>
            <a:r>
              <a:rPr lang="tr-TR" sz="2000" b="1" i="1" dirty="0" smtClean="0">
                <a:solidFill>
                  <a:prstClr val="black"/>
                </a:solidFill>
                <a:latin typeface="Calibri" panose="020F0502020204030204" pitchFamily="34" charset="0"/>
                <a:cs typeface="Calibri" panose="020F0502020204030204" pitchFamily="34" charset="0"/>
              </a:rPr>
              <a:t>Geleneksel Güreşlerimizden</a:t>
            </a:r>
          </a:p>
          <a:p>
            <a:pPr marL="0" lvl="0" indent="0" algn="ctr" fontAlgn="base">
              <a:buNone/>
            </a:pPr>
            <a:endParaRPr lang="tr-TR" sz="2000" b="1" i="1" dirty="0" smtClean="0">
              <a:solidFill>
                <a:prstClr val="black"/>
              </a:solidFill>
              <a:latin typeface="Calibri" panose="020F0502020204030204" pitchFamily="34" charset="0"/>
              <a:cs typeface="Calibri" panose="020F0502020204030204" pitchFamily="34" charset="0"/>
            </a:endParaRPr>
          </a:p>
          <a:p>
            <a:pPr marL="0" lvl="0" indent="0" algn="ctr" fontAlgn="base">
              <a:buNone/>
            </a:pPr>
            <a:r>
              <a:rPr lang="tr-TR" sz="2000" b="1" i="1" dirty="0" smtClean="0">
                <a:solidFill>
                  <a:prstClr val="black"/>
                </a:solidFill>
                <a:latin typeface="Calibri" panose="020F0502020204030204" pitchFamily="34" charset="0"/>
                <a:cs typeface="Calibri" panose="020F0502020204030204" pitchFamily="34" charset="0"/>
              </a:rPr>
              <a:t>Aba Güreşi-şalvar Güreşi-kuşak Güreşinin</a:t>
            </a:r>
          </a:p>
          <a:p>
            <a:pPr marL="0" lvl="0" indent="0" algn="ctr" fontAlgn="base">
              <a:buNone/>
            </a:pPr>
            <a:endParaRPr lang="tr-TR" sz="2000" b="1" i="1" dirty="0" smtClean="0">
              <a:solidFill>
                <a:prstClr val="black"/>
              </a:solidFill>
              <a:latin typeface="Calibri" panose="020F0502020204030204" pitchFamily="34" charset="0"/>
              <a:cs typeface="Calibri" panose="020F0502020204030204" pitchFamily="34" charset="0"/>
            </a:endParaRPr>
          </a:p>
          <a:p>
            <a:pPr marL="0" indent="0" algn="ctr">
              <a:buNone/>
            </a:pPr>
            <a:r>
              <a:rPr lang="tr-TR" sz="2000" b="1" i="1" dirty="0" smtClean="0">
                <a:latin typeface="Calibri" panose="020F0502020204030204" pitchFamily="34" charset="0"/>
                <a:cs typeface="Calibri" panose="020F0502020204030204" pitchFamily="34" charset="0"/>
              </a:rPr>
              <a:t>Özeti</a:t>
            </a:r>
            <a:endParaRPr lang="tr-TR" sz="2000" b="1" i="1" dirty="0">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1</a:t>
            </a:fld>
            <a:endParaRPr lang="tr-TR"/>
          </a:p>
        </p:txBody>
      </p:sp>
    </p:spTree>
    <p:extLst>
      <p:ext uri="{BB962C8B-B14F-4D97-AF65-F5344CB8AC3E}">
        <p14:creationId xmlns:p14="http://schemas.microsoft.com/office/powerpoint/2010/main" val="37006130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
            <a:ext cx="9144000" cy="6952129"/>
          </a:xfrm>
          <a:solidFill>
            <a:schemeClr val="accent3">
              <a:lumMod val="20000"/>
              <a:lumOff val="80000"/>
            </a:schemeClr>
          </a:solidFill>
        </p:spPr>
        <p:txBody>
          <a:bodyPr>
            <a:normAutofit fontScale="85000" lnSpcReduction="10000"/>
          </a:bodyPr>
          <a:lstStyle/>
          <a:p>
            <a:pPr marL="174625" indent="0">
              <a:lnSpc>
                <a:spcPct val="170000"/>
              </a:lnSpc>
              <a:spcBef>
                <a:spcPts val="0"/>
              </a:spcBef>
              <a:buNone/>
            </a:pPr>
            <a:r>
              <a:rPr lang="tr-TR" sz="1900" b="1" dirty="0"/>
              <a:t>Aba Güreşi</a:t>
            </a:r>
            <a:r>
              <a:rPr lang="tr-TR" sz="1900" b="1" dirty="0" smtClean="0"/>
              <a:t>: 			</a:t>
            </a:r>
            <a:r>
              <a:rPr lang="tr-TR" sz="1900" b="1" dirty="0"/>
              <a:t>	</a:t>
            </a:r>
            <a:r>
              <a:rPr lang="tr-TR" sz="1900" b="1" dirty="0" smtClean="0"/>
              <a:t>	</a:t>
            </a:r>
            <a:r>
              <a:rPr lang="tr-TR" sz="1900" b="1" dirty="0" smtClean="0">
                <a:solidFill>
                  <a:srgbClr val="C00000"/>
                </a:solidFill>
              </a:rPr>
              <a:t>ÖZET</a:t>
            </a:r>
            <a:endParaRPr lang="tr-TR" sz="1900" b="1" dirty="0">
              <a:solidFill>
                <a:srgbClr val="C00000"/>
              </a:solidFill>
            </a:endParaRPr>
          </a:p>
          <a:p>
            <a:pPr marL="174625" indent="0">
              <a:lnSpc>
                <a:spcPct val="170000"/>
              </a:lnSpc>
              <a:spcBef>
                <a:spcPts val="0"/>
              </a:spcBef>
              <a:buNone/>
            </a:pPr>
            <a:r>
              <a:rPr lang="tr-TR" sz="1900" dirty="0" smtClean="0"/>
              <a:t>	Aba </a:t>
            </a:r>
            <a:r>
              <a:rPr lang="tr-TR" sz="1900" dirty="0"/>
              <a:t>güreşleri Gaziantep ve Hatay dolaylarında </a:t>
            </a:r>
            <a:r>
              <a:rPr lang="tr-TR" sz="1900" dirty="0" smtClean="0"/>
              <a:t>yaygın olarak yapılmaktadır. </a:t>
            </a:r>
            <a:r>
              <a:rPr lang="tr-TR" sz="1900" dirty="0"/>
              <a:t>Gaziantep’te yapılan </a:t>
            </a:r>
            <a:r>
              <a:rPr lang="tr-TR" sz="1900" dirty="0" smtClean="0"/>
              <a:t>   aba </a:t>
            </a:r>
            <a:r>
              <a:rPr lang="tr-TR" sz="1900" dirty="0"/>
              <a:t>güreşine </a:t>
            </a:r>
            <a:r>
              <a:rPr lang="tr-TR" sz="1900" b="1" dirty="0"/>
              <a:t>“Aşırtmalı Aba </a:t>
            </a:r>
            <a:r>
              <a:rPr lang="tr-TR" sz="1900" b="1" dirty="0" smtClean="0"/>
              <a:t>Güreşi”,</a:t>
            </a:r>
            <a:r>
              <a:rPr lang="tr-TR" sz="1900" dirty="0" smtClean="0"/>
              <a:t> Hatay </a:t>
            </a:r>
            <a:r>
              <a:rPr lang="tr-TR" sz="1900" dirty="0"/>
              <a:t>yöresinde yapılana ise </a:t>
            </a:r>
            <a:r>
              <a:rPr lang="tr-TR" sz="1900" b="1" dirty="0"/>
              <a:t>“Kapışmalı Aba Güreşi”</a:t>
            </a:r>
            <a:r>
              <a:rPr lang="tr-TR" sz="1900" dirty="0"/>
              <a:t> </a:t>
            </a:r>
            <a:r>
              <a:rPr lang="tr-TR" sz="1900" dirty="0" smtClean="0"/>
              <a:t>denmektedir. Aba </a:t>
            </a:r>
            <a:r>
              <a:rPr lang="tr-TR" sz="1900" dirty="0"/>
              <a:t>güreşi adını </a:t>
            </a:r>
            <a:r>
              <a:rPr lang="tr-TR" sz="1900" dirty="0" smtClean="0"/>
              <a:t>güreşçilerin </a:t>
            </a:r>
            <a:r>
              <a:rPr lang="tr-TR" sz="1900" dirty="0"/>
              <a:t>giydikleri </a:t>
            </a:r>
            <a:r>
              <a:rPr lang="tr-TR" sz="1900" dirty="0" smtClean="0"/>
              <a:t>abadan almaktadır. </a:t>
            </a:r>
            <a:r>
              <a:rPr lang="tr-TR" sz="1900" b="1" i="1" dirty="0" smtClean="0"/>
              <a:t>Aba</a:t>
            </a:r>
            <a:r>
              <a:rPr lang="tr-TR" sz="1900" b="1" i="1" dirty="0"/>
              <a:t>: </a:t>
            </a:r>
            <a:r>
              <a:rPr lang="tr-TR" sz="1900" i="1" dirty="0"/>
              <a:t>yakasız, kaban uzunluğunda, yarım kollu, koltuk altı bölümü kol ucundan koltuk altına kadar kesik, keçeye benzemektedir. Kalın kumaştan ya da kaba deriden dikilmektedir. Abalar köy halkının ortak malıdır ve aba güreşi yapılan yörelerde her köyde en az iki adet aba bulunur</a:t>
            </a:r>
            <a:r>
              <a:rPr lang="tr-TR" sz="1900" i="1" dirty="0" smtClean="0"/>
              <a:t>.</a:t>
            </a:r>
            <a:r>
              <a:rPr lang="tr-TR" sz="1900" dirty="0" smtClean="0"/>
              <a:t> Güreşçiler, </a:t>
            </a:r>
            <a:r>
              <a:rPr lang="tr-TR" sz="1900" dirty="0"/>
              <a:t>abayı giydikten sonra beline bir de kuşak sararlar. Üstlerine aba giyen pehlivanlar altlarına da diz kapağını geçmeyecek şekilde şort giyerler.  </a:t>
            </a:r>
            <a:endParaRPr lang="tr-TR" sz="1900" dirty="0" smtClean="0"/>
          </a:p>
          <a:p>
            <a:pPr marL="174625" indent="0">
              <a:lnSpc>
                <a:spcPct val="170000"/>
              </a:lnSpc>
              <a:spcBef>
                <a:spcPts val="0"/>
              </a:spcBef>
              <a:buNone/>
            </a:pPr>
            <a:r>
              <a:rPr lang="tr-TR" sz="1900" dirty="0"/>
              <a:t>	</a:t>
            </a:r>
            <a:r>
              <a:rPr lang="tr-TR" sz="1900" dirty="0" smtClean="0"/>
              <a:t>Güreş alanına </a:t>
            </a:r>
            <a:r>
              <a:rPr lang="tr-TR" sz="1900" dirty="0"/>
              <a:t>Hatay aba </a:t>
            </a:r>
            <a:r>
              <a:rPr lang="tr-TR" sz="1900" dirty="0" smtClean="0"/>
              <a:t>güreşinde </a:t>
            </a:r>
            <a:r>
              <a:rPr lang="tr-TR" sz="1900" b="1" dirty="0" smtClean="0"/>
              <a:t>“</a:t>
            </a:r>
            <a:r>
              <a:rPr lang="tr-TR" sz="1900" b="1" dirty="0" err="1" smtClean="0"/>
              <a:t>Mersah</a:t>
            </a:r>
            <a:r>
              <a:rPr lang="tr-TR" sz="1900" b="1" dirty="0" smtClean="0"/>
              <a:t>”, </a:t>
            </a:r>
            <a:r>
              <a:rPr lang="tr-TR" sz="1900" dirty="0"/>
              <a:t>Gaziantep aşırtmalı aba güreşinde ise </a:t>
            </a:r>
            <a:r>
              <a:rPr lang="tr-TR" sz="1900" b="1" dirty="0"/>
              <a:t>“Çukur” </a:t>
            </a:r>
            <a:r>
              <a:rPr lang="tr-TR" sz="1900" dirty="0"/>
              <a:t>denilmektedir. Aba güreşi çim ya da toprak </a:t>
            </a:r>
            <a:r>
              <a:rPr lang="tr-TR" sz="1900" i="1" dirty="0" smtClean="0"/>
              <a:t>köy </a:t>
            </a:r>
            <a:r>
              <a:rPr lang="tr-TR" sz="1900" i="1" dirty="0"/>
              <a:t>meydanı, harman yeri, çim alan, yumuşak topraklı bir tarla da </a:t>
            </a:r>
            <a:r>
              <a:rPr lang="tr-TR" sz="1900" dirty="0" smtClean="0"/>
              <a:t>güreş için uygun olan alanda yapılabilir.</a:t>
            </a:r>
          </a:p>
          <a:p>
            <a:pPr marL="174625" lvl="0" indent="0">
              <a:lnSpc>
                <a:spcPct val="170000"/>
              </a:lnSpc>
              <a:spcBef>
                <a:spcPts val="0"/>
              </a:spcBef>
              <a:buNone/>
            </a:pPr>
            <a:r>
              <a:rPr lang="tr-TR" sz="1900" dirty="0" smtClean="0">
                <a:solidFill>
                  <a:prstClr val="black"/>
                </a:solidFill>
              </a:rPr>
              <a:t>Pehlivanlar güreşin yapıldığı çukurda bir süre gezinmesine </a:t>
            </a:r>
            <a:r>
              <a:rPr lang="tr-TR" sz="1900" b="1" dirty="0" smtClean="0">
                <a:solidFill>
                  <a:prstClr val="black"/>
                </a:solidFill>
              </a:rPr>
              <a:t>“Dolanma”</a:t>
            </a:r>
            <a:r>
              <a:rPr lang="tr-TR" sz="1900" dirty="0" smtClean="0">
                <a:solidFill>
                  <a:prstClr val="black"/>
                </a:solidFill>
              </a:rPr>
              <a:t> denir. Taraftarlarca meydana çıkarılan pehlivan kendine rakip bulmak için çukurda dolanır.</a:t>
            </a:r>
            <a:r>
              <a:rPr lang="tr-TR" sz="1900" dirty="0">
                <a:solidFill>
                  <a:prstClr val="black"/>
                </a:solidFill>
              </a:rPr>
              <a:t> </a:t>
            </a:r>
            <a:r>
              <a:rPr lang="tr-TR" sz="1900" dirty="0" smtClean="0">
                <a:solidFill>
                  <a:prstClr val="black"/>
                </a:solidFill>
              </a:rPr>
              <a:t>Dolanmada </a:t>
            </a:r>
            <a:r>
              <a:rPr lang="tr-TR" sz="1900" dirty="0">
                <a:solidFill>
                  <a:prstClr val="black"/>
                </a:solidFill>
              </a:rPr>
              <a:t>sadece gezinme vardır. Eğer çukurdaki güreşçiye rakip çıkarsa hemen aba giydirilir ve pehlivanlar uygun gördüğü anda hemen güreş başlar. Güreşçinin çukurda dolanması esnasında davul </a:t>
            </a:r>
            <a:r>
              <a:rPr lang="tr-TR" sz="1900" dirty="0" smtClean="0">
                <a:solidFill>
                  <a:prstClr val="black"/>
                </a:solidFill>
              </a:rPr>
              <a:t> zurna </a:t>
            </a:r>
            <a:r>
              <a:rPr lang="tr-TR" sz="1900" dirty="0">
                <a:solidFill>
                  <a:prstClr val="black"/>
                </a:solidFill>
              </a:rPr>
              <a:t>çalar. Aba güreşinde çift davul, çift zurna çalınır. Davul ve zurnayı Gaziantep çevresinde </a:t>
            </a:r>
            <a:r>
              <a:rPr lang="tr-TR" sz="1900" b="1" dirty="0">
                <a:solidFill>
                  <a:prstClr val="black"/>
                </a:solidFill>
              </a:rPr>
              <a:t>“Abdallar”</a:t>
            </a:r>
            <a:r>
              <a:rPr lang="tr-TR" sz="1900" dirty="0">
                <a:solidFill>
                  <a:prstClr val="black"/>
                </a:solidFill>
              </a:rPr>
              <a:t> diye anılan bir zümre çalmaktadır. </a:t>
            </a:r>
          </a:p>
          <a:p>
            <a:pPr marL="174625" lvl="0" indent="0" algn="just">
              <a:lnSpc>
                <a:spcPct val="170000"/>
              </a:lnSpc>
              <a:spcBef>
                <a:spcPts val="0"/>
              </a:spcBef>
              <a:buNone/>
            </a:pPr>
            <a:r>
              <a:rPr lang="tr-TR" sz="1900" dirty="0">
                <a:solidFill>
                  <a:prstClr val="black"/>
                </a:solidFill>
              </a:rPr>
              <a:t>	</a:t>
            </a:r>
            <a:endParaRPr lang="tr-TR" sz="1800" dirty="0"/>
          </a:p>
        </p:txBody>
      </p:sp>
      <p:sp>
        <p:nvSpPr>
          <p:cNvPr id="2" name="Slayt Numarası Yer Tutucusu 1"/>
          <p:cNvSpPr>
            <a:spLocks noGrp="1"/>
          </p:cNvSpPr>
          <p:nvPr>
            <p:ph type="sldNum" sz="quarter" idx="12"/>
          </p:nvPr>
        </p:nvSpPr>
        <p:spPr/>
        <p:txBody>
          <a:bodyPr/>
          <a:lstStyle/>
          <a:p>
            <a:fld id="{6FC13FC8-B52D-48D8-8A28-7B729EE58DC5}" type="slidenum">
              <a:rPr lang="tr-TR" smtClean="0"/>
              <a:t>2</a:t>
            </a:fld>
            <a:endParaRPr lang="tr-TR"/>
          </a:p>
        </p:txBody>
      </p:sp>
    </p:spTree>
    <p:extLst>
      <p:ext uri="{BB962C8B-B14F-4D97-AF65-F5344CB8AC3E}">
        <p14:creationId xmlns:p14="http://schemas.microsoft.com/office/powerpoint/2010/main" val="32712561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20000"/>
              <a:lumOff val="80000"/>
            </a:schemeClr>
          </a:solidFill>
        </p:spPr>
        <p:txBody>
          <a:bodyPr/>
          <a:lstStyle/>
          <a:p>
            <a:pPr marL="93663" lvl="0" indent="0" algn="just">
              <a:lnSpc>
                <a:spcPct val="150000"/>
              </a:lnSpc>
              <a:spcBef>
                <a:spcPts val="0"/>
              </a:spcBef>
              <a:buNone/>
            </a:pPr>
            <a:r>
              <a:rPr lang="tr-TR" sz="1300" dirty="0" smtClean="0">
                <a:solidFill>
                  <a:prstClr val="black"/>
                </a:solidFill>
              </a:rPr>
              <a:t>	</a:t>
            </a:r>
            <a:r>
              <a:rPr lang="tr-TR" sz="1600" dirty="0">
                <a:solidFill>
                  <a:prstClr val="black"/>
                </a:solidFill>
              </a:rPr>
              <a:t>Güreş başlamadan önce pehlivanların güreş alanına çıkarak birbirlerini sınayarak ısınmalarına da </a:t>
            </a:r>
            <a:r>
              <a:rPr lang="tr-TR" sz="1600" b="1" dirty="0">
                <a:solidFill>
                  <a:prstClr val="black"/>
                </a:solidFill>
              </a:rPr>
              <a:t>“</a:t>
            </a:r>
            <a:r>
              <a:rPr lang="tr-TR" sz="1600" b="1" dirty="0" err="1">
                <a:solidFill>
                  <a:prstClr val="black"/>
                </a:solidFill>
              </a:rPr>
              <a:t>Makaban</a:t>
            </a:r>
            <a:r>
              <a:rPr lang="tr-TR" sz="1600" b="1" dirty="0">
                <a:solidFill>
                  <a:prstClr val="black"/>
                </a:solidFill>
              </a:rPr>
              <a:t>” </a:t>
            </a:r>
            <a:r>
              <a:rPr lang="tr-TR" sz="1600" dirty="0">
                <a:solidFill>
                  <a:prstClr val="black"/>
                </a:solidFill>
              </a:rPr>
              <a:t> ya da </a:t>
            </a:r>
            <a:r>
              <a:rPr lang="tr-TR" sz="1600" b="1" dirty="0">
                <a:solidFill>
                  <a:prstClr val="black"/>
                </a:solidFill>
              </a:rPr>
              <a:t>“</a:t>
            </a:r>
            <a:r>
              <a:rPr lang="tr-TR" sz="1600" b="1" dirty="0" err="1">
                <a:solidFill>
                  <a:prstClr val="black"/>
                </a:solidFill>
              </a:rPr>
              <a:t>Kaldırmaç</a:t>
            </a:r>
            <a:r>
              <a:rPr lang="tr-TR" sz="1600" b="1" dirty="0">
                <a:solidFill>
                  <a:prstClr val="black"/>
                </a:solidFill>
              </a:rPr>
              <a:t>” </a:t>
            </a:r>
            <a:r>
              <a:rPr lang="tr-TR" sz="1600" dirty="0">
                <a:solidFill>
                  <a:prstClr val="black"/>
                </a:solidFill>
              </a:rPr>
              <a:t>denir.	Güreşte cenk yaşlarına göre ayrılır daha sonra kilolarına göre ayrılıp eşleştirme buna göre yapılır. </a:t>
            </a:r>
          </a:p>
          <a:p>
            <a:pPr marL="93663" lvl="0" indent="0" algn="just">
              <a:lnSpc>
                <a:spcPct val="150000"/>
              </a:lnSpc>
              <a:spcBef>
                <a:spcPts val="0"/>
              </a:spcBef>
              <a:buNone/>
            </a:pPr>
            <a:r>
              <a:rPr lang="tr-TR" sz="1500" dirty="0">
                <a:solidFill>
                  <a:prstClr val="black"/>
                </a:solidFill>
              </a:rPr>
              <a:t>	</a:t>
            </a:r>
            <a:r>
              <a:rPr lang="tr-TR" sz="1600" dirty="0" smtClean="0">
                <a:solidFill>
                  <a:prstClr val="black"/>
                </a:solidFill>
              </a:rPr>
              <a:t>Eşleştirmede </a:t>
            </a:r>
            <a:r>
              <a:rPr lang="tr-TR" sz="1600" dirty="0">
                <a:solidFill>
                  <a:prstClr val="black"/>
                </a:solidFill>
              </a:rPr>
              <a:t>kura çekilir. İl ve ilçe merkezlerinde yapılan müsabakalarda aynı köyden veya kardeş olma eşleşmeye mani değilken köylerde manidir.</a:t>
            </a:r>
          </a:p>
          <a:p>
            <a:pPr marL="93663" lvl="0" indent="0" algn="just">
              <a:lnSpc>
                <a:spcPct val="150000"/>
              </a:lnSpc>
              <a:spcBef>
                <a:spcPts val="0"/>
              </a:spcBef>
              <a:buNone/>
            </a:pPr>
            <a:r>
              <a:rPr lang="tr-TR" sz="1600" dirty="0">
                <a:solidFill>
                  <a:prstClr val="black"/>
                </a:solidFill>
              </a:rPr>
              <a:t>	</a:t>
            </a:r>
            <a:r>
              <a:rPr lang="tr-TR" sz="1600" i="1" dirty="0">
                <a:solidFill>
                  <a:prstClr val="black"/>
                </a:solidFill>
              </a:rPr>
              <a:t>Aşırtmalı aba güreşinin yerdeki ve ayaktaki süresi belirlenerek daha önceden duyurusu yapılır.</a:t>
            </a:r>
            <a:r>
              <a:rPr lang="tr-TR" sz="1600" dirty="0">
                <a:solidFill>
                  <a:prstClr val="black"/>
                </a:solidFill>
              </a:rPr>
              <a:t> Güreş esnasındaki süre hava şartlarına ve güreşe iştirak edenlerin çokluğuna göre belirlenir. </a:t>
            </a:r>
            <a:r>
              <a:rPr lang="tr-TR" sz="1600" i="1" dirty="0">
                <a:solidFill>
                  <a:prstClr val="black"/>
                </a:solidFill>
              </a:rPr>
              <a:t>Genellikle süre </a:t>
            </a:r>
            <a:r>
              <a:rPr lang="tr-TR" sz="1600" b="1" i="1" dirty="0">
                <a:solidFill>
                  <a:prstClr val="black"/>
                </a:solidFill>
              </a:rPr>
              <a:t>yerde iki dakika, ayakta yedi dakika </a:t>
            </a:r>
            <a:r>
              <a:rPr lang="tr-TR" sz="1600" i="1" dirty="0">
                <a:solidFill>
                  <a:prstClr val="black"/>
                </a:solidFill>
              </a:rPr>
              <a:t>olarak belirlenmiştir.</a:t>
            </a:r>
            <a:r>
              <a:rPr lang="tr-TR" sz="1600" dirty="0">
                <a:solidFill>
                  <a:prstClr val="black"/>
                </a:solidFill>
              </a:rPr>
              <a:t> Aşırtmalı aba güreşinde süre konusunda pek fazla sorun yaşanmaktadır. Aslında süre tamamen masa hakemlerinin kararına bağlıdır. Eğer belirlenen sürede üstünlük sağlanamazsa güreş </a:t>
            </a:r>
            <a:r>
              <a:rPr lang="tr-TR" sz="1600" b="1" dirty="0">
                <a:solidFill>
                  <a:prstClr val="black"/>
                </a:solidFill>
              </a:rPr>
              <a:t>“Yaralı kalır”</a:t>
            </a:r>
            <a:r>
              <a:rPr lang="tr-TR" sz="1600" dirty="0">
                <a:solidFill>
                  <a:prstClr val="black"/>
                </a:solidFill>
              </a:rPr>
              <a:t>. Bu şekilde yaralı kalan pehlivanlar boylarının en son güreşlerinden sonra tekrar güreştirilirler. </a:t>
            </a:r>
          </a:p>
          <a:p>
            <a:pPr marL="93663" lvl="0" indent="0" algn="just">
              <a:lnSpc>
                <a:spcPct val="150000"/>
              </a:lnSpc>
              <a:buNone/>
            </a:pPr>
            <a:r>
              <a:rPr lang="tr-TR" sz="1600" dirty="0">
                <a:solidFill>
                  <a:prstClr val="black"/>
                </a:solidFill>
              </a:rPr>
              <a:t>Bu sürede de üstünlük olmazsa yaralı kalan diğer pehlivanlarla </a:t>
            </a:r>
            <a:r>
              <a:rPr lang="tr-TR" sz="1600" i="1" dirty="0">
                <a:solidFill>
                  <a:prstClr val="black"/>
                </a:solidFill>
              </a:rPr>
              <a:t>eş harbisi, cin harbisi, Ahmet borazan harbisi, Köroğlu havası ve Cezayir havası gibi </a:t>
            </a:r>
            <a:r>
              <a:rPr lang="tr-TR" sz="1600" i="1" dirty="0" err="1">
                <a:solidFill>
                  <a:prstClr val="black"/>
                </a:solidFill>
              </a:rPr>
              <a:t>harbileme’ler</a:t>
            </a:r>
            <a:r>
              <a:rPr lang="tr-TR" sz="1600" i="1" dirty="0">
                <a:solidFill>
                  <a:prstClr val="black"/>
                </a:solidFill>
              </a:rPr>
              <a:t> çalınmaktadır.</a:t>
            </a:r>
          </a:p>
          <a:p>
            <a:pPr marL="93663" lvl="0" indent="0" algn="just">
              <a:lnSpc>
                <a:spcPct val="150000"/>
              </a:lnSpc>
              <a:buNone/>
            </a:pPr>
            <a:r>
              <a:rPr lang="tr-TR" sz="1600" dirty="0">
                <a:solidFill>
                  <a:prstClr val="black"/>
                </a:solidFill>
              </a:rPr>
              <a:t>	Aşırtmalı aba güreşinde eşleştirme yapılırken </a:t>
            </a:r>
            <a:r>
              <a:rPr lang="tr-TR" sz="1600" b="1" i="1" dirty="0">
                <a:solidFill>
                  <a:prstClr val="black"/>
                </a:solidFill>
              </a:rPr>
              <a:t>boy, kilo ve yaşa dikkat edilir</a:t>
            </a:r>
            <a:r>
              <a:rPr lang="tr-TR" sz="1600" dirty="0">
                <a:solidFill>
                  <a:prstClr val="black"/>
                </a:solidFill>
              </a:rPr>
              <a:t>. Önce pehlivanlar eşleştirilir. Rakiplerini yenerek birinci olan pehlivan hakkında </a:t>
            </a:r>
            <a:r>
              <a:rPr lang="tr-TR" sz="1600" b="1" dirty="0">
                <a:solidFill>
                  <a:prstClr val="black"/>
                </a:solidFill>
              </a:rPr>
              <a:t>“</a:t>
            </a:r>
            <a:r>
              <a:rPr lang="tr-TR" sz="1600" b="1" dirty="0" err="1">
                <a:solidFill>
                  <a:prstClr val="black"/>
                </a:solidFill>
              </a:rPr>
              <a:t>Mersah</a:t>
            </a:r>
            <a:r>
              <a:rPr lang="tr-TR" sz="1600" b="1" dirty="0">
                <a:solidFill>
                  <a:prstClr val="black"/>
                </a:solidFill>
              </a:rPr>
              <a:t> aldı”</a:t>
            </a:r>
            <a:r>
              <a:rPr lang="tr-TR" sz="1600" dirty="0">
                <a:solidFill>
                  <a:prstClr val="black"/>
                </a:solidFill>
              </a:rPr>
              <a:t> tabiri kullanılır. </a:t>
            </a:r>
          </a:p>
          <a:p>
            <a:endParaRPr lang="tr-TR" sz="1600"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3</a:t>
            </a:fld>
            <a:endParaRPr lang="tr-TR"/>
          </a:p>
        </p:txBody>
      </p:sp>
    </p:spTree>
    <p:extLst>
      <p:ext uri="{BB962C8B-B14F-4D97-AF65-F5344CB8AC3E}">
        <p14:creationId xmlns:p14="http://schemas.microsoft.com/office/powerpoint/2010/main" val="23975024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721477"/>
          </a:xfrm>
          <a:solidFill>
            <a:schemeClr val="accent3">
              <a:lumMod val="20000"/>
              <a:lumOff val="80000"/>
            </a:schemeClr>
          </a:solidFill>
        </p:spPr>
        <p:txBody>
          <a:bodyPr>
            <a:noAutofit/>
          </a:bodyPr>
          <a:lstStyle/>
          <a:p>
            <a:pPr marL="444500" lvl="0" indent="-269875">
              <a:lnSpc>
                <a:spcPct val="150000"/>
              </a:lnSpc>
              <a:spcBef>
                <a:spcPts val="0"/>
              </a:spcBef>
              <a:buNone/>
            </a:pPr>
            <a:r>
              <a:rPr lang="tr-TR" sz="1600" b="1" i="1" dirty="0" smtClean="0">
                <a:solidFill>
                  <a:prstClr val="black"/>
                </a:solidFill>
              </a:rPr>
              <a:t>Aba </a:t>
            </a:r>
            <a:r>
              <a:rPr lang="tr-TR" sz="1600" b="1" i="1" dirty="0">
                <a:solidFill>
                  <a:prstClr val="black"/>
                </a:solidFill>
              </a:rPr>
              <a:t>güreşinde yenme ve yenilmeyi belirleyen bazı özel kurallar vardır.</a:t>
            </a:r>
          </a:p>
          <a:p>
            <a:pPr marL="444500" lvl="0" indent="-269875">
              <a:lnSpc>
                <a:spcPct val="150000"/>
              </a:lnSpc>
              <a:spcBef>
                <a:spcPts val="0"/>
              </a:spcBef>
              <a:buNone/>
            </a:pPr>
            <a:r>
              <a:rPr lang="tr-TR" sz="1600" dirty="0">
                <a:solidFill>
                  <a:prstClr val="black"/>
                </a:solidFill>
              </a:rPr>
              <a:t>	Aşırtmalı aba güreşinde </a:t>
            </a:r>
            <a:r>
              <a:rPr lang="tr-TR" sz="1600" b="1" i="1" dirty="0">
                <a:solidFill>
                  <a:prstClr val="black"/>
                </a:solidFill>
              </a:rPr>
              <a:t>“El aşıran” yani elini kuşaktan bırakan yenik sayılır</a:t>
            </a:r>
            <a:r>
              <a:rPr lang="tr-TR" sz="1600" dirty="0">
                <a:solidFill>
                  <a:prstClr val="black"/>
                </a:solidFill>
              </a:rPr>
              <a:t>. Hatay aba güreşinde ise </a:t>
            </a:r>
            <a:endParaRPr lang="tr-TR" sz="1600" dirty="0" smtClean="0">
              <a:solidFill>
                <a:prstClr val="black"/>
              </a:solidFill>
            </a:endParaRPr>
          </a:p>
          <a:p>
            <a:pPr marL="444500" lvl="0" indent="-269875">
              <a:lnSpc>
                <a:spcPct val="150000"/>
              </a:lnSpc>
              <a:spcBef>
                <a:spcPts val="0"/>
              </a:spcBef>
              <a:buNone/>
            </a:pPr>
            <a:r>
              <a:rPr lang="tr-TR" sz="1600" i="1" dirty="0">
                <a:solidFill>
                  <a:prstClr val="black"/>
                </a:solidFill>
              </a:rPr>
              <a:t> </a:t>
            </a:r>
            <a:r>
              <a:rPr lang="tr-TR" sz="1600" i="1" dirty="0" smtClean="0">
                <a:solidFill>
                  <a:prstClr val="black"/>
                </a:solidFill>
              </a:rPr>
              <a:t>     el </a:t>
            </a:r>
            <a:r>
              <a:rPr lang="tr-TR" sz="1600" i="1" dirty="0">
                <a:solidFill>
                  <a:prstClr val="black"/>
                </a:solidFill>
              </a:rPr>
              <a:t>aşırmak yerine güreşçiler abaların göğüs kısmına dikilmiş deri parçalarından tutarak güreşirler. Bundan başka yenilgiyi belirleyen kurallar da vardır.</a:t>
            </a:r>
            <a:r>
              <a:rPr lang="tr-TR" sz="1600" dirty="0">
                <a:solidFill>
                  <a:prstClr val="black"/>
                </a:solidFill>
              </a:rPr>
              <a:t> </a:t>
            </a:r>
          </a:p>
          <a:p>
            <a:pPr marL="444500" lvl="0" indent="-269875">
              <a:lnSpc>
                <a:spcPct val="150000"/>
              </a:lnSpc>
              <a:spcBef>
                <a:spcPts val="0"/>
              </a:spcBef>
              <a:buNone/>
            </a:pPr>
            <a:r>
              <a:rPr lang="tr-TR" sz="1600" dirty="0">
                <a:solidFill>
                  <a:prstClr val="black"/>
                </a:solidFill>
              </a:rPr>
              <a:t>	Aba güreşinde en büyük ödül düğün sahibince hazırlanan ve </a:t>
            </a:r>
            <a:r>
              <a:rPr lang="tr-TR" sz="1600" b="1" dirty="0">
                <a:solidFill>
                  <a:prstClr val="black"/>
                </a:solidFill>
              </a:rPr>
              <a:t>“top” </a:t>
            </a:r>
            <a:r>
              <a:rPr lang="tr-TR" sz="1600" dirty="0">
                <a:solidFill>
                  <a:prstClr val="black"/>
                </a:solidFill>
              </a:rPr>
              <a:t>adı verilen dört metrelik </a:t>
            </a:r>
            <a:r>
              <a:rPr lang="tr-TR" sz="1600" dirty="0" smtClean="0">
                <a:solidFill>
                  <a:prstClr val="black"/>
                </a:solidFill>
              </a:rPr>
              <a:t>kumaş. Bugün </a:t>
            </a:r>
            <a:r>
              <a:rPr lang="tr-TR" sz="1600" dirty="0">
                <a:solidFill>
                  <a:prstClr val="black"/>
                </a:solidFill>
              </a:rPr>
              <a:t>belediyelerin güreş organizasyonlarında top yerine altın verilmektedir. Bazen altının yanında </a:t>
            </a:r>
            <a:r>
              <a:rPr lang="tr-TR" sz="1600" dirty="0" smtClean="0">
                <a:solidFill>
                  <a:prstClr val="black"/>
                </a:solidFill>
              </a:rPr>
              <a:t> halı</a:t>
            </a:r>
            <a:r>
              <a:rPr lang="tr-TR" sz="1600" dirty="0">
                <a:solidFill>
                  <a:prstClr val="black"/>
                </a:solidFill>
              </a:rPr>
              <a:t>, giyim eşyası ya da para da verilmektedir</a:t>
            </a:r>
            <a:r>
              <a:rPr lang="tr-TR" sz="1600" dirty="0" smtClean="0">
                <a:solidFill>
                  <a:prstClr val="black"/>
                </a:solidFill>
              </a:rPr>
              <a:t>.</a:t>
            </a:r>
            <a:r>
              <a:rPr lang="tr-TR" sz="1600" b="1" i="1" dirty="0">
                <a:solidFill>
                  <a:prstClr val="black"/>
                </a:solidFill>
              </a:rPr>
              <a:t> </a:t>
            </a:r>
            <a:endParaRPr lang="tr-TR" sz="1600" b="1" i="1" dirty="0" smtClean="0">
              <a:solidFill>
                <a:prstClr val="black"/>
              </a:solidFill>
            </a:endParaRPr>
          </a:p>
          <a:p>
            <a:pPr marL="444500" lvl="0" indent="-269875">
              <a:lnSpc>
                <a:spcPct val="150000"/>
              </a:lnSpc>
              <a:spcBef>
                <a:spcPts val="0"/>
              </a:spcBef>
              <a:buNone/>
            </a:pPr>
            <a:r>
              <a:rPr lang="tr-TR" sz="1600" b="1" i="1" dirty="0" smtClean="0">
                <a:solidFill>
                  <a:prstClr val="black"/>
                </a:solidFill>
              </a:rPr>
              <a:t>Gaziantep </a:t>
            </a:r>
            <a:r>
              <a:rPr lang="tr-TR" sz="1600" b="1" i="1" dirty="0">
                <a:solidFill>
                  <a:prstClr val="black"/>
                </a:solidFill>
              </a:rPr>
              <a:t>yöresindeki Aşırtmalı aba güreşinde uygulanan teknikler şunlardır:</a:t>
            </a:r>
          </a:p>
          <a:p>
            <a:pPr marL="444500" lvl="0" indent="-269875">
              <a:lnSpc>
                <a:spcPct val="150000"/>
              </a:lnSpc>
              <a:spcBef>
                <a:spcPts val="0"/>
              </a:spcBef>
              <a:buNone/>
            </a:pPr>
            <a:r>
              <a:rPr lang="tr-TR" sz="1600" dirty="0">
                <a:solidFill>
                  <a:prstClr val="black"/>
                </a:solidFill>
              </a:rPr>
              <a:t>	</a:t>
            </a:r>
            <a:r>
              <a:rPr lang="tr-TR" sz="1600" b="1" i="1" dirty="0">
                <a:solidFill>
                  <a:prstClr val="black"/>
                </a:solidFill>
              </a:rPr>
              <a:t>Hatay yöresindeki aba güreşinde genelde en çok uygulanan oyunlar/teknikler ise </a:t>
            </a:r>
            <a:r>
              <a:rPr lang="tr-TR" sz="1600" b="1" i="1" dirty="0" smtClean="0">
                <a:solidFill>
                  <a:prstClr val="black"/>
                </a:solidFill>
              </a:rPr>
              <a:t>şunlardır:</a:t>
            </a:r>
          </a:p>
          <a:p>
            <a:pPr marL="444500" lvl="0" indent="-269875">
              <a:lnSpc>
                <a:spcPct val="150000"/>
              </a:lnSpc>
              <a:spcBef>
                <a:spcPts val="0"/>
              </a:spcBef>
              <a:buNone/>
            </a:pPr>
            <a:r>
              <a:rPr lang="tr-TR" sz="1600" dirty="0" smtClean="0">
                <a:solidFill>
                  <a:prstClr val="black"/>
                </a:solidFill>
              </a:rPr>
              <a:t>Aba </a:t>
            </a:r>
            <a:r>
              <a:rPr lang="tr-TR" sz="1600" dirty="0">
                <a:solidFill>
                  <a:prstClr val="black"/>
                </a:solidFill>
              </a:rPr>
              <a:t>Güreşinde Çangal ve </a:t>
            </a:r>
            <a:r>
              <a:rPr lang="tr-TR" sz="1600" dirty="0" err="1">
                <a:solidFill>
                  <a:prstClr val="black"/>
                </a:solidFill>
              </a:rPr>
              <a:t>Yanbaş</a:t>
            </a:r>
            <a:r>
              <a:rPr lang="tr-TR" sz="1600" dirty="0">
                <a:solidFill>
                  <a:prstClr val="black"/>
                </a:solidFill>
              </a:rPr>
              <a:t> Oyunları Gaziantep’te yapılan aşırtmalı aba güreşi ve Hatay’da yapılan kapışmalı  aba güreşi yapılış yönünden bir takım farklılıklar gösterir:</a:t>
            </a:r>
          </a:p>
          <a:p>
            <a:pPr marL="444500" lvl="0" indent="-269875">
              <a:lnSpc>
                <a:spcPct val="150000"/>
              </a:lnSpc>
              <a:spcBef>
                <a:spcPts val="0"/>
              </a:spcBef>
              <a:buFont typeface="Wingdings" panose="05000000000000000000" pitchFamily="2" charset="2"/>
              <a:buChar char="Ø"/>
            </a:pPr>
            <a:r>
              <a:rPr lang="tr-TR" sz="1600" i="1" dirty="0">
                <a:solidFill>
                  <a:prstClr val="black"/>
                </a:solidFill>
              </a:rPr>
              <a:t>Gaziantep’te yapılan aşırtmalı aba </a:t>
            </a:r>
            <a:r>
              <a:rPr lang="tr-TR" sz="1600" i="1" dirty="0" smtClean="0">
                <a:solidFill>
                  <a:prstClr val="black"/>
                </a:solidFill>
              </a:rPr>
              <a:t>güreşinde </a:t>
            </a:r>
            <a:r>
              <a:rPr lang="tr-TR" sz="1600" i="1" dirty="0">
                <a:solidFill>
                  <a:prstClr val="black"/>
                </a:solidFill>
              </a:rPr>
              <a:t>daha çok folklorik özellikler </a:t>
            </a:r>
            <a:r>
              <a:rPr lang="tr-TR" sz="1600" i="1" dirty="0" smtClean="0">
                <a:solidFill>
                  <a:prstClr val="black"/>
                </a:solidFill>
              </a:rPr>
              <a:t>göze </a:t>
            </a:r>
            <a:r>
              <a:rPr lang="tr-TR" sz="1600" i="1" dirty="0">
                <a:solidFill>
                  <a:prstClr val="black"/>
                </a:solidFill>
              </a:rPr>
              <a:t>daha hoş gelmektedir. </a:t>
            </a:r>
          </a:p>
          <a:p>
            <a:pPr marL="444500" lvl="0" indent="-269875">
              <a:lnSpc>
                <a:spcPct val="150000"/>
              </a:lnSpc>
              <a:spcBef>
                <a:spcPts val="0"/>
              </a:spcBef>
              <a:buFont typeface="Wingdings" panose="05000000000000000000" pitchFamily="2" charset="2"/>
              <a:buChar char="Ø"/>
            </a:pPr>
            <a:r>
              <a:rPr lang="tr-TR" sz="1600" i="1" dirty="0">
                <a:solidFill>
                  <a:prstClr val="black"/>
                </a:solidFill>
              </a:rPr>
              <a:t>Hatay aba güreşinde ise daha çok mücadele esas alınır. Hatay abasının göğüs kısmında bir deri </a:t>
            </a:r>
            <a:r>
              <a:rPr lang="tr-TR" sz="1600" i="1" dirty="0" smtClean="0">
                <a:solidFill>
                  <a:prstClr val="black"/>
                </a:solidFill>
              </a:rPr>
              <a:t>      parçası </a:t>
            </a:r>
            <a:r>
              <a:rPr lang="tr-TR" sz="1600" i="1" dirty="0">
                <a:solidFill>
                  <a:prstClr val="black"/>
                </a:solidFill>
              </a:rPr>
              <a:t>varken Gaziantep abasının üzerinde böyle bir parça yoktur.</a:t>
            </a:r>
          </a:p>
          <a:p>
            <a:pPr marL="444500" lvl="0" indent="-269875">
              <a:lnSpc>
                <a:spcPct val="150000"/>
              </a:lnSpc>
              <a:spcBef>
                <a:spcPts val="0"/>
              </a:spcBef>
              <a:buFont typeface="Wingdings" panose="05000000000000000000" pitchFamily="2" charset="2"/>
              <a:buChar char="Ø"/>
            </a:pPr>
            <a:r>
              <a:rPr lang="tr-TR" sz="1600" i="1" dirty="0">
                <a:solidFill>
                  <a:prstClr val="black"/>
                </a:solidFill>
              </a:rPr>
              <a:t>Gaziantep’te yapılan aşırtmalı aba güreşinde şal kuşak bağlanırken, Hatay abasının üzerinde judo kemerine benzer sade bir kuşak bağlanır.</a:t>
            </a:r>
          </a:p>
          <a:p>
            <a:pPr marL="444500" lvl="0" indent="-269875">
              <a:lnSpc>
                <a:spcPct val="150000"/>
              </a:lnSpc>
              <a:spcBef>
                <a:spcPts val="0"/>
              </a:spcBef>
              <a:buFont typeface="Wingdings" panose="05000000000000000000" pitchFamily="2" charset="2"/>
              <a:buChar char="Ø"/>
            </a:pPr>
            <a:r>
              <a:rPr lang="tr-TR" sz="1600" i="1" dirty="0">
                <a:solidFill>
                  <a:prstClr val="black"/>
                </a:solidFill>
              </a:rPr>
              <a:t>Gaziantep’te yapılan aşırtmalı aba güreşinde gece güreş yapılmazken, Hatay aba güreşinde gece de güreş yapılabilmektedir</a:t>
            </a:r>
            <a:r>
              <a:rPr lang="tr-TR" sz="1600" i="1" dirty="0" smtClean="0">
                <a:solidFill>
                  <a:prstClr val="black"/>
                </a:solidFill>
              </a:rPr>
              <a:t>.</a:t>
            </a:r>
            <a:endParaRPr lang="tr-TR" sz="1600" dirty="0">
              <a:solidFill>
                <a:prstClr val="black"/>
              </a:solidFill>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4</a:t>
            </a:fld>
            <a:endParaRPr lang="tr-TR"/>
          </a:p>
        </p:txBody>
      </p:sp>
    </p:spTree>
    <p:extLst>
      <p:ext uri="{BB962C8B-B14F-4D97-AF65-F5344CB8AC3E}">
        <p14:creationId xmlns:p14="http://schemas.microsoft.com/office/powerpoint/2010/main" val="22355668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721477"/>
          </a:xfrm>
          <a:solidFill>
            <a:schemeClr val="accent3">
              <a:lumMod val="20000"/>
              <a:lumOff val="80000"/>
            </a:schemeClr>
          </a:solidFill>
        </p:spPr>
        <p:txBody>
          <a:bodyPr>
            <a:normAutofit fontScale="85000" lnSpcReduction="10000"/>
          </a:bodyPr>
          <a:lstStyle/>
          <a:p>
            <a:pPr marL="93663" lvl="0" indent="0" algn="just">
              <a:lnSpc>
                <a:spcPct val="150000"/>
              </a:lnSpc>
              <a:spcBef>
                <a:spcPts val="0"/>
              </a:spcBef>
              <a:buNone/>
            </a:pPr>
            <a:r>
              <a:rPr lang="tr-TR" sz="1900" b="1" dirty="0">
                <a:solidFill>
                  <a:prstClr val="black"/>
                </a:solidFill>
              </a:rPr>
              <a:t>ŞALVAR </a:t>
            </a:r>
            <a:r>
              <a:rPr lang="tr-TR" sz="1900" b="1" dirty="0" smtClean="0">
                <a:solidFill>
                  <a:prstClr val="black"/>
                </a:solidFill>
              </a:rPr>
              <a:t>GÜREŞİ. 				</a:t>
            </a:r>
            <a:r>
              <a:rPr lang="tr-TR" sz="1900" b="1" dirty="0" smtClean="0">
                <a:solidFill>
                  <a:srgbClr val="C00000"/>
                </a:solidFill>
              </a:rPr>
              <a:t>ÖZET</a:t>
            </a:r>
            <a:endParaRPr lang="tr-TR" sz="1900" b="1" dirty="0">
              <a:solidFill>
                <a:srgbClr val="C00000"/>
              </a:solidFill>
            </a:endParaRPr>
          </a:p>
          <a:p>
            <a:pPr marL="93663" lvl="0" indent="0" algn="just">
              <a:lnSpc>
                <a:spcPct val="150000"/>
              </a:lnSpc>
              <a:spcBef>
                <a:spcPts val="0"/>
              </a:spcBef>
              <a:buNone/>
            </a:pPr>
            <a:r>
              <a:rPr lang="tr-TR" sz="1900" dirty="0">
                <a:solidFill>
                  <a:prstClr val="black"/>
                </a:solidFill>
              </a:rPr>
              <a:t>	Güreşçilerin </a:t>
            </a:r>
            <a:r>
              <a:rPr lang="tr-TR" sz="1900" dirty="0" smtClean="0">
                <a:solidFill>
                  <a:prstClr val="black"/>
                </a:solidFill>
              </a:rPr>
              <a:t>geniş bir şalvar </a:t>
            </a:r>
            <a:r>
              <a:rPr lang="tr-TR" sz="1900" dirty="0">
                <a:solidFill>
                  <a:prstClr val="black"/>
                </a:solidFill>
              </a:rPr>
              <a:t>giyip belden yukarısı çıplak olarak </a:t>
            </a:r>
            <a:r>
              <a:rPr lang="tr-TR" sz="1900" dirty="0" smtClean="0">
                <a:solidFill>
                  <a:prstClr val="black"/>
                </a:solidFill>
              </a:rPr>
              <a:t>yapılan </a:t>
            </a:r>
            <a:r>
              <a:rPr lang="tr-TR" sz="1900" dirty="0">
                <a:solidFill>
                  <a:prstClr val="black"/>
                </a:solidFill>
              </a:rPr>
              <a:t>güreş çeşididir. Şalvar güreşi </a:t>
            </a:r>
            <a:r>
              <a:rPr lang="tr-TR" sz="1900" dirty="0" smtClean="0">
                <a:solidFill>
                  <a:prstClr val="black"/>
                </a:solidFill>
              </a:rPr>
              <a:t>Kahramanmaraş </a:t>
            </a:r>
            <a:r>
              <a:rPr lang="tr-TR" sz="1900" dirty="0">
                <a:solidFill>
                  <a:prstClr val="black"/>
                </a:solidFill>
              </a:rPr>
              <a:t>İl merkezi ve ilçelerinde </a:t>
            </a:r>
            <a:r>
              <a:rPr lang="tr-TR" sz="1900" dirty="0" smtClean="0">
                <a:solidFill>
                  <a:prstClr val="black"/>
                </a:solidFill>
              </a:rPr>
              <a:t>yapılan</a:t>
            </a:r>
            <a:r>
              <a:rPr lang="tr-TR" sz="1900" dirty="0">
                <a:solidFill>
                  <a:prstClr val="black"/>
                </a:solidFill>
              </a:rPr>
              <a:t>, adını giysisinden alan, Maraş'ın belli yörelerinde </a:t>
            </a:r>
            <a:r>
              <a:rPr lang="tr-TR" sz="1900" dirty="0" smtClean="0">
                <a:solidFill>
                  <a:prstClr val="black"/>
                </a:solidFill>
              </a:rPr>
              <a:t>yılda </a:t>
            </a:r>
            <a:r>
              <a:rPr lang="tr-TR" sz="1900" dirty="0">
                <a:solidFill>
                  <a:prstClr val="black"/>
                </a:solidFill>
              </a:rPr>
              <a:t>bir defaya mahsus Festival şeklinde yapılmaktadır. </a:t>
            </a:r>
          </a:p>
          <a:p>
            <a:pPr marL="93663" lvl="0" indent="0" algn="just">
              <a:lnSpc>
                <a:spcPct val="150000"/>
              </a:lnSpc>
              <a:spcBef>
                <a:spcPts val="0"/>
              </a:spcBef>
              <a:buNone/>
            </a:pPr>
            <a:r>
              <a:rPr lang="tr-TR" sz="1900" dirty="0">
                <a:solidFill>
                  <a:prstClr val="black"/>
                </a:solidFill>
              </a:rPr>
              <a:t>	Şalvar güreşi vücudun  üst  bölümü  çıplak, ayakta, önceleri normal  gündelik giyilen şalvar, zamanla kısa şalvar şeklini almıştır. Özelliği ise her yerinden </a:t>
            </a:r>
            <a:r>
              <a:rPr lang="tr-TR" sz="1900" dirty="0" smtClean="0">
                <a:solidFill>
                  <a:prstClr val="black"/>
                </a:solidFill>
              </a:rPr>
              <a:t>tutulabilmesidir. Kısa </a:t>
            </a:r>
            <a:r>
              <a:rPr lang="tr-TR" sz="1900" dirty="0">
                <a:solidFill>
                  <a:prstClr val="black"/>
                </a:solidFill>
              </a:rPr>
              <a:t>şalvar keçi </a:t>
            </a:r>
            <a:r>
              <a:rPr lang="tr-TR" sz="1900" dirty="0" smtClean="0">
                <a:solidFill>
                  <a:prstClr val="black"/>
                </a:solidFill>
              </a:rPr>
              <a:t>kılından yapılmaktadır. </a:t>
            </a:r>
            <a:r>
              <a:rPr lang="tr-TR" sz="1900" dirty="0">
                <a:solidFill>
                  <a:prstClr val="black"/>
                </a:solidFill>
              </a:rPr>
              <a:t>	</a:t>
            </a:r>
            <a:endParaRPr lang="tr-TR" sz="1900" dirty="0" smtClean="0">
              <a:solidFill>
                <a:prstClr val="black"/>
              </a:solidFill>
            </a:endParaRPr>
          </a:p>
          <a:p>
            <a:pPr marL="93663" lvl="0" indent="0" algn="just">
              <a:lnSpc>
                <a:spcPct val="150000"/>
              </a:lnSpc>
              <a:spcBef>
                <a:spcPts val="0"/>
              </a:spcBef>
              <a:buNone/>
            </a:pPr>
            <a:r>
              <a:rPr lang="tr-TR" sz="1900" i="1" dirty="0">
                <a:solidFill>
                  <a:prstClr val="black"/>
                </a:solidFill>
              </a:rPr>
              <a:t>	</a:t>
            </a:r>
            <a:r>
              <a:rPr lang="tr-TR" sz="1900" i="1" dirty="0" smtClean="0">
                <a:solidFill>
                  <a:prstClr val="black"/>
                </a:solidFill>
              </a:rPr>
              <a:t>Şalvar </a:t>
            </a:r>
            <a:r>
              <a:rPr lang="tr-TR" sz="1900" i="1" dirty="0">
                <a:solidFill>
                  <a:prstClr val="black"/>
                </a:solidFill>
              </a:rPr>
              <a:t>güreşinde </a:t>
            </a:r>
            <a:r>
              <a:rPr lang="tr-TR" sz="1900" b="1" i="1" dirty="0">
                <a:solidFill>
                  <a:prstClr val="black"/>
                </a:solidFill>
              </a:rPr>
              <a:t>bütün oyunlar </a:t>
            </a:r>
            <a:r>
              <a:rPr lang="tr-TR" sz="1900" i="1" dirty="0">
                <a:solidFill>
                  <a:prstClr val="black"/>
                </a:solidFill>
              </a:rPr>
              <a:t>ayakta yapılmaktadır. </a:t>
            </a:r>
            <a:r>
              <a:rPr lang="tr-TR" sz="1900" b="1" i="1" dirty="0">
                <a:solidFill>
                  <a:prstClr val="black"/>
                </a:solidFill>
              </a:rPr>
              <a:t>Göbek veya dizler yere değmesi durumunda güreş ayakta başlar. </a:t>
            </a:r>
            <a:r>
              <a:rPr lang="tr-TR" sz="1900" i="1" dirty="0">
                <a:solidFill>
                  <a:prstClr val="black"/>
                </a:solidFill>
              </a:rPr>
              <a:t>Güreşçinin galip olabilmesi için yağlı ve karakucak güreşte olduğu gibi rakibin </a:t>
            </a:r>
            <a:r>
              <a:rPr lang="tr-TR" sz="1900" b="1" i="1" dirty="0">
                <a:solidFill>
                  <a:prstClr val="black"/>
                </a:solidFill>
              </a:rPr>
              <a:t>sırtını yere </a:t>
            </a:r>
            <a:r>
              <a:rPr lang="tr-TR" sz="1900" i="1" dirty="0">
                <a:solidFill>
                  <a:prstClr val="black"/>
                </a:solidFill>
              </a:rPr>
              <a:t>getirmek gerekir. Ayrıca galip gelen güreşçi, yenilen güreşçinin taraftarlarından ikisini daha yenmeden şalvarı çıkartmaz. </a:t>
            </a:r>
          </a:p>
          <a:p>
            <a:pPr marL="93663" lvl="0" indent="0" algn="just">
              <a:lnSpc>
                <a:spcPct val="150000"/>
              </a:lnSpc>
              <a:spcBef>
                <a:spcPts val="0"/>
              </a:spcBef>
              <a:buNone/>
            </a:pPr>
            <a:r>
              <a:rPr lang="tr-TR" sz="1900" dirty="0" smtClean="0">
                <a:solidFill>
                  <a:prstClr val="black"/>
                </a:solidFill>
              </a:rPr>
              <a:t>	Şalvar Güreşinde boylar </a:t>
            </a:r>
            <a:r>
              <a:rPr lang="tr-TR" sz="1900" dirty="0">
                <a:solidFill>
                  <a:prstClr val="black"/>
                </a:solidFill>
              </a:rPr>
              <a:t>il merkezinde ve ilçelerde üç, köylerinde beş kategoride ve </a:t>
            </a:r>
            <a:r>
              <a:rPr lang="tr-TR" sz="1900" b="1" i="1" dirty="0">
                <a:solidFill>
                  <a:prstClr val="black"/>
                </a:solidFill>
              </a:rPr>
              <a:t>60 kg deste, 65 kg orta, 70 kg büyük orta, 80 kg başaltı ve 80 kg. ve üzeri baş </a:t>
            </a:r>
            <a:r>
              <a:rPr lang="tr-TR" sz="1900" dirty="0">
                <a:solidFill>
                  <a:prstClr val="black"/>
                </a:solidFill>
              </a:rPr>
              <a:t>kilolarına göre düzenlemesi yapılmaktadır. </a:t>
            </a:r>
          </a:p>
          <a:p>
            <a:pPr marL="93663" lvl="0" indent="0" algn="just">
              <a:lnSpc>
                <a:spcPct val="150000"/>
              </a:lnSpc>
              <a:spcBef>
                <a:spcPts val="0"/>
              </a:spcBef>
              <a:buNone/>
            </a:pPr>
            <a:r>
              <a:rPr lang="tr-TR" sz="1900" dirty="0">
                <a:solidFill>
                  <a:prstClr val="black"/>
                </a:solidFill>
              </a:rPr>
              <a:t>	</a:t>
            </a:r>
            <a:r>
              <a:rPr lang="tr-TR" sz="1900" b="1" dirty="0">
                <a:solidFill>
                  <a:prstClr val="black"/>
                </a:solidFill>
              </a:rPr>
              <a:t>Şalvar güreşi; </a:t>
            </a:r>
            <a:r>
              <a:rPr lang="tr-TR" sz="1900" dirty="0">
                <a:solidFill>
                  <a:prstClr val="black"/>
                </a:solidFill>
              </a:rPr>
              <a:t>mera, çimen, harman, yumuşak elenmiş kum zemin, çeltik kabuğunu yere sererek, çim zeminde ve kar üstünde yapılabilmektedir. </a:t>
            </a:r>
            <a:endParaRPr lang="tr-TR" sz="1900" dirty="0" smtClean="0">
              <a:solidFill>
                <a:prstClr val="black"/>
              </a:solidFill>
            </a:endParaRPr>
          </a:p>
          <a:p>
            <a:pPr marL="93663" lvl="0" indent="0" algn="just">
              <a:lnSpc>
                <a:spcPct val="150000"/>
              </a:lnSpc>
              <a:spcBef>
                <a:spcPts val="0"/>
              </a:spcBef>
              <a:buNone/>
            </a:pPr>
            <a:r>
              <a:rPr lang="tr-TR" sz="1900" dirty="0" smtClean="0">
                <a:solidFill>
                  <a:prstClr val="black"/>
                </a:solidFill>
              </a:rPr>
              <a:t>	Şalvar güreşinde ödüller kumaş, bayrak, şalvar, aba, bez, seccade, kuzu, koç, buzağı, dana, tosun ve at, şeklinde  sıralanabilir. Şalvar </a:t>
            </a:r>
            <a:r>
              <a:rPr lang="tr-TR" sz="1900" dirty="0">
                <a:solidFill>
                  <a:prstClr val="black"/>
                </a:solidFill>
              </a:rPr>
              <a:t>güreşi de davul zurna eşliğinde yapılmaktadır. </a:t>
            </a:r>
            <a:endParaRPr lang="tr-TR" sz="1900" dirty="0" smtClean="0">
              <a:solidFill>
                <a:prstClr val="black"/>
              </a:solidFill>
            </a:endParaRPr>
          </a:p>
          <a:p>
            <a:pPr marL="84138" lvl="0" indent="0" algn="just">
              <a:lnSpc>
                <a:spcPct val="150000"/>
              </a:lnSpc>
              <a:spcBef>
                <a:spcPts val="0"/>
              </a:spcBef>
              <a:buNone/>
            </a:pPr>
            <a:r>
              <a:rPr lang="tr-TR" sz="1800" dirty="0">
                <a:solidFill>
                  <a:prstClr val="black"/>
                </a:solidFill>
              </a:rPr>
              <a:t>	</a:t>
            </a:r>
          </a:p>
        </p:txBody>
      </p:sp>
      <p:sp>
        <p:nvSpPr>
          <p:cNvPr id="4" name="Slayt Numarası Yer Tutucusu 3"/>
          <p:cNvSpPr>
            <a:spLocks noGrp="1"/>
          </p:cNvSpPr>
          <p:nvPr>
            <p:ph type="sldNum" sz="quarter" idx="12"/>
          </p:nvPr>
        </p:nvSpPr>
        <p:spPr/>
        <p:txBody>
          <a:bodyPr/>
          <a:lstStyle/>
          <a:p>
            <a:fld id="{6FC13FC8-B52D-48D8-8A28-7B729EE58DC5}" type="slidenum">
              <a:rPr lang="tr-TR" smtClean="0"/>
              <a:t>5</a:t>
            </a:fld>
            <a:endParaRPr lang="tr-TR"/>
          </a:p>
        </p:txBody>
      </p:sp>
    </p:spTree>
    <p:extLst>
      <p:ext uri="{BB962C8B-B14F-4D97-AF65-F5344CB8AC3E}">
        <p14:creationId xmlns:p14="http://schemas.microsoft.com/office/powerpoint/2010/main" val="39122482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20000"/>
              <a:lumOff val="80000"/>
            </a:schemeClr>
          </a:solidFill>
        </p:spPr>
        <p:txBody>
          <a:bodyPr>
            <a:noAutofit/>
          </a:bodyPr>
          <a:lstStyle/>
          <a:p>
            <a:pPr marL="174625" lvl="0" indent="0">
              <a:lnSpc>
                <a:spcPct val="170000"/>
              </a:lnSpc>
              <a:spcBef>
                <a:spcPts val="0"/>
              </a:spcBef>
              <a:buNone/>
            </a:pPr>
            <a:r>
              <a:rPr lang="tr-TR" sz="1500" b="1" dirty="0">
                <a:solidFill>
                  <a:srgbClr val="333333"/>
                </a:solidFill>
                <a:latin typeface="Calibri" panose="020F0502020204030204" pitchFamily="34" charset="0"/>
                <a:cs typeface="Calibri" panose="020F0502020204030204" pitchFamily="34" charset="0"/>
              </a:rPr>
              <a:t>Kuşak güreşi; </a:t>
            </a:r>
            <a:r>
              <a:rPr lang="tr-TR" sz="1500" b="1" dirty="0" smtClean="0">
                <a:solidFill>
                  <a:srgbClr val="333333"/>
                </a:solidFill>
                <a:latin typeface="Calibri" panose="020F0502020204030204" pitchFamily="34" charset="0"/>
                <a:cs typeface="Calibri" panose="020F0502020204030204" pitchFamily="34" charset="0"/>
              </a:rPr>
              <a:t>					</a:t>
            </a:r>
            <a:r>
              <a:rPr lang="tr-TR" sz="1500" b="1" dirty="0" smtClean="0">
                <a:solidFill>
                  <a:srgbClr val="C00000"/>
                </a:solidFill>
                <a:latin typeface="Calibri" panose="020F0502020204030204" pitchFamily="34" charset="0"/>
                <a:cs typeface="Calibri" panose="020F0502020204030204" pitchFamily="34" charset="0"/>
              </a:rPr>
              <a:t>Özet </a:t>
            </a:r>
          </a:p>
          <a:p>
            <a:pPr marL="174625" lvl="0" indent="0">
              <a:lnSpc>
                <a:spcPct val="170000"/>
              </a:lnSpc>
              <a:spcBef>
                <a:spcPts val="0"/>
              </a:spcBef>
              <a:buNone/>
            </a:pPr>
            <a:r>
              <a:rPr lang="tr-TR" sz="1500" b="1" dirty="0">
                <a:solidFill>
                  <a:srgbClr val="333333"/>
                </a:solidFill>
                <a:latin typeface="Calibri" panose="020F0502020204030204" pitchFamily="34" charset="0"/>
                <a:cs typeface="Calibri" panose="020F0502020204030204" pitchFamily="34" charset="0"/>
              </a:rPr>
              <a:t>	</a:t>
            </a:r>
            <a:r>
              <a:rPr lang="tr-TR" sz="1500" dirty="0" smtClean="0">
                <a:solidFill>
                  <a:srgbClr val="333333"/>
                </a:solidFill>
                <a:latin typeface="Calibri" panose="020F0502020204030204" pitchFamily="34" charset="0"/>
                <a:cs typeface="Calibri" panose="020F0502020204030204" pitchFamily="34" charset="0"/>
              </a:rPr>
              <a:t>MÖ</a:t>
            </a:r>
            <a:r>
              <a:rPr lang="tr-TR" sz="1500" dirty="0">
                <a:solidFill>
                  <a:srgbClr val="333333"/>
                </a:solidFill>
                <a:latin typeface="Calibri" panose="020F0502020204030204" pitchFamily="34" charset="0"/>
                <a:cs typeface="Calibri" panose="020F0502020204030204" pitchFamily="34" charset="0"/>
              </a:rPr>
              <a:t>. 3000’li yıllardan kalan sanat eserlerinde </a:t>
            </a:r>
            <a:r>
              <a:rPr lang="tr-TR" sz="1500" dirty="0" smtClean="0">
                <a:solidFill>
                  <a:srgbClr val="333333"/>
                </a:solidFill>
                <a:latin typeface="Calibri" panose="020F0502020204030204" pitchFamily="34" charset="0"/>
                <a:cs typeface="Calibri" panose="020F0502020204030204" pitchFamily="34" charset="0"/>
              </a:rPr>
              <a:t>Babil </a:t>
            </a:r>
            <a:r>
              <a:rPr lang="tr-TR" sz="1500" dirty="0">
                <a:solidFill>
                  <a:srgbClr val="333333"/>
                </a:solidFill>
                <a:latin typeface="Calibri" panose="020F0502020204030204" pitchFamily="34" charset="0"/>
                <a:cs typeface="Calibri" panose="020F0502020204030204" pitchFamily="34" charset="0"/>
              </a:rPr>
              <a:t>ve Mısır uygarlıklarında </a:t>
            </a:r>
            <a:r>
              <a:rPr lang="tr-TR" sz="1500" dirty="0" smtClean="0">
                <a:solidFill>
                  <a:srgbClr val="333333"/>
                </a:solidFill>
                <a:latin typeface="Calibri" panose="020F0502020204030204" pitchFamily="34" charset="0"/>
                <a:cs typeface="Calibri" panose="020F0502020204030204" pitchFamily="34" charset="0"/>
              </a:rPr>
              <a:t>kuşak </a:t>
            </a:r>
            <a:r>
              <a:rPr lang="tr-TR" sz="1500" dirty="0">
                <a:solidFill>
                  <a:srgbClr val="333333"/>
                </a:solidFill>
                <a:latin typeface="Calibri" panose="020F0502020204030204" pitchFamily="34" charset="0"/>
                <a:cs typeface="Calibri" panose="020F0502020204030204" pitchFamily="34" charset="0"/>
              </a:rPr>
              <a:t>Güreşinin </a:t>
            </a:r>
            <a:r>
              <a:rPr lang="tr-TR" sz="1500" dirty="0" smtClean="0">
                <a:solidFill>
                  <a:srgbClr val="333333"/>
                </a:solidFill>
                <a:latin typeface="Calibri" panose="020F0502020204030204" pitchFamily="34" charset="0"/>
                <a:cs typeface="Calibri" panose="020F0502020204030204" pitchFamily="34" charset="0"/>
              </a:rPr>
              <a:t>yapıldığı görülmüş. </a:t>
            </a:r>
            <a:r>
              <a:rPr lang="tr-TR" sz="1500" dirty="0">
                <a:solidFill>
                  <a:srgbClr val="333333"/>
                </a:solidFill>
                <a:latin typeface="Calibri" panose="020F0502020204030204" pitchFamily="34" charset="0"/>
                <a:cs typeface="Calibri" panose="020F0502020204030204" pitchFamily="34" charset="0"/>
              </a:rPr>
              <a:t>Ayrıca </a:t>
            </a:r>
            <a:r>
              <a:rPr lang="tr-TR" sz="1500" dirty="0" smtClean="0">
                <a:solidFill>
                  <a:srgbClr val="333333"/>
                </a:solidFill>
                <a:latin typeface="Calibri" panose="020F0502020204030204" pitchFamily="34" charset="0"/>
                <a:cs typeface="Calibri" panose="020F0502020204030204" pitchFamily="34" charset="0"/>
              </a:rPr>
              <a:t>Sümerlerin </a:t>
            </a:r>
            <a:r>
              <a:rPr lang="tr-TR" sz="1500" dirty="0">
                <a:solidFill>
                  <a:srgbClr val="333333"/>
                </a:solidFill>
                <a:latin typeface="Calibri" panose="020F0502020204030204" pitchFamily="34" charset="0"/>
                <a:cs typeface="Calibri" panose="020F0502020204030204" pitchFamily="34" charset="0"/>
              </a:rPr>
              <a:t>Gılgamış destanında da </a:t>
            </a:r>
            <a:r>
              <a:rPr lang="tr-TR" sz="1500" dirty="0" smtClean="0">
                <a:solidFill>
                  <a:srgbClr val="333333"/>
                </a:solidFill>
                <a:latin typeface="Calibri" panose="020F0502020204030204" pitchFamily="34" charset="0"/>
                <a:cs typeface="Calibri" panose="020F0502020204030204" pitchFamily="34" charset="0"/>
              </a:rPr>
              <a:t>bahsi </a:t>
            </a:r>
            <a:r>
              <a:rPr lang="tr-TR" sz="1500" dirty="0">
                <a:solidFill>
                  <a:srgbClr val="333333"/>
                </a:solidFill>
                <a:latin typeface="Calibri" panose="020F0502020204030204" pitchFamily="34" charset="0"/>
                <a:cs typeface="Calibri" panose="020F0502020204030204" pitchFamily="34" charset="0"/>
              </a:rPr>
              <a:t>geçmektedir. </a:t>
            </a:r>
            <a:r>
              <a:rPr lang="tr-TR" sz="1500" dirty="0" smtClean="0">
                <a:solidFill>
                  <a:srgbClr val="333333"/>
                </a:solidFill>
                <a:latin typeface="Calibri" panose="020F0502020204030204" pitchFamily="34" charset="0"/>
                <a:cs typeface="Calibri" panose="020F0502020204030204" pitchFamily="34" charset="0"/>
              </a:rPr>
              <a:t>Bir </a:t>
            </a:r>
            <a:r>
              <a:rPr lang="tr-TR" sz="1500" dirty="0">
                <a:solidFill>
                  <a:srgbClr val="333333"/>
                </a:solidFill>
                <a:latin typeface="Calibri" panose="020F0502020204030204" pitchFamily="34" charset="0"/>
                <a:cs typeface="Calibri" panose="020F0502020204030204" pitchFamily="34" charset="0"/>
              </a:rPr>
              <a:t>mücadele sporu </a:t>
            </a:r>
            <a:r>
              <a:rPr lang="tr-TR" sz="1500" dirty="0" smtClean="0">
                <a:solidFill>
                  <a:srgbClr val="333333"/>
                </a:solidFill>
                <a:latin typeface="Calibri" panose="020F0502020204030204" pitchFamily="34" charset="0"/>
                <a:cs typeface="Calibri" panose="020F0502020204030204" pitchFamily="34" charset="0"/>
              </a:rPr>
              <a:t>olarak bayramlarda</a:t>
            </a:r>
            <a:r>
              <a:rPr lang="tr-TR" sz="1500" dirty="0">
                <a:solidFill>
                  <a:srgbClr val="333333"/>
                </a:solidFill>
                <a:latin typeface="Calibri" panose="020F0502020204030204" pitchFamily="34" charset="0"/>
                <a:cs typeface="Calibri" panose="020F0502020204030204" pitchFamily="34" charset="0"/>
              </a:rPr>
              <a:t>, düğünlerde, dini ve milli törenlerde de kuşak </a:t>
            </a:r>
            <a:r>
              <a:rPr lang="tr-TR" sz="1500" dirty="0" smtClean="0">
                <a:solidFill>
                  <a:srgbClr val="333333"/>
                </a:solidFill>
                <a:latin typeface="Calibri" panose="020F0502020204030204" pitchFamily="34" charset="0"/>
                <a:cs typeface="Calibri" panose="020F0502020204030204" pitchFamily="34" charset="0"/>
              </a:rPr>
              <a:t>güreşinin yapıldığı, Anadolu'ya da Türkiye’ye göç </a:t>
            </a:r>
            <a:r>
              <a:rPr lang="tr-TR" sz="1500" dirty="0">
                <a:solidFill>
                  <a:srgbClr val="333333"/>
                </a:solidFill>
                <a:latin typeface="Calibri" panose="020F0502020204030204" pitchFamily="34" charset="0"/>
                <a:cs typeface="Calibri" panose="020F0502020204030204" pitchFamily="34" charset="0"/>
              </a:rPr>
              <a:t>eden Kırım Türkleri tarafından getirilmiştir. </a:t>
            </a:r>
            <a:endParaRPr lang="tr-TR" sz="1500" dirty="0" smtClean="0">
              <a:solidFill>
                <a:srgbClr val="333333"/>
              </a:solidFill>
              <a:latin typeface="Calibri" panose="020F0502020204030204" pitchFamily="34" charset="0"/>
              <a:cs typeface="Calibri" panose="020F0502020204030204" pitchFamily="34" charset="0"/>
            </a:endParaRPr>
          </a:p>
          <a:p>
            <a:pPr marL="174625" lvl="0" indent="0">
              <a:lnSpc>
                <a:spcPct val="150000"/>
              </a:lnSpc>
              <a:spcBef>
                <a:spcPts val="0"/>
              </a:spcBef>
              <a:buNone/>
            </a:pPr>
            <a:r>
              <a:rPr lang="tr-TR" sz="1500" dirty="0" smtClean="0">
                <a:solidFill>
                  <a:srgbClr val="333333"/>
                </a:solidFill>
                <a:latin typeface="Calibri" panose="020F0502020204030204" pitchFamily="34" charset="0"/>
                <a:cs typeface="Calibri" panose="020F0502020204030204" pitchFamily="34" charset="0"/>
              </a:rPr>
              <a:t>	Kuşak güreşi, </a:t>
            </a:r>
            <a:r>
              <a:rPr lang="tr-TR" sz="1500" dirty="0">
                <a:solidFill>
                  <a:srgbClr val="333333"/>
                </a:solidFill>
                <a:latin typeface="Calibri" panose="020F0502020204030204" pitchFamily="34" charset="0"/>
                <a:cs typeface="Calibri" panose="020F0502020204030204" pitchFamily="34" charset="0"/>
              </a:rPr>
              <a:t>Kırım Tatarlarında geleneksel olarak </a:t>
            </a:r>
            <a:r>
              <a:rPr lang="tr-TR" sz="1500" b="1" i="1" dirty="0">
                <a:solidFill>
                  <a:srgbClr val="333333"/>
                </a:solidFill>
                <a:latin typeface="Calibri" panose="020F0502020204030204" pitchFamily="34" charset="0"/>
                <a:cs typeface="Calibri" panose="020F0502020204030204" pitchFamily="34" charset="0"/>
              </a:rPr>
              <a:t>ilkbaharda, Hıdırellez kutlamalarında ve düğünlerde yapılır. </a:t>
            </a:r>
            <a:r>
              <a:rPr lang="tr-TR" sz="1500" dirty="0" smtClean="0">
                <a:solidFill>
                  <a:prstClr val="black"/>
                </a:solidFill>
              </a:rPr>
              <a:t>Düğün </a:t>
            </a:r>
            <a:r>
              <a:rPr lang="tr-TR" sz="1500" dirty="0">
                <a:solidFill>
                  <a:prstClr val="black"/>
                </a:solidFill>
              </a:rPr>
              <a:t>merasimlerinde gelin geldikten sonra, Hıdırellez'de ve </a:t>
            </a:r>
            <a:r>
              <a:rPr lang="tr-TR" sz="1500" dirty="0" err="1">
                <a:solidFill>
                  <a:prstClr val="black"/>
                </a:solidFill>
              </a:rPr>
              <a:t>Tepreş</a:t>
            </a:r>
            <a:r>
              <a:rPr lang="tr-TR" sz="1500" dirty="0">
                <a:solidFill>
                  <a:prstClr val="black"/>
                </a:solidFill>
              </a:rPr>
              <a:t> günlerinde güreş yapılması bir gelenek </a:t>
            </a:r>
            <a:r>
              <a:rPr lang="tr-TR" sz="1500" dirty="0" smtClean="0">
                <a:solidFill>
                  <a:prstClr val="black"/>
                </a:solidFill>
              </a:rPr>
              <a:t>olmuştur</a:t>
            </a:r>
            <a:r>
              <a:rPr lang="tr-TR" sz="1500" dirty="0">
                <a:solidFill>
                  <a:prstClr val="black"/>
                </a:solidFill>
              </a:rPr>
              <a:t>. </a:t>
            </a:r>
            <a:r>
              <a:rPr lang="tr-TR" sz="1500" b="1" i="1" dirty="0" smtClean="0">
                <a:solidFill>
                  <a:prstClr val="black"/>
                </a:solidFill>
              </a:rPr>
              <a:t>Güreş</a:t>
            </a:r>
            <a:r>
              <a:rPr lang="tr-TR" sz="1500" b="1" i="1" dirty="0">
                <a:solidFill>
                  <a:prstClr val="black"/>
                </a:solidFill>
              </a:rPr>
              <a:t>, düz ve çimenlik bir alanda yapılır</a:t>
            </a:r>
            <a:r>
              <a:rPr lang="tr-TR" sz="1500" dirty="0">
                <a:solidFill>
                  <a:prstClr val="black"/>
                </a:solidFill>
              </a:rPr>
              <a:t>. </a:t>
            </a:r>
            <a:r>
              <a:rPr lang="tr-TR" sz="1500" dirty="0" smtClean="0">
                <a:solidFill>
                  <a:prstClr val="black"/>
                </a:solidFill>
              </a:rPr>
              <a:t>Güreşçiler üzerindeki </a:t>
            </a:r>
            <a:r>
              <a:rPr lang="tr-TR" sz="1500" dirty="0">
                <a:solidFill>
                  <a:prstClr val="black"/>
                </a:solidFill>
              </a:rPr>
              <a:t>her şeyi çıkardıktan sonra yünden yapılmış </a:t>
            </a:r>
            <a:r>
              <a:rPr lang="tr-TR" sz="1500" b="1" dirty="0">
                <a:solidFill>
                  <a:prstClr val="black"/>
                </a:solidFill>
              </a:rPr>
              <a:t>“</a:t>
            </a:r>
            <a:r>
              <a:rPr lang="tr-TR" sz="1500" b="1" dirty="0" err="1">
                <a:solidFill>
                  <a:prstClr val="black"/>
                </a:solidFill>
              </a:rPr>
              <a:t>cün</a:t>
            </a:r>
            <a:r>
              <a:rPr lang="tr-TR" sz="1500" b="1" dirty="0">
                <a:solidFill>
                  <a:prstClr val="black"/>
                </a:solidFill>
              </a:rPr>
              <a:t> </a:t>
            </a:r>
            <a:r>
              <a:rPr lang="tr-TR" sz="1500" b="1" dirty="0" err="1">
                <a:solidFill>
                  <a:prstClr val="black"/>
                </a:solidFill>
              </a:rPr>
              <a:t>Kurşav”ı</a:t>
            </a:r>
            <a:r>
              <a:rPr lang="tr-TR" sz="1500" dirty="0">
                <a:solidFill>
                  <a:prstClr val="black"/>
                </a:solidFill>
              </a:rPr>
              <a:t> yani kuşağı omzuna atarak güreş alanına </a:t>
            </a:r>
            <a:r>
              <a:rPr lang="tr-TR" sz="1500" dirty="0" smtClean="0">
                <a:solidFill>
                  <a:prstClr val="black"/>
                </a:solidFill>
              </a:rPr>
              <a:t>çıkarlar. Güreşçi boylardan </a:t>
            </a:r>
            <a:r>
              <a:rPr lang="tr-TR" sz="1500" dirty="0">
                <a:solidFill>
                  <a:prstClr val="black"/>
                </a:solidFill>
              </a:rPr>
              <a:t>hangisine güreşeceği sorulur. </a:t>
            </a:r>
            <a:r>
              <a:rPr lang="tr-TR" sz="1500" dirty="0" smtClean="0">
                <a:solidFill>
                  <a:prstClr val="black"/>
                </a:solidFill>
              </a:rPr>
              <a:t>Karar </a:t>
            </a:r>
            <a:r>
              <a:rPr lang="tr-TR" sz="1500" dirty="0">
                <a:solidFill>
                  <a:prstClr val="black"/>
                </a:solidFill>
              </a:rPr>
              <a:t>verildikten sonra boylar ayarlanır. </a:t>
            </a:r>
            <a:r>
              <a:rPr lang="tr-TR" sz="1500" b="1" i="1" dirty="0" smtClean="0">
                <a:solidFill>
                  <a:prstClr val="black"/>
                </a:solidFill>
              </a:rPr>
              <a:t>Güreşçiler </a:t>
            </a:r>
            <a:r>
              <a:rPr lang="tr-TR" sz="1500" b="1" i="1" dirty="0">
                <a:solidFill>
                  <a:prstClr val="black"/>
                </a:solidFill>
              </a:rPr>
              <a:t>yaşları ve ağırlıkları göz önünde bulundurularak üç boya ayrılmaktadır. </a:t>
            </a:r>
            <a:endParaRPr lang="tr-TR" sz="1500" b="1" i="1" dirty="0" smtClean="0">
              <a:solidFill>
                <a:prstClr val="black"/>
              </a:solidFill>
            </a:endParaRPr>
          </a:p>
          <a:p>
            <a:pPr marL="174625" lvl="0" indent="0">
              <a:lnSpc>
                <a:spcPct val="150000"/>
              </a:lnSpc>
              <a:spcBef>
                <a:spcPts val="0"/>
              </a:spcBef>
              <a:buNone/>
            </a:pPr>
            <a:r>
              <a:rPr lang="tr-TR" sz="1500" b="1" i="1" dirty="0" smtClean="0">
                <a:solidFill>
                  <a:prstClr val="black"/>
                </a:solidFill>
              </a:rPr>
              <a:t>	</a:t>
            </a:r>
            <a:r>
              <a:rPr lang="tr-TR" sz="1500" dirty="0" smtClean="0">
                <a:solidFill>
                  <a:prstClr val="black"/>
                </a:solidFill>
              </a:rPr>
              <a:t>Önce üçüncü boydan genç güreşçiler güreşirler. </a:t>
            </a:r>
            <a:r>
              <a:rPr lang="tr-TR" sz="1500" i="1" dirty="0" smtClean="0">
                <a:solidFill>
                  <a:prstClr val="black"/>
                </a:solidFill>
              </a:rPr>
              <a:t>Kuşak güreşinde </a:t>
            </a:r>
            <a:r>
              <a:rPr lang="tr-TR" sz="1500" b="1" i="1" dirty="0" smtClean="0">
                <a:solidFill>
                  <a:prstClr val="black"/>
                </a:solidFill>
              </a:rPr>
              <a:t>kuşağı her güreşçinin hasmı bağlar</a:t>
            </a:r>
            <a:r>
              <a:rPr lang="tr-TR" sz="1500" i="1" dirty="0" smtClean="0">
                <a:solidFill>
                  <a:prstClr val="black"/>
                </a:solidFill>
              </a:rPr>
              <a:t>,   buna bel bağlaşma denir. Bir başhakem ve iki tane de yardımcı hakem olmak üzere, güreşin usulünü bilen tecrübeli ve tanınmış güreşçilerden seçilir. Güreşe başlamadan önce başhakem güreşin kurallarını güreşçilere hatırlatır. Güreşçilere birbirlerinin belindeki kuşaklardan</a:t>
            </a:r>
            <a:r>
              <a:rPr lang="tr-TR" sz="1500" dirty="0" smtClean="0">
                <a:solidFill>
                  <a:prstClr val="black"/>
                </a:solidFill>
              </a:rPr>
              <a:t> (sağ el ile yan taraftan, sol el ile de biraz arkadan) </a:t>
            </a:r>
            <a:r>
              <a:rPr lang="tr-TR" sz="1500" i="1" dirty="0" smtClean="0">
                <a:solidFill>
                  <a:prstClr val="black"/>
                </a:solidFill>
              </a:rPr>
              <a:t>tutarlar.</a:t>
            </a:r>
            <a:r>
              <a:rPr lang="tr-TR" sz="1500" dirty="0" smtClean="0">
                <a:solidFill>
                  <a:prstClr val="black"/>
                </a:solidFill>
              </a:rPr>
              <a:t> Kuşak güreşinin kendine has özellikleri vardır. Bu güreşte </a:t>
            </a:r>
            <a:r>
              <a:rPr lang="tr-TR" sz="1500" i="1" dirty="0" smtClean="0">
                <a:solidFill>
                  <a:prstClr val="black"/>
                </a:solidFill>
              </a:rPr>
              <a:t>pehlivanlar soyunmazlar</a:t>
            </a:r>
            <a:r>
              <a:rPr lang="tr-TR" sz="1500" dirty="0" smtClean="0">
                <a:solidFill>
                  <a:prstClr val="black"/>
                </a:solidFill>
              </a:rPr>
              <a:t>; yalnız </a:t>
            </a:r>
            <a:r>
              <a:rPr lang="tr-TR" sz="1500" b="1" i="1" dirty="0" smtClean="0">
                <a:solidFill>
                  <a:prstClr val="black"/>
                </a:solidFill>
              </a:rPr>
              <a:t>ceketlerini        ve ayakkabılarını çıkarırlar, bellerine kuşak bağlarlar. </a:t>
            </a:r>
            <a:r>
              <a:rPr lang="tr-TR" sz="1600" i="1" dirty="0">
                <a:solidFill>
                  <a:prstClr val="black"/>
                </a:solidFill>
              </a:rPr>
              <a:t>Daha sonra pehlivanların birbirlerinin kuşaklarından tutmasıyla güreş başlar.</a:t>
            </a:r>
            <a:r>
              <a:rPr lang="tr-TR" sz="1600" dirty="0">
                <a:solidFill>
                  <a:prstClr val="black"/>
                </a:solidFill>
              </a:rPr>
              <a:t> </a:t>
            </a:r>
            <a:r>
              <a:rPr lang="tr-TR" sz="1600" i="1" dirty="0">
                <a:solidFill>
                  <a:prstClr val="black"/>
                </a:solidFill>
              </a:rPr>
              <a:t>Ayaktan tutmak yasaktır.</a:t>
            </a:r>
          </a:p>
          <a:p>
            <a:pPr marL="179388" lvl="0" indent="0" algn="just">
              <a:lnSpc>
                <a:spcPct val="150000"/>
              </a:lnSpc>
              <a:spcBef>
                <a:spcPts val="0"/>
              </a:spcBef>
              <a:buNone/>
            </a:pPr>
            <a:endParaRPr lang="tr-TR" sz="1500" dirty="0" smtClean="0">
              <a:solidFill>
                <a:prstClr val="black"/>
              </a:solidFill>
            </a:endParaRPr>
          </a:p>
          <a:p>
            <a:pPr marL="93663" lvl="0" indent="0" algn="just">
              <a:lnSpc>
                <a:spcPct val="150000"/>
              </a:lnSpc>
              <a:spcBef>
                <a:spcPts val="0"/>
              </a:spcBef>
              <a:buNone/>
            </a:pPr>
            <a:r>
              <a:rPr lang="tr-TR" sz="1600" dirty="0">
                <a:solidFill>
                  <a:prstClr val="black"/>
                </a:solidFill>
              </a:rPr>
              <a:t>	</a:t>
            </a:r>
            <a:endParaRPr lang="tr-TR" sz="1600" i="1" dirty="0">
              <a:solidFill>
                <a:prstClr val="black"/>
              </a:solidFill>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6</a:t>
            </a:fld>
            <a:endParaRPr lang="tr-TR"/>
          </a:p>
        </p:txBody>
      </p:sp>
    </p:spTree>
    <p:extLst>
      <p:ext uri="{BB962C8B-B14F-4D97-AF65-F5344CB8AC3E}">
        <p14:creationId xmlns:p14="http://schemas.microsoft.com/office/powerpoint/2010/main" val="37591315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a:solidFill>
            <a:schemeClr val="accent3">
              <a:lumMod val="20000"/>
              <a:lumOff val="80000"/>
            </a:schemeClr>
          </a:solidFill>
        </p:spPr>
        <p:txBody>
          <a:bodyPr>
            <a:noAutofit/>
          </a:bodyPr>
          <a:lstStyle/>
          <a:p>
            <a:pPr marL="623888" lvl="0" indent="-263525">
              <a:lnSpc>
                <a:spcPct val="150000"/>
              </a:lnSpc>
              <a:spcBef>
                <a:spcPts val="0"/>
              </a:spcBef>
              <a:buFont typeface="Wingdings" panose="05000000000000000000" pitchFamily="2" charset="2"/>
              <a:buChar char="§"/>
            </a:pPr>
            <a:r>
              <a:rPr lang="tr-TR" sz="1600" i="1" dirty="0" smtClean="0">
                <a:solidFill>
                  <a:prstClr val="black"/>
                </a:solidFill>
              </a:rPr>
              <a:t>Galibiyet güreşçinin </a:t>
            </a:r>
            <a:r>
              <a:rPr lang="tr-TR" sz="1600" i="1" dirty="0">
                <a:solidFill>
                  <a:prstClr val="black"/>
                </a:solidFill>
              </a:rPr>
              <a:t>iki omzunun yere değmesi ile olmaktadır. </a:t>
            </a:r>
            <a:r>
              <a:rPr lang="tr-TR" sz="1600" i="1" dirty="0" smtClean="0">
                <a:solidFill>
                  <a:prstClr val="black"/>
                </a:solidFill>
              </a:rPr>
              <a:t> Sayı </a:t>
            </a:r>
            <a:r>
              <a:rPr lang="tr-TR" sz="1600" i="1" dirty="0">
                <a:solidFill>
                  <a:prstClr val="black"/>
                </a:solidFill>
              </a:rPr>
              <a:t>ile de galibiyet olmaktadır.  </a:t>
            </a:r>
            <a:endParaRPr lang="tr-TR" sz="1600" i="1" dirty="0" smtClean="0">
              <a:solidFill>
                <a:prstClr val="black"/>
              </a:solidFill>
            </a:endParaRPr>
          </a:p>
          <a:p>
            <a:pPr marL="623888" lvl="0" indent="-263525">
              <a:lnSpc>
                <a:spcPct val="150000"/>
              </a:lnSpc>
              <a:spcBef>
                <a:spcPts val="0"/>
              </a:spcBef>
              <a:buFont typeface="Wingdings" panose="05000000000000000000" pitchFamily="2" charset="2"/>
              <a:buChar char="§"/>
            </a:pPr>
            <a:r>
              <a:rPr lang="tr-TR" sz="1600" i="1" dirty="0" smtClean="0">
                <a:solidFill>
                  <a:prstClr val="black"/>
                </a:solidFill>
              </a:rPr>
              <a:t>Baş </a:t>
            </a:r>
            <a:r>
              <a:rPr lang="tr-TR" sz="1600" i="1" dirty="0">
                <a:solidFill>
                  <a:prstClr val="black"/>
                </a:solidFill>
              </a:rPr>
              <a:t>ve yardımcı hakemler kurallara göre daha aktif güreşen pehlivanı galip ilan eder.</a:t>
            </a:r>
          </a:p>
          <a:p>
            <a:pPr marL="623888" lvl="0" indent="-263525">
              <a:lnSpc>
                <a:spcPct val="150000"/>
              </a:lnSpc>
              <a:spcBef>
                <a:spcPts val="0"/>
              </a:spcBef>
              <a:buFont typeface="Wingdings" panose="05000000000000000000" pitchFamily="2" charset="2"/>
              <a:buChar char="§"/>
            </a:pPr>
            <a:r>
              <a:rPr lang="tr-TR" sz="1600" dirty="0" smtClean="0">
                <a:solidFill>
                  <a:prstClr val="black"/>
                </a:solidFill>
              </a:rPr>
              <a:t>Kuşak güreşinde, </a:t>
            </a:r>
            <a:r>
              <a:rPr lang="tr-TR" sz="1600" dirty="0">
                <a:solidFill>
                  <a:prstClr val="black"/>
                </a:solidFill>
              </a:rPr>
              <a:t>güreşin yapıldığı alana </a:t>
            </a:r>
            <a:r>
              <a:rPr lang="tr-TR" sz="1600" b="1" dirty="0">
                <a:solidFill>
                  <a:prstClr val="black"/>
                </a:solidFill>
              </a:rPr>
              <a:t>“</a:t>
            </a:r>
            <a:r>
              <a:rPr lang="tr-TR" sz="1600" b="1" dirty="0" err="1">
                <a:solidFill>
                  <a:prstClr val="black"/>
                </a:solidFill>
              </a:rPr>
              <a:t>azbar</a:t>
            </a:r>
            <a:r>
              <a:rPr lang="tr-TR" sz="1600" b="1" dirty="0">
                <a:solidFill>
                  <a:prstClr val="black"/>
                </a:solidFill>
              </a:rPr>
              <a:t>” </a:t>
            </a:r>
            <a:r>
              <a:rPr lang="tr-TR" sz="1600" dirty="0">
                <a:solidFill>
                  <a:prstClr val="black"/>
                </a:solidFill>
              </a:rPr>
              <a:t>adı verilir. </a:t>
            </a:r>
            <a:endParaRPr lang="tr-TR" sz="1600" dirty="0" smtClean="0">
              <a:solidFill>
                <a:prstClr val="black"/>
              </a:solidFill>
            </a:endParaRPr>
          </a:p>
          <a:p>
            <a:pPr marL="623888" lvl="0" indent="-263525">
              <a:lnSpc>
                <a:spcPct val="150000"/>
              </a:lnSpc>
              <a:spcBef>
                <a:spcPts val="0"/>
              </a:spcBef>
              <a:buFont typeface="Wingdings" panose="05000000000000000000" pitchFamily="2" charset="2"/>
              <a:buChar char="§"/>
            </a:pPr>
            <a:r>
              <a:rPr lang="tr-TR" sz="1600" dirty="0" smtClean="0">
                <a:solidFill>
                  <a:srgbClr val="333333"/>
                </a:solidFill>
                <a:latin typeface="Calibri" panose="020F0502020204030204" pitchFamily="34" charset="0"/>
                <a:cs typeface="Calibri" panose="020F0502020204030204" pitchFamily="34" charset="0"/>
              </a:rPr>
              <a:t>Kuşak güreşinde Hakemler ile münakaşaya girilmez, hakeme kesinlikle itiraz edilemez.</a:t>
            </a:r>
          </a:p>
          <a:p>
            <a:pPr marL="623888" lvl="0" indent="-263525">
              <a:lnSpc>
                <a:spcPct val="150000"/>
              </a:lnSpc>
              <a:buFont typeface="Wingdings" panose="05000000000000000000" pitchFamily="2" charset="2"/>
              <a:buChar char="§"/>
            </a:pPr>
            <a:r>
              <a:rPr lang="tr-TR" sz="1500" i="1" dirty="0" smtClean="0">
                <a:solidFill>
                  <a:srgbClr val="333333"/>
                </a:solidFill>
                <a:latin typeface="Calibri" panose="020F0502020204030204" pitchFamily="34" charset="0"/>
                <a:cs typeface="Calibri" panose="020F0502020204030204" pitchFamily="34" charset="0"/>
              </a:rPr>
              <a:t>Kuşak </a:t>
            </a:r>
            <a:r>
              <a:rPr lang="tr-TR" sz="1500" i="1" dirty="0">
                <a:solidFill>
                  <a:srgbClr val="333333"/>
                </a:solidFill>
                <a:latin typeface="Calibri" panose="020F0502020204030204" pitchFamily="34" charset="0"/>
                <a:cs typeface="Calibri" panose="020F0502020204030204" pitchFamily="34" charset="0"/>
              </a:rPr>
              <a:t>güreşinde </a:t>
            </a:r>
            <a:r>
              <a:rPr lang="tr-TR" sz="1500" b="1" i="1" dirty="0">
                <a:solidFill>
                  <a:srgbClr val="333333"/>
                </a:solidFill>
                <a:latin typeface="Calibri" panose="020F0502020204030204" pitchFamily="34" charset="0"/>
                <a:cs typeface="Calibri" panose="020F0502020204030204" pitchFamily="34" charset="0"/>
              </a:rPr>
              <a:t>“</a:t>
            </a:r>
            <a:r>
              <a:rPr lang="tr-TR" sz="1500" b="1" i="1" dirty="0" err="1">
                <a:solidFill>
                  <a:srgbClr val="333333"/>
                </a:solidFill>
                <a:latin typeface="Calibri" panose="020F0502020204030204" pitchFamily="34" charset="0"/>
                <a:cs typeface="Calibri" panose="020F0502020204030204" pitchFamily="34" charset="0"/>
              </a:rPr>
              <a:t>şalka</a:t>
            </a:r>
            <a:r>
              <a:rPr lang="tr-TR" sz="1500" b="1" i="1" dirty="0">
                <a:solidFill>
                  <a:srgbClr val="333333"/>
                </a:solidFill>
                <a:latin typeface="Calibri" panose="020F0502020204030204" pitchFamily="34" charset="0"/>
                <a:cs typeface="Calibri" panose="020F0502020204030204" pitchFamily="34" charset="0"/>
              </a:rPr>
              <a:t>” </a:t>
            </a:r>
            <a:r>
              <a:rPr lang="tr-TR" sz="1500" i="1" dirty="0">
                <a:solidFill>
                  <a:srgbClr val="333333"/>
                </a:solidFill>
                <a:latin typeface="Calibri" panose="020F0502020204030204" pitchFamily="34" charset="0"/>
                <a:cs typeface="Calibri" panose="020F0502020204030204" pitchFamily="34" charset="0"/>
              </a:rPr>
              <a:t>düşen(sırtı, beli veya kalçaları yere gelen) güreşçi yenik </a:t>
            </a:r>
            <a:r>
              <a:rPr lang="tr-TR" sz="1500" i="1" dirty="0" smtClean="0">
                <a:solidFill>
                  <a:srgbClr val="333333"/>
                </a:solidFill>
                <a:latin typeface="Calibri" panose="020F0502020204030204" pitchFamily="34" charset="0"/>
                <a:cs typeface="Calibri" panose="020F0502020204030204" pitchFamily="34" charset="0"/>
              </a:rPr>
              <a:t>sayılır. </a:t>
            </a:r>
          </a:p>
          <a:p>
            <a:pPr marL="623888" lvl="0" indent="-263525">
              <a:lnSpc>
                <a:spcPct val="150000"/>
              </a:lnSpc>
              <a:buFont typeface="Wingdings" panose="05000000000000000000" pitchFamily="2" charset="2"/>
              <a:buChar char="§"/>
            </a:pPr>
            <a:r>
              <a:rPr lang="tr-TR" sz="1500" i="1" dirty="0" smtClean="0">
                <a:solidFill>
                  <a:srgbClr val="333333"/>
                </a:solidFill>
                <a:latin typeface="Calibri" panose="020F0502020204030204" pitchFamily="34" charset="0"/>
                <a:cs typeface="Calibri" panose="020F0502020204030204" pitchFamily="34" charset="0"/>
              </a:rPr>
              <a:t>Eğer </a:t>
            </a:r>
            <a:r>
              <a:rPr lang="tr-TR" sz="1500" i="1" dirty="0">
                <a:solidFill>
                  <a:srgbClr val="333333"/>
                </a:solidFill>
                <a:latin typeface="Calibri" panose="020F0502020204030204" pitchFamily="34" charset="0"/>
                <a:cs typeface="Calibri" panose="020F0502020204030204" pitchFamily="34" charset="0"/>
              </a:rPr>
              <a:t>güreşçi kuşaktan elini çekerse yine yenik </a:t>
            </a:r>
            <a:r>
              <a:rPr lang="tr-TR" sz="1500" i="1" dirty="0" smtClean="0">
                <a:solidFill>
                  <a:srgbClr val="333333"/>
                </a:solidFill>
                <a:latin typeface="Calibri" panose="020F0502020204030204" pitchFamily="34" charset="0"/>
                <a:cs typeface="Calibri" panose="020F0502020204030204" pitchFamily="34" charset="0"/>
              </a:rPr>
              <a:t>sayılacaktır. Karşılaşma </a:t>
            </a:r>
            <a:r>
              <a:rPr lang="tr-TR" sz="1500" i="1" dirty="0">
                <a:solidFill>
                  <a:srgbClr val="333333"/>
                </a:solidFill>
                <a:latin typeface="Calibri" panose="020F0502020204030204" pitchFamily="34" charset="0"/>
                <a:cs typeface="Calibri" panose="020F0502020204030204" pitchFamily="34" charset="0"/>
              </a:rPr>
              <a:t>tamamlandığında meydan hakemi galip güreşçinin sağ elini yukarı kaldırılarak kazananı ilan eder.</a:t>
            </a:r>
          </a:p>
          <a:p>
            <a:pPr marL="93663" lvl="0" indent="0">
              <a:lnSpc>
                <a:spcPct val="150000"/>
              </a:lnSpc>
              <a:spcBef>
                <a:spcPts val="0"/>
              </a:spcBef>
              <a:buNone/>
            </a:pPr>
            <a:r>
              <a:rPr lang="tr-TR" sz="1600" dirty="0" smtClean="0">
                <a:solidFill>
                  <a:prstClr val="black"/>
                </a:solidFill>
              </a:rPr>
              <a:t>	Güreş </a:t>
            </a:r>
            <a:r>
              <a:rPr lang="tr-TR" sz="1600" dirty="0">
                <a:solidFill>
                  <a:prstClr val="black"/>
                </a:solidFill>
              </a:rPr>
              <a:t>sonlandıktan sonra ödül verilir. Kırım ve </a:t>
            </a:r>
            <a:r>
              <a:rPr lang="tr-TR" sz="1600" dirty="0" err="1">
                <a:solidFill>
                  <a:prstClr val="black"/>
                </a:solidFill>
              </a:rPr>
              <a:t>Dobruca</a:t>
            </a:r>
            <a:r>
              <a:rPr lang="tr-TR" sz="1600" dirty="0">
                <a:solidFill>
                  <a:prstClr val="black"/>
                </a:solidFill>
              </a:rPr>
              <a:t> Türkleri ödüle </a:t>
            </a:r>
            <a:r>
              <a:rPr lang="tr-TR" sz="1600" b="1" dirty="0">
                <a:solidFill>
                  <a:prstClr val="black"/>
                </a:solidFill>
              </a:rPr>
              <a:t>“Bahşiş” </a:t>
            </a:r>
            <a:r>
              <a:rPr lang="tr-TR" sz="1600" dirty="0">
                <a:solidFill>
                  <a:prstClr val="black"/>
                </a:solidFill>
              </a:rPr>
              <a:t>demektedirler. Eğer güreş düğünde yapılmışsa, bahşişler gelinin çeyizinden ayrılan eşyalardan verilir. </a:t>
            </a:r>
            <a:r>
              <a:rPr lang="tr-TR" sz="1600" i="1" dirty="0">
                <a:solidFill>
                  <a:prstClr val="black"/>
                </a:solidFill>
              </a:rPr>
              <a:t>Düğün sahibi eğer zengin bir kimse ise, keçi, dana, at para ya da akçe </a:t>
            </a:r>
            <a:r>
              <a:rPr lang="tr-TR" sz="1600" i="1" dirty="0" err="1">
                <a:solidFill>
                  <a:prstClr val="black"/>
                </a:solidFill>
              </a:rPr>
              <a:t>gib</a:t>
            </a:r>
            <a:r>
              <a:rPr lang="tr-TR" sz="1600" i="1" dirty="0">
                <a:solidFill>
                  <a:prstClr val="black"/>
                </a:solidFill>
              </a:rPr>
              <a:t> hediyelerde verebilir. </a:t>
            </a:r>
          </a:p>
          <a:p>
            <a:pPr marL="93663" lvl="0" indent="0">
              <a:lnSpc>
                <a:spcPct val="150000"/>
              </a:lnSpc>
              <a:buNone/>
            </a:pPr>
            <a:r>
              <a:rPr lang="tr-TR" sz="1600" i="1" dirty="0" smtClean="0">
                <a:solidFill>
                  <a:prstClr val="black"/>
                </a:solidFill>
              </a:rPr>
              <a:t>	Kuşak </a:t>
            </a:r>
            <a:r>
              <a:rPr lang="tr-TR" sz="1600" i="1" dirty="0">
                <a:solidFill>
                  <a:prstClr val="black"/>
                </a:solidFill>
              </a:rPr>
              <a:t>Güreşi Türkiye’de ağırlıklı olarak Eskişehir ve civarında yaşayan Kırım Türkleri tarafından yapılmaktadır. Ayrıca mahalli organizasyonların yanı sıra her yıl Türkiye Geleneksel Spor Dalları Federasyonu tarafından resmi müsabaka talimatına bağlı kalınarak, muhtelif illerde ve tarihlerde Kuşak Güreşi Türkiye Şampiyonası düzenlenmektedir.</a:t>
            </a:r>
            <a:endParaRPr lang="tr-TR" sz="1600" dirty="0">
              <a:solidFill>
                <a:prstClr val="black"/>
              </a:solidFill>
            </a:endParaRPr>
          </a:p>
          <a:p>
            <a:pPr marL="93663" lvl="0" indent="0">
              <a:lnSpc>
                <a:spcPct val="150000"/>
              </a:lnSpc>
              <a:buNone/>
            </a:pPr>
            <a:r>
              <a:rPr lang="tr-TR" sz="1600" dirty="0">
                <a:solidFill>
                  <a:srgbClr val="333333"/>
                </a:solidFill>
                <a:latin typeface="Calibri" panose="020F0502020204030204" pitchFamily="34" charset="0"/>
                <a:cs typeface="Calibri" panose="020F0502020204030204" pitchFamily="34" charset="0"/>
              </a:rPr>
              <a:t>	</a:t>
            </a:r>
            <a:r>
              <a:rPr lang="tr-TR" sz="1600" b="1" i="1" dirty="0">
                <a:solidFill>
                  <a:prstClr val="black"/>
                </a:solidFill>
              </a:rPr>
              <a:t>“Uluslararası Kuşak Güreşi Birliği”</a:t>
            </a:r>
            <a:r>
              <a:rPr lang="tr-TR" sz="1600" dirty="0">
                <a:solidFill>
                  <a:prstClr val="black"/>
                </a:solidFill>
              </a:rPr>
              <a:t>  IBWA) adında bir kurum oluşturulmuştur. Geleneksel Türk Kuşak Güreşi, </a:t>
            </a:r>
            <a:r>
              <a:rPr lang="tr-TR" sz="1600" i="1" dirty="0">
                <a:solidFill>
                  <a:prstClr val="black"/>
                </a:solidFill>
              </a:rPr>
              <a:t>Kırım’ın Kezlev bölgesinde</a:t>
            </a:r>
            <a:r>
              <a:rPr lang="tr-TR" sz="1600" dirty="0">
                <a:solidFill>
                  <a:prstClr val="black"/>
                </a:solidFill>
              </a:rPr>
              <a:t>, </a:t>
            </a:r>
            <a:r>
              <a:rPr lang="tr-TR" sz="1600" i="1" dirty="0">
                <a:solidFill>
                  <a:prstClr val="black"/>
                </a:solidFill>
              </a:rPr>
              <a:t>Romanya’nın Köstence </a:t>
            </a:r>
            <a:r>
              <a:rPr lang="tr-TR" sz="1600" dirty="0">
                <a:solidFill>
                  <a:prstClr val="black"/>
                </a:solidFill>
              </a:rPr>
              <a:t>ve </a:t>
            </a:r>
            <a:r>
              <a:rPr lang="tr-TR" sz="1600" dirty="0" err="1">
                <a:solidFill>
                  <a:prstClr val="black"/>
                </a:solidFill>
              </a:rPr>
              <a:t>Mangalya</a:t>
            </a:r>
            <a:r>
              <a:rPr lang="tr-TR" sz="1600" dirty="0">
                <a:solidFill>
                  <a:prstClr val="black"/>
                </a:solidFill>
              </a:rPr>
              <a:t> bölgelerinde her yıl yapılan organizasyonlarla büyük ilgi görmektedir. </a:t>
            </a:r>
            <a:r>
              <a:rPr lang="tr-TR" sz="1600" i="1" dirty="0">
                <a:solidFill>
                  <a:prstClr val="black"/>
                </a:solidFill>
              </a:rPr>
              <a:t>Ayrıca Tataristan’da </a:t>
            </a:r>
            <a:r>
              <a:rPr lang="tr-TR" sz="1600" i="1" dirty="0" err="1">
                <a:solidFill>
                  <a:prstClr val="black"/>
                </a:solidFill>
              </a:rPr>
              <a:t>Yakutistan’da</a:t>
            </a:r>
            <a:r>
              <a:rPr lang="tr-TR" sz="1600" i="1" dirty="0">
                <a:solidFill>
                  <a:prstClr val="black"/>
                </a:solidFill>
              </a:rPr>
              <a:t> ve diğer Türk bölgelerinde de yapılmaktadır</a:t>
            </a:r>
            <a:r>
              <a:rPr lang="tr-TR" sz="1600" i="1" dirty="0" smtClean="0">
                <a:solidFill>
                  <a:prstClr val="black"/>
                </a:solidFill>
              </a:rPr>
              <a:t>.</a:t>
            </a:r>
            <a:endParaRPr lang="tr-TR" sz="1600" i="1" dirty="0">
              <a:solidFill>
                <a:prstClr val="black"/>
              </a:solidFill>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7</a:t>
            </a:fld>
            <a:endParaRPr lang="tr-TR"/>
          </a:p>
        </p:txBody>
      </p:sp>
    </p:spTree>
    <p:extLst>
      <p:ext uri="{BB962C8B-B14F-4D97-AF65-F5344CB8AC3E}">
        <p14:creationId xmlns:p14="http://schemas.microsoft.com/office/powerpoint/2010/main" val="39533886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6FC13FC8-B52D-48D8-8A28-7B729EE58DC5}" type="slidenum">
              <a:rPr lang="tr-TR" smtClean="0"/>
              <a:t>8</a:t>
            </a:fld>
            <a:endParaRPr lang="tr-TR"/>
          </a:p>
        </p:txBody>
      </p:sp>
    </p:spTree>
    <p:extLst>
      <p:ext uri="{BB962C8B-B14F-4D97-AF65-F5344CB8AC3E}">
        <p14:creationId xmlns:p14="http://schemas.microsoft.com/office/powerpoint/2010/main" val="42900714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stretch>
            <a:fillRect/>
          </a:stretch>
        </p:blipFill>
        <p:spPr>
          <a:xfrm>
            <a:off x="-13447" y="0"/>
            <a:ext cx="9144000" cy="6642847"/>
          </a:xfrm>
          <a:prstGeom prst="rect">
            <a:avLst/>
          </a:prstGeom>
        </p:spPr>
      </p:pic>
      <p:pic>
        <p:nvPicPr>
          <p:cNvPr id="7" name="Resim 6"/>
          <p:cNvPicPr>
            <a:picLocks noChangeAspect="1"/>
          </p:cNvPicPr>
          <p:nvPr/>
        </p:nvPicPr>
        <p:blipFill>
          <a:blip r:embed="rId3"/>
          <a:stretch>
            <a:fillRect/>
          </a:stretch>
        </p:blipFill>
        <p:spPr>
          <a:xfrm>
            <a:off x="0" y="6005794"/>
            <a:ext cx="9144000" cy="831097"/>
          </a:xfrm>
          <a:prstGeom prst="rect">
            <a:avLst/>
          </a:prstGeom>
        </p:spPr>
      </p:pic>
      <p:sp>
        <p:nvSpPr>
          <p:cNvPr id="8" name="Dikdörtgen 7"/>
          <p:cNvSpPr/>
          <p:nvPr/>
        </p:nvSpPr>
        <p:spPr>
          <a:xfrm>
            <a:off x="3509683" y="2448899"/>
            <a:ext cx="4545106" cy="646331"/>
          </a:xfrm>
          <a:prstGeom prst="rect">
            <a:avLst/>
          </a:prstGeom>
        </p:spPr>
        <p:txBody>
          <a:bodyPr wrap="square">
            <a:spAutoFit/>
          </a:bodyPr>
          <a:lstStyle/>
          <a:p>
            <a:pPr algn="ctr"/>
            <a:r>
              <a:rPr lang="tr-TR" b="1" dirty="0" smtClean="0"/>
              <a:t>Beden Eğitimi Öğretmenliği Bölümü</a:t>
            </a:r>
            <a:endParaRPr lang="tr-TR" b="1" dirty="0"/>
          </a:p>
          <a:p>
            <a:endParaRPr lang="tr-TR" b="1" dirty="0"/>
          </a:p>
        </p:txBody>
      </p:sp>
      <p:sp>
        <p:nvSpPr>
          <p:cNvPr id="10" name="Dikdörtgen 9"/>
          <p:cNvSpPr/>
          <p:nvPr/>
        </p:nvSpPr>
        <p:spPr>
          <a:xfrm>
            <a:off x="3119718" y="667540"/>
            <a:ext cx="5284694" cy="400110"/>
          </a:xfrm>
          <a:prstGeom prst="rect">
            <a:avLst/>
          </a:prstGeom>
        </p:spPr>
        <p:txBody>
          <a:bodyPr wrap="square">
            <a:spAutoFit/>
          </a:bodyPr>
          <a:lstStyle/>
          <a:p>
            <a:pPr algn="ctr"/>
            <a:r>
              <a:rPr lang="sv-SE" sz="2000" b="1" dirty="0"/>
              <a:t>Yaşar Doğu Spor Bilimleri Fakültesi</a:t>
            </a:r>
          </a:p>
        </p:txBody>
      </p:sp>
      <p:sp>
        <p:nvSpPr>
          <p:cNvPr id="11" name="Dikdörtgen 10"/>
          <p:cNvSpPr/>
          <p:nvPr/>
        </p:nvSpPr>
        <p:spPr>
          <a:xfrm>
            <a:off x="3750342" y="3640036"/>
            <a:ext cx="4169976" cy="375487"/>
          </a:xfrm>
          <a:prstGeom prst="rect">
            <a:avLst/>
          </a:prstGeom>
        </p:spPr>
        <p:txBody>
          <a:bodyPr wrap="square">
            <a:spAutoFit/>
          </a:bodyPr>
          <a:lstStyle/>
          <a:p>
            <a:pPr lvl="0" algn="ctr">
              <a:lnSpc>
                <a:spcPct val="115000"/>
              </a:lnSpc>
              <a:spcBef>
                <a:spcPts val="750"/>
              </a:spcBef>
            </a:pPr>
            <a:r>
              <a:rPr lang="tr-TR" sz="1600" b="1" dirty="0">
                <a:solidFill>
                  <a:prstClr val="black"/>
                </a:solidFill>
                <a:latin typeface="Calibri" panose="020F0502020204030204" pitchFamily="34" charset="0"/>
                <a:ea typeface="Calibri" panose="020F0502020204030204" pitchFamily="34" charset="0"/>
                <a:cs typeface="Calibri" panose="020F0502020204030204" pitchFamily="34" charset="0"/>
              </a:rPr>
              <a:t>AEBÖ - 309 </a:t>
            </a:r>
            <a:r>
              <a:rPr lang="tr-TR" sz="1600" b="1">
                <a:solidFill>
                  <a:prstClr val="black"/>
                </a:solidFill>
                <a:latin typeface="Calibri" panose="020F0502020204030204" pitchFamily="34" charset="0"/>
                <a:ea typeface="Calibri" panose="020F0502020204030204" pitchFamily="34" charset="0"/>
                <a:cs typeface="Calibri" panose="020F0502020204030204" pitchFamily="34" charset="0"/>
              </a:rPr>
              <a:t>Güreş </a:t>
            </a:r>
            <a:r>
              <a:rPr lang="tr-TR" sz="1600" b="1" smtClean="0">
                <a:solidFill>
                  <a:prstClr val="black"/>
                </a:solidFill>
                <a:latin typeface="Calibri" panose="020F0502020204030204" pitchFamily="34" charset="0"/>
                <a:ea typeface="Calibri" panose="020F0502020204030204" pitchFamily="34" charset="0"/>
                <a:cs typeface="Calibri" panose="020F0502020204030204" pitchFamily="34" charset="0"/>
              </a:rPr>
              <a:t>( Seçmeli )</a:t>
            </a:r>
            <a:endParaRPr lang="tr-TR" sz="1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Dikdörtgen 15"/>
          <p:cNvSpPr/>
          <p:nvPr/>
        </p:nvSpPr>
        <p:spPr>
          <a:xfrm>
            <a:off x="4215213" y="5405280"/>
            <a:ext cx="3153775" cy="307777"/>
          </a:xfrm>
          <a:prstGeom prst="rect">
            <a:avLst/>
          </a:prstGeom>
        </p:spPr>
        <p:txBody>
          <a:bodyPr wrap="square">
            <a:spAutoFit/>
          </a:bodyPr>
          <a:lstStyle/>
          <a:p>
            <a:pPr algn="ctr"/>
            <a:r>
              <a:rPr lang="tr-TR" sz="1400" b="1" i="1" dirty="0" err="1" smtClean="0"/>
              <a:t>Ögr</a:t>
            </a:r>
            <a:r>
              <a:rPr lang="tr-TR" sz="1400" b="1" i="1" dirty="0" smtClean="0"/>
              <a:t>. Gör. Nurullah Öğreten</a:t>
            </a:r>
            <a:endParaRPr lang="tr-TR" sz="1400" b="1" i="1" dirty="0"/>
          </a:p>
        </p:txBody>
      </p:sp>
      <p:sp>
        <p:nvSpPr>
          <p:cNvPr id="17" name="Slayt Numarası Yer Tutucusu 16"/>
          <p:cNvSpPr>
            <a:spLocks noGrp="1"/>
          </p:cNvSpPr>
          <p:nvPr>
            <p:ph type="sldNum" sz="quarter" idx="12"/>
          </p:nvPr>
        </p:nvSpPr>
        <p:spPr/>
        <p:txBody>
          <a:bodyPr/>
          <a:lstStyle/>
          <a:p>
            <a:fld id="{6FC13FC8-B52D-48D8-8A28-7B729EE58DC5}" type="slidenum">
              <a:rPr lang="tr-TR" smtClean="0"/>
              <a:t>9</a:t>
            </a:fld>
            <a:endParaRPr lang="tr-TR"/>
          </a:p>
        </p:txBody>
      </p:sp>
    </p:spTree>
    <p:extLst>
      <p:ext uri="{BB962C8B-B14F-4D97-AF65-F5344CB8AC3E}">
        <p14:creationId xmlns:p14="http://schemas.microsoft.com/office/powerpoint/2010/main" val="40835579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9144000" cy="6454588"/>
          </a:xfrm>
          <a:solidFill>
            <a:schemeClr val="accent3">
              <a:lumMod val="40000"/>
              <a:lumOff val="60000"/>
            </a:schemeClr>
          </a:solidFill>
        </p:spPr>
        <p:txBody>
          <a:bodyPr>
            <a:normAutofit/>
          </a:bodyPr>
          <a:lstStyle/>
          <a:p>
            <a:pPr fontAlgn="base"/>
            <a:endParaRPr lang="tr-TR" dirty="0" smtClean="0">
              <a:latin typeface="Gentium Book Basic"/>
            </a:endParaRPr>
          </a:p>
          <a:p>
            <a:pPr marL="0" indent="0" algn="ctr" fontAlgn="base">
              <a:buNone/>
            </a:pPr>
            <a:endParaRPr lang="tr-TR" sz="1800" dirty="0">
              <a:latin typeface="Calibri" panose="020F0502020204030204" pitchFamily="34" charset="0"/>
              <a:cs typeface="Calibri" panose="020F0502020204030204" pitchFamily="34" charset="0"/>
            </a:endParaRPr>
          </a:p>
          <a:p>
            <a:pPr marL="0" indent="0" algn="ctr" fontAlgn="base">
              <a:buNone/>
            </a:pPr>
            <a:r>
              <a:rPr lang="tr-TR" sz="3600" b="1" dirty="0" smtClean="0">
                <a:latin typeface="Brush Script MT" panose="03060802040406070304" pitchFamily="66" charset="0"/>
                <a:cs typeface="Calibri" panose="020F0502020204030204" pitchFamily="34" charset="0"/>
              </a:rPr>
              <a:t>Konu </a:t>
            </a:r>
          </a:p>
          <a:p>
            <a:pPr marL="0" indent="0" algn="ctr" fontAlgn="base">
              <a:buNone/>
            </a:pPr>
            <a:endParaRPr lang="tr-TR" sz="3600" b="1" dirty="0" smtClean="0">
              <a:latin typeface="Brush Script MT" panose="03060802040406070304" pitchFamily="66" charset="0"/>
              <a:cs typeface="Calibri" panose="020F0502020204030204" pitchFamily="34" charset="0"/>
            </a:endParaRPr>
          </a:p>
          <a:p>
            <a:pPr marL="0" indent="0" algn="ctr" fontAlgn="base">
              <a:buNone/>
            </a:pPr>
            <a:r>
              <a:rPr lang="tr-TR" sz="3600" b="1" dirty="0" smtClean="0">
                <a:latin typeface="Brush Script MT" panose="03060802040406070304" pitchFamily="66" charset="0"/>
                <a:cs typeface="Calibri" panose="020F0502020204030204" pitchFamily="34" charset="0"/>
              </a:rPr>
              <a:t>Geleneksel</a:t>
            </a:r>
            <a:r>
              <a:rPr lang="tr-TR" sz="3600" b="1" dirty="0">
                <a:latin typeface="Brush Script MT" panose="03060802040406070304" pitchFamily="66" charset="0"/>
                <a:cs typeface="Calibri" panose="020F0502020204030204" pitchFamily="34" charset="0"/>
              </a:rPr>
              <a:t> </a:t>
            </a:r>
            <a:r>
              <a:rPr lang="tr-TR" sz="3600" b="1" dirty="0" smtClean="0">
                <a:latin typeface="Brush Script MT" panose="03060802040406070304" pitchFamily="66" charset="0"/>
                <a:cs typeface="Calibri" panose="020F0502020204030204" pitchFamily="34" charset="0"/>
              </a:rPr>
              <a:t>Güreşlerimizden</a:t>
            </a:r>
          </a:p>
          <a:p>
            <a:pPr marL="0" indent="0" algn="ctr" fontAlgn="base">
              <a:buNone/>
            </a:pPr>
            <a:endParaRPr lang="tr-TR" sz="3600" b="1" i="0" dirty="0">
              <a:effectLst/>
              <a:latin typeface="Brush Script MT" panose="03060802040406070304" pitchFamily="66" charset="0"/>
              <a:cs typeface="Calibri" panose="020F0502020204030204" pitchFamily="34" charset="0"/>
            </a:endParaRPr>
          </a:p>
          <a:p>
            <a:pPr marL="0" indent="0" algn="ctr" fontAlgn="base">
              <a:buNone/>
            </a:pPr>
            <a:r>
              <a:rPr lang="tr-TR" sz="3600" b="1" dirty="0">
                <a:latin typeface="Brush Script MT" panose="03060802040406070304" pitchFamily="66" charset="0"/>
                <a:cs typeface="Calibri" panose="020F0502020204030204" pitchFamily="34" charset="0"/>
              </a:rPr>
              <a:t>Aba </a:t>
            </a:r>
            <a:r>
              <a:rPr lang="tr-TR" sz="3600" b="1" dirty="0" smtClean="0">
                <a:latin typeface="Brush Script MT" panose="03060802040406070304" pitchFamily="66" charset="0"/>
                <a:cs typeface="Calibri" panose="020F0502020204030204" pitchFamily="34" charset="0"/>
              </a:rPr>
              <a:t>Güreşi-Şalvar Güreşi-Kuşak </a:t>
            </a:r>
            <a:r>
              <a:rPr lang="tr-TR" sz="3600" b="1" dirty="0">
                <a:latin typeface="Brush Script MT" panose="03060802040406070304" pitchFamily="66" charset="0"/>
                <a:cs typeface="Calibri" panose="020F0502020204030204" pitchFamily="34" charset="0"/>
              </a:rPr>
              <a:t>Güreşi</a:t>
            </a:r>
          </a:p>
          <a:p>
            <a:pPr marL="0" indent="0" algn="ctr" fontAlgn="base">
              <a:buNone/>
            </a:pPr>
            <a:endParaRPr lang="tr-TR" sz="1800" dirty="0">
              <a:latin typeface="Calibri" panose="020F0502020204030204" pitchFamily="34" charset="0"/>
              <a:cs typeface="Calibri" panose="020F0502020204030204" pitchFamily="34" charset="0"/>
            </a:endParaRPr>
          </a:p>
          <a:p>
            <a:pPr marL="0" indent="0" algn="ctr" fontAlgn="base">
              <a:buNone/>
            </a:pPr>
            <a:endParaRPr lang="tr-TR" sz="1800" b="0" i="0" dirty="0">
              <a:effectLst/>
              <a:latin typeface="Calibri" panose="020F0502020204030204" pitchFamily="34" charset="0"/>
              <a:cs typeface="Calibri" panose="020F0502020204030204" pitchFamily="34" charset="0"/>
            </a:endParaRPr>
          </a:p>
          <a:p>
            <a:pPr marL="0" indent="0" algn="ctr" fontAlgn="base">
              <a:buNone/>
            </a:pPr>
            <a:endParaRPr lang="tr-TR" sz="1800" dirty="0" smtClean="0">
              <a:latin typeface="Calibri" panose="020F0502020204030204" pitchFamily="34" charset="0"/>
              <a:cs typeface="Calibri" panose="020F0502020204030204" pitchFamily="34" charset="0"/>
            </a:endParaRPr>
          </a:p>
          <a:p>
            <a:pPr marL="0" indent="0" algn="ctr" fontAlgn="base">
              <a:buNone/>
            </a:pPr>
            <a:endParaRPr lang="tr-TR" sz="1800" dirty="0" smtClean="0">
              <a:latin typeface="Calibri" panose="020F0502020204030204" pitchFamily="34" charset="0"/>
              <a:cs typeface="Calibri" panose="020F0502020204030204" pitchFamily="34" charset="0"/>
            </a:endParaRPr>
          </a:p>
          <a:p>
            <a:pPr marL="0" indent="0" algn="ctr" fontAlgn="base">
              <a:buNone/>
            </a:pPr>
            <a:endParaRPr lang="tr-TR" sz="2100" b="1" i="0" dirty="0" smtClean="0">
              <a:effectLst/>
              <a:latin typeface="Calibri" panose="020F0502020204030204" pitchFamily="34" charset="0"/>
              <a:cs typeface="Calibri" panose="020F0502020204030204" pitchFamily="34" charset="0"/>
            </a:endParaRPr>
          </a:p>
          <a:p>
            <a:pPr marL="0" indent="0" algn="ctr" fontAlgn="base">
              <a:buNone/>
            </a:pPr>
            <a:r>
              <a:rPr lang="tr-TR" sz="1400" b="1" i="0" dirty="0" smtClean="0">
                <a:effectLst/>
                <a:latin typeface="Calibri" panose="020F0502020204030204" pitchFamily="34" charset="0"/>
                <a:cs typeface="Calibri" panose="020F0502020204030204" pitchFamily="34" charset="0"/>
              </a:rPr>
              <a:t>9 - Hafta</a:t>
            </a:r>
            <a:endParaRPr lang="tr-TR" sz="1400" b="1" i="0" dirty="0">
              <a:effectLst/>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2"/>
          <a:stretch>
            <a:fillRect/>
          </a:stretch>
        </p:blipFill>
        <p:spPr>
          <a:xfrm>
            <a:off x="0" y="6026903"/>
            <a:ext cx="9144000" cy="831097"/>
          </a:xfrm>
          <a:prstGeom prst="rect">
            <a:avLst/>
          </a:prstGeom>
        </p:spPr>
      </p:pic>
      <p:pic>
        <p:nvPicPr>
          <p:cNvPr id="2" name="Resim 1"/>
          <p:cNvPicPr>
            <a:picLocks noChangeAspect="1"/>
          </p:cNvPicPr>
          <p:nvPr/>
        </p:nvPicPr>
        <p:blipFill>
          <a:blip r:embed="rId3"/>
          <a:stretch>
            <a:fillRect/>
          </a:stretch>
        </p:blipFill>
        <p:spPr>
          <a:xfrm>
            <a:off x="0" y="0"/>
            <a:ext cx="1129553" cy="781999"/>
          </a:xfrm>
          <a:prstGeom prst="rect">
            <a:avLst/>
          </a:prstGeom>
        </p:spPr>
      </p:pic>
      <p:sp>
        <p:nvSpPr>
          <p:cNvPr id="5" name="Slayt Numarası Yer Tutucusu 4"/>
          <p:cNvSpPr>
            <a:spLocks noGrp="1"/>
          </p:cNvSpPr>
          <p:nvPr>
            <p:ph type="sldNum" sz="quarter" idx="12"/>
          </p:nvPr>
        </p:nvSpPr>
        <p:spPr/>
        <p:txBody>
          <a:bodyPr/>
          <a:lstStyle/>
          <a:p>
            <a:fld id="{6FC13FC8-B52D-48D8-8A28-7B729EE58DC5}" type="slidenum">
              <a:rPr lang="tr-TR" smtClean="0"/>
              <a:t>10</a:t>
            </a:fld>
            <a:endParaRPr lang="tr-TR"/>
          </a:p>
        </p:txBody>
      </p:sp>
    </p:spTree>
    <p:extLst>
      <p:ext uri="{BB962C8B-B14F-4D97-AF65-F5344CB8AC3E}">
        <p14:creationId xmlns:p14="http://schemas.microsoft.com/office/powerpoint/2010/main" val="32765823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7999"/>
          </a:xfrm>
          <a:solidFill>
            <a:schemeClr val="accent3">
              <a:lumMod val="40000"/>
              <a:lumOff val="60000"/>
            </a:schemeClr>
          </a:solidFill>
        </p:spPr>
        <p:txBody>
          <a:bodyPr/>
          <a:lstStyle/>
          <a:p>
            <a:pPr marL="0" indent="0" algn="ctr">
              <a:buNone/>
            </a:pPr>
            <a:endParaRPr lang="tr-TR" b="1" dirty="0" smtClean="0"/>
          </a:p>
          <a:p>
            <a:pPr marL="0" indent="0" algn="ctr">
              <a:buNone/>
            </a:pPr>
            <a:endParaRPr lang="tr-TR" b="1" dirty="0"/>
          </a:p>
          <a:p>
            <a:pPr marL="0" indent="0" algn="ctr">
              <a:buNone/>
            </a:pPr>
            <a:endParaRPr lang="tr-TR" b="1" dirty="0" smtClean="0"/>
          </a:p>
          <a:p>
            <a:pPr marL="0" indent="0" algn="ctr">
              <a:buNone/>
            </a:pPr>
            <a:endParaRPr lang="tr-TR" b="1" dirty="0"/>
          </a:p>
          <a:p>
            <a:pPr marL="0" indent="0" algn="ctr">
              <a:buNone/>
            </a:pPr>
            <a:endParaRPr lang="tr-TR" sz="4400" b="1" dirty="0" smtClean="0">
              <a:latin typeface="Brush Script MT" panose="03060802040406070304" pitchFamily="66" charset="0"/>
            </a:endParaRPr>
          </a:p>
          <a:p>
            <a:pPr marL="0" indent="0" algn="ctr">
              <a:buNone/>
            </a:pPr>
            <a:r>
              <a:rPr lang="tr-TR" sz="4400" b="1" dirty="0" smtClean="0">
                <a:latin typeface="Brush Script MT" panose="03060802040406070304" pitchFamily="66" charset="0"/>
              </a:rPr>
              <a:t>Aba Güreşi</a:t>
            </a:r>
            <a:endParaRPr lang="tr-TR" sz="4400" b="1"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11</a:t>
            </a:fld>
            <a:endParaRPr lang="tr-TR"/>
          </a:p>
        </p:txBody>
      </p:sp>
    </p:spTree>
    <p:extLst>
      <p:ext uri="{BB962C8B-B14F-4D97-AF65-F5344CB8AC3E}">
        <p14:creationId xmlns:p14="http://schemas.microsoft.com/office/powerpoint/2010/main" val="18667673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a:solidFill>
            <a:schemeClr val="accent3">
              <a:lumMod val="40000"/>
              <a:lumOff val="60000"/>
            </a:schemeClr>
          </a:solidFill>
        </p:spPr>
        <p:txBody>
          <a:bodyPr/>
          <a:lstStyle/>
          <a:p>
            <a:pPr marL="0" indent="0" algn="ctr">
              <a:buNone/>
            </a:pPr>
            <a:endParaRPr lang="tr-TR" dirty="0" smtClean="0"/>
          </a:p>
          <a:p>
            <a:pPr marL="0" indent="0" algn="ctr">
              <a:buNone/>
            </a:pPr>
            <a:r>
              <a:rPr lang="tr-TR" sz="1800" b="1" dirty="0" smtClean="0"/>
              <a:t>Aba Güreşi</a:t>
            </a:r>
            <a:endParaRPr lang="tr-TR" sz="1800" b="1" dirty="0"/>
          </a:p>
          <a:p>
            <a:endParaRPr lang="tr-TR" dirty="0"/>
          </a:p>
        </p:txBody>
      </p:sp>
      <p:pic>
        <p:nvPicPr>
          <p:cNvPr id="5" name="Resim 4"/>
          <p:cNvPicPr>
            <a:picLocks noChangeAspect="1"/>
          </p:cNvPicPr>
          <p:nvPr/>
        </p:nvPicPr>
        <p:blipFill>
          <a:blip r:embed="rId2"/>
          <a:stretch>
            <a:fillRect/>
          </a:stretch>
        </p:blipFill>
        <p:spPr>
          <a:xfrm>
            <a:off x="2326341" y="1398494"/>
            <a:ext cx="4388784" cy="3897406"/>
          </a:xfrm>
          <a:prstGeom prst="rect">
            <a:avLst/>
          </a:prstGeom>
        </p:spPr>
      </p:pic>
      <p:sp>
        <p:nvSpPr>
          <p:cNvPr id="2" name="Slayt Numarası Yer Tutucusu 1"/>
          <p:cNvSpPr>
            <a:spLocks noGrp="1"/>
          </p:cNvSpPr>
          <p:nvPr>
            <p:ph type="sldNum" sz="quarter" idx="12"/>
          </p:nvPr>
        </p:nvSpPr>
        <p:spPr/>
        <p:txBody>
          <a:bodyPr/>
          <a:lstStyle/>
          <a:p>
            <a:fld id="{6FC13FC8-B52D-48D8-8A28-7B729EE58DC5}" type="slidenum">
              <a:rPr lang="tr-TR" smtClean="0"/>
              <a:t>12</a:t>
            </a:fld>
            <a:endParaRPr lang="tr-TR"/>
          </a:p>
        </p:txBody>
      </p:sp>
    </p:spTree>
    <p:extLst>
      <p:ext uri="{BB962C8B-B14F-4D97-AF65-F5344CB8AC3E}">
        <p14:creationId xmlns:p14="http://schemas.microsoft.com/office/powerpoint/2010/main" val="28225512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40000"/>
              <a:lumOff val="60000"/>
            </a:schemeClr>
          </a:solidFill>
        </p:spPr>
        <p:txBody>
          <a:bodyPr/>
          <a:lstStyle/>
          <a:p>
            <a:pPr marL="174625" indent="0">
              <a:lnSpc>
                <a:spcPct val="150000"/>
              </a:lnSpc>
              <a:buNone/>
            </a:pPr>
            <a:endParaRPr lang="tr-TR" sz="1600" b="1" dirty="0" smtClean="0">
              <a:solidFill>
                <a:prstClr val="black"/>
              </a:solidFill>
              <a:latin typeface="Calibri" panose="020F0502020204030204" pitchFamily="34" charset="0"/>
              <a:cs typeface="Calibri" panose="020F0502020204030204" pitchFamily="34" charset="0"/>
            </a:endParaRPr>
          </a:p>
          <a:p>
            <a:pPr marL="174625" indent="0">
              <a:lnSpc>
                <a:spcPct val="150000"/>
              </a:lnSpc>
              <a:buNone/>
            </a:pPr>
            <a:r>
              <a:rPr lang="tr-TR" sz="1600" b="1" dirty="0" smtClean="0">
                <a:solidFill>
                  <a:prstClr val="black"/>
                </a:solidFill>
                <a:latin typeface="Calibri" panose="020F0502020204030204" pitchFamily="34" charset="0"/>
                <a:cs typeface="Calibri" panose="020F0502020204030204" pitchFamily="34" charset="0"/>
              </a:rPr>
              <a:t>GELENEKSEL GÜREŞLERİMİZDEN ABA GÜREŞİ</a:t>
            </a:r>
          </a:p>
          <a:p>
            <a:pPr marL="174625" lvl="0" indent="0">
              <a:lnSpc>
                <a:spcPct val="150000"/>
              </a:lnSpc>
              <a:buNone/>
            </a:pPr>
            <a:r>
              <a:rPr lang="tr-TR" sz="1600" dirty="0" smtClean="0">
                <a:solidFill>
                  <a:prstClr val="black"/>
                </a:solidFill>
                <a:latin typeface="Calibri" panose="020F0502020204030204" pitchFamily="34" charset="0"/>
                <a:cs typeface="Calibri" panose="020F0502020204030204" pitchFamily="34" charset="0"/>
              </a:rPr>
              <a:t>	Türkiye'nin Gaziantep ve Hatay yörelerinde yapılan mahalli güreş çeşididir. Güreşçilerin sırtlarına birer aba giyip ayakları çıplak olarak yaptıkları güreş şeklidir. </a:t>
            </a:r>
            <a:br>
              <a:rPr lang="tr-TR" sz="1600" dirty="0" smtClean="0">
                <a:solidFill>
                  <a:prstClr val="black"/>
                </a:solidFill>
                <a:latin typeface="Calibri" panose="020F0502020204030204" pitchFamily="34" charset="0"/>
                <a:cs typeface="Calibri" panose="020F0502020204030204" pitchFamily="34" charset="0"/>
              </a:rPr>
            </a:br>
            <a:r>
              <a:rPr lang="tr-TR" sz="1600" dirty="0" smtClean="0">
                <a:solidFill>
                  <a:prstClr val="black"/>
                </a:solidFill>
                <a:latin typeface="Calibri" panose="020F0502020204030204" pitchFamily="34" charset="0"/>
                <a:cs typeface="Calibri" panose="020F0502020204030204" pitchFamily="34" charset="0"/>
              </a:rPr>
              <a:t>	"ABA" Güreşçiler üstlerine "Aba" adı verilen koyun yününden ve keçi kılından el tezgahlarında dokunan, kolsuz, omuz ve sırtları dayanıklı olması için deri ilave edilen boyu güreşçilerin dizlerine kadar gelen bir giysidir.</a:t>
            </a:r>
          </a:p>
          <a:p>
            <a:pPr marL="93663" lvl="0" indent="0">
              <a:lnSpc>
                <a:spcPct val="150000"/>
              </a:lnSpc>
              <a:buNone/>
            </a:pPr>
            <a:endParaRPr lang="tr-TR" sz="1600" dirty="0">
              <a:solidFill>
                <a:prstClr val="black"/>
              </a:solidFill>
              <a:latin typeface="Calibri" panose="020F0502020204030204" pitchFamily="34" charset="0"/>
              <a:cs typeface="Calibri" panose="020F0502020204030204" pitchFamily="34" charset="0"/>
            </a:endParaRPr>
          </a:p>
          <a:p>
            <a:pPr marL="269081" lvl="0" indent="-202406">
              <a:lnSpc>
                <a:spcPct val="150000"/>
              </a:lnSpc>
            </a:pPr>
            <a:endParaRPr lang="tr-TR"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13</a:t>
            </a:fld>
            <a:endParaRPr lang="tr-TR"/>
          </a:p>
        </p:txBody>
      </p:sp>
      <p:pic>
        <p:nvPicPr>
          <p:cNvPr id="5" name="Resim 4"/>
          <p:cNvPicPr>
            <a:picLocks noChangeAspect="1"/>
          </p:cNvPicPr>
          <p:nvPr/>
        </p:nvPicPr>
        <p:blipFill>
          <a:blip r:embed="rId2"/>
          <a:stretch>
            <a:fillRect/>
          </a:stretch>
        </p:blipFill>
        <p:spPr>
          <a:xfrm>
            <a:off x="2299447" y="2622177"/>
            <a:ext cx="4760259" cy="3993776"/>
          </a:xfrm>
          <a:prstGeom prst="rect">
            <a:avLst/>
          </a:prstGeom>
        </p:spPr>
      </p:pic>
    </p:spTree>
    <p:extLst>
      <p:ext uri="{BB962C8B-B14F-4D97-AF65-F5344CB8AC3E}">
        <p14:creationId xmlns:p14="http://schemas.microsoft.com/office/powerpoint/2010/main" val="31480632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4691" y="107577"/>
            <a:ext cx="8866909" cy="6613900"/>
          </a:xfrm>
        </p:spPr>
        <p:txBody>
          <a:bodyPr>
            <a:normAutofit/>
          </a:bodyPr>
          <a:lstStyle/>
          <a:p>
            <a:pPr marL="93663" lvl="0" indent="0" algn="just">
              <a:lnSpc>
                <a:spcPct val="150000"/>
              </a:lnSpc>
              <a:spcBef>
                <a:spcPts val="0"/>
              </a:spcBef>
              <a:buNone/>
            </a:pPr>
            <a:r>
              <a:rPr lang="tr-TR" sz="1800" b="1" dirty="0">
                <a:solidFill>
                  <a:prstClr val="black"/>
                </a:solidFill>
              </a:rPr>
              <a:t>Aba Güreşi:</a:t>
            </a:r>
          </a:p>
          <a:p>
            <a:pPr marL="93663" lvl="0" indent="0" algn="just">
              <a:lnSpc>
                <a:spcPct val="150000"/>
              </a:lnSpc>
              <a:spcBef>
                <a:spcPts val="0"/>
              </a:spcBef>
              <a:buNone/>
            </a:pPr>
            <a:r>
              <a:rPr lang="tr-TR" sz="1800" dirty="0">
                <a:solidFill>
                  <a:prstClr val="black"/>
                </a:solidFill>
              </a:rPr>
              <a:t>	Aba güreşleri Gaziantep ve Hatay dolaylarında yaygın olarak yapılmaktadır. </a:t>
            </a:r>
            <a:r>
              <a:rPr lang="tr-TR" sz="1800" dirty="0" smtClean="0">
                <a:solidFill>
                  <a:prstClr val="black"/>
                </a:solidFill>
              </a:rPr>
              <a:t>Gaziantep’te </a:t>
            </a:r>
            <a:r>
              <a:rPr lang="tr-TR" sz="1800" dirty="0">
                <a:solidFill>
                  <a:prstClr val="black"/>
                </a:solidFill>
              </a:rPr>
              <a:t>yapılan aba güreşine </a:t>
            </a:r>
            <a:r>
              <a:rPr lang="tr-TR" sz="1800" b="1" dirty="0">
                <a:solidFill>
                  <a:prstClr val="black"/>
                </a:solidFill>
              </a:rPr>
              <a:t>“Aşırtmalı Aba Güreşi”,</a:t>
            </a:r>
            <a:r>
              <a:rPr lang="tr-TR" sz="1800" dirty="0">
                <a:solidFill>
                  <a:prstClr val="black"/>
                </a:solidFill>
              </a:rPr>
              <a:t> Hatay yöresinde yapılana ise </a:t>
            </a:r>
            <a:r>
              <a:rPr lang="tr-TR" sz="1800" b="1" dirty="0">
                <a:solidFill>
                  <a:prstClr val="black"/>
                </a:solidFill>
              </a:rPr>
              <a:t>“Kapışmalı Aba Güreşi”</a:t>
            </a:r>
            <a:r>
              <a:rPr lang="tr-TR" sz="1800" dirty="0">
                <a:solidFill>
                  <a:prstClr val="black"/>
                </a:solidFill>
              </a:rPr>
              <a:t> denmekte ve farklı organizasyonlarda yapılmaktadır. </a:t>
            </a:r>
          </a:p>
          <a:p>
            <a:pPr marL="93663" lvl="0" indent="0" algn="just">
              <a:lnSpc>
                <a:spcPct val="150000"/>
              </a:lnSpc>
              <a:spcBef>
                <a:spcPts val="0"/>
              </a:spcBef>
              <a:buNone/>
            </a:pPr>
            <a:r>
              <a:rPr lang="tr-TR" sz="1800" dirty="0">
                <a:solidFill>
                  <a:prstClr val="black"/>
                </a:solidFill>
              </a:rPr>
              <a:t>	Aba güreşi adını güreşçilerin giydikleri </a:t>
            </a:r>
            <a:r>
              <a:rPr lang="tr-TR" sz="1800" dirty="0" smtClean="0">
                <a:solidFill>
                  <a:prstClr val="black"/>
                </a:solidFill>
              </a:rPr>
              <a:t>abadan </a:t>
            </a:r>
            <a:r>
              <a:rPr lang="tr-TR" sz="1800" dirty="0">
                <a:solidFill>
                  <a:prstClr val="black"/>
                </a:solidFill>
              </a:rPr>
              <a:t>almaktadır. </a:t>
            </a:r>
            <a:r>
              <a:rPr lang="tr-TR" sz="1800" b="1" i="1" dirty="0">
                <a:solidFill>
                  <a:prstClr val="black"/>
                </a:solidFill>
              </a:rPr>
              <a:t>Aba: </a:t>
            </a:r>
            <a:r>
              <a:rPr lang="tr-TR" sz="1800" i="1" dirty="0">
                <a:solidFill>
                  <a:prstClr val="black"/>
                </a:solidFill>
              </a:rPr>
              <a:t>yakasız, kaban uzunluğunda, yarım kollu, koltuk altı bölümü kol ucundan koltuk altına kadar kesik, keçeye benzemektedir. Kalın kumaştan ya da kaba deriden dikilmektedir. Abalar köy halkının ortak malıdır ve aba güreşi yapılan yörelerde her köyde en az iki adet aba bulunur.</a:t>
            </a:r>
            <a:r>
              <a:rPr lang="tr-TR" sz="1800" dirty="0">
                <a:solidFill>
                  <a:prstClr val="black"/>
                </a:solidFill>
              </a:rPr>
              <a:t> Güreşçiler, abayı giydikten sonra beline bir de kuşak sararlar. Üstlerine aba giyen pehlivanlar altlarına da diz kapağını geçmeyecek şekilde şort giyerler.  </a:t>
            </a:r>
          </a:p>
          <a:p>
            <a:pPr marL="93663" lvl="0" indent="0" algn="just">
              <a:lnSpc>
                <a:spcPct val="150000"/>
              </a:lnSpc>
              <a:spcBef>
                <a:spcPts val="0"/>
              </a:spcBef>
              <a:buNone/>
            </a:pPr>
            <a:r>
              <a:rPr lang="tr-TR" sz="1800" dirty="0">
                <a:solidFill>
                  <a:prstClr val="black"/>
                </a:solidFill>
              </a:rPr>
              <a:t>	</a:t>
            </a:r>
            <a:r>
              <a:rPr lang="tr-TR" sz="1800" dirty="0" smtClean="0">
                <a:solidFill>
                  <a:prstClr val="black"/>
                </a:solidFill>
              </a:rPr>
              <a:t>Aba güreşi </a:t>
            </a:r>
            <a:r>
              <a:rPr lang="tr-TR" sz="1800" dirty="0">
                <a:solidFill>
                  <a:prstClr val="black"/>
                </a:solidFill>
              </a:rPr>
              <a:t>alanına </a:t>
            </a:r>
            <a:r>
              <a:rPr lang="tr-TR" sz="1800" dirty="0" smtClean="0">
                <a:solidFill>
                  <a:prstClr val="black"/>
                </a:solidFill>
              </a:rPr>
              <a:t>Hatay’da </a:t>
            </a:r>
            <a:r>
              <a:rPr lang="tr-TR" sz="1800" b="1" dirty="0" smtClean="0">
                <a:solidFill>
                  <a:prstClr val="black"/>
                </a:solidFill>
              </a:rPr>
              <a:t>“</a:t>
            </a:r>
            <a:r>
              <a:rPr lang="tr-TR" sz="1800" b="1" dirty="0" err="1">
                <a:solidFill>
                  <a:prstClr val="black"/>
                </a:solidFill>
              </a:rPr>
              <a:t>Mersah</a:t>
            </a:r>
            <a:r>
              <a:rPr lang="tr-TR" sz="1800" b="1" dirty="0">
                <a:solidFill>
                  <a:prstClr val="black"/>
                </a:solidFill>
              </a:rPr>
              <a:t>”, </a:t>
            </a:r>
            <a:r>
              <a:rPr lang="tr-TR" sz="1800" dirty="0">
                <a:solidFill>
                  <a:prstClr val="black"/>
                </a:solidFill>
              </a:rPr>
              <a:t>Gaziantep </a:t>
            </a:r>
            <a:r>
              <a:rPr lang="tr-TR" sz="1800" b="1" dirty="0" smtClean="0">
                <a:solidFill>
                  <a:prstClr val="black"/>
                </a:solidFill>
              </a:rPr>
              <a:t>“</a:t>
            </a:r>
            <a:r>
              <a:rPr lang="tr-TR" sz="1800" b="1" dirty="0">
                <a:solidFill>
                  <a:prstClr val="black"/>
                </a:solidFill>
              </a:rPr>
              <a:t>Çukur” </a:t>
            </a:r>
            <a:r>
              <a:rPr lang="tr-TR" sz="1800" dirty="0">
                <a:solidFill>
                  <a:prstClr val="black"/>
                </a:solidFill>
              </a:rPr>
              <a:t>denilmektedir. Aba güreşi </a:t>
            </a:r>
            <a:r>
              <a:rPr lang="tr-TR" sz="1800" dirty="0" smtClean="0">
                <a:solidFill>
                  <a:prstClr val="black"/>
                </a:solidFill>
              </a:rPr>
              <a:t>çim</a:t>
            </a:r>
            <a:r>
              <a:rPr lang="tr-TR" sz="1800" dirty="0">
                <a:solidFill>
                  <a:prstClr val="black"/>
                </a:solidFill>
              </a:rPr>
              <a:t>, toprak </a:t>
            </a:r>
            <a:r>
              <a:rPr lang="tr-TR" sz="1800" dirty="0" smtClean="0">
                <a:solidFill>
                  <a:prstClr val="black"/>
                </a:solidFill>
              </a:rPr>
              <a:t>sahalarda </a:t>
            </a:r>
            <a:r>
              <a:rPr lang="tr-TR" sz="1800" dirty="0">
                <a:solidFill>
                  <a:prstClr val="black"/>
                </a:solidFill>
              </a:rPr>
              <a:t>yapılabilir, </a:t>
            </a:r>
            <a:r>
              <a:rPr lang="tr-TR" sz="1800" dirty="0" smtClean="0">
                <a:solidFill>
                  <a:prstClr val="black"/>
                </a:solidFill>
              </a:rPr>
              <a:t>Pehlivanların </a:t>
            </a:r>
            <a:r>
              <a:rPr lang="tr-TR" sz="1800" dirty="0">
                <a:solidFill>
                  <a:prstClr val="black"/>
                </a:solidFill>
              </a:rPr>
              <a:t>güreşin yapıldığı çukurda bir süre gezinmesine </a:t>
            </a:r>
            <a:r>
              <a:rPr lang="tr-TR" sz="1800" b="1" dirty="0">
                <a:solidFill>
                  <a:prstClr val="black"/>
                </a:solidFill>
              </a:rPr>
              <a:t>“Dolanma”</a:t>
            </a:r>
            <a:r>
              <a:rPr lang="tr-TR" sz="1800" dirty="0">
                <a:solidFill>
                  <a:prstClr val="black"/>
                </a:solidFill>
              </a:rPr>
              <a:t> denir. Taraftarlarca meydana çıkarılan pehlivan kendine rakip bulmak için çukurda dolanır</a:t>
            </a:r>
            <a:r>
              <a:rPr lang="tr-TR" sz="1800" dirty="0" smtClean="0">
                <a:solidFill>
                  <a:prstClr val="black"/>
                </a:solidFill>
              </a:rPr>
              <a:t>.</a:t>
            </a:r>
            <a:r>
              <a:rPr lang="tr-TR" sz="1700" dirty="0">
                <a:solidFill>
                  <a:prstClr val="black"/>
                </a:solidFill>
              </a:rPr>
              <a:t> </a:t>
            </a:r>
            <a:r>
              <a:rPr lang="tr-TR" sz="1800" dirty="0" smtClean="0">
                <a:solidFill>
                  <a:prstClr val="black"/>
                </a:solidFill>
              </a:rPr>
              <a:t>Dolanmada </a:t>
            </a:r>
            <a:r>
              <a:rPr lang="tr-TR" sz="1800" dirty="0">
                <a:solidFill>
                  <a:prstClr val="black"/>
                </a:solidFill>
              </a:rPr>
              <a:t>sadece gezinme vardır. Eğer çukurdaki güreşçiye rakip çıkarsa hemen aba giydirilir ve pehlivanlar uygun gördüğü anda hemen güreş başlar.</a:t>
            </a:r>
            <a:endParaRPr lang="tr-TR"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14</a:t>
            </a:fld>
            <a:endParaRPr lang="tr-TR"/>
          </a:p>
        </p:txBody>
      </p:sp>
    </p:spTree>
    <p:extLst>
      <p:ext uri="{BB962C8B-B14F-4D97-AF65-F5344CB8AC3E}">
        <p14:creationId xmlns:p14="http://schemas.microsoft.com/office/powerpoint/2010/main" val="40877570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1365" y="121024"/>
            <a:ext cx="8888505" cy="6600453"/>
          </a:xfrm>
        </p:spPr>
        <p:txBody>
          <a:bodyPr>
            <a:normAutofit fontScale="77500" lnSpcReduction="20000"/>
          </a:bodyPr>
          <a:lstStyle/>
          <a:p>
            <a:pPr marL="93663" indent="0" algn="just">
              <a:lnSpc>
                <a:spcPct val="150000"/>
              </a:lnSpc>
              <a:spcBef>
                <a:spcPts val="0"/>
              </a:spcBef>
              <a:buNone/>
            </a:pPr>
            <a:r>
              <a:rPr lang="tr-TR" sz="1800" dirty="0" smtClean="0"/>
              <a:t>	</a:t>
            </a:r>
            <a:r>
              <a:rPr lang="tr-TR" sz="2300" dirty="0" smtClean="0"/>
              <a:t>Güreşçinin çukurda dolanması </a:t>
            </a:r>
            <a:r>
              <a:rPr lang="tr-TR" sz="2300" dirty="0"/>
              <a:t>esnasında davul zurna çalar. Aba güreşinde çift davul, çift zurna çalınır. Davul ve </a:t>
            </a:r>
            <a:r>
              <a:rPr lang="tr-TR" sz="2300" dirty="0" smtClean="0"/>
              <a:t>zurna çalanlara </a:t>
            </a:r>
            <a:r>
              <a:rPr lang="tr-TR" sz="2300" dirty="0"/>
              <a:t>Gaziantep çevresinde </a:t>
            </a:r>
            <a:r>
              <a:rPr lang="tr-TR" sz="2300" b="1" dirty="0"/>
              <a:t>“</a:t>
            </a:r>
            <a:r>
              <a:rPr lang="tr-TR" sz="2300" b="1" dirty="0" smtClean="0"/>
              <a:t>Abdal”</a:t>
            </a:r>
            <a:r>
              <a:rPr lang="tr-TR" sz="2300" dirty="0" smtClean="0"/>
              <a:t> denmektedir.</a:t>
            </a:r>
          </a:p>
          <a:p>
            <a:pPr marL="93663" indent="0" algn="just">
              <a:lnSpc>
                <a:spcPct val="150000"/>
              </a:lnSpc>
              <a:spcBef>
                <a:spcPts val="0"/>
              </a:spcBef>
              <a:buNone/>
            </a:pPr>
            <a:r>
              <a:rPr lang="tr-TR" sz="2300" dirty="0" smtClean="0"/>
              <a:t>	Güreş başlamadan önce </a:t>
            </a:r>
            <a:r>
              <a:rPr lang="tr-TR" sz="2300" dirty="0"/>
              <a:t>pehlivanların güreş alanına çıkarak birbirlerini sınayarak ısınmalarına da </a:t>
            </a:r>
            <a:r>
              <a:rPr lang="tr-TR" sz="2300" b="1" dirty="0"/>
              <a:t>“</a:t>
            </a:r>
            <a:r>
              <a:rPr lang="tr-TR" sz="2300" b="1" dirty="0" err="1"/>
              <a:t>Makaban</a:t>
            </a:r>
            <a:r>
              <a:rPr lang="tr-TR" sz="2300" b="1" dirty="0"/>
              <a:t>” </a:t>
            </a:r>
            <a:r>
              <a:rPr lang="tr-TR" sz="2300" dirty="0"/>
              <a:t> ya da </a:t>
            </a:r>
            <a:r>
              <a:rPr lang="tr-TR" sz="2300" b="1" dirty="0"/>
              <a:t>“</a:t>
            </a:r>
            <a:r>
              <a:rPr lang="tr-TR" sz="2300" b="1" dirty="0" err="1"/>
              <a:t>Kaldırmaç</a:t>
            </a:r>
            <a:r>
              <a:rPr lang="tr-TR" sz="2300" b="1" dirty="0"/>
              <a:t>” </a:t>
            </a:r>
            <a:r>
              <a:rPr lang="tr-TR" sz="2300" dirty="0"/>
              <a:t>denir.</a:t>
            </a:r>
          </a:p>
          <a:p>
            <a:pPr marL="93663" indent="0" algn="just">
              <a:lnSpc>
                <a:spcPct val="150000"/>
              </a:lnSpc>
              <a:spcBef>
                <a:spcPts val="0"/>
              </a:spcBef>
              <a:buNone/>
            </a:pPr>
            <a:r>
              <a:rPr lang="tr-TR" sz="2300" dirty="0" smtClean="0"/>
              <a:t>	Güreşte </a:t>
            </a:r>
            <a:r>
              <a:rPr lang="tr-TR" sz="2300" dirty="0"/>
              <a:t>cenk yaşlarına göre ayrılır daha sonra kilolarına göre ayrılıp eşleştirme buna göre yapılır. Eşleştirmede kura çekilir. İl ve ilçe merkezlerinde yapılan müsabakalarda aynı köyden veya kardeş olma eşleşmeye mani değilken köylerde manidir</a:t>
            </a:r>
            <a:r>
              <a:rPr lang="tr-TR" sz="2300" dirty="0" smtClean="0"/>
              <a:t>.</a:t>
            </a:r>
          </a:p>
          <a:p>
            <a:pPr marL="93663" indent="0" algn="just">
              <a:lnSpc>
                <a:spcPct val="150000"/>
              </a:lnSpc>
              <a:spcBef>
                <a:spcPts val="0"/>
              </a:spcBef>
              <a:buNone/>
            </a:pPr>
            <a:r>
              <a:rPr lang="tr-TR" sz="2300" dirty="0" smtClean="0">
                <a:solidFill>
                  <a:prstClr val="black"/>
                </a:solidFill>
              </a:rPr>
              <a:t>	</a:t>
            </a:r>
            <a:r>
              <a:rPr lang="tr-TR" sz="2300" i="1" dirty="0" smtClean="0">
                <a:solidFill>
                  <a:prstClr val="black"/>
                </a:solidFill>
              </a:rPr>
              <a:t>Aşırtmalı </a:t>
            </a:r>
            <a:r>
              <a:rPr lang="tr-TR" sz="2300" i="1" dirty="0">
                <a:solidFill>
                  <a:prstClr val="black"/>
                </a:solidFill>
              </a:rPr>
              <a:t>aba güreşinin yerdeki ve ayaktaki süresi belirlenerek daha önceden duyurusu yapılır.</a:t>
            </a:r>
            <a:r>
              <a:rPr lang="tr-TR" sz="2300" dirty="0">
                <a:solidFill>
                  <a:prstClr val="black"/>
                </a:solidFill>
              </a:rPr>
              <a:t> Güreş esnasındaki süre hava şartlarına ve güreşe iştirak edenlerin çokluğuna göre belirlenir. </a:t>
            </a:r>
            <a:r>
              <a:rPr lang="tr-TR" sz="2300" i="1" dirty="0">
                <a:solidFill>
                  <a:prstClr val="black"/>
                </a:solidFill>
              </a:rPr>
              <a:t>Genellikle </a:t>
            </a:r>
            <a:r>
              <a:rPr lang="tr-TR" sz="2300" i="1" dirty="0" smtClean="0">
                <a:solidFill>
                  <a:prstClr val="black"/>
                </a:solidFill>
              </a:rPr>
              <a:t>süre </a:t>
            </a:r>
            <a:r>
              <a:rPr lang="tr-TR" sz="2300" b="1" i="1" dirty="0">
                <a:solidFill>
                  <a:prstClr val="black"/>
                </a:solidFill>
              </a:rPr>
              <a:t>yerde iki </a:t>
            </a:r>
            <a:r>
              <a:rPr lang="tr-TR" sz="2300" b="1" i="1" dirty="0" smtClean="0">
                <a:solidFill>
                  <a:prstClr val="black"/>
                </a:solidFill>
              </a:rPr>
              <a:t>dakika, </a:t>
            </a:r>
            <a:r>
              <a:rPr lang="tr-TR" sz="2300" b="1" i="1" dirty="0">
                <a:solidFill>
                  <a:prstClr val="black"/>
                </a:solidFill>
              </a:rPr>
              <a:t>ayakta yedi dakika </a:t>
            </a:r>
            <a:r>
              <a:rPr lang="tr-TR" sz="2300" i="1" dirty="0">
                <a:solidFill>
                  <a:prstClr val="black"/>
                </a:solidFill>
              </a:rPr>
              <a:t>olarak belirlenmiştir.</a:t>
            </a:r>
            <a:r>
              <a:rPr lang="tr-TR" sz="2300" dirty="0">
                <a:solidFill>
                  <a:prstClr val="black"/>
                </a:solidFill>
              </a:rPr>
              <a:t> </a:t>
            </a:r>
            <a:endParaRPr lang="tr-TR" sz="2300" dirty="0" smtClean="0">
              <a:solidFill>
                <a:prstClr val="black"/>
              </a:solidFill>
            </a:endParaRPr>
          </a:p>
          <a:p>
            <a:pPr marL="93663" lvl="0" indent="0" algn="just">
              <a:lnSpc>
                <a:spcPct val="150000"/>
              </a:lnSpc>
              <a:buNone/>
            </a:pPr>
            <a:r>
              <a:rPr lang="tr-TR" sz="2300" dirty="0">
                <a:solidFill>
                  <a:prstClr val="black"/>
                </a:solidFill>
              </a:rPr>
              <a:t>	</a:t>
            </a:r>
            <a:r>
              <a:rPr lang="tr-TR" sz="2300" dirty="0" smtClean="0">
                <a:solidFill>
                  <a:prstClr val="black"/>
                </a:solidFill>
              </a:rPr>
              <a:t>Aşırtmalı </a:t>
            </a:r>
            <a:r>
              <a:rPr lang="tr-TR" sz="2300" dirty="0">
                <a:solidFill>
                  <a:prstClr val="black"/>
                </a:solidFill>
              </a:rPr>
              <a:t>aba güreşinde süre </a:t>
            </a:r>
            <a:r>
              <a:rPr lang="tr-TR" sz="2300" dirty="0" smtClean="0">
                <a:solidFill>
                  <a:prstClr val="black"/>
                </a:solidFill>
              </a:rPr>
              <a:t>konusu tamamen masa </a:t>
            </a:r>
            <a:r>
              <a:rPr lang="tr-TR" sz="2300" dirty="0">
                <a:solidFill>
                  <a:prstClr val="black"/>
                </a:solidFill>
              </a:rPr>
              <a:t>hakemlerinin kararına </a:t>
            </a:r>
            <a:r>
              <a:rPr lang="tr-TR" sz="2300" dirty="0" smtClean="0">
                <a:solidFill>
                  <a:prstClr val="black"/>
                </a:solidFill>
              </a:rPr>
              <a:t>bağlıdır. Eğer </a:t>
            </a:r>
            <a:r>
              <a:rPr lang="tr-TR" sz="2300" dirty="0">
                <a:solidFill>
                  <a:prstClr val="black"/>
                </a:solidFill>
              </a:rPr>
              <a:t>belirlenen sürede üstünlük sağlanamazsa güreş </a:t>
            </a:r>
            <a:r>
              <a:rPr lang="tr-TR" sz="2300" b="1" dirty="0">
                <a:solidFill>
                  <a:prstClr val="black"/>
                </a:solidFill>
              </a:rPr>
              <a:t>“Yaralı kalır”</a:t>
            </a:r>
            <a:r>
              <a:rPr lang="tr-TR" sz="2300" dirty="0">
                <a:solidFill>
                  <a:prstClr val="black"/>
                </a:solidFill>
              </a:rPr>
              <a:t>. Bu şekilde yaralı kalan pehlivanlar boylarının en son güreşlerinden sonra tekrar güreştirilirler. Bu sürede de üstünlük olmazsa yaralı kalan diğer pehlivanlarla </a:t>
            </a:r>
            <a:r>
              <a:rPr lang="tr-TR" sz="2300" i="1" dirty="0">
                <a:solidFill>
                  <a:prstClr val="black"/>
                </a:solidFill>
              </a:rPr>
              <a:t>eş harbisi, cin harbisi, Ahmet borazan harbisi, Köroğlu havası ve Cezayir havası gibi </a:t>
            </a:r>
            <a:r>
              <a:rPr lang="tr-TR" sz="2300" i="1" dirty="0" err="1">
                <a:solidFill>
                  <a:prstClr val="black"/>
                </a:solidFill>
              </a:rPr>
              <a:t>harbileme’ler</a:t>
            </a:r>
            <a:r>
              <a:rPr lang="tr-TR" sz="2300" i="1" dirty="0">
                <a:solidFill>
                  <a:prstClr val="black"/>
                </a:solidFill>
              </a:rPr>
              <a:t> çalınmaktadır</a:t>
            </a:r>
            <a:r>
              <a:rPr lang="tr-TR" sz="2300" i="1" dirty="0" smtClean="0">
                <a:solidFill>
                  <a:prstClr val="black"/>
                </a:solidFill>
              </a:rPr>
              <a:t>.</a:t>
            </a:r>
            <a:r>
              <a:rPr lang="tr-TR" sz="2300" dirty="0">
                <a:solidFill>
                  <a:prstClr val="black"/>
                </a:solidFill>
              </a:rPr>
              <a:t> </a:t>
            </a:r>
            <a:endParaRPr lang="tr-TR" sz="2300" dirty="0" smtClean="0">
              <a:solidFill>
                <a:prstClr val="black"/>
              </a:solidFill>
            </a:endParaRPr>
          </a:p>
          <a:p>
            <a:pPr marL="93663" lvl="0" indent="0" algn="just">
              <a:lnSpc>
                <a:spcPct val="150000"/>
              </a:lnSpc>
              <a:buNone/>
            </a:pPr>
            <a:r>
              <a:rPr lang="tr-TR" sz="2300" dirty="0">
                <a:solidFill>
                  <a:prstClr val="black"/>
                </a:solidFill>
              </a:rPr>
              <a:t>	</a:t>
            </a:r>
            <a:r>
              <a:rPr lang="tr-TR" sz="2300" dirty="0" smtClean="0">
                <a:solidFill>
                  <a:prstClr val="black"/>
                </a:solidFill>
              </a:rPr>
              <a:t>Aşırtmalı </a:t>
            </a:r>
            <a:r>
              <a:rPr lang="tr-TR" sz="2300" dirty="0">
                <a:solidFill>
                  <a:prstClr val="black"/>
                </a:solidFill>
              </a:rPr>
              <a:t>aba güreşinde </a:t>
            </a:r>
            <a:r>
              <a:rPr lang="tr-TR" sz="2300" dirty="0" smtClean="0">
                <a:solidFill>
                  <a:prstClr val="black"/>
                </a:solidFill>
              </a:rPr>
              <a:t>eşleştirmelerde </a:t>
            </a:r>
            <a:r>
              <a:rPr lang="tr-TR" sz="2300" b="1" i="1" dirty="0">
                <a:solidFill>
                  <a:prstClr val="black"/>
                </a:solidFill>
              </a:rPr>
              <a:t>boy, kilo ve yaşa dikkat edilir</a:t>
            </a:r>
            <a:r>
              <a:rPr lang="tr-TR" sz="2300" dirty="0">
                <a:solidFill>
                  <a:prstClr val="black"/>
                </a:solidFill>
              </a:rPr>
              <a:t>. Rakiplerini yenerek birinci olan pehlivan hakkında </a:t>
            </a:r>
            <a:r>
              <a:rPr lang="tr-TR" sz="2300" b="1" dirty="0">
                <a:solidFill>
                  <a:prstClr val="black"/>
                </a:solidFill>
              </a:rPr>
              <a:t>“</a:t>
            </a:r>
            <a:r>
              <a:rPr lang="tr-TR" sz="2300" b="1" dirty="0" err="1">
                <a:solidFill>
                  <a:prstClr val="black"/>
                </a:solidFill>
              </a:rPr>
              <a:t>Mersah</a:t>
            </a:r>
            <a:r>
              <a:rPr lang="tr-TR" sz="2300" b="1" dirty="0">
                <a:solidFill>
                  <a:prstClr val="black"/>
                </a:solidFill>
              </a:rPr>
              <a:t> aldı”</a:t>
            </a:r>
            <a:r>
              <a:rPr lang="tr-TR" sz="2300" dirty="0">
                <a:solidFill>
                  <a:prstClr val="black"/>
                </a:solidFill>
              </a:rPr>
              <a:t> tabiri kullanılır. </a:t>
            </a:r>
          </a:p>
        </p:txBody>
      </p:sp>
      <p:sp>
        <p:nvSpPr>
          <p:cNvPr id="4" name="Slayt Numarası Yer Tutucusu 3"/>
          <p:cNvSpPr>
            <a:spLocks noGrp="1"/>
          </p:cNvSpPr>
          <p:nvPr>
            <p:ph type="sldNum" sz="quarter" idx="12"/>
          </p:nvPr>
        </p:nvSpPr>
        <p:spPr/>
        <p:txBody>
          <a:bodyPr/>
          <a:lstStyle/>
          <a:p>
            <a:fld id="{6FC13FC8-B52D-48D8-8A28-7B729EE58DC5}" type="slidenum">
              <a:rPr lang="tr-TR" smtClean="0"/>
              <a:t>15</a:t>
            </a:fld>
            <a:endParaRPr lang="tr-TR"/>
          </a:p>
        </p:txBody>
      </p:sp>
    </p:spTree>
    <p:extLst>
      <p:ext uri="{BB962C8B-B14F-4D97-AF65-F5344CB8AC3E}">
        <p14:creationId xmlns:p14="http://schemas.microsoft.com/office/powerpoint/2010/main" val="25663328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76" y="94129"/>
            <a:ext cx="8942296" cy="6763871"/>
          </a:xfrm>
          <a:solidFill>
            <a:schemeClr val="bg1"/>
          </a:solidFill>
        </p:spPr>
        <p:txBody>
          <a:bodyPr>
            <a:normAutofit fontScale="55000" lnSpcReduction="20000"/>
          </a:bodyPr>
          <a:lstStyle/>
          <a:p>
            <a:pPr marL="93663" indent="0" algn="just">
              <a:lnSpc>
                <a:spcPct val="160000"/>
              </a:lnSpc>
              <a:buNone/>
            </a:pPr>
            <a:r>
              <a:rPr lang="tr-TR" sz="1900" dirty="0" smtClean="0"/>
              <a:t>	</a:t>
            </a:r>
            <a:r>
              <a:rPr lang="tr-TR" sz="3300" b="1" i="1" dirty="0" smtClean="0"/>
              <a:t>Aba güreşinde yenme ve yenilmeyi belirleyen bazı özel kurallar vardır. </a:t>
            </a:r>
          </a:p>
          <a:p>
            <a:pPr marL="93663" indent="0" algn="just">
              <a:lnSpc>
                <a:spcPct val="160000"/>
              </a:lnSpc>
              <a:buNone/>
            </a:pPr>
            <a:r>
              <a:rPr lang="tr-TR" sz="3300" b="1" i="1" dirty="0"/>
              <a:t>	</a:t>
            </a:r>
            <a:r>
              <a:rPr lang="tr-TR" sz="3300" dirty="0" smtClean="0"/>
              <a:t>Aşırtmalı </a:t>
            </a:r>
            <a:r>
              <a:rPr lang="tr-TR" sz="3300" dirty="0"/>
              <a:t>aba güreşinde </a:t>
            </a:r>
            <a:r>
              <a:rPr lang="tr-TR" sz="3300" b="1" i="1" dirty="0"/>
              <a:t>“El aşıran” yani elini kuşaktan bırakan yenik </a:t>
            </a:r>
            <a:r>
              <a:rPr lang="tr-TR" sz="3300" b="1" i="1" dirty="0" smtClean="0"/>
              <a:t>sayılır</a:t>
            </a:r>
            <a:r>
              <a:rPr lang="tr-TR" sz="3300" dirty="0" smtClean="0"/>
              <a:t>. Hatay </a:t>
            </a:r>
            <a:r>
              <a:rPr lang="tr-TR" sz="3300" dirty="0"/>
              <a:t>aba güreşinde ise </a:t>
            </a:r>
            <a:r>
              <a:rPr lang="tr-TR" sz="3300" i="1" dirty="0"/>
              <a:t>el aşırmak yerine güreşçiler abaların göğüs kısmına dikilmiş deri parçalarından tutarak güreşirler. Bundan başka yenilgiyi belirleyen kurallar da vardır</a:t>
            </a:r>
            <a:r>
              <a:rPr lang="tr-TR" sz="3300" i="1" dirty="0" smtClean="0"/>
              <a:t>.</a:t>
            </a:r>
            <a:r>
              <a:rPr lang="tr-TR" sz="3300" dirty="0">
                <a:solidFill>
                  <a:prstClr val="black"/>
                </a:solidFill>
              </a:rPr>
              <a:t> </a:t>
            </a:r>
            <a:endParaRPr lang="tr-TR" sz="3300" dirty="0" smtClean="0">
              <a:solidFill>
                <a:prstClr val="black"/>
              </a:solidFill>
            </a:endParaRPr>
          </a:p>
          <a:p>
            <a:pPr marL="93663" lvl="0" indent="0" algn="just">
              <a:lnSpc>
                <a:spcPct val="160000"/>
              </a:lnSpc>
              <a:spcBef>
                <a:spcPts val="0"/>
              </a:spcBef>
              <a:buNone/>
            </a:pPr>
            <a:r>
              <a:rPr lang="tr-TR" sz="3300" dirty="0">
                <a:solidFill>
                  <a:prstClr val="black"/>
                </a:solidFill>
              </a:rPr>
              <a:t>	</a:t>
            </a:r>
            <a:r>
              <a:rPr lang="tr-TR" sz="3300" dirty="0" smtClean="0">
                <a:solidFill>
                  <a:prstClr val="black"/>
                </a:solidFill>
              </a:rPr>
              <a:t>Aba </a:t>
            </a:r>
            <a:r>
              <a:rPr lang="tr-TR" sz="3300" dirty="0">
                <a:solidFill>
                  <a:prstClr val="black"/>
                </a:solidFill>
              </a:rPr>
              <a:t>güreşinde </a:t>
            </a:r>
            <a:r>
              <a:rPr lang="tr-TR" sz="3300" dirty="0" smtClean="0">
                <a:solidFill>
                  <a:prstClr val="black"/>
                </a:solidFill>
              </a:rPr>
              <a:t>düğün </a:t>
            </a:r>
            <a:r>
              <a:rPr lang="tr-TR" sz="3300" dirty="0">
                <a:solidFill>
                  <a:prstClr val="black"/>
                </a:solidFill>
              </a:rPr>
              <a:t>sahibince </a:t>
            </a:r>
            <a:r>
              <a:rPr lang="tr-TR" sz="3300" b="1" dirty="0" smtClean="0">
                <a:solidFill>
                  <a:prstClr val="black"/>
                </a:solidFill>
              </a:rPr>
              <a:t>“</a:t>
            </a:r>
            <a:r>
              <a:rPr lang="tr-TR" sz="3300" b="1" dirty="0">
                <a:solidFill>
                  <a:prstClr val="black"/>
                </a:solidFill>
              </a:rPr>
              <a:t>top” </a:t>
            </a:r>
            <a:r>
              <a:rPr lang="tr-TR" sz="3300" dirty="0">
                <a:solidFill>
                  <a:prstClr val="black"/>
                </a:solidFill>
              </a:rPr>
              <a:t>adı verilen dört metrelik </a:t>
            </a:r>
            <a:r>
              <a:rPr lang="tr-TR" sz="3300" dirty="0" smtClean="0">
                <a:solidFill>
                  <a:prstClr val="black"/>
                </a:solidFill>
              </a:rPr>
              <a:t>kumaş, Belediyelerin güreş </a:t>
            </a:r>
            <a:r>
              <a:rPr lang="tr-TR" sz="3300" dirty="0">
                <a:solidFill>
                  <a:prstClr val="black"/>
                </a:solidFill>
              </a:rPr>
              <a:t>organizasyonlarında </a:t>
            </a:r>
            <a:r>
              <a:rPr lang="tr-TR" sz="3300" dirty="0" smtClean="0">
                <a:solidFill>
                  <a:prstClr val="black"/>
                </a:solidFill>
              </a:rPr>
              <a:t>kumaş yerine altın, halı</a:t>
            </a:r>
            <a:r>
              <a:rPr lang="tr-TR" sz="3300" dirty="0">
                <a:solidFill>
                  <a:prstClr val="black"/>
                </a:solidFill>
              </a:rPr>
              <a:t>, giyim </a:t>
            </a:r>
            <a:r>
              <a:rPr lang="tr-TR" sz="3300" dirty="0" smtClean="0">
                <a:solidFill>
                  <a:prstClr val="black"/>
                </a:solidFill>
              </a:rPr>
              <a:t>eşyası ve para </a:t>
            </a:r>
            <a:r>
              <a:rPr lang="tr-TR" sz="3300" dirty="0">
                <a:solidFill>
                  <a:prstClr val="black"/>
                </a:solidFill>
              </a:rPr>
              <a:t>verilmektedir.</a:t>
            </a:r>
          </a:p>
          <a:p>
            <a:pPr marL="93663" lvl="0" indent="0" algn="just">
              <a:lnSpc>
                <a:spcPct val="160000"/>
              </a:lnSpc>
              <a:spcBef>
                <a:spcPts val="0"/>
              </a:spcBef>
              <a:buNone/>
            </a:pPr>
            <a:r>
              <a:rPr lang="tr-TR" sz="3300" dirty="0">
                <a:solidFill>
                  <a:prstClr val="black"/>
                </a:solidFill>
              </a:rPr>
              <a:t>	</a:t>
            </a:r>
            <a:r>
              <a:rPr lang="tr-TR" sz="3300" b="1" i="1" dirty="0">
                <a:solidFill>
                  <a:prstClr val="black"/>
                </a:solidFill>
              </a:rPr>
              <a:t>Gaziantep yöresindeki Aşırtmalı aba güreşinde uygulanan teknikler şunlardır:</a:t>
            </a:r>
          </a:p>
          <a:p>
            <a:pPr marL="93663" lvl="0" indent="0" algn="just">
              <a:lnSpc>
                <a:spcPct val="160000"/>
              </a:lnSpc>
              <a:spcBef>
                <a:spcPts val="0"/>
              </a:spcBef>
              <a:buNone/>
            </a:pPr>
            <a:r>
              <a:rPr lang="tr-TR" sz="3300" dirty="0">
                <a:solidFill>
                  <a:prstClr val="black"/>
                </a:solidFill>
              </a:rPr>
              <a:t>El aşırma, İç bağda, </a:t>
            </a:r>
            <a:r>
              <a:rPr lang="tr-TR" sz="3300" dirty="0" smtClean="0">
                <a:solidFill>
                  <a:prstClr val="black"/>
                </a:solidFill>
              </a:rPr>
              <a:t>Dizi </a:t>
            </a:r>
            <a:r>
              <a:rPr lang="tr-TR" sz="3300" dirty="0">
                <a:solidFill>
                  <a:prstClr val="black"/>
                </a:solidFill>
              </a:rPr>
              <a:t>yere koyarak iç bağda, Sol eli yere koyarak iç bağda, </a:t>
            </a:r>
            <a:r>
              <a:rPr lang="tr-TR" sz="3300" dirty="0" smtClean="0">
                <a:solidFill>
                  <a:prstClr val="black"/>
                </a:solidFill>
              </a:rPr>
              <a:t>Belden/önden </a:t>
            </a:r>
            <a:r>
              <a:rPr lang="tr-TR" sz="3300" dirty="0">
                <a:solidFill>
                  <a:prstClr val="black"/>
                </a:solidFill>
              </a:rPr>
              <a:t>boşa kaldırma, Kuşaktan boşa kaldırma, Diz yardımı ile boşa kaldırma, Kalçadan yan bağda, Ayağa vurarak yan bağda, Diz arkasına vurarak yan bağda, Dana bağı, Kafa içte, dizi yere koymadan tek dalma, Kafa içte dizi yere koyarak tek dalma/- Kafa içte dizi yere koyarak çift dalma, Kafa dışta dizi yere koyarak çift dalma, Kalçadan atma, Yandan atma (çipe), Geriye atma, Ayak sararak düşürme, Kafakol, Tırpan (Köstek), </a:t>
            </a:r>
            <a:r>
              <a:rPr lang="tr-TR" sz="3300" dirty="0" err="1">
                <a:solidFill>
                  <a:prstClr val="black"/>
                </a:solidFill>
              </a:rPr>
              <a:t>Çangallı</a:t>
            </a:r>
            <a:r>
              <a:rPr lang="tr-TR" sz="3300" dirty="0">
                <a:solidFill>
                  <a:prstClr val="black"/>
                </a:solidFill>
              </a:rPr>
              <a:t> </a:t>
            </a:r>
            <a:r>
              <a:rPr lang="tr-TR" sz="3300" dirty="0" smtClean="0">
                <a:solidFill>
                  <a:prstClr val="black"/>
                </a:solidFill>
              </a:rPr>
              <a:t>salto</a:t>
            </a:r>
            <a:endParaRPr lang="tr-TR" sz="3300" dirty="0">
              <a:solidFill>
                <a:prstClr val="black"/>
              </a:solidFill>
            </a:endParaRPr>
          </a:p>
          <a:p>
            <a:pPr marL="93663" lvl="0" indent="0" algn="just">
              <a:lnSpc>
                <a:spcPct val="160000"/>
              </a:lnSpc>
              <a:spcBef>
                <a:spcPts val="0"/>
              </a:spcBef>
              <a:buNone/>
            </a:pPr>
            <a:r>
              <a:rPr lang="tr-TR" sz="3300" dirty="0">
                <a:solidFill>
                  <a:prstClr val="black"/>
                </a:solidFill>
              </a:rPr>
              <a:t>	</a:t>
            </a:r>
            <a:r>
              <a:rPr lang="tr-TR" sz="3300" b="1" i="1" dirty="0">
                <a:solidFill>
                  <a:prstClr val="black"/>
                </a:solidFill>
              </a:rPr>
              <a:t>Hatay yöresindeki aba güreşinde çok uygulanan teknikler ise: </a:t>
            </a:r>
            <a:r>
              <a:rPr lang="tr-TR" sz="3300" dirty="0">
                <a:solidFill>
                  <a:prstClr val="black"/>
                </a:solidFill>
              </a:rPr>
              <a:t>Çangal (Karağı), </a:t>
            </a:r>
            <a:r>
              <a:rPr lang="tr-TR" sz="3300" dirty="0" err="1">
                <a:solidFill>
                  <a:prstClr val="black"/>
                </a:solidFill>
              </a:rPr>
              <a:t>Yanbaş</a:t>
            </a:r>
            <a:r>
              <a:rPr lang="tr-TR" sz="3300" dirty="0">
                <a:solidFill>
                  <a:prstClr val="black"/>
                </a:solidFill>
              </a:rPr>
              <a:t> (Çift dönme), Yan dönme, Tırpan (</a:t>
            </a:r>
            <a:r>
              <a:rPr lang="tr-TR" sz="3300" dirty="0" err="1">
                <a:solidFill>
                  <a:prstClr val="black"/>
                </a:solidFill>
              </a:rPr>
              <a:t>Çomça</a:t>
            </a:r>
            <a:r>
              <a:rPr lang="tr-TR" sz="3300" dirty="0">
                <a:solidFill>
                  <a:prstClr val="black"/>
                </a:solidFill>
              </a:rPr>
              <a:t>), Çift dalma (Ayaktan kapma), Havalandırmak, Sarma, </a:t>
            </a:r>
            <a:r>
              <a:rPr lang="tr-TR" sz="3300" dirty="0" err="1">
                <a:solidFill>
                  <a:prstClr val="black"/>
                </a:solidFill>
              </a:rPr>
              <a:t>Tekkol</a:t>
            </a:r>
            <a:r>
              <a:rPr lang="tr-TR" sz="3300" dirty="0">
                <a:solidFill>
                  <a:prstClr val="black"/>
                </a:solidFill>
              </a:rPr>
              <a:t> (omuzdan aşırma), Koltuklamak, Bele geçmek, </a:t>
            </a:r>
            <a:r>
              <a:rPr lang="tr-TR" sz="3300" dirty="0" err="1">
                <a:solidFill>
                  <a:prstClr val="black"/>
                </a:solidFill>
              </a:rPr>
              <a:t>Danabağı</a:t>
            </a:r>
            <a:r>
              <a:rPr lang="tr-TR" sz="3300" dirty="0">
                <a:solidFill>
                  <a:prstClr val="black"/>
                </a:solidFill>
              </a:rPr>
              <a:t> (Aşırma</a:t>
            </a:r>
            <a:r>
              <a:rPr lang="tr-TR" sz="3300" dirty="0" smtClean="0">
                <a:solidFill>
                  <a:prstClr val="black"/>
                </a:solidFill>
              </a:rPr>
              <a:t>).</a:t>
            </a:r>
            <a:endParaRPr lang="tr-TR" sz="3300" dirty="0">
              <a:solidFill>
                <a:prstClr val="black"/>
              </a:solidFill>
            </a:endParaRPr>
          </a:p>
        </p:txBody>
      </p:sp>
      <p:sp>
        <p:nvSpPr>
          <p:cNvPr id="2" name="Slayt Numarası Yer Tutucusu 1"/>
          <p:cNvSpPr>
            <a:spLocks noGrp="1"/>
          </p:cNvSpPr>
          <p:nvPr>
            <p:ph type="sldNum" sz="quarter" idx="12"/>
          </p:nvPr>
        </p:nvSpPr>
        <p:spPr/>
        <p:txBody>
          <a:bodyPr/>
          <a:lstStyle/>
          <a:p>
            <a:fld id="{6FC13FC8-B52D-48D8-8A28-7B729EE58DC5}" type="slidenum">
              <a:rPr lang="tr-TR" smtClean="0"/>
              <a:t>16</a:t>
            </a:fld>
            <a:endParaRPr lang="tr-TR" dirty="0"/>
          </a:p>
        </p:txBody>
      </p:sp>
    </p:spTree>
    <p:extLst>
      <p:ext uri="{BB962C8B-B14F-4D97-AF65-F5344CB8AC3E}">
        <p14:creationId xmlns:p14="http://schemas.microsoft.com/office/powerpoint/2010/main" val="33537736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40000"/>
              <a:lumOff val="60000"/>
            </a:schemeClr>
          </a:solidFill>
        </p:spPr>
        <p:txBody>
          <a:bodyPr/>
          <a:lstStyle/>
          <a:p>
            <a:pPr marL="0" indent="0" algn="ctr">
              <a:buNone/>
            </a:pPr>
            <a:endParaRPr lang="tr-TR" sz="1800" dirty="0" smtClean="0"/>
          </a:p>
          <a:p>
            <a:pPr marL="0" indent="0" algn="ctr">
              <a:buNone/>
            </a:pPr>
            <a:r>
              <a:rPr lang="tr-TR" sz="1800" b="1" dirty="0"/>
              <a:t>Aba Güreşinde Bir </a:t>
            </a:r>
            <a:r>
              <a:rPr lang="tr-TR" sz="1800" b="1" dirty="0" smtClean="0"/>
              <a:t>Mücadele Anı</a:t>
            </a:r>
          </a:p>
          <a:p>
            <a:endParaRPr lang="tr-TR" dirty="0" smtClean="0"/>
          </a:p>
          <a:p>
            <a:endParaRPr lang="tr-TR" dirty="0"/>
          </a:p>
        </p:txBody>
      </p:sp>
      <p:pic>
        <p:nvPicPr>
          <p:cNvPr id="4" name="Resim 3"/>
          <p:cNvPicPr>
            <a:picLocks noChangeAspect="1"/>
          </p:cNvPicPr>
          <p:nvPr/>
        </p:nvPicPr>
        <p:blipFill>
          <a:blip r:embed="rId2"/>
          <a:stretch>
            <a:fillRect/>
          </a:stretch>
        </p:blipFill>
        <p:spPr>
          <a:xfrm>
            <a:off x="2353235" y="1074056"/>
            <a:ext cx="4854389" cy="5007429"/>
          </a:xfrm>
          <a:prstGeom prst="rect">
            <a:avLst/>
          </a:prstGeom>
        </p:spPr>
      </p:pic>
      <p:sp>
        <p:nvSpPr>
          <p:cNvPr id="2" name="Slayt Numarası Yer Tutucusu 1"/>
          <p:cNvSpPr>
            <a:spLocks noGrp="1"/>
          </p:cNvSpPr>
          <p:nvPr>
            <p:ph type="sldNum" sz="quarter" idx="12"/>
          </p:nvPr>
        </p:nvSpPr>
        <p:spPr/>
        <p:txBody>
          <a:bodyPr/>
          <a:lstStyle/>
          <a:p>
            <a:fld id="{6FC13FC8-B52D-48D8-8A28-7B729EE58DC5}" type="slidenum">
              <a:rPr lang="tr-TR" smtClean="0"/>
              <a:t>17</a:t>
            </a:fld>
            <a:endParaRPr lang="tr-TR"/>
          </a:p>
        </p:txBody>
      </p:sp>
    </p:spTree>
    <p:extLst>
      <p:ext uri="{BB962C8B-B14F-4D97-AF65-F5344CB8AC3E}">
        <p14:creationId xmlns:p14="http://schemas.microsoft.com/office/powerpoint/2010/main" val="41932312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1023" y="94130"/>
            <a:ext cx="8928847" cy="6763870"/>
          </a:xfrm>
        </p:spPr>
        <p:txBody>
          <a:bodyPr>
            <a:normAutofit/>
          </a:bodyPr>
          <a:lstStyle/>
          <a:p>
            <a:pPr marL="174625" indent="0">
              <a:lnSpc>
                <a:spcPct val="150000"/>
              </a:lnSpc>
              <a:spcBef>
                <a:spcPts val="0"/>
              </a:spcBef>
              <a:buNone/>
            </a:pPr>
            <a:r>
              <a:rPr lang="tr-TR" sz="1800" b="1" i="1" dirty="0">
                <a:solidFill>
                  <a:prstClr val="black"/>
                </a:solidFill>
              </a:rPr>
              <a:t>	</a:t>
            </a:r>
            <a:r>
              <a:rPr lang="tr-TR" sz="1800" i="1" dirty="0" smtClean="0">
                <a:solidFill>
                  <a:prstClr val="black"/>
                </a:solidFill>
              </a:rPr>
              <a:t>Gaziantep yöresindeki Aşırtmalı aba güreşinde uygulanan teknikler ile, Hatay yöresinde </a:t>
            </a:r>
            <a:r>
              <a:rPr lang="tr-TR" sz="1800" i="1" dirty="0">
                <a:solidFill>
                  <a:prstClr val="black"/>
                </a:solidFill>
              </a:rPr>
              <a:t>yapılan kapışmalı  aba güreşi yapılış yönünden bir takım farklılıklar </a:t>
            </a:r>
            <a:r>
              <a:rPr lang="tr-TR" sz="1800" i="1" dirty="0" smtClean="0">
                <a:solidFill>
                  <a:prstClr val="black"/>
                </a:solidFill>
              </a:rPr>
              <a:t>göstermektedir. 	</a:t>
            </a:r>
          </a:p>
          <a:p>
            <a:pPr marL="631825" indent="-363538">
              <a:lnSpc>
                <a:spcPct val="150000"/>
              </a:lnSpc>
              <a:spcBef>
                <a:spcPts val="0"/>
              </a:spcBef>
              <a:buFont typeface="Wingdings" panose="05000000000000000000" pitchFamily="2" charset="2"/>
              <a:buChar char="ü"/>
            </a:pPr>
            <a:r>
              <a:rPr lang="tr-TR" sz="1800" i="1" dirty="0" smtClean="0">
                <a:solidFill>
                  <a:prstClr val="black"/>
                </a:solidFill>
              </a:rPr>
              <a:t>Gaziantep’te </a:t>
            </a:r>
            <a:r>
              <a:rPr lang="tr-TR" sz="1800" i="1" dirty="0">
                <a:solidFill>
                  <a:prstClr val="black"/>
                </a:solidFill>
              </a:rPr>
              <a:t>yapılan aşırtmalı aba güreşi daha çok folklorik özellikler arz etmekte ve göze daha hoş gelmektedir. </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Hatay aba güreşinde ise daha çok mücadele esas alınır. </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Hatay abasının göğüs kısmında bir deri parçası varken </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Gaziantep abasının üzerinde böyle bir parça yoktur.</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Gaziantep’te yapılan aşırtmalı aba güreşinde şal kuşak bağlanırken, </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Hatay abasının üzerinde judo kemerine benzer sade bir kuşak bağlanır.</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Gaziantep’te yapılan aşırtmalı aba güreşinde gece güreş yapılmazken, </a:t>
            </a:r>
          </a:p>
          <a:p>
            <a:pPr marL="631825" lvl="0" indent="-363538" algn="just">
              <a:lnSpc>
                <a:spcPct val="150000"/>
              </a:lnSpc>
              <a:spcBef>
                <a:spcPts val="0"/>
              </a:spcBef>
              <a:buFont typeface="Wingdings" panose="05000000000000000000" pitchFamily="2" charset="2"/>
              <a:buChar char="ü"/>
            </a:pPr>
            <a:r>
              <a:rPr lang="tr-TR" sz="1800" i="1" dirty="0">
                <a:solidFill>
                  <a:prstClr val="black"/>
                </a:solidFill>
              </a:rPr>
              <a:t>Hatay aba güreşinde gece de güreş yapılabilmektedir.</a:t>
            </a:r>
          </a:p>
          <a:p>
            <a:pPr marL="631825" indent="-363538">
              <a:buFont typeface="Wingdings" panose="05000000000000000000" pitchFamily="2" charset="2"/>
              <a:buChar char="ü"/>
            </a:pPr>
            <a:endParaRPr lang="tr-TR" sz="1000" dirty="0" smtClean="0">
              <a:hlinkClick r:id="rId2"/>
            </a:endParaRPr>
          </a:p>
          <a:p>
            <a:endParaRPr lang="tr-TR" sz="1000" dirty="0">
              <a:hlinkClick r:id="rId2"/>
            </a:endParaRPr>
          </a:p>
          <a:p>
            <a:endParaRPr lang="tr-TR" sz="1000" dirty="0" smtClean="0">
              <a:hlinkClick r:id="rId2"/>
            </a:endParaRPr>
          </a:p>
          <a:p>
            <a:endParaRPr lang="tr-TR" sz="1000" dirty="0">
              <a:hlinkClick r:id="rId2"/>
            </a:endParaRPr>
          </a:p>
          <a:p>
            <a:r>
              <a:rPr lang="tr-TR" sz="1000" dirty="0" smtClean="0">
                <a:hlinkClick r:id="rId2"/>
              </a:rPr>
              <a:t>https</a:t>
            </a:r>
            <a:r>
              <a:rPr lang="tr-TR" sz="1000" dirty="0">
                <a:hlinkClick r:id="rId2"/>
              </a:rPr>
              <a:t>://</a:t>
            </a:r>
            <a:r>
              <a:rPr lang="tr-TR" sz="1000" dirty="0" smtClean="0">
                <a:hlinkClick r:id="rId2"/>
              </a:rPr>
              <a:t>www.gsdf.gov.tr/tr/spor/aba-guresi/tarihce</a:t>
            </a:r>
            <a:endParaRPr lang="tr-TR" sz="1000" dirty="0" smtClean="0"/>
          </a:p>
          <a:p>
            <a:endParaRPr lang="tr-TR" sz="1000" dirty="0"/>
          </a:p>
          <a:p>
            <a:endParaRPr lang="tr-TR" sz="1000"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18</a:t>
            </a:fld>
            <a:endParaRPr lang="tr-TR"/>
          </a:p>
        </p:txBody>
      </p:sp>
    </p:spTree>
    <p:extLst>
      <p:ext uri="{BB962C8B-B14F-4D97-AF65-F5344CB8AC3E}">
        <p14:creationId xmlns:p14="http://schemas.microsoft.com/office/powerpoint/2010/main" val="17657052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40000"/>
              <a:lumOff val="60000"/>
            </a:schemeClr>
          </a:solidFill>
        </p:spPr>
        <p:txBody>
          <a:bodyPr/>
          <a:lstStyle/>
          <a:p>
            <a:pPr algn="ctr"/>
            <a:endParaRPr lang="tr-TR" b="1" dirty="0" smtClean="0"/>
          </a:p>
          <a:p>
            <a:pPr marL="0" indent="0" algn="ctr">
              <a:buNone/>
            </a:pPr>
            <a:endParaRPr lang="tr-TR" b="1" dirty="0" smtClean="0"/>
          </a:p>
          <a:p>
            <a:pPr marL="0" indent="0" algn="ctr">
              <a:buNone/>
            </a:pPr>
            <a:endParaRPr lang="tr-TR" b="1" dirty="0"/>
          </a:p>
          <a:p>
            <a:pPr marL="0" indent="0" algn="ctr">
              <a:buNone/>
            </a:pPr>
            <a:endParaRPr lang="tr-TR" b="1" dirty="0" smtClean="0"/>
          </a:p>
          <a:p>
            <a:pPr marL="0" indent="0" algn="ctr">
              <a:buNone/>
            </a:pPr>
            <a:endParaRPr lang="tr-TR" sz="4400" b="1" dirty="0" smtClean="0">
              <a:latin typeface="Brush Script MT" panose="03060802040406070304" pitchFamily="66" charset="0"/>
            </a:endParaRPr>
          </a:p>
          <a:p>
            <a:pPr marL="0" indent="0" algn="ctr">
              <a:buNone/>
            </a:pPr>
            <a:r>
              <a:rPr lang="tr-TR" sz="4400" b="1" dirty="0" smtClean="0">
                <a:latin typeface="Brush Script MT" panose="03060802040406070304" pitchFamily="66" charset="0"/>
              </a:rPr>
              <a:t>Geleneksel</a:t>
            </a:r>
            <a:r>
              <a:rPr lang="tr-TR" sz="4400" b="1" dirty="0">
                <a:latin typeface="Brush Script MT" panose="03060802040406070304" pitchFamily="66" charset="0"/>
              </a:rPr>
              <a:t> Güreşlerimizden</a:t>
            </a:r>
          </a:p>
          <a:p>
            <a:pPr marL="0" indent="0" algn="ctr">
              <a:buNone/>
            </a:pPr>
            <a:r>
              <a:rPr lang="tr-TR" sz="4400" b="1" dirty="0" smtClean="0">
                <a:latin typeface="Brush Script MT" panose="03060802040406070304" pitchFamily="66" charset="0"/>
              </a:rPr>
              <a:t>Şalvar </a:t>
            </a:r>
            <a:r>
              <a:rPr lang="tr-TR" sz="4400" b="1" dirty="0">
                <a:latin typeface="Brush Script MT" panose="03060802040406070304" pitchFamily="66" charset="0"/>
              </a:rPr>
              <a:t>Güreşi</a:t>
            </a:r>
          </a:p>
          <a:p>
            <a:pPr algn="ctr"/>
            <a:endParaRPr lang="tr-TR" b="1"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19</a:t>
            </a:fld>
            <a:endParaRPr lang="tr-TR"/>
          </a:p>
        </p:txBody>
      </p:sp>
    </p:spTree>
    <p:extLst>
      <p:ext uri="{BB962C8B-B14F-4D97-AF65-F5344CB8AC3E}">
        <p14:creationId xmlns:p14="http://schemas.microsoft.com/office/powerpoint/2010/main" val="7671872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40000"/>
              <a:lumOff val="60000"/>
            </a:schemeClr>
          </a:solidFill>
        </p:spPr>
        <p:txBody>
          <a:bodyPr/>
          <a:lstStyle/>
          <a:p>
            <a:pPr algn="ctr"/>
            <a:endParaRPr lang="tr-TR" sz="1800" b="1" dirty="0" smtClean="0"/>
          </a:p>
          <a:p>
            <a:pPr marL="0" indent="0" algn="ctr">
              <a:buNone/>
            </a:pPr>
            <a:r>
              <a:rPr lang="tr-TR" sz="1800" b="1" dirty="0" smtClean="0"/>
              <a:t>Şalvar Güreşi</a:t>
            </a:r>
            <a:endParaRPr lang="tr-TR" sz="1800" b="1" dirty="0"/>
          </a:p>
          <a:p>
            <a:pPr marL="0" indent="0">
              <a:buNone/>
            </a:pPr>
            <a:endParaRPr lang="tr-TR" dirty="0"/>
          </a:p>
        </p:txBody>
      </p:sp>
      <p:pic>
        <p:nvPicPr>
          <p:cNvPr id="4" name="Resim 3"/>
          <p:cNvPicPr>
            <a:picLocks noChangeAspect="1"/>
          </p:cNvPicPr>
          <p:nvPr/>
        </p:nvPicPr>
        <p:blipFill>
          <a:blip r:embed="rId2"/>
          <a:stretch>
            <a:fillRect/>
          </a:stretch>
        </p:blipFill>
        <p:spPr>
          <a:xfrm>
            <a:off x="1277472" y="990976"/>
            <a:ext cx="6666780" cy="5211462"/>
          </a:xfrm>
          <a:prstGeom prst="rect">
            <a:avLst/>
          </a:prstGeom>
        </p:spPr>
      </p:pic>
      <p:sp>
        <p:nvSpPr>
          <p:cNvPr id="2" name="Slayt Numarası Yer Tutucusu 1"/>
          <p:cNvSpPr>
            <a:spLocks noGrp="1"/>
          </p:cNvSpPr>
          <p:nvPr>
            <p:ph type="sldNum" sz="quarter" idx="12"/>
          </p:nvPr>
        </p:nvSpPr>
        <p:spPr/>
        <p:txBody>
          <a:bodyPr/>
          <a:lstStyle/>
          <a:p>
            <a:fld id="{6FC13FC8-B52D-48D8-8A28-7B729EE58DC5}" type="slidenum">
              <a:rPr lang="tr-TR" smtClean="0"/>
              <a:t>20</a:t>
            </a:fld>
            <a:endParaRPr lang="tr-TR"/>
          </a:p>
        </p:txBody>
      </p:sp>
    </p:spTree>
    <p:extLst>
      <p:ext uri="{BB962C8B-B14F-4D97-AF65-F5344CB8AC3E}">
        <p14:creationId xmlns:p14="http://schemas.microsoft.com/office/powerpoint/2010/main" val="34312704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76" y="121024"/>
            <a:ext cx="8928848" cy="6600453"/>
          </a:xfrm>
        </p:spPr>
        <p:txBody>
          <a:bodyPr>
            <a:noAutofit/>
          </a:bodyPr>
          <a:lstStyle/>
          <a:p>
            <a:pPr marL="93663" lvl="0" indent="0" algn="just">
              <a:lnSpc>
                <a:spcPct val="150000"/>
              </a:lnSpc>
              <a:spcBef>
                <a:spcPts val="0"/>
              </a:spcBef>
              <a:buNone/>
            </a:pPr>
            <a:r>
              <a:rPr lang="tr-TR" sz="1800" b="1" dirty="0">
                <a:solidFill>
                  <a:prstClr val="black"/>
                </a:solidFill>
              </a:rPr>
              <a:t>ŞALVAR GÜREŞİ</a:t>
            </a:r>
          </a:p>
          <a:p>
            <a:pPr marL="93663" indent="0" algn="just">
              <a:lnSpc>
                <a:spcPct val="150000"/>
              </a:lnSpc>
              <a:spcBef>
                <a:spcPts val="0"/>
              </a:spcBef>
              <a:buNone/>
            </a:pPr>
            <a:r>
              <a:rPr lang="tr-TR" sz="1800" dirty="0" smtClean="0">
                <a:solidFill>
                  <a:prstClr val="black"/>
                </a:solidFill>
              </a:rPr>
              <a:t>	Güreşçilerin </a:t>
            </a:r>
            <a:r>
              <a:rPr lang="tr-TR" sz="1800" dirty="0">
                <a:solidFill>
                  <a:prstClr val="black"/>
                </a:solidFill>
              </a:rPr>
              <a:t>geniş </a:t>
            </a:r>
            <a:r>
              <a:rPr lang="tr-TR" sz="1800" dirty="0" smtClean="0">
                <a:solidFill>
                  <a:prstClr val="black"/>
                </a:solidFill>
              </a:rPr>
              <a:t>bir şalvar </a:t>
            </a:r>
            <a:r>
              <a:rPr lang="tr-TR" sz="1800" dirty="0">
                <a:solidFill>
                  <a:prstClr val="black"/>
                </a:solidFill>
              </a:rPr>
              <a:t>giyip belden yukarısı çıplak olarak yaptıkları güreş çeşididir. Şalvar güreşi Kahramanmaraş </a:t>
            </a:r>
            <a:r>
              <a:rPr lang="tr-TR" sz="1800" dirty="0" smtClean="0">
                <a:solidFill>
                  <a:prstClr val="black"/>
                </a:solidFill>
              </a:rPr>
              <a:t>İl </a:t>
            </a:r>
            <a:r>
              <a:rPr lang="tr-TR" sz="1800" dirty="0">
                <a:solidFill>
                  <a:prstClr val="black"/>
                </a:solidFill>
              </a:rPr>
              <a:t>merkezi ve ilçelerinde icra </a:t>
            </a:r>
            <a:r>
              <a:rPr lang="tr-TR" sz="1800" dirty="0" smtClean="0">
                <a:solidFill>
                  <a:prstClr val="black"/>
                </a:solidFill>
              </a:rPr>
              <a:t>edilen Türkmenler </a:t>
            </a:r>
            <a:r>
              <a:rPr lang="tr-TR" sz="1800" dirty="0">
                <a:solidFill>
                  <a:prstClr val="black"/>
                </a:solidFill>
              </a:rPr>
              <a:t>tarafından </a:t>
            </a:r>
            <a:r>
              <a:rPr lang="tr-TR" sz="1800" dirty="0" smtClean="0">
                <a:solidFill>
                  <a:prstClr val="black"/>
                </a:solidFill>
              </a:rPr>
              <a:t>yapılan, adını </a:t>
            </a:r>
            <a:r>
              <a:rPr lang="tr-TR" sz="1800" dirty="0">
                <a:solidFill>
                  <a:prstClr val="black"/>
                </a:solidFill>
              </a:rPr>
              <a:t>giysisinden </a:t>
            </a:r>
            <a:r>
              <a:rPr lang="tr-TR" sz="1800" dirty="0" smtClean="0">
                <a:solidFill>
                  <a:prstClr val="black"/>
                </a:solidFill>
              </a:rPr>
              <a:t>alan, Maraş'ın belli yörelerinde </a:t>
            </a:r>
            <a:r>
              <a:rPr lang="tr-TR" sz="1800" dirty="0" err="1" smtClean="0">
                <a:solidFill>
                  <a:prstClr val="black"/>
                </a:solidFill>
              </a:rPr>
              <a:t>Bertiz</a:t>
            </a:r>
            <a:r>
              <a:rPr lang="tr-TR" sz="1800" dirty="0" smtClean="0">
                <a:solidFill>
                  <a:prstClr val="black"/>
                </a:solidFill>
              </a:rPr>
              <a:t>, </a:t>
            </a:r>
            <a:r>
              <a:rPr lang="tr-TR" sz="1800" dirty="0" err="1">
                <a:solidFill>
                  <a:prstClr val="black"/>
                </a:solidFill>
              </a:rPr>
              <a:t>Baydemirli</a:t>
            </a:r>
            <a:r>
              <a:rPr lang="tr-TR" sz="1800" dirty="0">
                <a:solidFill>
                  <a:prstClr val="black"/>
                </a:solidFill>
              </a:rPr>
              <a:t> ve çevresinde yılda bir defaya mahsus </a:t>
            </a:r>
            <a:r>
              <a:rPr lang="tr-TR" sz="1800" dirty="0" smtClean="0">
                <a:solidFill>
                  <a:prstClr val="black"/>
                </a:solidFill>
              </a:rPr>
              <a:t>Festival </a:t>
            </a:r>
            <a:r>
              <a:rPr lang="tr-TR" sz="1800" dirty="0">
                <a:solidFill>
                  <a:prstClr val="black"/>
                </a:solidFill>
              </a:rPr>
              <a:t>şeklinde </a:t>
            </a:r>
            <a:r>
              <a:rPr lang="tr-TR" sz="1800" dirty="0" smtClean="0">
                <a:solidFill>
                  <a:prstClr val="black"/>
                </a:solidFill>
              </a:rPr>
              <a:t>yapılmaktadır. </a:t>
            </a:r>
          </a:p>
          <a:p>
            <a:pPr marL="93663" lvl="0" indent="0" algn="just">
              <a:lnSpc>
                <a:spcPct val="150000"/>
              </a:lnSpc>
              <a:spcBef>
                <a:spcPts val="0"/>
              </a:spcBef>
              <a:buNone/>
            </a:pPr>
            <a:r>
              <a:rPr lang="tr-TR" sz="1800" dirty="0">
                <a:solidFill>
                  <a:prstClr val="black"/>
                </a:solidFill>
              </a:rPr>
              <a:t>	</a:t>
            </a:r>
            <a:r>
              <a:rPr lang="tr-TR" sz="1800" dirty="0" smtClean="0">
                <a:solidFill>
                  <a:prstClr val="black"/>
                </a:solidFill>
              </a:rPr>
              <a:t>Şalvar güreşi vücudun  üst  bölümü  çıplak, ayakta, önceleri normal  gündelik giyilen şalvar, zamanla kısa şalvar şeklini almıştır. Özelliği ise her yerinden tutulabilmesidir. Şalvar alt ağzı ve yanlardan, bol payı </a:t>
            </a:r>
            <a:r>
              <a:rPr lang="tr-TR" sz="1800" dirty="0" err="1" smtClean="0">
                <a:solidFill>
                  <a:prstClr val="black"/>
                </a:solidFill>
              </a:rPr>
              <a:t>oan</a:t>
            </a:r>
            <a:r>
              <a:rPr lang="tr-TR" sz="1800" dirty="0" smtClean="0">
                <a:solidFill>
                  <a:prstClr val="black"/>
                </a:solidFill>
              </a:rPr>
              <a:t>, çok tutulduğu için şalvarın ağzının sağlam  örülmesi gerekir.</a:t>
            </a:r>
          </a:p>
          <a:p>
            <a:pPr marL="93663" lvl="0" indent="0" algn="just">
              <a:lnSpc>
                <a:spcPct val="150000"/>
              </a:lnSpc>
              <a:spcBef>
                <a:spcPts val="0"/>
              </a:spcBef>
              <a:buNone/>
            </a:pPr>
            <a:r>
              <a:rPr lang="tr-TR" sz="1800" dirty="0" smtClean="0">
                <a:solidFill>
                  <a:prstClr val="black"/>
                </a:solidFill>
              </a:rPr>
              <a:t>	Kısa şalvar keçi kılından yapılır. Şalvarın ağız kısmına kösele deri dikilir. Şalvarın bağı kalın örme ipten yapılır. Kısa şalvar diz üstünde baldırın orta yerine gelecek uzunlukta dikilir. 	</a:t>
            </a:r>
            <a:r>
              <a:rPr lang="tr-TR" sz="1800" i="1" dirty="0" smtClean="0">
                <a:solidFill>
                  <a:prstClr val="black"/>
                </a:solidFill>
              </a:rPr>
              <a:t>Şalvar güreşinde </a:t>
            </a:r>
            <a:r>
              <a:rPr lang="tr-TR" sz="1800" b="1" i="1" dirty="0" smtClean="0">
                <a:solidFill>
                  <a:prstClr val="black"/>
                </a:solidFill>
              </a:rPr>
              <a:t>bütün oyunlar </a:t>
            </a:r>
            <a:r>
              <a:rPr lang="tr-TR" sz="1800" i="1" dirty="0" smtClean="0">
                <a:solidFill>
                  <a:prstClr val="black"/>
                </a:solidFill>
              </a:rPr>
              <a:t>ayakta yapılmaktadır. </a:t>
            </a:r>
            <a:r>
              <a:rPr lang="tr-TR" sz="1800" b="1" i="1" dirty="0" smtClean="0">
                <a:solidFill>
                  <a:prstClr val="black"/>
                </a:solidFill>
              </a:rPr>
              <a:t>Göbek veya dizler yere değmesi durumunda güreş ayakta başlar. </a:t>
            </a:r>
            <a:r>
              <a:rPr lang="tr-TR" sz="1800" i="1" dirty="0" smtClean="0">
                <a:solidFill>
                  <a:prstClr val="black"/>
                </a:solidFill>
              </a:rPr>
              <a:t>Güreşçinin galip olabilmesi için yağlı ve karakucak güreşte olduğu gibi rakibin sırtını yere getirmek gerekir. Ayrıca galip gelen güreşçi, yenilen güreşçinin taraftarlarından ikisini daha yenmeden şalvarı çıkartmaz. </a:t>
            </a:r>
            <a:endParaRPr lang="tr-TR" sz="1800" i="1" dirty="0">
              <a:solidFill>
                <a:prstClr val="black"/>
              </a:solidFill>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21</a:t>
            </a:fld>
            <a:endParaRPr lang="tr-TR"/>
          </a:p>
        </p:txBody>
      </p:sp>
    </p:spTree>
    <p:extLst>
      <p:ext uri="{BB962C8B-B14F-4D97-AF65-F5344CB8AC3E}">
        <p14:creationId xmlns:p14="http://schemas.microsoft.com/office/powerpoint/2010/main" val="32467562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76" y="174812"/>
            <a:ext cx="8915399" cy="6546665"/>
          </a:xfrm>
        </p:spPr>
        <p:txBody>
          <a:bodyPr>
            <a:noAutofit/>
          </a:bodyPr>
          <a:lstStyle/>
          <a:p>
            <a:pPr marL="93663" indent="0" algn="just">
              <a:lnSpc>
                <a:spcPct val="150000"/>
              </a:lnSpc>
              <a:spcBef>
                <a:spcPts val="0"/>
              </a:spcBef>
              <a:buNone/>
            </a:pPr>
            <a:r>
              <a:rPr lang="tr-TR" sz="1800" dirty="0" smtClean="0"/>
              <a:t>	Güreşte boylar il merkezinde ve ilçelerde üç, köylerinde beş kategoride ve </a:t>
            </a:r>
            <a:r>
              <a:rPr lang="tr-TR" sz="1800" b="1" i="1" dirty="0" smtClean="0"/>
              <a:t>60 kg deste, 65 kg orta, 70 kg büyük orta, 80 kg başaltı ve 80 kg. ve üzeri baş </a:t>
            </a:r>
            <a:r>
              <a:rPr lang="tr-TR" sz="1800" dirty="0" smtClean="0"/>
              <a:t>kilolarına göre düzenlemesi yapılmaktadır. </a:t>
            </a:r>
          </a:p>
          <a:p>
            <a:pPr marL="93663" lvl="0" indent="0" algn="just">
              <a:lnSpc>
                <a:spcPct val="150000"/>
              </a:lnSpc>
              <a:spcBef>
                <a:spcPts val="0"/>
              </a:spcBef>
              <a:buNone/>
            </a:pPr>
            <a:r>
              <a:rPr lang="tr-TR" sz="1800" dirty="0" smtClean="0"/>
              <a:t>	</a:t>
            </a:r>
            <a:r>
              <a:rPr lang="tr-TR" sz="1800" i="1" dirty="0" smtClean="0">
                <a:solidFill>
                  <a:prstClr val="black"/>
                </a:solidFill>
              </a:rPr>
              <a:t>Şalvar </a:t>
            </a:r>
            <a:r>
              <a:rPr lang="tr-TR" sz="1800" i="1" dirty="0">
                <a:solidFill>
                  <a:prstClr val="black"/>
                </a:solidFill>
              </a:rPr>
              <a:t>güreşi; </a:t>
            </a:r>
            <a:r>
              <a:rPr lang="tr-TR" sz="1800" i="1" dirty="0" smtClean="0">
                <a:solidFill>
                  <a:prstClr val="black"/>
                </a:solidFill>
              </a:rPr>
              <a:t>harman</a:t>
            </a:r>
            <a:r>
              <a:rPr lang="tr-TR" sz="1800" i="1" dirty="0">
                <a:solidFill>
                  <a:prstClr val="black"/>
                </a:solidFill>
              </a:rPr>
              <a:t>, yumuşak elenmiş kum zemin, çeltik kabuğunu yere sererek, çim zeminde ve kar üstünde yapılabilmektedir. </a:t>
            </a:r>
          </a:p>
          <a:p>
            <a:pPr marL="93663" lvl="0" indent="0" algn="just">
              <a:lnSpc>
                <a:spcPct val="150000"/>
              </a:lnSpc>
              <a:spcBef>
                <a:spcPts val="0"/>
              </a:spcBef>
              <a:buNone/>
            </a:pPr>
            <a:r>
              <a:rPr lang="tr-TR" sz="1800" i="1" dirty="0">
                <a:solidFill>
                  <a:prstClr val="black"/>
                </a:solidFill>
              </a:rPr>
              <a:t>	Şalvar güreşinde ödüller kumaş, bayrak, şalvar, aba, bez, seccade, kuzu, koç, buzağı, dana, tosun ve at, şeklinde  sıralanabilir. Şalvar güreşi de davul zurna eşliğinde yapılmaktadır. </a:t>
            </a:r>
          </a:p>
          <a:p>
            <a:pPr marL="93663" lvl="0" indent="0" algn="just">
              <a:lnSpc>
                <a:spcPct val="150000"/>
              </a:lnSpc>
              <a:spcBef>
                <a:spcPts val="0"/>
              </a:spcBef>
              <a:buNone/>
            </a:pPr>
            <a:r>
              <a:rPr lang="tr-TR" sz="1800" dirty="0"/>
              <a:t>	</a:t>
            </a:r>
            <a:r>
              <a:rPr lang="tr-TR" sz="1800" dirty="0" smtClean="0"/>
              <a:t>Şalvar güreşi, geçmiş yıllarda Kahramanmaraş’ın Kümbet, </a:t>
            </a:r>
            <a:r>
              <a:rPr lang="tr-TR" sz="1800" dirty="0" err="1" smtClean="0"/>
              <a:t>Devecili</a:t>
            </a:r>
            <a:r>
              <a:rPr lang="tr-TR" sz="1800" dirty="0" smtClean="0"/>
              <a:t>, Kuyucak, Tekke, </a:t>
            </a:r>
            <a:r>
              <a:rPr lang="tr-TR" sz="1800" dirty="0" err="1" smtClean="0"/>
              <a:t>İttepesi</a:t>
            </a:r>
            <a:r>
              <a:rPr lang="tr-TR" sz="1800" dirty="0" smtClean="0"/>
              <a:t> (</a:t>
            </a:r>
            <a:r>
              <a:rPr lang="tr-TR" sz="1800" dirty="0" err="1" smtClean="0"/>
              <a:t>Arababaşı</a:t>
            </a:r>
            <a:r>
              <a:rPr lang="tr-TR" sz="1800" dirty="0" smtClean="0"/>
              <a:t>), Eski Kışla gibi semtlerde hemen hemen her pazar yapılırdı. Halk güreşlere büyük bir rağbet ederdi. </a:t>
            </a:r>
            <a:r>
              <a:rPr lang="tr-TR" sz="1800" dirty="0" smtClean="0">
                <a:solidFill>
                  <a:prstClr val="black"/>
                </a:solidFill>
              </a:rPr>
              <a:t> </a:t>
            </a:r>
          </a:p>
          <a:p>
            <a:pPr marL="93663" indent="0" algn="just">
              <a:lnSpc>
                <a:spcPct val="150000"/>
              </a:lnSpc>
              <a:spcBef>
                <a:spcPts val="0"/>
              </a:spcBef>
              <a:buNone/>
            </a:pPr>
            <a:endParaRPr lang="tr-TR" sz="1800" dirty="0"/>
          </a:p>
        </p:txBody>
      </p:sp>
      <p:sp>
        <p:nvSpPr>
          <p:cNvPr id="2" name="Slayt Numarası Yer Tutucusu 1"/>
          <p:cNvSpPr>
            <a:spLocks noGrp="1"/>
          </p:cNvSpPr>
          <p:nvPr>
            <p:ph type="sldNum" sz="quarter" idx="12"/>
          </p:nvPr>
        </p:nvSpPr>
        <p:spPr/>
        <p:txBody>
          <a:bodyPr/>
          <a:lstStyle/>
          <a:p>
            <a:fld id="{6FC13FC8-B52D-48D8-8A28-7B729EE58DC5}" type="slidenum">
              <a:rPr lang="tr-TR" smtClean="0"/>
              <a:t>22</a:t>
            </a:fld>
            <a:endParaRPr lang="tr-TR"/>
          </a:p>
        </p:txBody>
      </p:sp>
    </p:spTree>
    <p:extLst>
      <p:ext uri="{BB962C8B-B14F-4D97-AF65-F5344CB8AC3E}">
        <p14:creationId xmlns:p14="http://schemas.microsoft.com/office/powerpoint/2010/main" val="26217227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6609" y="140676"/>
            <a:ext cx="8876713" cy="6717323"/>
          </a:xfrm>
        </p:spPr>
        <p:txBody>
          <a:bodyPr>
            <a:noAutofit/>
          </a:bodyPr>
          <a:lstStyle/>
          <a:p>
            <a:pPr marL="84138" indent="0" algn="just">
              <a:lnSpc>
                <a:spcPct val="150000"/>
              </a:lnSpc>
              <a:spcBef>
                <a:spcPts val="0"/>
              </a:spcBef>
              <a:buNone/>
            </a:pPr>
            <a:r>
              <a:rPr lang="tr-TR" sz="1600" b="1" dirty="0" smtClean="0"/>
              <a:t>ŞALVAR GÜREŞİNDEKİ TEKNİK UYGULAMALAR</a:t>
            </a:r>
          </a:p>
          <a:p>
            <a:pPr marL="84138" indent="0" algn="just">
              <a:lnSpc>
                <a:spcPct val="150000"/>
              </a:lnSpc>
              <a:spcBef>
                <a:spcPts val="0"/>
              </a:spcBef>
              <a:buNone/>
            </a:pPr>
            <a:r>
              <a:rPr lang="tr-TR" sz="1600" dirty="0"/>
              <a:t>	</a:t>
            </a:r>
            <a:r>
              <a:rPr lang="tr-TR" sz="1600" dirty="0" smtClean="0"/>
              <a:t>Kısa </a:t>
            </a:r>
            <a:r>
              <a:rPr lang="tr-TR" sz="1600" dirty="0"/>
              <a:t>şalvar güreşinde tüm teknikler ayakta </a:t>
            </a:r>
            <a:r>
              <a:rPr lang="tr-TR" sz="1600" dirty="0" smtClean="0"/>
              <a:t>yapılır.  Rakip </a:t>
            </a:r>
            <a:r>
              <a:rPr lang="tr-TR" sz="1600" dirty="0"/>
              <a:t>alta düştüğü anda bir tek hamle şansı </a:t>
            </a:r>
            <a:r>
              <a:rPr lang="tr-TR" sz="1600" dirty="0" smtClean="0"/>
              <a:t>verilir, bu </a:t>
            </a:r>
            <a:r>
              <a:rPr lang="tr-TR" sz="1600" dirty="0"/>
              <a:t>hamlede sonuç olmaz ise </a:t>
            </a:r>
            <a:r>
              <a:rPr lang="tr-TR" sz="1600" dirty="0" smtClean="0"/>
              <a:t>genelde ayağa </a:t>
            </a:r>
            <a:r>
              <a:rPr lang="tr-TR" sz="1600" dirty="0"/>
              <a:t>kaldırılır</a:t>
            </a:r>
            <a:r>
              <a:rPr lang="tr-TR" sz="1600" dirty="0" smtClean="0"/>
              <a:t>.</a:t>
            </a:r>
          </a:p>
          <a:p>
            <a:pPr marL="84138" indent="0">
              <a:lnSpc>
                <a:spcPct val="150000"/>
              </a:lnSpc>
              <a:spcBef>
                <a:spcPts val="0"/>
              </a:spcBef>
              <a:buNone/>
            </a:pPr>
            <a:r>
              <a:rPr lang="tr-TR" sz="1600" b="1" i="1" dirty="0" smtClean="0"/>
              <a:t>Maraş’ta yapılan kısa şalvar güreşlerinde uygulanan teknikler</a:t>
            </a:r>
          </a:p>
          <a:p>
            <a:pPr marL="84138" indent="0">
              <a:lnSpc>
                <a:spcPct val="150000"/>
              </a:lnSpc>
              <a:spcBef>
                <a:spcPts val="0"/>
              </a:spcBef>
              <a:buNone/>
            </a:pPr>
            <a:r>
              <a:rPr lang="tr-TR" sz="1600" dirty="0" smtClean="0"/>
              <a:t>        </a:t>
            </a:r>
            <a:r>
              <a:rPr lang="tr-TR" sz="1600" i="1" dirty="0"/>
              <a:t>1-  </a:t>
            </a:r>
            <a:r>
              <a:rPr lang="tr-TR" sz="1600" i="1" dirty="0" smtClean="0"/>
              <a:t> YANBAŞI</a:t>
            </a:r>
            <a:endParaRPr lang="tr-TR" sz="1600" i="1" dirty="0"/>
          </a:p>
          <a:p>
            <a:pPr marL="84138" indent="0">
              <a:lnSpc>
                <a:spcPct val="150000"/>
              </a:lnSpc>
              <a:spcBef>
                <a:spcPts val="0"/>
              </a:spcBef>
              <a:buNone/>
            </a:pPr>
            <a:r>
              <a:rPr lang="tr-TR" sz="1600" i="1" dirty="0"/>
              <a:t>        2-  </a:t>
            </a:r>
            <a:r>
              <a:rPr lang="tr-TR" sz="1600" i="1" dirty="0" smtClean="0"/>
              <a:t> İÇ </a:t>
            </a:r>
            <a:r>
              <a:rPr lang="tr-TR" sz="1600" i="1" dirty="0"/>
              <a:t>ÇANGAL</a:t>
            </a:r>
          </a:p>
          <a:p>
            <a:pPr marL="84138" indent="0">
              <a:lnSpc>
                <a:spcPct val="150000"/>
              </a:lnSpc>
              <a:spcBef>
                <a:spcPts val="0"/>
              </a:spcBef>
              <a:buNone/>
            </a:pPr>
            <a:r>
              <a:rPr lang="tr-TR" sz="1600" i="1" dirty="0"/>
              <a:t>        3-  </a:t>
            </a:r>
            <a:r>
              <a:rPr lang="tr-TR" sz="1600" i="1" dirty="0" smtClean="0"/>
              <a:t> DIŞ </a:t>
            </a:r>
            <a:r>
              <a:rPr lang="tr-TR" sz="1600" i="1" dirty="0"/>
              <a:t>ÇANGAL</a:t>
            </a:r>
          </a:p>
          <a:p>
            <a:pPr marL="84138" indent="0">
              <a:lnSpc>
                <a:spcPct val="150000"/>
              </a:lnSpc>
              <a:spcBef>
                <a:spcPts val="0"/>
              </a:spcBef>
              <a:buNone/>
            </a:pPr>
            <a:r>
              <a:rPr lang="tr-TR" sz="1600" i="1" dirty="0"/>
              <a:t>        4-  </a:t>
            </a:r>
            <a:r>
              <a:rPr lang="tr-TR" sz="1600" i="1" dirty="0" smtClean="0"/>
              <a:t> BAĞDA</a:t>
            </a:r>
            <a:endParaRPr lang="tr-TR" sz="1600" i="1" dirty="0"/>
          </a:p>
          <a:p>
            <a:pPr marL="84138" indent="0">
              <a:lnSpc>
                <a:spcPct val="150000"/>
              </a:lnSpc>
              <a:spcBef>
                <a:spcPts val="0"/>
              </a:spcBef>
              <a:buNone/>
            </a:pPr>
            <a:r>
              <a:rPr lang="tr-TR" sz="1600" i="1" dirty="0"/>
              <a:t>        5-  </a:t>
            </a:r>
            <a:r>
              <a:rPr lang="tr-TR" sz="1600" i="1" dirty="0" smtClean="0"/>
              <a:t> TIRPAN</a:t>
            </a:r>
            <a:endParaRPr lang="tr-TR" sz="1600" i="1" dirty="0"/>
          </a:p>
          <a:p>
            <a:pPr marL="84138" indent="0">
              <a:lnSpc>
                <a:spcPct val="150000"/>
              </a:lnSpc>
              <a:spcBef>
                <a:spcPts val="0"/>
              </a:spcBef>
              <a:buNone/>
            </a:pPr>
            <a:r>
              <a:rPr lang="tr-TR" sz="1600" i="1" dirty="0"/>
              <a:t>        6-  </a:t>
            </a:r>
            <a:r>
              <a:rPr lang="tr-TR" sz="1600" i="1" dirty="0" smtClean="0"/>
              <a:t> DOMUZ </a:t>
            </a:r>
            <a:r>
              <a:rPr lang="tr-TR" sz="1600" i="1" dirty="0"/>
              <a:t>TOPU</a:t>
            </a:r>
          </a:p>
          <a:p>
            <a:pPr marL="84138" indent="0">
              <a:lnSpc>
                <a:spcPct val="150000"/>
              </a:lnSpc>
              <a:spcBef>
                <a:spcPts val="0"/>
              </a:spcBef>
              <a:buNone/>
            </a:pPr>
            <a:r>
              <a:rPr lang="tr-TR" sz="1600" i="1" dirty="0"/>
              <a:t>        7-  </a:t>
            </a:r>
            <a:r>
              <a:rPr lang="tr-TR" sz="1600" i="1" dirty="0" smtClean="0"/>
              <a:t> DÖŞ </a:t>
            </a:r>
            <a:r>
              <a:rPr lang="tr-TR" sz="1600" i="1" dirty="0"/>
              <a:t>ÇANGALI</a:t>
            </a:r>
          </a:p>
          <a:p>
            <a:pPr marL="84138" indent="0">
              <a:lnSpc>
                <a:spcPct val="150000"/>
              </a:lnSpc>
              <a:spcBef>
                <a:spcPts val="0"/>
              </a:spcBef>
              <a:buNone/>
            </a:pPr>
            <a:r>
              <a:rPr lang="tr-TR" sz="1600" i="1" dirty="0"/>
              <a:t>        8-  </a:t>
            </a:r>
            <a:r>
              <a:rPr lang="tr-TR" sz="1600" i="1" dirty="0" smtClean="0"/>
              <a:t> ALDANGAÇ</a:t>
            </a:r>
            <a:endParaRPr lang="tr-TR" sz="1600" i="1" dirty="0"/>
          </a:p>
          <a:p>
            <a:pPr marL="84138" indent="0">
              <a:lnSpc>
                <a:spcPct val="150000"/>
              </a:lnSpc>
              <a:spcBef>
                <a:spcPts val="0"/>
              </a:spcBef>
              <a:buNone/>
            </a:pPr>
            <a:r>
              <a:rPr lang="tr-TR" sz="1600" i="1" dirty="0"/>
              <a:t>        9-  </a:t>
            </a:r>
            <a:r>
              <a:rPr lang="tr-TR" sz="1600" i="1" dirty="0" smtClean="0"/>
              <a:t> KÜNDE </a:t>
            </a:r>
            <a:r>
              <a:rPr lang="tr-TR" sz="1600" i="1" dirty="0"/>
              <a:t>(ŞARK VE BEL KÜNDESİ)</a:t>
            </a:r>
          </a:p>
          <a:p>
            <a:pPr marL="84138" indent="0">
              <a:lnSpc>
                <a:spcPct val="150000"/>
              </a:lnSpc>
              <a:spcBef>
                <a:spcPts val="0"/>
              </a:spcBef>
              <a:buNone/>
            </a:pPr>
            <a:r>
              <a:rPr lang="tr-TR" sz="1600" i="1" dirty="0"/>
              <a:t>       10- </a:t>
            </a:r>
            <a:r>
              <a:rPr lang="tr-TR" sz="1600" i="1" dirty="0" smtClean="0"/>
              <a:t> DİLKİDEN </a:t>
            </a:r>
            <a:r>
              <a:rPr lang="tr-TR" sz="1600" i="1" dirty="0"/>
              <a:t>ATMA</a:t>
            </a:r>
          </a:p>
          <a:p>
            <a:pPr marL="84138" indent="0">
              <a:lnSpc>
                <a:spcPct val="150000"/>
              </a:lnSpc>
              <a:spcBef>
                <a:spcPts val="0"/>
              </a:spcBef>
              <a:buNone/>
            </a:pPr>
            <a:r>
              <a:rPr lang="tr-TR" sz="1600" i="1" dirty="0"/>
              <a:t>       11- </a:t>
            </a:r>
            <a:r>
              <a:rPr lang="tr-TR" sz="1600" i="1" dirty="0" smtClean="0"/>
              <a:t> YAN </a:t>
            </a:r>
            <a:r>
              <a:rPr lang="tr-TR" sz="1600" i="1" dirty="0"/>
              <a:t>BAĞDA</a:t>
            </a:r>
          </a:p>
          <a:p>
            <a:pPr marL="84138" indent="0">
              <a:lnSpc>
                <a:spcPct val="150000"/>
              </a:lnSpc>
              <a:spcBef>
                <a:spcPts val="0"/>
              </a:spcBef>
              <a:buNone/>
            </a:pPr>
            <a:r>
              <a:rPr lang="tr-TR" sz="1600" i="1" dirty="0"/>
              <a:t>       12- </a:t>
            </a:r>
            <a:r>
              <a:rPr lang="tr-TR" sz="1600" i="1" dirty="0" smtClean="0"/>
              <a:t> DİLKİ </a:t>
            </a:r>
            <a:r>
              <a:rPr lang="tr-TR" sz="1600" i="1" dirty="0"/>
              <a:t>ÇANĞALI</a:t>
            </a:r>
          </a:p>
          <a:p>
            <a:pPr marL="84138" indent="0">
              <a:lnSpc>
                <a:spcPct val="150000"/>
              </a:lnSpc>
              <a:spcBef>
                <a:spcPts val="0"/>
              </a:spcBef>
              <a:buNone/>
            </a:pPr>
            <a:r>
              <a:rPr lang="tr-TR" sz="1600" dirty="0"/>
              <a:t>        	</a:t>
            </a:r>
            <a:r>
              <a:rPr lang="tr-TR" sz="1600" dirty="0" smtClean="0"/>
              <a:t>  Yapılan </a:t>
            </a:r>
            <a:r>
              <a:rPr lang="tr-TR" sz="1600" dirty="0"/>
              <a:t>tekniklerin bir kısmı yöresel şive ile adlandırılmaktadır. </a:t>
            </a:r>
            <a:r>
              <a:rPr lang="tr-TR" sz="1600" dirty="0" smtClean="0"/>
              <a:t> </a:t>
            </a:r>
            <a:endParaRPr lang="tr-TR" sz="1600"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23</a:t>
            </a:fld>
            <a:endParaRPr lang="tr-TR"/>
          </a:p>
        </p:txBody>
      </p:sp>
    </p:spTree>
    <p:extLst>
      <p:ext uri="{BB962C8B-B14F-4D97-AF65-F5344CB8AC3E}">
        <p14:creationId xmlns:p14="http://schemas.microsoft.com/office/powerpoint/2010/main" val="5281042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accent3">
              <a:lumMod val="40000"/>
              <a:lumOff val="60000"/>
            </a:schemeClr>
          </a:solidFill>
        </p:spPr>
        <p:txBody>
          <a:bodyPr>
            <a:normAutofit fontScale="25000" lnSpcReduction="20000"/>
          </a:bodyPr>
          <a:lstStyle/>
          <a:p>
            <a:pPr marL="268288" lvl="0" indent="0">
              <a:lnSpc>
                <a:spcPct val="170000"/>
              </a:lnSpc>
              <a:spcBef>
                <a:spcPts val="0"/>
              </a:spcBef>
              <a:buNone/>
            </a:pPr>
            <a:r>
              <a:rPr lang="tr-TR" sz="6800" b="1" i="1" dirty="0" smtClean="0"/>
              <a:t>Kısa şalvar güreşleri </a:t>
            </a:r>
          </a:p>
          <a:p>
            <a:pPr marL="268288" lvl="0" indent="0">
              <a:lnSpc>
                <a:spcPct val="170000"/>
              </a:lnSpc>
              <a:spcBef>
                <a:spcPts val="0"/>
              </a:spcBef>
              <a:buNone/>
            </a:pPr>
            <a:r>
              <a:rPr lang="tr-TR" sz="6800" dirty="0" smtClean="0">
                <a:solidFill>
                  <a:srgbClr val="000000"/>
                </a:solidFill>
                <a:cs typeface="Calibri" panose="020F0502020204030204" pitchFamily="34" charset="0"/>
              </a:rPr>
              <a:t>1.  NCİ KATEGORİ (BAŞ)</a:t>
            </a:r>
            <a:endParaRPr lang="tr-TR" sz="6800" dirty="0" smtClean="0">
              <a:solidFill>
                <a:srgbClr val="777777"/>
              </a:solidFill>
              <a:cs typeface="Calibri" panose="020F0502020204030204" pitchFamily="34" charset="0"/>
            </a:endParaRPr>
          </a:p>
          <a:p>
            <a:pPr marL="268288" lvl="0" indent="0">
              <a:lnSpc>
                <a:spcPct val="170000"/>
              </a:lnSpc>
              <a:spcBef>
                <a:spcPts val="0"/>
              </a:spcBef>
              <a:buNone/>
            </a:pPr>
            <a:r>
              <a:rPr lang="tr-TR" sz="6800" dirty="0" smtClean="0">
                <a:solidFill>
                  <a:srgbClr val="000000"/>
                </a:solidFill>
                <a:cs typeface="Calibri" panose="020F0502020204030204" pitchFamily="34" charset="0"/>
              </a:rPr>
              <a:t>2.  NCİ KATEGORİ</a:t>
            </a:r>
            <a:endParaRPr lang="tr-TR" sz="6800" dirty="0" smtClean="0">
              <a:solidFill>
                <a:srgbClr val="777777"/>
              </a:solidFill>
              <a:cs typeface="Calibri" panose="020F0502020204030204" pitchFamily="34" charset="0"/>
            </a:endParaRPr>
          </a:p>
          <a:p>
            <a:pPr marL="268288" lvl="0" indent="0">
              <a:lnSpc>
                <a:spcPct val="170000"/>
              </a:lnSpc>
              <a:spcBef>
                <a:spcPts val="0"/>
              </a:spcBef>
              <a:buNone/>
            </a:pPr>
            <a:r>
              <a:rPr lang="tr-TR" sz="6800" dirty="0" smtClean="0">
                <a:solidFill>
                  <a:srgbClr val="000000"/>
                </a:solidFill>
                <a:cs typeface="Calibri" panose="020F0502020204030204" pitchFamily="34" charset="0"/>
              </a:rPr>
              <a:t>3.  NCÜ KATEGORİ.</a:t>
            </a:r>
            <a:endParaRPr lang="tr-TR" sz="6800" dirty="0" smtClean="0">
              <a:solidFill>
                <a:srgbClr val="777777"/>
              </a:solidFill>
              <a:cs typeface="Calibri" panose="020F0502020204030204" pitchFamily="34" charset="0"/>
            </a:endParaRPr>
          </a:p>
          <a:p>
            <a:pPr marL="268288" indent="0">
              <a:lnSpc>
                <a:spcPct val="170000"/>
              </a:lnSpc>
              <a:spcBef>
                <a:spcPts val="0"/>
              </a:spcBef>
              <a:buNone/>
            </a:pPr>
            <a:r>
              <a:rPr lang="tr-TR" sz="6800" dirty="0" smtClean="0">
                <a:solidFill>
                  <a:srgbClr val="000000"/>
                </a:solidFill>
                <a:cs typeface="Calibri" panose="020F0502020204030204" pitchFamily="34" charset="0"/>
              </a:rPr>
              <a:t>4.  NCÜ KATEGORİ, 4 Kategori üzerinden yapılır. Bu uygulama genelde köy yerlerinde düğün güreşlerinde uygulanırdı. </a:t>
            </a:r>
            <a:r>
              <a:rPr lang="tr-TR" sz="6800" i="1" dirty="0" smtClean="0"/>
              <a:t>il merkezinde ve ilçelerde üç, köylerinde ise daha sonra beş boy ve sıklet üzerinden yapılmaya başlanmıştır.</a:t>
            </a:r>
            <a:r>
              <a:rPr lang="tr-TR" sz="6800" b="1" dirty="0" smtClean="0">
                <a:solidFill>
                  <a:srgbClr val="000000"/>
                </a:solidFill>
                <a:cs typeface="Calibri" panose="020F0502020204030204" pitchFamily="34" charset="0"/>
              </a:rPr>
              <a:t> </a:t>
            </a:r>
          </a:p>
          <a:p>
            <a:pPr marL="268288" indent="0">
              <a:lnSpc>
                <a:spcPct val="170000"/>
              </a:lnSpc>
              <a:spcBef>
                <a:spcPts val="0"/>
              </a:spcBef>
              <a:buNone/>
            </a:pPr>
            <a:r>
              <a:rPr lang="tr-TR" sz="6800" b="1" dirty="0" smtClean="0">
                <a:solidFill>
                  <a:srgbClr val="000000"/>
                </a:solidFill>
                <a:cs typeface="Calibri" panose="020F0502020204030204" pitchFamily="34" charset="0"/>
              </a:rPr>
              <a:t>Şalvar </a:t>
            </a:r>
            <a:r>
              <a:rPr lang="tr-TR" sz="6800" b="1" dirty="0">
                <a:solidFill>
                  <a:srgbClr val="000000"/>
                </a:solidFill>
                <a:cs typeface="Calibri" panose="020F0502020204030204" pitchFamily="34" charset="0"/>
              </a:rPr>
              <a:t>Güreşinde </a:t>
            </a:r>
            <a:r>
              <a:rPr lang="tr-TR" sz="6800" b="1" dirty="0" smtClean="0">
                <a:solidFill>
                  <a:srgbClr val="000000"/>
                </a:solidFill>
                <a:cs typeface="Calibri" panose="020F0502020204030204" pitchFamily="34" charset="0"/>
              </a:rPr>
              <a:t>Kategori.</a:t>
            </a:r>
            <a:endParaRPr lang="tr-TR" sz="6800" b="1" dirty="0">
              <a:solidFill>
                <a:srgbClr val="777777"/>
              </a:solidFill>
              <a:cs typeface="Calibri" panose="020F0502020204030204" pitchFamily="34" charset="0"/>
            </a:endParaRPr>
          </a:p>
          <a:p>
            <a:pPr marL="806450" lvl="1" indent="-268288">
              <a:lnSpc>
                <a:spcPct val="150000"/>
              </a:lnSpc>
              <a:buFont typeface="Wingdings" panose="05000000000000000000" pitchFamily="2" charset="2"/>
              <a:buChar char="v"/>
            </a:pPr>
            <a:r>
              <a:rPr lang="tr-TR" sz="6800" i="1" dirty="0" smtClean="0"/>
              <a:t> 60. kg </a:t>
            </a:r>
            <a:r>
              <a:rPr lang="tr-TR" sz="6800" b="1" i="1" dirty="0" smtClean="0"/>
              <a:t>deste, </a:t>
            </a:r>
          </a:p>
          <a:p>
            <a:pPr marL="806450" lvl="1" indent="-268288">
              <a:lnSpc>
                <a:spcPct val="150000"/>
              </a:lnSpc>
              <a:buFont typeface="Wingdings" panose="05000000000000000000" pitchFamily="2" charset="2"/>
              <a:buChar char="v"/>
            </a:pPr>
            <a:r>
              <a:rPr lang="tr-TR" sz="6800" i="1" dirty="0" smtClean="0"/>
              <a:t> 65. </a:t>
            </a:r>
            <a:r>
              <a:rPr lang="tr-TR" sz="6800" i="1" dirty="0"/>
              <a:t>kg </a:t>
            </a:r>
            <a:r>
              <a:rPr lang="tr-TR" sz="6800" b="1" i="1" dirty="0"/>
              <a:t>orta, </a:t>
            </a:r>
            <a:endParaRPr lang="tr-TR" sz="6800" b="1" i="1" dirty="0" smtClean="0"/>
          </a:p>
          <a:p>
            <a:pPr marL="806450" lvl="1" indent="-268288">
              <a:lnSpc>
                <a:spcPct val="150000"/>
              </a:lnSpc>
              <a:buFont typeface="Wingdings" panose="05000000000000000000" pitchFamily="2" charset="2"/>
              <a:buChar char="v"/>
            </a:pPr>
            <a:r>
              <a:rPr lang="tr-TR" sz="6800" i="1" dirty="0" smtClean="0"/>
              <a:t> 70. </a:t>
            </a:r>
            <a:r>
              <a:rPr lang="tr-TR" sz="6800" i="1" dirty="0"/>
              <a:t>kg </a:t>
            </a:r>
            <a:r>
              <a:rPr lang="tr-TR" sz="6800" b="1" i="1" dirty="0"/>
              <a:t>büyük orta, </a:t>
            </a:r>
            <a:endParaRPr lang="tr-TR" sz="6800" b="1" i="1" dirty="0" smtClean="0"/>
          </a:p>
          <a:p>
            <a:pPr marL="806450" lvl="1" indent="-268288">
              <a:lnSpc>
                <a:spcPct val="150000"/>
              </a:lnSpc>
              <a:buFont typeface="Wingdings" panose="05000000000000000000" pitchFamily="2" charset="2"/>
              <a:buChar char="v"/>
            </a:pPr>
            <a:r>
              <a:rPr lang="tr-TR" sz="6800" i="1" dirty="0" smtClean="0"/>
              <a:t> 80. </a:t>
            </a:r>
            <a:r>
              <a:rPr lang="tr-TR" sz="6800" i="1" dirty="0"/>
              <a:t>kg </a:t>
            </a:r>
            <a:r>
              <a:rPr lang="tr-TR" sz="6800" b="1" i="1" dirty="0"/>
              <a:t>başaltı </a:t>
            </a:r>
            <a:r>
              <a:rPr lang="tr-TR" sz="6800" i="1" dirty="0"/>
              <a:t>ve </a:t>
            </a:r>
            <a:endParaRPr lang="tr-TR" sz="6800" i="1" dirty="0" smtClean="0"/>
          </a:p>
          <a:p>
            <a:pPr marL="806450" lvl="1" indent="-268288">
              <a:lnSpc>
                <a:spcPct val="150000"/>
              </a:lnSpc>
              <a:buFont typeface="Wingdings" panose="05000000000000000000" pitchFamily="2" charset="2"/>
              <a:buChar char="v"/>
            </a:pPr>
            <a:r>
              <a:rPr lang="tr-TR" sz="6800" i="1" dirty="0" smtClean="0"/>
              <a:t> 80. </a:t>
            </a:r>
            <a:r>
              <a:rPr lang="tr-TR" sz="6800" i="1" dirty="0"/>
              <a:t>kg. ve üzeri </a:t>
            </a:r>
            <a:r>
              <a:rPr lang="tr-TR" sz="6800" b="1" i="1" dirty="0" smtClean="0"/>
              <a:t>baş</a:t>
            </a:r>
            <a:r>
              <a:rPr lang="tr-TR" sz="6800" i="1" dirty="0" smtClean="0"/>
              <a:t>  kilo ve </a:t>
            </a:r>
            <a:r>
              <a:rPr lang="tr-TR" sz="6800" dirty="0" smtClean="0"/>
              <a:t>boylarına </a:t>
            </a:r>
          </a:p>
          <a:p>
            <a:pPr marL="806450" lvl="1" indent="-268288">
              <a:lnSpc>
                <a:spcPct val="150000"/>
              </a:lnSpc>
              <a:buNone/>
            </a:pPr>
            <a:r>
              <a:rPr lang="tr-TR" sz="6800" dirty="0" smtClean="0"/>
              <a:t>göre beş </a:t>
            </a:r>
            <a:r>
              <a:rPr lang="tr-TR" sz="6800" dirty="0"/>
              <a:t>kategoride </a:t>
            </a:r>
            <a:r>
              <a:rPr lang="tr-TR" sz="6800" dirty="0" smtClean="0"/>
              <a:t>düzenlenmektedir. </a:t>
            </a:r>
          </a:p>
          <a:p>
            <a:pPr marL="268288" lvl="1" indent="0">
              <a:lnSpc>
                <a:spcPct val="150000"/>
              </a:lnSpc>
              <a:buNone/>
            </a:pPr>
            <a:r>
              <a:rPr lang="tr-TR" sz="6800" b="1" dirty="0" smtClean="0"/>
              <a:t>Kısa Şalvar Güreşlerinde Ödül.</a:t>
            </a:r>
          </a:p>
          <a:p>
            <a:pPr marL="268288" lvl="1" indent="0">
              <a:lnSpc>
                <a:spcPct val="150000"/>
              </a:lnSpc>
              <a:buNone/>
            </a:pPr>
            <a:r>
              <a:rPr lang="tr-TR" sz="6800" dirty="0" smtClean="0"/>
              <a:t>	Yapılan </a:t>
            </a:r>
            <a:r>
              <a:rPr lang="tr-TR" sz="6800" dirty="0"/>
              <a:t>güreşin bir hatırası ve herkesi yenerek şampiyon olması nedeni ile sembolik olarak </a:t>
            </a:r>
            <a:r>
              <a:rPr lang="tr-TR" sz="6800" dirty="0" smtClean="0"/>
              <a:t>eskiden </a:t>
            </a:r>
            <a:r>
              <a:rPr lang="tr-TR" sz="6800" dirty="0"/>
              <a:t>: 1-Koyun 2-Koç 3-Boğa 4-Tay </a:t>
            </a:r>
            <a:r>
              <a:rPr lang="tr-TR" sz="6800" dirty="0" smtClean="0"/>
              <a:t>5-Para, Altın gibi </a:t>
            </a:r>
            <a:r>
              <a:rPr lang="tr-TR" sz="6800" dirty="0"/>
              <a:t>mütevazi </a:t>
            </a:r>
            <a:r>
              <a:rPr lang="tr-TR" sz="6800" dirty="0" smtClean="0"/>
              <a:t>ödüller sembolik olarak </a:t>
            </a:r>
            <a:r>
              <a:rPr lang="tr-TR" sz="6800" dirty="0"/>
              <a:t>verildi. </a:t>
            </a:r>
            <a:endParaRPr lang="tr-TR" sz="6800" dirty="0" smtClean="0">
              <a:hlinkClick r:id="rId2"/>
            </a:endParaRPr>
          </a:p>
          <a:p>
            <a:pPr marL="268288" lvl="1" indent="0">
              <a:lnSpc>
                <a:spcPct val="150000"/>
              </a:lnSpc>
              <a:buNone/>
            </a:pPr>
            <a:r>
              <a:rPr lang="tr-TR" sz="4000" dirty="0" smtClean="0">
                <a:hlinkClick r:id="rId2"/>
              </a:rPr>
              <a:t>https</a:t>
            </a:r>
            <a:r>
              <a:rPr lang="tr-TR" sz="4000" dirty="0">
                <a:hlinkClick r:id="rId2"/>
              </a:rPr>
              <a:t>://www.savunmasanati.com/ata-sanatlari/aba-guresi/kisa-salvar-guresi</a:t>
            </a:r>
            <a:r>
              <a:rPr lang="tr-TR" sz="4000" dirty="0" smtClean="0">
                <a:hlinkClick r:id="rId2"/>
              </a:rPr>
              <a:t>/</a:t>
            </a:r>
            <a:endParaRPr lang="tr-TR" sz="4000" dirty="0" smtClean="0"/>
          </a:p>
          <a:p>
            <a:pPr marL="268288" lvl="1" indent="0">
              <a:lnSpc>
                <a:spcPct val="150000"/>
              </a:lnSpc>
              <a:buNone/>
            </a:pPr>
            <a:endParaRPr lang="tr-TR" sz="1800" dirty="0"/>
          </a:p>
          <a:p>
            <a:pPr marL="4491038" lvl="1" indent="0" algn="just">
              <a:lnSpc>
                <a:spcPct val="150000"/>
              </a:lnSpc>
              <a:buNone/>
            </a:pPr>
            <a:endParaRPr lang="tr-TR" b="1" dirty="0"/>
          </a:p>
          <a:p>
            <a:pPr marL="342900" lvl="1" indent="0" algn="ctr">
              <a:lnSpc>
                <a:spcPct val="150000"/>
              </a:lnSpc>
              <a:buNone/>
            </a:pPr>
            <a:endParaRPr lang="tr-TR" b="1" dirty="0"/>
          </a:p>
          <a:p>
            <a:endParaRPr lang="tr-TR" dirty="0"/>
          </a:p>
          <a:p>
            <a:endParaRPr lang="tr-TR"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24</a:t>
            </a:fld>
            <a:endParaRPr lang="tr-TR"/>
          </a:p>
        </p:txBody>
      </p:sp>
      <p:pic>
        <p:nvPicPr>
          <p:cNvPr id="5" name="Resim 4"/>
          <p:cNvPicPr>
            <a:picLocks noChangeAspect="1"/>
          </p:cNvPicPr>
          <p:nvPr/>
        </p:nvPicPr>
        <p:blipFill>
          <a:blip r:embed="rId3"/>
          <a:stretch>
            <a:fillRect/>
          </a:stretch>
        </p:blipFill>
        <p:spPr>
          <a:xfrm>
            <a:off x="4814047" y="2578822"/>
            <a:ext cx="3751729" cy="3042049"/>
          </a:xfrm>
          <a:prstGeom prst="rect">
            <a:avLst/>
          </a:prstGeom>
        </p:spPr>
      </p:pic>
    </p:spTree>
    <p:extLst>
      <p:ext uri="{BB962C8B-B14F-4D97-AF65-F5344CB8AC3E}">
        <p14:creationId xmlns:p14="http://schemas.microsoft.com/office/powerpoint/2010/main" val="1177096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7999"/>
          </a:xfrm>
          <a:solidFill>
            <a:schemeClr val="accent3">
              <a:lumMod val="40000"/>
              <a:lumOff val="60000"/>
            </a:schemeClr>
          </a:solidFill>
        </p:spPr>
        <p:txBody>
          <a:bodyPr/>
          <a:lstStyle/>
          <a:p>
            <a:pPr marL="0" lvl="0" indent="0" algn="ctr">
              <a:buNone/>
            </a:pPr>
            <a:endParaRPr lang="tr-TR" b="1" dirty="0" smtClean="0">
              <a:solidFill>
                <a:prstClr val="black"/>
              </a:solidFill>
            </a:endParaRPr>
          </a:p>
          <a:p>
            <a:pPr marL="0" lvl="0" indent="0" algn="ctr">
              <a:buNone/>
            </a:pPr>
            <a:endParaRPr lang="tr-TR" b="1" dirty="0">
              <a:solidFill>
                <a:prstClr val="black"/>
              </a:solidFill>
            </a:endParaRPr>
          </a:p>
          <a:p>
            <a:pPr marL="0" lvl="0" indent="0" algn="ctr">
              <a:buNone/>
            </a:pPr>
            <a:endParaRPr lang="tr-TR" b="1" dirty="0" smtClean="0">
              <a:solidFill>
                <a:prstClr val="black"/>
              </a:solidFill>
            </a:endParaRPr>
          </a:p>
          <a:p>
            <a:pPr marL="0" lvl="0" indent="0" algn="ctr">
              <a:buNone/>
            </a:pPr>
            <a:endParaRPr lang="tr-TR" b="1" dirty="0">
              <a:solidFill>
                <a:prstClr val="black"/>
              </a:solidFill>
            </a:endParaRPr>
          </a:p>
          <a:p>
            <a:pPr marL="0" lvl="0" indent="0" algn="ctr">
              <a:buNone/>
            </a:pPr>
            <a:endParaRPr lang="tr-TR" b="1" dirty="0" smtClean="0">
              <a:solidFill>
                <a:prstClr val="black"/>
              </a:solidFill>
            </a:endParaRPr>
          </a:p>
          <a:p>
            <a:pPr marL="0" lvl="0" indent="0" algn="ctr" fontAlgn="base">
              <a:buNone/>
            </a:pPr>
            <a:r>
              <a:rPr lang="tr-TR" sz="3600" b="1" dirty="0">
                <a:solidFill>
                  <a:prstClr val="black"/>
                </a:solidFill>
                <a:latin typeface="Brush Script MT" panose="03060802040406070304" pitchFamily="66" charset="0"/>
                <a:cs typeface="Calibri" panose="020F0502020204030204" pitchFamily="34" charset="0"/>
              </a:rPr>
              <a:t>Geleneksel Güreşlerimizden</a:t>
            </a:r>
          </a:p>
          <a:p>
            <a:pPr marL="0" lvl="0" indent="0" algn="ctr">
              <a:buNone/>
            </a:pPr>
            <a:r>
              <a:rPr lang="tr-TR" sz="4400" b="1" dirty="0" smtClean="0">
                <a:solidFill>
                  <a:prstClr val="black"/>
                </a:solidFill>
                <a:latin typeface="Brush Script MT" panose="03060802040406070304" pitchFamily="66" charset="0"/>
              </a:rPr>
              <a:t>Kuşak </a:t>
            </a:r>
            <a:r>
              <a:rPr lang="tr-TR" sz="4400" b="1" dirty="0">
                <a:solidFill>
                  <a:prstClr val="black"/>
                </a:solidFill>
                <a:latin typeface="Brush Script MT" panose="03060802040406070304" pitchFamily="66" charset="0"/>
              </a:rPr>
              <a:t>Güreşi</a:t>
            </a:r>
          </a:p>
          <a:p>
            <a:endParaRPr lang="tr-TR"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25</a:t>
            </a:fld>
            <a:endParaRPr lang="tr-TR"/>
          </a:p>
        </p:txBody>
      </p:sp>
    </p:spTree>
    <p:extLst>
      <p:ext uri="{BB962C8B-B14F-4D97-AF65-F5344CB8AC3E}">
        <p14:creationId xmlns:p14="http://schemas.microsoft.com/office/powerpoint/2010/main" val="373676313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a:solidFill>
            <a:schemeClr val="accent3">
              <a:lumMod val="40000"/>
              <a:lumOff val="60000"/>
            </a:schemeClr>
          </a:solidFill>
        </p:spPr>
        <p:txBody>
          <a:bodyPr/>
          <a:lstStyle/>
          <a:p>
            <a:pPr marL="0" indent="0" algn="ctr">
              <a:buNone/>
            </a:pPr>
            <a:endParaRPr lang="tr-TR" b="1" dirty="0" smtClean="0"/>
          </a:p>
          <a:p>
            <a:pPr marL="0" indent="0" algn="ctr">
              <a:buNone/>
            </a:pPr>
            <a:r>
              <a:rPr lang="tr-TR" b="1" dirty="0" smtClean="0"/>
              <a:t>Kuşak Güreşi</a:t>
            </a:r>
          </a:p>
          <a:p>
            <a:pPr marL="0" indent="0" algn="ctr">
              <a:buNone/>
            </a:pPr>
            <a:endParaRPr lang="tr-TR" b="1" dirty="0" smtClean="0"/>
          </a:p>
          <a:p>
            <a:pPr marL="0" indent="0" algn="ctr">
              <a:buNone/>
            </a:pPr>
            <a:endParaRPr lang="tr-TR" b="1"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26</a:t>
            </a:fld>
            <a:endParaRPr lang="tr-TR"/>
          </a:p>
        </p:txBody>
      </p:sp>
      <p:pic>
        <p:nvPicPr>
          <p:cNvPr id="5" name="Resim 4"/>
          <p:cNvPicPr>
            <a:picLocks noChangeAspect="1"/>
          </p:cNvPicPr>
          <p:nvPr/>
        </p:nvPicPr>
        <p:blipFill>
          <a:blip r:embed="rId2"/>
          <a:stretch>
            <a:fillRect/>
          </a:stretch>
        </p:blipFill>
        <p:spPr>
          <a:xfrm>
            <a:off x="1860175" y="1449531"/>
            <a:ext cx="5699603" cy="4252022"/>
          </a:xfrm>
          <a:prstGeom prst="rect">
            <a:avLst/>
          </a:prstGeom>
        </p:spPr>
      </p:pic>
    </p:spTree>
    <p:extLst>
      <p:ext uri="{BB962C8B-B14F-4D97-AF65-F5344CB8AC3E}">
        <p14:creationId xmlns:p14="http://schemas.microsoft.com/office/powerpoint/2010/main" val="41941652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1023" y="121023"/>
            <a:ext cx="8888505" cy="6600454"/>
          </a:xfrm>
          <a:solidFill>
            <a:schemeClr val="bg1"/>
          </a:solidFill>
        </p:spPr>
        <p:txBody>
          <a:bodyPr>
            <a:normAutofit fontScale="92500" lnSpcReduction="20000"/>
          </a:bodyPr>
          <a:lstStyle/>
          <a:p>
            <a:pPr marL="93663" lvl="0" indent="0">
              <a:lnSpc>
                <a:spcPct val="170000"/>
              </a:lnSpc>
              <a:spcBef>
                <a:spcPts val="0"/>
              </a:spcBef>
              <a:buNone/>
            </a:pPr>
            <a:r>
              <a:rPr lang="tr-TR" sz="1900" b="1" dirty="0" smtClean="0">
                <a:solidFill>
                  <a:srgbClr val="333333"/>
                </a:solidFill>
                <a:latin typeface="Calibri" panose="020F0502020204030204" pitchFamily="34" charset="0"/>
                <a:cs typeface="Calibri" panose="020F0502020204030204" pitchFamily="34" charset="0"/>
              </a:rPr>
              <a:t>Kuşak Güreşi; </a:t>
            </a:r>
            <a:r>
              <a:rPr lang="tr-TR" sz="1900" dirty="0">
                <a:solidFill>
                  <a:srgbClr val="333333"/>
                </a:solidFill>
                <a:latin typeface="Calibri" panose="020F0502020204030204" pitchFamily="34" charset="0"/>
                <a:cs typeface="Calibri" panose="020F0502020204030204" pitchFamily="34" charset="0"/>
              </a:rPr>
              <a:t> </a:t>
            </a:r>
            <a:endParaRPr lang="tr-TR" sz="1900" dirty="0" smtClean="0">
              <a:solidFill>
                <a:srgbClr val="333333"/>
              </a:solidFill>
              <a:latin typeface="Calibri" panose="020F0502020204030204" pitchFamily="34" charset="0"/>
              <a:cs typeface="Calibri" panose="020F0502020204030204" pitchFamily="34" charset="0"/>
            </a:endParaRPr>
          </a:p>
          <a:p>
            <a:pPr marL="93663" lvl="0" indent="0">
              <a:lnSpc>
                <a:spcPct val="170000"/>
              </a:lnSpc>
              <a:spcBef>
                <a:spcPts val="0"/>
              </a:spcBef>
              <a:buNone/>
            </a:pPr>
            <a:r>
              <a:rPr lang="tr-TR" sz="1900" dirty="0">
                <a:solidFill>
                  <a:srgbClr val="333333"/>
                </a:solidFill>
                <a:latin typeface="Calibri" panose="020F0502020204030204" pitchFamily="34" charset="0"/>
                <a:cs typeface="Calibri" panose="020F0502020204030204" pitchFamily="34" charset="0"/>
              </a:rPr>
              <a:t>	</a:t>
            </a:r>
            <a:r>
              <a:rPr lang="tr-TR" sz="1900" dirty="0" smtClean="0">
                <a:solidFill>
                  <a:srgbClr val="333333"/>
                </a:solidFill>
                <a:latin typeface="Calibri" panose="020F0502020204030204" pitchFamily="34" charset="0"/>
                <a:cs typeface="Calibri" panose="020F0502020204030204" pitchFamily="34" charset="0"/>
              </a:rPr>
              <a:t>MÖ. 3000’li yıllardan kalan sanat eserlerinde Kuşak Güreşinin Babil ve Mısır uygarlıklarında yapıldığı görülmektedir. Ayrıca </a:t>
            </a:r>
            <a:r>
              <a:rPr lang="tr-TR" sz="1900" dirty="0">
                <a:solidFill>
                  <a:srgbClr val="333333"/>
                </a:solidFill>
                <a:latin typeface="Calibri" panose="020F0502020204030204" pitchFamily="34" charset="0"/>
                <a:cs typeface="Calibri" panose="020F0502020204030204" pitchFamily="34" charset="0"/>
              </a:rPr>
              <a:t>Sümerlilerin Gılgamış destanında da kuşak güreşinin bahsi </a:t>
            </a:r>
            <a:r>
              <a:rPr lang="tr-TR" sz="1900" dirty="0" smtClean="0">
                <a:solidFill>
                  <a:srgbClr val="333333"/>
                </a:solidFill>
                <a:latin typeface="Calibri" panose="020F0502020204030204" pitchFamily="34" charset="0"/>
                <a:cs typeface="Calibri" panose="020F0502020204030204" pitchFamily="34" charset="0"/>
              </a:rPr>
              <a:t>geçmektedir. Kuşak </a:t>
            </a:r>
            <a:r>
              <a:rPr lang="tr-TR" sz="1900" dirty="0">
                <a:solidFill>
                  <a:srgbClr val="333333"/>
                </a:solidFill>
                <a:latin typeface="Calibri" panose="020F0502020204030204" pitchFamily="34" charset="0"/>
                <a:cs typeface="Calibri" panose="020F0502020204030204" pitchFamily="34" charset="0"/>
              </a:rPr>
              <a:t>güreşinin ilk tasviri </a:t>
            </a:r>
            <a:r>
              <a:rPr lang="tr-TR" sz="1900" dirty="0" smtClean="0">
                <a:solidFill>
                  <a:srgbClr val="333333"/>
                </a:solidFill>
                <a:latin typeface="Calibri" panose="020F0502020204030204" pitchFamily="34" charset="0"/>
                <a:cs typeface="Calibri" panose="020F0502020204030204" pitchFamily="34" charset="0"/>
              </a:rPr>
              <a:t>Bağdat </a:t>
            </a:r>
            <a:r>
              <a:rPr lang="tr-TR" sz="1900" dirty="0">
                <a:solidFill>
                  <a:srgbClr val="333333"/>
                </a:solidFill>
                <a:latin typeface="Calibri" panose="020F0502020204030204" pitchFamily="34" charset="0"/>
                <a:cs typeface="Calibri" panose="020F0502020204030204" pitchFamily="34" charset="0"/>
              </a:rPr>
              <a:t>Müzesi’nde bulunan 10 cm büyüklüğündeki bir çift bronz kuşak güreşçisi heykelidir. Bu tasvirde güreşçilerin bellerinde kuşak </a:t>
            </a:r>
            <a:r>
              <a:rPr lang="tr-TR" sz="1900" dirty="0" smtClean="0">
                <a:solidFill>
                  <a:srgbClr val="333333"/>
                </a:solidFill>
                <a:latin typeface="Calibri" panose="020F0502020204030204" pitchFamily="34" charset="0"/>
                <a:cs typeface="Calibri" panose="020F0502020204030204" pitchFamily="34" charset="0"/>
              </a:rPr>
              <a:t>takılıdır. </a:t>
            </a:r>
            <a:r>
              <a:rPr lang="tr-TR" sz="1900" dirty="0">
                <a:solidFill>
                  <a:srgbClr val="333333"/>
                </a:solidFill>
                <a:latin typeface="Calibri" panose="020F0502020204030204" pitchFamily="34" charset="0"/>
                <a:cs typeface="Calibri" panose="020F0502020204030204" pitchFamily="34" charset="0"/>
              </a:rPr>
              <a:t>G</a:t>
            </a:r>
            <a:r>
              <a:rPr lang="tr-TR" sz="1900" dirty="0" smtClean="0">
                <a:solidFill>
                  <a:srgbClr val="333333"/>
                </a:solidFill>
                <a:latin typeface="Calibri" panose="020F0502020204030204" pitchFamily="34" charset="0"/>
                <a:cs typeface="Calibri" panose="020F0502020204030204" pitchFamily="34" charset="0"/>
              </a:rPr>
              <a:t>üreşiciler </a:t>
            </a:r>
            <a:r>
              <a:rPr lang="tr-TR" sz="1900" dirty="0">
                <a:solidFill>
                  <a:srgbClr val="333333"/>
                </a:solidFill>
                <a:latin typeface="Calibri" panose="020F0502020204030204" pitchFamily="34" charset="0"/>
                <a:cs typeface="Calibri" panose="020F0502020204030204" pitchFamily="34" charset="0"/>
              </a:rPr>
              <a:t>birbirleri yenmek için bu kuşaklardan tutarak mücadele etmektedirler. Heykeli bazı tarihçiler ilk spor heykeli olarak </a:t>
            </a:r>
            <a:r>
              <a:rPr lang="tr-TR" sz="1900" dirty="0" smtClean="0">
                <a:solidFill>
                  <a:srgbClr val="333333"/>
                </a:solidFill>
                <a:latin typeface="Calibri" panose="020F0502020204030204" pitchFamily="34" charset="0"/>
                <a:cs typeface="Calibri" panose="020F0502020204030204" pitchFamily="34" charset="0"/>
              </a:rPr>
              <a:t>da kabul etmektedirler.  </a:t>
            </a: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	Türk </a:t>
            </a:r>
            <a:r>
              <a:rPr lang="tr-TR" sz="1900" dirty="0">
                <a:solidFill>
                  <a:srgbClr val="333333"/>
                </a:solidFill>
                <a:latin typeface="Calibri" panose="020F0502020204030204" pitchFamily="34" charset="0"/>
                <a:cs typeface="Calibri" panose="020F0502020204030204" pitchFamily="34" charset="0"/>
              </a:rPr>
              <a:t>milli tarihi içerisinde </a:t>
            </a:r>
            <a:r>
              <a:rPr lang="tr-TR" sz="1900" dirty="0" smtClean="0">
                <a:solidFill>
                  <a:srgbClr val="333333"/>
                </a:solidFill>
                <a:latin typeface="Calibri" panose="020F0502020204030204" pitchFamily="34" charset="0"/>
                <a:cs typeface="Calibri" panose="020F0502020204030204" pitchFamily="34" charset="0"/>
              </a:rPr>
              <a:t>bir mücadele sporu olarak</a:t>
            </a: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bayramlarda</a:t>
            </a:r>
            <a:r>
              <a:rPr lang="tr-TR" sz="1900" dirty="0">
                <a:solidFill>
                  <a:srgbClr val="333333"/>
                </a:solidFill>
                <a:latin typeface="Calibri" panose="020F0502020204030204" pitchFamily="34" charset="0"/>
                <a:cs typeface="Calibri" panose="020F0502020204030204" pitchFamily="34" charset="0"/>
              </a:rPr>
              <a:t>, düğünlerde, dini ve milli törenlerde </a:t>
            </a:r>
            <a:r>
              <a:rPr lang="tr-TR" sz="1900" dirty="0" smtClean="0">
                <a:solidFill>
                  <a:srgbClr val="333333"/>
                </a:solidFill>
                <a:latin typeface="Calibri" panose="020F0502020204030204" pitchFamily="34" charset="0"/>
                <a:cs typeface="Calibri" panose="020F0502020204030204" pitchFamily="34" charset="0"/>
              </a:rPr>
              <a:t>kuşak </a:t>
            </a: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güreşinin yapıldığı </a:t>
            </a:r>
            <a:r>
              <a:rPr lang="tr-TR" sz="1900" dirty="0">
                <a:solidFill>
                  <a:srgbClr val="333333"/>
                </a:solidFill>
                <a:latin typeface="Calibri" panose="020F0502020204030204" pitchFamily="34" charset="0"/>
                <a:cs typeface="Calibri" panose="020F0502020204030204" pitchFamily="34" charset="0"/>
              </a:rPr>
              <a:t>görülmektedir. </a:t>
            </a:r>
            <a:endParaRPr lang="tr-TR" sz="1900" dirty="0" smtClean="0">
              <a:solidFill>
                <a:srgbClr val="333333"/>
              </a:solidFill>
              <a:latin typeface="Calibri" panose="020F0502020204030204" pitchFamily="34" charset="0"/>
              <a:cs typeface="Calibri" panose="020F0502020204030204" pitchFamily="34" charset="0"/>
            </a:endParaRPr>
          </a:p>
          <a:p>
            <a:pPr marL="93663" lvl="0" indent="0">
              <a:lnSpc>
                <a:spcPct val="170000"/>
              </a:lnSpc>
              <a:spcBef>
                <a:spcPts val="0"/>
              </a:spcBef>
              <a:buNone/>
            </a:pPr>
            <a:r>
              <a:rPr lang="tr-TR" sz="1900" dirty="0">
                <a:solidFill>
                  <a:srgbClr val="333333"/>
                </a:solidFill>
                <a:latin typeface="Calibri" panose="020F0502020204030204" pitchFamily="34" charset="0"/>
                <a:cs typeface="Calibri" panose="020F0502020204030204" pitchFamily="34" charset="0"/>
              </a:rPr>
              <a:t>	</a:t>
            </a:r>
            <a:r>
              <a:rPr lang="tr-TR" sz="1900" dirty="0" smtClean="0">
                <a:solidFill>
                  <a:srgbClr val="333333"/>
                </a:solidFill>
                <a:latin typeface="Calibri" panose="020F0502020204030204" pitchFamily="34" charset="0"/>
                <a:cs typeface="Calibri" panose="020F0502020204030204" pitchFamily="34" charset="0"/>
              </a:rPr>
              <a:t>Türkiye’de </a:t>
            </a:r>
            <a:r>
              <a:rPr lang="tr-TR" sz="1900" dirty="0">
                <a:solidFill>
                  <a:srgbClr val="333333"/>
                </a:solidFill>
                <a:latin typeface="Calibri" panose="020F0502020204030204" pitchFamily="34" charset="0"/>
                <a:cs typeface="Calibri" panose="020F0502020204030204" pitchFamily="34" charset="0"/>
              </a:rPr>
              <a:t>yapılan kuşak </a:t>
            </a:r>
            <a:r>
              <a:rPr lang="tr-TR" sz="1900" dirty="0" smtClean="0">
                <a:solidFill>
                  <a:srgbClr val="333333"/>
                </a:solidFill>
                <a:latin typeface="Calibri" panose="020F0502020204030204" pitchFamily="34" charset="0"/>
                <a:cs typeface="Calibri" panose="020F0502020204030204" pitchFamily="34" charset="0"/>
              </a:rPr>
              <a:t>güreşi</a:t>
            </a:r>
            <a:r>
              <a:rPr lang="tr-TR" sz="1900" dirty="0">
                <a:solidFill>
                  <a:srgbClr val="333333"/>
                </a:solidFill>
                <a:latin typeface="Calibri" panose="020F0502020204030204" pitchFamily="34" charset="0"/>
                <a:cs typeface="Calibri" panose="020F0502020204030204" pitchFamily="34" charset="0"/>
              </a:rPr>
              <a:t>, Anadolu’ya göç </a:t>
            </a:r>
            <a:r>
              <a:rPr lang="tr-TR" sz="1900" dirty="0" smtClean="0">
                <a:solidFill>
                  <a:srgbClr val="333333"/>
                </a:solidFill>
                <a:latin typeface="Calibri" panose="020F0502020204030204" pitchFamily="34" charset="0"/>
                <a:cs typeface="Calibri" panose="020F0502020204030204" pitchFamily="34" charset="0"/>
              </a:rPr>
              <a:t>eden</a:t>
            </a: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Kırım </a:t>
            </a:r>
            <a:r>
              <a:rPr lang="tr-TR" sz="1900" dirty="0">
                <a:solidFill>
                  <a:srgbClr val="333333"/>
                </a:solidFill>
                <a:latin typeface="Calibri" panose="020F0502020204030204" pitchFamily="34" charset="0"/>
                <a:cs typeface="Calibri" panose="020F0502020204030204" pitchFamily="34" charset="0"/>
              </a:rPr>
              <a:t>Türkleri tarafından getirilmiştir. </a:t>
            </a:r>
            <a:endParaRPr lang="tr-TR" sz="1900" dirty="0" smtClean="0">
              <a:solidFill>
                <a:srgbClr val="333333"/>
              </a:solidFill>
              <a:latin typeface="Calibri" panose="020F0502020204030204" pitchFamily="34" charset="0"/>
              <a:cs typeface="Calibri" panose="020F0502020204030204" pitchFamily="34" charset="0"/>
            </a:endParaRP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	Kuşak </a:t>
            </a:r>
            <a:r>
              <a:rPr lang="tr-TR" sz="1900" dirty="0">
                <a:solidFill>
                  <a:srgbClr val="333333"/>
                </a:solidFill>
                <a:latin typeface="Calibri" panose="020F0502020204030204" pitchFamily="34" charset="0"/>
                <a:cs typeface="Calibri" panose="020F0502020204030204" pitchFamily="34" charset="0"/>
              </a:rPr>
              <a:t>güreşi </a:t>
            </a:r>
            <a:r>
              <a:rPr lang="tr-TR" sz="1900" dirty="0" smtClean="0">
                <a:solidFill>
                  <a:srgbClr val="333333"/>
                </a:solidFill>
                <a:latin typeface="Calibri" panose="020F0502020204030204" pitchFamily="34" charset="0"/>
                <a:cs typeface="Calibri" panose="020F0502020204030204" pitchFamily="34" charset="0"/>
              </a:rPr>
              <a:t>geleneğinin bütün </a:t>
            </a:r>
            <a:r>
              <a:rPr lang="tr-TR" sz="1900" dirty="0">
                <a:solidFill>
                  <a:srgbClr val="333333"/>
                </a:solidFill>
                <a:latin typeface="Calibri" panose="020F0502020204030204" pitchFamily="34" charset="0"/>
                <a:cs typeface="Calibri" panose="020F0502020204030204" pitchFamily="34" charset="0"/>
              </a:rPr>
              <a:t>kuralları, </a:t>
            </a:r>
            <a:r>
              <a:rPr lang="tr-TR" sz="1900" dirty="0" smtClean="0">
                <a:solidFill>
                  <a:srgbClr val="333333"/>
                </a:solidFill>
                <a:latin typeface="Calibri" panose="020F0502020204030204" pitchFamily="34" charset="0"/>
                <a:cs typeface="Calibri" panose="020F0502020204030204" pitchFamily="34" charset="0"/>
              </a:rPr>
              <a:t>gelenek </a:t>
            </a:r>
            <a:r>
              <a:rPr lang="tr-TR" sz="1900" dirty="0">
                <a:solidFill>
                  <a:srgbClr val="333333"/>
                </a:solidFill>
                <a:latin typeface="Calibri" panose="020F0502020204030204" pitchFamily="34" charset="0"/>
                <a:cs typeface="Calibri" panose="020F0502020204030204" pitchFamily="34" charset="0"/>
              </a:rPr>
              <a:t>ve </a:t>
            </a:r>
            <a:endParaRPr lang="tr-TR" sz="1900" dirty="0" smtClean="0">
              <a:solidFill>
                <a:srgbClr val="333333"/>
              </a:solidFill>
              <a:latin typeface="Calibri" panose="020F0502020204030204" pitchFamily="34" charset="0"/>
              <a:cs typeface="Calibri" panose="020F0502020204030204" pitchFamily="34" charset="0"/>
            </a:endParaRP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ritüelleri, birkaç küçük değişiklik dışında </a:t>
            </a:r>
            <a:r>
              <a:rPr lang="tr-TR" sz="1900" dirty="0">
                <a:solidFill>
                  <a:srgbClr val="333333"/>
                </a:solidFill>
                <a:latin typeface="Calibri" panose="020F0502020204030204" pitchFamily="34" charset="0"/>
                <a:cs typeface="Calibri" panose="020F0502020204030204" pitchFamily="34" charset="0"/>
              </a:rPr>
              <a:t>Kırım’daki </a:t>
            </a:r>
            <a:endParaRPr lang="tr-TR" sz="1900" dirty="0" smtClean="0">
              <a:solidFill>
                <a:srgbClr val="333333"/>
              </a:solidFill>
              <a:latin typeface="Calibri" panose="020F0502020204030204" pitchFamily="34" charset="0"/>
              <a:cs typeface="Calibri" panose="020F0502020204030204" pitchFamily="34" charset="0"/>
            </a:endParaRPr>
          </a:p>
          <a:p>
            <a:pPr marL="93663" lvl="0" indent="0">
              <a:lnSpc>
                <a:spcPct val="170000"/>
              </a:lnSpc>
              <a:spcBef>
                <a:spcPts val="0"/>
              </a:spcBef>
              <a:buNone/>
            </a:pPr>
            <a:r>
              <a:rPr lang="tr-TR" sz="1900" dirty="0" smtClean="0">
                <a:solidFill>
                  <a:srgbClr val="333333"/>
                </a:solidFill>
                <a:latin typeface="Calibri" panose="020F0502020204030204" pitchFamily="34" charset="0"/>
                <a:cs typeface="Calibri" panose="020F0502020204030204" pitchFamily="34" charset="0"/>
              </a:rPr>
              <a:t>Şekliyle korunmuş </a:t>
            </a:r>
            <a:r>
              <a:rPr lang="tr-TR" sz="1900" dirty="0">
                <a:solidFill>
                  <a:srgbClr val="333333"/>
                </a:solidFill>
                <a:latin typeface="Calibri" panose="020F0502020204030204" pitchFamily="34" charset="0"/>
                <a:cs typeface="Calibri" panose="020F0502020204030204" pitchFamily="34" charset="0"/>
              </a:rPr>
              <a:t>ve </a:t>
            </a:r>
            <a:r>
              <a:rPr lang="tr-TR" sz="1900" dirty="0" smtClean="0">
                <a:solidFill>
                  <a:srgbClr val="333333"/>
                </a:solidFill>
                <a:latin typeface="Calibri" panose="020F0502020204030204" pitchFamily="34" charset="0"/>
                <a:cs typeface="Calibri" panose="020F0502020204030204" pitchFamily="34" charset="0"/>
              </a:rPr>
              <a:t>uygulanmıştır</a:t>
            </a:r>
            <a:r>
              <a:rPr lang="tr-TR" sz="1900" dirty="0">
                <a:solidFill>
                  <a:srgbClr val="333333"/>
                </a:solidFill>
                <a:latin typeface="Calibri" panose="020F0502020204030204" pitchFamily="34" charset="0"/>
                <a:cs typeface="Calibri" panose="020F0502020204030204" pitchFamily="34" charset="0"/>
              </a:rPr>
              <a:t>. </a:t>
            </a:r>
            <a:r>
              <a:rPr lang="tr-TR" sz="1900" dirty="0" smtClean="0">
                <a:solidFill>
                  <a:srgbClr val="333333"/>
                </a:solidFill>
                <a:latin typeface="Calibri" panose="020F0502020204030204" pitchFamily="34" charset="0"/>
                <a:cs typeface="Calibri" panose="020F0502020204030204" pitchFamily="34" charset="0"/>
              </a:rPr>
              <a:t> </a:t>
            </a:r>
            <a:endParaRPr lang="tr-TR" sz="1900" dirty="0">
              <a:solidFill>
                <a:srgbClr val="333333"/>
              </a:solidFill>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27</a:t>
            </a:fld>
            <a:endParaRPr lang="tr-TR"/>
          </a:p>
        </p:txBody>
      </p:sp>
      <p:pic>
        <p:nvPicPr>
          <p:cNvPr id="5" name="Resim 4" descr="02c"/>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3576" y="3281082"/>
            <a:ext cx="2483224" cy="2877671"/>
          </a:xfrm>
          <a:prstGeom prst="rect">
            <a:avLst/>
          </a:prstGeom>
          <a:noFill/>
          <a:ln>
            <a:noFill/>
          </a:ln>
        </p:spPr>
      </p:pic>
    </p:spTree>
    <p:extLst>
      <p:ext uri="{BB962C8B-B14F-4D97-AF65-F5344CB8AC3E}">
        <p14:creationId xmlns:p14="http://schemas.microsoft.com/office/powerpoint/2010/main" val="65385740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471" y="134472"/>
            <a:ext cx="8794376" cy="6441140"/>
          </a:xfrm>
          <a:solidFill>
            <a:schemeClr val="bg1"/>
          </a:solidFill>
        </p:spPr>
        <p:txBody>
          <a:bodyPr/>
          <a:lstStyle/>
          <a:p>
            <a:pPr marL="93663" lvl="0" indent="0" algn="just">
              <a:lnSpc>
                <a:spcPct val="150000"/>
              </a:lnSpc>
              <a:spcBef>
                <a:spcPts val="0"/>
              </a:spcBef>
              <a:buNone/>
            </a:pPr>
            <a:r>
              <a:rPr lang="tr-TR" sz="1800" dirty="0" smtClean="0">
                <a:solidFill>
                  <a:srgbClr val="333333"/>
                </a:solidFill>
                <a:latin typeface="Calibri" panose="020F0502020204030204" pitchFamily="34" charset="0"/>
                <a:cs typeface="Calibri" panose="020F0502020204030204" pitchFamily="34" charset="0"/>
              </a:rPr>
              <a:t>	Kuşak güreşini Kırım Tatarları geleneksel olarak </a:t>
            </a:r>
            <a:r>
              <a:rPr lang="tr-TR" sz="1800" b="1" i="1" dirty="0" smtClean="0">
                <a:solidFill>
                  <a:srgbClr val="333333"/>
                </a:solidFill>
                <a:latin typeface="Calibri" panose="020F0502020204030204" pitchFamily="34" charset="0"/>
                <a:cs typeface="Calibri" panose="020F0502020204030204" pitchFamily="34" charset="0"/>
              </a:rPr>
              <a:t>ilkbaharda, Hıdırellez kutlamalarında ve düğünlerde, </a:t>
            </a:r>
            <a:r>
              <a:rPr lang="tr-TR" sz="1800" dirty="0" smtClean="0">
                <a:solidFill>
                  <a:srgbClr val="333333"/>
                </a:solidFill>
                <a:latin typeface="Calibri" panose="020F0502020204030204" pitchFamily="34" charset="0"/>
                <a:cs typeface="Calibri" panose="020F0502020204030204" pitchFamily="34" charset="0"/>
              </a:rPr>
              <a:t>düğünün son günü gelin damadın evine geldikten yani </a:t>
            </a:r>
            <a:r>
              <a:rPr lang="tr-TR" sz="1800" b="1" dirty="0" smtClean="0">
                <a:solidFill>
                  <a:srgbClr val="333333"/>
                </a:solidFill>
                <a:latin typeface="Calibri" panose="020F0502020204030204" pitchFamily="34" charset="0"/>
                <a:cs typeface="Calibri" panose="020F0502020204030204" pitchFamily="34" charset="0"/>
              </a:rPr>
              <a:t>“toy </a:t>
            </a:r>
            <a:r>
              <a:rPr lang="tr-TR" sz="1800" b="1" dirty="0" err="1" smtClean="0">
                <a:solidFill>
                  <a:srgbClr val="333333"/>
                </a:solidFill>
                <a:latin typeface="Calibri" panose="020F0502020204030204" pitchFamily="34" charset="0"/>
                <a:cs typeface="Calibri" panose="020F0502020204030204" pitchFamily="34" charset="0"/>
              </a:rPr>
              <a:t>tüşkenden</a:t>
            </a:r>
            <a:r>
              <a:rPr lang="tr-TR" sz="1800" b="1" dirty="0" smtClean="0">
                <a:solidFill>
                  <a:srgbClr val="333333"/>
                </a:solidFill>
                <a:latin typeface="Calibri" panose="020F0502020204030204" pitchFamily="34" charset="0"/>
                <a:cs typeface="Calibri" panose="020F0502020204030204" pitchFamily="34" charset="0"/>
              </a:rPr>
              <a:t>” </a:t>
            </a:r>
            <a:r>
              <a:rPr lang="tr-TR" sz="1800" dirty="0" smtClean="0">
                <a:solidFill>
                  <a:srgbClr val="333333"/>
                </a:solidFill>
                <a:latin typeface="Calibri" panose="020F0502020204030204" pitchFamily="34" charset="0"/>
                <a:cs typeface="Calibri" panose="020F0502020204030204" pitchFamily="34" charset="0"/>
              </a:rPr>
              <a:t>sonra </a:t>
            </a:r>
            <a:r>
              <a:rPr lang="tr-TR" sz="1800" b="1" i="1" dirty="0" smtClean="0">
                <a:solidFill>
                  <a:srgbClr val="333333"/>
                </a:solidFill>
                <a:latin typeface="Calibri" panose="020F0502020204030204" pitchFamily="34" charset="0"/>
                <a:cs typeface="Calibri" panose="020F0502020204030204" pitchFamily="34" charset="0"/>
              </a:rPr>
              <a:t>güreş başlar ve akşama kadar devam eder. </a:t>
            </a:r>
          </a:p>
          <a:p>
            <a:pPr marL="93663" lvl="0" indent="0" algn="just">
              <a:lnSpc>
                <a:spcPct val="150000"/>
              </a:lnSpc>
              <a:spcBef>
                <a:spcPts val="0"/>
              </a:spcBef>
              <a:buNone/>
            </a:pPr>
            <a:r>
              <a:rPr lang="tr-TR" sz="1800" dirty="0" smtClean="0">
                <a:solidFill>
                  <a:srgbClr val="333333"/>
                </a:solidFill>
                <a:latin typeface="Calibri" panose="020F0502020204030204" pitchFamily="34" charset="0"/>
                <a:cs typeface="Calibri" panose="020F0502020204030204" pitchFamily="34" charset="0"/>
              </a:rPr>
              <a:t>	1980’li yıllarda Türkiye’deki Kırım Türkleri çeşitli kültür derneklerinin çabalarıyla kuşak güreşi geleneğinin yok olması engellenmiş, Geleneksel Spor Dalları Federasyonu bünyesine dâhil olarak Türkiye'de profesyonel spor halini almıştır.</a:t>
            </a:r>
          </a:p>
          <a:p>
            <a:pPr marL="0" indent="0" algn="ctr">
              <a:buNone/>
            </a:pPr>
            <a:endParaRPr lang="tr-TR" sz="1600" b="1" dirty="0" smtClean="0"/>
          </a:p>
          <a:p>
            <a:pPr marL="0" indent="0" algn="ctr">
              <a:buNone/>
            </a:pPr>
            <a:r>
              <a:rPr lang="tr-TR" sz="1600" b="1" dirty="0" smtClean="0"/>
              <a:t>Kuşak Güreşçileri</a:t>
            </a:r>
          </a:p>
          <a:p>
            <a:endParaRPr lang="tr-TR"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28</a:t>
            </a:fld>
            <a:endParaRPr lang="tr-TR"/>
          </a:p>
        </p:txBody>
      </p:sp>
      <p:pic>
        <p:nvPicPr>
          <p:cNvPr id="5" name="Resim 4"/>
          <p:cNvPicPr>
            <a:picLocks noChangeAspect="1"/>
          </p:cNvPicPr>
          <p:nvPr/>
        </p:nvPicPr>
        <p:blipFill>
          <a:blip r:embed="rId2"/>
          <a:stretch>
            <a:fillRect/>
          </a:stretch>
        </p:blipFill>
        <p:spPr>
          <a:xfrm>
            <a:off x="497542" y="3361765"/>
            <a:ext cx="3639671" cy="3213847"/>
          </a:xfrm>
          <a:prstGeom prst="rect">
            <a:avLst/>
          </a:prstGeom>
        </p:spPr>
      </p:pic>
      <p:pic>
        <p:nvPicPr>
          <p:cNvPr id="7" name="Resim 6"/>
          <p:cNvPicPr>
            <a:picLocks noChangeAspect="1"/>
          </p:cNvPicPr>
          <p:nvPr/>
        </p:nvPicPr>
        <p:blipFill>
          <a:blip r:embed="rId3"/>
          <a:stretch>
            <a:fillRect/>
          </a:stretch>
        </p:blipFill>
        <p:spPr>
          <a:xfrm>
            <a:off x="5047130" y="3361765"/>
            <a:ext cx="3639670" cy="3213847"/>
          </a:xfrm>
          <a:prstGeom prst="rect">
            <a:avLst/>
          </a:prstGeom>
        </p:spPr>
      </p:pic>
    </p:spTree>
    <p:extLst>
      <p:ext uri="{BB962C8B-B14F-4D97-AF65-F5344CB8AC3E}">
        <p14:creationId xmlns:p14="http://schemas.microsoft.com/office/powerpoint/2010/main" val="14791867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471" y="147918"/>
            <a:ext cx="8861611" cy="6562164"/>
          </a:xfrm>
          <a:solidFill>
            <a:schemeClr val="bg1"/>
          </a:solidFill>
        </p:spPr>
        <p:txBody>
          <a:bodyPr>
            <a:noAutofit/>
          </a:bodyPr>
          <a:lstStyle/>
          <a:p>
            <a:pPr marL="93663" indent="0">
              <a:lnSpc>
                <a:spcPct val="150000"/>
              </a:lnSpc>
              <a:spcBef>
                <a:spcPts val="0"/>
              </a:spcBef>
              <a:buNone/>
            </a:pPr>
            <a:r>
              <a:rPr lang="tr-TR" sz="1800" dirty="0" smtClean="0"/>
              <a:t>	Kuşak güreşi, </a:t>
            </a:r>
            <a:r>
              <a:rPr lang="tr-TR" sz="1800" dirty="0"/>
              <a:t>genelde Kırım ve Kazan Türkleri tarafından yapılır. Düğün merasimlerinde gelin </a:t>
            </a:r>
            <a:r>
              <a:rPr lang="tr-TR" sz="1800" dirty="0" smtClean="0"/>
              <a:t>eve geldikten </a:t>
            </a:r>
            <a:r>
              <a:rPr lang="tr-TR" sz="1800" dirty="0"/>
              <a:t>sonra, </a:t>
            </a:r>
            <a:r>
              <a:rPr lang="tr-TR" sz="1800" dirty="0" smtClean="0"/>
              <a:t>Hıdırellez'de </a:t>
            </a:r>
            <a:r>
              <a:rPr lang="tr-TR" sz="1800" dirty="0"/>
              <a:t>ve </a:t>
            </a:r>
            <a:r>
              <a:rPr lang="tr-TR" sz="1800" dirty="0" err="1"/>
              <a:t>Tepreş</a:t>
            </a:r>
            <a:r>
              <a:rPr lang="tr-TR" sz="1800" dirty="0"/>
              <a:t> günlerinde güreş yapılması bir gelenek olmuştur</a:t>
            </a:r>
            <a:r>
              <a:rPr lang="tr-TR" sz="1800" dirty="0" smtClean="0"/>
              <a:t>. </a:t>
            </a:r>
            <a:r>
              <a:rPr lang="tr-TR" sz="1800" b="1" i="1" dirty="0" smtClean="0"/>
              <a:t>Güreş</a:t>
            </a:r>
            <a:r>
              <a:rPr lang="tr-TR" sz="1800" b="1" i="1" dirty="0"/>
              <a:t>, </a:t>
            </a:r>
            <a:r>
              <a:rPr lang="tr-TR" sz="1800" b="1" i="1" dirty="0" smtClean="0"/>
              <a:t>düz, </a:t>
            </a:r>
            <a:r>
              <a:rPr lang="tr-TR" sz="1800" b="1" i="1" dirty="0"/>
              <a:t>çimenlik bir alanda yapılır</a:t>
            </a:r>
            <a:r>
              <a:rPr lang="tr-TR" sz="1800" dirty="0"/>
              <a:t>. Güreşçiler </a:t>
            </a:r>
            <a:r>
              <a:rPr lang="tr-TR" sz="1800" dirty="0" smtClean="0"/>
              <a:t>üzerindeki </a:t>
            </a:r>
            <a:r>
              <a:rPr lang="tr-TR" sz="1800" dirty="0"/>
              <a:t>her şeyi çıkardıktan sonra yünden yapılmış </a:t>
            </a:r>
            <a:r>
              <a:rPr lang="tr-TR" sz="1800" b="1" dirty="0"/>
              <a:t>“</a:t>
            </a:r>
            <a:r>
              <a:rPr lang="tr-TR" sz="1800" b="1" dirty="0" err="1"/>
              <a:t>cün</a:t>
            </a:r>
            <a:r>
              <a:rPr lang="tr-TR" sz="1800" b="1" dirty="0"/>
              <a:t> </a:t>
            </a:r>
            <a:r>
              <a:rPr lang="tr-TR" sz="1800" b="1" dirty="0" err="1"/>
              <a:t>Kurşav”ı</a:t>
            </a:r>
            <a:r>
              <a:rPr lang="tr-TR" sz="1800" dirty="0"/>
              <a:t> yani kuşağı omzuna atarak güreş alanına çıkarlar.</a:t>
            </a:r>
          </a:p>
          <a:p>
            <a:pPr marL="93663" indent="0">
              <a:lnSpc>
                <a:spcPct val="150000"/>
              </a:lnSpc>
              <a:spcBef>
                <a:spcPts val="0"/>
              </a:spcBef>
              <a:buNone/>
            </a:pPr>
            <a:r>
              <a:rPr lang="tr-TR" sz="1800" dirty="0" smtClean="0"/>
              <a:t>	Kuşak </a:t>
            </a:r>
            <a:r>
              <a:rPr lang="tr-TR" sz="1800" dirty="0"/>
              <a:t>omzunda meydana </a:t>
            </a:r>
            <a:r>
              <a:rPr lang="tr-TR" sz="1800" dirty="0" smtClean="0"/>
              <a:t>çıkan güreşçiye </a:t>
            </a:r>
            <a:r>
              <a:rPr lang="tr-TR" sz="1800" b="1" dirty="0"/>
              <a:t>üç, dört, beş ve son </a:t>
            </a:r>
            <a:r>
              <a:rPr lang="tr-TR" sz="1800" dirty="0" smtClean="0"/>
              <a:t>diyerek, boylardan </a:t>
            </a:r>
            <a:r>
              <a:rPr lang="tr-TR" sz="1800" dirty="0"/>
              <a:t>hangisine güreşeceği </a:t>
            </a:r>
            <a:r>
              <a:rPr lang="tr-TR" sz="1800" dirty="0" smtClean="0"/>
              <a:t>sorulur yani, </a:t>
            </a:r>
            <a:r>
              <a:rPr lang="tr-TR" sz="1800" b="1" dirty="0"/>
              <a:t>üç kişiyle mi, dört kişiyle mi, beş kişiyle mi veya sona kadar mı</a:t>
            </a:r>
            <a:r>
              <a:rPr lang="tr-TR" sz="1800" dirty="0"/>
              <a:t> güreşeceksin demektir</a:t>
            </a:r>
            <a:r>
              <a:rPr lang="tr-TR" sz="1800" dirty="0" smtClean="0"/>
              <a:t>. Karar </a:t>
            </a:r>
            <a:r>
              <a:rPr lang="tr-TR" sz="1800" dirty="0"/>
              <a:t>verildikten sonra boylar ayarlanır. </a:t>
            </a:r>
            <a:r>
              <a:rPr lang="tr-TR" sz="1800" dirty="0" smtClean="0"/>
              <a:t>Son zamanlarda</a:t>
            </a:r>
            <a:r>
              <a:rPr lang="tr-TR" sz="1800" i="1" dirty="0" smtClean="0"/>
              <a:t>, </a:t>
            </a:r>
            <a:r>
              <a:rPr lang="tr-TR" sz="1800" i="1" dirty="0"/>
              <a:t>güreşçiler yaşları ve ağırlıkları göz önünde bulundurularak üç boya ayrılmaktadır</a:t>
            </a:r>
            <a:r>
              <a:rPr lang="tr-TR" sz="1800" b="1" i="1" dirty="0"/>
              <a:t>. </a:t>
            </a:r>
            <a:endParaRPr lang="tr-TR" sz="1800" b="1" i="1" dirty="0" smtClean="0"/>
          </a:p>
          <a:p>
            <a:pPr marL="631825" indent="-268288">
              <a:lnSpc>
                <a:spcPct val="150000"/>
              </a:lnSpc>
              <a:spcBef>
                <a:spcPts val="0"/>
              </a:spcBef>
              <a:buFont typeface="Wingdings" panose="05000000000000000000" pitchFamily="2" charset="2"/>
              <a:buChar char="§"/>
            </a:pPr>
            <a:r>
              <a:rPr lang="tr-TR" sz="1800" i="1" dirty="0" smtClean="0"/>
              <a:t>Önce </a:t>
            </a:r>
            <a:r>
              <a:rPr lang="tr-TR" sz="1800" i="1" dirty="0"/>
              <a:t>üçüncü boydan genç güreşçiler güreşirler.</a:t>
            </a:r>
          </a:p>
          <a:p>
            <a:pPr marL="631825" indent="-268288">
              <a:lnSpc>
                <a:spcPct val="150000"/>
              </a:lnSpc>
              <a:spcBef>
                <a:spcPts val="0"/>
              </a:spcBef>
              <a:buFont typeface="Wingdings" panose="05000000000000000000" pitchFamily="2" charset="2"/>
              <a:buChar char="§"/>
            </a:pPr>
            <a:r>
              <a:rPr lang="tr-TR" sz="1800" i="1" dirty="0" smtClean="0">
                <a:solidFill>
                  <a:prstClr val="black"/>
                </a:solidFill>
              </a:rPr>
              <a:t>Kuşak </a:t>
            </a:r>
            <a:r>
              <a:rPr lang="tr-TR" sz="1800" i="1" dirty="0">
                <a:solidFill>
                  <a:prstClr val="black"/>
                </a:solidFill>
              </a:rPr>
              <a:t>güreşinde </a:t>
            </a:r>
            <a:r>
              <a:rPr lang="tr-TR" sz="1800" b="1" i="1" dirty="0">
                <a:solidFill>
                  <a:prstClr val="black"/>
                </a:solidFill>
              </a:rPr>
              <a:t>kuşağı her güreşçinin hasmı bağlar</a:t>
            </a:r>
            <a:r>
              <a:rPr lang="tr-TR" sz="1800" i="1" dirty="0">
                <a:solidFill>
                  <a:prstClr val="black"/>
                </a:solidFill>
              </a:rPr>
              <a:t>, buna bel bağlaşma denir. </a:t>
            </a:r>
            <a:endParaRPr lang="tr-TR" sz="1800" i="1" dirty="0" smtClean="0">
              <a:solidFill>
                <a:prstClr val="black"/>
              </a:solidFill>
            </a:endParaRPr>
          </a:p>
          <a:p>
            <a:pPr marL="631825" indent="-268288">
              <a:lnSpc>
                <a:spcPct val="150000"/>
              </a:lnSpc>
              <a:spcBef>
                <a:spcPts val="0"/>
              </a:spcBef>
              <a:buFont typeface="Wingdings" panose="05000000000000000000" pitchFamily="2" charset="2"/>
              <a:buChar char="§"/>
            </a:pPr>
            <a:r>
              <a:rPr lang="tr-TR" sz="1800" i="1" dirty="0" smtClean="0">
                <a:solidFill>
                  <a:prstClr val="black"/>
                </a:solidFill>
              </a:rPr>
              <a:t>Bir </a:t>
            </a:r>
            <a:r>
              <a:rPr lang="tr-TR" sz="1800" i="1" dirty="0">
                <a:solidFill>
                  <a:prstClr val="black"/>
                </a:solidFill>
              </a:rPr>
              <a:t>başhakem ve iki tane de yardımcı hakem olmak üzere, güreşin usulünü bilen tecrübeli ve tanınmış güreşçilerden seçilir. </a:t>
            </a:r>
            <a:endParaRPr lang="tr-TR" sz="1800" i="1" dirty="0" smtClean="0">
              <a:solidFill>
                <a:prstClr val="black"/>
              </a:solidFill>
            </a:endParaRPr>
          </a:p>
          <a:p>
            <a:pPr marL="631825" indent="-268288">
              <a:lnSpc>
                <a:spcPct val="150000"/>
              </a:lnSpc>
              <a:spcBef>
                <a:spcPts val="0"/>
              </a:spcBef>
              <a:buFont typeface="Wingdings" panose="05000000000000000000" pitchFamily="2" charset="2"/>
              <a:buChar char="§"/>
            </a:pPr>
            <a:r>
              <a:rPr lang="tr-TR" sz="1800" i="1" dirty="0" smtClean="0">
                <a:solidFill>
                  <a:prstClr val="black"/>
                </a:solidFill>
              </a:rPr>
              <a:t>Güreşe </a:t>
            </a:r>
            <a:r>
              <a:rPr lang="tr-TR" sz="1800" i="1" dirty="0">
                <a:solidFill>
                  <a:prstClr val="black"/>
                </a:solidFill>
              </a:rPr>
              <a:t>başlamadan önce başhakem güreşin kurallarını güreşçilere hatırlatır. Güreşçilere birbirlerinin belindeki kuşaklardan (sağ el ile yan taraftan, sol el ile de biraz arkadan) tutarlar.</a:t>
            </a:r>
            <a:endParaRPr lang="tr-TR" sz="1800" i="1" dirty="0"/>
          </a:p>
        </p:txBody>
      </p:sp>
      <p:sp>
        <p:nvSpPr>
          <p:cNvPr id="2" name="Slayt Numarası Yer Tutucusu 1"/>
          <p:cNvSpPr>
            <a:spLocks noGrp="1"/>
          </p:cNvSpPr>
          <p:nvPr>
            <p:ph type="sldNum" sz="quarter" idx="12"/>
          </p:nvPr>
        </p:nvSpPr>
        <p:spPr/>
        <p:txBody>
          <a:bodyPr/>
          <a:lstStyle/>
          <a:p>
            <a:fld id="{6FC13FC8-B52D-48D8-8A28-7B729EE58DC5}" type="slidenum">
              <a:rPr lang="tr-TR" smtClean="0"/>
              <a:t>29</a:t>
            </a:fld>
            <a:endParaRPr lang="tr-TR"/>
          </a:p>
        </p:txBody>
      </p:sp>
    </p:spTree>
    <p:extLst>
      <p:ext uri="{BB962C8B-B14F-4D97-AF65-F5344CB8AC3E}">
        <p14:creationId xmlns:p14="http://schemas.microsoft.com/office/powerpoint/2010/main" val="35469457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471" y="134471"/>
            <a:ext cx="9009529" cy="6587005"/>
          </a:xfrm>
          <a:solidFill>
            <a:schemeClr val="bg1"/>
          </a:solidFill>
        </p:spPr>
        <p:txBody>
          <a:bodyPr>
            <a:noAutofit/>
          </a:bodyPr>
          <a:lstStyle/>
          <a:p>
            <a:pPr marL="93663" indent="0">
              <a:lnSpc>
                <a:spcPct val="150000"/>
              </a:lnSpc>
              <a:spcBef>
                <a:spcPts val="0"/>
              </a:spcBef>
              <a:buNone/>
            </a:pPr>
            <a:r>
              <a:rPr lang="tr-TR" sz="1800" dirty="0" smtClean="0"/>
              <a:t>	Kırım </a:t>
            </a:r>
            <a:r>
              <a:rPr lang="tr-TR" sz="1800" dirty="0"/>
              <a:t>lehçesinde adı </a:t>
            </a:r>
            <a:r>
              <a:rPr lang="tr-TR" sz="1800" b="1" dirty="0"/>
              <a:t>“</a:t>
            </a:r>
            <a:r>
              <a:rPr lang="tr-TR" sz="1800" b="1" dirty="0" err="1"/>
              <a:t>küreş</a:t>
            </a:r>
            <a:r>
              <a:rPr lang="tr-TR" sz="1800" b="1" dirty="0"/>
              <a:t>” </a:t>
            </a:r>
            <a:r>
              <a:rPr lang="tr-TR" sz="1800" dirty="0"/>
              <a:t>olan kuşak güreşi, geleneksel olarak </a:t>
            </a:r>
            <a:r>
              <a:rPr lang="tr-TR" sz="1800" b="1" dirty="0"/>
              <a:t>“</a:t>
            </a:r>
            <a:r>
              <a:rPr lang="tr-TR" sz="1800" b="1" dirty="0" err="1"/>
              <a:t>tepreş</a:t>
            </a:r>
            <a:r>
              <a:rPr lang="tr-TR" sz="1800" b="1" dirty="0"/>
              <a:t>” </a:t>
            </a:r>
            <a:r>
              <a:rPr lang="tr-TR" sz="1800" dirty="0"/>
              <a:t>denilen bahar eğlencelerinde yapılmaktadır. </a:t>
            </a:r>
            <a:endParaRPr lang="tr-TR" sz="1800" dirty="0" smtClean="0"/>
          </a:p>
          <a:p>
            <a:pPr marL="93663" indent="0">
              <a:lnSpc>
                <a:spcPct val="150000"/>
              </a:lnSpc>
              <a:spcBef>
                <a:spcPts val="0"/>
              </a:spcBef>
              <a:buNone/>
            </a:pPr>
            <a:r>
              <a:rPr lang="tr-TR" sz="1800" dirty="0"/>
              <a:t>	</a:t>
            </a:r>
            <a:r>
              <a:rPr lang="tr-TR" sz="1800" dirty="0" smtClean="0"/>
              <a:t>Kuşak </a:t>
            </a:r>
            <a:r>
              <a:rPr lang="tr-TR" sz="1800" dirty="0"/>
              <a:t>güreşinin kendine has özellikleri vardır. Bu güreşte </a:t>
            </a:r>
            <a:r>
              <a:rPr lang="tr-TR" sz="1800" i="1" dirty="0"/>
              <a:t>pehlivanlar soyunmazlar</a:t>
            </a:r>
            <a:r>
              <a:rPr lang="tr-TR" sz="1800" dirty="0"/>
              <a:t>; yalnız </a:t>
            </a:r>
            <a:r>
              <a:rPr lang="tr-TR" sz="1800" b="1" i="1" dirty="0"/>
              <a:t>ceketlerini ve ayakkabılarını çıkarırlar, bellerine kuşak bağlarlar. </a:t>
            </a:r>
            <a:r>
              <a:rPr lang="tr-TR" sz="1800" i="1" dirty="0"/>
              <a:t>Daha sonra pehlivanların birbirlerinin kuşaklarından tutmasıyla güreş başlar.</a:t>
            </a:r>
            <a:r>
              <a:rPr lang="tr-TR" sz="1800" dirty="0"/>
              <a:t> </a:t>
            </a:r>
            <a:r>
              <a:rPr lang="tr-TR" sz="1800" i="1" dirty="0"/>
              <a:t>Ayaktan tutmak yasaktır</a:t>
            </a:r>
            <a:r>
              <a:rPr lang="tr-TR" sz="1800" i="1" dirty="0" smtClean="0"/>
              <a:t>.</a:t>
            </a:r>
          </a:p>
          <a:p>
            <a:pPr marL="363538" indent="-269875">
              <a:lnSpc>
                <a:spcPct val="150000"/>
              </a:lnSpc>
              <a:spcBef>
                <a:spcPts val="0"/>
              </a:spcBef>
              <a:buFont typeface="Wingdings" panose="05000000000000000000" pitchFamily="2" charset="2"/>
              <a:buChar char="§"/>
            </a:pPr>
            <a:r>
              <a:rPr lang="tr-TR" sz="1800" i="1" dirty="0" smtClean="0"/>
              <a:t>Galibiyet </a:t>
            </a:r>
            <a:r>
              <a:rPr lang="tr-TR" sz="1800" i="1" dirty="0"/>
              <a:t>güreşçinin “</a:t>
            </a:r>
            <a:r>
              <a:rPr lang="tr-TR" sz="1800" i="1" dirty="0" err="1"/>
              <a:t>şalka</a:t>
            </a:r>
            <a:r>
              <a:rPr lang="tr-TR" sz="1800" i="1" dirty="0"/>
              <a:t> düşmesi” yani iki omzunun yere değmesi ile </a:t>
            </a:r>
            <a:r>
              <a:rPr lang="tr-TR" sz="1800" i="1" dirty="0" smtClean="0"/>
              <a:t>sonlanmaktadır. </a:t>
            </a:r>
          </a:p>
          <a:p>
            <a:pPr marL="363538" indent="-269875">
              <a:lnSpc>
                <a:spcPct val="150000"/>
              </a:lnSpc>
              <a:spcBef>
                <a:spcPts val="0"/>
              </a:spcBef>
              <a:buFont typeface="Wingdings" panose="05000000000000000000" pitchFamily="2" charset="2"/>
              <a:buChar char="§"/>
            </a:pPr>
            <a:r>
              <a:rPr lang="tr-TR" sz="1800" i="1" dirty="0" smtClean="0"/>
              <a:t>Sayı </a:t>
            </a:r>
            <a:r>
              <a:rPr lang="tr-TR" sz="1800" i="1" dirty="0"/>
              <a:t>ile de galibiyet olmaktadır. </a:t>
            </a:r>
            <a:endParaRPr lang="tr-TR" sz="1800" i="1" dirty="0" smtClean="0"/>
          </a:p>
          <a:p>
            <a:pPr marL="363538" indent="-269875">
              <a:lnSpc>
                <a:spcPct val="150000"/>
              </a:lnSpc>
              <a:spcBef>
                <a:spcPts val="0"/>
              </a:spcBef>
              <a:buFont typeface="Wingdings" panose="05000000000000000000" pitchFamily="2" charset="2"/>
              <a:buChar char="§"/>
            </a:pPr>
            <a:r>
              <a:rPr lang="tr-TR" sz="1800" i="1" dirty="0" smtClean="0"/>
              <a:t>Baş </a:t>
            </a:r>
            <a:r>
              <a:rPr lang="tr-TR" sz="1800" i="1" dirty="0"/>
              <a:t>ve yardımcı hakemler kurallara göre daha aktif güreşen pehlivanı galip ilan </a:t>
            </a:r>
            <a:r>
              <a:rPr lang="tr-TR" sz="1800" i="1" dirty="0" smtClean="0"/>
              <a:t>eder.</a:t>
            </a:r>
          </a:p>
          <a:p>
            <a:pPr marL="363538" indent="-269875">
              <a:lnSpc>
                <a:spcPct val="150000"/>
              </a:lnSpc>
              <a:spcBef>
                <a:spcPts val="0"/>
              </a:spcBef>
              <a:buFont typeface="Wingdings" panose="05000000000000000000" pitchFamily="2" charset="2"/>
              <a:buChar char="§"/>
            </a:pPr>
            <a:r>
              <a:rPr lang="tr-TR" sz="1800" i="1" dirty="0" smtClean="0"/>
              <a:t>Kuşak güreşi </a:t>
            </a:r>
            <a:r>
              <a:rPr lang="tr-TR" sz="1800" b="1" i="1" dirty="0" smtClean="0"/>
              <a:t>“</a:t>
            </a:r>
            <a:r>
              <a:rPr lang="tr-TR" sz="1800" b="1" i="1" dirty="0" err="1"/>
              <a:t>azbar</a:t>
            </a:r>
            <a:r>
              <a:rPr lang="tr-TR" sz="1800" b="1" i="1" dirty="0"/>
              <a:t>” </a:t>
            </a:r>
            <a:r>
              <a:rPr lang="tr-TR" sz="1800" i="1" dirty="0"/>
              <a:t>adı </a:t>
            </a:r>
            <a:r>
              <a:rPr lang="tr-TR" sz="1800" i="1" dirty="0" smtClean="0"/>
              <a:t>verilir </a:t>
            </a:r>
            <a:r>
              <a:rPr lang="tr-TR" sz="1800" i="1" dirty="0"/>
              <a:t>alana </a:t>
            </a:r>
            <a:r>
              <a:rPr lang="tr-TR" sz="1800" i="1" dirty="0" smtClean="0"/>
              <a:t>yapıldığı. </a:t>
            </a:r>
            <a:r>
              <a:rPr lang="tr-TR" sz="1800" i="1" dirty="0"/>
              <a:t>Bu </a:t>
            </a:r>
            <a:r>
              <a:rPr lang="tr-TR" sz="1800" i="1" dirty="0" smtClean="0"/>
              <a:t>köy </a:t>
            </a:r>
            <a:r>
              <a:rPr lang="tr-TR" sz="1800" i="1" dirty="0"/>
              <a:t>meydanı, harman yeri ya da çim alan olabilir. Spor </a:t>
            </a:r>
            <a:r>
              <a:rPr lang="tr-TR" sz="1800" i="1" dirty="0" smtClean="0"/>
              <a:t>salonlarında </a:t>
            </a:r>
            <a:r>
              <a:rPr lang="tr-TR" sz="1800" i="1" dirty="0"/>
              <a:t>güreş minderi </a:t>
            </a:r>
            <a:r>
              <a:rPr lang="tr-TR" sz="1800" i="1" dirty="0" smtClean="0"/>
              <a:t>üzerinde de </a:t>
            </a:r>
            <a:r>
              <a:rPr lang="tr-TR" sz="1800" i="1" dirty="0"/>
              <a:t>yapılabilir. </a:t>
            </a:r>
            <a:r>
              <a:rPr lang="tr-TR" sz="1800" i="1" dirty="0" smtClean="0"/>
              <a:t>	</a:t>
            </a:r>
          </a:p>
          <a:p>
            <a:pPr marL="363538" indent="-269875">
              <a:lnSpc>
                <a:spcPct val="150000"/>
              </a:lnSpc>
              <a:spcBef>
                <a:spcPts val="0"/>
              </a:spcBef>
              <a:buFont typeface="Wingdings" panose="05000000000000000000" pitchFamily="2" charset="2"/>
              <a:buChar char="§"/>
            </a:pPr>
            <a:r>
              <a:rPr lang="tr-TR" sz="1800" i="1" dirty="0" smtClean="0"/>
              <a:t>Güreşçiler kuşakları sıkı, </a:t>
            </a:r>
            <a:r>
              <a:rPr lang="tr-TR" sz="1800" i="1" dirty="0"/>
              <a:t>sıkı </a:t>
            </a:r>
            <a:r>
              <a:rPr lang="tr-TR" sz="1800" i="1" dirty="0" smtClean="0"/>
              <a:t>bağlarlar, </a:t>
            </a:r>
            <a:r>
              <a:rPr lang="tr-TR" sz="1800" i="1" dirty="0"/>
              <a:t>birbirine başarılar diler ve kuşak tutuşurlar. Sağ elleri içten sol eli dıştan gelecek şekilde birbirlerinin kuşaklarından kavrarlar ve güreş başlar</a:t>
            </a:r>
            <a:r>
              <a:rPr lang="tr-TR" sz="1800" i="1" dirty="0" smtClean="0"/>
              <a:t>.</a:t>
            </a:r>
            <a:r>
              <a:rPr lang="tr-TR" sz="1800" i="1" dirty="0">
                <a:solidFill>
                  <a:srgbClr val="333333"/>
                </a:solidFill>
                <a:cs typeface="Calibri" panose="020F0502020204030204" pitchFamily="34" charset="0"/>
              </a:rPr>
              <a:t> </a:t>
            </a:r>
            <a:endParaRPr lang="tr-TR" sz="1800" i="1" dirty="0" smtClean="0">
              <a:solidFill>
                <a:srgbClr val="333333"/>
              </a:solidFill>
              <a:cs typeface="Calibri" panose="020F0502020204030204" pitchFamily="34" charset="0"/>
            </a:endParaRPr>
          </a:p>
          <a:p>
            <a:pPr marL="363538" indent="-269875">
              <a:lnSpc>
                <a:spcPct val="150000"/>
              </a:lnSpc>
              <a:spcBef>
                <a:spcPts val="0"/>
              </a:spcBef>
              <a:buFont typeface="Wingdings" panose="05000000000000000000" pitchFamily="2" charset="2"/>
              <a:buChar char="§"/>
            </a:pPr>
            <a:r>
              <a:rPr lang="tr-TR" sz="1800" i="1" dirty="0" smtClean="0">
                <a:solidFill>
                  <a:srgbClr val="333333"/>
                </a:solidFill>
                <a:cs typeface="Calibri" panose="020F0502020204030204" pitchFamily="34" charset="0"/>
              </a:rPr>
              <a:t>Ellerin </a:t>
            </a:r>
            <a:r>
              <a:rPr lang="tr-TR" sz="1800" i="1" dirty="0">
                <a:solidFill>
                  <a:srgbClr val="333333"/>
                </a:solidFill>
                <a:cs typeface="Calibri" panose="020F0502020204030204" pitchFamily="34" charset="0"/>
              </a:rPr>
              <a:t>kuşaklara bağlanmasıyla beraber meydan hakemi her iki sporcunun da omuzuna hafifçe dokunarak </a:t>
            </a:r>
            <a:r>
              <a:rPr lang="tr-TR" sz="1800" b="1" i="1" dirty="0">
                <a:solidFill>
                  <a:srgbClr val="333333"/>
                </a:solidFill>
                <a:cs typeface="Calibri" panose="020F0502020204030204" pitchFamily="34" charset="0"/>
              </a:rPr>
              <a:t>“</a:t>
            </a:r>
            <a:r>
              <a:rPr lang="tr-TR" sz="1800" b="1" i="1" dirty="0" err="1">
                <a:solidFill>
                  <a:srgbClr val="333333"/>
                </a:solidFill>
                <a:cs typeface="Calibri" panose="020F0502020204030204" pitchFamily="34" charset="0"/>
              </a:rPr>
              <a:t>Kureş</a:t>
            </a:r>
            <a:r>
              <a:rPr lang="tr-TR" sz="1800" b="1" i="1" dirty="0">
                <a:solidFill>
                  <a:srgbClr val="333333"/>
                </a:solidFill>
                <a:cs typeface="Calibri" panose="020F0502020204030204" pitchFamily="34" charset="0"/>
              </a:rPr>
              <a:t>” </a:t>
            </a:r>
            <a:r>
              <a:rPr lang="tr-TR" sz="1800" i="1" dirty="0">
                <a:solidFill>
                  <a:srgbClr val="333333"/>
                </a:solidFill>
                <a:cs typeface="Calibri" panose="020F0502020204030204" pitchFamily="34" charset="0"/>
              </a:rPr>
              <a:t>komutu verir. </a:t>
            </a:r>
            <a:endParaRPr lang="tr-TR" sz="1800" i="1" dirty="0" smtClean="0">
              <a:solidFill>
                <a:srgbClr val="333333"/>
              </a:solidFill>
              <a:cs typeface="Calibri" panose="020F0502020204030204" pitchFamily="34" charset="0"/>
            </a:endParaRPr>
          </a:p>
          <a:p>
            <a:pPr marL="363538" indent="-269875">
              <a:lnSpc>
                <a:spcPct val="150000"/>
              </a:lnSpc>
              <a:spcBef>
                <a:spcPts val="0"/>
              </a:spcBef>
              <a:buFont typeface="Wingdings" panose="05000000000000000000" pitchFamily="2" charset="2"/>
              <a:buChar char="§"/>
            </a:pPr>
            <a:r>
              <a:rPr lang="tr-TR" sz="1800" i="1" dirty="0" smtClean="0">
                <a:solidFill>
                  <a:srgbClr val="333333"/>
                </a:solidFill>
                <a:cs typeface="Calibri" panose="020F0502020204030204" pitchFamily="34" charset="0"/>
              </a:rPr>
              <a:t>Hakemin </a:t>
            </a:r>
            <a:r>
              <a:rPr lang="tr-TR" sz="1800" i="1" dirty="0">
                <a:solidFill>
                  <a:srgbClr val="333333"/>
                </a:solidFill>
                <a:cs typeface="Calibri" panose="020F0502020204030204" pitchFamily="34" charset="0"/>
              </a:rPr>
              <a:t>komutu </a:t>
            </a:r>
            <a:r>
              <a:rPr lang="tr-TR" sz="1800" i="1" dirty="0" smtClean="0">
                <a:solidFill>
                  <a:srgbClr val="333333"/>
                </a:solidFill>
                <a:cs typeface="Calibri" panose="020F0502020204030204" pitchFamily="34" charset="0"/>
              </a:rPr>
              <a:t>olmadan </a:t>
            </a:r>
            <a:r>
              <a:rPr lang="tr-TR" sz="1800" i="1" dirty="0">
                <a:solidFill>
                  <a:srgbClr val="333333"/>
                </a:solidFill>
                <a:cs typeface="Calibri" panose="020F0502020204030204" pitchFamily="34" charset="0"/>
              </a:rPr>
              <a:t>güreşçiler ellerini çözemezler; çözdükleri zaman </a:t>
            </a:r>
            <a:r>
              <a:rPr lang="tr-TR" sz="1800" b="1" i="1" dirty="0">
                <a:solidFill>
                  <a:srgbClr val="333333"/>
                </a:solidFill>
                <a:cs typeface="Calibri" panose="020F0502020204030204" pitchFamily="34" charset="0"/>
              </a:rPr>
              <a:t>yenik sayılırlar</a:t>
            </a:r>
            <a:r>
              <a:rPr lang="tr-TR" sz="1800" i="1" dirty="0">
                <a:solidFill>
                  <a:srgbClr val="333333"/>
                </a:solidFill>
                <a:cs typeface="Calibri" panose="020F0502020204030204" pitchFamily="34" charset="0"/>
              </a:rPr>
              <a:t>.</a:t>
            </a:r>
            <a:r>
              <a:rPr lang="tr-TR" sz="1800" dirty="0">
                <a:solidFill>
                  <a:srgbClr val="333333"/>
                </a:solidFill>
                <a:cs typeface="Calibri" panose="020F0502020204030204" pitchFamily="34" charset="0"/>
              </a:rPr>
              <a:t> </a:t>
            </a:r>
            <a:endParaRPr lang="tr-TR" sz="1800"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30</a:t>
            </a:fld>
            <a:endParaRPr lang="tr-TR"/>
          </a:p>
        </p:txBody>
      </p:sp>
    </p:spTree>
    <p:extLst>
      <p:ext uri="{BB962C8B-B14F-4D97-AF65-F5344CB8AC3E}">
        <p14:creationId xmlns:p14="http://schemas.microsoft.com/office/powerpoint/2010/main" val="41309208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471" y="121024"/>
            <a:ext cx="8861611" cy="6600453"/>
          </a:xfrm>
          <a:solidFill>
            <a:schemeClr val="bg1"/>
          </a:solidFill>
        </p:spPr>
        <p:txBody>
          <a:bodyPr>
            <a:normAutofit lnSpcReduction="10000"/>
          </a:bodyPr>
          <a:lstStyle/>
          <a:p>
            <a:pPr marL="268288" indent="-268288" algn="just">
              <a:lnSpc>
                <a:spcPct val="150000"/>
              </a:lnSpc>
              <a:buFont typeface="Wingdings" panose="05000000000000000000" pitchFamily="2" charset="2"/>
              <a:buChar char="§"/>
            </a:pPr>
            <a:r>
              <a:rPr lang="tr-TR" sz="1800" i="1" dirty="0" smtClean="0">
                <a:solidFill>
                  <a:srgbClr val="333333"/>
                </a:solidFill>
                <a:latin typeface="Calibri" panose="020F0502020204030204" pitchFamily="34" charset="0"/>
                <a:cs typeface="Calibri" panose="020F0502020204030204" pitchFamily="34" charset="0"/>
              </a:rPr>
              <a:t>Sporcunun </a:t>
            </a:r>
            <a:r>
              <a:rPr lang="tr-TR" sz="1800" i="1" dirty="0">
                <a:solidFill>
                  <a:srgbClr val="333333"/>
                </a:solidFill>
                <a:latin typeface="Calibri" panose="020F0502020204030204" pitchFamily="34" charset="0"/>
                <a:cs typeface="Calibri" panose="020F0502020204030204" pitchFamily="34" charset="0"/>
              </a:rPr>
              <a:t>güreş alanının dışına çıkması gibi bir durum söz konusu olduğundaysa meydan hakemi </a:t>
            </a:r>
            <a:r>
              <a:rPr lang="tr-TR" sz="1800" b="1" i="1" dirty="0">
                <a:solidFill>
                  <a:srgbClr val="333333"/>
                </a:solidFill>
                <a:latin typeface="Calibri" panose="020F0502020204030204" pitchFamily="34" charset="0"/>
                <a:cs typeface="Calibri" panose="020F0502020204030204" pitchFamily="34" charset="0"/>
              </a:rPr>
              <a:t>“tokta” </a:t>
            </a:r>
            <a:r>
              <a:rPr lang="tr-TR" sz="1800" i="1" dirty="0">
                <a:solidFill>
                  <a:srgbClr val="333333"/>
                </a:solidFill>
                <a:latin typeface="Calibri" panose="020F0502020204030204" pitchFamily="34" charset="0"/>
                <a:cs typeface="Calibri" panose="020F0502020204030204" pitchFamily="34" charset="0"/>
              </a:rPr>
              <a:t>komutu vererek güreşi durdurur. Tekrar kuşaklardan tutuş pozisyonu alınır ve güreşe yeniden başlanır.</a:t>
            </a:r>
          </a:p>
          <a:p>
            <a:pPr marL="268288" indent="-268288" algn="just">
              <a:lnSpc>
                <a:spcPct val="150000"/>
              </a:lnSpc>
              <a:buFont typeface="Wingdings" panose="05000000000000000000" pitchFamily="2" charset="2"/>
              <a:buChar char="§"/>
            </a:pPr>
            <a:r>
              <a:rPr lang="tr-TR" sz="1800" i="1" dirty="0" smtClean="0">
                <a:solidFill>
                  <a:srgbClr val="333333"/>
                </a:solidFill>
                <a:latin typeface="Calibri" panose="020F0502020204030204" pitchFamily="34" charset="0"/>
                <a:cs typeface="Calibri" panose="020F0502020204030204" pitchFamily="34" charset="0"/>
              </a:rPr>
              <a:t>Kuşak güreşinde güreşçiler </a:t>
            </a:r>
            <a:r>
              <a:rPr lang="tr-TR" sz="1800" i="1" dirty="0">
                <a:solidFill>
                  <a:srgbClr val="333333"/>
                </a:solidFill>
                <a:latin typeface="Calibri" panose="020F0502020204030204" pitchFamily="34" charset="0"/>
                <a:cs typeface="Calibri" panose="020F0502020204030204" pitchFamily="34" charset="0"/>
              </a:rPr>
              <a:t>kavga şeklinde güreşemez; rakibine kafa ve diz atamazlar. Hakemler ile münakaşaya girilmez, hakeme kesinlikle itiraz edilemez.</a:t>
            </a:r>
          </a:p>
          <a:p>
            <a:pPr marL="268288" indent="-268288" algn="just">
              <a:lnSpc>
                <a:spcPct val="150000"/>
              </a:lnSpc>
              <a:buFont typeface="Wingdings" panose="05000000000000000000" pitchFamily="2" charset="2"/>
              <a:buChar char="§"/>
            </a:pPr>
            <a:r>
              <a:rPr lang="tr-TR" sz="1800" i="1" dirty="0" smtClean="0">
                <a:solidFill>
                  <a:srgbClr val="333333"/>
                </a:solidFill>
                <a:latin typeface="Calibri" panose="020F0502020204030204" pitchFamily="34" charset="0"/>
                <a:cs typeface="Calibri" panose="020F0502020204030204" pitchFamily="34" charset="0"/>
              </a:rPr>
              <a:t>Kuşak </a:t>
            </a:r>
            <a:r>
              <a:rPr lang="tr-TR" sz="1800" i="1" dirty="0">
                <a:solidFill>
                  <a:srgbClr val="333333"/>
                </a:solidFill>
                <a:latin typeface="Calibri" panose="020F0502020204030204" pitchFamily="34" charset="0"/>
                <a:cs typeface="Calibri" panose="020F0502020204030204" pitchFamily="34" charset="0"/>
              </a:rPr>
              <a:t>güreşinde </a:t>
            </a:r>
            <a:r>
              <a:rPr lang="tr-TR" sz="1800" b="1" i="1" dirty="0">
                <a:solidFill>
                  <a:srgbClr val="333333"/>
                </a:solidFill>
                <a:latin typeface="Calibri" panose="020F0502020204030204" pitchFamily="34" charset="0"/>
                <a:cs typeface="Calibri" panose="020F0502020204030204" pitchFamily="34" charset="0"/>
              </a:rPr>
              <a:t>“</a:t>
            </a:r>
            <a:r>
              <a:rPr lang="tr-TR" sz="1800" b="1" i="1" dirty="0" err="1" smtClean="0">
                <a:solidFill>
                  <a:srgbClr val="333333"/>
                </a:solidFill>
                <a:latin typeface="Calibri" panose="020F0502020204030204" pitchFamily="34" charset="0"/>
                <a:cs typeface="Calibri" panose="020F0502020204030204" pitchFamily="34" charset="0"/>
              </a:rPr>
              <a:t>şalka</a:t>
            </a:r>
            <a:r>
              <a:rPr lang="tr-TR" sz="1800" b="1" i="1" dirty="0" smtClean="0">
                <a:solidFill>
                  <a:srgbClr val="333333"/>
                </a:solidFill>
                <a:latin typeface="Calibri" panose="020F0502020204030204" pitchFamily="34" charset="0"/>
                <a:cs typeface="Calibri" panose="020F0502020204030204" pitchFamily="34" charset="0"/>
              </a:rPr>
              <a:t>” </a:t>
            </a:r>
            <a:r>
              <a:rPr lang="tr-TR" sz="1800" i="1" dirty="0" smtClean="0">
                <a:solidFill>
                  <a:srgbClr val="333333"/>
                </a:solidFill>
                <a:latin typeface="Calibri" panose="020F0502020204030204" pitchFamily="34" charset="0"/>
                <a:cs typeface="Calibri" panose="020F0502020204030204" pitchFamily="34" charset="0"/>
              </a:rPr>
              <a:t>düşen(sırtı</a:t>
            </a:r>
            <a:r>
              <a:rPr lang="tr-TR" sz="1800" i="1" dirty="0">
                <a:solidFill>
                  <a:srgbClr val="333333"/>
                </a:solidFill>
                <a:latin typeface="Calibri" panose="020F0502020204030204" pitchFamily="34" charset="0"/>
                <a:cs typeface="Calibri" panose="020F0502020204030204" pitchFamily="34" charset="0"/>
              </a:rPr>
              <a:t>, beli veya kalçaları yere gelen) güreşçi yenik </a:t>
            </a:r>
            <a:r>
              <a:rPr lang="tr-TR" sz="1800" i="1" dirty="0" smtClean="0">
                <a:solidFill>
                  <a:srgbClr val="333333"/>
                </a:solidFill>
                <a:latin typeface="Calibri" panose="020F0502020204030204" pitchFamily="34" charset="0"/>
                <a:cs typeface="Calibri" panose="020F0502020204030204" pitchFamily="34" charset="0"/>
              </a:rPr>
              <a:t>sayılır. Eğer </a:t>
            </a:r>
            <a:r>
              <a:rPr lang="tr-TR" sz="1800" i="1" dirty="0">
                <a:solidFill>
                  <a:srgbClr val="333333"/>
                </a:solidFill>
                <a:latin typeface="Calibri" panose="020F0502020204030204" pitchFamily="34" charset="0"/>
                <a:cs typeface="Calibri" panose="020F0502020204030204" pitchFamily="34" charset="0"/>
              </a:rPr>
              <a:t>güreşçi kuşaktan elini çekerse yine yenik sayılacaktır.</a:t>
            </a:r>
          </a:p>
          <a:p>
            <a:pPr marL="268288" indent="-268288" algn="just">
              <a:lnSpc>
                <a:spcPct val="150000"/>
              </a:lnSpc>
              <a:buFont typeface="Wingdings" panose="05000000000000000000" pitchFamily="2" charset="2"/>
              <a:buChar char="§"/>
            </a:pPr>
            <a:r>
              <a:rPr lang="tr-TR" sz="1800" i="1" dirty="0" smtClean="0">
                <a:solidFill>
                  <a:srgbClr val="333333"/>
                </a:solidFill>
                <a:latin typeface="Calibri" panose="020F0502020204030204" pitchFamily="34" charset="0"/>
                <a:cs typeface="Calibri" panose="020F0502020204030204" pitchFamily="34" charset="0"/>
              </a:rPr>
              <a:t>Karşılaşma </a:t>
            </a:r>
            <a:r>
              <a:rPr lang="tr-TR" sz="1800" i="1" dirty="0">
                <a:solidFill>
                  <a:srgbClr val="333333"/>
                </a:solidFill>
                <a:latin typeface="Calibri" panose="020F0502020204030204" pitchFamily="34" charset="0"/>
                <a:cs typeface="Calibri" panose="020F0502020204030204" pitchFamily="34" charset="0"/>
              </a:rPr>
              <a:t>tamamlandığında meydan hakemi galip güreşçinin sağ elini yukarı kaldırılarak kazananı ilan </a:t>
            </a:r>
            <a:r>
              <a:rPr lang="tr-TR" sz="1800" i="1" dirty="0" smtClean="0">
                <a:solidFill>
                  <a:srgbClr val="333333"/>
                </a:solidFill>
                <a:latin typeface="Calibri" panose="020F0502020204030204" pitchFamily="34" charset="0"/>
                <a:cs typeface="Calibri" panose="020F0502020204030204" pitchFamily="34" charset="0"/>
              </a:rPr>
              <a:t>eder.</a:t>
            </a:r>
          </a:p>
          <a:p>
            <a:pPr marL="268288" indent="-268288" algn="just">
              <a:lnSpc>
                <a:spcPct val="150000"/>
              </a:lnSpc>
              <a:buFont typeface="Wingdings" panose="05000000000000000000" pitchFamily="2" charset="2"/>
              <a:buChar char="§"/>
            </a:pPr>
            <a:r>
              <a:rPr lang="tr-TR" sz="1800" i="1" dirty="0" smtClean="0">
                <a:solidFill>
                  <a:prstClr val="black"/>
                </a:solidFill>
              </a:rPr>
              <a:t>Güreş </a:t>
            </a:r>
            <a:r>
              <a:rPr lang="tr-TR" sz="1800" i="1" dirty="0">
                <a:solidFill>
                  <a:prstClr val="black"/>
                </a:solidFill>
              </a:rPr>
              <a:t>başladıktan sonra </a:t>
            </a:r>
            <a:r>
              <a:rPr lang="tr-TR" sz="1800" b="1" i="1" dirty="0">
                <a:solidFill>
                  <a:prstClr val="black"/>
                </a:solidFill>
              </a:rPr>
              <a:t>“</a:t>
            </a:r>
            <a:r>
              <a:rPr lang="tr-TR" sz="1800" b="1" i="1" dirty="0" err="1">
                <a:solidFill>
                  <a:prstClr val="black"/>
                </a:solidFill>
              </a:rPr>
              <a:t>koşbel</a:t>
            </a:r>
            <a:r>
              <a:rPr lang="tr-TR" sz="1800" b="1" i="1" dirty="0">
                <a:solidFill>
                  <a:prstClr val="black"/>
                </a:solidFill>
              </a:rPr>
              <a:t> almak”</a:t>
            </a:r>
            <a:r>
              <a:rPr lang="tr-TR" sz="1800" i="1" dirty="0">
                <a:solidFill>
                  <a:prstClr val="black"/>
                </a:solidFill>
              </a:rPr>
              <a:t> yani iki elini kavuşturarak rakibi sımsıkı sarmak ve ayaktan tutmak yasaktır. Eğer güreşçi kurallara uymazsa ihtar edilir ve ikinci ihtarın sonucunda güreşten men edilir. </a:t>
            </a:r>
            <a:endParaRPr lang="tr-TR" sz="1800" i="1" dirty="0" smtClean="0">
              <a:solidFill>
                <a:prstClr val="black"/>
              </a:solidFill>
            </a:endParaRPr>
          </a:p>
          <a:p>
            <a:pPr marL="268288" indent="-268288" algn="just">
              <a:lnSpc>
                <a:spcPct val="150000"/>
              </a:lnSpc>
              <a:buFont typeface="Wingdings" panose="05000000000000000000" pitchFamily="2" charset="2"/>
              <a:buChar char="§"/>
            </a:pPr>
            <a:r>
              <a:rPr lang="tr-TR" sz="1800" i="1" dirty="0" smtClean="0">
                <a:solidFill>
                  <a:prstClr val="black"/>
                </a:solidFill>
              </a:rPr>
              <a:t>Güreşçinin </a:t>
            </a:r>
            <a:r>
              <a:rPr lang="tr-TR" sz="1800" i="1" dirty="0">
                <a:solidFill>
                  <a:prstClr val="black"/>
                </a:solidFill>
              </a:rPr>
              <a:t>iki elini rakibinin arkasına çıkararak ve kuşaktan tutarak </a:t>
            </a:r>
            <a:r>
              <a:rPr lang="tr-TR" sz="1800" b="1" i="1" dirty="0">
                <a:solidFill>
                  <a:prstClr val="black"/>
                </a:solidFill>
              </a:rPr>
              <a:t>“Koyan koltuk”</a:t>
            </a:r>
            <a:r>
              <a:rPr lang="tr-TR" sz="1800" i="1" dirty="0">
                <a:solidFill>
                  <a:prstClr val="black"/>
                </a:solidFill>
              </a:rPr>
              <a:t> almaya hakkı vardır, aynı zamanda güreşçi içerden </a:t>
            </a:r>
            <a:r>
              <a:rPr lang="tr-TR" sz="1800" b="1" i="1" dirty="0">
                <a:solidFill>
                  <a:prstClr val="black"/>
                </a:solidFill>
              </a:rPr>
              <a:t>“</a:t>
            </a:r>
            <a:r>
              <a:rPr lang="tr-TR" sz="1800" b="1" i="1" dirty="0" err="1">
                <a:solidFill>
                  <a:prstClr val="black"/>
                </a:solidFill>
              </a:rPr>
              <a:t>ırgak</a:t>
            </a:r>
            <a:r>
              <a:rPr lang="tr-TR" sz="1800" b="1" i="1" dirty="0">
                <a:solidFill>
                  <a:prstClr val="black"/>
                </a:solidFill>
              </a:rPr>
              <a:t> aldığı” </a:t>
            </a:r>
            <a:r>
              <a:rPr lang="tr-TR" sz="1800" i="1" dirty="0">
                <a:solidFill>
                  <a:prstClr val="black"/>
                </a:solidFill>
              </a:rPr>
              <a:t>yani rakibinin bir ayağını iç taraftan ayağıyla iliştirdiği vakit bir eliyle rakibinin boynundan tutarak güreşmeye de hakkı vardır.</a:t>
            </a:r>
          </a:p>
          <a:p>
            <a:pPr marL="93663" indent="0" algn="just">
              <a:buNone/>
            </a:pPr>
            <a:endParaRPr lang="tr-TR"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31</a:t>
            </a:fld>
            <a:endParaRPr lang="tr-TR"/>
          </a:p>
        </p:txBody>
      </p:sp>
    </p:spTree>
    <p:extLst>
      <p:ext uri="{BB962C8B-B14F-4D97-AF65-F5344CB8AC3E}">
        <p14:creationId xmlns:p14="http://schemas.microsoft.com/office/powerpoint/2010/main" val="300632785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471" y="121024"/>
            <a:ext cx="8875058" cy="6600453"/>
          </a:xfrm>
          <a:solidFill>
            <a:schemeClr val="bg1"/>
          </a:solidFill>
        </p:spPr>
        <p:txBody>
          <a:bodyPr>
            <a:normAutofit lnSpcReduction="10000"/>
          </a:bodyPr>
          <a:lstStyle/>
          <a:p>
            <a:pPr marL="268288" indent="-268288" algn="just">
              <a:lnSpc>
                <a:spcPct val="150000"/>
              </a:lnSpc>
              <a:spcBef>
                <a:spcPts val="0"/>
              </a:spcBef>
              <a:buFont typeface="Wingdings" panose="05000000000000000000" pitchFamily="2" charset="2"/>
              <a:buChar char="§"/>
            </a:pPr>
            <a:r>
              <a:rPr lang="tr-TR" sz="1800" dirty="0" smtClean="0">
                <a:solidFill>
                  <a:prstClr val="black"/>
                </a:solidFill>
              </a:rPr>
              <a:t>Bir </a:t>
            </a:r>
            <a:r>
              <a:rPr lang="tr-TR" sz="1800" dirty="0">
                <a:solidFill>
                  <a:prstClr val="black"/>
                </a:solidFill>
              </a:rPr>
              <a:t>güreşçinin galip ilan edilmesi için iki taraftan birinin </a:t>
            </a:r>
            <a:r>
              <a:rPr lang="tr-TR" sz="1800" b="1" dirty="0" smtClean="0">
                <a:solidFill>
                  <a:prstClr val="black"/>
                </a:solidFill>
              </a:rPr>
              <a:t>“</a:t>
            </a:r>
            <a:r>
              <a:rPr lang="tr-TR" sz="1800" b="1" dirty="0" err="1" smtClean="0">
                <a:solidFill>
                  <a:prstClr val="black"/>
                </a:solidFill>
              </a:rPr>
              <a:t>şalka</a:t>
            </a:r>
            <a:r>
              <a:rPr lang="tr-TR" sz="1800" b="1" dirty="0" smtClean="0">
                <a:solidFill>
                  <a:prstClr val="black"/>
                </a:solidFill>
              </a:rPr>
              <a:t> </a:t>
            </a:r>
            <a:r>
              <a:rPr lang="tr-TR" sz="1800" b="1" dirty="0">
                <a:solidFill>
                  <a:prstClr val="black"/>
                </a:solidFill>
              </a:rPr>
              <a:t>düşmesi”</a:t>
            </a:r>
            <a:r>
              <a:rPr lang="tr-TR" sz="1800" dirty="0">
                <a:solidFill>
                  <a:prstClr val="black"/>
                </a:solidFill>
              </a:rPr>
              <a:t> </a:t>
            </a:r>
            <a:r>
              <a:rPr lang="tr-TR" sz="1800" b="1" dirty="0">
                <a:solidFill>
                  <a:prstClr val="black"/>
                </a:solidFill>
              </a:rPr>
              <a:t>yani sırtının yere gelmesi </a:t>
            </a:r>
            <a:r>
              <a:rPr lang="tr-TR" sz="1800" dirty="0">
                <a:solidFill>
                  <a:prstClr val="black"/>
                </a:solidFill>
              </a:rPr>
              <a:t>ya da </a:t>
            </a:r>
            <a:r>
              <a:rPr lang="tr-TR" sz="1800" b="1" dirty="0">
                <a:solidFill>
                  <a:prstClr val="black"/>
                </a:solidFill>
              </a:rPr>
              <a:t>bir omzu yere değmesi lazımdır</a:t>
            </a:r>
            <a:r>
              <a:rPr lang="tr-TR" sz="1800" dirty="0">
                <a:solidFill>
                  <a:prstClr val="black"/>
                </a:solidFill>
              </a:rPr>
              <a:t>. </a:t>
            </a:r>
            <a:endParaRPr lang="tr-TR" sz="1800" dirty="0" smtClean="0">
              <a:solidFill>
                <a:prstClr val="black"/>
              </a:solidFill>
            </a:endParaRPr>
          </a:p>
          <a:p>
            <a:pPr marL="268288" indent="-268288" algn="just">
              <a:lnSpc>
                <a:spcPct val="150000"/>
              </a:lnSpc>
              <a:spcBef>
                <a:spcPts val="0"/>
              </a:spcBef>
              <a:buFont typeface="Wingdings" panose="05000000000000000000" pitchFamily="2" charset="2"/>
              <a:buChar char="§"/>
            </a:pPr>
            <a:r>
              <a:rPr lang="tr-TR" sz="1800" dirty="0" smtClean="0">
                <a:solidFill>
                  <a:prstClr val="black"/>
                </a:solidFill>
              </a:rPr>
              <a:t>Güreş </a:t>
            </a:r>
            <a:r>
              <a:rPr lang="tr-TR" sz="1800" dirty="0">
                <a:solidFill>
                  <a:prstClr val="black"/>
                </a:solidFill>
              </a:rPr>
              <a:t>hasımlardan birinin kurala göre yıkılması ya da kendisini yenik saymasına kadar devam eder. </a:t>
            </a:r>
            <a:endParaRPr lang="tr-TR" sz="1800" dirty="0" smtClean="0">
              <a:solidFill>
                <a:prstClr val="black"/>
              </a:solidFill>
            </a:endParaRPr>
          </a:p>
          <a:p>
            <a:pPr marL="268288" indent="-268288" algn="just">
              <a:lnSpc>
                <a:spcPct val="150000"/>
              </a:lnSpc>
              <a:spcBef>
                <a:spcPts val="0"/>
              </a:spcBef>
              <a:buFont typeface="Wingdings" panose="05000000000000000000" pitchFamily="2" charset="2"/>
              <a:buChar char="§"/>
            </a:pPr>
            <a:r>
              <a:rPr lang="tr-TR" sz="1800" dirty="0" smtClean="0">
                <a:solidFill>
                  <a:prstClr val="black"/>
                </a:solidFill>
              </a:rPr>
              <a:t>Sayı </a:t>
            </a:r>
            <a:r>
              <a:rPr lang="tr-TR" sz="1800" dirty="0">
                <a:solidFill>
                  <a:prstClr val="black"/>
                </a:solidFill>
              </a:rPr>
              <a:t>hesabıyla yenik sayma usulü geleneksel güreş kurallarında yoktur. Ancak, kuşak güreşi bir yönetmeliğe bağlandıktan sonra 15, 20, 25 dakika güreşme ve puan verme usulü getirilmiştir. </a:t>
            </a:r>
            <a:endParaRPr lang="tr-TR" sz="1800" dirty="0" smtClean="0">
              <a:solidFill>
                <a:prstClr val="black"/>
              </a:solidFill>
            </a:endParaRPr>
          </a:p>
          <a:p>
            <a:pPr marL="268288" indent="-268288" algn="just">
              <a:lnSpc>
                <a:spcPct val="150000"/>
              </a:lnSpc>
              <a:spcBef>
                <a:spcPts val="0"/>
              </a:spcBef>
              <a:buFont typeface="Wingdings" panose="05000000000000000000" pitchFamily="2" charset="2"/>
              <a:buChar char="§"/>
            </a:pPr>
            <a:r>
              <a:rPr lang="tr-TR" sz="1800" b="1" dirty="0" smtClean="0">
                <a:solidFill>
                  <a:prstClr val="black"/>
                </a:solidFill>
              </a:rPr>
              <a:t>Puan </a:t>
            </a:r>
            <a:r>
              <a:rPr lang="tr-TR" sz="1800" b="1" dirty="0">
                <a:solidFill>
                  <a:prstClr val="black"/>
                </a:solidFill>
              </a:rPr>
              <a:t>verme usulü şöyledir; </a:t>
            </a:r>
            <a:r>
              <a:rPr lang="tr-TR" sz="1800" i="1" dirty="0">
                <a:solidFill>
                  <a:prstClr val="black"/>
                </a:solidFill>
              </a:rPr>
              <a:t>başhakem ve yardımcı hakemler güreşi dikkatle takip ederler, güreşçilerden hangisinin daha iyi </a:t>
            </a:r>
            <a:r>
              <a:rPr lang="tr-TR" sz="1800" i="1" dirty="0" smtClean="0">
                <a:solidFill>
                  <a:prstClr val="black"/>
                </a:solidFill>
              </a:rPr>
              <a:t>güreştiğini, </a:t>
            </a:r>
            <a:r>
              <a:rPr lang="tr-TR" sz="1800" i="1" dirty="0">
                <a:solidFill>
                  <a:prstClr val="black"/>
                </a:solidFill>
              </a:rPr>
              <a:t>hangisinin usul ve kaidelere daha çok dikkat ettiğini göz önünde bulundurarak </a:t>
            </a:r>
            <a:r>
              <a:rPr lang="tr-TR" sz="1800" b="1" i="1" dirty="0">
                <a:solidFill>
                  <a:prstClr val="black"/>
                </a:solidFill>
              </a:rPr>
              <a:t>sayı </a:t>
            </a:r>
            <a:r>
              <a:rPr lang="tr-TR" sz="1800" b="1" i="1" dirty="0" smtClean="0">
                <a:solidFill>
                  <a:prstClr val="black"/>
                </a:solidFill>
              </a:rPr>
              <a:t>verirler.</a:t>
            </a:r>
          </a:p>
          <a:p>
            <a:pPr marL="93663" lvl="0" indent="0" algn="just">
              <a:lnSpc>
                <a:spcPct val="150000"/>
              </a:lnSpc>
              <a:spcBef>
                <a:spcPts val="0"/>
              </a:spcBef>
              <a:buNone/>
            </a:pPr>
            <a:r>
              <a:rPr lang="tr-TR" sz="1800" b="1" i="1" dirty="0">
                <a:solidFill>
                  <a:prstClr val="black"/>
                </a:solidFill>
              </a:rPr>
              <a:t>	</a:t>
            </a:r>
            <a:r>
              <a:rPr lang="tr-TR" sz="1800" dirty="0" smtClean="0">
                <a:solidFill>
                  <a:prstClr val="black"/>
                </a:solidFill>
              </a:rPr>
              <a:t>Güreş </a:t>
            </a:r>
            <a:r>
              <a:rPr lang="tr-TR" sz="1800" dirty="0">
                <a:solidFill>
                  <a:prstClr val="black"/>
                </a:solidFill>
              </a:rPr>
              <a:t>sonlandıktan sonra ödül verilir. Kırım ve </a:t>
            </a:r>
            <a:r>
              <a:rPr lang="tr-TR" sz="1800" dirty="0" err="1">
                <a:solidFill>
                  <a:prstClr val="black"/>
                </a:solidFill>
              </a:rPr>
              <a:t>Dobruca</a:t>
            </a:r>
            <a:r>
              <a:rPr lang="tr-TR" sz="1800" dirty="0">
                <a:solidFill>
                  <a:prstClr val="black"/>
                </a:solidFill>
              </a:rPr>
              <a:t> Türkleri ödüle </a:t>
            </a:r>
            <a:r>
              <a:rPr lang="tr-TR" sz="1800" b="1" dirty="0">
                <a:solidFill>
                  <a:prstClr val="black"/>
                </a:solidFill>
              </a:rPr>
              <a:t>“Bahşiş” </a:t>
            </a:r>
            <a:r>
              <a:rPr lang="tr-TR" sz="1800" dirty="0">
                <a:solidFill>
                  <a:prstClr val="black"/>
                </a:solidFill>
              </a:rPr>
              <a:t>demektedirler. Eğer güreş düğünde yapılmışsa, bahşişler gelinin çeyizinden ayrılan (keten, gömlek, şal, çevre, havlu, mendil, </a:t>
            </a:r>
            <a:r>
              <a:rPr lang="tr-TR" sz="1800" dirty="0" err="1">
                <a:solidFill>
                  <a:prstClr val="black"/>
                </a:solidFill>
              </a:rPr>
              <a:t>serbenti</a:t>
            </a:r>
            <a:r>
              <a:rPr lang="tr-TR" sz="1800" dirty="0">
                <a:solidFill>
                  <a:prstClr val="black"/>
                </a:solidFill>
              </a:rPr>
              <a:t>, </a:t>
            </a:r>
            <a:r>
              <a:rPr lang="tr-TR" sz="1800" dirty="0" err="1">
                <a:solidFill>
                  <a:prstClr val="black"/>
                </a:solidFill>
              </a:rPr>
              <a:t>çerik</a:t>
            </a:r>
            <a:r>
              <a:rPr lang="tr-TR" sz="1800" dirty="0">
                <a:solidFill>
                  <a:prstClr val="black"/>
                </a:solidFill>
              </a:rPr>
              <a:t>, yün çorap…) gibi </a:t>
            </a:r>
            <a:r>
              <a:rPr lang="tr-TR" sz="1800" b="1" dirty="0">
                <a:solidFill>
                  <a:prstClr val="black"/>
                </a:solidFill>
              </a:rPr>
              <a:t>“</a:t>
            </a:r>
            <a:r>
              <a:rPr lang="tr-TR" sz="1800" b="1" dirty="0" err="1">
                <a:solidFill>
                  <a:prstClr val="black"/>
                </a:solidFill>
              </a:rPr>
              <a:t>Akşey</a:t>
            </a:r>
            <a:r>
              <a:rPr lang="tr-TR" sz="1800" b="1" dirty="0">
                <a:solidFill>
                  <a:prstClr val="black"/>
                </a:solidFill>
              </a:rPr>
              <a:t>” </a:t>
            </a:r>
            <a:r>
              <a:rPr lang="tr-TR" sz="1800" dirty="0">
                <a:solidFill>
                  <a:prstClr val="black"/>
                </a:solidFill>
              </a:rPr>
              <a:t>denilen dokuz parçadan oluşan </a:t>
            </a:r>
            <a:r>
              <a:rPr lang="tr-TR" sz="1800" dirty="0" smtClean="0">
                <a:solidFill>
                  <a:prstClr val="black"/>
                </a:solidFill>
              </a:rPr>
              <a:t>eşyalardan karşılanır. </a:t>
            </a:r>
            <a:r>
              <a:rPr lang="tr-TR" sz="1800" i="1" dirty="0" smtClean="0">
                <a:solidFill>
                  <a:prstClr val="black"/>
                </a:solidFill>
              </a:rPr>
              <a:t>Düğün </a:t>
            </a:r>
            <a:r>
              <a:rPr lang="tr-TR" sz="1800" i="1" dirty="0">
                <a:solidFill>
                  <a:prstClr val="black"/>
                </a:solidFill>
              </a:rPr>
              <a:t>sahibi </a:t>
            </a:r>
            <a:r>
              <a:rPr lang="tr-TR" sz="1800" i="1" dirty="0" smtClean="0">
                <a:solidFill>
                  <a:prstClr val="black"/>
                </a:solidFill>
              </a:rPr>
              <a:t>zengin ise</a:t>
            </a:r>
            <a:r>
              <a:rPr lang="tr-TR" sz="1800" i="1" dirty="0">
                <a:solidFill>
                  <a:prstClr val="black"/>
                </a:solidFill>
              </a:rPr>
              <a:t>, keçi, dana, at para ya da akçe </a:t>
            </a:r>
            <a:r>
              <a:rPr lang="tr-TR" sz="1800" i="1" dirty="0" smtClean="0">
                <a:solidFill>
                  <a:prstClr val="black"/>
                </a:solidFill>
              </a:rPr>
              <a:t>gibi </a:t>
            </a:r>
            <a:r>
              <a:rPr lang="tr-TR" sz="1800" i="1" dirty="0">
                <a:solidFill>
                  <a:prstClr val="black"/>
                </a:solidFill>
              </a:rPr>
              <a:t>hediyelerde verebilir. Güreşi kazanan delikanlı hangi köyden ise o köyün halkı bununla gurur duyarlar, güreş </a:t>
            </a:r>
            <a:r>
              <a:rPr lang="tr-TR" sz="1800" i="1" dirty="0" err="1">
                <a:solidFill>
                  <a:prstClr val="black"/>
                </a:solidFill>
              </a:rPr>
              <a:t>cüldesini</a:t>
            </a:r>
            <a:r>
              <a:rPr lang="tr-TR" sz="1800" i="1" dirty="0">
                <a:solidFill>
                  <a:prstClr val="black"/>
                </a:solidFill>
              </a:rPr>
              <a:t> arabalarının önüne dikerek köylerine dönerler</a:t>
            </a:r>
            <a:r>
              <a:rPr lang="tr-TR" sz="1800" i="1" dirty="0" smtClean="0">
                <a:solidFill>
                  <a:prstClr val="black"/>
                </a:solidFill>
              </a:rPr>
              <a:t>.</a:t>
            </a:r>
            <a:endParaRPr lang="tr-TR" sz="1800" dirty="0">
              <a:solidFill>
                <a:prstClr val="black"/>
              </a:solidFill>
            </a:endParaRPr>
          </a:p>
          <a:p>
            <a:pPr marL="379413" indent="-285750" algn="just">
              <a:lnSpc>
                <a:spcPct val="150000"/>
              </a:lnSpc>
              <a:spcBef>
                <a:spcPts val="0"/>
              </a:spcBef>
              <a:buFont typeface="Wingdings" panose="05000000000000000000" pitchFamily="2" charset="2"/>
              <a:buChar char="§"/>
            </a:pPr>
            <a:endParaRPr lang="tr-TR" i="1" dirty="0"/>
          </a:p>
        </p:txBody>
      </p:sp>
      <p:sp>
        <p:nvSpPr>
          <p:cNvPr id="4" name="Slayt Numarası Yer Tutucusu 3"/>
          <p:cNvSpPr>
            <a:spLocks noGrp="1"/>
          </p:cNvSpPr>
          <p:nvPr>
            <p:ph type="sldNum" sz="quarter" idx="12"/>
          </p:nvPr>
        </p:nvSpPr>
        <p:spPr/>
        <p:txBody>
          <a:bodyPr/>
          <a:lstStyle/>
          <a:p>
            <a:fld id="{6FC13FC8-B52D-48D8-8A28-7B729EE58DC5}" type="slidenum">
              <a:rPr lang="tr-TR" smtClean="0"/>
              <a:t>32</a:t>
            </a:fld>
            <a:endParaRPr lang="tr-TR"/>
          </a:p>
        </p:txBody>
      </p:sp>
    </p:spTree>
    <p:extLst>
      <p:ext uri="{BB962C8B-B14F-4D97-AF65-F5344CB8AC3E}">
        <p14:creationId xmlns:p14="http://schemas.microsoft.com/office/powerpoint/2010/main" val="23132634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76" y="94129"/>
            <a:ext cx="8928848" cy="6627347"/>
          </a:xfrm>
          <a:solidFill>
            <a:schemeClr val="bg1"/>
          </a:solidFill>
        </p:spPr>
        <p:txBody>
          <a:bodyPr>
            <a:noAutofit/>
          </a:bodyPr>
          <a:lstStyle/>
          <a:p>
            <a:pPr marL="93663" lvl="0" indent="0" algn="just">
              <a:lnSpc>
                <a:spcPct val="150000"/>
              </a:lnSpc>
              <a:spcBef>
                <a:spcPts val="0"/>
              </a:spcBef>
              <a:buNone/>
            </a:pPr>
            <a:r>
              <a:rPr lang="tr-TR" sz="1700" dirty="0" smtClean="0"/>
              <a:t>	</a:t>
            </a:r>
            <a:r>
              <a:rPr lang="tr-TR" sz="1700" b="1" i="1" dirty="0">
                <a:solidFill>
                  <a:prstClr val="black"/>
                </a:solidFill>
              </a:rPr>
              <a:t>Kuşak güreşinde uygulanan bazı oyun adları şöyledir: </a:t>
            </a:r>
            <a:r>
              <a:rPr lang="tr-TR" sz="1700" dirty="0">
                <a:solidFill>
                  <a:prstClr val="black"/>
                </a:solidFill>
              </a:rPr>
              <a:t>Pervane (</a:t>
            </a:r>
            <a:r>
              <a:rPr lang="tr-TR" sz="1700" dirty="0" err="1">
                <a:solidFill>
                  <a:prstClr val="black"/>
                </a:solidFill>
              </a:rPr>
              <a:t>çapalakka</a:t>
            </a:r>
            <a:r>
              <a:rPr lang="tr-TR" sz="1700" dirty="0">
                <a:solidFill>
                  <a:prstClr val="black"/>
                </a:solidFill>
              </a:rPr>
              <a:t> almak), </a:t>
            </a:r>
            <a:r>
              <a:rPr lang="tr-TR" sz="1700" dirty="0" err="1">
                <a:solidFill>
                  <a:prstClr val="black"/>
                </a:solidFill>
              </a:rPr>
              <a:t>Yanbaş</a:t>
            </a:r>
            <a:r>
              <a:rPr lang="tr-TR" sz="1700" dirty="0">
                <a:solidFill>
                  <a:prstClr val="black"/>
                </a:solidFill>
              </a:rPr>
              <a:t> (Canbaş), İç çelme (Çenge, içten </a:t>
            </a:r>
            <a:r>
              <a:rPr lang="tr-TR" sz="1700" dirty="0" err="1">
                <a:solidFill>
                  <a:prstClr val="black"/>
                </a:solidFill>
              </a:rPr>
              <a:t>ırgak</a:t>
            </a:r>
            <a:r>
              <a:rPr lang="tr-TR" sz="1700" dirty="0">
                <a:solidFill>
                  <a:prstClr val="black"/>
                </a:solidFill>
              </a:rPr>
              <a:t>), Dış çelme(Çenge, Dıştan </a:t>
            </a:r>
            <a:r>
              <a:rPr lang="tr-TR" sz="1700" dirty="0" err="1">
                <a:solidFill>
                  <a:prstClr val="black"/>
                </a:solidFill>
              </a:rPr>
              <a:t>ırgak</a:t>
            </a:r>
            <a:r>
              <a:rPr lang="tr-TR" sz="1700" dirty="0">
                <a:solidFill>
                  <a:prstClr val="black"/>
                </a:solidFill>
              </a:rPr>
              <a:t>), Tırpan (Ayağa kakma, </a:t>
            </a:r>
            <a:r>
              <a:rPr lang="tr-TR" sz="1700" dirty="0" err="1">
                <a:solidFill>
                  <a:prstClr val="black"/>
                </a:solidFill>
              </a:rPr>
              <a:t>Topşayak</a:t>
            </a:r>
            <a:r>
              <a:rPr lang="tr-TR" sz="1700" dirty="0">
                <a:solidFill>
                  <a:prstClr val="black"/>
                </a:solidFill>
              </a:rPr>
              <a:t>, </a:t>
            </a:r>
            <a:r>
              <a:rPr lang="tr-TR" sz="1700" dirty="0" err="1">
                <a:solidFill>
                  <a:prstClr val="black"/>
                </a:solidFill>
              </a:rPr>
              <a:t>Şaltayak</a:t>
            </a:r>
            <a:r>
              <a:rPr lang="tr-TR" sz="1700" dirty="0">
                <a:solidFill>
                  <a:prstClr val="black"/>
                </a:solidFill>
              </a:rPr>
              <a:t>), Ayı sarması (Ayı </a:t>
            </a:r>
            <a:r>
              <a:rPr lang="tr-TR" sz="1700" dirty="0" err="1">
                <a:solidFill>
                  <a:prstClr val="black"/>
                </a:solidFill>
              </a:rPr>
              <a:t>urgak</a:t>
            </a:r>
            <a:r>
              <a:rPr lang="tr-TR" sz="1700" dirty="0">
                <a:solidFill>
                  <a:prstClr val="black"/>
                </a:solidFill>
              </a:rPr>
              <a:t>), Tavşan Koltuğu (Koyan koltuk) ve Dize </a:t>
            </a:r>
            <a:r>
              <a:rPr lang="tr-TR" sz="1700" dirty="0" smtClean="0">
                <a:solidFill>
                  <a:prstClr val="black"/>
                </a:solidFill>
              </a:rPr>
              <a:t>alma. </a:t>
            </a:r>
            <a:r>
              <a:rPr lang="tr-TR" sz="1700" dirty="0">
                <a:solidFill>
                  <a:prstClr val="black"/>
                </a:solidFill>
              </a:rPr>
              <a:t>	</a:t>
            </a:r>
            <a:endParaRPr lang="tr-TR" sz="1700" dirty="0" smtClean="0">
              <a:solidFill>
                <a:prstClr val="black"/>
              </a:solidFill>
            </a:endParaRPr>
          </a:p>
          <a:p>
            <a:pPr marL="93663" lvl="0" indent="0" algn="just">
              <a:lnSpc>
                <a:spcPct val="150000"/>
              </a:lnSpc>
              <a:spcBef>
                <a:spcPts val="0"/>
              </a:spcBef>
              <a:buNone/>
            </a:pPr>
            <a:r>
              <a:rPr lang="tr-TR" sz="1700" dirty="0">
                <a:solidFill>
                  <a:prstClr val="black"/>
                </a:solidFill>
              </a:rPr>
              <a:t>	</a:t>
            </a:r>
            <a:r>
              <a:rPr lang="tr-TR" sz="1700" dirty="0" smtClean="0">
                <a:solidFill>
                  <a:prstClr val="black"/>
                </a:solidFill>
              </a:rPr>
              <a:t>Kuşak </a:t>
            </a:r>
            <a:r>
              <a:rPr lang="tr-TR" sz="1700" dirty="0">
                <a:solidFill>
                  <a:prstClr val="black"/>
                </a:solidFill>
              </a:rPr>
              <a:t>güreşi, </a:t>
            </a:r>
            <a:r>
              <a:rPr lang="tr-TR" sz="1700" dirty="0" smtClean="0">
                <a:solidFill>
                  <a:prstClr val="black"/>
                </a:solidFill>
              </a:rPr>
              <a:t>Özbekistan </a:t>
            </a:r>
            <a:r>
              <a:rPr lang="tr-TR" sz="1700" dirty="0">
                <a:solidFill>
                  <a:prstClr val="black"/>
                </a:solidFill>
              </a:rPr>
              <a:t>ve Özbeklerin bulunduğu diğer ülkelerde bir çocuk oyunu olarak görmek mümkündür. Bu güreş düğünlerde, bayramlarda </a:t>
            </a:r>
            <a:r>
              <a:rPr lang="tr-TR" sz="1700" dirty="0" smtClean="0">
                <a:solidFill>
                  <a:prstClr val="black"/>
                </a:solidFill>
              </a:rPr>
              <a:t>yapılır. </a:t>
            </a:r>
            <a:r>
              <a:rPr lang="tr-TR" sz="1700" dirty="0" smtClean="0"/>
              <a:t>Türkmenistan’dan </a:t>
            </a:r>
            <a:r>
              <a:rPr lang="tr-TR" sz="1700" dirty="0"/>
              <a:t>Kırım’a göç eden Kırım Türkleri tarafından Anadolu’ya getirildiği </a:t>
            </a:r>
            <a:r>
              <a:rPr lang="tr-TR" sz="1700" dirty="0" smtClean="0"/>
              <a:t>Kuşak güreşi Türkmenistan'ın milli spordur.</a:t>
            </a:r>
          </a:p>
          <a:p>
            <a:pPr marL="93663" indent="0" algn="just">
              <a:lnSpc>
                <a:spcPct val="160000"/>
              </a:lnSpc>
              <a:spcBef>
                <a:spcPts val="0"/>
              </a:spcBef>
              <a:buNone/>
            </a:pPr>
            <a:r>
              <a:rPr lang="tr-TR" sz="1700" dirty="0" smtClean="0"/>
              <a:t>	</a:t>
            </a:r>
            <a:r>
              <a:rPr lang="tr-TR" sz="1700" i="1" dirty="0" smtClean="0"/>
              <a:t>Kuşak </a:t>
            </a:r>
            <a:r>
              <a:rPr lang="tr-TR" sz="1700" i="1" dirty="0"/>
              <a:t>Güreşi Türkiye’de </a:t>
            </a:r>
            <a:r>
              <a:rPr lang="tr-TR" sz="1700" i="1" dirty="0" smtClean="0"/>
              <a:t>Eskişehir civarında </a:t>
            </a:r>
            <a:r>
              <a:rPr lang="tr-TR" sz="1700" i="1" dirty="0"/>
              <a:t>yaşayan Kırım Türkleri tarafından yapılmaktadır. Ayrıca mahalli organizasyonların yanı sıra her yıl Türkiye Geleneksel Spor Dalları Federasyonu tarafından resmi müsabaka talimatına </a:t>
            </a:r>
            <a:r>
              <a:rPr lang="tr-TR" sz="1700" i="1" dirty="0" smtClean="0"/>
              <a:t>göre </a:t>
            </a:r>
            <a:r>
              <a:rPr lang="tr-TR" sz="1700" i="1" dirty="0"/>
              <a:t>muhtelif illerde ve tarihlerde </a:t>
            </a:r>
            <a:r>
              <a:rPr lang="tr-TR" sz="1700" i="1" dirty="0" smtClean="0"/>
              <a:t>Türkiye </a:t>
            </a:r>
            <a:r>
              <a:rPr lang="tr-TR" sz="1700" i="1" dirty="0"/>
              <a:t>Şampiyonası </a:t>
            </a:r>
            <a:r>
              <a:rPr lang="tr-TR" sz="1700" i="1" dirty="0" smtClean="0"/>
              <a:t>düzenlenmektedir. </a:t>
            </a:r>
            <a:r>
              <a:rPr lang="tr-TR" sz="1700" dirty="0" smtClean="0"/>
              <a:t>Dünyada </a:t>
            </a:r>
            <a:r>
              <a:rPr lang="tr-TR" sz="1700" dirty="0"/>
              <a:t>kuşak güreşine benzer geleneksel güreşler pek çok ülkede farklı kurallarla da olsa </a:t>
            </a:r>
            <a:r>
              <a:rPr lang="tr-TR" sz="1700" dirty="0" smtClean="0"/>
              <a:t>yapılmaktadır</a:t>
            </a:r>
            <a:r>
              <a:rPr lang="tr-TR" sz="1700" dirty="0"/>
              <a:t>. </a:t>
            </a:r>
            <a:r>
              <a:rPr lang="tr-TR" sz="1700" dirty="0" smtClean="0"/>
              <a:t>Söz konusu farklılıkları ortadan kaldırmak ve birlikteliği sağlamak için </a:t>
            </a:r>
            <a:r>
              <a:rPr lang="tr-TR" sz="1700" b="1" i="1" dirty="0" smtClean="0"/>
              <a:t>“</a:t>
            </a:r>
            <a:r>
              <a:rPr lang="tr-TR" sz="1700" b="1" i="1" dirty="0"/>
              <a:t>Uluslararası Kuşak Güreşi Birliği”</a:t>
            </a:r>
            <a:r>
              <a:rPr lang="tr-TR" sz="1700" dirty="0"/>
              <a:t> </a:t>
            </a:r>
            <a:r>
              <a:rPr lang="tr-TR" sz="1700" dirty="0" smtClean="0"/>
              <a:t>(IBWA</a:t>
            </a:r>
            <a:r>
              <a:rPr lang="tr-TR" sz="1700" dirty="0"/>
              <a:t>) adında bir kurum </a:t>
            </a:r>
            <a:r>
              <a:rPr lang="tr-TR" sz="1700" dirty="0" smtClean="0"/>
              <a:t>oluşturulmuştur.</a:t>
            </a:r>
          </a:p>
          <a:p>
            <a:pPr marL="93663" indent="0" algn="just">
              <a:lnSpc>
                <a:spcPct val="160000"/>
              </a:lnSpc>
              <a:spcBef>
                <a:spcPts val="0"/>
              </a:spcBef>
              <a:buNone/>
            </a:pPr>
            <a:r>
              <a:rPr lang="tr-TR" sz="1700" dirty="0" smtClean="0"/>
              <a:t>	Geleneksel </a:t>
            </a:r>
            <a:r>
              <a:rPr lang="tr-TR" sz="1700" dirty="0"/>
              <a:t>Türk Kuşak Güreşi, </a:t>
            </a:r>
            <a:r>
              <a:rPr lang="tr-TR" sz="1700" i="1" dirty="0"/>
              <a:t>Kırım’ın Kezlev bölgesinde</a:t>
            </a:r>
            <a:r>
              <a:rPr lang="tr-TR" sz="1700" dirty="0"/>
              <a:t>, </a:t>
            </a:r>
            <a:r>
              <a:rPr lang="tr-TR" sz="1700" i="1" dirty="0"/>
              <a:t>Romanya’nın Köstence </a:t>
            </a:r>
            <a:r>
              <a:rPr lang="tr-TR" sz="1700" dirty="0"/>
              <a:t>ve </a:t>
            </a:r>
            <a:r>
              <a:rPr lang="tr-TR" sz="1700" dirty="0" err="1"/>
              <a:t>Mangalya</a:t>
            </a:r>
            <a:r>
              <a:rPr lang="tr-TR" sz="1700" dirty="0"/>
              <a:t> bölgelerinde her yıl yapılan organizasyonlarla büyük ilgi görmektedir. </a:t>
            </a:r>
            <a:r>
              <a:rPr lang="tr-TR" sz="1700" i="1" dirty="0"/>
              <a:t>Ayrıca Tataristan’da </a:t>
            </a:r>
            <a:r>
              <a:rPr lang="tr-TR" sz="1700" i="1" dirty="0" err="1" smtClean="0"/>
              <a:t>Yakutistan’da</a:t>
            </a:r>
            <a:r>
              <a:rPr lang="tr-TR" sz="1700" i="1" dirty="0" smtClean="0"/>
              <a:t> </a:t>
            </a:r>
            <a:r>
              <a:rPr lang="tr-TR" sz="1700" i="1" dirty="0"/>
              <a:t>ve diğer Türk bölgelerinde de yapılmaktadır.</a:t>
            </a:r>
          </a:p>
        </p:txBody>
      </p:sp>
      <p:sp>
        <p:nvSpPr>
          <p:cNvPr id="4" name="Slayt Numarası Yer Tutucusu 3"/>
          <p:cNvSpPr>
            <a:spLocks noGrp="1"/>
          </p:cNvSpPr>
          <p:nvPr>
            <p:ph type="sldNum" sz="quarter" idx="12"/>
          </p:nvPr>
        </p:nvSpPr>
        <p:spPr/>
        <p:txBody>
          <a:bodyPr/>
          <a:lstStyle/>
          <a:p>
            <a:fld id="{6FC13FC8-B52D-48D8-8A28-7B729EE58DC5}" type="slidenum">
              <a:rPr lang="tr-TR" smtClean="0"/>
              <a:t>33</a:t>
            </a:fld>
            <a:endParaRPr lang="tr-TR" dirty="0"/>
          </a:p>
        </p:txBody>
      </p:sp>
    </p:spTree>
    <p:extLst>
      <p:ext uri="{BB962C8B-B14F-4D97-AF65-F5344CB8AC3E}">
        <p14:creationId xmlns:p14="http://schemas.microsoft.com/office/powerpoint/2010/main" val="6703409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1706" y="201706"/>
            <a:ext cx="8794376" cy="6519771"/>
          </a:xfrm>
          <a:solidFill>
            <a:schemeClr val="bg1"/>
          </a:solidFill>
        </p:spPr>
        <p:txBody>
          <a:bodyPr/>
          <a:lstStyle/>
          <a:p>
            <a:pPr marL="93663" lvl="0" indent="0">
              <a:lnSpc>
                <a:spcPct val="170000"/>
              </a:lnSpc>
              <a:spcBef>
                <a:spcPts val="0"/>
              </a:spcBef>
              <a:buNone/>
            </a:pPr>
            <a:r>
              <a:rPr lang="tr-TR" sz="1200" b="1" smtClean="0">
                <a:solidFill>
                  <a:srgbClr val="333333"/>
                </a:solidFill>
                <a:latin typeface="Calibri" panose="020F0502020204030204" pitchFamily="34" charset="0"/>
                <a:cs typeface="Calibri" panose="020F0502020204030204" pitchFamily="34" charset="0"/>
              </a:rPr>
              <a:t>Kaynakça</a:t>
            </a:r>
            <a:r>
              <a:rPr lang="tr-TR" sz="1200" b="1" dirty="0">
                <a:solidFill>
                  <a:srgbClr val="333333"/>
                </a:solidFill>
                <a:latin typeface="Calibri" panose="020F0502020204030204" pitchFamily="34" charset="0"/>
                <a:cs typeface="Calibri" panose="020F0502020204030204" pitchFamily="34" charset="0"/>
              </a:rPr>
              <a:t>:</a:t>
            </a:r>
          </a:p>
          <a:p>
            <a:pPr marL="93663" lvl="0" indent="0">
              <a:lnSpc>
                <a:spcPct val="170000"/>
              </a:lnSpc>
              <a:spcBef>
                <a:spcPts val="0"/>
              </a:spcBef>
              <a:buNone/>
            </a:pPr>
            <a:endParaRPr lang="tr-TR" sz="1200" dirty="0" smtClean="0">
              <a:solidFill>
                <a:srgbClr val="333333"/>
              </a:solidFill>
              <a:latin typeface="Calibri" panose="020F0502020204030204" pitchFamily="34" charset="0"/>
              <a:cs typeface="Calibri" panose="020F0502020204030204" pitchFamily="34" charset="0"/>
            </a:endParaRPr>
          </a:p>
          <a:p>
            <a:pPr marL="265113" lvl="0" indent="-171450">
              <a:lnSpc>
                <a:spcPct val="170000"/>
              </a:lnSpc>
              <a:spcBef>
                <a:spcPts val="0"/>
              </a:spcBef>
              <a:buFont typeface="Wingdings" panose="05000000000000000000" pitchFamily="2" charset="2"/>
              <a:buChar char="§"/>
            </a:pPr>
            <a:r>
              <a:rPr lang="tr-TR" sz="1200" dirty="0" smtClean="0">
                <a:solidFill>
                  <a:srgbClr val="333333"/>
                </a:solidFill>
                <a:latin typeface="Calibri" panose="020F0502020204030204" pitchFamily="34" charset="0"/>
                <a:cs typeface="Calibri" panose="020F0502020204030204" pitchFamily="34" charset="0"/>
              </a:rPr>
              <a:t>GÜVEN</a:t>
            </a:r>
            <a:r>
              <a:rPr lang="tr-TR" sz="1200" dirty="0">
                <a:solidFill>
                  <a:srgbClr val="333333"/>
                </a:solidFill>
                <a:latin typeface="Calibri" panose="020F0502020204030204" pitchFamily="34" charset="0"/>
                <a:cs typeface="Calibri" panose="020F0502020204030204" pitchFamily="34" charset="0"/>
              </a:rPr>
              <a:t>, Özbay, Türklerde Spor Kültürü, Türk Tarih Kurumu Basımevi, 1992</a:t>
            </a:r>
          </a:p>
          <a:p>
            <a:pPr marL="265113" lvl="0" indent="-171450">
              <a:lnSpc>
                <a:spcPct val="170000"/>
              </a:lnSpc>
              <a:spcBef>
                <a:spcPts val="0"/>
              </a:spcBef>
              <a:buFont typeface="Wingdings" panose="05000000000000000000" pitchFamily="2" charset="2"/>
              <a:buChar char="§"/>
            </a:pPr>
            <a:r>
              <a:rPr lang="tr-TR" sz="1200" dirty="0">
                <a:solidFill>
                  <a:srgbClr val="333333"/>
                </a:solidFill>
                <a:latin typeface="Calibri" panose="020F0502020204030204" pitchFamily="34" charset="0"/>
                <a:cs typeface="Calibri" panose="020F0502020204030204" pitchFamily="34" charset="0"/>
              </a:rPr>
              <a:t>ÖZTEK, İbrahim, Bilimsel </a:t>
            </a:r>
            <a:r>
              <a:rPr lang="tr-TR" sz="1200" dirty="0" err="1">
                <a:solidFill>
                  <a:srgbClr val="333333"/>
                </a:solidFill>
                <a:latin typeface="Calibri" panose="020F0502020204030204" pitchFamily="34" charset="0"/>
                <a:cs typeface="Calibri" panose="020F0502020204030204" pitchFamily="34" charset="0"/>
              </a:rPr>
              <a:t>Kuraş</a:t>
            </a:r>
            <a:r>
              <a:rPr lang="tr-TR" sz="1200" dirty="0">
                <a:solidFill>
                  <a:srgbClr val="333333"/>
                </a:solidFill>
                <a:latin typeface="Calibri" panose="020F0502020204030204" pitchFamily="34" charset="0"/>
                <a:cs typeface="Calibri" panose="020F0502020204030204" pitchFamily="34" charset="0"/>
              </a:rPr>
              <a:t>, Antakya Belediyesi Kültür Yayınları,2011</a:t>
            </a:r>
          </a:p>
          <a:p>
            <a:pPr marL="265113" lvl="0" indent="-171450">
              <a:lnSpc>
                <a:spcPct val="170000"/>
              </a:lnSpc>
              <a:spcBef>
                <a:spcPts val="0"/>
              </a:spcBef>
              <a:buFont typeface="Wingdings" panose="05000000000000000000" pitchFamily="2" charset="2"/>
              <a:buChar char="§"/>
            </a:pPr>
            <a:r>
              <a:rPr lang="tr-TR" sz="1200" dirty="0">
                <a:solidFill>
                  <a:srgbClr val="333333"/>
                </a:solidFill>
                <a:latin typeface="Calibri" panose="020F0502020204030204" pitchFamily="34" charset="0"/>
                <a:cs typeface="Calibri" panose="020F0502020204030204" pitchFamily="34" charset="0"/>
              </a:rPr>
              <a:t>ŞAHİN, Murat, Türk Kültüründe Aba Güreşi, Gaziantepspor Kulübü Spor Eğitim Yayınları, Ankara, 2003</a:t>
            </a:r>
          </a:p>
          <a:p>
            <a:pPr marL="265113" lvl="0" indent="-171450">
              <a:lnSpc>
                <a:spcPct val="170000"/>
              </a:lnSpc>
              <a:spcBef>
                <a:spcPts val="0"/>
              </a:spcBef>
              <a:buFont typeface="Wingdings" panose="05000000000000000000" pitchFamily="2" charset="2"/>
              <a:buChar char="§"/>
            </a:pPr>
            <a:r>
              <a:rPr lang="tr-TR" sz="1200" dirty="0">
                <a:solidFill>
                  <a:srgbClr val="333333"/>
                </a:solidFill>
                <a:latin typeface="Calibri" panose="020F0502020204030204" pitchFamily="34" charset="0"/>
                <a:cs typeface="Calibri" panose="020F0502020204030204" pitchFamily="34" charset="0"/>
              </a:rPr>
              <a:t>TÜZÜN, Ahmet, Türk Dünyasında Ortak Sporlar, Gençlik ve Spor Genel Müdürlüğü Yayını, Ekim 2010, Ankara</a:t>
            </a:r>
          </a:p>
          <a:p>
            <a:pPr marL="265113" lvl="0" indent="-171450">
              <a:buFont typeface="Wingdings" panose="05000000000000000000" pitchFamily="2" charset="2"/>
              <a:buChar char="§"/>
            </a:pPr>
            <a:r>
              <a:rPr lang="tr-TR" sz="1200" dirty="0">
                <a:solidFill>
                  <a:prstClr val="black"/>
                </a:solidFill>
                <a:latin typeface="Calibri" panose="020F0502020204030204" pitchFamily="34" charset="0"/>
                <a:cs typeface="Calibri" panose="020F0502020204030204" pitchFamily="34" charset="0"/>
                <a:hlinkClick r:id="rId2"/>
              </a:rPr>
              <a:t>https://</a:t>
            </a:r>
            <a:r>
              <a:rPr lang="tr-TR" sz="1200" dirty="0" smtClean="0">
                <a:solidFill>
                  <a:prstClr val="black"/>
                </a:solidFill>
                <a:latin typeface="Calibri" panose="020F0502020204030204" pitchFamily="34" charset="0"/>
                <a:cs typeface="Calibri" panose="020F0502020204030204" pitchFamily="34" charset="0"/>
                <a:hlinkClick r:id="rId2"/>
              </a:rPr>
              <a:t>www.gsdf.gov.tr/tr/spor/kusak-guresi/tarihce</a:t>
            </a:r>
            <a:endParaRPr lang="tr-TR" sz="1200" dirty="0" smtClean="0">
              <a:solidFill>
                <a:prstClr val="black"/>
              </a:solidFill>
              <a:latin typeface="Calibri" panose="020F0502020204030204" pitchFamily="34" charset="0"/>
              <a:cs typeface="Calibri" panose="020F0502020204030204" pitchFamily="34" charset="0"/>
            </a:endParaRPr>
          </a:p>
          <a:p>
            <a:pPr marL="265113" lvl="0" indent="-171450">
              <a:buFont typeface="Wingdings" panose="05000000000000000000" pitchFamily="2" charset="2"/>
              <a:buChar char="§"/>
            </a:pPr>
            <a:r>
              <a:rPr lang="tr-TR" sz="1200" dirty="0" smtClean="0">
                <a:latin typeface="Calibri" panose="020F0502020204030204" pitchFamily="34" charset="0"/>
                <a:cs typeface="Calibri" panose="020F0502020204030204" pitchFamily="34" charset="0"/>
                <a:hlinkClick r:id="rId3"/>
              </a:rPr>
              <a:t>https</a:t>
            </a:r>
            <a:r>
              <a:rPr lang="tr-TR" sz="1200" dirty="0">
                <a:latin typeface="Calibri" panose="020F0502020204030204" pitchFamily="34" charset="0"/>
                <a:cs typeface="Calibri" panose="020F0502020204030204" pitchFamily="34" charset="0"/>
                <a:hlinkClick r:id="rId3"/>
              </a:rPr>
              <a:t>://</a:t>
            </a:r>
            <a:r>
              <a:rPr lang="tr-TR" sz="1200" dirty="0" smtClean="0">
                <a:latin typeface="Calibri" panose="020F0502020204030204" pitchFamily="34" charset="0"/>
                <a:cs typeface="Calibri" panose="020F0502020204030204" pitchFamily="34" charset="0"/>
                <a:hlinkClick r:id="rId3"/>
              </a:rPr>
              <a:t>www.gsdf.gov.tr/tr/spor/kusak-guresi</a:t>
            </a:r>
            <a:endParaRPr lang="tr-TR" sz="1200" dirty="0" smtClean="0">
              <a:latin typeface="Calibri" panose="020F0502020204030204" pitchFamily="34" charset="0"/>
              <a:cs typeface="Calibri" panose="020F0502020204030204" pitchFamily="34" charset="0"/>
            </a:endParaRPr>
          </a:p>
          <a:p>
            <a:endParaRPr lang="tr-TR" sz="1200" dirty="0">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6FC13FC8-B52D-48D8-8A28-7B729EE58DC5}" type="slidenum">
              <a:rPr lang="tr-TR" smtClean="0"/>
              <a:t>34</a:t>
            </a:fld>
            <a:endParaRPr lang="tr-TR"/>
          </a:p>
        </p:txBody>
      </p:sp>
    </p:spTree>
    <p:extLst>
      <p:ext uri="{BB962C8B-B14F-4D97-AF65-F5344CB8AC3E}">
        <p14:creationId xmlns:p14="http://schemas.microsoft.com/office/powerpoint/2010/main" val="34841780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2485</TotalTime>
  <Words>657</Words>
  <Application>Microsoft Office PowerPoint</Application>
  <PresentationFormat>Ekran Gösterisi (4:3)</PresentationFormat>
  <Paragraphs>261</Paragraphs>
  <Slides>34</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34</vt:i4>
      </vt:variant>
    </vt:vector>
  </HeadingPairs>
  <TitlesOfParts>
    <vt:vector size="41" baseType="lpstr">
      <vt:lpstr>Arial</vt:lpstr>
      <vt:lpstr>Brush Script MT</vt:lpstr>
      <vt:lpstr>Calibri</vt:lpstr>
      <vt:lpstr>Gentium Book Basic</vt:lpstr>
      <vt:lpstr>Times New Roman</vt:lpstr>
      <vt:lpstr>Wingdings</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Güreş Tarihi</dc:title>
  <dc:creator>ÜNLÜ</dc:creator>
  <cp:lastModifiedBy>hp</cp:lastModifiedBy>
  <cp:revision>258</cp:revision>
  <dcterms:created xsi:type="dcterms:W3CDTF">2014-12-05T11:22:45Z</dcterms:created>
  <dcterms:modified xsi:type="dcterms:W3CDTF">2020-12-07T11:17:53Z</dcterms:modified>
</cp:coreProperties>
</file>