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257" r:id="rId4"/>
    <p:sldId id="310" r:id="rId5"/>
    <p:sldId id="258" r:id="rId6"/>
    <p:sldId id="259" r:id="rId7"/>
    <p:sldId id="311" r:id="rId8"/>
    <p:sldId id="287" r:id="rId9"/>
    <p:sldId id="288" r:id="rId10"/>
    <p:sldId id="289" r:id="rId11"/>
    <p:sldId id="290" r:id="rId12"/>
    <p:sldId id="291" r:id="rId13"/>
    <p:sldId id="292" r:id="rId14"/>
    <p:sldId id="260" r:id="rId15"/>
    <p:sldId id="261" r:id="rId16"/>
    <p:sldId id="262" r:id="rId17"/>
    <p:sldId id="312" r:id="rId18"/>
    <p:sldId id="263" r:id="rId19"/>
    <p:sldId id="296" r:id="rId20"/>
    <p:sldId id="264" r:id="rId21"/>
    <p:sldId id="297" r:id="rId22"/>
    <p:sldId id="295" r:id="rId23"/>
    <p:sldId id="265" r:id="rId24"/>
    <p:sldId id="266" r:id="rId25"/>
    <p:sldId id="267" r:id="rId26"/>
    <p:sldId id="286" r:id="rId27"/>
    <p:sldId id="268" r:id="rId28"/>
    <p:sldId id="269" r:id="rId29"/>
    <p:sldId id="270" r:id="rId30"/>
    <p:sldId id="271" r:id="rId31"/>
    <p:sldId id="272" r:id="rId32"/>
    <p:sldId id="293" r:id="rId33"/>
    <p:sldId id="307" r:id="rId34"/>
    <p:sldId id="308" r:id="rId35"/>
    <p:sldId id="273" r:id="rId36"/>
    <p:sldId id="294" r:id="rId37"/>
    <p:sldId id="277" r:id="rId38"/>
    <p:sldId id="278" r:id="rId39"/>
    <p:sldId id="299" r:id="rId40"/>
    <p:sldId id="282" r:id="rId41"/>
    <p:sldId id="279" r:id="rId42"/>
    <p:sldId id="280" r:id="rId43"/>
    <p:sldId id="281" r:id="rId44"/>
    <p:sldId id="283" r:id="rId45"/>
    <p:sldId id="284" r:id="rId46"/>
    <p:sldId id="300" r:id="rId47"/>
    <p:sldId id="298" r:id="rId48"/>
    <p:sldId id="306" r:id="rId49"/>
    <p:sldId id="275" r:id="rId50"/>
    <p:sldId id="276" r:id="rId5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3713"/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12.12.2010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1.bp.blogspot.com/_5yiW9rW50uk/SUV_9VbIhLI/AAAAAAAAAJo/Qw5bsFeaRSk/s1600-h/Peroxisome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 descr="http://khenni.files.wordpress.com/2009/04/irrigation-photosynthesis.gif?w=400&amp;h=3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7881"/>
            <a:ext cx="9144000" cy="6885881"/>
          </a:xfrm>
          <a:prstGeom prst="rect">
            <a:avLst/>
          </a:prstGeom>
          <a:noFill/>
        </p:spPr>
      </p:pic>
      <p:sp>
        <p:nvSpPr>
          <p:cNvPr id="4" name="3 Metin kutusu"/>
          <p:cNvSpPr txBox="1"/>
          <p:nvPr/>
        </p:nvSpPr>
        <p:spPr>
          <a:xfrm>
            <a:off x="2500298" y="142852"/>
            <a:ext cx="6341801" cy="1323439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tr-TR" sz="8000" b="1" dirty="0" smtClean="0">
                <a:solidFill>
                  <a:srgbClr val="002060"/>
                </a:solidFill>
                <a:latin typeface="Algerian" pitchFamily="82" charset="0"/>
              </a:rPr>
              <a:t>FOTOSENTEZ</a:t>
            </a:r>
            <a:endParaRPr lang="tr-TR" sz="8000" b="1" dirty="0">
              <a:solidFill>
                <a:srgbClr val="00206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42910" y="928670"/>
            <a:ext cx="7643866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/>
              <a:t>Bitkilerin atmosfer CO</a:t>
            </a:r>
            <a:r>
              <a:rPr lang="tr-TR" sz="2400" b="1" baseline="-25000" dirty="0" smtClean="0"/>
              <a:t>2</a:t>
            </a:r>
            <a:r>
              <a:rPr lang="tr-TR" sz="2400" b="1" dirty="0" smtClean="0"/>
              <a:t>’ni su varlığında ışık enerjisi yardımıyla, özel pigment moleküllerinin katalizörlüğü altında indirgeyerek çeşitli organik maddeleri oluşturması olayına </a:t>
            </a:r>
            <a:r>
              <a:rPr lang="tr-TR" sz="2400" b="1" u="sng" dirty="0" smtClean="0"/>
              <a:t>fotosentez</a:t>
            </a:r>
            <a:r>
              <a:rPr lang="tr-TR" sz="2400" b="1" dirty="0" smtClean="0"/>
              <a:t> denir.</a:t>
            </a:r>
          </a:p>
        </p:txBody>
      </p:sp>
      <p:pic>
        <p:nvPicPr>
          <p:cNvPr id="3" name="Picture 2" descr="http://www.yksd.com/distanceedcourses/Courses09/Biology/lessons/FourthQuarter/Chapter12/12-3/images/10photosynthesis.jpg"/>
          <p:cNvPicPr>
            <a:picLocks noChangeAspect="1" noChangeArrowheads="1"/>
          </p:cNvPicPr>
          <p:nvPr/>
        </p:nvPicPr>
        <p:blipFill>
          <a:blip r:embed="rId2"/>
          <a:srcRect l="22519" r="21910"/>
          <a:stretch>
            <a:fillRect/>
          </a:stretch>
        </p:blipFill>
        <p:spPr bwMode="auto">
          <a:xfrm>
            <a:off x="2773282" y="2857496"/>
            <a:ext cx="3670006" cy="3786214"/>
          </a:xfrm>
          <a:prstGeom prst="rect">
            <a:avLst/>
          </a:prstGeom>
          <a:noFill/>
        </p:spPr>
      </p:pic>
      <p:sp>
        <p:nvSpPr>
          <p:cNvPr id="4" name="3 Metin kutusu"/>
          <p:cNvSpPr txBox="1"/>
          <p:nvPr/>
        </p:nvSpPr>
        <p:spPr>
          <a:xfrm>
            <a:off x="2282386" y="3286124"/>
            <a:ext cx="5036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b="1" dirty="0" smtClean="0"/>
              <a:t>Işık</a:t>
            </a:r>
            <a:endParaRPr lang="tr-TR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1272559" y="4416990"/>
            <a:ext cx="15134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b="1" dirty="0" smtClean="0"/>
              <a:t>Karbondioksit</a:t>
            </a:r>
            <a:endParaRPr lang="tr-TR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2368948" y="5488560"/>
            <a:ext cx="41710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b="1" dirty="0" smtClean="0"/>
              <a:t>Su</a:t>
            </a:r>
            <a:endParaRPr lang="tr-TR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6429388" y="3702610"/>
            <a:ext cx="8944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b="1" dirty="0" smtClean="0"/>
              <a:t>Oksijen</a:t>
            </a:r>
            <a:endParaRPr lang="tr-TR" b="1" dirty="0"/>
          </a:p>
        </p:txBody>
      </p:sp>
      <p:sp>
        <p:nvSpPr>
          <p:cNvPr id="8" name="7 Metin kutusu"/>
          <p:cNvSpPr txBox="1"/>
          <p:nvPr/>
        </p:nvSpPr>
        <p:spPr>
          <a:xfrm>
            <a:off x="6357950" y="5214950"/>
            <a:ext cx="8281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b="1" dirty="0" err="1" smtClean="0"/>
              <a:t>Glukoz</a:t>
            </a:r>
            <a:endParaRPr lang="tr-TR" b="1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img03.blogcu.com/images/i/l/g/ilginchersey/e2de2508ba404f6a03861c43292f60ca_12800637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1867" y="0"/>
            <a:ext cx="6002134" cy="5715016"/>
          </a:xfrm>
          <a:prstGeom prst="rect">
            <a:avLst/>
          </a:prstGeom>
          <a:noFill/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28596" y="3786190"/>
            <a:ext cx="8358246" cy="28623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Fotosentez olayında 673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kcal’lik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bir enerjiye ihtiyaç duyulmaktadır. Bu enerjinin kaynağı güneştir.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Hidrojen bombasında olduğu gibi güneşte de 4 H atomu 1 He atomuna çevrilirken fazla miktarda serbest enerji açığa çıkarak ışın halinde yayılmaktadır. Yayılan bu enerjinin bir bölümü de dünyaya ulaşmaktadır.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Dünya atmosferine gelen güneş enerjisinin yaklaşık yarısı bulutlar ve atmosferdeki gazlar tarafından yansıtılmaktadır. Toprak yüzeyine ulaşan ışınlar % 40’ın üzerindedir. Bu ışınların ancak yarısı fotosentez oluşumunu sağlayan ışınlar olup, diğer yarısı zayıf etkili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infrared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ışınlarıdır.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714348" y="2071678"/>
            <a:ext cx="7786742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000" dirty="0" smtClean="0"/>
              <a:t>Miktarları çok az olmakla birlikte bazı canlılar yeşil renk maddesi içermelerine karşın ışık enerjisi yerine </a:t>
            </a:r>
            <a:r>
              <a:rPr lang="tr-TR" sz="2000" u="sng" dirty="0" smtClean="0"/>
              <a:t>sudan sağladıkları enerji ile </a:t>
            </a:r>
            <a:r>
              <a:rPr lang="tr-TR" sz="2000" dirty="0" smtClean="0"/>
              <a:t>CO</a:t>
            </a:r>
            <a:r>
              <a:rPr lang="tr-TR" sz="2000" baseline="-25000" dirty="0" smtClean="0"/>
              <a:t>2 </a:t>
            </a:r>
            <a:r>
              <a:rPr lang="tr-TR" sz="2000" dirty="0" smtClean="0"/>
              <a:t>özümlemesi yaparak organik bileşikleri oluşturmaktadır. Bu olaya “</a:t>
            </a:r>
            <a:r>
              <a:rPr lang="tr-TR" sz="2000" b="1" dirty="0" err="1" smtClean="0"/>
              <a:t>kemosentez</a:t>
            </a:r>
            <a:r>
              <a:rPr lang="tr-TR" sz="2000" dirty="0" smtClean="0"/>
              <a:t>” adı verilmektedir.</a:t>
            </a:r>
            <a:endParaRPr lang="tr-TR" sz="2000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http://www.funsci.com/fun3_en/exper1/exper1_16.gif"/>
          <p:cNvPicPr>
            <a:picLocks noChangeAspect="1" noChangeArrowheads="1"/>
          </p:cNvPicPr>
          <p:nvPr/>
        </p:nvPicPr>
        <p:blipFill>
          <a:blip r:embed="rId2"/>
          <a:srcRect l="5669" t="1890" r="7559" b="24567"/>
          <a:stretch>
            <a:fillRect/>
          </a:stretch>
        </p:blipFill>
        <p:spPr bwMode="auto">
          <a:xfrm>
            <a:off x="1344329" y="903000"/>
            <a:ext cx="6370943" cy="49548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85720" y="285728"/>
            <a:ext cx="84296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</a:rPr>
              <a:t>Fotosentezin Formülü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Bitkilerin fotosentezinde temel operasyon, suyun fonksiyonlarına ayrılması olayıdır. Su molekülündeki (OH) yükseltgeyici, (H) ise indirgeyici görev yapar. Hidrojen CO</a:t>
            </a:r>
            <a:r>
              <a:rPr lang="tr-TR" sz="1600" baseline="-25000" dirty="0" smtClean="0">
                <a:latin typeface="Arial" pitchFamily="34" charset="0"/>
              </a:rPr>
              <a:t>2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’in indirgenmesini sağlamakta, bu arada OH diğer bir reaksiyonla O</a:t>
            </a:r>
            <a:r>
              <a:rPr lang="tr-TR" sz="1600" baseline="-25000" dirty="0" smtClean="0">
                <a:latin typeface="Arial" pitchFamily="34" charset="0"/>
              </a:rPr>
              <a:t>2 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ve H</a:t>
            </a:r>
            <a:r>
              <a:rPr lang="tr-TR" sz="1600" baseline="-25000" dirty="0" smtClean="0">
                <a:latin typeface="Arial" pitchFamily="34" charset="0"/>
              </a:rPr>
              <a:t>2</a:t>
            </a:r>
            <a:r>
              <a:rPr kumimoji="0" lang="tr-T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 oluşturarak elimine edilmektedir. </a:t>
            </a:r>
          </a:p>
        </p:txBody>
      </p:sp>
      <p:sp>
        <p:nvSpPr>
          <p:cNvPr id="3" name="2 Dikdörtgen"/>
          <p:cNvSpPr/>
          <p:nvPr/>
        </p:nvSpPr>
        <p:spPr>
          <a:xfrm>
            <a:off x="142844" y="5854503"/>
            <a:ext cx="885828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2635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6 CO</a:t>
            </a:r>
            <a:r>
              <a:rPr lang="tr-TR" sz="2000" b="1" baseline="-25000" dirty="0" smtClean="0">
                <a:solidFill>
                  <a:prstClr val="black"/>
                </a:solidFill>
                <a:latin typeface="Arial" pitchFamily="34" charset="0"/>
              </a:rPr>
              <a:t>2 </a:t>
            </a: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+12 H</a:t>
            </a:r>
            <a:r>
              <a:rPr lang="tr-TR" sz="2000" b="1" baseline="-25000" dirty="0" smtClean="0">
                <a:solidFill>
                  <a:prstClr val="black"/>
                </a:solidFill>
                <a:latin typeface="Arial" pitchFamily="34" charset="0"/>
              </a:rPr>
              <a:t>2</a:t>
            </a: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O      </a:t>
            </a:r>
            <a:r>
              <a:rPr lang="tr-TR" b="1" dirty="0" smtClean="0">
                <a:solidFill>
                  <a:prstClr val="black"/>
                </a:solidFill>
                <a:latin typeface="Arial" pitchFamily="34" charset="0"/>
              </a:rPr>
              <a:t>673 </a:t>
            </a:r>
            <a:r>
              <a:rPr lang="tr-TR" b="1" dirty="0" err="1" smtClean="0">
                <a:solidFill>
                  <a:prstClr val="black"/>
                </a:solidFill>
                <a:latin typeface="Arial" pitchFamily="34" charset="0"/>
              </a:rPr>
              <a:t>kcal</a:t>
            </a:r>
            <a:r>
              <a:rPr lang="tr-TR" b="1" dirty="0" smtClean="0">
                <a:solidFill>
                  <a:prstClr val="black"/>
                </a:solidFill>
                <a:latin typeface="Arial" pitchFamily="34" charset="0"/>
              </a:rPr>
              <a:t> güneş enerjisi          </a:t>
            </a: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C</a:t>
            </a:r>
            <a:r>
              <a:rPr lang="tr-TR" sz="2000" b="1" baseline="-25000" dirty="0" smtClean="0">
                <a:solidFill>
                  <a:prstClr val="black"/>
                </a:solidFill>
                <a:latin typeface="Arial" pitchFamily="34" charset="0"/>
              </a:rPr>
              <a:t>6</a:t>
            </a: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H</a:t>
            </a:r>
            <a:r>
              <a:rPr lang="tr-TR" sz="2000" b="1" baseline="-25000" dirty="0" smtClean="0">
                <a:solidFill>
                  <a:prstClr val="black"/>
                </a:solidFill>
                <a:latin typeface="Arial" pitchFamily="34" charset="0"/>
              </a:rPr>
              <a:t>12</a:t>
            </a: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O</a:t>
            </a:r>
            <a:r>
              <a:rPr lang="tr-TR" sz="2000" b="1" baseline="-25000" dirty="0" smtClean="0">
                <a:solidFill>
                  <a:prstClr val="black"/>
                </a:solidFill>
                <a:latin typeface="Arial" pitchFamily="34" charset="0"/>
              </a:rPr>
              <a:t>6</a:t>
            </a: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 + 6 O</a:t>
            </a:r>
            <a:r>
              <a:rPr lang="tr-TR" sz="2000" b="1" baseline="-25000" dirty="0" smtClean="0">
                <a:solidFill>
                  <a:prstClr val="black"/>
                </a:solidFill>
                <a:latin typeface="Arial" pitchFamily="34" charset="0"/>
              </a:rPr>
              <a:t>2</a:t>
            </a: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 + 6 H</a:t>
            </a:r>
            <a:r>
              <a:rPr lang="tr-TR" sz="2000" b="1" baseline="-25000" dirty="0" smtClean="0">
                <a:solidFill>
                  <a:prstClr val="black"/>
                </a:solidFill>
                <a:latin typeface="Arial" pitchFamily="34" charset="0"/>
              </a:rPr>
              <a:t>2</a:t>
            </a: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O</a:t>
            </a:r>
          </a:p>
          <a:p>
            <a:pPr lvl="0" indent="2635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000" b="1" dirty="0" smtClean="0">
                <a:solidFill>
                  <a:prstClr val="black"/>
                </a:solidFill>
                <a:latin typeface="Arial" pitchFamily="34" charset="0"/>
              </a:rPr>
              <a:t>                                      </a:t>
            </a:r>
            <a:r>
              <a:rPr lang="tr-TR" b="1" dirty="0" smtClean="0">
                <a:solidFill>
                  <a:prstClr val="black"/>
                </a:solidFill>
                <a:latin typeface="Arial" pitchFamily="34" charset="0"/>
              </a:rPr>
              <a:t>klorofil</a:t>
            </a:r>
          </a:p>
        </p:txBody>
      </p:sp>
      <p:cxnSp>
        <p:nvCxnSpPr>
          <p:cNvPr id="5" name="4 Düz Ok Bağlayıcısı"/>
          <p:cNvCxnSpPr/>
          <p:nvPr/>
        </p:nvCxnSpPr>
        <p:spPr>
          <a:xfrm flipV="1">
            <a:off x="2390327" y="6139373"/>
            <a:ext cx="3213312" cy="162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Dikdörtgen"/>
          <p:cNvSpPr/>
          <p:nvPr/>
        </p:nvSpPr>
        <p:spPr>
          <a:xfrm>
            <a:off x="285720" y="1928802"/>
            <a:ext cx="68580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latin typeface="Arial" pitchFamily="34" charset="0"/>
              </a:rPr>
              <a:t>O halde fotosentez eşitliği;</a:t>
            </a:r>
          </a:p>
        </p:txBody>
      </p:sp>
      <p:sp>
        <p:nvSpPr>
          <p:cNvPr id="7" name="6 Dikdörtgen"/>
          <p:cNvSpPr/>
          <p:nvPr/>
        </p:nvSpPr>
        <p:spPr>
          <a:xfrm>
            <a:off x="357158" y="2643182"/>
            <a:ext cx="81439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latin typeface="Arial" pitchFamily="34" charset="0"/>
              </a:rPr>
              <a:t>Bu eşitlik 3 aşamaya ayrılabilir: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latin typeface="Arial" pitchFamily="34" charset="0"/>
              </a:rPr>
              <a:t>4 H</a:t>
            </a:r>
            <a:r>
              <a:rPr lang="tr-TR" sz="1600" baseline="-25000" dirty="0" smtClean="0">
                <a:latin typeface="Arial" pitchFamily="34" charset="0"/>
              </a:rPr>
              <a:t>2</a:t>
            </a:r>
            <a:r>
              <a:rPr lang="tr-TR" sz="1600" dirty="0" smtClean="0">
                <a:latin typeface="Arial" pitchFamily="34" charset="0"/>
              </a:rPr>
              <a:t>O                         4 (OH) + 4 H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latin typeface="Arial" pitchFamily="34" charset="0"/>
              </a:rPr>
              <a:t>4 H + CO</a:t>
            </a:r>
            <a:r>
              <a:rPr lang="tr-TR" sz="1600" baseline="-25000" dirty="0" smtClean="0">
                <a:latin typeface="Arial" pitchFamily="34" charset="0"/>
              </a:rPr>
              <a:t>2                           </a:t>
            </a:r>
            <a:r>
              <a:rPr lang="tr-TR" sz="1600" dirty="0" smtClean="0">
                <a:latin typeface="Arial" pitchFamily="34" charset="0"/>
              </a:rPr>
              <a:t>(CH</a:t>
            </a:r>
            <a:r>
              <a:rPr lang="tr-TR" sz="1600" baseline="-25000" dirty="0" smtClean="0">
                <a:latin typeface="Arial" pitchFamily="34" charset="0"/>
              </a:rPr>
              <a:t>2</a:t>
            </a:r>
            <a:r>
              <a:rPr lang="tr-TR" sz="1600" dirty="0" smtClean="0">
                <a:latin typeface="Arial" pitchFamily="34" charset="0"/>
              </a:rPr>
              <a:t>O) + H</a:t>
            </a:r>
            <a:r>
              <a:rPr lang="tr-TR" sz="1600" baseline="-25000" dirty="0" smtClean="0">
                <a:latin typeface="Arial" pitchFamily="34" charset="0"/>
              </a:rPr>
              <a:t>2</a:t>
            </a:r>
            <a:r>
              <a:rPr lang="tr-TR" sz="1600" dirty="0" smtClean="0">
                <a:latin typeface="Arial" pitchFamily="34" charset="0"/>
              </a:rPr>
              <a:t>O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latin typeface="Arial" pitchFamily="34" charset="0"/>
              </a:rPr>
              <a:t>4 (OH)                         2 H</a:t>
            </a:r>
            <a:r>
              <a:rPr lang="tr-TR" sz="1600" baseline="-25000" dirty="0" smtClean="0">
                <a:latin typeface="Arial" pitchFamily="34" charset="0"/>
              </a:rPr>
              <a:t>2</a:t>
            </a:r>
            <a:r>
              <a:rPr lang="tr-TR" sz="1600" dirty="0" smtClean="0">
                <a:latin typeface="Arial" pitchFamily="34" charset="0"/>
              </a:rPr>
              <a:t>O + O</a:t>
            </a:r>
            <a:r>
              <a:rPr lang="tr-TR" sz="1600" baseline="-25000" dirty="0" smtClean="0">
                <a:latin typeface="Arial" pitchFamily="34" charset="0"/>
              </a:rPr>
              <a:t>2 </a:t>
            </a:r>
            <a:endParaRPr lang="tr-TR" sz="1600" dirty="0" smtClean="0">
              <a:latin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1600" dirty="0" smtClean="0">
              <a:latin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latin typeface="Arial" pitchFamily="34" charset="0"/>
              </a:rPr>
              <a:t>Buradan da görüldüğü gibi fotosentez sonucu açığa çıkan oksijen CO</a:t>
            </a:r>
            <a:r>
              <a:rPr lang="tr-TR" sz="1600" baseline="-25000" dirty="0" smtClean="0">
                <a:latin typeface="Arial" pitchFamily="34" charset="0"/>
              </a:rPr>
              <a:t>2 </a:t>
            </a:r>
            <a:r>
              <a:rPr lang="tr-TR" sz="1600" dirty="0" smtClean="0">
                <a:latin typeface="Arial" pitchFamily="34" charset="0"/>
              </a:rPr>
              <a:t>den değil H</a:t>
            </a:r>
            <a:r>
              <a:rPr lang="tr-TR" sz="1600" baseline="-25000" dirty="0" smtClean="0">
                <a:latin typeface="Arial" pitchFamily="34" charset="0"/>
              </a:rPr>
              <a:t>2</a:t>
            </a:r>
            <a:r>
              <a:rPr lang="tr-TR" sz="1600" dirty="0" smtClean="0">
                <a:latin typeface="Arial" pitchFamily="34" charset="0"/>
              </a:rPr>
              <a:t>O dan gelmektedir. </a:t>
            </a:r>
          </a:p>
        </p:txBody>
      </p:sp>
      <p:sp>
        <p:nvSpPr>
          <p:cNvPr id="9" name="8 Dikdörtgen"/>
          <p:cNvSpPr/>
          <p:nvPr/>
        </p:nvSpPr>
        <p:spPr>
          <a:xfrm>
            <a:off x="3214678" y="1857364"/>
            <a:ext cx="542928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2635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CO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2 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+ 4 H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2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O      ışık           (CH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2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O) + 3 H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2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O + O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2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 </a:t>
            </a:r>
          </a:p>
          <a:p>
            <a:pPr lvl="0" indent="2635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                         klorofil</a:t>
            </a:r>
          </a:p>
        </p:txBody>
      </p:sp>
      <p:cxnSp>
        <p:nvCxnSpPr>
          <p:cNvPr id="10" name="9 Düz Ok Bağlayıcısı"/>
          <p:cNvCxnSpPr/>
          <p:nvPr/>
        </p:nvCxnSpPr>
        <p:spPr>
          <a:xfrm>
            <a:off x="4929190" y="2141528"/>
            <a:ext cx="100013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13" name="12 Düz Ok Bağlayıcısı"/>
          <p:cNvCxnSpPr/>
          <p:nvPr/>
        </p:nvCxnSpPr>
        <p:spPr>
          <a:xfrm>
            <a:off x="1643042" y="3030304"/>
            <a:ext cx="1214446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14" name="13 Düz Ok Bağlayıcısı"/>
          <p:cNvCxnSpPr/>
          <p:nvPr/>
        </p:nvCxnSpPr>
        <p:spPr>
          <a:xfrm>
            <a:off x="1928794" y="3316056"/>
            <a:ext cx="92869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16" name="15 Düz Ok Bağlayıcısı"/>
          <p:cNvCxnSpPr/>
          <p:nvPr/>
        </p:nvCxnSpPr>
        <p:spPr>
          <a:xfrm>
            <a:off x="1643042" y="3601808"/>
            <a:ext cx="1214446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19" name="18 Dikdörtgen"/>
          <p:cNvSpPr/>
          <p:nvPr/>
        </p:nvSpPr>
        <p:spPr>
          <a:xfrm>
            <a:off x="785786" y="4643446"/>
            <a:ext cx="7286644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2635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6 CO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2 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+ 6 H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2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O      673 </a:t>
            </a:r>
            <a:r>
              <a:rPr lang="tr-TR" sz="1600" b="1" dirty="0" err="1" smtClean="0">
                <a:solidFill>
                  <a:prstClr val="black"/>
                </a:solidFill>
                <a:latin typeface="Arial" pitchFamily="34" charset="0"/>
              </a:rPr>
              <a:t>kcal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 güneş enerjisi          C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6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H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12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O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6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 + 6 O</a:t>
            </a:r>
            <a:r>
              <a:rPr lang="tr-TR" sz="1600" b="1" baseline="-25000" dirty="0" smtClean="0">
                <a:solidFill>
                  <a:prstClr val="black"/>
                </a:solidFill>
                <a:latin typeface="Arial" pitchFamily="34" charset="0"/>
              </a:rPr>
              <a:t>2</a:t>
            </a: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 </a:t>
            </a:r>
          </a:p>
          <a:p>
            <a:pPr lvl="0" indent="2635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600" b="1" dirty="0" smtClean="0">
                <a:solidFill>
                  <a:prstClr val="black"/>
                </a:solidFill>
                <a:latin typeface="Arial" pitchFamily="34" charset="0"/>
              </a:rPr>
              <a:t>                                      klorofil</a:t>
            </a:r>
          </a:p>
        </p:txBody>
      </p:sp>
      <p:cxnSp>
        <p:nvCxnSpPr>
          <p:cNvPr id="20" name="19 Düz Ok Bağlayıcısı"/>
          <p:cNvCxnSpPr/>
          <p:nvPr/>
        </p:nvCxnSpPr>
        <p:spPr>
          <a:xfrm>
            <a:off x="2714580" y="4927610"/>
            <a:ext cx="2643206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.webme.com/pic/g/gizliilimler/phototsynthesi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10744"/>
            <a:ext cx="5214974" cy="5715042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4214810" y="857232"/>
            <a:ext cx="2500330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400" b="1" dirty="0" smtClean="0"/>
              <a:t>Su + Işık = Kimyasal Enerji</a:t>
            </a:r>
            <a:endParaRPr lang="tr-TR" sz="1400" b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4357686" y="1263835"/>
            <a:ext cx="2928958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tr-TR" sz="1400" b="1" dirty="0" smtClean="0"/>
              <a:t>1.Kloroplastlar ışık enerjisini yakalar </a:t>
            </a:r>
            <a:endParaRPr lang="tr-TR" sz="1400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6000760" y="5072074"/>
            <a:ext cx="164307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tr-TR" sz="1400" b="1" dirty="0" smtClean="0"/>
              <a:t>3. CO2 </a:t>
            </a:r>
            <a:r>
              <a:rPr lang="tr-TR" sz="1400" b="1" dirty="0" err="1" smtClean="0"/>
              <a:t>stomalardan</a:t>
            </a:r>
            <a:r>
              <a:rPr lang="tr-TR" sz="1400" b="1" dirty="0" smtClean="0"/>
              <a:t> </a:t>
            </a:r>
          </a:p>
          <a:p>
            <a:pPr marL="342900" indent="-342900"/>
            <a:r>
              <a:rPr lang="tr-TR" sz="1400" b="1" dirty="0" smtClean="0"/>
              <a:t>yaprağa girer</a:t>
            </a:r>
            <a:endParaRPr lang="tr-TR" sz="1400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3571868" y="5621553"/>
            <a:ext cx="2428892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tr-TR" sz="1400" b="1" dirty="0" smtClean="0"/>
              <a:t>4. Oluşan şeker bitkiye dağılır</a:t>
            </a:r>
            <a:endParaRPr lang="tr-TR" sz="1400" b="1" dirty="0"/>
          </a:p>
        </p:txBody>
      </p:sp>
      <p:cxnSp>
        <p:nvCxnSpPr>
          <p:cNvPr id="11" name="10 Düz Bağlayıcı"/>
          <p:cNvCxnSpPr/>
          <p:nvPr/>
        </p:nvCxnSpPr>
        <p:spPr>
          <a:xfrm rot="5400000">
            <a:off x="3428992" y="2857496"/>
            <a:ext cx="257176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Metin kutusu"/>
          <p:cNvSpPr txBox="1"/>
          <p:nvPr/>
        </p:nvSpPr>
        <p:spPr>
          <a:xfrm>
            <a:off x="4143372" y="5929330"/>
            <a:ext cx="3286148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tr-TR" sz="1400" b="1" dirty="0" smtClean="0"/>
              <a:t>          Kimyasal Enerji + CO2 = Şeker</a:t>
            </a:r>
            <a:endParaRPr lang="tr-TR" sz="1400" b="1" dirty="0"/>
          </a:p>
        </p:txBody>
      </p:sp>
      <p:sp>
        <p:nvSpPr>
          <p:cNvPr id="9" name="8 Metin kutusu"/>
          <p:cNvSpPr txBox="1"/>
          <p:nvPr/>
        </p:nvSpPr>
        <p:spPr>
          <a:xfrm>
            <a:off x="3428992" y="2285992"/>
            <a:ext cx="1143008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tr-TR" sz="1400" b="1" dirty="0" smtClean="0"/>
              <a:t>Işık enerjisi</a:t>
            </a:r>
            <a:endParaRPr lang="tr-TR" sz="14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4510086" y="1835339"/>
            <a:ext cx="1776426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tr-TR" sz="1400" b="1" dirty="0" smtClean="0"/>
              <a:t>2. Su yapraklara girer</a:t>
            </a:r>
            <a:endParaRPr lang="tr-TR" sz="1400" b="1" dirty="0"/>
          </a:p>
        </p:txBody>
      </p:sp>
      <p:cxnSp>
        <p:nvCxnSpPr>
          <p:cNvPr id="12" name="11 Düz Bağlayıcı"/>
          <p:cNvCxnSpPr/>
          <p:nvPr/>
        </p:nvCxnSpPr>
        <p:spPr>
          <a:xfrm rot="5400000">
            <a:off x="4714876" y="2571744"/>
            <a:ext cx="857256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Düz Bağlayıcı"/>
          <p:cNvCxnSpPr>
            <a:stCxn id="6" idx="1"/>
          </p:cNvCxnSpPr>
          <p:nvPr/>
        </p:nvCxnSpPr>
        <p:spPr>
          <a:xfrm rot="10800000">
            <a:off x="5429258" y="5286388"/>
            <a:ext cx="571503" cy="472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Düz Bağlayıcı"/>
          <p:cNvCxnSpPr/>
          <p:nvPr/>
        </p:nvCxnSpPr>
        <p:spPr>
          <a:xfrm rot="5400000">
            <a:off x="3571074" y="5214156"/>
            <a:ext cx="857256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Dikdörtgen"/>
          <p:cNvSpPr/>
          <p:nvPr/>
        </p:nvSpPr>
        <p:spPr>
          <a:xfrm>
            <a:off x="4643438" y="428604"/>
            <a:ext cx="2071702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357158" y="1214422"/>
            <a:ext cx="85010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tr-TR" sz="1800" dirty="0" smtClean="0">
                <a:solidFill>
                  <a:srgbClr val="FFFF66"/>
                </a:solidFill>
              </a:rPr>
              <a:t>Homojen </a:t>
            </a:r>
            <a:r>
              <a:rPr lang="tr-TR" sz="1800" dirty="0">
                <a:solidFill>
                  <a:srgbClr val="FFFF66"/>
                </a:solidFill>
              </a:rPr>
              <a:t>olarak gördüğümüz güneş ışığı veya herhangi bir kaynaktan oluşan beyaz ışık bir prizmadan geçirildiği zaman çeşitli renklere ayrılır. Prizmadan geçen güneş ışığı; kırmızı, turuncu, sarı, yeşil, mavi ve mor renklere ayrılır. Buna ışığın </a:t>
            </a:r>
            <a:r>
              <a:rPr lang="tr-TR" sz="1800" b="1" dirty="0">
                <a:solidFill>
                  <a:srgbClr val="FFFF66"/>
                </a:solidFill>
              </a:rPr>
              <a:t>"</a:t>
            </a:r>
            <a:r>
              <a:rPr lang="tr-TR" sz="1800" b="1" dirty="0">
                <a:solidFill>
                  <a:srgbClr val="FF99FF"/>
                </a:solidFill>
              </a:rPr>
              <a:t>Elektromanyetik Spektrumu</a:t>
            </a:r>
            <a:r>
              <a:rPr lang="tr-TR" sz="1800" b="1" dirty="0">
                <a:solidFill>
                  <a:srgbClr val="FFFF66"/>
                </a:solidFill>
              </a:rPr>
              <a:t>" </a:t>
            </a:r>
            <a:r>
              <a:rPr lang="tr-TR" sz="1800" dirty="0">
                <a:solidFill>
                  <a:srgbClr val="FFFF66"/>
                </a:solidFill>
              </a:rPr>
              <a:t>adı verilmektedir. </a:t>
            </a:r>
          </a:p>
        </p:txBody>
      </p:sp>
      <p:pic>
        <p:nvPicPr>
          <p:cNvPr id="3078" name="Picture 9" descr="G__ne__+I________+Resimler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429000"/>
            <a:ext cx="543970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2071670" y="357166"/>
            <a:ext cx="37173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schemeClr val="tx1"/>
                </a:solidFill>
              </a:rPr>
              <a:t>Fotosentez Olayında Işın Enerjisi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914400" y="1371600"/>
            <a:ext cx="7696200" cy="3139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tr-TR" sz="1800" dirty="0">
                <a:solidFill>
                  <a:schemeClr val="bg1"/>
                </a:solidFill>
              </a:rPr>
              <a:t>Güneş ışınları boyları farklı dalgalar halinde yeryüzüne ulaşır. Bu dalga boyları mikron (μ), </a:t>
            </a:r>
            <a:r>
              <a:rPr lang="tr-TR" sz="1800" dirty="0" err="1">
                <a:solidFill>
                  <a:schemeClr val="bg1"/>
                </a:solidFill>
              </a:rPr>
              <a:t>angstrom</a:t>
            </a:r>
            <a:r>
              <a:rPr lang="tr-TR" sz="1800" dirty="0">
                <a:solidFill>
                  <a:schemeClr val="bg1"/>
                </a:solidFill>
              </a:rPr>
              <a:t> (A</a:t>
            </a:r>
            <a:r>
              <a:rPr lang="tr-TR" sz="1800" baseline="30000" dirty="0">
                <a:solidFill>
                  <a:schemeClr val="bg1"/>
                </a:solidFill>
              </a:rPr>
              <a:t>O</a:t>
            </a:r>
            <a:r>
              <a:rPr lang="tr-TR" sz="1800" dirty="0">
                <a:solidFill>
                  <a:schemeClr val="bg1"/>
                </a:solidFill>
              </a:rPr>
              <a:t>) veya son yıllarda olduğu gibi nanometre (</a:t>
            </a:r>
            <a:r>
              <a:rPr lang="tr-TR" sz="1800" dirty="0" err="1">
                <a:solidFill>
                  <a:schemeClr val="bg1"/>
                </a:solidFill>
              </a:rPr>
              <a:t>nm</a:t>
            </a:r>
            <a:r>
              <a:rPr lang="tr-TR" sz="1800" dirty="0">
                <a:solidFill>
                  <a:schemeClr val="bg1"/>
                </a:solidFill>
              </a:rPr>
              <a:t>) ölçü biriminde bildirilir. </a:t>
            </a:r>
          </a:p>
          <a:p>
            <a:pPr algn="just">
              <a:defRPr/>
            </a:pPr>
            <a:endParaRPr lang="tr-TR" sz="1800" dirty="0">
              <a:solidFill>
                <a:schemeClr val="bg1"/>
              </a:solidFill>
            </a:endParaRPr>
          </a:p>
          <a:p>
            <a:pPr algn="just">
              <a:defRPr/>
            </a:pPr>
            <a:r>
              <a:rPr lang="tr-TR" sz="1800" dirty="0">
                <a:solidFill>
                  <a:schemeClr val="bg1"/>
                </a:solidFill>
              </a:rPr>
              <a:t>Yeryüzüne ulaşan ışık dalga boylarına göre üç ana grup altında toplanabilir. </a:t>
            </a:r>
          </a:p>
          <a:p>
            <a:pPr algn="just">
              <a:defRPr/>
            </a:pPr>
            <a:endParaRPr lang="tr-TR" sz="1800" dirty="0" smtClean="0">
              <a:solidFill>
                <a:schemeClr val="bg1"/>
              </a:solidFill>
            </a:endParaRPr>
          </a:p>
          <a:p>
            <a:pPr indent="180975" algn="just">
              <a:buFont typeface="Arial" pitchFamily="34" charset="0"/>
              <a:buChar char="•"/>
              <a:defRPr/>
            </a:pPr>
            <a:r>
              <a:rPr lang="tr-TR" sz="1800" dirty="0" smtClean="0">
                <a:solidFill>
                  <a:schemeClr val="bg1"/>
                </a:solidFill>
              </a:rPr>
              <a:t>400-700 </a:t>
            </a:r>
            <a:r>
              <a:rPr lang="tr-TR" sz="1800" dirty="0" err="1">
                <a:solidFill>
                  <a:schemeClr val="bg1"/>
                </a:solidFill>
              </a:rPr>
              <a:t>nm</a:t>
            </a:r>
            <a:r>
              <a:rPr lang="tr-TR" sz="1800" dirty="0">
                <a:solidFill>
                  <a:schemeClr val="bg1"/>
                </a:solidFill>
              </a:rPr>
              <a:t> dalga boyları arasında değişen ışıklar </a:t>
            </a:r>
            <a:r>
              <a:rPr lang="tr-TR" sz="1800" b="1" dirty="0">
                <a:solidFill>
                  <a:srgbClr val="ED3713"/>
                </a:solidFill>
              </a:rPr>
              <a:t>görünür ışık</a:t>
            </a:r>
            <a:r>
              <a:rPr lang="tr-TR" sz="1800" dirty="0">
                <a:solidFill>
                  <a:schemeClr val="bg1"/>
                </a:solidFill>
              </a:rPr>
              <a:t>, </a:t>
            </a:r>
            <a:endParaRPr lang="tr-TR" sz="1800" dirty="0" smtClean="0">
              <a:solidFill>
                <a:schemeClr val="bg1"/>
              </a:solidFill>
            </a:endParaRPr>
          </a:p>
          <a:p>
            <a:pPr indent="180975" algn="just">
              <a:buFont typeface="Arial" pitchFamily="34" charset="0"/>
              <a:buChar char="•"/>
              <a:defRPr/>
            </a:pPr>
            <a:endParaRPr lang="tr-TR" sz="1800" dirty="0">
              <a:solidFill>
                <a:schemeClr val="bg1"/>
              </a:solidFill>
            </a:endParaRPr>
          </a:p>
          <a:p>
            <a:pPr indent="180975" algn="just">
              <a:buFont typeface="Arial" pitchFamily="34" charset="0"/>
              <a:buChar char="•"/>
              <a:defRPr/>
            </a:pPr>
            <a:r>
              <a:rPr lang="tr-TR" sz="1800" dirty="0">
                <a:solidFill>
                  <a:schemeClr val="bg1"/>
                </a:solidFill>
              </a:rPr>
              <a:t>400 </a:t>
            </a:r>
            <a:r>
              <a:rPr lang="tr-TR" sz="1800" dirty="0" err="1">
                <a:solidFill>
                  <a:schemeClr val="bg1"/>
                </a:solidFill>
              </a:rPr>
              <a:t>nm</a:t>
            </a:r>
            <a:r>
              <a:rPr lang="tr-TR" sz="1800" dirty="0">
                <a:solidFill>
                  <a:schemeClr val="bg1"/>
                </a:solidFill>
              </a:rPr>
              <a:t> den daha kısa boylu ışıklar </a:t>
            </a:r>
            <a:r>
              <a:rPr lang="tr-TR" sz="1800" b="1" dirty="0">
                <a:solidFill>
                  <a:srgbClr val="ED3713"/>
                </a:solidFill>
              </a:rPr>
              <a:t>mor ötesi (ultraviyole)</a:t>
            </a:r>
            <a:r>
              <a:rPr lang="tr-TR" sz="1800" dirty="0">
                <a:solidFill>
                  <a:srgbClr val="ED3713"/>
                </a:solidFill>
              </a:rPr>
              <a:t>, </a:t>
            </a:r>
            <a:endParaRPr lang="tr-TR" sz="1800" dirty="0" smtClean="0">
              <a:solidFill>
                <a:srgbClr val="ED3713"/>
              </a:solidFill>
            </a:endParaRPr>
          </a:p>
          <a:p>
            <a:pPr indent="180975" algn="just">
              <a:buFont typeface="Arial" pitchFamily="34" charset="0"/>
              <a:buChar char="•"/>
              <a:defRPr/>
            </a:pPr>
            <a:endParaRPr lang="tr-TR" sz="1800" dirty="0">
              <a:solidFill>
                <a:schemeClr val="bg1"/>
              </a:solidFill>
            </a:endParaRPr>
          </a:p>
          <a:p>
            <a:pPr indent="180975" algn="just">
              <a:buFont typeface="Arial" pitchFamily="34" charset="0"/>
              <a:buChar char="•"/>
              <a:defRPr/>
            </a:pPr>
            <a:r>
              <a:rPr lang="tr-TR" sz="1800" dirty="0">
                <a:solidFill>
                  <a:schemeClr val="bg1"/>
                </a:solidFill>
              </a:rPr>
              <a:t>700 </a:t>
            </a:r>
            <a:r>
              <a:rPr lang="tr-TR" sz="1800" dirty="0" err="1">
                <a:solidFill>
                  <a:schemeClr val="bg1"/>
                </a:solidFill>
              </a:rPr>
              <a:t>nm</a:t>
            </a:r>
            <a:r>
              <a:rPr lang="tr-TR" sz="1800" dirty="0">
                <a:solidFill>
                  <a:schemeClr val="bg1"/>
                </a:solidFill>
              </a:rPr>
              <a:t> den uzunlar ise </a:t>
            </a:r>
            <a:r>
              <a:rPr lang="tr-TR" sz="1800" b="1" dirty="0">
                <a:solidFill>
                  <a:srgbClr val="ED3713"/>
                </a:solidFill>
              </a:rPr>
              <a:t>kızılötesi (</a:t>
            </a:r>
            <a:r>
              <a:rPr lang="tr-TR" sz="1800" b="1" dirty="0" err="1">
                <a:solidFill>
                  <a:srgbClr val="ED3713"/>
                </a:solidFill>
              </a:rPr>
              <a:t>infrared</a:t>
            </a:r>
            <a:r>
              <a:rPr lang="tr-TR" sz="1800" b="1" dirty="0" smtClean="0">
                <a:solidFill>
                  <a:srgbClr val="ED3713"/>
                </a:solidFill>
              </a:rPr>
              <a:t>)</a:t>
            </a:r>
            <a:endParaRPr lang="tr-TR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214282" y="2643182"/>
            <a:ext cx="848680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tr-TR" sz="1800" b="1" dirty="0" smtClean="0">
                <a:solidFill>
                  <a:srgbClr val="FF9900"/>
                </a:solidFill>
              </a:rPr>
              <a:t>Uzun </a:t>
            </a:r>
            <a:r>
              <a:rPr lang="tr-TR" sz="1800" b="1" dirty="0">
                <a:solidFill>
                  <a:srgbClr val="FF9900"/>
                </a:solidFill>
              </a:rPr>
              <a:t>dalga boylu ışınlar:</a:t>
            </a:r>
            <a:r>
              <a:rPr lang="tr-TR" sz="1800" dirty="0">
                <a:solidFill>
                  <a:srgbClr val="FFFF66"/>
                </a:solidFill>
              </a:rPr>
              <a:t> Dalga boyları 760 </a:t>
            </a:r>
            <a:r>
              <a:rPr lang="tr-TR" sz="1800" dirty="0" err="1">
                <a:solidFill>
                  <a:srgbClr val="FFFF66"/>
                </a:solidFill>
              </a:rPr>
              <a:t>nm'den</a:t>
            </a:r>
            <a:r>
              <a:rPr lang="tr-TR" sz="1800" dirty="0">
                <a:solidFill>
                  <a:srgbClr val="FFFF66"/>
                </a:solidFill>
              </a:rPr>
              <a:t> büyük olan ışınlardır Gözle görülemeyen bu ışınlar iki alt gruba ayrılırlar.</a:t>
            </a:r>
          </a:p>
          <a:p>
            <a:pPr algn="just"/>
            <a:endParaRPr lang="tr-TR" sz="1800" dirty="0">
              <a:solidFill>
                <a:srgbClr val="FFFF66"/>
              </a:solidFill>
            </a:endParaRPr>
          </a:p>
          <a:p>
            <a:pPr algn="just"/>
            <a:r>
              <a:rPr lang="tr-TR" sz="1800" dirty="0">
                <a:solidFill>
                  <a:srgbClr val="FFFF66"/>
                </a:solidFill>
              </a:rPr>
              <a:t>Dalga boyları 760-1000 </a:t>
            </a:r>
            <a:r>
              <a:rPr lang="tr-TR" sz="1800" dirty="0" err="1">
                <a:solidFill>
                  <a:srgbClr val="FFFF66"/>
                </a:solidFill>
              </a:rPr>
              <a:t>nm</a:t>
            </a:r>
            <a:r>
              <a:rPr lang="tr-TR" sz="1800" dirty="0">
                <a:solidFill>
                  <a:srgbClr val="FFFF66"/>
                </a:solidFill>
              </a:rPr>
              <a:t> arasında olan ışınlar: "</a:t>
            </a:r>
            <a:r>
              <a:rPr lang="tr-TR" sz="1800" dirty="0" err="1">
                <a:solidFill>
                  <a:srgbClr val="FFFF66"/>
                </a:solidFill>
              </a:rPr>
              <a:t>İnfrared</a:t>
            </a:r>
            <a:r>
              <a:rPr lang="tr-TR" sz="1800" dirty="0">
                <a:solidFill>
                  <a:srgbClr val="FFFF66"/>
                </a:solidFill>
              </a:rPr>
              <a:t>" veya "Kırmızı</a:t>
            </a:r>
            <a:br>
              <a:rPr lang="tr-TR" sz="1800" dirty="0">
                <a:solidFill>
                  <a:srgbClr val="FFFF66"/>
                </a:solidFill>
              </a:rPr>
            </a:br>
            <a:r>
              <a:rPr lang="tr-TR" sz="1800" dirty="0">
                <a:solidFill>
                  <a:srgbClr val="FFFF66"/>
                </a:solidFill>
              </a:rPr>
              <a:t>Ötesi" olarak adlandırılan bu ışınların bitkilerde boy uzamasına özel etkide bulunduğu saptanmıştır. </a:t>
            </a:r>
          </a:p>
          <a:p>
            <a:pPr algn="just"/>
            <a:endParaRPr lang="tr-TR" sz="1800" dirty="0">
              <a:solidFill>
                <a:srgbClr val="FFFF66"/>
              </a:solidFill>
            </a:endParaRPr>
          </a:p>
          <a:p>
            <a:pPr algn="just"/>
            <a:r>
              <a:rPr lang="tr-TR" sz="1800" dirty="0">
                <a:solidFill>
                  <a:srgbClr val="FFFF66"/>
                </a:solidFill>
              </a:rPr>
              <a:t>Dalga boyları 1000 </a:t>
            </a:r>
            <a:r>
              <a:rPr lang="tr-TR" sz="1800" dirty="0" err="1">
                <a:solidFill>
                  <a:srgbClr val="FFFF66"/>
                </a:solidFill>
              </a:rPr>
              <a:t>nm'den</a:t>
            </a:r>
            <a:r>
              <a:rPr lang="tr-TR" sz="1800" dirty="0">
                <a:solidFill>
                  <a:srgbClr val="FFFF66"/>
                </a:solidFill>
              </a:rPr>
              <a:t> daha büyük olan ışınlar: En uzun dalga</a:t>
            </a:r>
            <a:br>
              <a:rPr lang="tr-TR" sz="1800" dirty="0">
                <a:solidFill>
                  <a:srgbClr val="FFFF66"/>
                </a:solidFill>
              </a:rPr>
            </a:br>
            <a:r>
              <a:rPr lang="tr-TR" sz="1800" dirty="0">
                <a:solidFill>
                  <a:srgbClr val="FFFF66"/>
                </a:solidFill>
              </a:rPr>
              <a:t>boyuna  sahip  olan  bu   ışınlar,   yeryüzünün   ısı   kaynağı   olarak   bilinirler</a:t>
            </a:r>
          </a:p>
        </p:txBody>
      </p:sp>
      <p:pic>
        <p:nvPicPr>
          <p:cNvPr id="5123" name="Picture 7" descr="sera_etkis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14290"/>
            <a:ext cx="3038468" cy="2280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aurorakuenzliuk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58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433388" y="668338"/>
            <a:ext cx="8253412" cy="92333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tr-TR" sz="1800" dirty="0">
                <a:solidFill>
                  <a:srgbClr val="FF9900"/>
                </a:solidFill>
              </a:rPr>
              <a:t>Orta dalga boylu ışınlar:</a:t>
            </a:r>
            <a:r>
              <a:rPr lang="tr-TR" sz="1800" dirty="0">
                <a:solidFill>
                  <a:srgbClr val="FFFF66"/>
                </a:solidFill>
              </a:rPr>
              <a:t> Dalga boyları 390-760 </a:t>
            </a:r>
            <a:r>
              <a:rPr lang="tr-TR" sz="1800" dirty="0" err="1">
                <a:solidFill>
                  <a:srgbClr val="FFFF66"/>
                </a:solidFill>
              </a:rPr>
              <a:t>nm</a:t>
            </a:r>
            <a:r>
              <a:rPr lang="tr-TR" sz="1800" dirty="0">
                <a:solidFill>
                  <a:srgbClr val="FFFF66"/>
                </a:solidFill>
              </a:rPr>
              <a:t> arasında değişen ve güneş spektrumda çeşitli renklerde gözle görülebilen ışınlardır. Orta dalga boylu ışınların, bitki yaşamında önemli etkisi bulunmaktadır. </a:t>
            </a:r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457200" y="2265363"/>
            <a:ext cx="8382000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1800">
                <a:solidFill>
                  <a:srgbClr val="FFFF66"/>
                </a:solidFill>
              </a:rPr>
              <a:t> Mor, mavi ve yeşil ışık bitki hücrelerindeki klorofil tarafından büyük oranda absorbe edilirler. </a:t>
            </a:r>
          </a:p>
          <a:p>
            <a:pPr algn="just">
              <a:buFont typeface="Wingdings" pitchFamily="2" charset="2"/>
              <a:buNone/>
            </a:pPr>
            <a:endParaRPr lang="tr-TR" sz="1800">
              <a:solidFill>
                <a:srgbClr val="FFFF66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tr-TR" sz="1800">
                <a:solidFill>
                  <a:srgbClr val="FFFF66"/>
                </a:solidFill>
              </a:rPr>
              <a:t> Mavi ışığın, bitkilerin boyca uzamalarında etkili olduğu ve bitkilerin büyük bir kısmının mavi ışığın bulunmadığı ortamda yaşayamadığı belirlenmiştir. </a:t>
            </a:r>
          </a:p>
          <a:p>
            <a:pPr algn="just">
              <a:buFont typeface="Wingdings" pitchFamily="2" charset="2"/>
              <a:buNone/>
            </a:pPr>
            <a:endParaRPr lang="tr-TR" sz="1800">
              <a:solidFill>
                <a:srgbClr val="FFFF66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tr-TR" sz="1800">
                <a:solidFill>
                  <a:srgbClr val="FFFF66"/>
                </a:solidFill>
              </a:rPr>
              <a:t> Yeşil renkli ışınlar yansıma ve yayılma özelliğinde oldukları için fotosentez üzerine etkileri fazla değildir. </a:t>
            </a:r>
          </a:p>
          <a:p>
            <a:pPr algn="just">
              <a:buFont typeface="Wingdings" pitchFamily="2" charset="2"/>
              <a:buNone/>
            </a:pPr>
            <a:endParaRPr lang="tr-TR" sz="1800">
              <a:solidFill>
                <a:srgbClr val="FFFF66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tr-TR" sz="1800">
                <a:solidFill>
                  <a:srgbClr val="FFFF66"/>
                </a:solidFill>
              </a:rPr>
              <a:t> Sarı ve turuncu renkli ışıkların fotosentezdeki rolleri de çok önemli değildir. Ayrıca bu ışınların bitkilerde gelişme üzerine etkileri de oldukça azdır. </a:t>
            </a:r>
          </a:p>
          <a:p>
            <a:pPr algn="just">
              <a:buFont typeface="Wingdings" pitchFamily="2" charset="2"/>
              <a:buNone/>
            </a:pPr>
            <a:endParaRPr lang="tr-TR" sz="1800">
              <a:solidFill>
                <a:srgbClr val="FFFF66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tr-TR" sz="1800">
                <a:solidFill>
                  <a:srgbClr val="FFFF66"/>
                </a:solidFill>
              </a:rPr>
              <a:t> Kırmızı renkli ışınlar, fotosentezde önemli rol üstlenmiştir. Tohumların çimlenmesi, çiçeklenmenin meydana gelmesi ve boy uzaması gibi birçok fizyolojik olay, kırmızı ışığın kontrolü altında meydana gelmektedir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428596" y="1000108"/>
            <a:ext cx="8077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tr-TR" b="1" dirty="0">
                <a:solidFill>
                  <a:srgbClr val="FF9900"/>
                </a:solidFill>
              </a:rPr>
              <a:t>Kısa dalga boylu ışınlar:</a:t>
            </a:r>
            <a:r>
              <a:rPr lang="tr-TR" dirty="0">
                <a:solidFill>
                  <a:srgbClr val="FFFF66"/>
                </a:solidFill>
              </a:rPr>
              <a:t> Dalga boylan 390 </a:t>
            </a:r>
            <a:r>
              <a:rPr lang="tr-TR" dirty="0" err="1">
                <a:solidFill>
                  <a:srgbClr val="FFFF66"/>
                </a:solidFill>
              </a:rPr>
              <a:t>nm’den</a:t>
            </a:r>
            <a:r>
              <a:rPr lang="tr-TR" dirty="0">
                <a:solidFill>
                  <a:srgbClr val="FFFF66"/>
                </a:solidFill>
              </a:rPr>
              <a:t> küçük olan ışınlardır. Gözle görülmeyen bu ışınlar tüm canlılar için zararlı etkilerde bulunmaktadır. Bu ışınlar bitkilerde erken çiçeklenmeyi sağlamakta, başka bir deyişle de vejetatif gelişmeyi kısaltmaktadır.</a:t>
            </a:r>
          </a:p>
          <a:p>
            <a:pPr algn="just"/>
            <a:endParaRPr lang="tr-TR" dirty="0">
              <a:solidFill>
                <a:srgbClr val="FFFF66"/>
              </a:solidFill>
            </a:endParaRPr>
          </a:p>
          <a:p>
            <a:pPr algn="just"/>
            <a:r>
              <a:rPr lang="tr-TR" dirty="0">
                <a:solidFill>
                  <a:srgbClr val="FFFF66"/>
                </a:solidFill>
              </a:rPr>
              <a:t>      Yüksek dağ yamaçlarında ve yaylalarda yetişen yem bitkilerinin, alçak yerlerde ve deniz seviyesinde yetişen bitkiler kadar boylanmadan çiçek açmalarının nedeni, o yerdeki kısa dalga boylu ışınların alçak yerlerdekine oranla daha yoğun olmasıdır. </a:t>
            </a:r>
          </a:p>
          <a:p>
            <a:pPr algn="just"/>
            <a:endParaRPr lang="tr-TR" dirty="0">
              <a:solidFill>
                <a:srgbClr val="FFFF66"/>
              </a:solidFill>
            </a:endParaRPr>
          </a:p>
          <a:p>
            <a:pPr algn="just"/>
            <a:r>
              <a:rPr lang="tr-TR" dirty="0">
                <a:solidFill>
                  <a:srgbClr val="FFFF66"/>
                </a:solidFill>
              </a:rPr>
              <a:t>      Ayrıca kısa dalga boylu ışınların, bitkilerde renk maddesi olan </a:t>
            </a:r>
            <a:r>
              <a:rPr lang="tr-TR" dirty="0" err="1">
                <a:solidFill>
                  <a:srgbClr val="FF0000"/>
                </a:solidFill>
              </a:rPr>
              <a:t>antosiyan</a:t>
            </a:r>
            <a:r>
              <a:rPr lang="tr-TR" dirty="0">
                <a:solidFill>
                  <a:srgbClr val="FFFF66"/>
                </a:solidFill>
              </a:rPr>
              <a:t> oluşumunu hızlandırdığı ve fototropizm olaylarında etkili olduğu bilinmektedir. </a:t>
            </a:r>
            <a:r>
              <a:rPr lang="tr-TR" dirty="0" smtClean="0">
                <a:solidFill>
                  <a:srgbClr val="FFFF66"/>
                </a:solidFill>
              </a:rPr>
              <a:t>  </a:t>
            </a:r>
            <a:endParaRPr lang="tr-TR" dirty="0">
              <a:solidFill>
                <a:srgbClr val="FFFF66"/>
              </a:solidFill>
            </a:endParaRPr>
          </a:p>
          <a:p>
            <a:pPr algn="just"/>
            <a:r>
              <a:rPr lang="tr-TR" dirty="0">
                <a:solidFill>
                  <a:srgbClr val="FFFF66"/>
                </a:solidFill>
              </a:rPr>
              <a:t>      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3D_art-185hfg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304800" y="212725"/>
            <a:ext cx="569596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tr-TR" b="1" dirty="0"/>
              <a:t>Kısa dalga boylu   ışınlar, dalga boylarına ve etkilerine göre üç alt grupta toplanmaktadır:</a:t>
            </a:r>
          </a:p>
          <a:p>
            <a:pPr algn="just"/>
            <a:endParaRPr lang="tr-TR" b="1" dirty="0"/>
          </a:p>
          <a:p>
            <a:pPr algn="just"/>
            <a:r>
              <a:rPr lang="tr-TR" b="1" u="sng" dirty="0"/>
              <a:t>Ultraviyole A ışınları (315-390 </a:t>
            </a:r>
            <a:r>
              <a:rPr lang="tr-TR" b="1" u="sng" dirty="0" err="1"/>
              <a:t>nm</a:t>
            </a:r>
            <a:r>
              <a:rPr lang="tr-TR" b="1" u="sng" dirty="0"/>
              <a:t>):</a:t>
            </a:r>
            <a:r>
              <a:rPr lang="tr-TR" b="1" dirty="0"/>
              <a:t> </a:t>
            </a:r>
            <a:endParaRPr lang="tr-TR" b="1" dirty="0" smtClean="0"/>
          </a:p>
          <a:p>
            <a:pPr algn="just"/>
            <a:r>
              <a:rPr lang="tr-TR" b="1" dirty="0" smtClean="0"/>
              <a:t>boy </a:t>
            </a:r>
            <a:r>
              <a:rPr lang="tr-TR" b="1" dirty="0"/>
              <a:t>kısalmasına ve </a:t>
            </a:r>
            <a:endParaRPr lang="tr-TR" b="1" dirty="0" smtClean="0"/>
          </a:p>
          <a:p>
            <a:pPr algn="just"/>
            <a:r>
              <a:rPr lang="tr-TR" b="1" dirty="0" smtClean="0"/>
              <a:t>yaprakların </a:t>
            </a:r>
            <a:r>
              <a:rPr lang="tr-TR" b="1" dirty="0"/>
              <a:t>kalınlaşmasına neden </a:t>
            </a:r>
            <a:r>
              <a:rPr lang="tr-TR" b="1" dirty="0" smtClean="0"/>
              <a:t>olur. </a:t>
            </a:r>
          </a:p>
          <a:p>
            <a:pPr algn="just"/>
            <a:r>
              <a:rPr lang="tr-TR" b="1" dirty="0" smtClean="0"/>
              <a:t>Yüksek </a:t>
            </a:r>
            <a:r>
              <a:rPr lang="tr-TR" b="1" dirty="0"/>
              <a:t>dağ yamaçlarında yetişen bitkilerin kısa boylu olmaları, bu ışınların olumsuz etkilerinin sonucudur.</a:t>
            </a:r>
          </a:p>
          <a:p>
            <a:pPr algn="just"/>
            <a:endParaRPr lang="tr-TR" b="1" dirty="0"/>
          </a:p>
          <a:p>
            <a:pPr algn="just"/>
            <a:r>
              <a:rPr lang="tr-TR" b="1" u="sng" dirty="0"/>
              <a:t>Ultraviyole B ışınları (280-315 </a:t>
            </a:r>
            <a:r>
              <a:rPr lang="tr-TR" b="1" u="sng" dirty="0" err="1"/>
              <a:t>nm</a:t>
            </a:r>
            <a:r>
              <a:rPr lang="tr-TR" b="1" u="sng" dirty="0"/>
              <a:t>):</a:t>
            </a:r>
            <a:r>
              <a:rPr lang="tr-TR" b="1" dirty="0"/>
              <a:t> </a:t>
            </a:r>
            <a:endParaRPr lang="tr-TR" b="1" dirty="0" smtClean="0"/>
          </a:p>
          <a:p>
            <a:pPr algn="just"/>
            <a:r>
              <a:rPr lang="tr-TR" b="1" dirty="0" smtClean="0"/>
              <a:t>Fazla olursa bitkilerde ölüme sebep olur.</a:t>
            </a:r>
            <a:endParaRPr lang="tr-TR" b="1" dirty="0"/>
          </a:p>
          <a:p>
            <a:pPr algn="just"/>
            <a:endParaRPr lang="tr-TR" b="1" dirty="0"/>
          </a:p>
          <a:p>
            <a:pPr algn="just"/>
            <a:r>
              <a:rPr lang="tr-TR" b="1" u="sng" dirty="0"/>
              <a:t>Ultraviyole C ışınları (</a:t>
            </a:r>
            <a:r>
              <a:rPr lang="tr-TR" b="1" dirty="0"/>
              <a:t>250 </a:t>
            </a:r>
            <a:r>
              <a:rPr lang="tr-TR" b="1" dirty="0" err="1"/>
              <a:t>nm’den</a:t>
            </a:r>
            <a:r>
              <a:rPr lang="tr-TR" b="1" dirty="0"/>
              <a:t> az): </a:t>
            </a:r>
            <a:endParaRPr lang="tr-TR" b="1" dirty="0" smtClean="0"/>
          </a:p>
          <a:p>
            <a:pPr algn="just"/>
            <a:r>
              <a:rPr lang="tr-TR" b="1" dirty="0" smtClean="0"/>
              <a:t>Tüm </a:t>
            </a:r>
            <a:r>
              <a:rPr lang="tr-TR" b="1" dirty="0"/>
              <a:t>canlılar ve özellikle de bitkiler için çok </a:t>
            </a:r>
            <a:r>
              <a:rPr lang="tr-TR" b="1" dirty="0" smtClean="0"/>
              <a:t>tehlikelidir. Kısa sürede öldürebilir.</a:t>
            </a:r>
            <a:endParaRPr lang="tr-TR" b="1" dirty="0"/>
          </a:p>
          <a:p>
            <a:pPr algn="just"/>
            <a:endParaRPr lang="tr-TR" b="1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71472" y="928670"/>
            <a:ext cx="7858148" cy="39703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Fotosentezin oluştuğu organlarda ışığın enerjisel dönüşümü, foton enerjilerinin kimyasal enerjiye dönüşerek zengin fosfat bağları şeklinde depo edilmesi ile gerçekleşmektedir. Bu dönüşüm bitki yapraklarında olur.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r-TR" dirty="0" smtClean="0">
              <a:solidFill>
                <a:schemeClr val="tx1"/>
              </a:solidFill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Yaprak yüzeyine gelen 390-760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nm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dalga boyları arasındaki ışınların % 10’u yaprak tarafından yansıtılmakta, % 10’u geçirilmekte ve % 80’i ise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absorbe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edilmektedir.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solidFill>
                  <a:schemeClr val="tx1"/>
                </a:solidFill>
              </a:rPr>
              <a:t>Işığı oluşturan küçük parçacıklara </a:t>
            </a:r>
            <a:r>
              <a:rPr lang="tr-TR" b="1" dirty="0" smtClean="0">
                <a:solidFill>
                  <a:schemeClr val="tx1"/>
                </a:solidFill>
              </a:rPr>
              <a:t>foton</a:t>
            </a:r>
            <a:r>
              <a:rPr lang="tr-TR" dirty="0" smtClean="0">
                <a:solidFill>
                  <a:schemeClr val="tx1"/>
                </a:solidFill>
              </a:rPr>
              <a:t> denir.</a:t>
            </a:r>
          </a:p>
          <a:p>
            <a:pPr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solidFill>
                <a:schemeClr val="tx1"/>
              </a:solidFill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 foton enerjisinin kloroplast lamellerindeki pigment molekülleri tarafından alınarak kimyasal enerjiye çevrilmesi 10</a:t>
            </a:r>
            <a:r>
              <a:rPr kumimoji="0" lang="tr-TR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ya da 10</a:t>
            </a:r>
            <a:r>
              <a:rPr kumimoji="0" lang="tr-TR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-3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sn gibi çok kısa bir sürede gerçekleşir.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arts.mit.edu/igem07/images/b/bc/Photosynthe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52" y="714352"/>
            <a:ext cx="6143648" cy="6143648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5786478" cy="286232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Fotosentezde Görev Yapan Pigmentler ve Özellikleri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Bu pigmentler fiziksel ışık enerjisini kimyasal enerjiye dönüştüren asal organlardır.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Klorofil pigmentler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Karotinoid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“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Bilin     “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Kloroplastlar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Öteki bileşikler</a:t>
            </a:r>
          </a:p>
        </p:txBody>
      </p:sp>
    </p:spTree>
  </p:cSld>
  <p:clrMapOvr>
    <a:masterClrMapping/>
  </p:clrMapOvr>
  <p:transition spd="med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85720" y="913702"/>
            <a:ext cx="835824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Fotosentezde görev yapan en aktif pigmentlerdir.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Klorofil pigmentleri en fazla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mezofil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hücrelerindeki kloroplastlarda bulunmaktadırlar.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Klorofil-a da metil grubu bağlı olmasına karşın, klorofil-b de aldehit grubu yer almaktadır. 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Klorofil-a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nın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kapalı formülü (C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55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72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Mg) olmasına karşın, 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klorofil-b molekülünün kapalı formülü (C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55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H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70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O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N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Mg) şeklindedir.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00100" y="345024"/>
            <a:ext cx="285749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Klorofil Pigmentler</a:t>
            </a:r>
          </a:p>
        </p:txBody>
      </p:sp>
      <p:pic>
        <p:nvPicPr>
          <p:cNvPr id="4" name="Picture 2" descr="http://www.food-info.net/images/chlorophyll.gif"/>
          <p:cNvPicPr>
            <a:picLocks noChangeAspect="1" noChangeArrowheads="1"/>
          </p:cNvPicPr>
          <p:nvPr/>
        </p:nvPicPr>
        <p:blipFill>
          <a:blip r:embed="rId2">
            <a:biLevel thresh="50000"/>
          </a:blip>
          <a:srcRect/>
          <a:stretch>
            <a:fillRect/>
          </a:stretch>
        </p:blipFill>
        <p:spPr bwMode="auto">
          <a:xfrm>
            <a:off x="1643042" y="3286124"/>
            <a:ext cx="4500594" cy="3427667"/>
          </a:xfrm>
          <a:prstGeom prst="rect">
            <a:avLst/>
          </a:prstGeom>
          <a:noFill/>
        </p:spPr>
      </p:pic>
      <p:sp>
        <p:nvSpPr>
          <p:cNvPr id="5" name="4 Metin kutusu"/>
          <p:cNvSpPr txBox="1"/>
          <p:nvPr/>
        </p:nvSpPr>
        <p:spPr>
          <a:xfrm>
            <a:off x="4572000" y="4071942"/>
            <a:ext cx="121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Klorofil a</a:t>
            </a:r>
            <a:endParaRPr lang="tr-TR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4572000" y="5774312"/>
            <a:ext cx="121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Klorofil b</a:t>
            </a:r>
            <a:endParaRPr lang="tr-TR" b="1" dirty="0"/>
          </a:p>
        </p:txBody>
      </p:sp>
    </p:spTree>
  </p:cSld>
  <p:clrMapOvr>
    <a:masterClrMapping/>
  </p:clrMapOvr>
  <p:transition spd="med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500034" y="1305342"/>
            <a:ext cx="778674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Klorofil-a ve b nin molekül yapılarındaki bu farklılık, renk ve ışık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absorbsiyonları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ile çözünme durumlarının  birbirlerinden farklı olmasına neden olmaktadır.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Klorofil-a, mutlak saf alkolde, etil eterde, asetonda, kloroform ve karbon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bisülfidde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kolayca çözündüğü halde, klorofil-b bu çözücülerde daha güç çözünmektedir. Klorofil-a için en iyi çözücü petrol eteri, klorofil-b için metil alkoldür.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Klorofil a ve b, her ikisi de yüksek ışık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absorpsiyonunu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mavi-mor ışıkta, ikinci olarak da kırmızı ışıkta gösterir.</a:t>
            </a:r>
            <a:endParaRPr lang="tr-TR" dirty="0" smtClean="0"/>
          </a:p>
        </p:txBody>
      </p:sp>
    </p:spTree>
  </p:cSld>
  <p:clrMapOvr>
    <a:masterClrMapping/>
  </p:clrMapOvr>
  <p:transition spd="med"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sciencenews.org/pictures/050909/feat_photo_intro_zo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7358114" cy="6858024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85720" y="1913834"/>
            <a:ext cx="8572560" cy="480131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Klorofil-a ve b nin Oluşumu Üzerine Etki Eden Etmenler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Işık </a:t>
            </a:r>
          </a:p>
          <a:p>
            <a:pPr marL="228600" marR="0" lvl="0" indent="125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En uygun dalga boyu 445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nm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</a:p>
          <a:p>
            <a:pPr marL="228600" marR="0" lvl="0" indent="125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belirli aralıklarla ışıklanma sürekli ışıklanmaya göre daha etkili, </a:t>
            </a:r>
          </a:p>
          <a:p>
            <a:pPr marL="228600" marR="0" lvl="0" indent="1254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ışık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intensitesi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çok fazla olursa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kl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 parçalanmaları da olmaktadır.</a:t>
            </a:r>
          </a:p>
          <a:p>
            <a:pPr marL="228600" marR="0" lvl="0" indent="307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2"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Sıcaklık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   Çok</a:t>
            </a:r>
            <a:r>
              <a:rPr kumimoji="0" lang="tr-T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düşük ya da çok yüksek olursa </a:t>
            </a:r>
            <a:r>
              <a:rPr kumimoji="0" lang="tr-TR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kl</a:t>
            </a:r>
            <a:r>
              <a:rPr kumimoji="0" lang="tr-T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 oluşumu olumsuz etkilenir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2"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3"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Su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   Olumlu etkiler, su azalırsa hem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kl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 oluşumu azalır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hemde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kl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 parçalanır.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4"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Organik bileşikler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   KH olumlu etkiler, KH fazlaysa yapraklar yeşil, az ise sarı renkli olur.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  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Sakkaroz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rafinoz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glikoz,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fruktoz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maltoz, gliserin ve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galaktoz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tr-TR" dirty="0" smtClean="0"/>
              <a:t>da </a:t>
            </a:r>
            <a:r>
              <a:rPr lang="tr-TR" dirty="0" err="1" smtClean="0"/>
              <a:t>kl</a:t>
            </a:r>
            <a:r>
              <a:rPr lang="tr-TR" dirty="0" smtClean="0"/>
              <a:t>. oluş. hızlandırır.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r-TR" dirty="0" smtClean="0"/>
              <a:t>      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Olumsuz etkileyen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OM’ler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ise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Mannitol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Asparagin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Üre ve Alkol.</a:t>
            </a:r>
          </a:p>
        </p:txBody>
      </p:sp>
    </p:spTree>
  </p:cSld>
  <p:clrMapOvr>
    <a:masterClrMapping/>
  </p:clrMapOvr>
  <p:transition spd="med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714348" y="571480"/>
            <a:ext cx="7786742" cy="56323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b="1" dirty="0" smtClean="0"/>
              <a:t>5. Atmosfer gazları</a:t>
            </a:r>
          </a:p>
          <a:p>
            <a:pPr marL="342900" lvl="0" indent="111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/>
              <a:t>En önemlisi O2 ve CO2’dir.  Özellikle O2 olmazsa diğerleri olsa bile bitkiler yeşil renk almazlar. </a:t>
            </a:r>
          </a:p>
          <a:p>
            <a:pPr marL="342900" lvl="0" indent="111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/>
              <a:t>Ortamda CO2 çok fazla olursa </a:t>
            </a:r>
            <a:r>
              <a:rPr lang="tr-TR" dirty="0" err="1" smtClean="0"/>
              <a:t>kl</a:t>
            </a:r>
            <a:r>
              <a:rPr lang="tr-TR" dirty="0" smtClean="0"/>
              <a:t>. oluşumu olumsuz etkilenir. % 1’e kadar hızlandırır, % 2-3 olursa geriletir. </a:t>
            </a:r>
          </a:p>
          <a:p>
            <a:pPr marL="342900" lvl="0" indent="111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/>
              <a:t>Ayrıca ozon ve </a:t>
            </a:r>
            <a:r>
              <a:rPr lang="tr-TR" dirty="0" err="1" smtClean="0"/>
              <a:t>karbonmonoksit</a:t>
            </a:r>
            <a:r>
              <a:rPr lang="tr-TR" dirty="0" smtClean="0"/>
              <a:t> de olumsuz etkiler.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/>
              <a:t>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b="1" dirty="0" smtClean="0"/>
              <a:t>6. Azot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/>
              <a:t>       Klorofil molekülünün yapısında bizzat yer aldığı için eksikliği olumsuz etkiler.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b="1" dirty="0" smtClean="0"/>
              <a:t>7. Magnezyum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/>
              <a:t>      Klorofil molekülünün merkezinde yer alır.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/>
              <a:t>      Bu nedenle Mg eksikliğinde kloroz görülür.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b="1" dirty="0" smtClean="0"/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b="1" dirty="0" smtClean="0"/>
              <a:t>8. Öteki mineral maddeler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/>
              <a:t>      </a:t>
            </a:r>
            <a:r>
              <a:rPr lang="tr-TR" dirty="0" err="1" smtClean="0"/>
              <a:t>Fe</a:t>
            </a:r>
            <a:r>
              <a:rPr lang="tr-TR" dirty="0" smtClean="0"/>
              <a:t>, Cu, </a:t>
            </a:r>
            <a:r>
              <a:rPr lang="tr-TR" dirty="0" err="1" smtClean="0"/>
              <a:t>Mn</a:t>
            </a:r>
            <a:r>
              <a:rPr lang="tr-TR" dirty="0" smtClean="0"/>
              <a:t>, </a:t>
            </a:r>
            <a:r>
              <a:rPr lang="tr-TR" dirty="0" err="1" smtClean="0"/>
              <a:t>Zn</a:t>
            </a:r>
            <a:r>
              <a:rPr lang="tr-TR" dirty="0" smtClean="0"/>
              <a:t> eksikliğinde kloroz ortaya çıkar.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/>
              <a:t>	Klorofilin sentezlenebilmesi için bitkinin topraktan </a:t>
            </a:r>
            <a:r>
              <a:rPr lang="tr-TR" dirty="0" err="1" smtClean="0"/>
              <a:t>Fe</a:t>
            </a:r>
            <a:r>
              <a:rPr lang="tr-TR" dirty="0" smtClean="0"/>
              <a:t> alması gerekir. </a:t>
            </a:r>
            <a:r>
              <a:rPr lang="tr-TR" dirty="0" err="1" smtClean="0"/>
              <a:t>Fe</a:t>
            </a:r>
            <a:r>
              <a:rPr lang="tr-TR" dirty="0" smtClean="0"/>
              <a:t> klorofilin yapısında bulunmaz, katalitik etki yapar. </a:t>
            </a:r>
            <a:r>
              <a:rPr lang="tr-TR" dirty="0" err="1" smtClean="0"/>
              <a:t>Fe</a:t>
            </a:r>
            <a:r>
              <a:rPr lang="tr-TR" dirty="0" smtClean="0"/>
              <a:t> yoksa klorofil oluşmaz.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b="1" dirty="0" smtClean="0"/>
              <a:t>9. Genetik etmenler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adinella.com/wp-content/uploads/Havu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7514" y="2285968"/>
            <a:ext cx="3836486" cy="4572032"/>
          </a:xfrm>
          <a:prstGeom prst="rect">
            <a:avLst/>
          </a:prstGeom>
          <a:noFill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71472" y="985140"/>
            <a:ext cx="8143932" cy="221599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Karotinoidler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karmaşık organizmalı yüksek bitkilerin tümü ile hayvanlar ve mikroorganizmalarda yer alan, renkleri sarıdan kırmızıya kadar değişiklik gösteren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lipid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bileşiklerdir. İlk kez havuç bitkisinin köklerinde izole edilmiştir.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r-TR" dirty="0" smtClean="0"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Yapılarında yalnız </a:t>
            </a:r>
            <a:r>
              <a:rPr kumimoji="0" lang="tr-T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ve </a:t>
            </a:r>
            <a:r>
              <a:rPr kumimoji="0" lang="tr-T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kapsayan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karotinoidlere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“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karoten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” 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tr-TR" sz="24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kapsayanlara da “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karotenol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” ya da “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ksantofiller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” adı verilir.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Bu nedenle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ksantofiller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doğada daha fazla bulunurlar. 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785786" y="428604"/>
            <a:ext cx="2286332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err="1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Karotinoid</a:t>
            </a:r>
            <a:r>
              <a:rPr lang="tr-TR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Pigmentler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42910" y="1028343"/>
            <a:ext cx="7929618" cy="42473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Karotinoidler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de klorofiller gibi suda çözünmez fakat yağda iyi çözünürler.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solidFill>
                <a:schemeClr val="tx1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Alfa, beta ve gama </a:t>
            </a: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karotinoidler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olmak üzere 3 e ayrılırlar.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solidFill>
                <a:schemeClr val="tx1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Karotinoidler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, kloroplast lamellerinde klorofillerin hemen yanında yerleşmişlerdir.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solidFill>
                <a:schemeClr val="tx1"/>
              </a:solidFill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Karotinoidler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genellikle maksimum ışık </a:t>
            </a: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absorpsiyonunu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mavi ve mor ışıkta göstermektedirler.</a:t>
            </a:r>
            <a:endParaRPr lang="tr-TR" dirty="0" smtClean="0">
              <a:solidFill>
                <a:schemeClr val="tx1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solidFill>
                <a:schemeClr val="tx1"/>
              </a:solidFill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Karotinoidler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ışık ve oksijen karşısında klorofillerin parçalanmasını (</a:t>
            </a: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fotooksidasyon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) önlerler.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solidFill>
                <a:schemeClr val="tx1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Bir B-</a:t>
            </a: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karoten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molekülü fotonları </a:t>
            </a: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absorbe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etme yeteneğinde olup bu enerjiyi klorofil molekülüne iletmektedir. Bitkilerde en çok bulunan </a:t>
            </a: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karotinoid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portakal- sarı renkli                 B-</a:t>
            </a:r>
            <a:r>
              <a:rPr lang="tr-TR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karotindir</a:t>
            </a:r>
            <a:r>
              <a:rPr lang="tr-TR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. </a:t>
            </a:r>
            <a:endParaRPr lang="tr-TR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tu-braunschweig.de/Medien-DB/presse/sonnenschutz.jpg"/>
          <p:cNvPicPr>
            <a:picLocks noChangeAspect="1" noChangeArrowheads="1"/>
          </p:cNvPicPr>
          <p:nvPr/>
        </p:nvPicPr>
        <p:blipFill>
          <a:blip r:embed="rId2" cstate="print"/>
          <a:srcRect t="20790"/>
          <a:stretch>
            <a:fillRect/>
          </a:stretch>
        </p:blipFill>
        <p:spPr bwMode="auto">
          <a:xfrm>
            <a:off x="428627" y="1"/>
            <a:ext cx="807246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785786" y="857232"/>
            <a:ext cx="3214710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Fikobilinler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(Bilin Pigmentler)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642910" y="1500174"/>
            <a:ext cx="7358114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Klorofil-</a:t>
            </a:r>
            <a:r>
              <a:rPr lang="tr-TR" dirty="0" err="1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a’nın</a:t>
            </a:r>
            <a:r>
              <a:rPr lang="tr-TR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porfirin çekirdeğine bağlanarak meydana getirdiği bir strüktüre sahiptirler, fakat alkol zincirini kapsamazlar.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solidFill>
                <a:prstClr val="black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err="1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Fikobilinler</a:t>
            </a:r>
            <a:r>
              <a:rPr lang="tr-TR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klorofillerin tersine suda çözünebilirler. Mavi-yeşil ve kırmızı alglerde bulunurlar.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solidFill>
                <a:prstClr val="black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Kırmızı </a:t>
            </a:r>
            <a:r>
              <a:rPr lang="tr-TR" dirty="0" err="1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fikoeritrin</a:t>
            </a:r>
            <a:r>
              <a:rPr lang="tr-TR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ve mavi </a:t>
            </a:r>
            <a:r>
              <a:rPr lang="tr-TR" dirty="0" err="1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fikosiyanin</a:t>
            </a:r>
            <a:r>
              <a:rPr lang="tr-TR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olmak üzere 2 gruba ayrılır. </a:t>
            </a:r>
            <a:endParaRPr lang="tr-TR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creationwiki.org/pool/images/d/de/Chloropla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4000504"/>
            <a:ext cx="3352800" cy="2181225"/>
          </a:xfrm>
          <a:prstGeom prst="rect">
            <a:avLst/>
          </a:prstGeom>
          <a:noFill/>
        </p:spPr>
      </p:pic>
      <p:pic>
        <p:nvPicPr>
          <p:cNvPr id="14340" name="Picture 4" descr="http://www.microscopy.fsu.edu/cells/chloroplasts/images/chloroplastsfigur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400448"/>
            <a:ext cx="3552825" cy="3314700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57158" y="638116"/>
            <a:ext cx="8358246" cy="28623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Fotosentez kloroplastlarda cereyan eder.  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Yaprağın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mezofil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hücrelerinde çok fazla bulunan kloroplastlar, 1 g yaprakta yaklaşık 400 milyon civarındadır.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Kloroplastlar yapraklardaki toplam proteinlerin % 60’ını, toplam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lipidlerin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de % 90’ını oluşturmaktadır. 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Bir hücrede bulunan kloroplast sayısı bitki türüne göre 4-540 arasında değişebilir.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Kloroplastlar 3 bölümden oluşur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Grana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Stroma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Çift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membranlı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kılıf</a:t>
            </a:r>
          </a:p>
        </p:txBody>
      </p:sp>
      <p:sp>
        <p:nvSpPr>
          <p:cNvPr id="5" name="4 Dikdörtgen"/>
          <p:cNvSpPr/>
          <p:nvPr/>
        </p:nvSpPr>
        <p:spPr>
          <a:xfrm>
            <a:off x="428596" y="142852"/>
            <a:ext cx="146008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ea typeface="Times New Roman" pitchFamily="18" charset="0"/>
                <a:cs typeface="Times New Roman" pitchFamily="18" charset="0"/>
              </a:rPr>
              <a:t>Kloroplastlar </a:t>
            </a:r>
            <a:endParaRPr lang="tr-TR" dirty="0" smtClean="0"/>
          </a:p>
        </p:txBody>
      </p:sp>
    </p:spTree>
  </p:cSld>
  <p:clrMapOvr>
    <a:masterClrMapping/>
  </p:clrMapOvr>
  <p:transition spd="med">
    <p:split orient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00034" y="3714752"/>
            <a:ext cx="7858148" cy="258532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Tilakoitler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ATP sentezinin olduğu yerdir. Aynı zamanda enerji toplayıcı ve verici görevleri ile son derece indirgeyici bir molekül olan NADPH2’nin üretimini gerçekleştirmektedir.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Stroma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özellikle C3 tipi bitkilerde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tilakoitlerin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oluşturduğu ATP ve NADPH2 aracılığıyla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PGA’in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oluştuğu kısımdır.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Çift 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membranlı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kılıf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ise, sitoplazma ile kloroplastlar arasındaki molekül hareketlerini kontrol eder. 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3" name="Picture 4" descr="http://www.microscopy.fsu.edu/cells/chloroplasts/images/chloroplastsfigure1.jpg"/>
          <p:cNvPicPr>
            <a:picLocks noChangeAspect="1" noChangeArrowheads="1"/>
          </p:cNvPicPr>
          <p:nvPr/>
        </p:nvPicPr>
        <p:blipFill>
          <a:blip r:embed="rId2"/>
          <a:srcRect t="6516"/>
          <a:stretch>
            <a:fillRect/>
          </a:stretch>
        </p:blipFill>
        <p:spPr bwMode="auto">
          <a:xfrm>
            <a:off x="2357422" y="-24"/>
            <a:ext cx="4259271" cy="37147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www.compulink.co.uk/~argus/Dreambio/photosynthesis/photosynthesis%20animation%20gif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214422"/>
            <a:ext cx="6715172" cy="461394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85720" y="357166"/>
            <a:ext cx="5715040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Kloroplast hareketleri üzerine genellikle ışığın etkili olduğu bilinmektedir. </a:t>
            </a:r>
            <a:endParaRPr lang="tr-TR" dirty="0" smtClean="0"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6929454" y="1000108"/>
            <a:ext cx="1785950" cy="10001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Dikdörtgen"/>
          <p:cNvSpPr/>
          <p:nvPr/>
        </p:nvSpPr>
        <p:spPr>
          <a:xfrm>
            <a:off x="6929454" y="3000372"/>
            <a:ext cx="1785950" cy="10001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Dikdörtgen"/>
          <p:cNvSpPr/>
          <p:nvPr/>
        </p:nvSpPr>
        <p:spPr>
          <a:xfrm>
            <a:off x="6929454" y="5286388"/>
            <a:ext cx="1785950" cy="10001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25 Oval"/>
          <p:cNvSpPr/>
          <p:nvPr/>
        </p:nvSpPr>
        <p:spPr>
          <a:xfrm>
            <a:off x="8290085" y="5357826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26 Oval"/>
          <p:cNvSpPr/>
          <p:nvPr/>
        </p:nvSpPr>
        <p:spPr>
          <a:xfrm>
            <a:off x="7861457" y="5357826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27 Oval"/>
          <p:cNvSpPr/>
          <p:nvPr/>
        </p:nvSpPr>
        <p:spPr>
          <a:xfrm>
            <a:off x="7858148" y="3714752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28 Oval"/>
          <p:cNvSpPr/>
          <p:nvPr/>
        </p:nvSpPr>
        <p:spPr>
          <a:xfrm>
            <a:off x="7429520" y="3714752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33 Oval"/>
          <p:cNvSpPr/>
          <p:nvPr/>
        </p:nvSpPr>
        <p:spPr>
          <a:xfrm>
            <a:off x="7000892" y="1071546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34 Oval"/>
          <p:cNvSpPr/>
          <p:nvPr/>
        </p:nvSpPr>
        <p:spPr>
          <a:xfrm>
            <a:off x="7000892" y="1285860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35 Oval"/>
          <p:cNvSpPr/>
          <p:nvPr/>
        </p:nvSpPr>
        <p:spPr>
          <a:xfrm>
            <a:off x="7000892" y="1500174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36 Oval"/>
          <p:cNvSpPr/>
          <p:nvPr/>
        </p:nvSpPr>
        <p:spPr>
          <a:xfrm>
            <a:off x="7000892" y="1714488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37 Oval"/>
          <p:cNvSpPr/>
          <p:nvPr/>
        </p:nvSpPr>
        <p:spPr>
          <a:xfrm>
            <a:off x="8286776" y="1071546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38 Oval"/>
          <p:cNvSpPr/>
          <p:nvPr/>
        </p:nvSpPr>
        <p:spPr>
          <a:xfrm>
            <a:off x="8286776" y="1285860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39 Oval"/>
          <p:cNvSpPr/>
          <p:nvPr/>
        </p:nvSpPr>
        <p:spPr>
          <a:xfrm>
            <a:off x="8286776" y="1500174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40 Oval"/>
          <p:cNvSpPr/>
          <p:nvPr/>
        </p:nvSpPr>
        <p:spPr>
          <a:xfrm>
            <a:off x="8286776" y="1714488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41 Oval"/>
          <p:cNvSpPr/>
          <p:nvPr/>
        </p:nvSpPr>
        <p:spPr>
          <a:xfrm>
            <a:off x="7000892" y="3071810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42 Oval"/>
          <p:cNvSpPr/>
          <p:nvPr/>
        </p:nvSpPr>
        <p:spPr>
          <a:xfrm>
            <a:off x="7000892" y="3286124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43 Oval"/>
          <p:cNvSpPr/>
          <p:nvPr/>
        </p:nvSpPr>
        <p:spPr>
          <a:xfrm>
            <a:off x="7000892" y="3500438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5" name="44 Oval"/>
          <p:cNvSpPr/>
          <p:nvPr/>
        </p:nvSpPr>
        <p:spPr>
          <a:xfrm>
            <a:off x="7000892" y="3714752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45 Oval"/>
          <p:cNvSpPr/>
          <p:nvPr/>
        </p:nvSpPr>
        <p:spPr>
          <a:xfrm>
            <a:off x="8286776" y="3071810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46 Oval"/>
          <p:cNvSpPr/>
          <p:nvPr/>
        </p:nvSpPr>
        <p:spPr>
          <a:xfrm>
            <a:off x="8286776" y="3286124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8" name="47 Oval"/>
          <p:cNvSpPr/>
          <p:nvPr/>
        </p:nvSpPr>
        <p:spPr>
          <a:xfrm>
            <a:off x="8286776" y="3500438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48 Oval"/>
          <p:cNvSpPr/>
          <p:nvPr/>
        </p:nvSpPr>
        <p:spPr>
          <a:xfrm>
            <a:off x="8286776" y="3714752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0" name="49 Oval"/>
          <p:cNvSpPr/>
          <p:nvPr/>
        </p:nvSpPr>
        <p:spPr>
          <a:xfrm>
            <a:off x="7432829" y="5357826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1" name="50 Oval"/>
          <p:cNvSpPr/>
          <p:nvPr/>
        </p:nvSpPr>
        <p:spPr>
          <a:xfrm>
            <a:off x="7004201" y="5357826"/>
            <a:ext cx="357190" cy="14287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2" name="51 Metin kutusu"/>
          <p:cNvSpPr txBox="1"/>
          <p:nvPr/>
        </p:nvSpPr>
        <p:spPr>
          <a:xfrm>
            <a:off x="7215206" y="357166"/>
            <a:ext cx="1075679" cy="3077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1400" b="1" dirty="0" smtClean="0"/>
              <a:t>Kuvvetli ışık</a:t>
            </a:r>
            <a:endParaRPr lang="tr-TR" sz="1400" b="1" dirty="0"/>
          </a:p>
        </p:txBody>
      </p:sp>
      <p:sp>
        <p:nvSpPr>
          <p:cNvPr id="53" name="52 Metin kutusu"/>
          <p:cNvSpPr txBox="1"/>
          <p:nvPr/>
        </p:nvSpPr>
        <p:spPr>
          <a:xfrm>
            <a:off x="7497649" y="2500306"/>
            <a:ext cx="789127" cy="3077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1400" b="1" dirty="0" smtClean="0"/>
              <a:t>Karanlık</a:t>
            </a:r>
            <a:endParaRPr lang="tr-TR" sz="1400" b="1" dirty="0"/>
          </a:p>
        </p:txBody>
      </p:sp>
      <p:sp>
        <p:nvSpPr>
          <p:cNvPr id="54" name="53 Metin kutusu"/>
          <p:cNvSpPr txBox="1"/>
          <p:nvPr/>
        </p:nvSpPr>
        <p:spPr>
          <a:xfrm>
            <a:off x="7429520" y="4643446"/>
            <a:ext cx="829714" cy="3077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1400" b="1" dirty="0" smtClean="0"/>
              <a:t>Zayıf ışık</a:t>
            </a:r>
            <a:endParaRPr lang="tr-TR" sz="1400" b="1" dirty="0"/>
          </a:p>
        </p:txBody>
      </p:sp>
      <p:sp>
        <p:nvSpPr>
          <p:cNvPr id="58" name="57 Dikdörtgen"/>
          <p:cNvSpPr/>
          <p:nvPr/>
        </p:nvSpPr>
        <p:spPr>
          <a:xfrm>
            <a:off x="7215206" y="5572140"/>
            <a:ext cx="11512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ea typeface="Times New Roman" pitchFamily="18" charset="0"/>
                <a:cs typeface="Times New Roman" pitchFamily="18" charset="0"/>
              </a:rPr>
              <a:t>Kloroplastlar </a:t>
            </a:r>
            <a:endParaRPr lang="tr-TR" sz="1400" dirty="0"/>
          </a:p>
        </p:txBody>
      </p:sp>
      <p:cxnSp>
        <p:nvCxnSpPr>
          <p:cNvPr id="60" name="59 Düz Bağlayıcı"/>
          <p:cNvCxnSpPr>
            <a:stCxn id="51" idx="5"/>
          </p:cNvCxnSpPr>
          <p:nvPr/>
        </p:nvCxnSpPr>
        <p:spPr>
          <a:xfrm rot="16200000" flipH="1">
            <a:off x="7358839" y="5430021"/>
            <a:ext cx="235238" cy="334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Düz Ok Bağlayıcısı"/>
          <p:cNvCxnSpPr/>
          <p:nvPr/>
        </p:nvCxnSpPr>
        <p:spPr>
          <a:xfrm rot="5400000">
            <a:off x="7358082" y="857232"/>
            <a:ext cx="285752" cy="1588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Düz Ok Bağlayıcısı"/>
          <p:cNvCxnSpPr/>
          <p:nvPr/>
        </p:nvCxnSpPr>
        <p:spPr>
          <a:xfrm rot="5400000">
            <a:off x="7510482" y="856438"/>
            <a:ext cx="285752" cy="1588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Düz Ok Bağlayıcısı"/>
          <p:cNvCxnSpPr/>
          <p:nvPr/>
        </p:nvCxnSpPr>
        <p:spPr>
          <a:xfrm rot="5400000">
            <a:off x="7662882" y="856438"/>
            <a:ext cx="285752" cy="1588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Düz Ok Bağlayıcısı"/>
          <p:cNvCxnSpPr/>
          <p:nvPr/>
        </p:nvCxnSpPr>
        <p:spPr>
          <a:xfrm rot="5400000">
            <a:off x="7787504" y="856438"/>
            <a:ext cx="285752" cy="1588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Düz Ok Bağlayıcısı"/>
          <p:cNvCxnSpPr/>
          <p:nvPr/>
        </p:nvCxnSpPr>
        <p:spPr>
          <a:xfrm rot="5400000">
            <a:off x="7717787" y="5142718"/>
            <a:ext cx="285752" cy="1588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54 Dikdörtgen"/>
          <p:cNvSpPr/>
          <p:nvPr/>
        </p:nvSpPr>
        <p:spPr>
          <a:xfrm>
            <a:off x="642910" y="1285860"/>
            <a:ext cx="542928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Işık yoğunluğunun çok fazla olduğu durumlarda kloroplastların giren ışığın doğrultusunda hücre zarının kenarlarına dizilmesine “</a:t>
            </a:r>
            <a:r>
              <a:rPr lang="tr-TR" b="1" dirty="0" err="1" smtClean="0">
                <a:ea typeface="Times New Roman" pitchFamily="18" charset="0"/>
                <a:cs typeface="Times New Roman" pitchFamily="18" charset="0"/>
              </a:rPr>
              <a:t>parastrof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” durum denir. </a:t>
            </a:r>
          </a:p>
        </p:txBody>
      </p:sp>
      <p:sp>
        <p:nvSpPr>
          <p:cNvPr id="56" name="55 Dikdörtgen"/>
          <p:cNvSpPr/>
          <p:nvPr/>
        </p:nvSpPr>
        <p:spPr>
          <a:xfrm>
            <a:off x="714348" y="3143248"/>
            <a:ext cx="5429288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Çekirdek etrafına dizilirlerse (daha çok gece görülür) “</a:t>
            </a:r>
            <a:r>
              <a:rPr lang="tr-TR" b="1" dirty="0" smtClean="0">
                <a:ea typeface="Times New Roman" pitchFamily="18" charset="0"/>
                <a:cs typeface="Times New Roman" pitchFamily="18" charset="0"/>
              </a:rPr>
              <a:t>apostrof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”,</a:t>
            </a:r>
          </a:p>
        </p:txBody>
      </p:sp>
      <p:sp>
        <p:nvSpPr>
          <p:cNvPr id="57" name="56 Dikdörtgen"/>
          <p:cNvSpPr/>
          <p:nvPr/>
        </p:nvSpPr>
        <p:spPr>
          <a:xfrm>
            <a:off x="714348" y="5214950"/>
            <a:ext cx="535785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Işık yoğunluğu az olduğunda ise daha çok ışık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absorbe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edebilmek için hücre zarının üst yüzeyine sıralanmalarına  “</a:t>
            </a:r>
            <a:r>
              <a:rPr lang="tr-TR" b="1" dirty="0" err="1" smtClean="0">
                <a:ea typeface="Times New Roman" pitchFamily="18" charset="0"/>
                <a:cs typeface="Times New Roman" pitchFamily="18" charset="0"/>
              </a:rPr>
              <a:t>epistrof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” denir.</a:t>
            </a:r>
            <a:endParaRPr lang="tr-TR" dirty="0" smtClean="0"/>
          </a:p>
        </p:txBody>
      </p:sp>
      <p:sp>
        <p:nvSpPr>
          <p:cNvPr id="59" name="58 Oval"/>
          <p:cNvSpPr/>
          <p:nvPr/>
        </p:nvSpPr>
        <p:spPr>
          <a:xfrm>
            <a:off x="7715272" y="3286124"/>
            <a:ext cx="357190" cy="35719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71472" y="642918"/>
            <a:ext cx="8143900" cy="507831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30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Fotosentezde Görev Yapan Öteki Bileşikler</a:t>
            </a:r>
          </a:p>
          <a:p>
            <a:pPr marL="0" marR="0" lvl="0" indent="1730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730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Bu bileşikler, elektronların aktarılmasında ve özellikle karbondioksitin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KH’lara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dönüştürülmesi gibi çeşitli indirgenme reaksiyonlarında kullanılan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NADP’a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su molekülünün parçalanması ile oluşan elektronların iletilmesinde görev yapmaktadırlar.</a:t>
            </a:r>
          </a:p>
          <a:p>
            <a:pPr marL="0" marR="0" lvl="0" indent="1730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730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Elektron aktarılmasında görev yapan bileşikler 2 gruba ayrılır:</a:t>
            </a:r>
          </a:p>
          <a:p>
            <a:pPr marL="0" marR="0" lvl="0" indent="1730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730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A.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Koenzimler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indent="811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1.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Plastokinonlar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indent="811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2. Öteki tip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koenzimler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indent="811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730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r-TR" dirty="0" smtClean="0">
                <a:solidFill>
                  <a:schemeClr val="tx1"/>
                </a:solidFill>
              </a:rPr>
              <a:t>B.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Oksidoredüktaz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proteinler</a:t>
            </a:r>
          </a:p>
          <a:p>
            <a:pPr marR="0" lvl="0" indent="811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1.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Plastosiyanin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(PC)</a:t>
            </a:r>
          </a:p>
          <a:p>
            <a:pPr marR="0" lvl="0" indent="811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2.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Sitokromlar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indent="811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3.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Ferrodoksinler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indent="811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4. FRS (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Ferrodoksin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redüktan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substans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 ve NADP –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ferrodoksin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redüktazlar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71472" y="857232"/>
            <a:ext cx="7715304" cy="313932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Fotosentezde Meydana Gelen Asal Reaksiyonlar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Fotosentezde 2 önemli aşama vardır: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1. Işık reaksiyon aşaması (ATP ve NADPH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meydana gelir)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778125" lvl="0" indent="-27781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2. Karanlık reaksiyon aşaması (CO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fikse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edilerek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KH’lar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oluşturulur, gerekli enerji  ATP ve NADPH</a:t>
            </a:r>
            <a:r>
              <a:rPr lang="tr-TR" baseline="-25000" dirty="0" smtClean="0">
                <a:solidFill>
                  <a:schemeClr val="tx1"/>
                </a:solidFill>
              </a:rPr>
              <a:t>2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den sağlanır)</a:t>
            </a:r>
          </a:p>
          <a:p>
            <a:pPr marL="2778125" lvl="0" indent="-27781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solidFill>
                <a:schemeClr val="tx1"/>
              </a:solidFill>
            </a:endParaRPr>
          </a:p>
          <a:p>
            <a:pPr marL="2778125" lvl="0" indent="-27781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Işık reaksiyonunda</a:t>
            </a:r>
            <a:r>
              <a:rPr kumimoji="0" lang="tr-T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hammadde su,</a:t>
            </a:r>
          </a:p>
          <a:p>
            <a:pPr marL="2778125" lvl="0" indent="-27781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baseline="0" dirty="0" smtClean="0">
                <a:solidFill>
                  <a:schemeClr val="tx1"/>
                </a:solidFill>
              </a:rPr>
              <a:t>Karanlık</a:t>
            </a:r>
            <a:r>
              <a:rPr lang="tr-TR" dirty="0" smtClean="0">
                <a:solidFill>
                  <a:schemeClr val="tx1"/>
                </a:solidFill>
              </a:rPr>
              <a:t> reaksiyonda ise CO2’dir.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85720" y="500042"/>
            <a:ext cx="8286808" cy="52629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Işık Reaksiyon Aşaması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Bu aşamada ilk fotokimyasal olay suyun parçalanmasıdır (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fotoliz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).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Suyun parçalanması: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4 H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O	 4 OH- + 4 H+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4 OH- 	 4 (OH) + 4 e-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r-T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4 (OH) 	 2 H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O + O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2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Toplam: 4 H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O 	 4 H+ + 4 e- + 2 H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O + O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2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Pigment molekülleri tarafından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absorbe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edilen güneş ışığı stabil halde bulunan pigment moleküllerindeki, e- dizilişlerini değiştirerek pigmenti aktif duruma geçirir. Aktif duruma geçen bu pigmentteki enerji yardımı ile su molekülü parçalanır.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P         +     ışık                 P*           +        2 H</a:t>
            </a:r>
            <a:r>
              <a:rPr lang="tr-TR" b="1" baseline="-25000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O + 2 NADP               O</a:t>
            </a:r>
            <a:r>
              <a:rPr lang="tr-TR" b="1" baseline="-25000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 + 2 (NADPH + H)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12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(pigment molekülü)                             (aktive olmuş pigment) </a:t>
            </a:r>
            <a:endParaRPr kumimoji="0" lang="tr-TR" sz="1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Burada açığa çıkan O</a:t>
            </a:r>
            <a:r>
              <a:rPr lang="tr-TR" baseline="-25000" dirty="0" smtClean="0"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gaz halinde havaya karışmakta, H ise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NADP’ye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bağlanmaktadır.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4" name="3 Düz Ok Bağlayıcısı"/>
          <p:cNvCxnSpPr/>
          <p:nvPr/>
        </p:nvCxnSpPr>
        <p:spPr>
          <a:xfrm>
            <a:off x="2143108" y="4572008"/>
            <a:ext cx="57150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Düz Ok Bağlayıcısı"/>
          <p:cNvCxnSpPr/>
          <p:nvPr/>
        </p:nvCxnSpPr>
        <p:spPr>
          <a:xfrm>
            <a:off x="5929322" y="4572008"/>
            <a:ext cx="57150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Düz Ok Bağlayıcısı"/>
          <p:cNvCxnSpPr/>
          <p:nvPr/>
        </p:nvCxnSpPr>
        <p:spPr>
          <a:xfrm>
            <a:off x="1500166" y="2071678"/>
            <a:ext cx="7143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>
            <a:off x="1500166" y="2355842"/>
            <a:ext cx="7143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>
            <a:off x="1500166" y="2641594"/>
            <a:ext cx="7143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Ok Bağlayıcısı"/>
          <p:cNvCxnSpPr/>
          <p:nvPr/>
        </p:nvCxnSpPr>
        <p:spPr>
          <a:xfrm>
            <a:off x="2285984" y="2927346"/>
            <a:ext cx="7143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57158" y="642918"/>
            <a:ext cx="8358246" cy="39703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Fotosentezde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absorbe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edilen ışık enerjisinin kimyasal enerjiye çevrilmesi pigmentler aracılığı ile olmaktadır. Ancak ışık enerjisinin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absorbe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edilmesi ile pigmentlerin tümü aktif duruma geçmez. 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r-TR" dirty="0" smtClean="0">
              <a:solidFill>
                <a:schemeClr val="tx1"/>
              </a:solidFill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Aktif duruma geçen en önemli pigment maddeleri 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klorofil-700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ile 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klorofil-680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’dir. 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Devresel ve devresel olmayan e- iletiminde bu iki klorofil pigmentinin yer aldığı pigment sistemleri görev yaparlar.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Maksimum ışık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absorpsiyonu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700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nm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dalga boyu olan klorofil-700 pigmentinin yer aldığı sisteme 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Fotosistem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I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Maksimum ışık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absorpsiyonu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680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nm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dalga boyu olan klorofil-680 pigmentinin yer aldığı sisteme de 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Fotosistem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II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adı verilmektedir. 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714348" y="889844"/>
            <a:ext cx="7715304" cy="4801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1. Devresel (Döngüsel) Elektron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Taşınımı</a:t>
            </a:r>
            <a:endParaRPr lang="tr-TR" dirty="0" smtClean="0"/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2. Devresel olmayan Elektron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Taşınımı</a:t>
            </a:r>
            <a:endParaRPr lang="tr-TR" dirty="0" smtClean="0">
              <a:ea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Gerek devresel gerekse devresel olmayan e- iletim zincirlerinde açığa çıkan enerji ile ADP, inorganik fosforla birleşerek ATP oluşturmakta ve ışık enerjisi fosfat bağları arasında kimyasal enerji halinde depo edilmektedir. 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Devresel e- iletiminde meydana gelen ATP sentezine “</a:t>
            </a:r>
            <a:r>
              <a:rPr lang="tr-TR" b="1" dirty="0" smtClean="0">
                <a:ea typeface="Times New Roman" pitchFamily="18" charset="0"/>
                <a:cs typeface="Times New Roman" pitchFamily="18" charset="0"/>
              </a:rPr>
              <a:t>Devresel </a:t>
            </a:r>
            <a:r>
              <a:rPr lang="tr-TR" b="1" dirty="0" err="1" smtClean="0">
                <a:ea typeface="Times New Roman" pitchFamily="18" charset="0"/>
                <a:cs typeface="Times New Roman" pitchFamily="18" charset="0"/>
              </a:rPr>
              <a:t>fosforilizasyon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”,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Devresel olmayan e- iletiminde meydana gelen ATP sentezine “</a:t>
            </a:r>
            <a:r>
              <a:rPr lang="tr-TR" b="1" dirty="0" smtClean="0">
                <a:ea typeface="Times New Roman" pitchFamily="18" charset="0"/>
                <a:cs typeface="Times New Roman" pitchFamily="18" charset="0"/>
              </a:rPr>
              <a:t>Devresel olmayana </a:t>
            </a:r>
            <a:r>
              <a:rPr lang="tr-TR" b="1" dirty="0" err="1" smtClean="0">
                <a:ea typeface="Times New Roman" pitchFamily="18" charset="0"/>
                <a:cs typeface="Times New Roman" pitchFamily="18" charset="0"/>
              </a:rPr>
              <a:t>fosforilizasyon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” adı verilir.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Fotosentezin bu aşamaları kloroplastlarda yer alan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tilakoit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tilakoit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zarlarında çok kısa süreler içinde gerçekleşmektedir. Bu aşamada oluşturulan kimyasal enerji fotosentez olayının ikinci bölümü olan karanlık reaksiyon aşamasında kullanılmaktadır.</a:t>
            </a:r>
            <a:endParaRPr lang="tr-TR" dirty="0" smtClean="0"/>
          </a:p>
        </p:txBody>
      </p:sp>
    </p:spTree>
  </p:cSld>
  <p:clrMapOvr>
    <a:masterClrMapping/>
  </p:clrMapOvr>
  <p:transition spd="med">
    <p:split orient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28596" y="968763"/>
            <a:ext cx="8286808" cy="403187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sz="1600" dirty="0" err="1" smtClean="0"/>
              <a:t>Fotosistem</a:t>
            </a:r>
            <a:r>
              <a:rPr lang="tr-TR" sz="1600" dirty="0" smtClean="0"/>
              <a:t> I ve </a:t>
            </a:r>
            <a:r>
              <a:rPr lang="tr-TR" sz="1600" dirty="0" err="1" smtClean="0"/>
              <a:t>Fotosistem</a:t>
            </a:r>
            <a:r>
              <a:rPr lang="tr-TR" sz="1600" dirty="0" smtClean="0"/>
              <a:t> II içinde bulunan yaklaşık 400 pigment molekülünün (PM) temel hedefi e- aracılığıyla </a:t>
            </a:r>
            <a:r>
              <a:rPr lang="tr-TR" sz="1600" dirty="0" err="1" smtClean="0"/>
              <a:t>absorbe</a:t>
            </a:r>
            <a:r>
              <a:rPr lang="tr-TR" sz="1600" dirty="0" smtClean="0"/>
              <a:t> ettikleri ışık enerjisini  Klorofil-</a:t>
            </a:r>
            <a:r>
              <a:rPr lang="tr-TR" sz="1600" dirty="0" err="1" smtClean="0"/>
              <a:t>a’ya</a:t>
            </a:r>
            <a:r>
              <a:rPr lang="tr-TR" sz="1600" dirty="0" smtClean="0"/>
              <a:t> (tepkime merkezi olan) ulaştırmaktır.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Işık (foton) </a:t>
            </a:r>
            <a:r>
              <a:rPr lang="tr-TR" sz="1600" dirty="0" err="1" smtClean="0"/>
              <a:t>PM’ne</a:t>
            </a:r>
            <a:r>
              <a:rPr lang="tr-TR" sz="1600" dirty="0" smtClean="0"/>
              <a:t> (örneğin klorofile) çarpar ve enerjisi </a:t>
            </a:r>
            <a:r>
              <a:rPr lang="tr-TR" sz="1600" dirty="0" err="1" smtClean="0"/>
              <a:t>PM’ne</a:t>
            </a:r>
            <a:r>
              <a:rPr lang="tr-TR" sz="1600" dirty="0" smtClean="0"/>
              <a:t> geçer.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Enerjisi yükselerek uyarılan e- bu enerjiyi diğer </a:t>
            </a:r>
            <a:r>
              <a:rPr lang="tr-TR" sz="1600" dirty="0" err="1" smtClean="0"/>
              <a:t>PM’ne</a:t>
            </a:r>
            <a:r>
              <a:rPr lang="tr-TR" sz="1600" dirty="0" smtClean="0"/>
              <a:t> aktarır. Yani Klorofil-a Klorofil-</a:t>
            </a:r>
            <a:r>
              <a:rPr lang="tr-TR" sz="1600" dirty="0" err="1" smtClean="0"/>
              <a:t>a’ya</a:t>
            </a:r>
            <a:r>
              <a:rPr lang="tr-TR" sz="1600" dirty="0" smtClean="0"/>
              <a:t>, Klorofil-b klorofil-</a:t>
            </a:r>
            <a:r>
              <a:rPr lang="tr-TR" sz="1600" dirty="0" err="1" smtClean="0"/>
              <a:t>a’ya</a:t>
            </a:r>
            <a:r>
              <a:rPr lang="tr-TR" sz="1600" dirty="0" smtClean="0"/>
              <a:t>, </a:t>
            </a:r>
            <a:r>
              <a:rPr lang="tr-TR" sz="1600" dirty="0" err="1" smtClean="0"/>
              <a:t>karotinoidler</a:t>
            </a:r>
            <a:r>
              <a:rPr lang="tr-TR" sz="1600" dirty="0" smtClean="0"/>
              <a:t> Klorofil-</a:t>
            </a:r>
            <a:r>
              <a:rPr lang="tr-TR" sz="1600" dirty="0" err="1" smtClean="0"/>
              <a:t>a’ya</a:t>
            </a:r>
            <a:r>
              <a:rPr lang="tr-TR" sz="1600" dirty="0" smtClean="0"/>
              <a:t>, </a:t>
            </a:r>
            <a:r>
              <a:rPr lang="tr-TR" sz="1600" dirty="0" err="1" smtClean="0"/>
              <a:t>fikobilinler</a:t>
            </a:r>
            <a:r>
              <a:rPr lang="tr-TR" sz="1600" dirty="0" smtClean="0"/>
              <a:t> Klorofil-</a:t>
            </a:r>
            <a:r>
              <a:rPr lang="tr-TR" sz="1600" dirty="0" err="1" smtClean="0"/>
              <a:t>a’ya</a:t>
            </a:r>
            <a:r>
              <a:rPr lang="tr-TR" sz="1600" dirty="0" smtClean="0"/>
              <a:t> aktarır.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Sonuçta bu aktarılmalarla ışık enerjisi Klorofil-a molekülüne ulaştırılır.  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Işık tepkimeleri aynı anda çalışan </a:t>
            </a:r>
            <a:r>
              <a:rPr lang="tr-TR" sz="1600" dirty="0" err="1" smtClean="0"/>
              <a:t>Fotosistem</a:t>
            </a:r>
            <a:r>
              <a:rPr lang="tr-TR" sz="1600" dirty="0" smtClean="0"/>
              <a:t> I ve </a:t>
            </a:r>
            <a:r>
              <a:rPr lang="tr-TR" sz="1600" dirty="0" err="1" smtClean="0"/>
              <a:t>Fotosistem</a:t>
            </a:r>
            <a:r>
              <a:rPr lang="tr-TR" sz="1600" dirty="0" smtClean="0"/>
              <a:t> </a:t>
            </a:r>
            <a:r>
              <a:rPr lang="tr-TR" sz="1600" dirty="0" err="1" smtClean="0"/>
              <a:t>II’de</a:t>
            </a:r>
            <a:r>
              <a:rPr lang="tr-TR" sz="1600" dirty="0" smtClean="0"/>
              <a:t> gerçekleşir. Her iki  </a:t>
            </a:r>
            <a:r>
              <a:rPr lang="tr-TR" sz="1600" dirty="0" err="1" smtClean="0"/>
              <a:t>fotosistemin</a:t>
            </a:r>
            <a:r>
              <a:rPr lang="tr-TR" sz="1600" dirty="0" smtClean="0"/>
              <a:t> de temel görevi ışık enerjisini </a:t>
            </a:r>
            <a:r>
              <a:rPr lang="tr-TR" sz="1600" dirty="0" err="1" smtClean="0"/>
              <a:t>absorbe</a:t>
            </a:r>
            <a:r>
              <a:rPr lang="tr-TR" sz="1600" dirty="0" smtClean="0"/>
              <a:t> edip klorofil-</a:t>
            </a:r>
            <a:r>
              <a:rPr lang="tr-TR" sz="1600" dirty="0" err="1" smtClean="0"/>
              <a:t>a’ya</a:t>
            </a:r>
            <a:r>
              <a:rPr lang="tr-TR" sz="1600" dirty="0" smtClean="0"/>
              <a:t>  (P700 ve P680) aktarmaktır.</a:t>
            </a:r>
          </a:p>
          <a:p>
            <a:pPr algn="just"/>
            <a:endParaRPr lang="tr-TR" sz="1600" dirty="0" smtClean="0"/>
          </a:p>
          <a:p>
            <a:pPr algn="just"/>
            <a:r>
              <a:rPr lang="tr-TR" sz="1600" dirty="0" smtClean="0"/>
              <a:t>Özel klorofil moleküllerinden aktarılan e-, elektron taşınım zincirinden </a:t>
            </a:r>
            <a:r>
              <a:rPr lang="tr-TR" sz="1600" dirty="0" err="1" smtClean="0"/>
              <a:t>NADP’ye</a:t>
            </a:r>
            <a:r>
              <a:rPr lang="tr-TR" sz="1600" dirty="0" smtClean="0"/>
              <a:t> oradan da karbonhidrat oluşumuna aracılık eden bileşiklere geçer. NADPH tarafından e- </a:t>
            </a:r>
            <a:r>
              <a:rPr lang="tr-TR" sz="1600" dirty="0" err="1" smtClean="0"/>
              <a:t>ların</a:t>
            </a:r>
            <a:r>
              <a:rPr lang="tr-TR" sz="1600" dirty="0" smtClean="0"/>
              <a:t> bir süre tutulması nedeniyle </a:t>
            </a:r>
            <a:r>
              <a:rPr lang="tr-TR" sz="1600" dirty="0" err="1" smtClean="0"/>
              <a:t>fotosistem</a:t>
            </a:r>
            <a:r>
              <a:rPr lang="tr-TR" sz="1600" dirty="0" smtClean="0"/>
              <a:t> </a:t>
            </a:r>
            <a:r>
              <a:rPr lang="tr-TR" sz="1600" dirty="0" err="1" smtClean="0"/>
              <a:t>I’de</a:t>
            </a:r>
            <a:r>
              <a:rPr lang="tr-TR" sz="1600" dirty="0" smtClean="0"/>
              <a:t> (P700) e- boşluğu oluşur.</a:t>
            </a:r>
            <a:endParaRPr lang="tr-TR" sz="1600" dirty="0"/>
          </a:p>
        </p:txBody>
      </p:sp>
    </p:spTree>
  </p:cSld>
  <p:clrMapOvr>
    <a:masterClrMapping/>
  </p:clrMapOvr>
  <p:transition spd="med">
    <p:split orient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71472" y="1214422"/>
            <a:ext cx="807249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dirty="0" err="1" smtClean="0"/>
              <a:t>Fotosistem</a:t>
            </a:r>
            <a:r>
              <a:rPr lang="tr-TR" dirty="0" smtClean="0"/>
              <a:t>-II de suyun parçalanmasına yani oksijen, hidrojen ve elektronlarına ayrılmasına </a:t>
            </a:r>
            <a:r>
              <a:rPr lang="tr-TR" b="1" dirty="0" err="1" smtClean="0"/>
              <a:t>fotoliz</a:t>
            </a:r>
            <a:r>
              <a:rPr lang="tr-TR" dirty="0" smtClean="0"/>
              <a:t> denir.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500166" y="2500306"/>
            <a:ext cx="30003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>
                <a:ea typeface="Times New Roman" pitchFamily="18" charset="0"/>
                <a:cs typeface="Times New Roman" pitchFamily="18" charset="0"/>
              </a:rPr>
              <a:t>2 H</a:t>
            </a:r>
            <a:r>
              <a:rPr lang="tr-TR" sz="2000" b="1" baseline="-25000" dirty="0" smtClean="0">
                <a:ea typeface="Times New Roman" pitchFamily="18" charset="0"/>
                <a:cs typeface="Times New Roman" pitchFamily="18" charset="0"/>
              </a:rPr>
              <a:t>2</a:t>
            </a:r>
            <a:r>
              <a:rPr lang="tr-TR" sz="2000" b="1" dirty="0" smtClean="0">
                <a:ea typeface="Times New Roman" pitchFamily="18" charset="0"/>
                <a:cs typeface="Times New Roman" pitchFamily="18" charset="0"/>
              </a:rPr>
              <a:t>O 	     O</a:t>
            </a:r>
            <a:r>
              <a:rPr lang="tr-TR" sz="2000" b="1" baseline="-25000" dirty="0" smtClean="0">
                <a:ea typeface="Times New Roman" pitchFamily="18" charset="0"/>
                <a:cs typeface="Times New Roman" pitchFamily="18" charset="0"/>
              </a:rPr>
              <a:t>2 </a:t>
            </a:r>
            <a:r>
              <a:rPr lang="tr-TR" sz="2000" b="1" dirty="0" smtClean="0">
                <a:ea typeface="Times New Roman" pitchFamily="18" charset="0"/>
                <a:cs typeface="Times New Roman" pitchFamily="18" charset="0"/>
              </a:rPr>
              <a:t>+ 4 H</a:t>
            </a:r>
            <a:r>
              <a:rPr lang="tr-TR" sz="2000" b="1" baseline="30000" dirty="0" smtClean="0">
                <a:ea typeface="Times New Roman" pitchFamily="18" charset="0"/>
                <a:cs typeface="Times New Roman" pitchFamily="18" charset="0"/>
              </a:rPr>
              <a:t>+</a:t>
            </a:r>
            <a:r>
              <a:rPr lang="tr-TR" sz="2000" b="1" dirty="0" smtClean="0">
                <a:ea typeface="Times New Roman" pitchFamily="18" charset="0"/>
                <a:cs typeface="Times New Roman" pitchFamily="18" charset="0"/>
              </a:rPr>
              <a:t> + 4 e-</a:t>
            </a:r>
            <a:endParaRPr lang="tr-TR" sz="2000" b="1" dirty="0"/>
          </a:p>
        </p:txBody>
      </p:sp>
      <p:cxnSp>
        <p:nvCxnSpPr>
          <p:cNvPr id="5" name="4 Düz Ok Bağlayıcısı"/>
          <p:cNvCxnSpPr/>
          <p:nvPr/>
        </p:nvCxnSpPr>
        <p:spPr>
          <a:xfrm>
            <a:off x="2214546" y="2764033"/>
            <a:ext cx="50006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Düz Ok Bağlayıcısı"/>
          <p:cNvCxnSpPr>
            <a:stCxn id="4" idx="2"/>
          </p:cNvCxnSpPr>
          <p:nvPr/>
        </p:nvCxnSpPr>
        <p:spPr>
          <a:xfrm rot="16200000" flipH="1">
            <a:off x="2878948" y="3021832"/>
            <a:ext cx="600022" cy="3571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Metin kutusu"/>
          <p:cNvSpPr txBox="1"/>
          <p:nvPr/>
        </p:nvSpPr>
        <p:spPr>
          <a:xfrm>
            <a:off x="3214678" y="3429000"/>
            <a:ext cx="2577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Bağımsız olarak atmosfere karışır</a:t>
            </a:r>
            <a:endParaRPr lang="tr-TR" sz="1400" dirty="0"/>
          </a:p>
        </p:txBody>
      </p:sp>
      <p:cxnSp>
        <p:nvCxnSpPr>
          <p:cNvPr id="8" name="7 Düz Ok Bağlayıcısı"/>
          <p:cNvCxnSpPr/>
          <p:nvPr/>
        </p:nvCxnSpPr>
        <p:spPr>
          <a:xfrm rot="16200000" flipH="1">
            <a:off x="3393273" y="2942628"/>
            <a:ext cx="428628" cy="2143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Metin kutusu"/>
          <p:cNvSpPr txBox="1"/>
          <p:nvPr/>
        </p:nvSpPr>
        <p:spPr>
          <a:xfrm>
            <a:off x="3643306" y="3192661"/>
            <a:ext cx="2185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ATP sentezinde görev yapar</a:t>
            </a:r>
            <a:endParaRPr lang="tr-TR" sz="1400" dirty="0"/>
          </a:p>
        </p:txBody>
      </p:sp>
      <p:sp>
        <p:nvSpPr>
          <p:cNvPr id="10" name="9 Metin kutusu"/>
          <p:cNvSpPr txBox="1"/>
          <p:nvPr/>
        </p:nvSpPr>
        <p:spPr>
          <a:xfrm>
            <a:off x="4337686" y="2906909"/>
            <a:ext cx="2306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Elektron boşluğunu doldurur.</a:t>
            </a:r>
            <a:endParaRPr lang="tr-TR" sz="1400" dirty="0"/>
          </a:p>
        </p:txBody>
      </p:sp>
      <p:cxnSp>
        <p:nvCxnSpPr>
          <p:cNvPr id="11" name="10 Düz Ok Bağlayıcısı"/>
          <p:cNvCxnSpPr/>
          <p:nvPr/>
        </p:nvCxnSpPr>
        <p:spPr>
          <a:xfrm rot="16200000" flipH="1">
            <a:off x="4137865" y="2840977"/>
            <a:ext cx="225327" cy="2143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28596" y="584184"/>
            <a:ext cx="8286808" cy="34163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Karanlık Reaksiyon Aşaması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Eğer ortamda yeteri kadar ATP ve NADPH varsa, bitkiler karanlıkta CO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’i indirgeyerek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KH’ları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oluşturmaktadır.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Yeryüzündeki bitkilerin çoğunluğu atmosfer CO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’ini fiske ederek ilk kararlı ürün olan 3 karbonlu PGA oluşturmakta ve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ard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arda 14 ara reaksiyon sonucunda PGA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sakkaroza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dönüşmektedir. Devresel olan bu reaksiyonların tümüne “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Calvin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 Çemberi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” denir.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Bazı bitkilerin ise farklı bir fotosentez sistemine sahip olduğu, 9 ara reaksiyon sonucunda 4 karbonlu malik ve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aspartik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asitin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oluştuğu tespit edilmiştir. Devresel olan bu reaksiyonlara da “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Hatch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 ve 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Slack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 Çemberi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” adı verilmektedir.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714348" y="1000108"/>
            <a:ext cx="7715304" cy="424731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Calvin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Çemberi (C3 çemberi)……İlk kararlı ürün 3 karbonlu…. C3 tipi bitki..buğday, arpa, yonca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Hatch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ve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Slack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Çemberi (C4 çemberi)…4 karbonlu…. C4 tipi bitki..mısır, sorgum, şekerkamışı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Sukulent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, </a:t>
            </a:r>
            <a:r>
              <a:rPr lang="tr-TR" dirty="0" err="1" smtClean="0">
                <a:ea typeface="Times New Roman" pitchFamily="18" charset="0"/>
                <a:cs typeface="Times New Roman" pitchFamily="18" charset="0"/>
              </a:rPr>
              <a:t>Krasulase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 ya da kalın yapraklı bitkilerde değişik bir metabolizma olduğu saptanmıştır. Bu metabolizmaya “</a:t>
            </a:r>
            <a:r>
              <a:rPr lang="tr-TR" b="1" dirty="0" err="1" smtClean="0">
                <a:ea typeface="Times New Roman" pitchFamily="18" charset="0"/>
                <a:cs typeface="Times New Roman" pitchFamily="18" charset="0"/>
              </a:rPr>
              <a:t>Krasulase</a:t>
            </a:r>
            <a:r>
              <a:rPr lang="tr-TR" b="1" dirty="0" smtClean="0">
                <a:ea typeface="Times New Roman" pitchFamily="18" charset="0"/>
                <a:cs typeface="Times New Roman" pitchFamily="18" charset="0"/>
              </a:rPr>
              <a:t> Asit Metabolizması</a:t>
            </a: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”, bitkiler de KAM tipi bitki..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 smtClean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ea typeface="Times New Roman" pitchFamily="18" charset="0"/>
                <a:cs typeface="Times New Roman" pitchFamily="18" charset="0"/>
              </a:rPr>
              <a:t>Fotosentez metabolizması bakımından bitkiler 3 gruba ayrılır:</a:t>
            </a:r>
            <a:endParaRPr lang="tr-TR" dirty="0" smtClean="0"/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tr-TR" dirty="0" smtClean="0"/>
              <a:t>C3 tipi metabolizma içeren bitkiler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tr-TR" dirty="0" smtClean="0"/>
              <a:t>C4     “           “              “                “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tr-TR" dirty="0" smtClean="0"/>
              <a:t>KAM  “          “                “               “</a:t>
            </a:r>
            <a:endParaRPr lang="tr-TR" dirty="0"/>
          </a:p>
        </p:txBody>
      </p:sp>
    </p:spTree>
  </p:cSld>
  <p:clrMapOvr>
    <a:masterClrMapping/>
  </p:clrMapOvr>
  <p:transition spd="med">
    <p:split orient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şağı Ok"/>
          <p:cNvSpPr/>
          <p:nvPr/>
        </p:nvSpPr>
        <p:spPr>
          <a:xfrm>
            <a:off x="2857487" y="1357298"/>
            <a:ext cx="71439" cy="2214578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Akış Çizelgesi: Bağlayıcı"/>
          <p:cNvSpPr/>
          <p:nvPr/>
        </p:nvSpPr>
        <p:spPr>
          <a:xfrm>
            <a:off x="2983407" y="2357430"/>
            <a:ext cx="3286148" cy="3143272"/>
          </a:xfrm>
          <a:prstGeom prst="flowChartConnector">
            <a:avLst/>
          </a:prstGeom>
          <a:solidFill>
            <a:srgbClr val="FFFFCC"/>
          </a:solidFill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4 İkizkenar Üçgen"/>
          <p:cNvSpPr/>
          <p:nvPr/>
        </p:nvSpPr>
        <p:spPr>
          <a:xfrm rot="5400000">
            <a:off x="4590762" y="5393545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İkizkenar Üçgen"/>
          <p:cNvSpPr/>
          <p:nvPr/>
        </p:nvSpPr>
        <p:spPr>
          <a:xfrm rot="183526">
            <a:off x="6121164" y="3722224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İkizkenar Üçgen"/>
          <p:cNvSpPr/>
          <p:nvPr/>
        </p:nvSpPr>
        <p:spPr>
          <a:xfrm rot="14706910">
            <a:off x="3560425" y="2507777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4197853" y="2143116"/>
            <a:ext cx="707245" cy="36933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b="1" dirty="0" err="1" smtClean="0"/>
              <a:t>RuDP</a:t>
            </a:r>
            <a:endParaRPr lang="tr-TR" b="1" dirty="0"/>
          </a:p>
        </p:txBody>
      </p:sp>
      <p:sp>
        <p:nvSpPr>
          <p:cNvPr id="9" name="8 Metin kutusu"/>
          <p:cNvSpPr txBox="1"/>
          <p:nvPr/>
        </p:nvSpPr>
        <p:spPr>
          <a:xfrm>
            <a:off x="2626217" y="3643314"/>
            <a:ext cx="782587" cy="36933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b="1" dirty="0" smtClean="0"/>
              <a:t>3-PGA</a:t>
            </a:r>
            <a:endParaRPr lang="tr-TR" b="1" dirty="0"/>
          </a:p>
        </p:txBody>
      </p:sp>
      <p:sp>
        <p:nvSpPr>
          <p:cNvPr id="10" name="9 Metin kutusu"/>
          <p:cNvSpPr txBox="1"/>
          <p:nvPr/>
        </p:nvSpPr>
        <p:spPr>
          <a:xfrm>
            <a:off x="2643174" y="916528"/>
            <a:ext cx="538865" cy="36933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b="1" dirty="0" smtClean="0"/>
              <a:t>CO</a:t>
            </a:r>
            <a:r>
              <a:rPr lang="tr-TR" b="1" baseline="-25000" dirty="0" smtClean="0"/>
              <a:t>2</a:t>
            </a:r>
            <a:endParaRPr lang="tr-TR" b="1" baseline="-25000" dirty="0"/>
          </a:p>
        </p:txBody>
      </p:sp>
      <p:sp>
        <p:nvSpPr>
          <p:cNvPr id="11" name="10 Aşağı Ok"/>
          <p:cNvSpPr/>
          <p:nvPr/>
        </p:nvSpPr>
        <p:spPr>
          <a:xfrm rot="14879132">
            <a:off x="6090943" y="4167333"/>
            <a:ext cx="115494" cy="1694448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Metin kutusu"/>
          <p:cNvSpPr txBox="1"/>
          <p:nvPr/>
        </p:nvSpPr>
        <p:spPr>
          <a:xfrm>
            <a:off x="6500826" y="4214818"/>
            <a:ext cx="1445717" cy="36933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b="1" dirty="0" smtClean="0"/>
              <a:t>Karbonhidrat</a:t>
            </a:r>
            <a:endParaRPr lang="tr-TR" b="1" dirty="0"/>
          </a:p>
        </p:txBody>
      </p:sp>
      <p:sp>
        <p:nvSpPr>
          <p:cNvPr id="14" name="13 Metin kutusu"/>
          <p:cNvSpPr txBox="1"/>
          <p:nvPr/>
        </p:nvSpPr>
        <p:spPr>
          <a:xfrm>
            <a:off x="4002554" y="3620160"/>
            <a:ext cx="1409745" cy="52322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r-TR" sz="1400" b="1" i="1" dirty="0" smtClean="0"/>
              <a:t>CALVIN-BENSON</a:t>
            </a:r>
          </a:p>
          <a:p>
            <a:pPr algn="ctr"/>
            <a:r>
              <a:rPr lang="tr-TR" sz="1400" b="1" i="1" dirty="0" smtClean="0"/>
              <a:t>ÇEMBERİ</a:t>
            </a:r>
            <a:endParaRPr lang="tr-TR" sz="1400" b="1" i="1" dirty="0"/>
          </a:p>
        </p:txBody>
      </p:sp>
      <p:sp>
        <p:nvSpPr>
          <p:cNvPr id="15" name="14 Metin kutusu"/>
          <p:cNvSpPr txBox="1"/>
          <p:nvPr/>
        </p:nvSpPr>
        <p:spPr>
          <a:xfrm>
            <a:off x="6698183" y="2643182"/>
            <a:ext cx="463973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ATP</a:t>
            </a:r>
            <a:endParaRPr lang="tr-TR" sz="1400" b="1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2214546" y="5643578"/>
            <a:ext cx="463973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ATP</a:t>
            </a:r>
            <a:endParaRPr lang="tr-TR" sz="1400" b="1" dirty="0"/>
          </a:p>
        </p:txBody>
      </p:sp>
      <p:sp>
        <p:nvSpPr>
          <p:cNvPr id="17" name="16 Metin kutusu"/>
          <p:cNvSpPr txBox="1"/>
          <p:nvPr/>
        </p:nvSpPr>
        <p:spPr>
          <a:xfrm>
            <a:off x="2143108" y="6072206"/>
            <a:ext cx="736099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NADPH</a:t>
            </a:r>
            <a:endParaRPr lang="tr-TR" sz="1400" b="1" dirty="0"/>
          </a:p>
        </p:txBody>
      </p:sp>
      <p:sp>
        <p:nvSpPr>
          <p:cNvPr id="18" name="17 Aşağı Ok"/>
          <p:cNvSpPr/>
          <p:nvPr/>
        </p:nvSpPr>
        <p:spPr>
          <a:xfrm rot="14879132">
            <a:off x="3085426" y="5171016"/>
            <a:ext cx="137972" cy="8022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Metin kutusu"/>
          <p:cNvSpPr txBox="1"/>
          <p:nvPr/>
        </p:nvSpPr>
        <p:spPr>
          <a:xfrm>
            <a:off x="214282" y="4786322"/>
            <a:ext cx="481222" cy="30777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H</a:t>
            </a:r>
            <a:r>
              <a:rPr lang="tr-TR" sz="1400" b="1" baseline="-25000" dirty="0" smtClean="0"/>
              <a:t>2</a:t>
            </a:r>
            <a:r>
              <a:rPr lang="tr-TR" sz="1400" b="1" dirty="0" smtClean="0"/>
              <a:t>O</a:t>
            </a:r>
            <a:endParaRPr lang="tr-TR" sz="1400" b="1" dirty="0"/>
          </a:p>
        </p:txBody>
      </p:sp>
      <p:sp>
        <p:nvSpPr>
          <p:cNvPr id="22" name="21 Metin kutusu"/>
          <p:cNvSpPr txBox="1"/>
          <p:nvPr/>
        </p:nvSpPr>
        <p:spPr>
          <a:xfrm>
            <a:off x="285720" y="6050181"/>
            <a:ext cx="367408" cy="30777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O</a:t>
            </a:r>
            <a:r>
              <a:rPr lang="tr-TR" sz="1400" b="1" baseline="-25000" dirty="0" smtClean="0"/>
              <a:t>2</a:t>
            </a:r>
            <a:endParaRPr lang="tr-TR" sz="1400" b="1" baseline="-25000" dirty="0"/>
          </a:p>
        </p:txBody>
      </p:sp>
      <p:sp>
        <p:nvSpPr>
          <p:cNvPr id="23" name="22 Metin kutusu"/>
          <p:cNvSpPr txBox="1"/>
          <p:nvPr/>
        </p:nvSpPr>
        <p:spPr>
          <a:xfrm>
            <a:off x="983143" y="5357826"/>
            <a:ext cx="463588" cy="30777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IŞIK</a:t>
            </a:r>
            <a:endParaRPr lang="tr-TR" sz="1400" b="1" dirty="0"/>
          </a:p>
        </p:txBody>
      </p:sp>
      <p:sp>
        <p:nvSpPr>
          <p:cNvPr id="24" name="23 Metin kutusu"/>
          <p:cNvSpPr txBox="1"/>
          <p:nvPr/>
        </p:nvSpPr>
        <p:spPr>
          <a:xfrm>
            <a:off x="1840399" y="4714884"/>
            <a:ext cx="734496" cy="52322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ADP+Pi</a:t>
            </a:r>
          </a:p>
          <a:p>
            <a:r>
              <a:rPr lang="tr-TR" sz="1400" b="1" dirty="0" smtClean="0"/>
              <a:t>NADP+</a:t>
            </a:r>
            <a:endParaRPr lang="tr-TR" sz="1400" b="1" dirty="0"/>
          </a:p>
        </p:txBody>
      </p:sp>
      <p:sp>
        <p:nvSpPr>
          <p:cNvPr id="25" name="24 Yay"/>
          <p:cNvSpPr/>
          <p:nvPr/>
        </p:nvSpPr>
        <p:spPr>
          <a:xfrm>
            <a:off x="357158" y="4857760"/>
            <a:ext cx="857256" cy="928694"/>
          </a:xfrm>
          <a:prstGeom prst="arc">
            <a:avLst>
              <a:gd name="adj1" fmla="val 16095281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25 Yay"/>
          <p:cNvSpPr/>
          <p:nvPr/>
        </p:nvSpPr>
        <p:spPr>
          <a:xfrm rot="16200000">
            <a:off x="1393009" y="4822041"/>
            <a:ext cx="857256" cy="928694"/>
          </a:xfrm>
          <a:prstGeom prst="arc">
            <a:avLst>
              <a:gd name="adj1" fmla="val 16095281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26 Yay"/>
          <p:cNvSpPr/>
          <p:nvPr/>
        </p:nvSpPr>
        <p:spPr>
          <a:xfrm rot="10800000">
            <a:off x="1357290" y="5286388"/>
            <a:ext cx="1071570" cy="928694"/>
          </a:xfrm>
          <a:prstGeom prst="arc">
            <a:avLst>
              <a:gd name="adj1" fmla="val 16095281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27 Yay"/>
          <p:cNvSpPr/>
          <p:nvPr/>
        </p:nvSpPr>
        <p:spPr>
          <a:xfrm rot="5400000">
            <a:off x="321439" y="5322107"/>
            <a:ext cx="857256" cy="928694"/>
          </a:xfrm>
          <a:prstGeom prst="arc">
            <a:avLst>
              <a:gd name="adj1" fmla="val 16095281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28 Aşağı Ok"/>
          <p:cNvSpPr/>
          <p:nvPr/>
        </p:nvSpPr>
        <p:spPr>
          <a:xfrm rot="14879132">
            <a:off x="3319459" y="5456768"/>
            <a:ext cx="137972" cy="8022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30 Güneş"/>
          <p:cNvSpPr/>
          <p:nvPr/>
        </p:nvSpPr>
        <p:spPr>
          <a:xfrm>
            <a:off x="-32" y="5214950"/>
            <a:ext cx="785818" cy="642942"/>
          </a:xfrm>
          <a:prstGeom prst="sun">
            <a:avLst/>
          </a:prstGeom>
          <a:solidFill>
            <a:srgbClr val="ED371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31 Dikdörtgen"/>
          <p:cNvSpPr/>
          <p:nvPr/>
        </p:nvSpPr>
        <p:spPr>
          <a:xfrm>
            <a:off x="3071802" y="1419212"/>
            <a:ext cx="4929222" cy="71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32 Dikdörtgen"/>
          <p:cNvSpPr/>
          <p:nvPr/>
        </p:nvSpPr>
        <p:spPr>
          <a:xfrm>
            <a:off x="3071802" y="1704964"/>
            <a:ext cx="4929222" cy="1428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4" name="33 Dikdörtgen"/>
          <p:cNvSpPr/>
          <p:nvPr/>
        </p:nvSpPr>
        <p:spPr>
          <a:xfrm>
            <a:off x="1071538" y="6500834"/>
            <a:ext cx="6929486" cy="71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34 Dikdörtgen"/>
          <p:cNvSpPr/>
          <p:nvPr/>
        </p:nvSpPr>
        <p:spPr>
          <a:xfrm>
            <a:off x="1071538" y="1419212"/>
            <a:ext cx="1704988" cy="71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35 Dikdörtgen"/>
          <p:cNvSpPr/>
          <p:nvPr/>
        </p:nvSpPr>
        <p:spPr>
          <a:xfrm>
            <a:off x="1071538" y="1704964"/>
            <a:ext cx="1704988" cy="152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36 Metin kutusu"/>
          <p:cNvSpPr txBox="1"/>
          <p:nvPr/>
        </p:nvSpPr>
        <p:spPr>
          <a:xfrm>
            <a:off x="2857488" y="1437489"/>
            <a:ext cx="6272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Stoma</a:t>
            </a:r>
            <a:r>
              <a:rPr lang="tr-TR" sz="1200" b="1" dirty="0" smtClean="0"/>
              <a:t> </a:t>
            </a:r>
            <a:endParaRPr lang="tr-TR" sz="1200" b="1" dirty="0"/>
          </a:p>
        </p:txBody>
      </p:sp>
      <p:sp>
        <p:nvSpPr>
          <p:cNvPr id="38" name="37 Metin kutusu"/>
          <p:cNvSpPr txBox="1"/>
          <p:nvPr/>
        </p:nvSpPr>
        <p:spPr>
          <a:xfrm>
            <a:off x="7965783" y="1214422"/>
            <a:ext cx="82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Epidermis</a:t>
            </a:r>
            <a:endParaRPr lang="tr-TR" sz="1200" b="1" dirty="0"/>
          </a:p>
        </p:txBody>
      </p:sp>
      <p:sp>
        <p:nvSpPr>
          <p:cNvPr id="39" name="38 Metin kutusu"/>
          <p:cNvSpPr txBox="1"/>
          <p:nvPr/>
        </p:nvSpPr>
        <p:spPr>
          <a:xfrm>
            <a:off x="7929586" y="1437489"/>
            <a:ext cx="135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Hücre arası boşluk</a:t>
            </a:r>
            <a:endParaRPr lang="tr-TR" sz="1200" b="1" dirty="0"/>
          </a:p>
        </p:txBody>
      </p:sp>
      <p:sp>
        <p:nvSpPr>
          <p:cNvPr id="40" name="39 Metin kutusu"/>
          <p:cNvSpPr txBox="1"/>
          <p:nvPr/>
        </p:nvSpPr>
        <p:spPr>
          <a:xfrm>
            <a:off x="8003808" y="1651803"/>
            <a:ext cx="999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Hücre duvarı</a:t>
            </a:r>
            <a:endParaRPr lang="tr-TR" sz="1200" b="1" dirty="0"/>
          </a:p>
        </p:txBody>
      </p:sp>
      <p:sp>
        <p:nvSpPr>
          <p:cNvPr id="43" name="42 Metin kutusu"/>
          <p:cNvSpPr txBox="1"/>
          <p:nvPr/>
        </p:nvSpPr>
        <p:spPr>
          <a:xfrm>
            <a:off x="8072769" y="3714752"/>
            <a:ext cx="999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b="1" dirty="0" err="1" smtClean="0"/>
              <a:t>Fotosentetik</a:t>
            </a:r>
            <a:endParaRPr lang="tr-TR" sz="1200" b="1" dirty="0" smtClean="0"/>
          </a:p>
          <a:p>
            <a:pPr algn="ctr"/>
            <a:r>
              <a:rPr lang="tr-TR" sz="1200" b="1" dirty="0" smtClean="0"/>
              <a:t>Hücre </a:t>
            </a:r>
            <a:endParaRPr lang="tr-TR" sz="1200" b="1" dirty="0"/>
          </a:p>
        </p:txBody>
      </p:sp>
      <p:sp>
        <p:nvSpPr>
          <p:cNvPr id="44" name="43 Metin kutusu"/>
          <p:cNvSpPr txBox="1"/>
          <p:nvPr/>
        </p:nvSpPr>
        <p:spPr>
          <a:xfrm>
            <a:off x="2285984" y="142852"/>
            <a:ext cx="464543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/>
              <a:t>3 KARBONLU FOTOSENTEZ SİSTEMİ</a:t>
            </a:r>
            <a:endParaRPr lang="tr-TR" sz="2400" b="1" dirty="0"/>
          </a:p>
        </p:txBody>
      </p:sp>
      <p:sp>
        <p:nvSpPr>
          <p:cNvPr id="45" name="44 Sol Ayraç"/>
          <p:cNvSpPr/>
          <p:nvPr/>
        </p:nvSpPr>
        <p:spPr>
          <a:xfrm rot="10800000">
            <a:off x="7786710" y="1928802"/>
            <a:ext cx="500066" cy="4500594"/>
          </a:xfrm>
          <a:prstGeom prst="leftBrace">
            <a:avLst>
              <a:gd name="adj1" fmla="val 8333"/>
              <a:gd name="adj2" fmla="val 5370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45 Sağ Ok"/>
          <p:cNvSpPr/>
          <p:nvPr/>
        </p:nvSpPr>
        <p:spPr>
          <a:xfrm rot="11513428">
            <a:off x="5922345" y="2714752"/>
            <a:ext cx="714380" cy="142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46 Metin kutusu"/>
          <p:cNvSpPr txBox="1"/>
          <p:nvPr/>
        </p:nvSpPr>
        <p:spPr>
          <a:xfrm>
            <a:off x="3357554" y="2824459"/>
            <a:ext cx="1357322" cy="2769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200" b="1" i="1" dirty="0" err="1" smtClean="0"/>
              <a:t>RuDP</a:t>
            </a:r>
            <a:r>
              <a:rPr lang="tr-TR" sz="1200" b="1" i="1" dirty="0" smtClean="0"/>
              <a:t> </a:t>
            </a:r>
            <a:r>
              <a:rPr lang="tr-TR" sz="1200" b="1" i="1" dirty="0" err="1" smtClean="0"/>
              <a:t>Karboksilaz</a:t>
            </a:r>
            <a:endParaRPr lang="tr-TR" sz="1200" b="1" i="1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39 Akış Çizelgesi: Bağlayıcı"/>
          <p:cNvSpPr/>
          <p:nvPr/>
        </p:nvSpPr>
        <p:spPr>
          <a:xfrm>
            <a:off x="2214546" y="1500174"/>
            <a:ext cx="2500330" cy="2286016"/>
          </a:xfrm>
          <a:prstGeom prst="flowChartConnector">
            <a:avLst/>
          </a:prstGeom>
          <a:solidFill>
            <a:srgbClr val="FFFFCC"/>
          </a:solidFill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2" name="1 Aşağı Ok"/>
          <p:cNvSpPr/>
          <p:nvPr/>
        </p:nvSpPr>
        <p:spPr>
          <a:xfrm>
            <a:off x="2285985" y="1000108"/>
            <a:ext cx="71438" cy="107157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Akış Çizelgesi: Bağlayıcı"/>
          <p:cNvSpPr/>
          <p:nvPr/>
        </p:nvSpPr>
        <p:spPr>
          <a:xfrm>
            <a:off x="2214546" y="4214818"/>
            <a:ext cx="2500330" cy="2286016"/>
          </a:xfrm>
          <a:prstGeom prst="flowChartConnector">
            <a:avLst/>
          </a:prstGeom>
          <a:solidFill>
            <a:srgbClr val="FFFFCC"/>
          </a:solidFill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4" name="3 İkizkenar Üçgen"/>
          <p:cNvSpPr/>
          <p:nvPr/>
        </p:nvSpPr>
        <p:spPr>
          <a:xfrm rot="5400000">
            <a:off x="3679025" y="6393677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5" name="4 İkizkenar Üçgen"/>
          <p:cNvSpPr/>
          <p:nvPr/>
        </p:nvSpPr>
        <p:spPr>
          <a:xfrm rot="183526">
            <a:off x="4577515" y="5365296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6" name="5 İkizkenar Üçgen"/>
          <p:cNvSpPr/>
          <p:nvPr/>
        </p:nvSpPr>
        <p:spPr>
          <a:xfrm rot="14706910">
            <a:off x="2443314" y="4433025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7" name="6 Metin kutusu"/>
          <p:cNvSpPr txBox="1"/>
          <p:nvPr/>
        </p:nvSpPr>
        <p:spPr>
          <a:xfrm>
            <a:off x="3143240" y="4143380"/>
            <a:ext cx="591829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err="1" smtClean="0"/>
              <a:t>RuDP</a:t>
            </a:r>
            <a:endParaRPr lang="tr-TR" sz="1400" b="1" dirty="0"/>
          </a:p>
        </p:txBody>
      </p:sp>
      <p:sp>
        <p:nvSpPr>
          <p:cNvPr id="8" name="7 Metin kutusu"/>
          <p:cNvSpPr txBox="1"/>
          <p:nvPr/>
        </p:nvSpPr>
        <p:spPr>
          <a:xfrm>
            <a:off x="1857356" y="5072074"/>
            <a:ext cx="649537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3-PGA</a:t>
            </a:r>
            <a:endParaRPr lang="tr-TR" sz="1400" b="1" dirty="0"/>
          </a:p>
        </p:txBody>
      </p:sp>
      <p:sp>
        <p:nvSpPr>
          <p:cNvPr id="9" name="8 Metin kutusu"/>
          <p:cNvSpPr txBox="1"/>
          <p:nvPr/>
        </p:nvSpPr>
        <p:spPr>
          <a:xfrm>
            <a:off x="2071670" y="571480"/>
            <a:ext cx="460639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CO</a:t>
            </a:r>
            <a:r>
              <a:rPr lang="tr-TR" sz="1400" b="1" baseline="-25000" dirty="0" smtClean="0"/>
              <a:t>2</a:t>
            </a:r>
            <a:endParaRPr lang="tr-TR" sz="1400" b="1" baseline="-25000" dirty="0"/>
          </a:p>
        </p:txBody>
      </p:sp>
      <p:sp>
        <p:nvSpPr>
          <p:cNvPr id="10" name="9 Aşağı Ok"/>
          <p:cNvSpPr/>
          <p:nvPr/>
        </p:nvSpPr>
        <p:spPr>
          <a:xfrm rot="14879132">
            <a:off x="4964160" y="5096027"/>
            <a:ext cx="115494" cy="1694448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Metin kutusu"/>
          <p:cNvSpPr txBox="1"/>
          <p:nvPr/>
        </p:nvSpPr>
        <p:spPr>
          <a:xfrm>
            <a:off x="5143504" y="5286388"/>
            <a:ext cx="1167371" cy="307777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Karbonhidrat</a:t>
            </a:r>
            <a:endParaRPr lang="tr-TR" sz="1400" b="1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2912650" y="5214950"/>
            <a:ext cx="1230722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r-TR" sz="1200" b="1" i="1" dirty="0" smtClean="0"/>
              <a:t>CALVIN-BENSON</a:t>
            </a:r>
          </a:p>
          <a:p>
            <a:pPr algn="ctr"/>
            <a:r>
              <a:rPr lang="tr-TR" sz="1200" b="1" i="1" dirty="0" smtClean="0"/>
              <a:t>ÇEMBERİ</a:t>
            </a:r>
            <a:endParaRPr lang="tr-TR" sz="1200" b="1" i="1" dirty="0"/>
          </a:p>
        </p:txBody>
      </p:sp>
      <p:sp>
        <p:nvSpPr>
          <p:cNvPr id="13" name="12 Metin kutusu"/>
          <p:cNvSpPr txBox="1"/>
          <p:nvPr/>
        </p:nvSpPr>
        <p:spPr>
          <a:xfrm>
            <a:off x="5286380" y="4429132"/>
            <a:ext cx="463973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ATP</a:t>
            </a:r>
            <a:endParaRPr lang="tr-TR" sz="1400" b="1" dirty="0"/>
          </a:p>
        </p:txBody>
      </p:sp>
      <p:sp>
        <p:nvSpPr>
          <p:cNvPr id="14" name="13 Metin kutusu"/>
          <p:cNvSpPr txBox="1"/>
          <p:nvPr/>
        </p:nvSpPr>
        <p:spPr>
          <a:xfrm>
            <a:off x="821879" y="5835867"/>
            <a:ext cx="463973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ATP</a:t>
            </a:r>
            <a:endParaRPr lang="tr-TR" sz="1400" b="1" dirty="0"/>
          </a:p>
        </p:txBody>
      </p:sp>
      <p:sp>
        <p:nvSpPr>
          <p:cNvPr id="15" name="14 Metin kutusu"/>
          <p:cNvSpPr txBox="1"/>
          <p:nvPr/>
        </p:nvSpPr>
        <p:spPr>
          <a:xfrm>
            <a:off x="835505" y="6264495"/>
            <a:ext cx="736099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NADPH</a:t>
            </a:r>
            <a:endParaRPr lang="tr-TR" sz="1400" b="1" dirty="0"/>
          </a:p>
        </p:txBody>
      </p:sp>
      <p:sp>
        <p:nvSpPr>
          <p:cNvPr id="16" name="15 Aşağı Ok"/>
          <p:cNvSpPr/>
          <p:nvPr/>
        </p:nvSpPr>
        <p:spPr>
          <a:xfrm rot="14879132">
            <a:off x="1686040" y="5385330"/>
            <a:ext cx="137972" cy="8022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24 Aşağı Ok"/>
          <p:cNvSpPr/>
          <p:nvPr/>
        </p:nvSpPr>
        <p:spPr>
          <a:xfrm rot="14879132">
            <a:off x="1900354" y="5813958"/>
            <a:ext cx="137972" cy="8022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26 Dikdörtgen"/>
          <p:cNvSpPr/>
          <p:nvPr/>
        </p:nvSpPr>
        <p:spPr>
          <a:xfrm>
            <a:off x="2428860" y="919146"/>
            <a:ext cx="4929222" cy="71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27 Dikdörtgen"/>
          <p:cNvSpPr/>
          <p:nvPr/>
        </p:nvSpPr>
        <p:spPr>
          <a:xfrm>
            <a:off x="2428860" y="1142984"/>
            <a:ext cx="4929222" cy="1428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9" name="28 Dikdörtgen"/>
          <p:cNvSpPr/>
          <p:nvPr/>
        </p:nvSpPr>
        <p:spPr>
          <a:xfrm>
            <a:off x="571472" y="6643710"/>
            <a:ext cx="7429552" cy="71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29 Dikdörtgen"/>
          <p:cNvSpPr/>
          <p:nvPr/>
        </p:nvSpPr>
        <p:spPr>
          <a:xfrm>
            <a:off x="500034" y="919146"/>
            <a:ext cx="1704988" cy="71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30 Dikdörtgen"/>
          <p:cNvSpPr/>
          <p:nvPr/>
        </p:nvSpPr>
        <p:spPr>
          <a:xfrm>
            <a:off x="500034" y="1142984"/>
            <a:ext cx="1704988" cy="152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31 Metin kutusu"/>
          <p:cNvSpPr txBox="1"/>
          <p:nvPr/>
        </p:nvSpPr>
        <p:spPr>
          <a:xfrm>
            <a:off x="2357422" y="937423"/>
            <a:ext cx="6272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Stoma</a:t>
            </a:r>
            <a:r>
              <a:rPr lang="tr-TR" sz="1200" b="1" dirty="0" smtClean="0"/>
              <a:t> </a:t>
            </a:r>
            <a:endParaRPr lang="tr-TR" sz="1200" b="1" dirty="0"/>
          </a:p>
        </p:txBody>
      </p:sp>
      <p:sp>
        <p:nvSpPr>
          <p:cNvPr id="33" name="32 Metin kutusu"/>
          <p:cNvSpPr txBox="1"/>
          <p:nvPr/>
        </p:nvSpPr>
        <p:spPr>
          <a:xfrm>
            <a:off x="7286644" y="714356"/>
            <a:ext cx="82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Epidermis</a:t>
            </a:r>
            <a:endParaRPr lang="tr-TR" sz="1200" b="1" dirty="0"/>
          </a:p>
        </p:txBody>
      </p:sp>
      <p:sp>
        <p:nvSpPr>
          <p:cNvPr id="34" name="33 Metin kutusu"/>
          <p:cNvSpPr txBox="1"/>
          <p:nvPr/>
        </p:nvSpPr>
        <p:spPr>
          <a:xfrm>
            <a:off x="7360866" y="928670"/>
            <a:ext cx="135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Hücre arası boşluk</a:t>
            </a:r>
            <a:endParaRPr lang="tr-TR" sz="1200" b="1" dirty="0"/>
          </a:p>
        </p:txBody>
      </p:sp>
      <p:sp>
        <p:nvSpPr>
          <p:cNvPr id="35" name="34 Metin kutusu"/>
          <p:cNvSpPr txBox="1"/>
          <p:nvPr/>
        </p:nvSpPr>
        <p:spPr>
          <a:xfrm>
            <a:off x="7358082" y="1142984"/>
            <a:ext cx="999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Hücre duvarı</a:t>
            </a:r>
            <a:endParaRPr lang="tr-TR" sz="1200" b="1" dirty="0"/>
          </a:p>
        </p:txBody>
      </p:sp>
      <p:sp>
        <p:nvSpPr>
          <p:cNvPr id="37" name="36 Metin kutusu"/>
          <p:cNvSpPr txBox="1"/>
          <p:nvPr/>
        </p:nvSpPr>
        <p:spPr>
          <a:xfrm>
            <a:off x="2143108" y="-24"/>
            <a:ext cx="464543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/>
              <a:t>4 KARBONLU FOTOSENTEZ SİSTEMİ</a:t>
            </a:r>
            <a:endParaRPr lang="tr-TR" sz="2400" b="1" dirty="0"/>
          </a:p>
        </p:txBody>
      </p:sp>
      <p:sp>
        <p:nvSpPr>
          <p:cNvPr id="39" name="38 Sağ Ok"/>
          <p:cNvSpPr/>
          <p:nvPr/>
        </p:nvSpPr>
        <p:spPr>
          <a:xfrm rot="11513428">
            <a:off x="4507538" y="4501204"/>
            <a:ext cx="714380" cy="142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41" name="40 İkizkenar Üçgen"/>
          <p:cNvSpPr/>
          <p:nvPr/>
        </p:nvSpPr>
        <p:spPr>
          <a:xfrm rot="14706910">
            <a:off x="2514752" y="1639157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42" name="41 İkizkenar Üçgen"/>
          <p:cNvSpPr/>
          <p:nvPr/>
        </p:nvSpPr>
        <p:spPr>
          <a:xfrm rot="183526">
            <a:off x="4577515" y="2579216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43" name="42 İkizkenar Üçgen"/>
          <p:cNvSpPr/>
          <p:nvPr/>
        </p:nvSpPr>
        <p:spPr>
          <a:xfrm rot="4292230">
            <a:off x="3893338" y="3536157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44" name="43 Metin kutusu"/>
          <p:cNvSpPr txBox="1"/>
          <p:nvPr/>
        </p:nvSpPr>
        <p:spPr>
          <a:xfrm>
            <a:off x="2357422" y="4643446"/>
            <a:ext cx="1357322" cy="2769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200" b="1" i="1" dirty="0" err="1" smtClean="0"/>
              <a:t>RuDP</a:t>
            </a:r>
            <a:r>
              <a:rPr lang="tr-TR" sz="1200" b="1" i="1" dirty="0" smtClean="0"/>
              <a:t> </a:t>
            </a:r>
            <a:r>
              <a:rPr lang="tr-TR" sz="1200" b="1" i="1" dirty="0" err="1" smtClean="0"/>
              <a:t>Karboksilaz</a:t>
            </a:r>
            <a:endParaRPr lang="tr-TR" sz="1200" b="1" i="1" dirty="0"/>
          </a:p>
        </p:txBody>
      </p:sp>
      <p:sp>
        <p:nvSpPr>
          <p:cNvPr id="45" name="44 Metin kutusu"/>
          <p:cNvSpPr txBox="1"/>
          <p:nvPr/>
        </p:nvSpPr>
        <p:spPr>
          <a:xfrm>
            <a:off x="3143240" y="1357298"/>
            <a:ext cx="465192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PEP</a:t>
            </a:r>
            <a:endParaRPr lang="tr-TR" sz="1400" b="1" dirty="0"/>
          </a:p>
        </p:txBody>
      </p:sp>
      <p:sp>
        <p:nvSpPr>
          <p:cNvPr id="46" name="45 Metin kutusu"/>
          <p:cNvSpPr txBox="1"/>
          <p:nvPr/>
        </p:nvSpPr>
        <p:spPr>
          <a:xfrm>
            <a:off x="5000628" y="1428736"/>
            <a:ext cx="463973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ATP</a:t>
            </a:r>
            <a:endParaRPr lang="tr-TR" sz="1400" b="1" dirty="0"/>
          </a:p>
        </p:txBody>
      </p:sp>
      <p:sp>
        <p:nvSpPr>
          <p:cNvPr id="47" name="46 Sağ Ok"/>
          <p:cNvSpPr/>
          <p:nvPr/>
        </p:nvSpPr>
        <p:spPr>
          <a:xfrm rot="9783452">
            <a:off x="4394276" y="1662876"/>
            <a:ext cx="528901" cy="120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48" name="47 Metin kutusu"/>
          <p:cNvSpPr txBox="1"/>
          <p:nvPr/>
        </p:nvSpPr>
        <p:spPr>
          <a:xfrm>
            <a:off x="4643438" y="2937687"/>
            <a:ext cx="1357322" cy="2769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200" b="1" i="1" dirty="0" err="1" smtClean="0"/>
              <a:t>Piruvat</a:t>
            </a:r>
            <a:r>
              <a:rPr lang="tr-TR" sz="1200" b="1" i="1" dirty="0" smtClean="0"/>
              <a:t> P1 </a:t>
            </a:r>
            <a:r>
              <a:rPr lang="tr-TR" sz="1200" b="1" i="1" dirty="0" err="1" smtClean="0"/>
              <a:t>Dikinaz</a:t>
            </a:r>
            <a:endParaRPr lang="tr-TR" sz="1200" b="1" i="1" dirty="0"/>
          </a:p>
        </p:txBody>
      </p:sp>
      <p:sp>
        <p:nvSpPr>
          <p:cNvPr id="49" name="48 Dikdörtgen"/>
          <p:cNvSpPr/>
          <p:nvPr/>
        </p:nvSpPr>
        <p:spPr>
          <a:xfrm>
            <a:off x="4643438" y="3357562"/>
            <a:ext cx="2714644" cy="1428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0" name="49 Dikdörtgen"/>
          <p:cNvSpPr/>
          <p:nvPr/>
        </p:nvSpPr>
        <p:spPr>
          <a:xfrm>
            <a:off x="2857488" y="3357562"/>
            <a:ext cx="1285884" cy="1428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1" name="50 Dikdörtgen"/>
          <p:cNvSpPr/>
          <p:nvPr/>
        </p:nvSpPr>
        <p:spPr>
          <a:xfrm>
            <a:off x="571472" y="3357562"/>
            <a:ext cx="1643074" cy="1428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2" name="51 Metin kutusu"/>
          <p:cNvSpPr txBox="1"/>
          <p:nvPr/>
        </p:nvSpPr>
        <p:spPr>
          <a:xfrm>
            <a:off x="1928794" y="2214554"/>
            <a:ext cx="522066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OAA</a:t>
            </a:r>
            <a:endParaRPr lang="tr-TR" sz="1400" b="1" dirty="0"/>
          </a:p>
        </p:txBody>
      </p:sp>
      <p:sp>
        <p:nvSpPr>
          <p:cNvPr id="53" name="52 Metin kutusu"/>
          <p:cNvSpPr txBox="1"/>
          <p:nvPr/>
        </p:nvSpPr>
        <p:spPr>
          <a:xfrm>
            <a:off x="2428860" y="1785926"/>
            <a:ext cx="1357322" cy="2769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200" b="1" i="1" dirty="0" smtClean="0"/>
              <a:t>PEP </a:t>
            </a:r>
            <a:r>
              <a:rPr lang="tr-TR" sz="1200" b="1" i="1" dirty="0" err="1" smtClean="0"/>
              <a:t>Karboksilaz</a:t>
            </a:r>
            <a:endParaRPr lang="tr-TR" sz="1200" b="1" i="1" dirty="0"/>
          </a:p>
        </p:txBody>
      </p:sp>
      <p:sp>
        <p:nvSpPr>
          <p:cNvPr id="54" name="53 Metin kutusu"/>
          <p:cNvSpPr txBox="1"/>
          <p:nvPr/>
        </p:nvSpPr>
        <p:spPr>
          <a:xfrm>
            <a:off x="1643042" y="2835471"/>
            <a:ext cx="2058769" cy="276999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C4 asitleri (Malik ve </a:t>
            </a:r>
            <a:r>
              <a:rPr lang="tr-TR" sz="1200" b="1" dirty="0" err="1" smtClean="0"/>
              <a:t>Aspartik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sp>
        <p:nvSpPr>
          <p:cNvPr id="55" name="54 Metin kutusu"/>
          <p:cNvSpPr txBox="1"/>
          <p:nvPr/>
        </p:nvSpPr>
        <p:spPr>
          <a:xfrm>
            <a:off x="3071802" y="3643314"/>
            <a:ext cx="639470" cy="276999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Piruvat</a:t>
            </a:r>
            <a:endParaRPr lang="tr-TR" sz="1200" b="1" dirty="0"/>
          </a:p>
        </p:txBody>
      </p:sp>
      <p:sp>
        <p:nvSpPr>
          <p:cNvPr id="56" name="55 Aşağı Ok"/>
          <p:cNvSpPr/>
          <p:nvPr/>
        </p:nvSpPr>
        <p:spPr>
          <a:xfrm>
            <a:off x="2285984" y="3214686"/>
            <a:ext cx="71438" cy="142876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7" name="56 Metin kutusu"/>
          <p:cNvSpPr txBox="1"/>
          <p:nvPr/>
        </p:nvSpPr>
        <p:spPr>
          <a:xfrm>
            <a:off x="2071670" y="3835603"/>
            <a:ext cx="460639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CO</a:t>
            </a:r>
            <a:r>
              <a:rPr lang="tr-TR" sz="1400" b="1" baseline="-25000" dirty="0" smtClean="0"/>
              <a:t>2</a:t>
            </a:r>
            <a:endParaRPr lang="tr-TR" sz="1400" b="1" baseline="-25000" dirty="0"/>
          </a:p>
        </p:txBody>
      </p:sp>
      <p:sp>
        <p:nvSpPr>
          <p:cNvPr id="58" name="57 Sol Ayraç"/>
          <p:cNvSpPr/>
          <p:nvPr/>
        </p:nvSpPr>
        <p:spPr>
          <a:xfrm rot="10800000">
            <a:off x="7072330" y="1428736"/>
            <a:ext cx="571504" cy="1785950"/>
          </a:xfrm>
          <a:prstGeom prst="leftBrace">
            <a:avLst>
              <a:gd name="adj1" fmla="val 8333"/>
              <a:gd name="adj2" fmla="val 5370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9" name="58 Sol Ayraç"/>
          <p:cNvSpPr/>
          <p:nvPr/>
        </p:nvSpPr>
        <p:spPr>
          <a:xfrm rot="10800000">
            <a:off x="7072331" y="3571874"/>
            <a:ext cx="571503" cy="2928959"/>
          </a:xfrm>
          <a:prstGeom prst="leftBrace">
            <a:avLst>
              <a:gd name="adj1" fmla="val 8333"/>
              <a:gd name="adj2" fmla="val 5370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0" name="59 Metin kutusu"/>
          <p:cNvSpPr txBox="1"/>
          <p:nvPr/>
        </p:nvSpPr>
        <p:spPr>
          <a:xfrm>
            <a:off x="7572396" y="2143116"/>
            <a:ext cx="7475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MEZOFİL</a:t>
            </a:r>
            <a:endParaRPr lang="tr-TR" sz="1200" b="1" dirty="0"/>
          </a:p>
        </p:txBody>
      </p:sp>
      <p:sp>
        <p:nvSpPr>
          <p:cNvPr id="61" name="60 Metin kutusu"/>
          <p:cNvSpPr txBox="1"/>
          <p:nvPr/>
        </p:nvSpPr>
        <p:spPr>
          <a:xfrm>
            <a:off x="7358082" y="3294877"/>
            <a:ext cx="999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Hücre duvarı</a:t>
            </a:r>
            <a:endParaRPr lang="tr-TR" sz="1200" b="1" dirty="0"/>
          </a:p>
        </p:txBody>
      </p:sp>
      <p:sp>
        <p:nvSpPr>
          <p:cNvPr id="62" name="61 Metin kutusu"/>
          <p:cNvSpPr txBox="1"/>
          <p:nvPr/>
        </p:nvSpPr>
        <p:spPr>
          <a:xfrm>
            <a:off x="7572396" y="4643446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b="1" dirty="0" smtClean="0"/>
              <a:t>İLETİM DEMETİ</a:t>
            </a:r>
          </a:p>
          <a:p>
            <a:pPr algn="ctr"/>
            <a:r>
              <a:rPr lang="tr-TR" sz="1200" b="1" dirty="0" smtClean="0"/>
              <a:t>KINI HÜCRESİ</a:t>
            </a:r>
            <a:endParaRPr lang="tr-TR" sz="1200" b="1" dirty="0"/>
          </a:p>
        </p:txBody>
      </p:sp>
      <p:sp>
        <p:nvSpPr>
          <p:cNvPr id="63" name="62 Güneş"/>
          <p:cNvSpPr/>
          <p:nvPr/>
        </p:nvSpPr>
        <p:spPr>
          <a:xfrm>
            <a:off x="142844" y="5929330"/>
            <a:ext cx="571504" cy="500066"/>
          </a:xfrm>
          <a:prstGeom prst="sun">
            <a:avLst/>
          </a:prstGeom>
          <a:solidFill>
            <a:srgbClr val="ED371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63 İkizkenar Üçgen"/>
          <p:cNvSpPr/>
          <p:nvPr/>
        </p:nvSpPr>
        <p:spPr>
          <a:xfrm rot="10800000">
            <a:off x="2071671" y="2647075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kış Çizelgesi: Bağlayıcı"/>
          <p:cNvSpPr/>
          <p:nvPr/>
        </p:nvSpPr>
        <p:spPr>
          <a:xfrm>
            <a:off x="2214546" y="1500174"/>
            <a:ext cx="2500330" cy="2286016"/>
          </a:xfrm>
          <a:prstGeom prst="flowChartConnector">
            <a:avLst/>
          </a:prstGeom>
          <a:solidFill>
            <a:srgbClr val="FFFFCC"/>
          </a:solidFill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3" name="2 Aşağı Ok"/>
          <p:cNvSpPr/>
          <p:nvPr/>
        </p:nvSpPr>
        <p:spPr>
          <a:xfrm>
            <a:off x="2285985" y="1000108"/>
            <a:ext cx="71438" cy="107157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Akış Çizelgesi: Bağlayıcı"/>
          <p:cNvSpPr/>
          <p:nvPr/>
        </p:nvSpPr>
        <p:spPr>
          <a:xfrm>
            <a:off x="2214546" y="4214818"/>
            <a:ext cx="2500330" cy="2286016"/>
          </a:xfrm>
          <a:prstGeom prst="flowChartConnector">
            <a:avLst/>
          </a:prstGeom>
          <a:solidFill>
            <a:srgbClr val="FFFFCC"/>
          </a:solidFill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5" name="4 İkizkenar Üçgen"/>
          <p:cNvSpPr/>
          <p:nvPr/>
        </p:nvSpPr>
        <p:spPr>
          <a:xfrm rot="5400000">
            <a:off x="3679025" y="6393677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6" name="5 İkizkenar Üçgen"/>
          <p:cNvSpPr/>
          <p:nvPr/>
        </p:nvSpPr>
        <p:spPr>
          <a:xfrm rot="183526">
            <a:off x="4577515" y="5365296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7" name="6 İkizkenar Üçgen"/>
          <p:cNvSpPr/>
          <p:nvPr/>
        </p:nvSpPr>
        <p:spPr>
          <a:xfrm rot="14706910">
            <a:off x="2443314" y="4433025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8" name="7 Metin kutusu"/>
          <p:cNvSpPr txBox="1"/>
          <p:nvPr/>
        </p:nvSpPr>
        <p:spPr>
          <a:xfrm>
            <a:off x="3143240" y="4143380"/>
            <a:ext cx="591829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err="1" smtClean="0"/>
              <a:t>RuDP</a:t>
            </a:r>
            <a:endParaRPr lang="tr-TR" sz="1400" b="1" dirty="0"/>
          </a:p>
        </p:txBody>
      </p:sp>
      <p:sp>
        <p:nvSpPr>
          <p:cNvPr id="9" name="8 Metin kutusu"/>
          <p:cNvSpPr txBox="1"/>
          <p:nvPr/>
        </p:nvSpPr>
        <p:spPr>
          <a:xfrm>
            <a:off x="1857356" y="5072074"/>
            <a:ext cx="649537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3-PGA</a:t>
            </a:r>
            <a:endParaRPr lang="tr-TR" sz="1400" b="1" dirty="0"/>
          </a:p>
        </p:txBody>
      </p:sp>
      <p:sp>
        <p:nvSpPr>
          <p:cNvPr id="10" name="9 Metin kutusu"/>
          <p:cNvSpPr txBox="1"/>
          <p:nvPr/>
        </p:nvSpPr>
        <p:spPr>
          <a:xfrm>
            <a:off x="2071670" y="571480"/>
            <a:ext cx="460639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CO</a:t>
            </a:r>
            <a:r>
              <a:rPr lang="tr-TR" sz="1400" b="1" baseline="-25000" dirty="0" smtClean="0"/>
              <a:t>2</a:t>
            </a:r>
            <a:endParaRPr lang="tr-TR" sz="1400" b="1" baseline="-25000" dirty="0"/>
          </a:p>
        </p:txBody>
      </p:sp>
      <p:sp>
        <p:nvSpPr>
          <p:cNvPr id="11" name="10 Aşağı Ok"/>
          <p:cNvSpPr/>
          <p:nvPr/>
        </p:nvSpPr>
        <p:spPr>
          <a:xfrm rot="14879132">
            <a:off x="4964160" y="5096027"/>
            <a:ext cx="115494" cy="1694448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Metin kutusu"/>
          <p:cNvSpPr txBox="1"/>
          <p:nvPr/>
        </p:nvSpPr>
        <p:spPr>
          <a:xfrm>
            <a:off x="5143504" y="5286388"/>
            <a:ext cx="1167371" cy="307777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Karbonhidrat</a:t>
            </a:r>
            <a:endParaRPr lang="tr-TR" sz="1400" b="1" dirty="0"/>
          </a:p>
        </p:txBody>
      </p:sp>
      <p:sp>
        <p:nvSpPr>
          <p:cNvPr id="13" name="12 Metin kutusu"/>
          <p:cNvSpPr txBox="1"/>
          <p:nvPr/>
        </p:nvSpPr>
        <p:spPr>
          <a:xfrm>
            <a:off x="2912650" y="5214950"/>
            <a:ext cx="1230722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r-TR" sz="1200" b="1" i="1" dirty="0" smtClean="0"/>
              <a:t>CALVIN-BENSON</a:t>
            </a:r>
          </a:p>
          <a:p>
            <a:pPr algn="ctr"/>
            <a:r>
              <a:rPr lang="tr-TR" sz="1200" b="1" i="1" dirty="0" smtClean="0"/>
              <a:t>ÇEMBERİ</a:t>
            </a:r>
            <a:endParaRPr lang="tr-TR" sz="1200" b="1" i="1" dirty="0"/>
          </a:p>
        </p:txBody>
      </p:sp>
      <p:sp>
        <p:nvSpPr>
          <p:cNvPr id="14" name="13 Metin kutusu"/>
          <p:cNvSpPr txBox="1"/>
          <p:nvPr/>
        </p:nvSpPr>
        <p:spPr>
          <a:xfrm>
            <a:off x="5286380" y="4429132"/>
            <a:ext cx="463973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ATP</a:t>
            </a:r>
            <a:endParaRPr lang="tr-TR" sz="1400" b="1" dirty="0"/>
          </a:p>
        </p:txBody>
      </p:sp>
      <p:sp>
        <p:nvSpPr>
          <p:cNvPr id="15" name="14 Metin kutusu"/>
          <p:cNvSpPr txBox="1"/>
          <p:nvPr/>
        </p:nvSpPr>
        <p:spPr>
          <a:xfrm>
            <a:off x="821879" y="5835867"/>
            <a:ext cx="463973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ATP</a:t>
            </a:r>
            <a:endParaRPr lang="tr-TR" sz="1400" b="1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835505" y="6264495"/>
            <a:ext cx="736099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NADPH</a:t>
            </a:r>
            <a:endParaRPr lang="tr-TR" sz="1400" b="1" dirty="0"/>
          </a:p>
        </p:txBody>
      </p:sp>
      <p:sp>
        <p:nvSpPr>
          <p:cNvPr id="17" name="16 Aşağı Ok"/>
          <p:cNvSpPr/>
          <p:nvPr/>
        </p:nvSpPr>
        <p:spPr>
          <a:xfrm rot="14879132">
            <a:off x="1686040" y="5385330"/>
            <a:ext cx="137972" cy="8022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Aşağı Ok"/>
          <p:cNvSpPr/>
          <p:nvPr/>
        </p:nvSpPr>
        <p:spPr>
          <a:xfrm rot="14879132">
            <a:off x="1900354" y="5813958"/>
            <a:ext cx="137972" cy="80224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Dikdörtgen"/>
          <p:cNvSpPr/>
          <p:nvPr/>
        </p:nvSpPr>
        <p:spPr>
          <a:xfrm>
            <a:off x="2428860" y="919146"/>
            <a:ext cx="4929222" cy="71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Dikdörtgen"/>
          <p:cNvSpPr/>
          <p:nvPr/>
        </p:nvSpPr>
        <p:spPr>
          <a:xfrm>
            <a:off x="2428860" y="1142984"/>
            <a:ext cx="4929222" cy="1428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1" name="20 Dikdörtgen"/>
          <p:cNvSpPr/>
          <p:nvPr/>
        </p:nvSpPr>
        <p:spPr>
          <a:xfrm>
            <a:off x="571472" y="6643710"/>
            <a:ext cx="7429552" cy="71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21 Dikdörtgen"/>
          <p:cNvSpPr/>
          <p:nvPr/>
        </p:nvSpPr>
        <p:spPr>
          <a:xfrm>
            <a:off x="500034" y="919146"/>
            <a:ext cx="1704988" cy="71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22 Dikdörtgen"/>
          <p:cNvSpPr/>
          <p:nvPr/>
        </p:nvSpPr>
        <p:spPr>
          <a:xfrm>
            <a:off x="500034" y="1142984"/>
            <a:ext cx="1704988" cy="152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23 Metin kutusu"/>
          <p:cNvSpPr txBox="1"/>
          <p:nvPr/>
        </p:nvSpPr>
        <p:spPr>
          <a:xfrm>
            <a:off x="2357422" y="937423"/>
            <a:ext cx="6272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Stoma</a:t>
            </a:r>
            <a:r>
              <a:rPr lang="tr-TR" sz="1200" b="1" dirty="0" smtClean="0"/>
              <a:t> </a:t>
            </a:r>
            <a:endParaRPr lang="tr-TR" sz="1200" b="1" dirty="0"/>
          </a:p>
        </p:txBody>
      </p:sp>
      <p:sp>
        <p:nvSpPr>
          <p:cNvPr id="25" name="24 Metin kutusu"/>
          <p:cNvSpPr txBox="1"/>
          <p:nvPr/>
        </p:nvSpPr>
        <p:spPr>
          <a:xfrm>
            <a:off x="7286644" y="714356"/>
            <a:ext cx="82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Epidermis</a:t>
            </a:r>
            <a:endParaRPr lang="tr-TR" sz="1200" b="1" dirty="0"/>
          </a:p>
        </p:txBody>
      </p:sp>
      <p:sp>
        <p:nvSpPr>
          <p:cNvPr id="26" name="25 Metin kutusu"/>
          <p:cNvSpPr txBox="1"/>
          <p:nvPr/>
        </p:nvSpPr>
        <p:spPr>
          <a:xfrm>
            <a:off x="7360866" y="928670"/>
            <a:ext cx="135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Hücre arası boşluk</a:t>
            </a:r>
            <a:endParaRPr lang="tr-TR" sz="1200" b="1" dirty="0"/>
          </a:p>
        </p:txBody>
      </p:sp>
      <p:sp>
        <p:nvSpPr>
          <p:cNvPr id="27" name="26 Metin kutusu"/>
          <p:cNvSpPr txBox="1"/>
          <p:nvPr/>
        </p:nvSpPr>
        <p:spPr>
          <a:xfrm>
            <a:off x="7358082" y="1142984"/>
            <a:ext cx="999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Hücre duvarı</a:t>
            </a:r>
            <a:endParaRPr lang="tr-TR" sz="1200" b="1" dirty="0"/>
          </a:p>
        </p:txBody>
      </p:sp>
      <p:sp>
        <p:nvSpPr>
          <p:cNvPr id="29" name="28 Sağ Ok"/>
          <p:cNvSpPr/>
          <p:nvPr/>
        </p:nvSpPr>
        <p:spPr>
          <a:xfrm rot="11513428">
            <a:off x="4507538" y="4501204"/>
            <a:ext cx="714380" cy="142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30" name="29 İkizkenar Üçgen"/>
          <p:cNvSpPr/>
          <p:nvPr/>
        </p:nvSpPr>
        <p:spPr>
          <a:xfrm rot="14706910">
            <a:off x="2514752" y="1639157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31" name="30 İkizkenar Üçgen"/>
          <p:cNvSpPr/>
          <p:nvPr/>
        </p:nvSpPr>
        <p:spPr>
          <a:xfrm rot="183526">
            <a:off x="4577515" y="2579216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32" name="31 İkizkenar Üçgen"/>
          <p:cNvSpPr/>
          <p:nvPr/>
        </p:nvSpPr>
        <p:spPr>
          <a:xfrm rot="4292230">
            <a:off x="3893338" y="3536157"/>
            <a:ext cx="285752" cy="214314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33" name="32 Metin kutusu"/>
          <p:cNvSpPr txBox="1"/>
          <p:nvPr/>
        </p:nvSpPr>
        <p:spPr>
          <a:xfrm>
            <a:off x="2357422" y="4643446"/>
            <a:ext cx="1357322" cy="2769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200" b="1" i="1" dirty="0" err="1" smtClean="0"/>
              <a:t>RuDP</a:t>
            </a:r>
            <a:r>
              <a:rPr lang="tr-TR" sz="1200" b="1" i="1" dirty="0" smtClean="0"/>
              <a:t> </a:t>
            </a:r>
            <a:r>
              <a:rPr lang="tr-TR" sz="1200" b="1" i="1" dirty="0" err="1" smtClean="0"/>
              <a:t>Karboksilaz</a:t>
            </a:r>
            <a:endParaRPr lang="tr-TR" sz="1200" b="1" i="1" dirty="0"/>
          </a:p>
        </p:txBody>
      </p:sp>
      <p:sp>
        <p:nvSpPr>
          <p:cNvPr id="34" name="33 Metin kutusu"/>
          <p:cNvSpPr txBox="1"/>
          <p:nvPr/>
        </p:nvSpPr>
        <p:spPr>
          <a:xfrm>
            <a:off x="3143240" y="1357298"/>
            <a:ext cx="465192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PEP</a:t>
            </a:r>
            <a:endParaRPr lang="tr-TR" sz="1400" b="1" dirty="0"/>
          </a:p>
        </p:txBody>
      </p:sp>
      <p:sp>
        <p:nvSpPr>
          <p:cNvPr id="35" name="34 Metin kutusu"/>
          <p:cNvSpPr txBox="1"/>
          <p:nvPr/>
        </p:nvSpPr>
        <p:spPr>
          <a:xfrm>
            <a:off x="5000628" y="1428736"/>
            <a:ext cx="463973" cy="307777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ATP</a:t>
            </a:r>
            <a:endParaRPr lang="tr-TR" sz="1400" b="1" dirty="0"/>
          </a:p>
        </p:txBody>
      </p:sp>
      <p:sp>
        <p:nvSpPr>
          <p:cNvPr id="36" name="35 Sağ Ok"/>
          <p:cNvSpPr/>
          <p:nvPr/>
        </p:nvSpPr>
        <p:spPr>
          <a:xfrm rot="9783452">
            <a:off x="4394276" y="1662876"/>
            <a:ext cx="528901" cy="120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37" name="36 Metin kutusu"/>
          <p:cNvSpPr txBox="1"/>
          <p:nvPr/>
        </p:nvSpPr>
        <p:spPr>
          <a:xfrm>
            <a:off x="4643438" y="2937687"/>
            <a:ext cx="1357322" cy="2769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200" b="1" i="1" dirty="0" err="1" smtClean="0"/>
              <a:t>Piruvat</a:t>
            </a:r>
            <a:r>
              <a:rPr lang="tr-TR" sz="1200" b="1" i="1" dirty="0" smtClean="0"/>
              <a:t> P1 </a:t>
            </a:r>
            <a:r>
              <a:rPr lang="tr-TR" sz="1200" b="1" i="1" dirty="0" err="1" smtClean="0"/>
              <a:t>Dikinaz</a:t>
            </a:r>
            <a:endParaRPr lang="tr-TR" sz="1200" b="1" i="1" dirty="0"/>
          </a:p>
        </p:txBody>
      </p:sp>
      <p:sp>
        <p:nvSpPr>
          <p:cNvPr id="38" name="37 Dikdörtgen"/>
          <p:cNvSpPr/>
          <p:nvPr/>
        </p:nvSpPr>
        <p:spPr>
          <a:xfrm>
            <a:off x="4643438" y="3357562"/>
            <a:ext cx="2714644" cy="1428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9" name="38 Dikdörtgen"/>
          <p:cNvSpPr/>
          <p:nvPr/>
        </p:nvSpPr>
        <p:spPr>
          <a:xfrm>
            <a:off x="2857488" y="3357562"/>
            <a:ext cx="1285884" cy="1428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0" name="39 Dikdörtgen"/>
          <p:cNvSpPr/>
          <p:nvPr/>
        </p:nvSpPr>
        <p:spPr>
          <a:xfrm>
            <a:off x="571472" y="3357562"/>
            <a:ext cx="1643074" cy="1428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2" name="41 Metin kutusu"/>
          <p:cNvSpPr txBox="1"/>
          <p:nvPr/>
        </p:nvSpPr>
        <p:spPr>
          <a:xfrm>
            <a:off x="2428860" y="1785926"/>
            <a:ext cx="1357322" cy="2769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200" b="1" i="1" dirty="0" smtClean="0"/>
              <a:t>PEP </a:t>
            </a:r>
            <a:r>
              <a:rPr lang="tr-TR" sz="1200" b="1" i="1" dirty="0" err="1" smtClean="0"/>
              <a:t>Karboksilaz</a:t>
            </a:r>
            <a:endParaRPr lang="tr-TR" sz="1200" b="1" i="1" dirty="0"/>
          </a:p>
        </p:txBody>
      </p:sp>
      <p:sp>
        <p:nvSpPr>
          <p:cNvPr id="43" name="42 Metin kutusu"/>
          <p:cNvSpPr txBox="1"/>
          <p:nvPr/>
        </p:nvSpPr>
        <p:spPr>
          <a:xfrm>
            <a:off x="1643042" y="2509059"/>
            <a:ext cx="1364156" cy="276999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4 Karbonlu asitler</a:t>
            </a:r>
            <a:endParaRPr lang="tr-TR" sz="1200" b="1" dirty="0"/>
          </a:p>
        </p:txBody>
      </p:sp>
      <p:sp>
        <p:nvSpPr>
          <p:cNvPr id="44" name="43 Metin kutusu"/>
          <p:cNvSpPr txBox="1"/>
          <p:nvPr/>
        </p:nvSpPr>
        <p:spPr>
          <a:xfrm>
            <a:off x="3071802" y="3643314"/>
            <a:ext cx="639470" cy="276999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Piruvat</a:t>
            </a:r>
            <a:endParaRPr lang="tr-TR" sz="1200" b="1" dirty="0"/>
          </a:p>
        </p:txBody>
      </p:sp>
      <p:sp>
        <p:nvSpPr>
          <p:cNvPr id="45" name="44 Aşağı Ok"/>
          <p:cNvSpPr/>
          <p:nvPr/>
        </p:nvSpPr>
        <p:spPr>
          <a:xfrm>
            <a:off x="2285984" y="3214686"/>
            <a:ext cx="71438" cy="142876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45 Metin kutusu"/>
          <p:cNvSpPr txBox="1"/>
          <p:nvPr/>
        </p:nvSpPr>
        <p:spPr>
          <a:xfrm>
            <a:off x="2071670" y="3835603"/>
            <a:ext cx="460639" cy="30777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CO</a:t>
            </a:r>
            <a:r>
              <a:rPr lang="tr-TR" sz="1400" b="1" baseline="-25000" dirty="0" smtClean="0"/>
              <a:t>2</a:t>
            </a:r>
            <a:endParaRPr lang="tr-TR" sz="1400" b="1" baseline="-25000" dirty="0"/>
          </a:p>
        </p:txBody>
      </p:sp>
      <p:sp>
        <p:nvSpPr>
          <p:cNvPr id="47" name="46 Sol Ayraç"/>
          <p:cNvSpPr/>
          <p:nvPr/>
        </p:nvSpPr>
        <p:spPr>
          <a:xfrm rot="10800000">
            <a:off x="7072330" y="1428736"/>
            <a:ext cx="571504" cy="1785950"/>
          </a:xfrm>
          <a:prstGeom prst="leftBrace">
            <a:avLst>
              <a:gd name="adj1" fmla="val 8333"/>
              <a:gd name="adj2" fmla="val 5370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8" name="47 Sol Ayraç"/>
          <p:cNvSpPr/>
          <p:nvPr/>
        </p:nvSpPr>
        <p:spPr>
          <a:xfrm rot="10800000">
            <a:off x="7072331" y="3571874"/>
            <a:ext cx="571503" cy="2928959"/>
          </a:xfrm>
          <a:prstGeom prst="leftBrace">
            <a:avLst>
              <a:gd name="adj1" fmla="val 8333"/>
              <a:gd name="adj2" fmla="val 5370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48 Metin kutusu"/>
          <p:cNvSpPr txBox="1"/>
          <p:nvPr/>
        </p:nvSpPr>
        <p:spPr>
          <a:xfrm>
            <a:off x="7572396" y="2143116"/>
            <a:ext cx="7475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MEZOFİL</a:t>
            </a:r>
            <a:endParaRPr lang="tr-TR" sz="1200" b="1" dirty="0"/>
          </a:p>
        </p:txBody>
      </p:sp>
      <p:sp>
        <p:nvSpPr>
          <p:cNvPr id="50" name="49 Metin kutusu"/>
          <p:cNvSpPr txBox="1"/>
          <p:nvPr/>
        </p:nvSpPr>
        <p:spPr>
          <a:xfrm>
            <a:off x="7358082" y="3294877"/>
            <a:ext cx="999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Hücre duvarı</a:t>
            </a:r>
            <a:endParaRPr lang="tr-TR" sz="1200" b="1" dirty="0"/>
          </a:p>
        </p:txBody>
      </p:sp>
      <p:sp>
        <p:nvSpPr>
          <p:cNvPr id="51" name="50 Metin kutusu"/>
          <p:cNvSpPr txBox="1"/>
          <p:nvPr/>
        </p:nvSpPr>
        <p:spPr>
          <a:xfrm>
            <a:off x="7572396" y="4643446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b="1" dirty="0" smtClean="0"/>
              <a:t>İLETİM DEMETİ</a:t>
            </a:r>
          </a:p>
          <a:p>
            <a:pPr algn="ctr"/>
            <a:r>
              <a:rPr lang="tr-TR" sz="1200" b="1" dirty="0" smtClean="0"/>
              <a:t>KINI HÜCRESİ</a:t>
            </a:r>
            <a:endParaRPr lang="tr-TR" sz="1200" b="1" dirty="0"/>
          </a:p>
        </p:txBody>
      </p:sp>
      <p:sp>
        <p:nvSpPr>
          <p:cNvPr id="54" name="53 Metin kutusu"/>
          <p:cNvSpPr txBox="1"/>
          <p:nvPr/>
        </p:nvSpPr>
        <p:spPr>
          <a:xfrm>
            <a:off x="1643042" y="109815"/>
            <a:ext cx="6134115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/>
              <a:t>KAM TİPİ BİTKİLERDEKİ FOTOSENTEZ SİSTEMİ</a:t>
            </a:r>
            <a:endParaRPr lang="tr-TR" sz="2400" b="1" dirty="0"/>
          </a:p>
        </p:txBody>
      </p:sp>
      <p:sp>
        <p:nvSpPr>
          <p:cNvPr id="55" name="54 Dikdörtgen"/>
          <p:cNvSpPr/>
          <p:nvPr/>
        </p:nvSpPr>
        <p:spPr>
          <a:xfrm rot="19279429">
            <a:off x="61974" y="1955821"/>
            <a:ext cx="1714512" cy="5715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/>
              <a:t>GECE</a:t>
            </a:r>
            <a:endParaRPr lang="tr-TR" sz="3200" b="1" dirty="0"/>
          </a:p>
        </p:txBody>
      </p:sp>
      <p:sp>
        <p:nvSpPr>
          <p:cNvPr id="56" name="55 Dikdörtgen"/>
          <p:cNvSpPr/>
          <p:nvPr/>
        </p:nvSpPr>
        <p:spPr>
          <a:xfrm rot="19279429">
            <a:off x="61974" y="4741903"/>
            <a:ext cx="1714512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 smtClean="0"/>
              <a:t>GÜNDÜZ</a:t>
            </a:r>
            <a:endParaRPr lang="tr-TR" sz="3200" b="1" dirty="0"/>
          </a:p>
        </p:txBody>
      </p:sp>
    </p:spTree>
  </p:cSld>
  <p:clrMapOvr>
    <a:masterClrMapping/>
  </p:clrMapOvr>
  <p:transition spd="med">
    <p:split orient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C4%20and%20CAM%20pla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785794"/>
            <a:ext cx="7251903" cy="6041161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ccess.mmhs.ca/docs/Science/MMHS%20Web%20folder/Kamla/C3leaf.gif"/>
          <p:cNvPicPr>
            <a:picLocks noChangeAspect="1" noChangeArrowheads="1"/>
          </p:cNvPicPr>
          <p:nvPr/>
        </p:nvPicPr>
        <p:blipFill>
          <a:blip r:embed="rId2"/>
          <a:srcRect t="2054" r="36602" b="5135"/>
          <a:stretch>
            <a:fillRect/>
          </a:stretch>
        </p:blipFill>
        <p:spPr bwMode="auto">
          <a:xfrm>
            <a:off x="1571604" y="959952"/>
            <a:ext cx="4091986" cy="4641067"/>
          </a:xfrm>
          <a:prstGeom prst="rect">
            <a:avLst/>
          </a:prstGeom>
          <a:noFill/>
        </p:spPr>
      </p:pic>
      <p:sp>
        <p:nvSpPr>
          <p:cNvPr id="4" name="3 Metin kutusu"/>
          <p:cNvSpPr txBox="1"/>
          <p:nvPr/>
        </p:nvSpPr>
        <p:spPr>
          <a:xfrm>
            <a:off x="5929322" y="843961"/>
            <a:ext cx="135732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Üst </a:t>
            </a:r>
          </a:p>
          <a:p>
            <a:r>
              <a:rPr lang="tr-TR" sz="1600" b="1" dirty="0" err="1" smtClean="0"/>
              <a:t>Epidermis</a:t>
            </a:r>
            <a:endParaRPr lang="tr-TR" sz="16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6000760" y="1571612"/>
            <a:ext cx="185738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err="1" smtClean="0"/>
              <a:t>Palizat</a:t>
            </a:r>
            <a:r>
              <a:rPr lang="tr-TR" sz="1600" b="1" dirty="0" smtClean="0"/>
              <a:t> </a:t>
            </a:r>
          </a:p>
          <a:p>
            <a:r>
              <a:rPr lang="tr-TR" sz="1600" b="1" dirty="0" smtClean="0"/>
              <a:t>parankiması</a:t>
            </a:r>
            <a:endParaRPr lang="tr-TR" sz="1600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6357950" y="3058539"/>
            <a:ext cx="185738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İletim Demeti Kını Hücreleri</a:t>
            </a:r>
            <a:endParaRPr lang="tr-TR" sz="1600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6072198" y="2661818"/>
            <a:ext cx="18573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İletim Demeti</a:t>
            </a:r>
            <a:endParaRPr lang="tr-TR" sz="1600" b="1" dirty="0"/>
          </a:p>
        </p:txBody>
      </p:sp>
      <p:sp>
        <p:nvSpPr>
          <p:cNvPr id="8" name="7 Metin kutusu"/>
          <p:cNvSpPr txBox="1"/>
          <p:nvPr/>
        </p:nvSpPr>
        <p:spPr>
          <a:xfrm>
            <a:off x="6215074" y="3643314"/>
            <a:ext cx="185738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Sünger </a:t>
            </a:r>
          </a:p>
          <a:p>
            <a:r>
              <a:rPr lang="tr-TR" sz="1600" b="1" dirty="0" smtClean="0"/>
              <a:t>parankiması</a:t>
            </a:r>
            <a:endParaRPr lang="tr-TR" sz="1600" b="1" dirty="0"/>
          </a:p>
        </p:txBody>
      </p:sp>
      <p:sp>
        <p:nvSpPr>
          <p:cNvPr id="9" name="8 Metin kutusu"/>
          <p:cNvSpPr txBox="1"/>
          <p:nvPr/>
        </p:nvSpPr>
        <p:spPr>
          <a:xfrm>
            <a:off x="5643570" y="4701613"/>
            <a:ext cx="135732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Alt </a:t>
            </a:r>
          </a:p>
          <a:p>
            <a:r>
              <a:rPr lang="tr-TR" sz="1600" b="1" dirty="0" err="1" smtClean="0"/>
              <a:t>Epidermis</a:t>
            </a:r>
            <a:endParaRPr lang="tr-TR" sz="1600" b="1" dirty="0"/>
          </a:p>
        </p:txBody>
      </p:sp>
      <p:sp>
        <p:nvSpPr>
          <p:cNvPr id="10" name="9 Metin kutusu"/>
          <p:cNvSpPr txBox="1"/>
          <p:nvPr/>
        </p:nvSpPr>
        <p:spPr>
          <a:xfrm>
            <a:off x="2428860" y="5715016"/>
            <a:ext cx="100013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err="1" smtClean="0"/>
              <a:t>Stoma</a:t>
            </a:r>
            <a:endParaRPr lang="tr-TR" sz="1600" b="1" dirty="0"/>
          </a:p>
        </p:txBody>
      </p:sp>
      <p:cxnSp>
        <p:nvCxnSpPr>
          <p:cNvPr id="12" name="11 Düz Bağlayıcı"/>
          <p:cNvCxnSpPr>
            <a:endCxn id="4" idx="1"/>
          </p:cNvCxnSpPr>
          <p:nvPr/>
        </p:nvCxnSpPr>
        <p:spPr>
          <a:xfrm flipV="1">
            <a:off x="5572132" y="1136349"/>
            <a:ext cx="357190" cy="66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Düz Bağlayıcı"/>
          <p:cNvCxnSpPr>
            <a:endCxn id="5" idx="1"/>
          </p:cNvCxnSpPr>
          <p:nvPr/>
        </p:nvCxnSpPr>
        <p:spPr>
          <a:xfrm>
            <a:off x="5429256" y="1792562"/>
            <a:ext cx="571504" cy="71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Düz Bağlayıcı"/>
          <p:cNvCxnSpPr>
            <a:endCxn id="7" idx="1"/>
          </p:cNvCxnSpPr>
          <p:nvPr/>
        </p:nvCxnSpPr>
        <p:spPr>
          <a:xfrm flipV="1">
            <a:off x="5572132" y="2831095"/>
            <a:ext cx="500066" cy="264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Düz Bağlayıcı"/>
          <p:cNvCxnSpPr>
            <a:endCxn id="6" idx="1"/>
          </p:cNvCxnSpPr>
          <p:nvPr/>
        </p:nvCxnSpPr>
        <p:spPr>
          <a:xfrm flipV="1">
            <a:off x="5715008" y="3350927"/>
            <a:ext cx="642942" cy="780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Düz Bağlayıcı"/>
          <p:cNvCxnSpPr>
            <a:endCxn id="8" idx="1"/>
          </p:cNvCxnSpPr>
          <p:nvPr/>
        </p:nvCxnSpPr>
        <p:spPr>
          <a:xfrm>
            <a:off x="5643570" y="3935702"/>
            <a:ext cx="571504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Düz Bağlayıcı"/>
          <p:cNvCxnSpPr/>
          <p:nvPr/>
        </p:nvCxnSpPr>
        <p:spPr>
          <a:xfrm rot="16200000" flipH="1">
            <a:off x="2321703" y="5464983"/>
            <a:ext cx="285752" cy="2143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ccess.mmhs.ca/docs/Science/MMHS%20Web%20folder/Kamla/C4leaf.gif"/>
          <p:cNvPicPr>
            <a:picLocks noChangeAspect="1" noChangeArrowheads="1"/>
          </p:cNvPicPr>
          <p:nvPr/>
        </p:nvPicPr>
        <p:blipFill>
          <a:blip r:embed="rId2"/>
          <a:srcRect r="35954"/>
          <a:stretch>
            <a:fillRect/>
          </a:stretch>
        </p:blipFill>
        <p:spPr bwMode="auto">
          <a:xfrm>
            <a:off x="1071538" y="642918"/>
            <a:ext cx="4459352" cy="5605777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5929322" y="843961"/>
            <a:ext cx="135732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Üst </a:t>
            </a:r>
          </a:p>
          <a:p>
            <a:r>
              <a:rPr lang="tr-TR" sz="1600" b="1" dirty="0" err="1" smtClean="0"/>
              <a:t>Epidermis</a:t>
            </a:r>
            <a:endParaRPr lang="tr-TR" sz="1600" b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6215074" y="1714488"/>
            <a:ext cx="135732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err="1" smtClean="0"/>
              <a:t>Mezofil</a:t>
            </a:r>
            <a:r>
              <a:rPr lang="tr-TR" sz="1600" b="1" dirty="0" smtClean="0"/>
              <a:t> </a:t>
            </a:r>
          </a:p>
          <a:p>
            <a:r>
              <a:rPr lang="tr-TR" sz="1600" b="1" dirty="0" smtClean="0"/>
              <a:t>hücreleri</a:t>
            </a:r>
            <a:endParaRPr lang="tr-TR" sz="16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5857884" y="2447504"/>
            <a:ext cx="18573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İletim Demeti</a:t>
            </a:r>
            <a:endParaRPr lang="tr-TR" sz="1600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6357950" y="3286124"/>
            <a:ext cx="185738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İletim Demeti Kını Hücreleri</a:t>
            </a:r>
            <a:endParaRPr lang="tr-TR" sz="1600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5357818" y="4929198"/>
            <a:ext cx="135732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Alt</a:t>
            </a:r>
          </a:p>
          <a:p>
            <a:r>
              <a:rPr lang="tr-TR" sz="1600" b="1" dirty="0" err="1" smtClean="0"/>
              <a:t>Epidermis</a:t>
            </a:r>
            <a:endParaRPr lang="tr-TR" sz="1600" b="1" dirty="0"/>
          </a:p>
        </p:txBody>
      </p:sp>
      <p:cxnSp>
        <p:nvCxnSpPr>
          <p:cNvPr id="8" name="7 Düz Bağlayıcı"/>
          <p:cNvCxnSpPr/>
          <p:nvPr/>
        </p:nvCxnSpPr>
        <p:spPr>
          <a:xfrm>
            <a:off x="5072066" y="1571612"/>
            <a:ext cx="928694" cy="35719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>
            <a:off x="5429256" y="928670"/>
            <a:ext cx="571504" cy="71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Bağlayıcı"/>
          <p:cNvCxnSpPr>
            <a:endCxn id="5" idx="1"/>
          </p:cNvCxnSpPr>
          <p:nvPr/>
        </p:nvCxnSpPr>
        <p:spPr>
          <a:xfrm flipV="1">
            <a:off x="5500694" y="2616781"/>
            <a:ext cx="357190" cy="264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Düz Bağlayıcı"/>
          <p:cNvCxnSpPr/>
          <p:nvPr/>
        </p:nvCxnSpPr>
        <p:spPr>
          <a:xfrm>
            <a:off x="5429256" y="3429000"/>
            <a:ext cx="857256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school.net.th/library/create-web/10000/science/10000-6529/pic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41434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thisviewoflife.org/ecology/c3c4.jpg"/>
          <p:cNvPicPr>
            <a:picLocks noChangeAspect="1" noChangeArrowheads="1"/>
          </p:cNvPicPr>
          <p:nvPr/>
        </p:nvPicPr>
        <p:blipFill>
          <a:blip r:embed="rId2"/>
          <a:srcRect b="14025"/>
          <a:stretch>
            <a:fillRect/>
          </a:stretch>
        </p:blipFill>
        <p:spPr bwMode="auto">
          <a:xfrm>
            <a:off x="-2" y="0"/>
            <a:ext cx="9144001" cy="5589185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3643306" y="214290"/>
            <a:ext cx="21365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Yaprak Üst Yüzeyi</a:t>
            </a:r>
            <a:endParaRPr lang="tr-TR" b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2928926" y="4786322"/>
            <a:ext cx="25717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Yaprak Alt Yüzeyi</a:t>
            </a:r>
            <a:endParaRPr lang="tr-TR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6429388" y="5630307"/>
            <a:ext cx="257173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İletim Demeti Kını Hücreleri </a:t>
            </a:r>
          </a:p>
          <a:p>
            <a:pPr algn="ctr"/>
            <a:r>
              <a:rPr lang="tr-TR" sz="1600" b="1" dirty="0" smtClean="0"/>
              <a:t>(kloroplast var)</a:t>
            </a:r>
            <a:endParaRPr lang="tr-TR" sz="1600" b="1" dirty="0"/>
          </a:p>
        </p:txBody>
      </p:sp>
    </p:spTree>
  </p:cSld>
  <p:clrMapOvr>
    <a:masterClrMapping/>
  </p:clrMapOvr>
  <p:transition spd="med">
    <p:split orient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iws.collin.edu/biopage/faculty/mcculloch/1406/outlines/chapter%2010/10-17.JPG"/>
          <p:cNvPicPr>
            <a:picLocks noChangeAspect="1" noChangeArrowheads="1"/>
          </p:cNvPicPr>
          <p:nvPr/>
        </p:nvPicPr>
        <p:blipFill>
          <a:blip r:embed="rId2"/>
          <a:srcRect b="6496"/>
          <a:stretch>
            <a:fillRect/>
          </a:stretch>
        </p:blipFill>
        <p:spPr bwMode="auto">
          <a:xfrm>
            <a:off x="285720" y="428603"/>
            <a:ext cx="8572560" cy="601174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o"/>
          <p:cNvGraphicFramePr>
            <a:graphicFrameLocks noGrp="1"/>
          </p:cNvGraphicFramePr>
          <p:nvPr/>
        </p:nvGraphicFramePr>
        <p:xfrm>
          <a:off x="357158" y="642918"/>
          <a:ext cx="7929620" cy="586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702"/>
                <a:gridCol w="1785950"/>
                <a:gridCol w="1928826"/>
                <a:gridCol w="2143142"/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1800" dirty="0" err="1" smtClean="0"/>
                        <a:t>Fotosentetik</a:t>
                      </a:r>
                      <a:r>
                        <a:rPr lang="tr-TR" sz="1800" dirty="0" smtClean="0"/>
                        <a:t> </a:t>
                      </a:r>
                    </a:p>
                    <a:p>
                      <a:r>
                        <a:rPr lang="tr-TR" sz="1800" dirty="0" smtClean="0"/>
                        <a:t>Özellikler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C3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C4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KAM</a:t>
                      </a:r>
                      <a:endParaRPr lang="tr-TR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sz="1400" b="1" dirty="0" smtClean="0"/>
                    </a:p>
                    <a:p>
                      <a:r>
                        <a:rPr lang="tr-TR" sz="1400" b="1" dirty="0" smtClean="0"/>
                        <a:t>Yaprak Anatomisi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Belirgin bir iletim demeti kını hücresi yok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İletim demeti kını hücresi belirgin</a:t>
                      </a:r>
                    </a:p>
                    <a:p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Mezofil</a:t>
                      </a:r>
                      <a:r>
                        <a:rPr lang="tr-TR" sz="1400" dirty="0" smtClean="0"/>
                        <a:t> hücrelerinde geniş hücre arası boşlukları var. Genelde </a:t>
                      </a:r>
                      <a:r>
                        <a:rPr lang="tr-TR" sz="1400" dirty="0" err="1" smtClean="0"/>
                        <a:t>palizat</a:t>
                      </a:r>
                      <a:r>
                        <a:rPr lang="tr-TR" sz="1400" dirty="0" smtClean="0"/>
                        <a:t> hücrelerine sahip değil</a:t>
                      </a:r>
                      <a:endParaRPr lang="tr-T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err="1" smtClean="0"/>
                        <a:t>Karboksilasyon</a:t>
                      </a:r>
                      <a:r>
                        <a:rPr lang="tr-TR" sz="1400" b="1" dirty="0" smtClean="0"/>
                        <a:t> Enzimi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RuDP</a:t>
                      </a:r>
                      <a:r>
                        <a:rPr lang="tr-TR" sz="1400" dirty="0" smtClean="0"/>
                        <a:t> </a:t>
                      </a:r>
                      <a:r>
                        <a:rPr lang="tr-TR" sz="1400" dirty="0" err="1" smtClean="0"/>
                        <a:t>karboksilaz</a:t>
                      </a:r>
                      <a:r>
                        <a:rPr lang="tr-TR" sz="1400" dirty="0" smtClean="0"/>
                        <a:t> (</a:t>
                      </a:r>
                      <a:r>
                        <a:rPr lang="tr-TR" sz="1400" dirty="0" err="1" smtClean="0"/>
                        <a:t>Rubisko</a:t>
                      </a:r>
                      <a:r>
                        <a:rPr lang="tr-TR" sz="1400" dirty="0" smtClean="0"/>
                        <a:t>)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PEP </a:t>
                      </a:r>
                      <a:r>
                        <a:rPr lang="tr-TR" sz="1400" dirty="0" err="1" smtClean="0"/>
                        <a:t>Karboksilaz</a:t>
                      </a:r>
                      <a:r>
                        <a:rPr lang="tr-TR" sz="1400" dirty="0" smtClean="0"/>
                        <a:t> ve </a:t>
                      </a:r>
                    </a:p>
                    <a:p>
                      <a:r>
                        <a:rPr lang="tr-TR" sz="1400" dirty="0" smtClean="0"/>
                        <a:t>sonra </a:t>
                      </a:r>
                      <a:r>
                        <a:rPr lang="tr-TR" sz="1400" dirty="0" err="1" smtClean="0"/>
                        <a:t>Rubisko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Karanlıkta PEP </a:t>
                      </a:r>
                      <a:r>
                        <a:rPr lang="tr-TR" sz="1400" dirty="0" err="1" smtClean="0"/>
                        <a:t>karboks</a:t>
                      </a:r>
                      <a:r>
                        <a:rPr lang="tr-TR" sz="1400" dirty="0" smtClean="0"/>
                        <a:t>., </a:t>
                      </a:r>
                    </a:p>
                    <a:p>
                      <a:r>
                        <a:rPr lang="tr-TR" sz="1400" dirty="0" smtClean="0"/>
                        <a:t>ışıkta </a:t>
                      </a:r>
                      <a:r>
                        <a:rPr lang="tr-TR" sz="1400" dirty="0" err="1" smtClean="0"/>
                        <a:t>Rubisko</a:t>
                      </a:r>
                      <a:endParaRPr lang="tr-T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Teorik enerji gereksinimi (1 </a:t>
                      </a:r>
                      <a:r>
                        <a:rPr lang="tr-TR" sz="1400" b="1" dirty="0" err="1" smtClean="0"/>
                        <a:t>mol</a:t>
                      </a:r>
                      <a:r>
                        <a:rPr lang="tr-TR" sz="1400" b="1" dirty="0" smtClean="0"/>
                        <a:t> CO</a:t>
                      </a:r>
                      <a:r>
                        <a:rPr lang="tr-TR" sz="1400" b="1" baseline="-25000" dirty="0" smtClean="0"/>
                        <a:t>2</a:t>
                      </a:r>
                      <a:r>
                        <a:rPr lang="tr-TR" sz="1400" b="1" dirty="0" smtClean="0"/>
                        <a:t> özümlemesi için</a:t>
                      </a:r>
                      <a:r>
                        <a:rPr lang="tr-TR" sz="1400" b="1" baseline="0" dirty="0" smtClean="0"/>
                        <a:t> gerekli ATP:NADPH)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3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aseline="0" dirty="0" err="1" smtClean="0"/>
                        <a:t>mol</a:t>
                      </a:r>
                      <a:r>
                        <a:rPr lang="tr-TR" sz="1400" baseline="0" dirty="0" smtClean="0"/>
                        <a:t> ATP</a:t>
                      </a:r>
                    </a:p>
                    <a:p>
                      <a:r>
                        <a:rPr lang="tr-TR" sz="1400" baseline="0" dirty="0" smtClean="0"/>
                        <a:t>2 </a:t>
                      </a:r>
                      <a:r>
                        <a:rPr lang="tr-TR" sz="1400" baseline="0" dirty="0" err="1" smtClean="0"/>
                        <a:t>mol</a:t>
                      </a:r>
                      <a:r>
                        <a:rPr lang="tr-TR" sz="1400" baseline="0" dirty="0" smtClean="0"/>
                        <a:t> NADPH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aseline="0" dirty="0" smtClean="0"/>
                        <a:t>5 </a:t>
                      </a:r>
                      <a:r>
                        <a:rPr lang="tr-TR" sz="1400" baseline="0" dirty="0" err="1" smtClean="0"/>
                        <a:t>mol</a:t>
                      </a:r>
                      <a:r>
                        <a:rPr lang="tr-TR" sz="1400" baseline="0" dirty="0" smtClean="0"/>
                        <a:t> ATP</a:t>
                      </a:r>
                    </a:p>
                    <a:p>
                      <a:r>
                        <a:rPr lang="tr-TR" sz="1400" baseline="0" dirty="0" smtClean="0"/>
                        <a:t>2 </a:t>
                      </a:r>
                      <a:r>
                        <a:rPr lang="tr-TR" sz="1400" baseline="0" dirty="0" err="1" smtClean="0"/>
                        <a:t>mol</a:t>
                      </a:r>
                      <a:r>
                        <a:rPr lang="tr-TR" sz="1400" baseline="0" dirty="0" smtClean="0"/>
                        <a:t> NADPH</a:t>
                      </a:r>
                      <a:endParaRPr lang="tr-TR" sz="1400" dirty="0" smtClean="0"/>
                    </a:p>
                    <a:p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6,5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aseline="0" dirty="0" err="1" smtClean="0"/>
                        <a:t>mol</a:t>
                      </a:r>
                      <a:r>
                        <a:rPr lang="tr-TR" sz="1400" baseline="0" dirty="0" smtClean="0"/>
                        <a:t> ATP</a:t>
                      </a:r>
                    </a:p>
                    <a:p>
                      <a:r>
                        <a:rPr lang="tr-TR" sz="1400" baseline="0" dirty="0" smtClean="0"/>
                        <a:t>2 </a:t>
                      </a:r>
                      <a:r>
                        <a:rPr lang="tr-TR" sz="1400" baseline="0" dirty="0" err="1" smtClean="0"/>
                        <a:t>mol</a:t>
                      </a:r>
                      <a:r>
                        <a:rPr lang="tr-TR" sz="1400" baseline="0" dirty="0" smtClean="0"/>
                        <a:t> NADPH</a:t>
                      </a:r>
                      <a:endParaRPr lang="tr-TR" sz="1400" dirty="0" smtClean="0"/>
                    </a:p>
                    <a:p>
                      <a:endParaRPr lang="tr-T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err="1" smtClean="0"/>
                        <a:t>Transpirasyon</a:t>
                      </a:r>
                      <a:r>
                        <a:rPr lang="tr-TR" sz="1400" b="1" baseline="0" dirty="0" smtClean="0"/>
                        <a:t> Oranı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450 - 950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250 – 350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18 - 125</a:t>
                      </a:r>
                      <a:endParaRPr lang="tr-T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Yaprakta klorofil a/b oranı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2,8 ± 0,4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3,9 ± 0,6</a:t>
                      </a:r>
                    </a:p>
                    <a:p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2,5 ± 3,0</a:t>
                      </a:r>
                    </a:p>
                    <a:p>
                      <a:endParaRPr lang="tr-T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CO</a:t>
                      </a:r>
                      <a:r>
                        <a:rPr lang="tr-TR" sz="1400" b="1" baseline="-25000" dirty="0" smtClean="0"/>
                        <a:t>2</a:t>
                      </a:r>
                      <a:r>
                        <a:rPr lang="tr-TR" sz="1400" b="1" dirty="0" smtClean="0"/>
                        <a:t> Denge Noktası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30 – 70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0 – 10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0 – 5 karanlıkta</a:t>
                      </a:r>
                      <a:endParaRPr lang="tr-T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sz="1400" b="1" dirty="0" smtClean="0"/>
                    </a:p>
                    <a:p>
                      <a:r>
                        <a:rPr lang="tr-TR" sz="1400" b="1" dirty="0" err="1" smtClean="0"/>
                        <a:t>Fotorespirasyon</a:t>
                      </a:r>
                      <a:r>
                        <a:rPr lang="tr-TR" sz="1400" b="1" dirty="0" smtClean="0"/>
                        <a:t> 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Yüksek 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Yok yada çok az</a:t>
                      </a:r>
                    </a:p>
                    <a:p>
                      <a:r>
                        <a:rPr lang="tr-TR" sz="1400" dirty="0" smtClean="0"/>
                        <a:t>(Yalnızca iletim demeti kını hücrelerinde)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Öğleden sonra belirlenebilir</a:t>
                      </a:r>
                      <a:endParaRPr lang="tr-T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Fotosentez</a:t>
                      </a:r>
                      <a:r>
                        <a:rPr lang="tr-TR" sz="1400" b="1" baseline="0" dirty="0" smtClean="0"/>
                        <a:t> için optimum sıcaklık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15 – 25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30 – 47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35 civarı</a:t>
                      </a:r>
                      <a:endParaRPr lang="tr-T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Kuru Madde</a:t>
                      </a:r>
                      <a:r>
                        <a:rPr lang="tr-TR" sz="1400" b="1" baseline="0" dirty="0" smtClean="0"/>
                        <a:t> oluşumu (ton ha</a:t>
                      </a:r>
                      <a:r>
                        <a:rPr lang="tr-TR" sz="1400" b="1" baseline="30000" dirty="0" smtClean="0"/>
                        <a:t>-1</a:t>
                      </a:r>
                      <a:r>
                        <a:rPr lang="tr-TR" sz="1400" b="1" baseline="0" dirty="0" smtClean="0"/>
                        <a:t> yıl</a:t>
                      </a:r>
                      <a:r>
                        <a:rPr lang="tr-TR" sz="1400" b="1" baseline="30000" dirty="0" smtClean="0"/>
                        <a:t>-1</a:t>
                      </a:r>
                      <a:r>
                        <a:rPr lang="tr-TR" sz="1400" b="1" baseline="0" dirty="0" smtClean="0"/>
                        <a:t>)</a:t>
                      </a:r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22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39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Düşük ve çok değişken</a:t>
                      </a:r>
                      <a:endParaRPr lang="tr-TR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714348" y="214290"/>
            <a:ext cx="369690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b="1" dirty="0" smtClean="0"/>
              <a:t>FOTORESPİRASYON METABOLİZMASI</a:t>
            </a:r>
            <a:endParaRPr lang="tr-TR" b="1" dirty="0"/>
          </a:p>
        </p:txBody>
      </p:sp>
      <p:sp>
        <p:nvSpPr>
          <p:cNvPr id="3" name="2 Metin kutusu"/>
          <p:cNvSpPr txBox="1"/>
          <p:nvPr/>
        </p:nvSpPr>
        <p:spPr>
          <a:xfrm>
            <a:off x="571472" y="1057991"/>
            <a:ext cx="7858180" cy="258532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dirty="0" smtClean="0"/>
              <a:t>Bazı bitkilerin ışık altında karanlığa göre daha fazla solunum yaptıkları tespit edilmiştir. Yani ışıkta O</a:t>
            </a:r>
            <a:r>
              <a:rPr lang="tr-TR" baseline="-25000" dirty="0" smtClean="0"/>
              <a:t>2</a:t>
            </a:r>
            <a:r>
              <a:rPr lang="tr-TR" dirty="0" smtClean="0"/>
              <a:t> alıp CO</a:t>
            </a:r>
            <a:r>
              <a:rPr lang="tr-TR" baseline="-25000" dirty="0" smtClean="0"/>
              <a:t>2  </a:t>
            </a:r>
            <a:r>
              <a:rPr lang="tr-TR" dirty="0" smtClean="0"/>
              <a:t>verdikleri belirlenmiştir. İşte bu şekilde oluşan ve gaz alış verişi nedeniyle gerçek solunuma benzeyen solunuma </a:t>
            </a:r>
            <a:r>
              <a:rPr lang="tr-TR" b="1" dirty="0" err="1" smtClean="0"/>
              <a:t>Fotorespirasyon</a:t>
            </a:r>
            <a:r>
              <a:rPr lang="tr-TR" dirty="0" smtClean="0"/>
              <a:t> adı verilmiştir. 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Normal solunumdan farkı, enerji açığa çıkmamasıdır. Çünkü ışık solunumunda </a:t>
            </a:r>
            <a:r>
              <a:rPr lang="tr-TR" dirty="0" err="1" smtClean="0"/>
              <a:t>fosforilize</a:t>
            </a:r>
            <a:r>
              <a:rPr lang="tr-TR" dirty="0" smtClean="0"/>
              <a:t> edilen şekerlerden ATP açığa çıkmaz.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Fotosentez ve </a:t>
            </a:r>
            <a:r>
              <a:rPr lang="tr-TR" dirty="0" err="1" smtClean="0"/>
              <a:t>fotorespirasyon</a:t>
            </a:r>
            <a:r>
              <a:rPr lang="tr-TR" dirty="0" smtClean="0"/>
              <a:t> tamamen zıt olaylardır. 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LOGGER_PHOTO_ID_5279766829861471410" descr="http://1.bp.blogspot.com/_5yiW9rW50uk/SUV_9VbIhLI/AAAAAAAAAJo/Qw5bsFeaRSk/s200/Peroxisome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571744"/>
            <a:ext cx="214314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Dikdörtgen"/>
          <p:cNvSpPr/>
          <p:nvPr/>
        </p:nvSpPr>
        <p:spPr>
          <a:xfrm>
            <a:off x="428596" y="770826"/>
            <a:ext cx="5929354" cy="424731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dirty="0" err="1" smtClean="0"/>
              <a:t>Fotorespirasyon</a:t>
            </a:r>
            <a:r>
              <a:rPr lang="tr-TR" dirty="0" smtClean="0"/>
              <a:t> ve solunum hücrenin ayrı ayrı yerlerinde gerçekleşir. örneğin </a:t>
            </a:r>
          </a:p>
          <a:p>
            <a:pPr algn="just"/>
            <a:r>
              <a:rPr lang="tr-TR" dirty="0" smtClean="0"/>
              <a:t>Normal solunum ……………  </a:t>
            </a:r>
            <a:r>
              <a:rPr lang="tr-TR" dirty="0" err="1" smtClean="0"/>
              <a:t>sitozol</a:t>
            </a:r>
            <a:r>
              <a:rPr lang="tr-TR" dirty="0" smtClean="0"/>
              <a:t> ve mitokondride,</a:t>
            </a:r>
          </a:p>
          <a:p>
            <a:pPr algn="just"/>
            <a:r>
              <a:rPr lang="tr-TR" dirty="0" err="1" smtClean="0"/>
              <a:t>Fotorespirasyon</a:t>
            </a:r>
            <a:r>
              <a:rPr lang="tr-TR" dirty="0" smtClean="0"/>
              <a:t> …………….  kloroplast, </a:t>
            </a:r>
            <a:r>
              <a:rPr lang="tr-TR" dirty="0" err="1" smtClean="0"/>
              <a:t>peroksizom</a:t>
            </a:r>
            <a:r>
              <a:rPr lang="tr-TR" dirty="0" smtClean="0"/>
              <a:t> ve mitokondride gerçekleşir.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Genellikle yüksek ışık </a:t>
            </a:r>
            <a:r>
              <a:rPr lang="tr-TR" dirty="0" err="1" smtClean="0"/>
              <a:t>intensitesi</a:t>
            </a:r>
            <a:r>
              <a:rPr lang="tr-TR" dirty="0" smtClean="0"/>
              <a:t> ve yüksek sıcaklık </a:t>
            </a:r>
            <a:r>
              <a:rPr lang="tr-TR" dirty="0" err="1" smtClean="0"/>
              <a:t>fotorespirasyon</a:t>
            </a:r>
            <a:r>
              <a:rPr lang="tr-TR" dirty="0" smtClean="0"/>
              <a:t> için uygun koşullardır. Bu durumda </a:t>
            </a:r>
            <a:r>
              <a:rPr lang="tr-TR" dirty="0" err="1" smtClean="0"/>
              <a:t>RiDP</a:t>
            </a:r>
            <a:r>
              <a:rPr lang="tr-TR" dirty="0" smtClean="0"/>
              <a:t> daha fazla oluşur. Bu da </a:t>
            </a:r>
            <a:r>
              <a:rPr lang="tr-TR" dirty="0" err="1" smtClean="0"/>
              <a:t>fotoliz</a:t>
            </a:r>
            <a:r>
              <a:rPr lang="tr-TR" dirty="0" smtClean="0"/>
              <a:t> ile daha fazla </a:t>
            </a:r>
            <a:r>
              <a:rPr lang="tr-TR" smtClean="0"/>
              <a:t>miktarda </a:t>
            </a:r>
            <a:r>
              <a:rPr lang="tr-TR" smtClean="0"/>
              <a:t>O2’nin </a:t>
            </a:r>
            <a:r>
              <a:rPr lang="tr-TR" dirty="0" smtClean="0"/>
              <a:t>oluşumunu sağlar. Bunun sonucunda </a:t>
            </a:r>
            <a:r>
              <a:rPr lang="tr-TR" dirty="0" err="1" smtClean="0"/>
              <a:t>fotorespirasyon</a:t>
            </a:r>
            <a:r>
              <a:rPr lang="tr-TR" dirty="0" smtClean="0"/>
              <a:t> daha fazla olur.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Fotorespirasyonun</a:t>
            </a:r>
            <a:r>
              <a:rPr lang="tr-TR" dirty="0" smtClean="0"/>
              <a:t> en önemli doğal önleyicisi CO</a:t>
            </a:r>
            <a:r>
              <a:rPr lang="tr-TR" baseline="-25000" dirty="0" smtClean="0"/>
              <a:t>2</a:t>
            </a:r>
            <a:r>
              <a:rPr lang="tr-TR" dirty="0" smtClean="0"/>
              <a:t>’dir. C4 bitkilerinde hiç </a:t>
            </a:r>
            <a:r>
              <a:rPr lang="tr-TR" dirty="0" err="1" smtClean="0"/>
              <a:t>fotrp</a:t>
            </a:r>
            <a:r>
              <a:rPr lang="tr-TR" dirty="0" smtClean="0"/>
              <a:t> olmaz. Çünkü kloroplastlarda </a:t>
            </a:r>
            <a:r>
              <a:rPr lang="tr-TR" dirty="0" err="1" smtClean="0"/>
              <a:t>Calvin</a:t>
            </a:r>
            <a:r>
              <a:rPr lang="tr-TR" dirty="0" smtClean="0"/>
              <a:t> döngüsü için CO</a:t>
            </a:r>
            <a:r>
              <a:rPr lang="tr-TR" baseline="-25000" dirty="0" smtClean="0"/>
              <a:t>2 </a:t>
            </a:r>
            <a:r>
              <a:rPr lang="tr-TR" dirty="0" smtClean="0"/>
              <a:t>konsantrasyonu yüksektir. </a:t>
            </a:r>
            <a:endParaRPr lang="tr-TR" dirty="0"/>
          </a:p>
        </p:txBody>
      </p:sp>
      <p:pic>
        <p:nvPicPr>
          <p:cNvPr id="3" name="2 Resim" descr="mitochondria.jpg"/>
          <p:cNvPicPr>
            <a:picLocks noChangeAspect="1"/>
          </p:cNvPicPr>
          <p:nvPr/>
        </p:nvPicPr>
        <p:blipFill>
          <a:blip r:embed="rId4"/>
          <a:srcRect t="6057" b="7268"/>
          <a:stretch>
            <a:fillRect/>
          </a:stretch>
        </p:blipFill>
        <p:spPr>
          <a:xfrm>
            <a:off x="6500826" y="285728"/>
            <a:ext cx="2033033" cy="1857364"/>
          </a:xfrm>
          <a:prstGeom prst="rect">
            <a:avLst/>
          </a:prstGeom>
        </p:spPr>
      </p:pic>
      <p:pic>
        <p:nvPicPr>
          <p:cNvPr id="4" name="3 Resim" descr="chloroplast-1.jpg"/>
          <p:cNvPicPr>
            <a:picLocks noChangeAspect="1"/>
          </p:cNvPicPr>
          <p:nvPr/>
        </p:nvPicPr>
        <p:blipFill>
          <a:blip r:embed="rId5"/>
          <a:srcRect l="10630" t="25722" r="19291" b="17848"/>
          <a:stretch>
            <a:fillRect/>
          </a:stretch>
        </p:blipFill>
        <p:spPr>
          <a:xfrm>
            <a:off x="6215074" y="5000636"/>
            <a:ext cx="2448227" cy="1478465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00100" y="1071546"/>
            <a:ext cx="4357718" cy="2169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Yarım yaprak ve disk yöntemi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Oksijen verilişini ölçme yöntemi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Manometrik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yöntem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Karbondioksit alınışını ölçme yöntemi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Radyoaktiviteyi ölçme yöntemi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3" name="2 Dikdörtgen"/>
          <p:cNvSpPr/>
          <p:nvPr/>
        </p:nvSpPr>
        <p:spPr>
          <a:xfrm>
            <a:off x="1000100" y="487900"/>
            <a:ext cx="354965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prstClr val="black"/>
                </a:solidFill>
              </a:rPr>
              <a:t>         Fotosentezin Ölçülmesi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khenni.files.wordpress.com/2009/04/irrigation-photosynthesis.gif?w=400&amp;h=3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3307467"/>
            <a:ext cx="4714876" cy="3550533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1754865"/>
            <a:ext cx="3786214" cy="2031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1. Çevresel Etmenler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CO</a:t>
            </a:r>
            <a:r>
              <a:rPr kumimoji="0" lang="tr-TR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Işık </a:t>
            </a:r>
            <a:r>
              <a:rPr lang="tr-TR" dirty="0" smtClean="0">
                <a:solidFill>
                  <a:schemeClr val="tx1"/>
                </a:solidFill>
              </a:rPr>
              <a:t> (Işık yoğunluğu, </a:t>
            </a: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niteliği, </a:t>
            </a:r>
            <a:r>
              <a:rPr lang="tr-TR" dirty="0" smtClean="0">
                <a:solidFill>
                  <a:schemeClr val="tx1"/>
                </a:solidFill>
              </a:rPr>
              <a:t>süresi)</a:t>
            </a:r>
            <a:endParaRPr kumimoji="0" lang="tr-T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Sıcaklık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Oksijen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Su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tr-T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Kimyasal maddeler</a:t>
            </a:r>
          </a:p>
        </p:txBody>
      </p:sp>
      <p:sp>
        <p:nvSpPr>
          <p:cNvPr id="3" name="2 Dikdörtgen"/>
          <p:cNvSpPr/>
          <p:nvPr/>
        </p:nvSpPr>
        <p:spPr>
          <a:xfrm>
            <a:off x="5214942" y="1817550"/>
            <a:ext cx="3786214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b="1" u="sng" dirty="0" smtClean="0"/>
              <a:t>2. Bitkisel Etmenler</a:t>
            </a:r>
          </a:p>
          <a:p>
            <a:pPr marL="228600" lvl="0" indent="-2286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tr-TR" dirty="0" smtClean="0"/>
              <a:t>Klorofil kapsamı</a:t>
            </a:r>
          </a:p>
          <a:p>
            <a:pPr marL="228600" lvl="0" indent="-2286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tr-TR" dirty="0" smtClean="0"/>
              <a:t>Protoplazma </a:t>
            </a:r>
            <a:r>
              <a:rPr lang="tr-TR" dirty="0" err="1" smtClean="0"/>
              <a:t>hidratasyonu</a:t>
            </a:r>
            <a:endParaRPr lang="tr-TR" dirty="0" smtClean="0"/>
          </a:p>
          <a:p>
            <a:pPr marL="228600" lvl="0" indent="-2286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tr-TR" dirty="0" err="1" smtClean="0"/>
              <a:t>Protoplazmik</a:t>
            </a:r>
            <a:r>
              <a:rPr lang="tr-TR" dirty="0" smtClean="0"/>
              <a:t> etmenler</a:t>
            </a:r>
          </a:p>
          <a:p>
            <a:pPr marL="228600" lvl="0" indent="-2286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tr-TR" dirty="0" smtClean="0"/>
              <a:t>Bitki yaprağının yapısı</a:t>
            </a:r>
          </a:p>
          <a:p>
            <a:pPr marL="228600" lvl="0" indent="-2286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tr-TR" dirty="0" smtClean="0"/>
              <a:t>Fotosentez son ürünlerinin birikimi</a:t>
            </a:r>
          </a:p>
        </p:txBody>
      </p:sp>
      <p:sp>
        <p:nvSpPr>
          <p:cNvPr id="4" name="3 Dikdörtgen"/>
          <p:cNvSpPr/>
          <p:nvPr/>
        </p:nvSpPr>
        <p:spPr>
          <a:xfrm>
            <a:off x="3000364" y="500042"/>
            <a:ext cx="341313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  Fotosentezi Etkileyen Etmenler</a:t>
            </a:r>
            <a:endParaRPr lang="tr-TR" dirty="0" smtClean="0">
              <a:solidFill>
                <a:prstClr val="black"/>
              </a:solidFill>
            </a:endParaRPr>
          </a:p>
        </p:txBody>
      </p:sp>
      <p:sp>
        <p:nvSpPr>
          <p:cNvPr id="6" name="5 Sağ Ok"/>
          <p:cNvSpPr/>
          <p:nvPr/>
        </p:nvSpPr>
        <p:spPr>
          <a:xfrm rot="2359800">
            <a:off x="4669530" y="1221335"/>
            <a:ext cx="1000132" cy="21431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Sağ Ok"/>
          <p:cNvSpPr/>
          <p:nvPr/>
        </p:nvSpPr>
        <p:spPr>
          <a:xfrm rot="8066615">
            <a:off x="3712770" y="1253563"/>
            <a:ext cx="1000132" cy="21431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2874</Words>
  <PresentationFormat>Ekran Gösterisi (4:3)</PresentationFormat>
  <Paragraphs>464</Paragraphs>
  <Slides>50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1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cp:lastModifiedBy>Your User Name</cp:lastModifiedBy>
  <cp:revision>131</cp:revision>
  <dcterms:modified xsi:type="dcterms:W3CDTF">2010-12-12T14:56:35Z</dcterms:modified>
</cp:coreProperties>
</file>