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66" r:id="rId3"/>
    <p:sldId id="267" r:id="rId4"/>
    <p:sldId id="268" r:id="rId5"/>
    <p:sldId id="269" r:id="rId6"/>
    <p:sldId id="270" r:id="rId7"/>
    <p:sldId id="297" r:id="rId8"/>
    <p:sldId id="293" r:id="rId9"/>
    <p:sldId id="271" r:id="rId10"/>
    <p:sldId id="272" r:id="rId11"/>
    <p:sldId id="273" r:id="rId12"/>
    <p:sldId id="294" r:id="rId13"/>
    <p:sldId id="274" r:id="rId14"/>
    <p:sldId id="275" r:id="rId15"/>
    <p:sldId id="300" r:id="rId16"/>
    <p:sldId id="276" r:id="rId17"/>
    <p:sldId id="277" r:id="rId18"/>
    <p:sldId id="295" r:id="rId19"/>
    <p:sldId id="259" r:id="rId20"/>
    <p:sldId id="260" r:id="rId21"/>
    <p:sldId id="261" r:id="rId22"/>
    <p:sldId id="262" r:id="rId23"/>
    <p:sldId id="278" r:id="rId24"/>
    <p:sldId id="296" r:id="rId25"/>
    <p:sldId id="299" r:id="rId26"/>
    <p:sldId id="279" r:id="rId27"/>
    <p:sldId id="280" r:id="rId28"/>
    <p:sldId id="298" r:id="rId29"/>
    <p:sldId id="281" r:id="rId30"/>
    <p:sldId id="291" r:id="rId31"/>
    <p:sldId id="292" r:id="rId32"/>
    <p:sldId id="264" r:id="rId3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5" d="100"/>
          <a:sy n="45" d="100"/>
        </p:scale>
        <p:origin x="-123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12.12.2010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12.12.2010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12.12.2010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12.12.2010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12.12.2010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12.12.2010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12.12.2010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12.12.2010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12.12.2010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12.12.2010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12.12.2010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12.12.2010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428596" y="928670"/>
            <a:ext cx="8001024" cy="2308324"/>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288925" algn="just" defTabSz="914400" rtl="0" eaLnBrk="1" fontAlgn="base" latinLnBrk="0" hangingPunct="1">
              <a:lnSpc>
                <a:spcPct val="100000"/>
              </a:lnSpc>
              <a:spcBef>
                <a:spcPct val="0"/>
              </a:spcBef>
              <a:spcAft>
                <a:spcPct val="0"/>
              </a:spcAft>
              <a:buClrTx/>
              <a:buSzTx/>
              <a:buFontTx/>
              <a:buNone/>
              <a:tabLst/>
            </a:pPr>
            <a:r>
              <a:rPr kumimoji="0" lang="tr-TR" i="0" u="none" strike="noStrike" cap="none" normalizeH="0" baseline="0" dirty="0" smtClean="0">
                <a:ln>
                  <a:noFill/>
                </a:ln>
                <a:solidFill>
                  <a:schemeClr val="tx1"/>
                </a:solidFill>
                <a:effectLst/>
                <a:ea typeface="Times New Roman" pitchFamily="18" charset="0"/>
                <a:cs typeface="Arial" pitchFamily="34" charset="0"/>
              </a:rPr>
              <a:t>   Bitkiler geliştikleri ortamdan kökleriyle aldıkları su ve mineral elementle</a:t>
            </a:r>
            <a:r>
              <a:rPr kumimoji="0" lang="tr-TR" i="1" u="none" strike="noStrike" cap="none" normalizeH="0" baseline="0" dirty="0" smtClean="0">
                <a:ln>
                  <a:noFill/>
                </a:ln>
                <a:solidFill>
                  <a:schemeClr val="tx1"/>
                </a:solidFill>
                <a:effectLst/>
                <a:ea typeface="Times New Roman" pitchFamily="18" charset="0"/>
                <a:cs typeface="Arial" pitchFamily="34" charset="0"/>
              </a:rPr>
              <a:t>ri </a:t>
            </a:r>
            <a:r>
              <a:rPr kumimoji="0" lang="tr-TR" i="1" u="none" strike="noStrike" cap="none" normalizeH="0" baseline="0" dirty="0" err="1" smtClean="0">
                <a:ln>
                  <a:noFill/>
                </a:ln>
                <a:solidFill>
                  <a:schemeClr val="tx1"/>
                </a:solidFill>
                <a:effectLst/>
                <a:ea typeface="Times New Roman" pitchFamily="18" charset="0"/>
                <a:cs typeface="Arial" pitchFamily="34" charset="0"/>
              </a:rPr>
              <a:t>Ksilem</a:t>
            </a:r>
            <a:r>
              <a:rPr kumimoji="0" lang="tr-TR" i="1" u="none" strike="noStrike" cap="none" normalizeH="0" baseline="0" dirty="0" smtClean="0">
                <a:ln>
                  <a:noFill/>
                </a:ln>
                <a:solidFill>
                  <a:schemeClr val="tx1"/>
                </a:solidFill>
                <a:effectLst/>
                <a:ea typeface="Times New Roman" pitchFamily="18" charset="0"/>
                <a:cs typeface="Arial" pitchFamily="34" charset="0"/>
              </a:rPr>
              <a:t> </a:t>
            </a:r>
            <a:r>
              <a:rPr kumimoji="0" lang="tr-TR" i="0" u="none" strike="noStrike" cap="none" normalizeH="0" baseline="0" dirty="0" smtClean="0">
                <a:ln>
                  <a:noFill/>
                </a:ln>
                <a:solidFill>
                  <a:schemeClr val="tx1"/>
                </a:solidFill>
                <a:effectLst/>
                <a:ea typeface="Times New Roman" pitchFamily="18" charset="0"/>
                <a:cs typeface="Arial" pitchFamily="34" charset="0"/>
              </a:rPr>
              <a:t>iletim borularıyla </a:t>
            </a:r>
            <a:r>
              <a:rPr kumimoji="0" lang="tr-TR" i="0" u="none" strike="noStrike" cap="none" normalizeH="0" baseline="0" dirty="0" err="1" smtClean="0">
                <a:ln>
                  <a:noFill/>
                </a:ln>
                <a:solidFill>
                  <a:schemeClr val="tx1"/>
                </a:solidFill>
                <a:effectLst/>
                <a:ea typeface="Times New Roman" pitchFamily="18" charset="0"/>
                <a:cs typeface="Arial" pitchFamily="34" charset="0"/>
              </a:rPr>
              <a:t>topraküstü</a:t>
            </a:r>
            <a:r>
              <a:rPr kumimoji="0" lang="tr-TR" i="0" u="none" strike="noStrike" cap="none" normalizeH="0" baseline="0" dirty="0" smtClean="0">
                <a:ln>
                  <a:noFill/>
                </a:ln>
                <a:solidFill>
                  <a:schemeClr val="tx1"/>
                </a:solidFill>
                <a:effectLst/>
                <a:ea typeface="Times New Roman" pitchFamily="18" charset="0"/>
                <a:cs typeface="Arial" pitchFamily="34" charset="0"/>
              </a:rPr>
              <a:t> organlarına taşırlar. </a:t>
            </a:r>
          </a:p>
          <a:p>
            <a:pPr marL="0" marR="0" lvl="0" indent="288925" algn="just" defTabSz="914400" rtl="0" eaLnBrk="1" fontAlgn="base" latinLnBrk="0" hangingPunct="1">
              <a:lnSpc>
                <a:spcPct val="100000"/>
              </a:lnSpc>
              <a:spcBef>
                <a:spcPct val="0"/>
              </a:spcBef>
              <a:spcAft>
                <a:spcPct val="0"/>
              </a:spcAft>
              <a:buClrTx/>
              <a:buSzTx/>
              <a:buFontTx/>
              <a:buNone/>
              <a:tabLst/>
            </a:pPr>
            <a:r>
              <a:rPr kumimoji="0" lang="tr-TR" i="0" u="none" strike="noStrike" cap="none" normalizeH="0" baseline="0" dirty="0" smtClean="0">
                <a:ln>
                  <a:noFill/>
                </a:ln>
                <a:solidFill>
                  <a:schemeClr val="tx1"/>
                </a:solidFill>
                <a:effectLst/>
                <a:ea typeface="Times New Roman" pitchFamily="18" charset="0"/>
                <a:cs typeface="Arial" pitchFamily="34" charset="0"/>
              </a:rPr>
              <a:t>Fotosentez ürünleri ise </a:t>
            </a:r>
            <a:r>
              <a:rPr kumimoji="0" lang="tr-TR" i="1" u="none" strike="noStrike" cap="none" normalizeH="0" baseline="0" dirty="0" err="1" smtClean="0">
                <a:ln>
                  <a:noFill/>
                </a:ln>
                <a:solidFill>
                  <a:schemeClr val="tx1"/>
                </a:solidFill>
                <a:effectLst/>
                <a:ea typeface="Times New Roman" pitchFamily="18" charset="0"/>
                <a:cs typeface="Arial" pitchFamily="34" charset="0"/>
              </a:rPr>
              <a:t>Floem</a:t>
            </a:r>
            <a:r>
              <a:rPr kumimoji="0" lang="tr-TR" i="1" u="none" strike="noStrike" cap="none" normalizeH="0" baseline="0" dirty="0" smtClean="0">
                <a:ln>
                  <a:noFill/>
                </a:ln>
                <a:solidFill>
                  <a:schemeClr val="tx1"/>
                </a:solidFill>
                <a:effectLst/>
                <a:ea typeface="Times New Roman" pitchFamily="18" charset="0"/>
                <a:cs typeface="Arial" pitchFamily="34" charset="0"/>
              </a:rPr>
              <a:t> </a:t>
            </a:r>
            <a:r>
              <a:rPr kumimoji="0" lang="tr-TR" i="0" u="none" strike="noStrike" cap="none" normalizeH="0" baseline="0" dirty="0" smtClean="0">
                <a:ln>
                  <a:noFill/>
                </a:ln>
                <a:solidFill>
                  <a:schemeClr val="tx1"/>
                </a:solidFill>
                <a:effectLst/>
                <a:ea typeface="Times New Roman" pitchFamily="18" charset="0"/>
                <a:cs typeface="Arial" pitchFamily="34" charset="0"/>
              </a:rPr>
              <a:t>iletim borularıyla olgun bitki yapraklarından kökler dahil depo ve büyüme organlarına taşınırlar. </a:t>
            </a:r>
          </a:p>
          <a:p>
            <a:pPr marL="0" marR="0" lvl="0" indent="288925" algn="just" defTabSz="914400" rtl="0" eaLnBrk="1" fontAlgn="base" latinLnBrk="0" hangingPunct="1">
              <a:lnSpc>
                <a:spcPct val="100000"/>
              </a:lnSpc>
              <a:spcBef>
                <a:spcPct val="0"/>
              </a:spcBef>
              <a:spcAft>
                <a:spcPct val="0"/>
              </a:spcAft>
              <a:buClrTx/>
              <a:buSzTx/>
              <a:buFontTx/>
              <a:buNone/>
              <a:tabLst/>
            </a:pPr>
            <a:endParaRPr kumimoji="0" lang="tr-TR" i="0" u="none" strike="noStrike" cap="none" normalizeH="0" baseline="0" dirty="0" smtClean="0">
              <a:ln>
                <a:noFill/>
              </a:ln>
              <a:solidFill>
                <a:schemeClr val="tx1"/>
              </a:solidFill>
              <a:effectLst/>
              <a:ea typeface="Times New Roman" pitchFamily="18" charset="0"/>
              <a:cs typeface="Arial" pitchFamily="34" charset="0"/>
            </a:endParaRPr>
          </a:p>
          <a:p>
            <a:pPr marL="0" marR="0" lvl="0" indent="288925" algn="just" defTabSz="914400" rtl="0" eaLnBrk="1" fontAlgn="base" latinLnBrk="0" hangingPunct="1">
              <a:lnSpc>
                <a:spcPct val="100000"/>
              </a:lnSpc>
              <a:spcBef>
                <a:spcPct val="0"/>
              </a:spcBef>
              <a:spcAft>
                <a:spcPct val="0"/>
              </a:spcAft>
              <a:buClrTx/>
              <a:buSzTx/>
              <a:buFontTx/>
              <a:buNone/>
              <a:tabLst/>
            </a:pPr>
            <a:r>
              <a:rPr kumimoji="0" lang="tr-TR" i="0" u="none" strike="noStrike" cap="none" normalizeH="0" baseline="0" dirty="0" err="1" smtClean="0">
                <a:ln>
                  <a:noFill/>
                </a:ln>
                <a:solidFill>
                  <a:schemeClr val="tx1"/>
                </a:solidFill>
                <a:effectLst/>
                <a:ea typeface="Times New Roman" pitchFamily="18" charset="0"/>
                <a:cs typeface="Arial" pitchFamily="34" charset="0"/>
              </a:rPr>
              <a:t>Floemde</a:t>
            </a:r>
            <a:r>
              <a:rPr kumimoji="0" lang="tr-TR" i="0" u="none" strike="noStrike" cap="none" normalizeH="0" baseline="0" dirty="0" smtClean="0">
                <a:ln>
                  <a:noFill/>
                </a:ln>
                <a:solidFill>
                  <a:schemeClr val="tx1"/>
                </a:solidFill>
                <a:effectLst/>
                <a:ea typeface="Times New Roman" pitchFamily="18" charset="0"/>
                <a:cs typeface="Arial" pitchFamily="34" charset="0"/>
              </a:rPr>
              <a:t> su ve çeşitli bileşikler de bitki organlarına taşınır. Uzun yol taşımada görev yapan </a:t>
            </a:r>
            <a:r>
              <a:rPr kumimoji="0" lang="tr-TR" i="0" u="none" strike="noStrike" cap="none" normalizeH="0" baseline="0" dirty="0" err="1" smtClean="0">
                <a:ln>
                  <a:noFill/>
                </a:ln>
                <a:solidFill>
                  <a:schemeClr val="tx1"/>
                </a:solidFill>
                <a:effectLst/>
                <a:ea typeface="Times New Roman" pitchFamily="18" charset="0"/>
                <a:cs typeface="Arial" pitchFamily="34" charset="0"/>
              </a:rPr>
              <a:t>ksilem</a:t>
            </a:r>
            <a:r>
              <a:rPr kumimoji="0" lang="tr-TR" i="0" u="none" strike="noStrike" cap="none" normalizeH="0" baseline="0" dirty="0" smtClean="0">
                <a:ln>
                  <a:noFill/>
                </a:ln>
                <a:solidFill>
                  <a:schemeClr val="tx1"/>
                </a:solidFill>
                <a:effectLst/>
                <a:ea typeface="Times New Roman" pitchFamily="18" charset="0"/>
                <a:cs typeface="Arial" pitchFamily="34" charset="0"/>
              </a:rPr>
              <a:t> ve </a:t>
            </a:r>
            <a:r>
              <a:rPr kumimoji="0" lang="tr-TR" i="0" u="none" strike="noStrike" cap="none" normalizeH="0" baseline="0" dirty="0" err="1" smtClean="0">
                <a:ln>
                  <a:noFill/>
                </a:ln>
                <a:solidFill>
                  <a:schemeClr val="tx1"/>
                </a:solidFill>
                <a:effectLst/>
                <a:ea typeface="Times New Roman" pitchFamily="18" charset="0"/>
                <a:cs typeface="Arial" pitchFamily="34" charset="0"/>
              </a:rPr>
              <a:t>floem</a:t>
            </a:r>
            <a:r>
              <a:rPr kumimoji="0" lang="tr-TR" i="0" u="none" strike="noStrike" cap="none" normalizeH="0" baseline="0" dirty="0" smtClean="0">
                <a:ln>
                  <a:noFill/>
                </a:ln>
                <a:solidFill>
                  <a:schemeClr val="tx1"/>
                </a:solidFill>
                <a:effectLst/>
                <a:ea typeface="Times New Roman" pitchFamily="18" charset="0"/>
                <a:cs typeface="Arial" pitchFamily="34" charset="0"/>
              </a:rPr>
              <a:t> iletim boruları kök ucundan başlayarak bitki gövdesini </a:t>
            </a:r>
            <a:r>
              <a:rPr kumimoji="0" lang="tr-TR" i="0" u="none" strike="noStrike" cap="none" normalizeH="0" baseline="0" dirty="0" err="1" smtClean="0">
                <a:ln>
                  <a:noFill/>
                </a:ln>
                <a:solidFill>
                  <a:schemeClr val="tx1"/>
                </a:solidFill>
                <a:effectLst/>
                <a:ea typeface="Times New Roman" pitchFamily="18" charset="0"/>
                <a:cs typeface="Arial" pitchFamily="34" charset="0"/>
              </a:rPr>
              <a:t>kateder</a:t>
            </a:r>
            <a:r>
              <a:rPr kumimoji="0" lang="tr-TR" i="0" u="none" strike="noStrike" cap="none" normalizeH="0" baseline="0" dirty="0" smtClean="0">
                <a:ln>
                  <a:noFill/>
                </a:ln>
                <a:solidFill>
                  <a:schemeClr val="tx1"/>
                </a:solidFill>
                <a:effectLst/>
                <a:ea typeface="Times New Roman" pitchFamily="18" charset="0"/>
                <a:cs typeface="Arial" pitchFamily="34" charset="0"/>
              </a:rPr>
              <a:t>, yapraklara ve en yüksek tepe noktasına kadar uzanırlar.</a:t>
            </a:r>
            <a:endParaRPr kumimoji="0" lang="tr-TR" i="0" u="none" strike="noStrike" cap="none" normalizeH="0" baseline="0" dirty="0" smtClean="0">
              <a:ln>
                <a:noFill/>
              </a:ln>
              <a:solidFill>
                <a:schemeClr val="tx1"/>
              </a:solidFill>
              <a:effectLst/>
            </a:endParaRPr>
          </a:p>
        </p:txBody>
      </p:sp>
      <p:sp>
        <p:nvSpPr>
          <p:cNvPr id="3" name="2 Metin kutusu"/>
          <p:cNvSpPr txBox="1"/>
          <p:nvPr/>
        </p:nvSpPr>
        <p:spPr>
          <a:xfrm>
            <a:off x="714348" y="285728"/>
            <a:ext cx="6032036" cy="523220"/>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tr-TR" sz="2800" b="1" dirty="0" smtClean="0"/>
              <a:t>FOTOSENTEZ ÜRÜNLERİNİN TAŞINMASI</a:t>
            </a:r>
            <a:endParaRPr lang="tr-TR" sz="2800" b="1" dirty="0"/>
          </a:p>
        </p:txBody>
      </p:sp>
      <p:pic>
        <p:nvPicPr>
          <p:cNvPr id="4" name="3 Resim" descr="5602-004-2C2C2DD3.gif"/>
          <p:cNvPicPr>
            <a:picLocks noChangeAspect="1"/>
          </p:cNvPicPr>
          <p:nvPr/>
        </p:nvPicPr>
        <p:blipFill>
          <a:blip r:embed="rId2"/>
          <a:stretch>
            <a:fillRect/>
          </a:stretch>
        </p:blipFill>
        <p:spPr>
          <a:xfrm>
            <a:off x="2428860" y="3286124"/>
            <a:ext cx="4000500" cy="3429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714348" y="571480"/>
            <a:ext cx="7786742" cy="1200329"/>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
            <a:r>
              <a:rPr lang="tr-TR" dirty="0" smtClean="0"/>
              <a:t>Halkalama tekniğinde kabuk (</a:t>
            </a:r>
            <a:r>
              <a:rPr lang="tr-TR" dirty="0" err="1" smtClean="0"/>
              <a:t>floem</a:t>
            </a:r>
            <a:r>
              <a:rPr lang="tr-TR" dirty="0" smtClean="0"/>
              <a:t>) çıkarılmış ve zarar verilmeksizin odun (</a:t>
            </a:r>
            <a:r>
              <a:rPr lang="tr-TR" dirty="0" err="1" smtClean="0"/>
              <a:t>ksilem</a:t>
            </a:r>
            <a:r>
              <a:rPr lang="tr-TR" dirty="0" smtClean="0"/>
              <a:t>) yerinde bırakılmıştır. Soyulmuş kabuğun üst yanının, belli süre içerisinde şişmesi yanında sağlıklı bir görünüm içerisinde olmasına karşın kabuğun alt yanının kurumaya başladığı gözlenmiştir. </a:t>
            </a:r>
            <a:endParaRPr lang="tr-TR" dirty="0"/>
          </a:p>
        </p:txBody>
      </p:sp>
      <p:pic>
        <p:nvPicPr>
          <p:cNvPr id="27649" name="Picture 1"/>
          <p:cNvPicPr>
            <a:picLocks noChangeAspect="1" noChangeArrowheads="1"/>
          </p:cNvPicPr>
          <p:nvPr/>
        </p:nvPicPr>
        <p:blipFill>
          <a:blip r:embed="rId2"/>
          <a:srcRect/>
          <a:stretch>
            <a:fillRect/>
          </a:stretch>
        </p:blipFill>
        <p:spPr bwMode="auto">
          <a:xfrm>
            <a:off x="2071670" y="2143116"/>
            <a:ext cx="4857784" cy="4380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Resim" descr="fen_phloem.jpg"/>
          <p:cNvPicPr>
            <a:picLocks noChangeAspect="1"/>
          </p:cNvPicPr>
          <p:nvPr/>
        </p:nvPicPr>
        <p:blipFill>
          <a:blip r:embed="rId2"/>
          <a:stretch>
            <a:fillRect/>
          </a:stretch>
        </p:blipFill>
        <p:spPr>
          <a:xfrm>
            <a:off x="3832687" y="0"/>
            <a:ext cx="5311313" cy="6572272"/>
          </a:xfrm>
          <a:prstGeom prst="rect">
            <a:avLst/>
          </a:prstGeom>
        </p:spPr>
      </p:pic>
      <p:sp>
        <p:nvSpPr>
          <p:cNvPr id="26625" name="Rectangle 1"/>
          <p:cNvSpPr>
            <a:spLocks noChangeArrowheads="1"/>
          </p:cNvSpPr>
          <p:nvPr/>
        </p:nvSpPr>
        <p:spPr bwMode="auto">
          <a:xfrm>
            <a:off x="142844" y="1285860"/>
            <a:ext cx="3857652" cy="203132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350838" algn="just" defTabSz="914400" rtl="0" eaLnBrk="0" fontAlgn="base" latinLnBrk="0" hangingPunct="0">
              <a:lnSpc>
                <a:spcPct val="100000"/>
              </a:lnSpc>
              <a:spcBef>
                <a:spcPct val="0"/>
              </a:spcBef>
              <a:spcAft>
                <a:spcPct val="0"/>
              </a:spcAft>
              <a:buClrTx/>
              <a:buSzTx/>
              <a:buFontTx/>
              <a:buNone/>
              <a:tabLst/>
            </a:pPr>
            <a:r>
              <a:rPr kumimoji="0" lang="tr-TR" b="1" i="0" u="none" strike="noStrike" cap="none" normalizeH="0" baseline="0" dirty="0" err="1" smtClean="0">
                <a:ln>
                  <a:noFill/>
                </a:ln>
                <a:solidFill>
                  <a:schemeClr val="tx1"/>
                </a:solidFill>
                <a:effectLst/>
                <a:ea typeface="Times New Roman" pitchFamily="18" charset="0"/>
                <a:cs typeface="Arial" pitchFamily="34" charset="0"/>
              </a:rPr>
              <a:t>Floem</a:t>
            </a:r>
            <a:r>
              <a:rPr kumimoji="0" lang="tr-TR" b="1" i="0" u="none" strike="noStrike" cap="none" normalizeH="0" baseline="0" dirty="0" smtClean="0">
                <a:ln>
                  <a:noFill/>
                </a:ln>
                <a:solidFill>
                  <a:schemeClr val="tx1"/>
                </a:solidFill>
                <a:effectLst/>
                <a:ea typeface="Times New Roman" pitchFamily="18" charset="0"/>
                <a:cs typeface="Arial" pitchFamily="34" charset="0"/>
              </a:rPr>
              <a:t> dokusunun en belirgin özelliği </a:t>
            </a:r>
            <a:r>
              <a:rPr kumimoji="0" lang="tr-TR" b="1" i="1" u="none" strike="noStrike" cap="none" normalizeH="0" baseline="0" dirty="0" smtClean="0">
                <a:ln>
                  <a:noFill/>
                </a:ln>
                <a:solidFill>
                  <a:schemeClr val="tx1"/>
                </a:solidFill>
                <a:effectLst/>
                <a:ea typeface="Times New Roman" pitchFamily="18" charset="0"/>
                <a:cs typeface="Arial" pitchFamily="34" charset="0"/>
              </a:rPr>
              <a:t>Kalbur Elementi </a:t>
            </a:r>
            <a:r>
              <a:rPr kumimoji="0" lang="tr-TR" b="1" i="0" u="none" strike="noStrike" cap="none" normalizeH="0" baseline="0" dirty="0" smtClean="0">
                <a:ln>
                  <a:noFill/>
                </a:ln>
                <a:solidFill>
                  <a:schemeClr val="tx1"/>
                </a:solidFill>
                <a:effectLst/>
                <a:ea typeface="Times New Roman" pitchFamily="18" charset="0"/>
                <a:cs typeface="Arial" pitchFamily="34" charset="0"/>
              </a:rPr>
              <a:t>olarak adlandırılan iletim hücrelerine sahip olmasıdır.</a:t>
            </a:r>
            <a:r>
              <a:rPr kumimoji="0" lang="tr-TR" b="0" i="0" u="none" strike="noStrike" cap="none" normalizeH="0" baseline="0" dirty="0" smtClean="0">
                <a:ln>
                  <a:noFill/>
                </a:ln>
                <a:solidFill>
                  <a:schemeClr val="tx1"/>
                </a:solidFill>
                <a:effectLst/>
                <a:ea typeface="Times New Roman" pitchFamily="18" charset="0"/>
                <a:cs typeface="Arial" pitchFamily="34" charset="0"/>
              </a:rPr>
              <a:t> </a:t>
            </a:r>
            <a:r>
              <a:rPr kumimoji="0" lang="tr-TR" b="1" i="0" u="none" strike="noStrike" cap="none" normalizeH="0" baseline="0" dirty="0" smtClean="0">
                <a:ln>
                  <a:noFill/>
                </a:ln>
                <a:solidFill>
                  <a:schemeClr val="tx1"/>
                </a:solidFill>
                <a:effectLst/>
                <a:ea typeface="Times New Roman" pitchFamily="18" charset="0"/>
                <a:cs typeface="Arial" pitchFamily="34" charset="0"/>
              </a:rPr>
              <a:t>Eklenti yerlerindeki </a:t>
            </a:r>
            <a:r>
              <a:rPr kumimoji="0" lang="tr-TR" b="1" i="1" u="none" strike="noStrike" cap="none" normalizeH="0" baseline="0" dirty="0" smtClean="0">
                <a:ln>
                  <a:noFill/>
                </a:ln>
                <a:solidFill>
                  <a:schemeClr val="tx1"/>
                </a:solidFill>
                <a:effectLst/>
                <a:ea typeface="Times New Roman" pitchFamily="18" charset="0"/>
                <a:cs typeface="Arial" pitchFamily="34" charset="0"/>
              </a:rPr>
              <a:t>Kalburlu Plaklar </a:t>
            </a:r>
            <a:r>
              <a:rPr kumimoji="0" lang="tr-TR" b="1" i="0" u="none" strike="noStrike" cap="none" normalizeH="0" baseline="0" dirty="0" smtClean="0">
                <a:ln>
                  <a:noFill/>
                </a:ln>
                <a:solidFill>
                  <a:schemeClr val="tx1"/>
                </a:solidFill>
                <a:effectLst/>
                <a:ea typeface="Times New Roman" pitchFamily="18" charset="0"/>
                <a:cs typeface="Arial" pitchFamily="34" charset="0"/>
              </a:rPr>
              <a:t>nedeniyle kalbur elementlerinin </a:t>
            </a:r>
            <a:r>
              <a:rPr kumimoji="0" lang="tr-TR" b="1" i="0" u="none" strike="noStrike" cap="none" normalizeH="0" baseline="0" dirty="0" err="1" smtClean="0">
                <a:ln>
                  <a:noFill/>
                </a:ln>
                <a:solidFill>
                  <a:schemeClr val="tx1"/>
                </a:solidFill>
                <a:effectLst/>
                <a:ea typeface="Times New Roman" pitchFamily="18" charset="0"/>
                <a:cs typeface="Arial" pitchFamily="34" charset="0"/>
              </a:rPr>
              <a:t>protoplastları</a:t>
            </a:r>
            <a:r>
              <a:rPr kumimoji="0" lang="tr-TR" b="1" i="0" u="none" strike="noStrike" cap="none" normalizeH="0" baseline="0" dirty="0" smtClean="0">
                <a:ln>
                  <a:noFill/>
                </a:ln>
                <a:solidFill>
                  <a:schemeClr val="tx1"/>
                </a:solidFill>
                <a:effectLst/>
                <a:ea typeface="Times New Roman" pitchFamily="18" charset="0"/>
                <a:cs typeface="Arial" pitchFamily="34" charset="0"/>
              </a:rPr>
              <a:t> arasında kesintisiz bir bağlantı sağlanır </a:t>
            </a:r>
            <a:endParaRPr kumimoji="0" lang="tr-TR" b="0" i="0" u="none" strike="noStrike" cap="none" normalizeH="0" baseline="0" dirty="0" smtClean="0">
              <a:ln>
                <a:noFill/>
              </a:ln>
              <a:solidFill>
                <a:schemeClr val="tx1"/>
              </a:solidFill>
              <a:effectLst/>
            </a:endParaRPr>
          </a:p>
        </p:txBody>
      </p:sp>
      <p:sp>
        <p:nvSpPr>
          <p:cNvPr id="4" name="3 Dikdörtgen"/>
          <p:cNvSpPr/>
          <p:nvPr/>
        </p:nvSpPr>
        <p:spPr>
          <a:xfrm>
            <a:off x="214282" y="329297"/>
            <a:ext cx="3476656" cy="40011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lvl="0" indent="350838" algn="just" fontAlgn="base">
              <a:spcBef>
                <a:spcPct val="0"/>
              </a:spcBef>
              <a:spcAft>
                <a:spcPct val="0"/>
              </a:spcAft>
            </a:pPr>
            <a:r>
              <a:rPr lang="tr-TR" sz="2000" b="1" dirty="0" smtClean="0">
                <a:solidFill>
                  <a:prstClr val="black"/>
                </a:solidFill>
                <a:ea typeface="Times New Roman" pitchFamily="18" charset="0"/>
                <a:cs typeface="Arial" pitchFamily="34" charset="0"/>
              </a:rPr>
              <a:t>FLOEM DOKUSUNUN YAPISI</a:t>
            </a:r>
          </a:p>
        </p:txBody>
      </p:sp>
      <p:sp>
        <p:nvSpPr>
          <p:cNvPr id="6" name="5 Dikdörtgen"/>
          <p:cNvSpPr/>
          <p:nvPr/>
        </p:nvSpPr>
        <p:spPr>
          <a:xfrm>
            <a:off x="3214678" y="4988494"/>
            <a:ext cx="1542602" cy="338554"/>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1600" b="1" i="1" dirty="0" smtClean="0">
                <a:ea typeface="Times New Roman" pitchFamily="18" charset="0"/>
                <a:cs typeface="Arial" pitchFamily="34" charset="0"/>
              </a:rPr>
              <a:t>Kalburlu Plaklar</a:t>
            </a:r>
            <a:endParaRPr lang="tr-TR" sz="1600" dirty="0"/>
          </a:p>
        </p:txBody>
      </p:sp>
      <p:sp>
        <p:nvSpPr>
          <p:cNvPr id="7" name="6 Dikdörtgen"/>
          <p:cNvSpPr/>
          <p:nvPr/>
        </p:nvSpPr>
        <p:spPr>
          <a:xfrm>
            <a:off x="3903645" y="3929066"/>
            <a:ext cx="933269"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lgn="ctr"/>
            <a:r>
              <a:rPr lang="tr-TR" sz="1600" b="1" i="1" dirty="0" smtClean="0">
                <a:ea typeface="Times New Roman" pitchFamily="18" charset="0"/>
                <a:cs typeface="Arial" pitchFamily="34" charset="0"/>
              </a:rPr>
              <a:t>Arkadaş </a:t>
            </a:r>
          </a:p>
          <a:p>
            <a:pPr algn="ctr"/>
            <a:r>
              <a:rPr lang="tr-TR" sz="1600" b="1" i="1" dirty="0" smtClean="0">
                <a:ea typeface="Times New Roman" pitchFamily="18" charset="0"/>
                <a:cs typeface="Arial" pitchFamily="34" charset="0"/>
              </a:rPr>
              <a:t>Hücresi</a:t>
            </a:r>
            <a:endParaRPr lang="tr-TR" sz="1600" dirty="0"/>
          </a:p>
        </p:txBody>
      </p:sp>
      <p:sp>
        <p:nvSpPr>
          <p:cNvPr id="8" name="7 Dikdörtgen"/>
          <p:cNvSpPr/>
          <p:nvPr/>
        </p:nvSpPr>
        <p:spPr>
          <a:xfrm>
            <a:off x="4000496" y="2643182"/>
            <a:ext cx="918841" cy="338554"/>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1600" b="1" i="1" dirty="0" smtClean="0">
                <a:ea typeface="Times New Roman" pitchFamily="18" charset="0"/>
                <a:cs typeface="Arial" pitchFamily="34" charset="0"/>
              </a:rPr>
              <a:t>Çekirdek</a:t>
            </a:r>
            <a:endParaRPr lang="tr-TR" sz="1600" dirty="0"/>
          </a:p>
        </p:txBody>
      </p:sp>
      <p:sp>
        <p:nvSpPr>
          <p:cNvPr id="9" name="8 Dikdörtgen"/>
          <p:cNvSpPr/>
          <p:nvPr/>
        </p:nvSpPr>
        <p:spPr>
          <a:xfrm>
            <a:off x="4071934" y="2000240"/>
            <a:ext cx="1062022" cy="338554"/>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1600" b="1" i="1" dirty="0" smtClean="0">
                <a:ea typeface="Times New Roman" pitchFamily="18" charset="0"/>
                <a:cs typeface="Arial" pitchFamily="34" charset="0"/>
              </a:rPr>
              <a:t>Delikçikler</a:t>
            </a:r>
            <a:endParaRPr lang="tr-TR" sz="1600" dirty="0"/>
          </a:p>
        </p:txBody>
      </p:sp>
      <p:sp>
        <p:nvSpPr>
          <p:cNvPr id="10" name="9 Dikdörtgen"/>
          <p:cNvSpPr/>
          <p:nvPr/>
        </p:nvSpPr>
        <p:spPr>
          <a:xfrm>
            <a:off x="7430075" y="3487167"/>
            <a:ext cx="928139"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1600" b="1" i="1" dirty="0" smtClean="0">
                <a:ea typeface="Times New Roman" pitchFamily="18" charset="0"/>
                <a:cs typeface="Arial" pitchFamily="34" charset="0"/>
              </a:rPr>
              <a:t>Kalbur</a:t>
            </a:r>
          </a:p>
          <a:p>
            <a:r>
              <a:rPr lang="tr-TR" sz="1600" b="1" i="1" dirty="0" smtClean="0">
                <a:cs typeface="Arial" pitchFamily="34" charset="0"/>
              </a:rPr>
              <a:t>Elementi</a:t>
            </a:r>
            <a:endParaRPr lang="tr-TR" sz="1600" dirty="0"/>
          </a:p>
        </p:txBody>
      </p:sp>
      <p:sp>
        <p:nvSpPr>
          <p:cNvPr id="11" name="10 Metin kutusu"/>
          <p:cNvSpPr txBox="1"/>
          <p:nvPr/>
        </p:nvSpPr>
        <p:spPr>
          <a:xfrm>
            <a:off x="7143768" y="142852"/>
            <a:ext cx="1857355" cy="116955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tr-TR" sz="1400" b="1" dirty="0" err="1" smtClean="0"/>
              <a:t>Floem</a:t>
            </a:r>
            <a:r>
              <a:rPr lang="tr-TR" sz="1400" b="1" dirty="0" smtClean="0"/>
              <a:t> hücrelerinin </a:t>
            </a:r>
            <a:r>
              <a:rPr lang="tr-TR" sz="1400" b="1" dirty="0" err="1" smtClean="0"/>
              <a:t>stoplazmaları</a:t>
            </a:r>
            <a:r>
              <a:rPr lang="tr-TR" sz="1400" b="1" dirty="0" smtClean="0"/>
              <a:t>, hücre duvarındaki delikler vasıtasıyla birbiri ile bağlantılıdır.</a:t>
            </a:r>
            <a:endParaRPr lang="tr-TR" sz="14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357158" y="785794"/>
            <a:ext cx="7929586" cy="397031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lvl="0" indent="357188" algn="just" fontAlgn="base">
              <a:spcBef>
                <a:spcPct val="0"/>
              </a:spcBef>
              <a:spcAft>
                <a:spcPct val="0"/>
              </a:spcAft>
            </a:pPr>
            <a:r>
              <a:rPr kumimoji="0" lang="tr-TR" i="0" u="none" strike="noStrike" cap="none" normalizeH="0" baseline="0" dirty="0" smtClean="0">
                <a:ln>
                  <a:noFill/>
                </a:ln>
                <a:solidFill>
                  <a:schemeClr val="tx1"/>
                </a:solidFill>
                <a:effectLst/>
                <a:ea typeface="Times New Roman" pitchFamily="18" charset="0"/>
                <a:cs typeface="Arial" pitchFamily="34" charset="0"/>
              </a:rPr>
              <a:t>Kapalı tohumlu çoğu bitkilerin kalbur elementlerinde bol miktarda </a:t>
            </a:r>
            <a:r>
              <a:rPr kumimoji="0" lang="tr-TR" b="1" i="0" u="sng" strike="noStrike" cap="none" normalizeH="0" baseline="0" dirty="0" err="1" smtClean="0">
                <a:ln>
                  <a:noFill/>
                </a:ln>
                <a:solidFill>
                  <a:schemeClr val="tx1"/>
                </a:solidFill>
                <a:effectLst/>
                <a:ea typeface="Times New Roman" pitchFamily="18" charset="0"/>
                <a:cs typeface="Arial" pitchFamily="34" charset="0"/>
              </a:rPr>
              <a:t>floem</a:t>
            </a:r>
            <a:r>
              <a:rPr kumimoji="0" lang="tr-TR" b="1" i="0" u="sng" strike="noStrike" cap="none" normalizeH="0" baseline="0" dirty="0" smtClean="0">
                <a:ln>
                  <a:noFill/>
                </a:ln>
                <a:solidFill>
                  <a:schemeClr val="tx1"/>
                </a:solidFill>
                <a:effectLst/>
                <a:ea typeface="Times New Roman" pitchFamily="18" charset="0"/>
                <a:cs typeface="Arial" pitchFamily="34" charset="0"/>
              </a:rPr>
              <a:t> proteini (</a:t>
            </a:r>
            <a:r>
              <a:rPr lang="tr-TR" b="1" i="1" u="sng" dirty="0" smtClean="0">
                <a:solidFill>
                  <a:schemeClr val="tx1"/>
                </a:solidFill>
                <a:ea typeface="Times New Roman" pitchFamily="18" charset="0"/>
                <a:cs typeface="Arial" pitchFamily="34" charset="0"/>
              </a:rPr>
              <a:t>P Protein) </a:t>
            </a:r>
            <a:r>
              <a:rPr kumimoji="0" lang="tr-TR" b="1" i="0" u="sng" strike="noStrike" cap="none" normalizeH="0" baseline="0" dirty="0" smtClean="0">
                <a:ln>
                  <a:noFill/>
                </a:ln>
                <a:solidFill>
                  <a:schemeClr val="tx1"/>
                </a:solidFill>
                <a:effectLst/>
                <a:ea typeface="Times New Roman" pitchFamily="18" charset="0"/>
                <a:cs typeface="Arial" pitchFamily="34" charset="0"/>
              </a:rPr>
              <a:t> </a:t>
            </a:r>
            <a:r>
              <a:rPr kumimoji="0" lang="tr-TR" i="0" u="none" strike="noStrike" cap="none" normalizeH="0" baseline="0" dirty="0" smtClean="0">
                <a:ln>
                  <a:noFill/>
                </a:ln>
                <a:solidFill>
                  <a:schemeClr val="tx1"/>
                </a:solidFill>
                <a:effectLst/>
                <a:ea typeface="Times New Roman" pitchFamily="18" charset="0"/>
                <a:cs typeface="Arial" pitchFamily="34" charset="0"/>
              </a:rPr>
              <a:t>bulunur. P proteininin temel işlevi kalburlu plaktaki delikçikler ile yandaki delikçiklerde ve kalbur elementlerinde olabilecek yırtılma ve bozulmalarda tamir görevi yapmaktır. </a:t>
            </a:r>
          </a:p>
          <a:p>
            <a:pPr marL="0" marR="0" lvl="0" indent="357188" algn="just" defTabSz="914400" rtl="0" eaLnBrk="1" fontAlgn="base" latinLnBrk="0" hangingPunct="1">
              <a:lnSpc>
                <a:spcPct val="100000"/>
              </a:lnSpc>
              <a:spcBef>
                <a:spcPct val="0"/>
              </a:spcBef>
              <a:spcAft>
                <a:spcPct val="0"/>
              </a:spcAft>
              <a:buClrTx/>
              <a:buSzTx/>
              <a:buFontTx/>
              <a:buNone/>
              <a:tabLst/>
            </a:pPr>
            <a:endParaRPr kumimoji="0" lang="tr-TR" i="0" u="none" strike="noStrike" cap="none" normalizeH="0" baseline="0" dirty="0" smtClean="0">
              <a:ln>
                <a:noFill/>
              </a:ln>
              <a:solidFill>
                <a:schemeClr val="tx1"/>
              </a:solidFill>
              <a:effectLst/>
            </a:endParaRPr>
          </a:p>
          <a:p>
            <a:pPr marL="0" marR="0" lvl="0" indent="354013" algn="just" defTabSz="914400" rtl="0" eaLnBrk="0" fontAlgn="base" latinLnBrk="0" hangingPunct="0">
              <a:lnSpc>
                <a:spcPct val="100000"/>
              </a:lnSpc>
              <a:spcBef>
                <a:spcPct val="0"/>
              </a:spcBef>
              <a:spcAft>
                <a:spcPct val="0"/>
              </a:spcAft>
              <a:buClrTx/>
              <a:buSzTx/>
              <a:buFontTx/>
              <a:buNone/>
              <a:tabLst/>
            </a:pPr>
            <a:r>
              <a:rPr kumimoji="0" lang="tr-TR" i="0" u="none" strike="noStrike" cap="none" normalizeH="0" baseline="0" dirty="0" err="1" smtClean="0">
                <a:ln>
                  <a:noFill/>
                </a:ln>
                <a:solidFill>
                  <a:schemeClr val="tx1"/>
                </a:solidFill>
                <a:effectLst/>
                <a:ea typeface="Times New Roman" pitchFamily="18" charset="0"/>
                <a:cs typeface="Arial" pitchFamily="34" charset="0"/>
              </a:rPr>
              <a:t>Floem</a:t>
            </a:r>
            <a:r>
              <a:rPr kumimoji="0" lang="tr-TR" i="0" u="none" strike="noStrike" cap="none" normalizeH="0" baseline="0" dirty="0" smtClean="0">
                <a:ln>
                  <a:noFill/>
                </a:ln>
                <a:solidFill>
                  <a:schemeClr val="tx1"/>
                </a:solidFill>
                <a:effectLst/>
                <a:ea typeface="Times New Roman" pitchFamily="18" charset="0"/>
                <a:cs typeface="Arial" pitchFamily="34" charset="0"/>
              </a:rPr>
              <a:t> dokusunda her bir kalbur elementine bağlantılı olarak bir ya da birden fazla </a:t>
            </a:r>
            <a:r>
              <a:rPr kumimoji="0" lang="tr-TR" b="1" i="1" u="none" strike="noStrike" cap="none" normalizeH="0" baseline="0" dirty="0" smtClean="0">
                <a:ln>
                  <a:noFill/>
                </a:ln>
                <a:solidFill>
                  <a:schemeClr val="tx1"/>
                </a:solidFill>
                <a:effectLst/>
                <a:ea typeface="Times New Roman" pitchFamily="18" charset="0"/>
                <a:cs typeface="Arial" pitchFamily="34" charset="0"/>
              </a:rPr>
              <a:t>Arkadaş Hücreleri </a:t>
            </a:r>
            <a:r>
              <a:rPr kumimoji="0" lang="tr-TR" i="0" u="none" strike="noStrike" cap="none" normalizeH="0" baseline="0" dirty="0" smtClean="0">
                <a:ln>
                  <a:noFill/>
                </a:ln>
                <a:solidFill>
                  <a:schemeClr val="tx1"/>
                </a:solidFill>
                <a:effectLst/>
                <a:ea typeface="Times New Roman" pitchFamily="18" charset="0"/>
                <a:cs typeface="Arial" pitchFamily="34" charset="0"/>
              </a:rPr>
              <a:t>bulunur</a:t>
            </a:r>
            <a:r>
              <a:rPr lang="tr-TR" dirty="0" smtClean="0">
                <a:ea typeface="Times New Roman" pitchFamily="18" charset="0"/>
                <a:cs typeface="Arial" pitchFamily="34" charset="0"/>
              </a:rPr>
              <a:t>. </a:t>
            </a:r>
          </a:p>
          <a:p>
            <a:pPr marL="0" marR="0" lvl="0" indent="354013" algn="just" defTabSz="914400" rtl="0" eaLnBrk="0" fontAlgn="base" latinLnBrk="0" hangingPunct="0">
              <a:lnSpc>
                <a:spcPct val="100000"/>
              </a:lnSpc>
              <a:spcBef>
                <a:spcPct val="0"/>
              </a:spcBef>
              <a:spcAft>
                <a:spcPct val="0"/>
              </a:spcAft>
              <a:buClrTx/>
              <a:buSzTx/>
              <a:buFontTx/>
              <a:buNone/>
              <a:tabLst/>
            </a:pPr>
            <a:endParaRPr kumimoji="0" lang="tr-TR" i="0" u="none" strike="noStrike" cap="none" normalizeH="0" baseline="0" dirty="0" smtClean="0">
              <a:ln>
                <a:noFill/>
              </a:ln>
              <a:solidFill>
                <a:schemeClr val="tx1"/>
              </a:solidFill>
              <a:effectLst/>
              <a:ea typeface="Times New Roman" pitchFamily="18" charset="0"/>
              <a:cs typeface="Arial" pitchFamily="34" charset="0"/>
            </a:endParaRPr>
          </a:p>
          <a:p>
            <a:pPr marL="0" marR="0" lvl="0" indent="354013" algn="just" defTabSz="914400" rtl="0" eaLnBrk="0" fontAlgn="base" latinLnBrk="0" hangingPunct="0">
              <a:lnSpc>
                <a:spcPct val="100000"/>
              </a:lnSpc>
              <a:spcBef>
                <a:spcPct val="0"/>
              </a:spcBef>
              <a:spcAft>
                <a:spcPct val="0"/>
              </a:spcAft>
              <a:buClrTx/>
              <a:buSzTx/>
              <a:buFontTx/>
              <a:buNone/>
              <a:tabLst/>
            </a:pPr>
            <a:r>
              <a:rPr kumimoji="0" lang="tr-TR" i="0" u="none" strike="noStrike" cap="none" normalizeH="0" baseline="0" dirty="0" smtClean="0">
                <a:ln>
                  <a:noFill/>
                </a:ln>
                <a:solidFill>
                  <a:schemeClr val="tx1"/>
                </a:solidFill>
                <a:effectLst/>
                <a:ea typeface="Times New Roman" pitchFamily="18" charset="0"/>
                <a:cs typeface="Arial" pitchFamily="34" charset="0"/>
              </a:rPr>
              <a:t>Kalbur elementleri ile arkadaş hücreleri arasındaki bağlantı çok kollu </a:t>
            </a:r>
            <a:r>
              <a:rPr kumimoji="0" lang="tr-TR" b="1" i="1" u="none" strike="noStrike" cap="none" normalizeH="0" baseline="0" dirty="0" err="1" smtClean="0">
                <a:ln>
                  <a:noFill/>
                </a:ln>
                <a:solidFill>
                  <a:schemeClr val="tx1"/>
                </a:solidFill>
                <a:effectLst/>
                <a:ea typeface="Times New Roman" pitchFamily="18" charset="0"/>
                <a:cs typeface="Arial" pitchFamily="34" charset="0"/>
              </a:rPr>
              <a:t>Plazmodesmata</a:t>
            </a:r>
            <a:r>
              <a:rPr kumimoji="0" lang="tr-TR" b="1" i="1" u="none" strike="noStrike" cap="none" normalizeH="0" baseline="0" dirty="0" smtClean="0">
                <a:ln>
                  <a:noFill/>
                </a:ln>
                <a:solidFill>
                  <a:schemeClr val="tx1"/>
                </a:solidFill>
                <a:effectLst/>
                <a:ea typeface="Times New Roman" pitchFamily="18" charset="0"/>
                <a:cs typeface="Arial" pitchFamily="34" charset="0"/>
              </a:rPr>
              <a:t> Kanallarıyla </a:t>
            </a:r>
            <a:r>
              <a:rPr kumimoji="0" lang="tr-TR" i="0" u="none" strike="noStrike" cap="none" normalizeH="0" baseline="0" dirty="0" smtClean="0">
                <a:ln>
                  <a:noFill/>
                </a:ln>
                <a:solidFill>
                  <a:schemeClr val="tx1"/>
                </a:solidFill>
                <a:effectLst/>
                <a:ea typeface="Times New Roman" pitchFamily="18" charset="0"/>
                <a:cs typeface="Arial" pitchFamily="34" charset="0"/>
              </a:rPr>
              <a:t>sağlanır</a:t>
            </a:r>
            <a:r>
              <a:rPr lang="tr-TR" dirty="0" smtClean="0">
                <a:ea typeface="Times New Roman" pitchFamily="18" charset="0"/>
                <a:cs typeface="Arial" pitchFamily="34" charset="0"/>
              </a:rPr>
              <a:t>. </a:t>
            </a:r>
          </a:p>
          <a:p>
            <a:pPr marL="0" marR="0" lvl="0" indent="354013" algn="just" defTabSz="914400" rtl="0" eaLnBrk="0" fontAlgn="base" latinLnBrk="0" hangingPunct="0">
              <a:lnSpc>
                <a:spcPct val="100000"/>
              </a:lnSpc>
              <a:spcBef>
                <a:spcPct val="0"/>
              </a:spcBef>
              <a:spcAft>
                <a:spcPct val="0"/>
              </a:spcAft>
              <a:buClrTx/>
              <a:buSzTx/>
              <a:buFontTx/>
              <a:buNone/>
              <a:tabLst/>
            </a:pPr>
            <a:endParaRPr lang="tr-TR" dirty="0" smtClean="0">
              <a:ea typeface="Times New Roman" pitchFamily="18" charset="0"/>
              <a:cs typeface="Arial" pitchFamily="34" charset="0"/>
            </a:endParaRPr>
          </a:p>
          <a:p>
            <a:pPr marL="0" marR="0" lvl="0" indent="354013" algn="just" defTabSz="914400" rtl="0" eaLnBrk="0" fontAlgn="base" latinLnBrk="0" hangingPunct="0">
              <a:lnSpc>
                <a:spcPct val="100000"/>
              </a:lnSpc>
              <a:spcBef>
                <a:spcPct val="0"/>
              </a:spcBef>
              <a:spcAft>
                <a:spcPct val="0"/>
              </a:spcAft>
              <a:buClrTx/>
              <a:buSzTx/>
              <a:buFontTx/>
              <a:buNone/>
              <a:tabLst/>
            </a:pPr>
            <a:r>
              <a:rPr kumimoji="0" lang="tr-TR" i="0" u="none" strike="noStrike" cap="none" normalizeH="0" baseline="0" dirty="0" smtClean="0">
                <a:ln>
                  <a:noFill/>
                </a:ln>
                <a:solidFill>
                  <a:schemeClr val="tx1"/>
                </a:solidFill>
                <a:effectLst/>
                <a:ea typeface="Times New Roman" pitchFamily="18" charset="0"/>
                <a:cs typeface="Arial" pitchFamily="34" charset="0"/>
              </a:rPr>
              <a:t>Üç değişik tipe sahip olan arkadaş hücreleri, olgun bitki yapraklarında fotosentez ürünlerinin taşınmak üzere yapraktaki küçük damarlara aktarılmasında da görev yaparlar.</a:t>
            </a:r>
            <a:endParaRPr kumimoji="0" lang="tr-TR" i="0" u="none" strike="noStrike" cap="none" normalizeH="0" baseline="0" dirty="0" smtClean="0">
              <a:ln>
                <a:noFill/>
              </a:ln>
              <a:solidFill>
                <a:schemeClr val="tx1"/>
              </a:solidFill>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upload.wikimedia.org/wikipedia/commons/b/b0/Mint-leaves-2007.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4577" name="Rectangle 1"/>
          <p:cNvSpPr>
            <a:spLocks noChangeArrowheads="1"/>
          </p:cNvSpPr>
          <p:nvPr/>
        </p:nvSpPr>
        <p:spPr bwMode="auto">
          <a:xfrm>
            <a:off x="214282" y="142852"/>
            <a:ext cx="8358246" cy="1754326"/>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255588" algn="just" defTabSz="914400" rtl="0" eaLnBrk="1" fontAlgn="base" latinLnBrk="0" hangingPunct="1">
              <a:lnSpc>
                <a:spcPct val="100000"/>
              </a:lnSpc>
              <a:spcBef>
                <a:spcPct val="0"/>
              </a:spcBef>
              <a:spcAft>
                <a:spcPct val="0"/>
              </a:spcAft>
              <a:buClrTx/>
              <a:buSzTx/>
              <a:buFontTx/>
              <a:buNone/>
              <a:tabLst>
                <a:tab pos="393700" algn="l"/>
              </a:tabLst>
            </a:pPr>
            <a:r>
              <a:rPr kumimoji="0" lang="tr-TR" b="1" i="1" u="sng" strike="noStrike" cap="none" normalizeH="0" baseline="0" dirty="0" smtClean="0">
                <a:ln>
                  <a:noFill/>
                </a:ln>
                <a:solidFill>
                  <a:schemeClr val="tx1"/>
                </a:solidFill>
                <a:effectLst/>
                <a:ea typeface="Times New Roman" pitchFamily="18" charset="0"/>
                <a:cs typeface="Arial" pitchFamily="34" charset="0"/>
              </a:rPr>
              <a:t>Alan Organlar </a:t>
            </a:r>
            <a:r>
              <a:rPr kumimoji="0" lang="tr-TR" i="1" u="none" strike="noStrike" cap="none" normalizeH="0" baseline="0" dirty="0" smtClean="0">
                <a:ln>
                  <a:noFill/>
                </a:ln>
                <a:solidFill>
                  <a:schemeClr val="tx1"/>
                </a:solidFill>
                <a:effectLst/>
                <a:ea typeface="Times New Roman" pitchFamily="18" charset="0"/>
                <a:cs typeface="Arial" pitchFamily="34" charset="0"/>
              </a:rPr>
              <a:t>: </a:t>
            </a:r>
            <a:r>
              <a:rPr kumimoji="0" lang="tr-TR" i="0" u="none" strike="noStrike" cap="none" normalizeH="0" baseline="0" dirty="0" smtClean="0">
                <a:ln>
                  <a:noFill/>
                </a:ln>
                <a:solidFill>
                  <a:schemeClr val="tx1"/>
                </a:solidFill>
                <a:effectLst/>
                <a:ea typeface="Times New Roman" pitchFamily="18" charset="0"/>
                <a:cs typeface="Arial" pitchFamily="34" charset="0"/>
              </a:rPr>
              <a:t>Kökler, yumrular, gelişmekte olan meyveler ve olgunlaşmamış yapraklar gibi gelişebilmeleri için KH almak durumunda olan tüm organlar.</a:t>
            </a:r>
            <a:endParaRPr kumimoji="0" lang="tr-TR" i="0" u="none" strike="noStrike" cap="none" normalizeH="0" baseline="0" dirty="0" smtClean="0">
              <a:ln>
                <a:noFill/>
              </a:ln>
              <a:solidFill>
                <a:schemeClr val="tx1"/>
              </a:solidFill>
              <a:effectLst/>
            </a:endParaRPr>
          </a:p>
          <a:p>
            <a:pPr marL="0" marR="0" lvl="0" indent="255588" algn="just" defTabSz="914400" rtl="0" eaLnBrk="0" fontAlgn="base" latinLnBrk="0" hangingPunct="0">
              <a:lnSpc>
                <a:spcPct val="100000"/>
              </a:lnSpc>
              <a:spcBef>
                <a:spcPct val="0"/>
              </a:spcBef>
              <a:spcAft>
                <a:spcPct val="0"/>
              </a:spcAft>
              <a:buClrTx/>
              <a:buSzTx/>
              <a:buFontTx/>
              <a:buNone/>
              <a:tabLst>
                <a:tab pos="393700" algn="l"/>
              </a:tabLst>
            </a:pPr>
            <a:endParaRPr kumimoji="0" lang="tr-TR" i="0" u="none" strike="noStrike" cap="none" normalizeH="0" baseline="0" dirty="0" smtClean="0">
              <a:ln>
                <a:noFill/>
              </a:ln>
              <a:solidFill>
                <a:schemeClr val="tx1"/>
              </a:solidFill>
              <a:effectLst/>
              <a:ea typeface="Times New Roman" pitchFamily="18" charset="0"/>
              <a:cs typeface="Arial" pitchFamily="34" charset="0"/>
            </a:endParaRPr>
          </a:p>
          <a:p>
            <a:pPr marL="0" marR="0" lvl="0" indent="255588" algn="just" defTabSz="914400" rtl="0" eaLnBrk="0" fontAlgn="base" latinLnBrk="0" hangingPunct="0">
              <a:lnSpc>
                <a:spcPct val="100000"/>
              </a:lnSpc>
              <a:spcBef>
                <a:spcPct val="0"/>
              </a:spcBef>
              <a:spcAft>
                <a:spcPct val="0"/>
              </a:spcAft>
              <a:buClrTx/>
              <a:buSzTx/>
              <a:buFontTx/>
              <a:buNone/>
              <a:tabLst>
                <a:tab pos="393700" algn="l"/>
              </a:tabLst>
            </a:pPr>
            <a:r>
              <a:rPr kumimoji="0" lang="tr-TR" i="0" u="none" strike="noStrike" cap="none" normalizeH="0" baseline="0" dirty="0" smtClean="0">
                <a:ln>
                  <a:noFill/>
                </a:ln>
                <a:solidFill>
                  <a:schemeClr val="tx1"/>
                </a:solidFill>
                <a:effectLst/>
                <a:ea typeface="Times New Roman" pitchFamily="18" charset="0"/>
                <a:cs typeface="Arial" pitchFamily="34" charset="0"/>
              </a:rPr>
              <a:t>Gelişmesinin ilk dönemlerinde alan organ olarak genç bir bitki yaprağı aktif metabolizmasını geliştirmek ve hızla olgunlaşabilmek için verici organlar olarak yaşlı yapraklardan fotosentez ürünlerini almak durumundadırlar.</a:t>
            </a:r>
            <a:r>
              <a:rPr kumimoji="0" lang="tr-TR" i="0" u="none" strike="noStrike" cap="none" normalizeH="0" dirty="0" smtClean="0">
                <a:ln>
                  <a:noFill/>
                </a:ln>
                <a:solidFill>
                  <a:schemeClr val="tx1"/>
                </a:solidFill>
                <a:effectLst/>
                <a:ea typeface="Times New Roman" pitchFamily="18" charset="0"/>
                <a:cs typeface="Arial" pitchFamily="34" charset="0"/>
              </a:rPr>
              <a:t> </a:t>
            </a:r>
            <a:endParaRPr lang="tr-TR" baseline="0" dirty="0" smtClean="0">
              <a:solidFill>
                <a:schemeClr val="tx1"/>
              </a:solidFill>
              <a:ea typeface="Times New Roman" pitchFamily="18" charset="0"/>
              <a:cs typeface="Arial" pitchFamily="34" charset="0"/>
            </a:endParaRPr>
          </a:p>
        </p:txBody>
      </p:sp>
      <p:sp>
        <p:nvSpPr>
          <p:cNvPr id="4" name="3 Dikdörtgen"/>
          <p:cNvSpPr/>
          <p:nvPr/>
        </p:nvSpPr>
        <p:spPr>
          <a:xfrm>
            <a:off x="571472" y="5166382"/>
            <a:ext cx="8001056" cy="1477328"/>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indent="255588" algn="just" eaLnBrk="0" fontAlgn="base" hangingPunct="0">
              <a:spcBef>
                <a:spcPct val="0"/>
              </a:spcBef>
              <a:spcAft>
                <a:spcPct val="0"/>
              </a:spcAft>
              <a:tabLst>
                <a:tab pos="393700" algn="l"/>
              </a:tabLst>
            </a:pPr>
            <a:r>
              <a:rPr lang="tr-TR" dirty="0" smtClean="0">
                <a:solidFill>
                  <a:schemeClr val="tx1"/>
                </a:solidFill>
                <a:ea typeface="Times New Roman" pitchFamily="18" charset="0"/>
                <a:cs typeface="Arial" pitchFamily="34" charset="0"/>
              </a:rPr>
              <a:t>Büyümesi maksimum  düzeye  ulaşan,  büyüme   oranı  yavaşlayıp </a:t>
            </a:r>
            <a:r>
              <a:rPr lang="tr-TR" dirty="0" err="1" smtClean="0">
                <a:solidFill>
                  <a:schemeClr val="tx1"/>
                </a:solidFill>
                <a:ea typeface="Times New Roman" pitchFamily="18" charset="0"/>
                <a:cs typeface="Arial" pitchFamily="34" charset="0"/>
              </a:rPr>
              <a:t>metabolik</a:t>
            </a:r>
            <a:r>
              <a:rPr lang="tr-TR" dirty="0" smtClean="0">
                <a:solidFill>
                  <a:schemeClr val="tx1"/>
                </a:solidFill>
                <a:ea typeface="Times New Roman" pitchFamily="18" charset="0"/>
                <a:cs typeface="Arial" pitchFamily="34" charset="0"/>
              </a:rPr>
              <a:t> istekleri kalmayan bir bitki yaprağı ise alınana oranla giderek daha fazla fotosentez ürünlerini yaprak dışına vermeye başlar. </a:t>
            </a:r>
            <a:endParaRPr lang="tr-TR" dirty="0" smtClean="0">
              <a:ea typeface="Times New Roman" pitchFamily="18" charset="0"/>
              <a:cs typeface="Arial" pitchFamily="34" charset="0"/>
            </a:endParaRPr>
          </a:p>
          <a:p>
            <a:pPr lvl="0" indent="255588" algn="just" eaLnBrk="0" fontAlgn="base" hangingPunct="0">
              <a:spcBef>
                <a:spcPct val="0"/>
              </a:spcBef>
              <a:spcAft>
                <a:spcPct val="0"/>
              </a:spcAft>
              <a:tabLst>
                <a:tab pos="393700" algn="l"/>
              </a:tabLst>
            </a:pPr>
            <a:r>
              <a:rPr lang="tr-TR" dirty="0" smtClean="0">
                <a:ea typeface="Times New Roman" pitchFamily="18" charset="0"/>
                <a:cs typeface="Arial" pitchFamily="34" charset="0"/>
              </a:rPr>
              <a:t>Bir başka deyişle </a:t>
            </a:r>
            <a:r>
              <a:rPr lang="tr-TR" u="sng" dirty="0" smtClean="0">
                <a:ea typeface="Times New Roman" pitchFamily="18" charset="0"/>
                <a:cs typeface="Arial" pitchFamily="34" charset="0"/>
              </a:rPr>
              <a:t>olgunlaşan bir bitki yaprağı alan organ olma durumundan çıkar ve fotosentez ürünlerini veren organ durumuna dönüşür</a:t>
            </a:r>
            <a:r>
              <a:rPr lang="tr-TR" dirty="0" smtClean="0">
                <a:ea typeface="Times New Roman" pitchFamily="18" charset="0"/>
                <a:cs typeface="Arial" pitchFamily="34" charset="0"/>
              </a:rPr>
              <a:t>. </a:t>
            </a:r>
            <a:endParaRPr lang="tr-TR"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4"/>
          <p:cNvSpPr>
            <a:spLocks noChangeArrowheads="1"/>
          </p:cNvSpPr>
          <p:nvPr/>
        </p:nvSpPr>
        <p:spPr bwMode="auto">
          <a:xfrm>
            <a:off x="428596" y="3286124"/>
            <a:ext cx="7929586" cy="147732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357188" algn="just" defTabSz="914400" rtl="0" eaLnBrk="0" fontAlgn="base" latinLnBrk="0" hangingPunct="0">
              <a:lnSpc>
                <a:spcPct val="100000"/>
              </a:lnSpc>
              <a:spcBef>
                <a:spcPct val="0"/>
              </a:spcBef>
              <a:spcAft>
                <a:spcPct val="0"/>
              </a:spcAft>
              <a:buClrTx/>
              <a:buSzTx/>
              <a:buFontTx/>
              <a:buNone/>
              <a:tabLst/>
            </a:pPr>
            <a:r>
              <a:rPr kumimoji="0" lang="tr-TR" i="0" u="none" strike="noStrike" cap="none" normalizeH="0" baseline="0" dirty="0" err="1" smtClean="0">
                <a:ln>
                  <a:noFill/>
                </a:ln>
                <a:solidFill>
                  <a:schemeClr val="tx1"/>
                </a:solidFill>
                <a:effectLst/>
                <a:ea typeface="Times New Roman" pitchFamily="18" charset="0"/>
                <a:cs typeface="Arial" pitchFamily="34" charset="0"/>
              </a:rPr>
              <a:t>Ksilemde</a:t>
            </a:r>
            <a:r>
              <a:rPr kumimoji="0" lang="tr-TR" i="0" u="none" strike="noStrike" cap="none" normalizeH="0" baseline="0" dirty="0" smtClean="0">
                <a:ln>
                  <a:noFill/>
                </a:ln>
                <a:solidFill>
                  <a:schemeClr val="tx1"/>
                </a:solidFill>
                <a:effectLst/>
                <a:ea typeface="Times New Roman" pitchFamily="18" charset="0"/>
                <a:cs typeface="Arial" pitchFamily="34" charset="0"/>
              </a:rPr>
              <a:t> taşınan sıvıdan örnek alınması göreceli olarak ne denli kolay ise </a:t>
            </a:r>
            <a:r>
              <a:rPr kumimoji="0" lang="tr-TR" i="0" u="none" strike="noStrike" cap="none" normalizeH="0" baseline="0" dirty="0" err="1" smtClean="0">
                <a:ln>
                  <a:noFill/>
                </a:ln>
                <a:solidFill>
                  <a:schemeClr val="tx1"/>
                </a:solidFill>
                <a:effectLst/>
                <a:ea typeface="Times New Roman" pitchFamily="18" charset="0"/>
                <a:cs typeface="Arial" pitchFamily="34" charset="0"/>
              </a:rPr>
              <a:t>floemden</a:t>
            </a:r>
            <a:r>
              <a:rPr kumimoji="0" lang="tr-TR" i="0" u="none" strike="noStrike" cap="none" normalizeH="0" baseline="0" dirty="0" smtClean="0">
                <a:ln>
                  <a:noFill/>
                </a:ln>
                <a:solidFill>
                  <a:schemeClr val="tx1"/>
                </a:solidFill>
                <a:effectLst/>
                <a:ea typeface="Times New Roman" pitchFamily="18" charset="0"/>
                <a:cs typeface="Arial" pitchFamily="34" charset="0"/>
              </a:rPr>
              <a:t> örnek alınması da çeşitli nedenlerle o denli güç bir uğraştır. </a:t>
            </a:r>
          </a:p>
          <a:p>
            <a:pPr marL="0" marR="0" lvl="0" indent="357188" algn="just" defTabSz="914400" rtl="0" eaLnBrk="0" fontAlgn="base" latinLnBrk="0" hangingPunct="0">
              <a:lnSpc>
                <a:spcPct val="100000"/>
              </a:lnSpc>
              <a:spcBef>
                <a:spcPct val="0"/>
              </a:spcBef>
              <a:spcAft>
                <a:spcPct val="0"/>
              </a:spcAft>
              <a:buClrTx/>
              <a:buSzTx/>
              <a:buFontTx/>
              <a:buNone/>
              <a:tabLst/>
            </a:pPr>
            <a:r>
              <a:rPr kumimoji="0" lang="tr-TR" i="0" u="none" strike="noStrike" cap="none" normalizeH="0" baseline="0" dirty="0" smtClean="0">
                <a:ln>
                  <a:noFill/>
                </a:ln>
                <a:solidFill>
                  <a:schemeClr val="tx1"/>
                </a:solidFill>
                <a:effectLst/>
                <a:ea typeface="Times New Roman" pitchFamily="18" charset="0"/>
                <a:cs typeface="Arial" pitchFamily="34" charset="0"/>
              </a:rPr>
              <a:t>Kalbur boru elementlerinde herhangi bir nedenle oluşan delikçik ve yarıkların hızla onarılması, </a:t>
            </a:r>
            <a:r>
              <a:rPr kumimoji="0" lang="tr-TR" i="0" u="none" strike="noStrike" cap="none" normalizeH="0" baseline="0" dirty="0" err="1" smtClean="0">
                <a:ln>
                  <a:noFill/>
                </a:ln>
                <a:solidFill>
                  <a:schemeClr val="tx1"/>
                </a:solidFill>
                <a:effectLst/>
                <a:ea typeface="Times New Roman" pitchFamily="18" charset="0"/>
                <a:cs typeface="Arial" pitchFamily="34" charset="0"/>
              </a:rPr>
              <a:t>floem</a:t>
            </a:r>
            <a:r>
              <a:rPr kumimoji="0" lang="tr-TR" i="0" u="none" strike="noStrike" cap="none" normalizeH="0" baseline="0" dirty="0" smtClean="0">
                <a:ln>
                  <a:noFill/>
                </a:ln>
                <a:solidFill>
                  <a:schemeClr val="tx1"/>
                </a:solidFill>
                <a:effectLst/>
                <a:ea typeface="Times New Roman" pitchFamily="18" charset="0"/>
                <a:cs typeface="Arial" pitchFamily="34" charset="0"/>
              </a:rPr>
              <a:t> sıvı örneğinin miktarca çok az alınabilmesi, kolayca değişime uğraması ve bulaşmanın çok hızlı oluşması güçlüklerin bazılarıdır. </a:t>
            </a:r>
            <a:endParaRPr kumimoji="0" lang="tr-TR" i="0" u="none" strike="noStrike" cap="none" normalizeH="0" baseline="0" dirty="0" smtClean="0">
              <a:ln>
                <a:noFill/>
              </a:ln>
              <a:solidFill>
                <a:schemeClr val="tx1"/>
              </a:solidFill>
              <a:effectLst/>
            </a:endParaRPr>
          </a:p>
        </p:txBody>
      </p:sp>
      <p:sp>
        <p:nvSpPr>
          <p:cNvPr id="4" name="3 Dikdörtgen"/>
          <p:cNvSpPr/>
          <p:nvPr/>
        </p:nvSpPr>
        <p:spPr>
          <a:xfrm>
            <a:off x="1714480" y="571480"/>
            <a:ext cx="3486154" cy="36933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lvl="0" indent="357188" fontAlgn="base">
              <a:spcBef>
                <a:spcPct val="0"/>
              </a:spcBef>
              <a:spcAft>
                <a:spcPct val="0"/>
              </a:spcAft>
            </a:pPr>
            <a:r>
              <a:rPr lang="tr-TR" b="1" dirty="0" smtClean="0">
                <a:solidFill>
                  <a:prstClr val="black"/>
                </a:solidFill>
                <a:ea typeface="Times New Roman" pitchFamily="18" charset="0"/>
                <a:cs typeface="Arial" pitchFamily="34" charset="0"/>
              </a:rPr>
              <a:t>FLOEM SIVISININ İÇERİĞİ</a:t>
            </a:r>
          </a:p>
        </p:txBody>
      </p:sp>
      <p:sp>
        <p:nvSpPr>
          <p:cNvPr id="5" name="4 Dikdörtgen"/>
          <p:cNvSpPr/>
          <p:nvPr/>
        </p:nvSpPr>
        <p:spPr>
          <a:xfrm>
            <a:off x="428596" y="1500174"/>
            <a:ext cx="7929618" cy="120032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lvl="0" indent="449263" algn="just" eaLnBrk="0" fontAlgn="base" hangingPunct="0">
              <a:spcBef>
                <a:spcPct val="0"/>
              </a:spcBef>
              <a:spcAft>
                <a:spcPct val="0"/>
              </a:spcAft>
            </a:pPr>
            <a:r>
              <a:rPr lang="tr-TR" dirty="0" smtClean="0">
                <a:ea typeface="Times New Roman" pitchFamily="18" charset="0"/>
                <a:cs typeface="Times New Roman" pitchFamily="18" charset="0"/>
              </a:rPr>
              <a:t>Bitki ham özsuyunun yoğunluğu içinde taşıdığı maddeye göre değişir. Mineral maddeler ile bazı azotlu bileşikleri taşıyan bitki ham özsuyu berrak ve daha seyreltik, organik bileşikleri taşıyan bitki özsuyu daha konsantre olup viskozitesi daha fazladır.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http://www.bcbudonline.com/forums/uploads/1171038141/gallery_7242_91_4387.jpg"/>
          <p:cNvPicPr>
            <a:picLocks noChangeAspect="1" noChangeArrowheads="1"/>
          </p:cNvPicPr>
          <p:nvPr/>
        </p:nvPicPr>
        <p:blipFill>
          <a:blip r:embed="rId2"/>
          <a:srcRect/>
          <a:stretch>
            <a:fillRect/>
          </a:stretch>
        </p:blipFill>
        <p:spPr bwMode="auto">
          <a:xfrm>
            <a:off x="4714876" y="0"/>
            <a:ext cx="4429124" cy="4429124"/>
          </a:xfrm>
          <a:prstGeom prst="rect">
            <a:avLst/>
          </a:prstGeom>
          <a:noFill/>
        </p:spPr>
      </p:pic>
      <p:pic>
        <p:nvPicPr>
          <p:cNvPr id="1028" name="Picture 4" descr="http://www.gardencentre.com/Portals/0/images/aphids.gif"/>
          <p:cNvPicPr>
            <a:picLocks noChangeAspect="1" noChangeArrowheads="1"/>
          </p:cNvPicPr>
          <p:nvPr/>
        </p:nvPicPr>
        <p:blipFill>
          <a:blip r:embed="rId3"/>
          <a:srcRect/>
          <a:stretch>
            <a:fillRect/>
          </a:stretch>
        </p:blipFill>
        <p:spPr bwMode="auto">
          <a:xfrm>
            <a:off x="0" y="714356"/>
            <a:ext cx="4714876" cy="3143250"/>
          </a:xfrm>
          <a:prstGeom prst="rect">
            <a:avLst/>
          </a:prstGeom>
          <a:noFill/>
        </p:spPr>
      </p:pic>
      <p:sp>
        <p:nvSpPr>
          <p:cNvPr id="4" name="Rectangle 6"/>
          <p:cNvSpPr>
            <a:spLocks noChangeArrowheads="1"/>
          </p:cNvSpPr>
          <p:nvPr/>
        </p:nvSpPr>
        <p:spPr bwMode="auto">
          <a:xfrm>
            <a:off x="428596" y="4500570"/>
            <a:ext cx="7786710" cy="1754326"/>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357188" algn="just" defTabSz="914400" rtl="0" eaLnBrk="0" fontAlgn="base" latinLnBrk="0" hangingPunct="0">
              <a:lnSpc>
                <a:spcPct val="100000"/>
              </a:lnSpc>
              <a:spcBef>
                <a:spcPct val="0"/>
              </a:spcBef>
              <a:spcAft>
                <a:spcPct val="0"/>
              </a:spcAft>
              <a:buClrTx/>
              <a:buSzTx/>
              <a:buFontTx/>
              <a:buNone/>
              <a:tabLst/>
            </a:pPr>
            <a:r>
              <a:rPr kumimoji="0" lang="tr-TR" i="0" u="none" strike="noStrike" cap="none" normalizeH="0" baseline="0" dirty="0" err="1" smtClean="0">
                <a:ln>
                  <a:noFill/>
                </a:ln>
                <a:solidFill>
                  <a:schemeClr val="tx1"/>
                </a:solidFill>
                <a:effectLst/>
                <a:ea typeface="Times New Roman" pitchFamily="18" charset="0"/>
                <a:cs typeface="Arial" pitchFamily="34" charset="0"/>
              </a:rPr>
              <a:t>Floem</a:t>
            </a:r>
            <a:r>
              <a:rPr kumimoji="0" lang="tr-TR" i="0" u="none" strike="noStrike" cap="none" normalizeH="0" baseline="0" dirty="0" smtClean="0">
                <a:ln>
                  <a:noFill/>
                </a:ln>
                <a:solidFill>
                  <a:schemeClr val="tx1"/>
                </a:solidFill>
                <a:effectLst/>
                <a:ea typeface="Times New Roman" pitchFamily="18" charset="0"/>
                <a:cs typeface="Arial" pitchFamily="34" charset="0"/>
              </a:rPr>
              <a:t> sıvısından en sağlıklı örnek alınmasında </a:t>
            </a:r>
            <a:r>
              <a:rPr kumimoji="0" lang="tr-TR" b="1" i="1" u="none" strike="noStrike" cap="none" normalizeH="0" baseline="0" dirty="0" smtClean="0">
                <a:ln>
                  <a:noFill/>
                </a:ln>
                <a:solidFill>
                  <a:schemeClr val="tx1"/>
                </a:solidFill>
                <a:effectLst/>
                <a:ea typeface="Times New Roman" pitchFamily="18" charset="0"/>
                <a:cs typeface="Arial" pitchFamily="34" charset="0"/>
              </a:rPr>
              <a:t>Yaprak Bitlerinden </a:t>
            </a:r>
            <a:r>
              <a:rPr kumimoji="0" lang="tr-TR" b="1" i="0" u="none" strike="noStrike" cap="none" normalizeH="0" baseline="0" dirty="0" smtClean="0">
                <a:ln>
                  <a:noFill/>
                </a:ln>
                <a:solidFill>
                  <a:schemeClr val="tx1"/>
                </a:solidFill>
                <a:effectLst/>
                <a:ea typeface="Times New Roman" pitchFamily="18" charset="0"/>
                <a:cs typeface="Arial" pitchFamily="34" charset="0"/>
              </a:rPr>
              <a:t>(</a:t>
            </a:r>
            <a:r>
              <a:rPr kumimoji="0" lang="tr-TR" b="1" i="0" u="none" strike="noStrike" cap="none" normalizeH="0" baseline="0" dirty="0" err="1" smtClean="0">
                <a:ln>
                  <a:noFill/>
                </a:ln>
                <a:solidFill>
                  <a:schemeClr val="tx1"/>
                </a:solidFill>
                <a:effectLst/>
                <a:ea typeface="Times New Roman" pitchFamily="18" charset="0"/>
                <a:cs typeface="Arial" pitchFamily="34" charset="0"/>
              </a:rPr>
              <a:t>aphids</a:t>
            </a:r>
            <a:r>
              <a:rPr kumimoji="0" lang="tr-TR" b="1" i="0" u="none" strike="noStrike" cap="none" normalizeH="0" baseline="0" dirty="0" smtClean="0">
                <a:ln>
                  <a:noFill/>
                </a:ln>
                <a:solidFill>
                  <a:schemeClr val="tx1"/>
                </a:solidFill>
                <a:effectLst/>
                <a:ea typeface="Times New Roman" pitchFamily="18" charset="0"/>
                <a:cs typeface="Arial" pitchFamily="34" charset="0"/>
              </a:rPr>
              <a:t>) </a:t>
            </a:r>
            <a:r>
              <a:rPr kumimoji="0" lang="tr-TR" i="0" u="none" strike="noStrike" cap="none" normalizeH="0" baseline="0" dirty="0" smtClean="0">
                <a:ln>
                  <a:noFill/>
                </a:ln>
                <a:solidFill>
                  <a:schemeClr val="tx1"/>
                </a:solidFill>
                <a:effectLst/>
                <a:ea typeface="Times New Roman" pitchFamily="18" charset="0"/>
                <a:cs typeface="Arial" pitchFamily="34" charset="0"/>
              </a:rPr>
              <a:t>yararlanılmaktadır. Bunun nedeni yaprak bitlerinin </a:t>
            </a:r>
            <a:r>
              <a:rPr kumimoji="0" lang="tr-TR" i="0" u="none" strike="noStrike" cap="none" normalizeH="0" baseline="0" dirty="0" err="1" smtClean="0">
                <a:ln>
                  <a:noFill/>
                </a:ln>
                <a:solidFill>
                  <a:schemeClr val="tx1"/>
                </a:solidFill>
                <a:effectLst/>
                <a:ea typeface="Times New Roman" pitchFamily="18" charset="0"/>
                <a:cs typeface="Arial" pitchFamily="34" charset="0"/>
              </a:rPr>
              <a:t>stiletlerini</a:t>
            </a:r>
            <a:r>
              <a:rPr kumimoji="0" lang="tr-TR" i="0" u="none" strike="noStrike" cap="none" normalizeH="0" baseline="0" dirty="0" smtClean="0">
                <a:ln>
                  <a:noFill/>
                </a:ln>
                <a:solidFill>
                  <a:schemeClr val="tx1"/>
                </a:solidFill>
                <a:effectLst/>
                <a:ea typeface="Times New Roman" pitchFamily="18" charset="0"/>
                <a:cs typeface="Arial" pitchFamily="34" charset="0"/>
              </a:rPr>
              <a:t> tek bir kalbur elementine sokmaları ve </a:t>
            </a:r>
            <a:r>
              <a:rPr kumimoji="0" lang="tr-TR" i="0" u="none" strike="noStrike" cap="none" normalizeH="0" baseline="0" dirty="0" err="1" smtClean="0">
                <a:ln>
                  <a:noFill/>
                </a:ln>
                <a:solidFill>
                  <a:schemeClr val="tx1"/>
                </a:solidFill>
                <a:effectLst/>
                <a:ea typeface="Times New Roman" pitchFamily="18" charset="0"/>
                <a:cs typeface="Arial" pitchFamily="34" charset="0"/>
              </a:rPr>
              <a:t>floem</a:t>
            </a:r>
            <a:r>
              <a:rPr kumimoji="0" lang="tr-TR" i="0" u="none" strike="noStrike" cap="none" normalizeH="0" baseline="0" dirty="0" smtClean="0">
                <a:ln>
                  <a:noFill/>
                </a:ln>
                <a:solidFill>
                  <a:schemeClr val="tx1"/>
                </a:solidFill>
                <a:effectLst/>
                <a:ea typeface="Times New Roman" pitchFamily="18" charset="0"/>
                <a:cs typeface="Arial" pitchFamily="34" charset="0"/>
              </a:rPr>
              <a:t> sıvı örneğinin bulaşma olmadan alınabilmesidir. Yaprak biti kullanılarak örnek alma süresinin çok uzun olması ve bitkinin istenilen yerinden örnek almanın güçlüğü bu yöntemin en önemli sakıncalarını oluşturmaktadır.</a:t>
            </a:r>
            <a:endParaRPr kumimoji="0" lang="tr-TR" i="0" u="none" strike="noStrike" cap="none" normalizeH="0" baseline="0" dirty="0" smtClean="0">
              <a:ln>
                <a:noFill/>
              </a:ln>
              <a:solidFill>
                <a:schemeClr val="tx1"/>
              </a:solidFill>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42910" y="642918"/>
            <a:ext cx="8072494" cy="369331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tr-TR" dirty="0" err="1" smtClean="0"/>
              <a:t>Floem</a:t>
            </a:r>
            <a:r>
              <a:rPr lang="tr-TR" dirty="0" smtClean="0"/>
              <a:t> sıvısının kimyasal içeriği bitkinin türüne, yaşına ve örnek alınan dokunun fizyolojik durumuna bağlı olarak önemli değişiklikler gösterir. </a:t>
            </a:r>
            <a:endParaRPr lang="tr-TR" dirty="0" smtClean="0"/>
          </a:p>
          <a:p>
            <a:pPr algn="just"/>
            <a:endParaRPr lang="tr-TR" dirty="0" smtClean="0"/>
          </a:p>
          <a:p>
            <a:pPr algn="just"/>
            <a:r>
              <a:rPr lang="tr-TR" dirty="0" err="1" smtClean="0"/>
              <a:t>Floem</a:t>
            </a:r>
            <a:r>
              <a:rPr lang="tr-TR" dirty="0" smtClean="0"/>
              <a:t> içerisinde suda çözünmüş şekilde en fazla </a:t>
            </a:r>
            <a:r>
              <a:rPr lang="tr-TR" dirty="0" err="1" smtClean="0"/>
              <a:t>karbohidratlardan</a:t>
            </a:r>
            <a:r>
              <a:rPr lang="tr-TR" dirty="0" smtClean="0"/>
              <a:t> </a:t>
            </a:r>
            <a:r>
              <a:rPr lang="tr-TR" dirty="0" err="1" smtClean="0"/>
              <a:t>sakkaroz</a:t>
            </a:r>
            <a:r>
              <a:rPr lang="tr-TR" dirty="0" smtClean="0"/>
              <a:t> taşınmaktadır. </a:t>
            </a:r>
          </a:p>
          <a:p>
            <a:pPr algn="just"/>
            <a:endParaRPr lang="tr-TR" dirty="0" smtClean="0"/>
          </a:p>
          <a:p>
            <a:pPr algn="just"/>
            <a:r>
              <a:rPr lang="tr-TR" dirty="0" err="1" smtClean="0"/>
              <a:t>Floem</a:t>
            </a:r>
            <a:r>
              <a:rPr lang="tr-TR" dirty="0" smtClean="0"/>
              <a:t> </a:t>
            </a:r>
            <a:r>
              <a:rPr lang="tr-TR" dirty="0" smtClean="0"/>
              <a:t>içerisinde azot, amino asitler ve </a:t>
            </a:r>
            <a:r>
              <a:rPr lang="tr-TR" dirty="0" err="1" smtClean="0"/>
              <a:t>amidler</a:t>
            </a:r>
            <a:r>
              <a:rPr lang="tr-TR" dirty="0" smtClean="0"/>
              <a:t> şeklinde taşınır. </a:t>
            </a:r>
          </a:p>
          <a:p>
            <a:pPr algn="just"/>
            <a:endParaRPr lang="tr-TR" dirty="0" smtClean="0"/>
          </a:p>
          <a:p>
            <a:pPr algn="just"/>
            <a:r>
              <a:rPr lang="tr-TR" dirty="0" smtClean="0"/>
              <a:t>Amino </a:t>
            </a:r>
            <a:r>
              <a:rPr lang="tr-TR" dirty="0" smtClean="0"/>
              <a:t>asitler içerisinde </a:t>
            </a:r>
            <a:r>
              <a:rPr lang="tr-TR" dirty="0" err="1" smtClean="0"/>
              <a:t>glutamik</a:t>
            </a:r>
            <a:r>
              <a:rPr lang="tr-TR" dirty="0" smtClean="0"/>
              <a:t> asit ve </a:t>
            </a:r>
            <a:r>
              <a:rPr lang="tr-TR" dirty="0" err="1" smtClean="0"/>
              <a:t>aspartik</a:t>
            </a:r>
            <a:r>
              <a:rPr lang="tr-TR" dirty="0" smtClean="0"/>
              <a:t> asit başta gelir. </a:t>
            </a:r>
          </a:p>
          <a:p>
            <a:pPr algn="just"/>
            <a:endParaRPr lang="tr-TR" dirty="0" smtClean="0"/>
          </a:p>
          <a:p>
            <a:pPr algn="just"/>
            <a:r>
              <a:rPr lang="tr-TR" dirty="0" err="1" smtClean="0"/>
              <a:t>Floem</a:t>
            </a:r>
            <a:r>
              <a:rPr lang="tr-TR" dirty="0" smtClean="0"/>
              <a:t> </a:t>
            </a:r>
            <a:r>
              <a:rPr lang="tr-TR" dirty="0" smtClean="0"/>
              <a:t>içerisinde </a:t>
            </a:r>
            <a:r>
              <a:rPr lang="tr-TR" dirty="0" err="1" smtClean="0"/>
              <a:t>oksin</a:t>
            </a:r>
            <a:r>
              <a:rPr lang="tr-TR" dirty="0" smtClean="0"/>
              <a:t>, </a:t>
            </a:r>
            <a:r>
              <a:rPr lang="tr-TR" dirty="0" err="1" smtClean="0"/>
              <a:t>gibberellin</a:t>
            </a:r>
            <a:r>
              <a:rPr lang="tr-TR" dirty="0" smtClean="0"/>
              <a:t>, </a:t>
            </a:r>
            <a:r>
              <a:rPr lang="tr-TR" dirty="0" err="1" smtClean="0"/>
              <a:t>sitokinin</a:t>
            </a:r>
            <a:r>
              <a:rPr lang="tr-TR" dirty="0" smtClean="0"/>
              <a:t>, </a:t>
            </a:r>
            <a:r>
              <a:rPr lang="tr-TR" dirty="0" err="1" smtClean="0"/>
              <a:t>absisik</a:t>
            </a:r>
            <a:r>
              <a:rPr lang="tr-TR" dirty="0" smtClean="0"/>
              <a:t> asit gibi çeşitli bitki hormonları da taşınır. Genelde bitki hormonlarının uzun yol taşınmaları </a:t>
            </a:r>
            <a:r>
              <a:rPr lang="tr-TR" dirty="0" err="1" smtClean="0"/>
              <a:t>floem</a:t>
            </a:r>
            <a:r>
              <a:rPr lang="tr-TR" dirty="0" smtClean="0"/>
              <a:t> iletim boruları içerisinde gerçekleşir. </a:t>
            </a:r>
            <a:endParaRPr lang="tr-T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785786" y="857232"/>
            <a:ext cx="6572296" cy="92333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tr-TR" dirty="0" smtClean="0"/>
              <a:t>Çoğu bitkilerde </a:t>
            </a:r>
            <a:r>
              <a:rPr lang="tr-TR" dirty="0" err="1" smtClean="0"/>
              <a:t>floem</a:t>
            </a:r>
            <a:r>
              <a:rPr lang="tr-TR" dirty="0" smtClean="0"/>
              <a:t> sıvısının temel maddesi şekerlerden oluşur. 500 bitki üzerinde izotop tekniği kullanılarak yapılan çalışmalar </a:t>
            </a:r>
            <a:r>
              <a:rPr lang="tr-TR" dirty="0" err="1" smtClean="0"/>
              <a:t>floem</a:t>
            </a:r>
            <a:r>
              <a:rPr lang="tr-TR" dirty="0" smtClean="0"/>
              <a:t> içerisinde şekerlerin </a:t>
            </a:r>
            <a:r>
              <a:rPr lang="tr-TR" dirty="0" err="1" smtClean="0"/>
              <a:t>sakkaroz</a:t>
            </a:r>
            <a:r>
              <a:rPr lang="tr-TR" dirty="0" smtClean="0"/>
              <a:t> şeklinde taşındığını göstermiştir </a:t>
            </a:r>
            <a:endParaRPr lang="tr-TR" dirty="0"/>
          </a:p>
        </p:txBody>
      </p:sp>
      <p:sp>
        <p:nvSpPr>
          <p:cNvPr id="3" name="2 Dikdörtgen"/>
          <p:cNvSpPr/>
          <p:nvPr/>
        </p:nvSpPr>
        <p:spPr>
          <a:xfrm>
            <a:off x="785786" y="2285992"/>
            <a:ext cx="6572296" cy="92333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tr-TR" dirty="0" err="1" smtClean="0"/>
              <a:t>Floem</a:t>
            </a:r>
            <a:r>
              <a:rPr lang="tr-TR" dirty="0" smtClean="0"/>
              <a:t> sıvısının taşınma hızının çeşitli yöntemlerle yapılan ölçümlere göre saatte 0.3 ile 1.5 h</a:t>
            </a:r>
            <a:r>
              <a:rPr lang="tr-TR" baseline="30000" dirty="0" smtClean="0"/>
              <a:t>-1</a:t>
            </a:r>
            <a:r>
              <a:rPr lang="tr-TR" dirty="0" smtClean="0"/>
              <a:t> arasında değiştiği ortalama miktarın 1 m h</a:t>
            </a:r>
            <a:r>
              <a:rPr lang="tr-TR" baseline="30000" dirty="0" smtClean="0"/>
              <a:t>-1</a:t>
            </a:r>
            <a:r>
              <a:rPr lang="tr-TR" dirty="0" smtClean="0"/>
              <a:t> olduğu belirlenmiştir. </a:t>
            </a:r>
            <a:endParaRPr lang="tr-T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428596" y="714356"/>
            <a:ext cx="7929618" cy="4247317"/>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354013" algn="just" defTabSz="914400" rtl="0" eaLnBrk="0" fontAlgn="base" latinLnBrk="0" hangingPunct="0">
              <a:lnSpc>
                <a:spcPct val="100000"/>
              </a:lnSpc>
              <a:spcBef>
                <a:spcPct val="0"/>
              </a:spcBef>
              <a:spcAft>
                <a:spcPct val="0"/>
              </a:spcAft>
              <a:buClrTx/>
              <a:buSzTx/>
              <a:buFontTx/>
              <a:buNone/>
              <a:tabLst>
                <a:tab pos="3070225" algn="l"/>
              </a:tabLst>
            </a:pPr>
            <a:r>
              <a:rPr kumimoji="0" lang="tr-TR" i="0" u="none" strike="noStrike" cap="none" normalizeH="0" baseline="0" dirty="0" smtClean="0">
                <a:ln>
                  <a:noFill/>
                </a:ln>
                <a:solidFill>
                  <a:schemeClr val="tx1"/>
                </a:solidFill>
                <a:effectLst/>
                <a:ea typeface="Times New Roman" pitchFamily="18" charset="0"/>
                <a:cs typeface="Arial" pitchFamily="34" charset="0"/>
              </a:rPr>
              <a:t>Fotosentezin gerçekleştiği olgun bitki yapraklarındaki </a:t>
            </a:r>
            <a:r>
              <a:rPr kumimoji="0" lang="tr-TR" i="0" u="none" strike="noStrike" cap="none" normalizeH="0" baseline="0" dirty="0" err="1" smtClean="0">
                <a:ln>
                  <a:noFill/>
                </a:ln>
                <a:solidFill>
                  <a:schemeClr val="tx1"/>
                </a:solidFill>
                <a:effectLst/>
                <a:ea typeface="Times New Roman" pitchFamily="18" charset="0"/>
                <a:cs typeface="Arial" pitchFamily="34" charset="0"/>
              </a:rPr>
              <a:t>mezofil</a:t>
            </a:r>
            <a:r>
              <a:rPr kumimoji="0" lang="tr-TR" i="0" u="none" strike="noStrike" cap="none" normalizeH="0" baseline="0" dirty="0" smtClean="0">
                <a:ln>
                  <a:noFill/>
                </a:ln>
                <a:solidFill>
                  <a:schemeClr val="tx1"/>
                </a:solidFill>
                <a:effectLst/>
                <a:ea typeface="Times New Roman" pitchFamily="18" charset="0"/>
                <a:cs typeface="Arial" pitchFamily="34" charset="0"/>
              </a:rPr>
              <a:t> hücrelerinden fotosentez ürünlerinin kalbur elementi ile arkadaş hücresi kompleksine aktarılması olgusu </a:t>
            </a:r>
            <a:r>
              <a:rPr kumimoji="0" lang="tr-TR" b="1" i="1" u="sng" strike="noStrike" cap="none" normalizeH="0" baseline="0" dirty="0" err="1" smtClean="0">
                <a:ln>
                  <a:noFill/>
                </a:ln>
                <a:solidFill>
                  <a:schemeClr val="tx1"/>
                </a:solidFill>
                <a:effectLst/>
                <a:ea typeface="Times New Roman" pitchFamily="18" charset="0"/>
                <a:cs typeface="Arial" pitchFamily="34" charset="0"/>
              </a:rPr>
              <a:t>Floemin</a:t>
            </a:r>
            <a:r>
              <a:rPr kumimoji="0" lang="tr-TR" b="1" i="1" u="sng" strike="noStrike" cap="none" normalizeH="0" baseline="0" dirty="0" smtClean="0">
                <a:ln>
                  <a:noFill/>
                </a:ln>
                <a:solidFill>
                  <a:schemeClr val="tx1"/>
                </a:solidFill>
                <a:effectLst/>
                <a:ea typeface="Times New Roman" pitchFamily="18" charset="0"/>
                <a:cs typeface="Arial" pitchFamily="34" charset="0"/>
              </a:rPr>
              <a:t> Yüklenmesi </a:t>
            </a:r>
            <a:r>
              <a:rPr kumimoji="0" lang="tr-TR" i="1" u="none" strike="noStrike" cap="none" normalizeH="0" baseline="0" dirty="0" smtClean="0">
                <a:ln>
                  <a:noFill/>
                </a:ln>
                <a:solidFill>
                  <a:schemeClr val="tx1"/>
                </a:solidFill>
                <a:effectLst/>
                <a:ea typeface="Times New Roman" pitchFamily="18" charset="0"/>
                <a:cs typeface="Arial" pitchFamily="34" charset="0"/>
              </a:rPr>
              <a:t>olarak </a:t>
            </a:r>
            <a:r>
              <a:rPr kumimoji="0" lang="tr-TR" i="0" u="none" strike="noStrike" cap="none" normalizeH="0" baseline="0" dirty="0" smtClean="0">
                <a:ln>
                  <a:noFill/>
                </a:ln>
                <a:solidFill>
                  <a:schemeClr val="tx1"/>
                </a:solidFill>
                <a:effectLst/>
                <a:ea typeface="Times New Roman" pitchFamily="18" charset="0"/>
                <a:cs typeface="Arial" pitchFamily="34" charset="0"/>
              </a:rPr>
              <a:t>ifade edilmiştir. </a:t>
            </a:r>
          </a:p>
          <a:p>
            <a:pPr marL="0" marR="0" lvl="0" indent="354013" algn="just" defTabSz="914400" rtl="0" eaLnBrk="0" fontAlgn="base" latinLnBrk="0" hangingPunct="0">
              <a:lnSpc>
                <a:spcPct val="100000"/>
              </a:lnSpc>
              <a:spcBef>
                <a:spcPct val="0"/>
              </a:spcBef>
              <a:spcAft>
                <a:spcPct val="0"/>
              </a:spcAft>
              <a:buClrTx/>
              <a:buSzTx/>
              <a:buFontTx/>
              <a:buNone/>
              <a:tabLst>
                <a:tab pos="3070225" algn="l"/>
              </a:tabLst>
            </a:pPr>
            <a:endParaRPr lang="tr-TR" dirty="0" smtClean="0">
              <a:ea typeface="Times New Roman" pitchFamily="18" charset="0"/>
              <a:cs typeface="Arial" pitchFamily="34" charset="0"/>
            </a:endParaRPr>
          </a:p>
          <a:p>
            <a:pPr marL="0" marR="0" lvl="0" indent="354013" algn="just" defTabSz="914400" rtl="0" eaLnBrk="0" fontAlgn="base" latinLnBrk="0" hangingPunct="0">
              <a:lnSpc>
                <a:spcPct val="100000"/>
              </a:lnSpc>
              <a:spcBef>
                <a:spcPct val="0"/>
              </a:spcBef>
              <a:spcAft>
                <a:spcPct val="0"/>
              </a:spcAft>
              <a:buClrTx/>
              <a:buSzTx/>
              <a:buFontTx/>
              <a:buNone/>
              <a:tabLst>
                <a:tab pos="3070225" algn="l"/>
              </a:tabLst>
            </a:pPr>
            <a:r>
              <a:rPr kumimoji="0" lang="tr-TR" i="0" u="none" strike="noStrike" cap="none" normalizeH="0" baseline="0" dirty="0" smtClean="0">
                <a:ln>
                  <a:noFill/>
                </a:ln>
                <a:solidFill>
                  <a:schemeClr val="tx1"/>
                </a:solidFill>
                <a:effectLst/>
                <a:ea typeface="Times New Roman" pitchFamily="18" charset="0"/>
                <a:cs typeface="Arial" pitchFamily="34" charset="0"/>
              </a:rPr>
              <a:t>Fotosentez ürünleri küçük yan damarlar aracılığıyla </a:t>
            </a:r>
            <a:r>
              <a:rPr kumimoji="0" lang="tr-TR" i="0" u="none" strike="noStrike" cap="none" normalizeH="0" baseline="0" dirty="0" err="1" smtClean="0">
                <a:ln>
                  <a:noFill/>
                </a:ln>
                <a:solidFill>
                  <a:schemeClr val="tx1"/>
                </a:solidFill>
                <a:effectLst/>
                <a:ea typeface="Times New Roman" pitchFamily="18" charset="0"/>
                <a:cs typeface="Arial" pitchFamily="34" charset="0"/>
              </a:rPr>
              <a:t>mezofil</a:t>
            </a:r>
            <a:r>
              <a:rPr kumimoji="0" lang="tr-TR" i="0" u="none" strike="noStrike" cap="none" normalizeH="0" baseline="0" dirty="0" smtClean="0">
                <a:ln>
                  <a:noFill/>
                </a:ln>
                <a:solidFill>
                  <a:schemeClr val="tx1"/>
                </a:solidFill>
                <a:effectLst/>
                <a:ea typeface="Times New Roman" pitchFamily="18" charset="0"/>
                <a:cs typeface="Arial" pitchFamily="34" charset="0"/>
              </a:rPr>
              <a:t> hücrelerine birkaç hücre uzaklıktaki </a:t>
            </a:r>
            <a:r>
              <a:rPr kumimoji="0" lang="tr-TR" i="0" u="none" strike="noStrike" cap="none" normalizeH="0" baseline="0" dirty="0" err="1" smtClean="0">
                <a:ln>
                  <a:noFill/>
                </a:ln>
                <a:solidFill>
                  <a:schemeClr val="tx1"/>
                </a:solidFill>
                <a:effectLst/>
                <a:ea typeface="Times New Roman" pitchFamily="18" charset="0"/>
                <a:cs typeface="Arial" pitchFamily="34" charset="0"/>
              </a:rPr>
              <a:t>floeme</a:t>
            </a:r>
            <a:r>
              <a:rPr kumimoji="0" lang="tr-TR" i="0" u="none" strike="noStrike" cap="none" normalizeH="0" baseline="0" dirty="0" smtClean="0">
                <a:ln>
                  <a:noFill/>
                </a:ln>
                <a:solidFill>
                  <a:schemeClr val="tx1"/>
                </a:solidFill>
                <a:effectLst/>
                <a:ea typeface="Times New Roman" pitchFamily="18" charset="0"/>
                <a:cs typeface="Arial" pitchFamily="34" charset="0"/>
              </a:rPr>
              <a:t> aktarılır. </a:t>
            </a:r>
          </a:p>
          <a:p>
            <a:pPr marL="0" marR="0" lvl="0" indent="354013" algn="just" defTabSz="914400" rtl="0" eaLnBrk="0" fontAlgn="base" latinLnBrk="0" hangingPunct="0">
              <a:lnSpc>
                <a:spcPct val="100000"/>
              </a:lnSpc>
              <a:spcBef>
                <a:spcPct val="0"/>
              </a:spcBef>
              <a:spcAft>
                <a:spcPct val="0"/>
              </a:spcAft>
              <a:buClrTx/>
              <a:buSzTx/>
              <a:buFontTx/>
              <a:buNone/>
              <a:tabLst>
                <a:tab pos="3070225" algn="l"/>
              </a:tabLst>
            </a:pPr>
            <a:endParaRPr lang="tr-TR" dirty="0" smtClean="0">
              <a:ea typeface="Times New Roman" pitchFamily="18" charset="0"/>
              <a:cs typeface="Arial" pitchFamily="34" charset="0"/>
            </a:endParaRPr>
          </a:p>
          <a:p>
            <a:pPr marL="0" marR="0" lvl="0" indent="354013" algn="just" defTabSz="914400" rtl="0" eaLnBrk="0" fontAlgn="base" latinLnBrk="0" hangingPunct="0">
              <a:lnSpc>
                <a:spcPct val="100000"/>
              </a:lnSpc>
              <a:spcBef>
                <a:spcPct val="0"/>
              </a:spcBef>
              <a:spcAft>
                <a:spcPct val="0"/>
              </a:spcAft>
              <a:buClrTx/>
              <a:buSzTx/>
              <a:buFontTx/>
              <a:buNone/>
              <a:tabLst>
                <a:tab pos="3070225" algn="l"/>
              </a:tabLst>
            </a:pPr>
            <a:r>
              <a:rPr kumimoji="0" lang="tr-TR" i="0" u="none" strike="noStrike" cap="none" normalizeH="0" baseline="0" dirty="0" smtClean="0">
                <a:ln>
                  <a:noFill/>
                </a:ln>
                <a:solidFill>
                  <a:schemeClr val="tx1"/>
                </a:solidFill>
                <a:effectLst/>
                <a:ea typeface="Times New Roman" pitchFamily="18" charset="0"/>
                <a:cs typeface="Arial" pitchFamily="34" charset="0"/>
              </a:rPr>
              <a:t>Genel olarak kabul edildiğine göre </a:t>
            </a:r>
            <a:r>
              <a:rPr kumimoji="0" lang="tr-TR" i="0" u="none" strike="noStrike" cap="none" normalizeH="0" baseline="0" dirty="0" err="1" smtClean="0">
                <a:ln>
                  <a:noFill/>
                </a:ln>
                <a:solidFill>
                  <a:schemeClr val="tx1"/>
                </a:solidFill>
                <a:effectLst/>
                <a:ea typeface="Times New Roman" pitchFamily="18" charset="0"/>
                <a:cs typeface="Arial" pitchFamily="34" charset="0"/>
              </a:rPr>
              <a:t>mezofil</a:t>
            </a:r>
            <a:r>
              <a:rPr kumimoji="0" lang="tr-TR" i="0" u="none" strike="noStrike" cap="none" normalizeH="0" baseline="0" dirty="0" smtClean="0">
                <a:ln>
                  <a:noFill/>
                </a:ln>
                <a:solidFill>
                  <a:schemeClr val="tx1"/>
                </a:solidFill>
                <a:effectLst/>
                <a:ea typeface="Times New Roman" pitchFamily="18" charset="0"/>
                <a:cs typeface="Arial" pitchFamily="34" charset="0"/>
              </a:rPr>
              <a:t> hücrelerinden </a:t>
            </a:r>
            <a:r>
              <a:rPr kumimoji="0" lang="tr-TR" i="0" u="none" strike="noStrike" cap="none" normalizeH="0" baseline="0" dirty="0" err="1" smtClean="0">
                <a:ln>
                  <a:noFill/>
                </a:ln>
                <a:solidFill>
                  <a:schemeClr val="tx1"/>
                </a:solidFill>
                <a:effectLst/>
                <a:ea typeface="Times New Roman" pitchFamily="18" charset="0"/>
                <a:cs typeface="Arial" pitchFamily="34" charset="0"/>
              </a:rPr>
              <a:t>sakkaroz</a:t>
            </a:r>
            <a:r>
              <a:rPr kumimoji="0" lang="tr-TR" i="0" u="none" strike="noStrike" cap="none" normalizeH="0" baseline="0" dirty="0" smtClean="0">
                <a:ln>
                  <a:noFill/>
                </a:ln>
                <a:solidFill>
                  <a:schemeClr val="tx1"/>
                </a:solidFill>
                <a:effectLst/>
                <a:ea typeface="Times New Roman" pitchFamily="18" charset="0"/>
                <a:cs typeface="Arial" pitchFamily="34" charset="0"/>
              </a:rPr>
              <a:t>, </a:t>
            </a:r>
            <a:r>
              <a:rPr kumimoji="0" lang="tr-TR" b="1" i="0" u="none" strike="noStrike" cap="none" normalizeH="0" baseline="0" dirty="0" err="1" smtClean="0">
                <a:ln>
                  <a:noFill/>
                </a:ln>
                <a:solidFill>
                  <a:schemeClr val="tx1"/>
                </a:solidFill>
                <a:effectLst/>
                <a:ea typeface="Times New Roman" pitchFamily="18" charset="0"/>
                <a:cs typeface="Arial" pitchFamily="34" charset="0"/>
              </a:rPr>
              <a:t>simplastik</a:t>
            </a:r>
            <a:r>
              <a:rPr kumimoji="0" lang="tr-TR" i="0" u="none" strike="noStrike" cap="none" normalizeH="0" baseline="0" dirty="0" smtClean="0">
                <a:ln>
                  <a:noFill/>
                </a:ln>
                <a:solidFill>
                  <a:schemeClr val="tx1"/>
                </a:solidFill>
                <a:effectLst/>
                <a:ea typeface="Times New Roman" pitchFamily="18" charset="0"/>
                <a:cs typeface="Arial" pitchFamily="34" charset="0"/>
              </a:rPr>
              <a:t> taşınma ile </a:t>
            </a:r>
            <a:r>
              <a:rPr kumimoji="0" lang="tr-TR" i="0" u="none" strike="noStrike" cap="none" normalizeH="0" baseline="0" dirty="0" err="1" smtClean="0">
                <a:ln>
                  <a:noFill/>
                </a:ln>
                <a:solidFill>
                  <a:schemeClr val="tx1"/>
                </a:solidFill>
                <a:effectLst/>
                <a:ea typeface="Times New Roman" pitchFamily="18" charset="0"/>
                <a:cs typeface="Arial" pitchFamily="34" charset="0"/>
              </a:rPr>
              <a:t>plazmodesmata</a:t>
            </a:r>
            <a:r>
              <a:rPr kumimoji="0" lang="tr-TR" i="0" u="none" strike="noStrike" cap="none" normalizeH="0" baseline="0" dirty="0" smtClean="0">
                <a:ln>
                  <a:noFill/>
                </a:ln>
                <a:solidFill>
                  <a:schemeClr val="tx1"/>
                </a:solidFill>
                <a:effectLst/>
                <a:ea typeface="Times New Roman" pitchFamily="18" charset="0"/>
                <a:cs typeface="Arial" pitchFamily="34" charset="0"/>
              </a:rPr>
              <a:t> kanallarından </a:t>
            </a:r>
            <a:r>
              <a:rPr kumimoji="0" lang="tr-TR" i="0" u="none" strike="noStrike" cap="none" normalizeH="0" baseline="0" dirty="0" err="1" smtClean="0">
                <a:ln>
                  <a:noFill/>
                </a:ln>
                <a:solidFill>
                  <a:schemeClr val="tx1"/>
                </a:solidFill>
                <a:effectLst/>
                <a:ea typeface="Times New Roman" pitchFamily="18" charset="0"/>
                <a:cs typeface="Arial" pitchFamily="34" charset="0"/>
              </a:rPr>
              <a:t>difûzyon</a:t>
            </a:r>
            <a:r>
              <a:rPr kumimoji="0" lang="tr-TR" i="0" u="none" strike="noStrike" cap="none" normalizeH="0" baseline="0" dirty="0" smtClean="0">
                <a:ln>
                  <a:noFill/>
                </a:ln>
                <a:solidFill>
                  <a:schemeClr val="tx1"/>
                </a:solidFill>
                <a:effectLst/>
                <a:ea typeface="Times New Roman" pitchFamily="18" charset="0"/>
                <a:cs typeface="Arial" pitchFamily="34" charset="0"/>
              </a:rPr>
              <a:t> ederek </a:t>
            </a:r>
            <a:r>
              <a:rPr kumimoji="0" lang="tr-TR" i="0" u="none" strike="noStrike" cap="none" normalizeH="0" baseline="0" dirty="0" err="1" smtClean="0">
                <a:ln>
                  <a:noFill/>
                </a:ln>
                <a:solidFill>
                  <a:schemeClr val="tx1"/>
                </a:solidFill>
                <a:effectLst/>
                <a:ea typeface="Times New Roman" pitchFamily="18" charset="0"/>
                <a:cs typeface="Arial" pitchFamily="34" charset="0"/>
              </a:rPr>
              <a:t>floemin</a:t>
            </a:r>
            <a:r>
              <a:rPr kumimoji="0" lang="tr-TR" i="0" u="none" strike="noStrike" cap="none" normalizeH="0" baseline="0" dirty="0" smtClean="0">
                <a:ln>
                  <a:noFill/>
                </a:ln>
                <a:solidFill>
                  <a:schemeClr val="tx1"/>
                </a:solidFill>
                <a:effectLst/>
                <a:ea typeface="Times New Roman" pitchFamily="18" charset="0"/>
                <a:cs typeface="Arial" pitchFamily="34" charset="0"/>
              </a:rPr>
              <a:t> parankima hücrelerine kadar gelir. Temelde </a:t>
            </a:r>
            <a:r>
              <a:rPr kumimoji="0" lang="tr-TR" i="0" u="none" strike="noStrike" cap="none" normalizeH="0" baseline="0" dirty="0" err="1" smtClean="0">
                <a:ln>
                  <a:noFill/>
                </a:ln>
                <a:solidFill>
                  <a:schemeClr val="tx1"/>
                </a:solidFill>
                <a:effectLst/>
                <a:ea typeface="Times New Roman" pitchFamily="18" charset="0"/>
                <a:cs typeface="Arial" pitchFamily="34" charset="0"/>
              </a:rPr>
              <a:t>simplastik</a:t>
            </a:r>
            <a:r>
              <a:rPr kumimoji="0" lang="tr-TR" i="0" u="none" strike="noStrike" cap="none" normalizeH="0" baseline="0" dirty="0" smtClean="0">
                <a:ln>
                  <a:noFill/>
                </a:ln>
                <a:solidFill>
                  <a:schemeClr val="tx1"/>
                </a:solidFill>
                <a:effectLst/>
                <a:ea typeface="Times New Roman" pitchFamily="18" charset="0"/>
                <a:cs typeface="Arial" pitchFamily="34" charset="0"/>
              </a:rPr>
              <a:t> taşınma sürdürülmek suretiyle </a:t>
            </a:r>
            <a:r>
              <a:rPr kumimoji="0" lang="tr-TR" i="0" u="none" strike="noStrike" cap="none" normalizeH="0" baseline="0" dirty="0" err="1" smtClean="0">
                <a:ln>
                  <a:noFill/>
                </a:ln>
                <a:solidFill>
                  <a:schemeClr val="tx1"/>
                </a:solidFill>
                <a:effectLst/>
                <a:ea typeface="Times New Roman" pitchFamily="18" charset="0"/>
                <a:cs typeface="Arial" pitchFamily="34" charset="0"/>
              </a:rPr>
              <a:t>sakkaroz</a:t>
            </a:r>
            <a:r>
              <a:rPr kumimoji="0" lang="tr-TR" i="0" u="none" strike="noStrike" cap="none" normalizeH="0" baseline="0" dirty="0" smtClean="0">
                <a:ln>
                  <a:noFill/>
                </a:ln>
                <a:solidFill>
                  <a:schemeClr val="tx1"/>
                </a:solidFill>
                <a:effectLst/>
                <a:ea typeface="Times New Roman" pitchFamily="18" charset="0"/>
                <a:cs typeface="Arial" pitchFamily="34" charset="0"/>
              </a:rPr>
              <a:t> </a:t>
            </a:r>
            <a:r>
              <a:rPr kumimoji="0" lang="tr-TR" i="0" u="none" strike="noStrike" cap="none" normalizeH="0" baseline="0" dirty="0" err="1" smtClean="0">
                <a:ln>
                  <a:noFill/>
                </a:ln>
                <a:solidFill>
                  <a:schemeClr val="tx1"/>
                </a:solidFill>
                <a:effectLst/>
                <a:ea typeface="Times New Roman" pitchFamily="18" charset="0"/>
                <a:cs typeface="Arial" pitchFamily="34" charset="0"/>
              </a:rPr>
              <a:t>plazmodesmata</a:t>
            </a:r>
            <a:r>
              <a:rPr kumimoji="0" lang="tr-TR" i="0" u="none" strike="noStrike" cap="none" normalizeH="0" baseline="0" dirty="0" smtClean="0">
                <a:ln>
                  <a:noFill/>
                </a:ln>
                <a:solidFill>
                  <a:schemeClr val="tx1"/>
                </a:solidFill>
                <a:effectLst/>
                <a:ea typeface="Times New Roman" pitchFamily="18" charset="0"/>
                <a:cs typeface="Arial" pitchFamily="34" charset="0"/>
              </a:rPr>
              <a:t> kanallarından </a:t>
            </a:r>
            <a:r>
              <a:rPr kumimoji="0" lang="tr-TR" i="0" u="none" strike="noStrike" cap="none" normalizeH="0" baseline="0" dirty="0" err="1" smtClean="0">
                <a:ln>
                  <a:noFill/>
                </a:ln>
                <a:solidFill>
                  <a:schemeClr val="tx1"/>
                </a:solidFill>
                <a:effectLst/>
                <a:ea typeface="Times New Roman" pitchFamily="18" charset="0"/>
                <a:cs typeface="Arial" pitchFamily="34" charset="0"/>
              </a:rPr>
              <a:t>floeme</a:t>
            </a:r>
            <a:r>
              <a:rPr kumimoji="0" lang="tr-TR" i="0" u="none" strike="noStrike" cap="none" normalizeH="0" baseline="0" dirty="0" smtClean="0">
                <a:ln>
                  <a:noFill/>
                </a:ln>
                <a:solidFill>
                  <a:schemeClr val="tx1"/>
                </a:solidFill>
                <a:effectLst/>
                <a:ea typeface="Times New Roman" pitchFamily="18" charset="0"/>
                <a:cs typeface="Arial" pitchFamily="34" charset="0"/>
              </a:rPr>
              <a:t> yüklenir. </a:t>
            </a:r>
          </a:p>
          <a:p>
            <a:pPr marL="0" marR="0" lvl="0" indent="354013" algn="just" defTabSz="914400" rtl="0" eaLnBrk="0" fontAlgn="base" latinLnBrk="0" hangingPunct="0">
              <a:lnSpc>
                <a:spcPct val="100000"/>
              </a:lnSpc>
              <a:spcBef>
                <a:spcPct val="0"/>
              </a:spcBef>
              <a:spcAft>
                <a:spcPct val="0"/>
              </a:spcAft>
              <a:buClrTx/>
              <a:buSzTx/>
              <a:buFontTx/>
              <a:buNone/>
              <a:tabLst>
                <a:tab pos="3070225" algn="l"/>
              </a:tabLst>
            </a:pPr>
            <a:endParaRPr lang="tr-TR" dirty="0" smtClean="0">
              <a:ea typeface="Times New Roman" pitchFamily="18" charset="0"/>
              <a:cs typeface="Arial" pitchFamily="34" charset="0"/>
            </a:endParaRPr>
          </a:p>
          <a:p>
            <a:pPr marL="0" marR="0" lvl="0" indent="354013" algn="just" defTabSz="914400" rtl="0" eaLnBrk="0" fontAlgn="base" latinLnBrk="0" hangingPunct="0">
              <a:lnSpc>
                <a:spcPct val="100000"/>
              </a:lnSpc>
              <a:spcBef>
                <a:spcPct val="0"/>
              </a:spcBef>
              <a:spcAft>
                <a:spcPct val="0"/>
              </a:spcAft>
              <a:buClrTx/>
              <a:buSzTx/>
              <a:buFontTx/>
              <a:buNone/>
              <a:tabLst>
                <a:tab pos="3070225" algn="l"/>
              </a:tabLst>
            </a:pPr>
            <a:r>
              <a:rPr kumimoji="0" lang="tr-TR" i="0" u="none" strike="noStrike" cap="none" normalizeH="0" baseline="0" dirty="0" err="1" smtClean="0">
                <a:ln>
                  <a:noFill/>
                </a:ln>
                <a:solidFill>
                  <a:schemeClr val="tx1"/>
                </a:solidFill>
                <a:effectLst/>
                <a:ea typeface="Times New Roman" pitchFamily="18" charset="0"/>
                <a:cs typeface="Arial" pitchFamily="34" charset="0"/>
              </a:rPr>
              <a:t>Floemin</a:t>
            </a:r>
            <a:r>
              <a:rPr kumimoji="0" lang="tr-TR" i="0" u="none" strike="noStrike" cap="none" normalizeH="0" baseline="0" dirty="0" smtClean="0">
                <a:ln>
                  <a:noFill/>
                </a:ln>
                <a:solidFill>
                  <a:schemeClr val="tx1"/>
                </a:solidFill>
                <a:effectLst/>
                <a:ea typeface="Times New Roman" pitchFamily="18" charset="0"/>
                <a:cs typeface="Arial" pitchFamily="34" charset="0"/>
              </a:rPr>
              <a:t> bir başka şekilde yüklenmesi ise </a:t>
            </a:r>
            <a:r>
              <a:rPr kumimoji="0" lang="tr-TR" i="0" u="none" strike="noStrike" cap="none" normalizeH="0" baseline="0" dirty="0" err="1" smtClean="0">
                <a:ln>
                  <a:noFill/>
                </a:ln>
                <a:solidFill>
                  <a:schemeClr val="tx1"/>
                </a:solidFill>
                <a:effectLst/>
                <a:ea typeface="Times New Roman" pitchFamily="18" charset="0"/>
                <a:cs typeface="Arial" pitchFamily="34" charset="0"/>
              </a:rPr>
              <a:t>floem</a:t>
            </a:r>
            <a:r>
              <a:rPr kumimoji="0" lang="tr-TR" i="0" u="none" strike="noStrike" cap="none" normalizeH="0" baseline="0" dirty="0" smtClean="0">
                <a:ln>
                  <a:noFill/>
                </a:ln>
                <a:solidFill>
                  <a:schemeClr val="tx1"/>
                </a:solidFill>
                <a:effectLst/>
                <a:ea typeface="Times New Roman" pitchFamily="18" charset="0"/>
                <a:cs typeface="Arial" pitchFamily="34" charset="0"/>
              </a:rPr>
              <a:t> parankima hücre </a:t>
            </a:r>
            <a:r>
              <a:rPr kumimoji="0" lang="tr-TR" i="0" u="none" strike="noStrike" cap="none" normalizeH="0" baseline="0" dirty="0" err="1" smtClean="0">
                <a:ln>
                  <a:noFill/>
                </a:ln>
                <a:solidFill>
                  <a:schemeClr val="tx1"/>
                </a:solidFill>
                <a:effectLst/>
                <a:ea typeface="Times New Roman" pitchFamily="18" charset="0"/>
                <a:cs typeface="Arial" pitchFamily="34" charset="0"/>
              </a:rPr>
              <a:t>membranından</a:t>
            </a:r>
            <a:r>
              <a:rPr kumimoji="0" lang="tr-TR" i="0" u="none" strike="noStrike" cap="none" normalizeH="0" baseline="0" dirty="0" smtClean="0">
                <a:ln>
                  <a:noFill/>
                </a:ln>
                <a:solidFill>
                  <a:schemeClr val="tx1"/>
                </a:solidFill>
                <a:effectLst/>
                <a:ea typeface="Times New Roman" pitchFamily="18" charset="0"/>
                <a:cs typeface="Arial" pitchFamily="34" charset="0"/>
              </a:rPr>
              <a:t> taşınarak hücre duvarları arasındaki kanala (</a:t>
            </a:r>
            <a:r>
              <a:rPr kumimoji="0" lang="tr-TR" b="1" i="0" u="none" strike="noStrike" cap="none" normalizeH="0" baseline="0" dirty="0" err="1" smtClean="0">
                <a:ln>
                  <a:noFill/>
                </a:ln>
                <a:solidFill>
                  <a:schemeClr val="tx1"/>
                </a:solidFill>
                <a:effectLst/>
                <a:ea typeface="Times New Roman" pitchFamily="18" charset="0"/>
                <a:cs typeface="Arial" pitchFamily="34" charset="0"/>
              </a:rPr>
              <a:t>apoplast</a:t>
            </a:r>
            <a:r>
              <a:rPr kumimoji="0" lang="tr-TR" i="0" u="none" strike="noStrike" cap="none" normalizeH="0" baseline="0" dirty="0" smtClean="0">
                <a:ln>
                  <a:noFill/>
                </a:ln>
                <a:solidFill>
                  <a:schemeClr val="tx1"/>
                </a:solidFill>
                <a:effectLst/>
                <a:ea typeface="Times New Roman" pitchFamily="18" charset="0"/>
                <a:cs typeface="Arial" pitchFamily="34" charset="0"/>
              </a:rPr>
              <a:t>) aktarılan </a:t>
            </a:r>
            <a:r>
              <a:rPr kumimoji="0" lang="tr-TR" i="0" u="none" strike="noStrike" cap="none" normalizeH="0" baseline="0" dirty="0" err="1" smtClean="0">
                <a:ln>
                  <a:noFill/>
                </a:ln>
                <a:solidFill>
                  <a:schemeClr val="tx1"/>
                </a:solidFill>
                <a:effectLst/>
                <a:ea typeface="Times New Roman" pitchFamily="18" charset="0"/>
                <a:cs typeface="Arial" pitchFamily="34" charset="0"/>
              </a:rPr>
              <a:t>sakkarozun</a:t>
            </a:r>
            <a:r>
              <a:rPr kumimoji="0" lang="tr-TR" i="0" u="none" strike="noStrike" cap="none" normalizeH="0" baseline="0" dirty="0" smtClean="0">
                <a:ln>
                  <a:noFill/>
                </a:ln>
                <a:solidFill>
                  <a:schemeClr val="tx1"/>
                </a:solidFill>
                <a:effectLst/>
                <a:ea typeface="Times New Roman" pitchFamily="18" charset="0"/>
                <a:cs typeface="Arial" pitchFamily="34" charset="0"/>
              </a:rPr>
              <a:t> </a:t>
            </a:r>
            <a:r>
              <a:rPr kumimoji="0" lang="tr-TR" i="0" u="none" strike="noStrike" cap="none" normalizeH="0" baseline="0" dirty="0" err="1" smtClean="0">
                <a:ln>
                  <a:noFill/>
                </a:ln>
                <a:solidFill>
                  <a:schemeClr val="tx1"/>
                </a:solidFill>
                <a:effectLst/>
                <a:ea typeface="Times New Roman" pitchFamily="18" charset="0"/>
                <a:cs typeface="Arial" pitchFamily="34" charset="0"/>
              </a:rPr>
              <a:t>apoplastik</a:t>
            </a:r>
            <a:r>
              <a:rPr kumimoji="0" lang="tr-TR" i="0" u="none" strike="noStrike" cap="none" normalizeH="0" baseline="0" dirty="0" smtClean="0">
                <a:ln>
                  <a:noFill/>
                </a:ln>
                <a:solidFill>
                  <a:schemeClr val="tx1"/>
                </a:solidFill>
                <a:effectLst/>
                <a:ea typeface="Times New Roman" pitchFamily="18" charset="0"/>
                <a:cs typeface="Arial" pitchFamily="34" charset="0"/>
              </a:rPr>
              <a:t> taşınması ile gerçekleşir</a:t>
            </a:r>
            <a:r>
              <a:rPr kumimoji="0" lang="tr-TR" i="0" u="none" strike="noStrike" cap="none" normalizeH="0" baseline="0" dirty="0" smtClean="0">
                <a:ln>
                  <a:noFill/>
                </a:ln>
                <a:solidFill>
                  <a:schemeClr val="tx1"/>
                </a:solidFill>
                <a:effectLst/>
              </a:rPr>
              <a:t> </a:t>
            </a:r>
          </a:p>
        </p:txBody>
      </p:sp>
      <p:sp>
        <p:nvSpPr>
          <p:cNvPr id="3" name="2 Dikdörtgen"/>
          <p:cNvSpPr/>
          <p:nvPr/>
        </p:nvSpPr>
        <p:spPr>
          <a:xfrm>
            <a:off x="1908174" y="32435"/>
            <a:ext cx="3449643" cy="36933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lvl="0" indent="350838" algn="just" fontAlgn="base">
              <a:spcBef>
                <a:spcPct val="0"/>
              </a:spcBef>
              <a:spcAft>
                <a:spcPct val="0"/>
              </a:spcAft>
              <a:tabLst>
                <a:tab pos="3070225" algn="l"/>
              </a:tabLst>
            </a:pPr>
            <a:r>
              <a:rPr lang="tr-TR" b="1" dirty="0" smtClean="0">
                <a:solidFill>
                  <a:prstClr val="black"/>
                </a:solidFill>
                <a:ea typeface="Times New Roman" pitchFamily="18" charset="0"/>
                <a:cs typeface="Arial" pitchFamily="34" charset="0"/>
              </a:rPr>
              <a:t>FLOEMİN YÜKLENMESİ</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714348" y="714356"/>
            <a:ext cx="7786742" cy="1754326"/>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350838" algn="just" defTabSz="914400" rtl="0" eaLnBrk="1" fontAlgn="base" latinLnBrk="0" hangingPunct="1">
              <a:lnSpc>
                <a:spcPct val="100000"/>
              </a:lnSpc>
              <a:spcBef>
                <a:spcPct val="0"/>
              </a:spcBef>
              <a:spcAft>
                <a:spcPct val="0"/>
              </a:spcAft>
              <a:buClrTx/>
              <a:buSzTx/>
              <a:buFontTx/>
              <a:buNone/>
              <a:tabLst/>
            </a:pPr>
            <a:r>
              <a:rPr kumimoji="0" lang="tr-TR" i="0" u="none" strike="noStrike" cap="none" normalizeH="0" baseline="0" dirty="0" err="1" smtClean="0">
                <a:ln>
                  <a:noFill/>
                </a:ln>
                <a:solidFill>
                  <a:schemeClr val="tx1"/>
                </a:solidFill>
                <a:effectLst/>
                <a:ea typeface="Times New Roman" pitchFamily="18" charset="0"/>
                <a:cs typeface="Arial" pitchFamily="34" charset="0"/>
              </a:rPr>
              <a:t>Elektriki</a:t>
            </a:r>
            <a:r>
              <a:rPr kumimoji="0" lang="tr-TR" i="0" u="none" strike="noStrike" cap="none" normalizeH="0" baseline="0" dirty="0" smtClean="0">
                <a:ln>
                  <a:noFill/>
                </a:ln>
                <a:solidFill>
                  <a:schemeClr val="tx1"/>
                </a:solidFill>
                <a:effectLst/>
                <a:ea typeface="Times New Roman" pitchFamily="18" charset="0"/>
                <a:cs typeface="Arial" pitchFamily="34" charset="0"/>
              </a:rPr>
              <a:t> yüke sahip olmayan </a:t>
            </a:r>
            <a:r>
              <a:rPr kumimoji="0" lang="tr-TR" i="0" u="none" strike="noStrike" cap="none" normalizeH="0" baseline="0" dirty="0" err="1" smtClean="0">
                <a:ln>
                  <a:noFill/>
                </a:ln>
                <a:solidFill>
                  <a:schemeClr val="tx1"/>
                </a:solidFill>
                <a:effectLst/>
                <a:ea typeface="Times New Roman" pitchFamily="18" charset="0"/>
                <a:cs typeface="Arial" pitchFamily="34" charset="0"/>
              </a:rPr>
              <a:t>sakkaroz</a:t>
            </a:r>
            <a:r>
              <a:rPr kumimoji="0" lang="tr-TR" i="0" u="none" strike="noStrike" cap="none" normalizeH="0" baseline="0" dirty="0" smtClean="0">
                <a:ln>
                  <a:noFill/>
                </a:ln>
                <a:solidFill>
                  <a:schemeClr val="tx1"/>
                </a:solidFill>
                <a:effectLst/>
                <a:ea typeface="Times New Roman" pitchFamily="18" charset="0"/>
                <a:cs typeface="Arial" pitchFamily="34" charset="0"/>
              </a:rPr>
              <a:t> moleküllerinin, kalbur elementi ile arkadaş hücresi kompleksinde çevrelerindeki hücrelere göre daha fazla birikmiş olması, </a:t>
            </a:r>
            <a:r>
              <a:rPr kumimoji="0" lang="tr-TR" i="0" u="none" strike="noStrike" cap="none" normalizeH="0" baseline="0" dirty="0" err="1" smtClean="0">
                <a:ln>
                  <a:noFill/>
                </a:ln>
                <a:solidFill>
                  <a:schemeClr val="tx1"/>
                </a:solidFill>
                <a:effectLst/>
                <a:ea typeface="Times New Roman" pitchFamily="18" charset="0"/>
                <a:cs typeface="Arial" pitchFamily="34" charset="0"/>
              </a:rPr>
              <a:t>sakkarozun</a:t>
            </a:r>
            <a:r>
              <a:rPr kumimoji="0" lang="tr-TR" i="0" u="none" strike="noStrike" cap="none" normalizeH="0" baseline="0" dirty="0" smtClean="0">
                <a:ln>
                  <a:noFill/>
                </a:ln>
                <a:solidFill>
                  <a:schemeClr val="tx1"/>
                </a:solidFill>
                <a:effectLst/>
                <a:ea typeface="Times New Roman" pitchFamily="18" charset="0"/>
                <a:cs typeface="Arial" pitchFamily="34" charset="0"/>
              </a:rPr>
              <a:t> kimyasal potansiyel </a:t>
            </a:r>
            <a:r>
              <a:rPr kumimoji="0" lang="tr-TR" i="0" u="none" strike="noStrike" cap="none" normalizeH="0" baseline="0" dirty="0" err="1" smtClean="0">
                <a:ln>
                  <a:noFill/>
                </a:ln>
                <a:solidFill>
                  <a:schemeClr val="tx1"/>
                </a:solidFill>
                <a:effectLst/>
                <a:ea typeface="Times New Roman" pitchFamily="18" charset="0"/>
                <a:cs typeface="Arial" pitchFamily="34" charset="0"/>
              </a:rPr>
              <a:t>gradientine</a:t>
            </a:r>
            <a:r>
              <a:rPr kumimoji="0" lang="tr-TR" i="0" u="none" strike="noStrike" cap="none" normalizeH="0" baseline="0" dirty="0" smtClean="0">
                <a:ln>
                  <a:noFill/>
                </a:ln>
                <a:solidFill>
                  <a:schemeClr val="tx1"/>
                </a:solidFill>
                <a:effectLst/>
                <a:ea typeface="Times New Roman" pitchFamily="18" charset="0"/>
                <a:cs typeface="Arial" pitchFamily="34" charset="0"/>
              </a:rPr>
              <a:t> karşıt yönde aktif olarak </a:t>
            </a:r>
            <a:r>
              <a:rPr kumimoji="0" lang="tr-TR" i="0" u="none" strike="noStrike" cap="none" normalizeH="0" baseline="0" dirty="0" err="1" smtClean="0">
                <a:ln>
                  <a:noFill/>
                </a:ln>
                <a:solidFill>
                  <a:schemeClr val="tx1"/>
                </a:solidFill>
                <a:effectLst/>
                <a:ea typeface="Times New Roman" pitchFamily="18" charset="0"/>
                <a:cs typeface="Arial" pitchFamily="34" charset="0"/>
              </a:rPr>
              <a:t>floeme</a:t>
            </a:r>
            <a:r>
              <a:rPr kumimoji="0" lang="tr-TR" i="0" u="none" strike="noStrike" cap="none" normalizeH="0" baseline="0" dirty="0" smtClean="0">
                <a:ln>
                  <a:noFill/>
                </a:ln>
                <a:solidFill>
                  <a:schemeClr val="tx1"/>
                </a:solidFill>
                <a:effectLst/>
                <a:ea typeface="Times New Roman" pitchFamily="18" charset="0"/>
                <a:cs typeface="Arial" pitchFamily="34" charset="0"/>
              </a:rPr>
              <a:t> yüklendiğini gösteren bir kanıttır. Yapılan çeşitli araştırmalar </a:t>
            </a:r>
            <a:r>
              <a:rPr kumimoji="0" lang="tr-TR" i="0" u="none" strike="noStrike" cap="none" normalizeH="0" baseline="0" dirty="0" err="1" smtClean="0">
                <a:ln>
                  <a:noFill/>
                </a:ln>
                <a:solidFill>
                  <a:schemeClr val="tx1"/>
                </a:solidFill>
                <a:effectLst/>
                <a:ea typeface="Times New Roman" pitchFamily="18" charset="0"/>
                <a:cs typeface="Arial" pitchFamily="34" charset="0"/>
              </a:rPr>
              <a:t>apoplastik</a:t>
            </a:r>
            <a:r>
              <a:rPr kumimoji="0" lang="tr-TR" i="0" u="none" strike="noStrike" cap="none" normalizeH="0" baseline="0" dirty="0" smtClean="0">
                <a:ln>
                  <a:noFill/>
                </a:ln>
                <a:solidFill>
                  <a:schemeClr val="tx1"/>
                </a:solidFill>
                <a:effectLst/>
                <a:ea typeface="Times New Roman" pitchFamily="18" charset="0"/>
                <a:cs typeface="Arial" pitchFamily="34" charset="0"/>
              </a:rPr>
              <a:t> taşınma ile </a:t>
            </a:r>
            <a:r>
              <a:rPr kumimoji="0" lang="tr-TR" i="0" u="none" strike="noStrike" cap="none" normalizeH="0" baseline="0" dirty="0" err="1" smtClean="0">
                <a:ln>
                  <a:noFill/>
                </a:ln>
                <a:solidFill>
                  <a:schemeClr val="tx1"/>
                </a:solidFill>
                <a:effectLst/>
                <a:ea typeface="Times New Roman" pitchFamily="18" charset="0"/>
                <a:cs typeface="Arial" pitchFamily="34" charset="0"/>
              </a:rPr>
              <a:t>sakkarozun</a:t>
            </a:r>
            <a:r>
              <a:rPr kumimoji="0" lang="tr-TR" i="0" u="none" strike="noStrike" cap="none" normalizeH="0" baseline="0" dirty="0" smtClean="0">
                <a:ln>
                  <a:noFill/>
                </a:ln>
                <a:solidFill>
                  <a:schemeClr val="tx1"/>
                </a:solidFill>
                <a:effectLst/>
                <a:ea typeface="Times New Roman" pitchFamily="18" charset="0"/>
                <a:cs typeface="Arial" pitchFamily="34" charset="0"/>
              </a:rPr>
              <a:t> </a:t>
            </a:r>
            <a:r>
              <a:rPr kumimoji="0" lang="tr-TR" i="0" u="none" strike="noStrike" cap="none" normalizeH="0" baseline="0" dirty="0" err="1" smtClean="0">
                <a:ln>
                  <a:noFill/>
                </a:ln>
                <a:solidFill>
                  <a:schemeClr val="tx1"/>
                </a:solidFill>
                <a:effectLst/>
                <a:ea typeface="Times New Roman" pitchFamily="18" charset="0"/>
                <a:cs typeface="Arial" pitchFamily="34" charset="0"/>
              </a:rPr>
              <a:t>floeme</a:t>
            </a:r>
            <a:r>
              <a:rPr kumimoji="0" lang="tr-TR" i="0" u="none" strike="noStrike" cap="none" normalizeH="0" baseline="0" dirty="0" smtClean="0">
                <a:ln>
                  <a:noFill/>
                </a:ln>
                <a:solidFill>
                  <a:schemeClr val="tx1"/>
                </a:solidFill>
                <a:effectLst/>
                <a:ea typeface="Times New Roman" pitchFamily="18" charset="0"/>
                <a:cs typeface="Arial" pitchFamily="34" charset="0"/>
              </a:rPr>
              <a:t> yüklenmesinin </a:t>
            </a:r>
            <a:r>
              <a:rPr kumimoji="0" lang="tr-TR" i="0" u="none" strike="noStrike" cap="none" normalizeH="0" baseline="0" dirty="0" err="1" smtClean="0">
                <a:ln>
                  <a:noFill/>
                </a:ln>
                <a:solidFill>
                  <a:schemeClr val="tx1"/>
                </a:solidFill>
                <a:effectLst/>
                <a:ea typeface="Times New Roman" pitchFamily="18" charset="0"/>
                <a:cs typeface="Arial" pitchFamily="34" charset="0"/>
              </a:rPr>
              <a:t>metabolik</a:t>
            </a:r>
            <a:r>
              <a:rPr kumimoji="0" lang="tr-TR" i="0" u="none" strike="noStrike" cap="none" normalizeH="0" baseline="0" dirty="0" smtClean="0">
                <a:ln>
                  <a:noFill/>
                </a:ln>
                <a:solidFill>
                  <a:schemeClr val="tx1"/>
                </a:solidFill>
                <a:effectLst/>
                <a:ea typeface="Times New Roman" pitchFamily="18" charset="0"/>
                <a:cs typeface="Arial" pitchFamily="34" charset="0"/>
              </a:rPr>
              <a:t> enerji kullanılmak suretiyle gerçekleştiğini göstermiştir.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42910" y="1000108"/>
            <a:ext cx="7858180" cy="2308324"/>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lvl="0" indent="350838" algn="just" eaLnBrk="0" fontAlgn="base" hangingPunct="0">
              <a:spcBef>
                <a:spcPct val="0"/>
              </a:spcBef>
              <a:spcAft>
                <a:spcPct val="0"/>
              </a:spcAft>
            </a:pPr>
            <a:r>
              <a:rPr lang="tr-TR" dirty="0" smtClean="0">
                <a:ea typeface="Times New Roman" pitchFamily="18" charset="0"/>
                <a:cs typeface="Arial" pitchFamily="34" charset="0"/>
              </a:rPr>
              <a:t>Özet olarak denilebilir ki </a:t>
            </a:r>
            <a:r>
              <a:rPr lang="tr-TR" dirty="0" err="1" smtClean="0">
                <a:ea typeface="Times New Roman" pitchFamily="18" charset="0"/>
                <a:cs typeface="Arial" pitchFamily="34" charset="0"/>
              </a:rPr>
              <a:t>apoplastik</a:t>
            </a:r>
            <a:r>
              <a:rPr lang="tr-TR" dirty="0" smtClean="0">
                <a:ea typeface="Times New Roman" pitchFamily="18" charset="0"/>
                <a:cs typeface="Arial" pitchFamily="34" charset="0"/>
              </a:rPr>
              <a:t> taşınma ile </a:t>
            </a:r>
            <a:r>
              <a:rPr lang="tr-TR" dirty="0" err="1" smtClean="0">
                <a:ea typeface="Times New Roman" pitchFamily="18" charset="0"/>
                <a:cs typeface="Arial" pitchFamily="34" charset="0"/>
              </a:rPr>
              <a:t>floemin</a:t>
            </a:r>
            <a:r>
              <a:rPr lang="tr-TR" dirty="0" smtClean="0">
                <a:ea typeface="Times New Roman" pitchFamily="18" charset="0"/>
                <a:cs typeface="Arial" pitchFamily="34" charset="0"/>
              </a:rPr>
              <a:t> yüklenebilmesi için öncelikle bitkinin veren organı olan yapraklarda </a:t>
            </a:r>
            <a:r>
              <a:rPr lang="tr-TR" dirty="0" err="1" smtClean="0">
                <a:ea typeface="Times New Roman" pitchFamily="18" charset="0"/>
                <a:cs typeface="Arial" pitchFamily="34" charset="0"/>
              </a:rPr>
              <a:t>mezofil</a:t>
            </a:r>
            <a:r>
              <a:rPr lang="tr-TR" dirty="0" smtClean="0">
                <a:ea typeface="Times New Roman" pitchFamily="18" charset="0"/>
                <a:cs typeface="Arial" pitchFamily="34" charset="0"/>
              </a:rPr>
              <a:t> hücrelerinden ve </a:t>
            </a:r>
            <a:r>
              <a:rPr lang="tr-TR" dirty="0" err="1" smtClean="0">
                <a:ea typeface="Times New Roman" pitchFamily="18" charset="0"/>
                <a:cs typeface="Arial" pitchFamily="34" charset="0"/>
              </a:rPr>
              <a:t>floem</a:t>
            </a:r>
            <a:r>
              <a:rPr lang="tr-TR" dirty="0" smtClean="0">
                <a:ea typeface="Times New Roman" pitchFamily="18" charset="0"/>
                <a:cs typeface="Arial" pitchFamily="34" charset="0"/>
              </a:rPr>
              <a:t> parankima hücrelerinden </a:t>
            </a:r>
            <a:r>
              <a:rPr lang="tr-TR" dirty="0" err="1" smtClean="0">
                <a:ea typeface="Times New Roman" pitchFamily="18" charset="0"/>
                <a:cs typeface="Arial" pitchFamily="34" charset="0"/>
              </a:rPr>
              <a:t>sakkarozun</a:t>
            </a:r>
            <a:r>
              <a:rPr lang="tr-TR" dirty="0" smtClean="0">
                <a:ea typeface="Times New Roman" pitchFamily="18" charset="0"/>
                <a:cs typeface="Arial" pitchFamily="34" charset="0"/>
              </a:rPr>
              <a:t> hücre duvarları arasındaki kanal olan </a:t>
            </a:r>
            <a:r>
              <a:rPr lang="tr-TR" dirty="0" err="1" smtClean="0">
                <a:ea typeface="Times New Roman" pitchFamily="18" charset="0"/>
                <a:cs typeface="Arial" pitchFamily="34" charset="0"/>
              </a:rPr>
              <a:t>apoplasta</a:t>
            </a:r>
            <a:r>
              <a:rPr lang="tr-TR" dirty="0" smtClean="0">
                <a:ea typeface="Times New Roman" pitchFamily="18" charset="0"/>
                <a:cs typeface="Arial" pitchFamily="34" charset="0"/>
              </a:rPr>
              <a:t> geçmesi gerekmektedir. </a:t>
            </a:r>
          </a:p>
          <a:p>
            <a:pPr lvl="0" indent="350838" algn="just" eaLnBrk="0" fontAlgn="base" hangingPunct="0">
              <a:spcBef>
                <a:spcPct val="0"/>
              </a:spcBef>
              <a:spcAft>
                <a:spcPct val="0"/>
              </a:spcAft>
            </a:pPr>
            <a:endParaRPr lang="tr-TR" dirty="0" smtClean="0">
              <a:ea typeface="Times New Roman" pitchFamily="18" charset="0"/>
              <a:cs typeface="Arial" pitchFamily="34" charset="0"/>
            </a:endParaRPr>
          </a:p>
          <a:p>
            <a:pPr lvl="0" indent="350838" algn="just" eaLnBrk="0" fontAlgn="base" hangingPunct="0">
              <a:spcBef>
                <a:spcPct val="0"/>
              </a:spcBef>
              <a:spcAft>
                <a:spcPct val="0"/>
              </a:spcAft>
            </a:pPr>
            <a:r>
              <a:rPr lang="tr-TR" dirty="0" err="1" smtClean="0">
                <a:ea typeface="Times New Roman" pitchFamily="18" charset="0"/>
                <a:cs typeface="Arial" pitchFamily="34" charset="0"/>
              </a:rPr>
              <a:t>Apoplasta</a:t>
            </a:r>
            <a:r>
              <a:rPr lang="tr-TR" dirty="0" smtClean="0">
                <a:ea typeface="Times New Roman" pitchFamily="18" charset="0"/>
                <a:cs typeface="Arial" pitchFamily="34" charset="0"/>
              </a:rPr>
              <a:t> geçen </a:t>
            </a:r>
            <a:r>
              <a:rPr lang="tr-TR" dirty="0" err="1" smtClean="0">
                <a:ea typeface="Times New Roman" pitchFamily="18" charset="0"/>
                <a:cs typeface="Arial" pitchFamily="34" charset="0"/>
              </a:rPr>
              <a:t>sakkarozun</a:t>
            </a:r>
            <a:r>
              <a:rPr lang="tr-TR" dirty="0" smtClean="0">
                <a:ea typeface="Times New Roman" pitchFamily="18" charset="0"/>
                <a:cs typeface="Arial" pitchFamily="34" charset="0"/>
              </a:rPr>
              <a:t> kalbur elementi ve arkadaş hücresi kompleksinin plazma </a:t>
            </a:r>
            <a:r>
              <a:rPr lang="tr-TR" dirty="0" err="1" smtClean="0">
                <a:ea typeface="Times New Roman" pitchFamily="18" charset="0"/>
                <a:cs typeface="Arial" pitchFamily="34" charset="0"/>
              </a:rPr>
              <a:t>membranlarından</a:t>
            </a:r>
            <a:r>
              <a:rPr lang="tr-TR" dirty="0" smtClean="0">
                <a:ea typeface="Times New Roman" pitchFamily="18" charset="0"/>
                <a:cs typeface="Arial" pitchFamily="34" charset="0"/>
              </a:rPr>
              <a:t> taşınarak </a:t>
            </a:r>
            <a:r>
              <a:rPr lang="tr-TR" dirty="0" err="1" smtClean="0">
                <a:ea typeface="Times New Roman" pitchFamily="18" charset="0"/>
                <a:cs typeface="Arial" pitchFamily="34" charset="0"/>
              </a:rPr>
              <a:t>floeme</a:t>
            </a:r>
            <a:r>
              <a:rPr lang="tr-TR" dirty="0" smtClean="0">
                <a:ea typeface="Times New Roman" pitchFamily="18" charset="0"/>
                <a:cs typeface="Arial" pitchFamily="34" charset="0"/>
              </a:rPr>
              <a:t> yüklenmesi </a:t>
            </a:r>
            <a:r>
              <a:rPr lang="tr-TR" b="1" i="1" dirty="0" err="1" smtClean="0">
                <a:ea typeface="Times New Roman" pitchFamily="18" charset="0"/>
                <a:cs typeface="Arial" pitchFamily="34" charset="0"/>
              </a:rPr>
              <a:t>Primer</a:t>
            </a:r>
            <a:r>
              <a:rPr lang="tr-TR" b="1" i="1" dirty="0" smtClean="0">
                <a:ea typeface="Times New Roman" pitchFamily="18" charset="0"/>
                <a:cs typeface="Arial" pitchFamily="34" charset="0"/>
              </a:rPr>
              <a:t> Aktif Taşınma </a:t>
            </a:r>
            <a:r>
              <a:rPr lang="tr-TR" dirty="0" smtClean="0">
                <a:ea typeface="Times New Roman" pitchFamily="18" charset="0"/>
                <a:cs typeface="Arial" pitchFamily="34" charset="0"/>
              </a:rPr>
              <a:t>ve </a:t>
            </a:r>
            <a:r>
              <a:rPr lang="tr-TR" b="1" i="1" dirty="0" err="1" smtClean="0">
                <a:ea typeface="Times New Roman" pitchFamily="18" charset="0"/>
                <a:cs typeface="Arial" pitchFamily="34" charset="0"/>
              </a:rPr>
              <a:t>Sekonder</a:t>
            </a:r>
            <a:r>
              <a:rPr lang="tr-TR" b="1" i="1" dirty="0" smtClean="0">
                <a:ea typeface="Times New Roman" pitchFamily="18" charset="0"/>
                <a:cs typeface="Arial" pitchFamily="34" charset="0"/>
              </a:rPr>
              <a:t> Aktif Taşınma </a:t>
            </a:r>
            <a:r>
              <a:rPr lang="tr-TR" i="1" dirty="0" smtClean="0">
                <a:ea typeface="Times New Roman" pitchFamily="18" charset="0"/>
                <a:cs typeface="Arial" pitchFamily="34" charset="0"/>
              </a:rPr>
              <a:t>ile </a:t>
            </a:r>
            <a:r>
              <a:rPr lang="tr-TR" dirty="0" smtClean="0">
                <a:ea typeface="Times New Roman" pitchFamily="18" charset="0"/>
                <a:cs typeface="Arial" pitchFamily="34" charset="0"/>
              </a:rPr>
              <a:t>gerçekleşir.</a:t>
            </a:r>
            <a:r>
              <a:rPr lang="tr-TR" dirty="0" smtClean="0"/>
              <a:t> </a:t>
            </a:r>
          </a:p>
        </p:txBody>
      </p:sp>
      <p:sp>
        <p:nvSpPr>
          <p:cNvPr id="3" name="2 Dikdörtgen"/>
          <p:cNvSpPr/>
          <p:nvPr/>
        </p:nvSpPr>
        <p:spPr>
          <a:xfrm>
            <a:off x="714348" y="4214818"/>
            <a:ext cx="7715304" cy="120032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tr-TR" dirty="0" smtClean="0"/>
              <a:t>Yapılan çeşitli araştırmalar arkadaş hücre </a:t>
            </a:r>
            <a:r>
              <a:rPr lang="tr-TR" dirty="0" err="1" smtClean="0"/>
              <a:t>membranlarında</a:t>
            </a:r>
            <a:r>
              <a:rPr lang="tr-TR" dirty="0" smtClean="0"/>
              <a:t> taşıyıcı görevi yapan proton pompasının (H</a:t>
            </a:r>
            <a:r>
              <a:rPr lang="tr-TR" baseline="30000" dirty="0" smtClean="0"/>
              <a:t>+</a:t>
            </a:r>
            <a:r>
              <a:rPr lang="tr-TR" dirty="0" smtClean="0"/>
              <a:t>-</a:t>
            </a:r>
            <a:r>
              <a:rPr lang="tr-TR" dirty="0" err="1" smtClean="0"/>
              <a:t>ATPaz'ın</a:t>
            </a:r>
            <a:r>
              <a:rPr lang="tr-TR" dirty="0" smtClean="0"/>
              <a:t>) fazla miktarda lokalize olduğunu ve </a:t>
            </a:r>
            <a:r>
              <a:rPr lang="tr-TR" dirty="0" err="1" smtClean="0"/>
              <a:t>apoplasttaki</a:t>
            </a:r>
            <a:r>
              <a:rPr lang="tr-TR" dirty="0" smtClean="0"/>
              <a:t> fotosentez ürünlerinin </a:t>
            </a:r>
            <a:r>
              <a:rPr lang="tr-TR" dirty="0" err="1" smtClean="0"/>
              <a:t>floeme</a:t>
            </a:r>
            <a:r>
              <a:rPr lang="tr-TR" dirty="0" smtClean="0"/>
              <a:t> etkin şekilde yüklenmesine </a:t>
            </a:r>
            <a:r>
              <a:rPr lang="tr-TR" i="1" dirty="0" err="1" smtClean="0"/>
              <a:t>Sakkaroz</a:t>
            </a:r>
            <a:r>
              <a:rPr lang="tr-TR" i="1" dirty="0" smtClean="0"/>
              <a:t> - </a:t>
            </a:r>
            <a:r>
              <a:rPr lang="tr-TR" dirty="0" smtClean="0"/>
              <a:t>H</a:t>
            </a:r>
            <a:r>
              <a:rPr lang="tr-TR" baseline="30000" dirty="0" smtClean="0"/>
              <a:t>+</a:t>
            </a:r>
            <a:r>
              <a:rPr lang="tr-TR" i="1" dirty="0" smtClean="0"/>
              <a:t> </a:t>
            </a:r>
            <a:r>
              <a:rPr lang="tr-TR" i="1" dirty="0" err="1" smtClean="0"/>
              <a:t>Simport</a:t>
            </a:r>
            <a:r>
              <a:rPr lang="tr-TR" i="1" dirty="0" smtClean="0"/>
              <a:t> Taşıyıcı </a:t>
            </a:r>
            <a:r>
              <a:rPr lang="tr-TR" dirty="0" smtClean="0"/>
              <a:t>ile birlikte yardımcı olduklarını göstermiştir </a:t>
            </a:r>
            <a:endParaRPr lang="tr-T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2"/>
          <a:srcRect/>
          <a:stretch>
            <a:fillRect/>
          </a:stretch>
        </p:blipFill>
        <p:spPr bwMode="auto">
          <a:xfrm>
            <a:off x="1357290" y="357166"/>
            <a:ext cx="5000660" cy="60722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00034" y="857232"/>
            <a:ext cx="7643866" cy="92333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tr-TR" dirty="0" smtClean="0"/>
              <a:t>Turgor basıncı belli bir düzeyin altına düştüğünde </a:t>
            </a:r>
            <a:r>
              <a:rPr lang="tr-TR" dirty="0" err="1" smtClean="0"/>
              <a:t>floeme</a:t>
            </a:r>
            <a:r>
              <a:rPr lang="tr-TR" dirty="0" smtClean="0"/>
              <a:t> yükleme fazlalaşmaktadır. Bir başka deyişle </a:t>
            </a:r>
            <a:r>
              <a:rPr lang="tr-TR" dirty="0" err="1" smtClean="0"/>
              <a:t>apoplastta</a:t>
            </a:r>
            <a:r>
              <a:rPr lang="tr-TR" dirty="0" smtClean="0"/>
              <a:t> </a:t>
            </a:r>
            <a:r>
              <a:rPr lang="tr-TR" dirty="0" err="1" smtClean="0"/>
              <a:t>sakkaroz</a:t>
            </a:r>
            <a:r>
              <a:rPr lang="tr-TR" dirty="0" smtClean="0"/>
              <a:t> konsantrasyonu arttığı zaman </a:t>
            </a:r>
            <a:r>
              <a:rPr lang="tr-TR" dirty="0" err="1" smtClean="0"/>
              <a:t>sakkaroz</a:t>
            </a:r>
            <a:r>
              <a:rPr lang="tr-TR" dirty="0" smtClean="0"/>
              <a:t> taşıyıcılarıyla </a:t>
            </a:r>
            <a:r>
              <a:rPr lang="tr-TR" dirty="0" err="1" smtClean="0"/>
              <a:t>floem</a:t>
            </a:r>
            <a:r>
              <a:rPr lang="tr-TR" dirty="0" smtClean="0"/>
              <a:t> daha fazla yüklenmektedir.</a:t>
            </a:r>
            <a:endParaRPr lang="tr-TR" dirty="0"/>
          </a:p>
        </p:txBody>
      </p:sp>
      <p:sp>
        <p:nvSpPr>
          <p:cNvPr id="18433" name="Rectangle 1"/>
          <p:cNvSpPr>
            <a:spLocks noChangeArrowheads="1"/>
          </p:cNvSpPr>
          <p:nvPr/>
        </p:nvSpPr>
        <p:spPr bwMode="auto">
          <a:xfrm>
            <a:off x="428596" y="2214554"/>
            <a:ext cx="7786710" cy="92333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292100" algn="just" defTabSz="914400" rtl="0" eaLnBrk="1" fontAlgn="base" latinLnBrk="0" hangingPunct="1">
              <a:lnSpc>
                <a:spcPct val="100000"/>
              </a:lnSpc>
              <a:spcBef>
                <a:spcPct val="0"/>
              </a:spcBef>
              <a:spcAft>
                <a:spcPct val="0"/>
              </a:spcAft>
              <a:buClrTx/>
              <a:buSzTx/>
              <a:buFontTx/>
              <a:buNone/>
              <a:tabLst/>
            </a:pPr>
            <a:r>
              <a:rPr kumimoji="0" lang="tr-TR" i="0" u="none" strike="noStrike" cap="none" normalizeH="0" baseline="0" dirty="0" err="1" smtClean="0">
                <a:ln>
                  <a:noFill/>
                </a:ln>
                <a:solidFill>
                  <a:schemeClr val="tx1"/>
                </a:solidFill>
                <a:effectLst/>
                <a:ea typeface="Times New Roman" pitchFamily="18" charset="0"/>
                <a:cs typeface="Arial" pitchFamily="34" charset="0"/>
              </a:rPr>
              <a:t>Mezofil</a:t>
            </a:r>
            <a:r>
              <a:rPr kumimoji="0" lang="tr-TR" i="0" u="none" strike="noStrike" cap="none" normalizeH="0" baseline="0" dirty="0" smtClean="0">
                <a:ln>
                  <a:noFill/>
                </a:ln>
                <a:solidFill>
                  <a:schemeClr val="tx1"/>
                </a:solidFill>
                <a:effectLst/>
                <a:ea typeface="Times New Roman" pitchFamily="18" charset="0"/>
                <a:cs typeface="Arial" pitchFamily="34" charset="0"/>
              </a:rPr>
              <a:t> hücrelerinden fotosentez ürünlerinin </a:t>
            </a:r>
            <a:r>
              <a:rPr kumimoji="0" lang="tr-TR" i="0" u="none" strike="noStrike" cap="none" normalizeH="0" baseline="0" dirty="0" err="1" smtClean="0">
                <a:ln>
                  <a:noFill/>
                </a:ln>
                <a:solidFill>
                  <a:schemeClr val="tx1"/>
                </a:solidFill>
                <a:effectLst/>
                <a:ea typeface="Times New Roman" pitchFamily="18" charset="0"/>
                <a:cs typeface="Arial" pitchFamily="34" charset="0"/>
              </a:rPr>
              <a:t>apoplasta</a:t>
            </a:r>
            <a:r>
              <a:rPr kumimoji="0" lang="tr-TR" i="0" u="none" strike="noStrike" cap="none" normalizeH="0" baseline="0" dirty="0" smtClean="0">
                <a:ln>
                  <a:noFill/>
                </a:ln>
                <a:solidFill>
                  <a:schemeClr val="tx1"/>
                </a:solidFill>
                <a:effectLst/>
                <a:ea typeface="Times New Roman" pitchFamily="18" charset="0"/>
                <a:cs typeface="Arial" pitchFamily="34" charset="0"/>
              </a:rPr>
              <a:t> verilmesinde başta </a:t>
            </a:r>
            <a:r>
              <a:rPr kumimoji="0" lang="tr-TR" b="1" i="0" u="none" strike="noStrike" cap="none" normalizeH="0" baseline="0" dirty="0" smtClean="0">
                <a:ln>
                  <a:noFill/>
                </a:ln>
                <a:solidFill>
                  <a:schemeClr val="tx1"/>
                </a:solidFill>
                <a:effectLst/>
                <a:ea typeface="Times New Roman" pitchFamily="18" charset="0"/>
                <a:cs typeface="Arial" pitchFamily="34" charset="0"/>
              </a:rPr>
              <a:t>potasyum</a:t>
            </a:r>
            <a:r>
              <a:rPr kumimoji="0" lang="tr-TR" i="0" u="none" strike="noStrike" cap="none" normalizeH="0" baseline="0" dirty="0" smtClean="0">
                <a:ln>
                  <a:noFill/>
                </a:ln>
                <a:solidFill>
                  <a:schemeClr val="tx1"/>
                </a:solidFill>
                <a:effectLst/>
                <a:ea typeface="Times New Roman" pitchFamily="18" charset="0"/>
                <a:cs typeface="Arial" pitchFamily="34" charset="0"/>
              </a:rPr>
              <a:t> olmak üzere kimi elementlerin olumlu ve önemli etki yaptığı üzerinde görüş birliği oluşmuştur. </a:t>
            </a:r>
            <a:endParaRPr kumimoji="0" lang="tr-TR" i="0" u="none" strike="noStrike" cap="none" normalizeH="0" baseline="0" dirty="0" smtClean="0">
              <a:ln>
                <a:noFill/>
              </a:ln>
              <a:solidFill>
                <a:schemeClr val="tx1"/>
              </a:solidFill>
              <a:effectLs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714348" y="928670"/>
            <a:ext cx="7715304" cy="397031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tr-TR" dirty="0" smtClean="0"/>
              <a:t>Özet olarak;</a:t>
            </a:r>
          </a:p>
          <a:p>
            <a:pPr algn="just"/>
            <a:r>
              <a:rPr lang="tr-TR" dirty="0" err="1" smtClean="0"/>
              <a:t>Floemin</a:t>
            </a:r>
            <a:r>
              <a:rPr lang="tr-TR" dirty="0" smtClean="0"/>
              <a:t> yüklenmesi sırasında </a:t>
            </a:r>
            <a:r>
              <a:rPr lang="tr-TR" dirty="0" err="1" smtClean="0"/>
              <a:t>mezofil</a:t>
            </a:r>
            <a:r>
              <a:rPr lang="tr-TR" dirty="0" smtClean="0"/>
              <a:t> hücrelerinin </a:t>
            </a:r>
            <a:r>
              <a:rPr lang="tr-TR" dirty="0" err="1" smtClean="0"/>
              <a:t>osmotik</a:t>
            </a:r>
            <a:r>
              <a:rPr lang="tr-TR" dirty="0" smtClean="0"/>
              <a:t> basıncı, gözenekli </a:t>
            </a:r>
            <a:r>
              <a:rPr lang="tr-TR" dirty="0" err="1" smtClean="0"/>
              <a:t>floem</a:t>
            </a:r>
            <a:r>
              <a:rPr lang="tr-TR" dirty="0" smtClean="0"/>
              <a:t> hücrelerinin basıncından daha düşüktür, bu nedenle şekerlerin daha yüksek konsantrasyonlu alana doğru hareketini sağlamak için </a:t>
            </a:r>
            <a:r>
              <a:rPr lang="tr-TR" dirty="0" err="1" smtClean="0"/>
              <a:t>floemin</a:t>
            </a:r>
            <a:r>
              <a:rPr lang="tr-TR" dirty="0" smtClean="0"/>
              <a:t> yüklenmesi enerjiye ihtiyaç duyar. </a:t>
            </a:r>
            <a:r>
              <a:rPr lang="tr-TR" dirty="0" err="1" smtClean="0"/>
              <a:t>Floemin</a:t>
            </a:r>
            <a:r>
              <a:rPr lang="tr-TR" dirty="0" smtClean="0"/>
              <a:t> yüklenmesi gözenekli </a:t>
            </a:r>
            <a:r>
              <a:rPr lang="tr-TR" dirty="0" err="1" smtClean="0"/>
              <a:t>floem</a:t>
            </a:r>
            <a:r>
              <a:rPr lang="tr-TR" dirty="0" smtClean="0"/>
              <a:t> borularında yüksek </a:t>
            </a:r>
            <a:r>
              <a:rPr lang="tr-TR" dirty="0" err="1" smtClean="0"/>
              <a:t>osmotik</a:t>
            </a:r>
            <a:r>
              <a:rPr lang="tr-TR" dirty="0" smtClean="0"/>
              <a:t> basınç yaratır ve özümlenmiş maddelerin toplu taşınması için itici güç sağlar. Yüklenme olayı şekerlerin </a:t>
            </a:r>
            <a:r>
              <a:rPr lang="tr-TR" dirty="0" err="1" smtClean="0"/>
              <a:t>mezofil</a:t>
            </a:r>
            <a:r>
              <a:rPr lang="tr-TR" dirty="0" smtClean="0"/>
              <a:t> hücrelerinden (</a:t>
            </a:r>
            <a:r>
              <a:rPr lang="tr-TR" dirty="0" err="1" smtClean="0"/>
              <a:t>symplast</a:t>
            </a:r>
            <a:r>
              <a:rPr lang="tr-TR" dirty="0" smtClean="0"/>
              <a:t>) hücre duvarlarına (</a:t>
            </a:r>
            <a:r>
              <a:rPr lang="tr-TR" dirty="0" err="1" smtClean="0"/>
              <a:t>apoplast</a:t>
            </a:r>
            <a:r>
              <a:rPr lang="tr-TR" dirty="0" smtClean="0"/>
              <a:t>) ve buradan da </a:t>
            </a:r>
            <a:r>
              <a:rPr lang="tr-TR" dirty="0" err="1" smtClean="0"/>
              <a:t>floem</a:t>
            </a:r>
            <a:r>
              <a:rPr lang="tr-TR" dirty="0" smtClean="0"/>
              <a:t> hücrelerine (</a:t>
            </a:r>
            <a:r>
              <a:rPr lang="tr-TR" dirty="0" err="1" smtClean="0"/>
              <a:t>symplast</a:t>
            </a:r>
            <a:r>
              <a:rPr lang="tr-TR" dirty="0" smtClean="0"/>
              <a:t>) doğru meydana gelen hareketi kapsar. Şekerler gözeneklere hareket ederken, bu hareket komşu hücreler tarafından desteklenebilir.</a:t>
            </a:r>
          </a:p>
          <a:p>
            <a:pPr algn="just"/>
            <a:endParaRPr lang="tr-TR" dirty="0" smtClean="0"/>
          </a:p>
          <a:p>
            <a:pPr algn="just"/>
            <a:r>
              <a:rPr lang="tr-TR" dirty="0" smtClean="0"/>
              <a:t>C4 türlerinde hareketin büyük bölümü iletim demeti kını hücreleri tarafından gerçekleştirilir. Çünkü bu hücreler yaprakta damarları kuşatmışlardır ve kloroplastlara sahiptirler. </a:t>
            </a:r>
            <a:endParaRPr lang="tr-T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714348" y="1071546"/>
            <a:ext cx="8001024" cy="3139321"/>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tab pos="579438" algn="l"/>
              </a:tabLst>
            </a:pPr>
            <a:r>
              <a:rPr kumimoji="0" lang="tr-TR" i="0" u="none" strike="noStrike" cap="none" normalizeH="0" baseline="0" dirty="0" smtClean="0">
                <a:ln>
                  <a:noFill/>
                </a:ln>
                <a:solidFill>
                  <a:schemeClr val="tx1"/>
                </a:solidFill>
                <a:effectLst/>
                <a:ea typeface="Times New Roman" pitchFamily="18" charset="0"/>
                <a:cs typeface="Arial" pitchFamily="34" charset="0"/>
              </a:rPr>
              <a:t>Taşınarak son noktaya ulaşıldığında kalbur elementi ile arkadaş hücresi kompleksindeki fotosentez ürünlerinin alan organ hücrelerine boşaltılması olgusu </a:t>
            </a:r>
            <a:r>
              <a:rPr kumimoji="0" lang="tr-TR" i="1" u="none" strike="noStrike" cap="none" normalizeH="0" baseline="0" dirty="0" err="1" smtClean="0">
                <a:ln>
                  <a:noFill/>
                </a:ln>
                <a:solidFill>
                  <a:schemeClr val="tx1"/>
                </a:solidFill>
                <a:effectLst/>
                <a:ea typeface="Times New Roman" pitchFamily="18" charset="0"/>
                <a:cs typeface="Arial" pitchFamily="34" charset="0"/>
              </a:rPr>
              <a:t>Floemin</a:t>
            </a:r>
            <a:r>
              <a:rPr kumimoji="0" lang="tr-TR" i="1" u="none" strike="noStrike" cap="none" normalizeH="0" baseline="0" dirty="0" smtClean="0">
                <a:ln>
                  <a:noFill/>
                </a:ln>
                <a:solidFill>
                  <a:schemeClr val="tx1"/>
                </a:solidFill>
                <a:effectLst/>
                <a:ea typeface="Times New Roman" pitchFamily="18" charset="0"/>
                <a:cs typeface="Arial" pitchFamily="34" charset="0"/>
              </a:rPr>
              <a:t> Boşaltılması </a:t>
            </a:r>
            <a:r>
              <a:rPr kumimoji="0" lang="tr-TR" i="0" u="none" strike="noStrike" cap="none" normalizeH="0" baseline="0" dirty="0" smtClean="0">
                <a:ln>
                  <a:noFill/>
                </a:ln>
                <a:solidFill>
                  <a:schemeClr val="tx1"/>
                </a:solidFill>
                <a:effectLst/>
                <a:ea typeface="Times New Roman" pitchFamily="18" charset="0"/>
                <a:cs typeface="Arial" pitchFamily="34" charset="0"/>
              </a:rPr>
              <a:t>olarak ifade edilmiştir. </a:t>
            </a:r>
            <a:r>
              <a:rPr kumimoji="0" lang="tr-TR" i="0" u="none" strike="noStrike" cap="none" normalizeH="0" baseline="0" dirty="0" err="1" smtClean="0">
                <a:ln>
                  <a:noFill/>
                </a:ln>
                <a:solidFill>
                  <a:schemeClr val="tx1"/>
                </a:solidFill>
                <a:effectLst/>
                <a:ea typeface="Times New Roman" pitchFamily="18" charset="0"/>
                <a:cs typeface="Arial" pitchFamily="34" charset="0"/>
              </a:rPr>
              <a:t>Floemde</a:t>
            </a:r>
            <a:r>
              <a:rPr kumimoji="0" lang="tr-TR" i="0" u="none" strike="noStrike" cap="none" normalizeH="0" baseline="0" dirty="0" smtClean="0">
                <a:ln>
                  <a:noFill/>
                </a:ln>
                <a:solidFill>
                  <a:schemeClr val="tx1"/>
                </a:solidFill>
                <a:effectLst/>
                <a:ea typeface="Times New Roman" pitchFamily="18" charset="0"/>
                <a:cs typeface="Arial" pitchFamily="34" charset="0"/>
              </a:rPr>
              <a:t> taşınarak alan organlara gelindiğinde </a:t>
            </a:r>
            <a:r>
              <a:rPr kumimoji="0" lang="tr-TR" i="0" u="none" strike="noStrike" cap="none" normalizeH="0" baseline="0" dirty="0" err="1" smtClean="0">
                <a:ln>
                  <a:noFill/>
                </a:ln>
                <a:solidFill>
                  <a:schemeClr val="tx1"/>
                </a:solidFill>
                <a:effectLst/>
                <a:ea typeface="Times New Roman" pitchFamily="18" charset="0"/>
                <a:cs typeface="Arial" pitchFamily="34" charset="0"/>
              </a:rPr>
              <a:t>floemin</a:t>
            </a:r>
            <a:r>
              <a:rPr kumimoji="0" lang="tr-TR" i="0" u="none" strike="noStrike" cap="none" normalizeH="0" baseline="0" dirty="0" smtClean="0">
                <a:ln>
                  <a:noFill/>
                </a:ln>
                <a:solidFill>
                  <a:schemeClr val="tx1"/>
                </a:solidFill>
                <a:effectLst/>
                <a:ea typeface="Times New Roman" pitchFamily="18" charset="0"/>
                <a:cs typeface="Arial" pitchFamily="34" charset="0"/>
              </a:rPr>
              <a:t> boşaltılması işlemi şu üç aşamada gerçekleşir.</a:t>
            </a:r>
          </a:p>
          <a:p>
            <a:pPr marL="0" marR="0" lvl="0" indent="0" algn="just" defTabSz="914400" rtl="0" eaLnBrk="0" fontAlgn="base" latinLnBrk="0" hangingPunct="0">
              <a:lnSpc>
                <a:spcPct val="100000"/>
              </a:lnSpc>
              <a:spcBef>
                <a:spcPct val="0"/>
              </a:spcBef>
              <a:spcAft>
                <a:spcPct val="0"/>
              </a:spcAft>
              <a:buClrTx/>
              <a:buSzTx/>
              <a:buFontTx/>
              <a:buNone/>
              <a:tabLst>
                <a:tab pos="579438" algn="l"/>
              </a:tabLst>
            </a:pPr>
            <a:r>
              <a:rPr kumimoji="0" lang="tr-TR" i="0" u="none" strike="noStrike" cap="none" normalizeH="0" baseline="0" dirty="0" smtClean="0">
                <a:ln>
                  <a:noFill/>
                </a:ln>
                <a:solidFill>
                  <a:schemeClr val="tx1"/>
                </a:solidFill>
                <a:effectLst/>
                <a:ea typeface="Times New Roman" pitchFamily="18" charset="0"/>
                <a:cs typeface="Arial" pitchFamily="34" charset="0"/>
              </a:rPr>
              <a:t/>
            </a:r>
            <a:br>
              <a:rPr kumimoji="0" lang="tr-TR" i="0" u="none" strike="noStrike" cap="none" normalizeH="0" baseline="0" dirty="0" smtClean="0">
                <a:ln>
                  <a:noFill/>
                </a:ln>
                <a:solidFill>
                  <a:schemeClr val="tx1"/>
                </a:solidFill>
                <a:effectLst/>
                <a:ea typeface="Times New Roman" pitchFamily="18" charset="0"/>
                <a:cs typeface="Arial" pitchFamily="34" charset="0"/>
              </a:rPr>
            </a:br>
            <a:r>
              <a:rPr kumimoji="0" lang="tr-TR" i="0" u="none" strike="noStrike" cap="none" normalizeH="0" baseline="0" dirty="0" smtClean="0">
                <a:ln>
                  <a:noFill/>
                </a:ln>
                <a:solidFill>
                  <a:schemeClr val="tx1"/>
                </a:solidFill>
                <a:effectLst/>
                <a:ea typeface="Times New Roman" pitchFamily="18" charset="0"/>
                <a:cs typeface="Arial" pitchFamily="34" charset="0"/>
              </a:rPr>
              <a:t>a.	</a:t>
            </a:r>
            <a:r>
              <a:rPr kumimoji="0" lang="tr-TR" i="0" u="none" strike="noStrike" cap="none" normalizeH="0" baseline="0" dirty="0" err="1" smtClean="0">
                <a:ln>
                  <a:noFill/>
                </a:ln>
                <a:solidFill>
                  <a:schemeClr val="tx1"/>
                </a:solidFill>
                <a:effectLst/>
                <a:ea typeface="Times New Roman" pitchFamily="18" charset="0"/>
                <a:cs typeface="Arial" pitchFamily="34" charset="0"/>
              </a:rPr>
              <a:t>Floemin</a:t>
            </a:r>
            <a:r>
              <a:rPr kumimoji="0" lang="tr-TR" i="0" u="none" strike="noStrike" cap="none" normalizeH="0" baseline="0" dirty="0" smtClean="0">
                <a:ln>
                  <a:noFill/>
                </a:ln>
                <a:solidFill>
                  <a:schemeClr val="tx1"/>
                </a:solidFill>
                <a:effectLst/>
                <a:ea typeface="Times New Roman" pitchFamily="18" charset="0"/>
                <a:cs typeface="Arial" pitchFamily="34" charset="0"/>
              </a:rPr>
              <a:t> kalbur boru elementlerinde arkadaş hücreleri kompleksinde</a:t>
            </a:r>
            <a:br>
              <a:rPr kumimoji="0" lang="tr-TR" i="0" u="none" strike="noStrike" cap="none" normalizeH="0" baseline="0" dirty="0" smtClean="0">
                <a:ln>
                  <a:noFill/>
                </a:ln>
                <a:solidFill>
                  <a:schemeClr val="tx1"/>
                </a:solidFill>
                <a:effectLst/>
                <a:ea typeface="Times New Roman" pitchFamily="18" charset="0"/>
                <a:cs typeface="Arial" pitchFamily="34" charset="0"/>
              </a:rPr>
            </a:br>
            <a:r>
              <a:rPr kumimoji="0" lang="tr-TR" i="0" u="none" strike="noStrike" cap="none" normalizeH="0" baseline="0" dirty="0" smtClean="0">
                <a:ln>
                  <a:noFill/>
                </a:ln>
                <a:solidFill>
                  <a:schemeClr val="tx1"/>
                </a:solidFill>
                <a:effectLst/>
                <a:ea typeface="Times New Roman" pitchFamily="18" charset="0"/>
                <a:cs typeface="Arial" pitchFamily="34" charset="0"/>
              </a:rPr>
              <a:t>bulunan fotosentez ürünleri alan organa aktarılır.</a:t>
            </a:r>
            <a:endParaRPr kumimoji="0" lang="tr-TR"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tab pos="579438" algn="l"/>
              </a:tabLst>
            </a:pPr>
            <a:r>
              <a:rPr kumimoji="0" lang="tr-TR" i="0" u="none" strike="noStrike" cap="none" normalizeH="0" baseline="0" dirty="0" smtClean="0">
                <a:ln>
                  <a:noFill/>
                </a:ln>
                <a:solidFill>
                  <a:schemeClr val="tx1"/>
                </a:solidFill>
                <a:effectLst/>
                <a:ea typeface="Times New Roman" pitchFamily="18" charset="0"/>
                <a:cs typeface="Arial" pitchFamily="34" charset="0"/>
              </a:rPr>
              <a:t>b.	Aktarma işlemi tamamlandıktan sonra şekerler, alan organ hücrelerine</a:t>
            </a:r>
            <a:br>
              <a:rPr kumimoji="0" lang="tr-TR" i="0" u="none" strike="noStrike" cap="none" normalizeH="0" baseline="0" dirty="0" smtClean="0">
                <a:ln>
                  <a:noFill/>
                </a:ln>
                <a:solidFill>
                  <a:schemeClr val="tx1"/>
                </a:solidFill>
                <a:effectLst/>
                <a:ea typeface="Times New Roman" pitchFamily="18" charset="0"/>
                <a:cs typeface="Arial" pitchFamily="34" charset="0"/>
              </a:rPr>
            </a:br>
            <a:r>
              <a:rPr kumimoji="0" lang="tr-TR" i="0" u="none" strike="noStrike" cap="none" normalizeH="0" baseline="0" dirty="0" smtClean="0">
                <a:ln>
                  <a:noFill/>
                </a:ln>
                <a:solidFill>
                  <a:schemeClr val="tx1"/>
                </a:solidFill>
                <a:effectLst/>
                <a:ea typeface="Times New Roman" pitchFamily="18" charset="0"/>
                <a:cs typeface="Arial" pitchFamily="34" charset="0"/>
              </a:rPr>
              <a:t>kısa yol taşınır.</a:t>
            </a:r>
            <a:endParaRPr kumimoji="0" lang="tr-TR"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tab pos="579438" algn="l"/>
              </a:tabLst>
            </a:pPr>
            <a:r>
              <a:rPr kumimoji="0" lang="tr-TR" i="0" u="none" strike="noStrike" cap="none" normalizeH="0" baseline="0" dirty="0" smtClean="0">
                <a:ln>
                  <a:noFill/>
                </a:ln>
                <a:solidFill>
                  <a:schemeClr val="tx1"/>
                </a:solidFill>
                <a:effectLst/>
                <a:ea typeface="Times New Roman" pitchFamily="18" charset="0"/>
                <a:cs typeface="Arial" pitchFamily="34" charset="0"/>
              </a:rPr>
              <a:t>c.	Son olarak şekerler depolanır ya da alan organların hücrelerinde</a:t>
            </a:r>
            <a:br>
              <a:rPr kumimoji="0" lang="tr-TR" i="0" u="none" strike="noStrike" cap="none" normalizeH="0" baseline="0" dirty="0" smtClean="0">
                <a:ln>
                  <a:noFill/>
                </a:ln>
                <a:solidFill>
                  <a:schemeClr val="tx1"/>
                </a:solidFill>
                <a:effectLst/>
                <a:ea typeface="Times New Roman" pitchFamily="18" charset="0"/>
                <a:cs typeface="Arial" pitchFamily="34" charset="0"/>
              </a:rPr>
            </a:br>
            <a:r>
              <a:rPr kumimoji="0" lang="tr-TR" i="0" u="none" strike="noStrike" cap="none" normalizeH="0" baseline="0" dirty="0" err="1" smtClean="0">
                <a:ln>
                  <a:noFill/>
                </a:ln>
                <a:solidFill>
                  <a:schemeClr val="tx1"/>
                </a:solidFill>
                <a:effectLst/>
                <a:ea typeface="Times New Roman" pitchFamily="18" charset="0"/>
                <a:cs typeface="Arial" pitchFamily="34" charset="0"/>
              </a:rPr>
              <a:t>metabolize</a:t>
            </a:r>
            <a:r>
              <a:rPr kumimoji="0" lang="tr-TR" i="0" u="none" strike="noStrike" cap="none" normalizeH="0" baseline="0" dirty="0" smtClean="0">
                <a:ln>
                  <a:noFill/>
                </a:ln>
                <a:solidFill>
                  <a:schemeClr val="tx1"/>
                </a:solidFill>
                <a:effectLst/>
                <a:ea typeface="Times New Roman" pitchFamily="18" charset="0"/>
                <a:cs typeface="Arial" pitchFamily="34" charset="0"/>
              </a:rPr>
              <a:t> edilir.</a:t>
            </a:r>
            <a:endParaRPr kumimoji="0" lang="tr-TR" i="0" u="none" strike="noStrike" cap="none" normalizeH="0" baseline="0" dirty="0" smtClean="0">
              <a:ln>
                <a:noFill/>
              </a:ln>
              <a:solidFill>
                <a:schemeClr val="tx1"/>
              </a:solidFill>
              <a:effectLst/>
            </a:endParaRPr>
          </a:p>
        </p:txBody>
      </p:sp>
      <p:sp>
        <p:nvSpPr>
          <p:cNvPr id="3" name="2 Dikdörtgen"/>
          <p:cNvSpPr/>
          <p:nvPr/>
        </p:nvSpPr>
        <p:spPr>
          <a:xfrm>
            <a:off x="1554163" y="307072"/>
            <a:ext cx="294640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lvl="0" algn="ctr" fontAlgn="base">
              <a:spcBef>
                <a:spcPct val="0"/>
              </a:spcBef>
              <a:spcAft>
                <a:spcPct val="0"/>
              </a:spcAft>
              <a:tabLst>
                <a:tab pos="579438" algn="l"/>
              </a:tabLst>
            </a:pPr>
            <a:r>
              <a:rPr lang="tr-TR" b="1" dirty="0" smtClean="0">
                <a:solidFill>
                  <a:prstClr val="black"/>
                </a:solidFill>
                <a:ea typeface="Times New Roman" pitchFamily="18" charset="0"/>
                <a:cs typeface="Arial" pitchFamily="34" charset="0"/>
              </a:rPr>
              <a:t>FLOEMİN BOŞALTILMASI</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285720" y="714356"/>
            <a:ext cx="8501090" cy="3693319"/>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222250" algn="just" defTabSz="914400" rtl="0" eaLnBrk="1" fontAlgn="base" latinLnBrk="0" hangingPunct="1">
              <a:lnSpc>
                <a:spcPct val="100000"/>
              </a:lnSpc>
              <a:spcBef>
                <a:spcPct val="0"/>
              </a:spcBef>
              <a:spcAft>
                <a:spcPct val="0"/>
              </a:spcAft>
              <a:buClrTx/>
              <a:buSzTx/>
              <a:buFontTx/>
              <a:buNone/>
              <a:tabLst>
                <a:tab pos="400050" algn="l"/>
              </a:tabLst>
            </a:pPr>
            <a:r>
              <a:rPr kumimoji="0" lang="tr-TR" i="0" u="none" strike="noStrike" cap="none" normalizeH="0" baseline="0" dirty="0" smtClean="0">
                <a:ln>
                  <a:noFill/>
                </a:ln>
                <a:solidFill>
                  <a:schemeClr val="tx1"/>
                </a:solidFill>
                <a:effectLst/>
                <a:ea typeface="Times New Roman" pitchFamily="18" charset="0"/>
                <a:cs typeface="Arial" pitchFamily="34" charset="0"/>
              </a:rPr>
              <a:t>Bitki fizyologları tarafından geniş kabul gören basınç-akım mekanizması ile </a:t>
            </a:r>
            <a:r>
              <a:rPr kumimoji="0" lang="tr-TR" i="0" u="none" strike="noStrike" cap="none" normalizeH="0" baseline="0" dirty="0" err="1" smtClean="0">
                <a:ln>
                  <a:noFill/>
                </a:ln>
                <a:solidFill>
                  <a:schemeClr val="tx1"/>
                </a:solidFill>
                <a:effectLst/>
                <a:ea typeface="Times New Roman" pitchFamily="18" charset="0"/>
                <a:cs typeface="Arial" pitchFamily="34" charset="0"/>
              </a:rPr>
              <a:t>floemde</a:t>
            </a:r>
            <a:r>
              <a:rPr kumimoji="0" lang="tr-TR" i="0" u="none" strike="noStrike" cap="none" normalizeH="0" baseline="0" dirty="0" smtClean="0">
                <a:ln>
                  <a:noFill/>
                </a:ln>
                <a:solidFill>
                  <a:schemeClr val="tx1"/>
                </a:solidFill>
                <a:effectLst/>
                <a:ea typeface="Times New Roman" pitchFamily="18" charset="0"/>
                <a:cs typeface="Arial" pitchFamily="34" charset="0"/>
              </a:rPr>
              <a:t> fotosentez ürünlerinin taşınmasında aşağıdaki hususlar önemle göz önünde bulundurulmalıdır. Bunlar:</a:t>
            </a:r>
          </a:p>
          <a:p>
            <a:pPr marL="0" marR="0" lvl="0" indent="222250" algn="just" defTabSz="914400" rtl="0" eaLnBrk="1" fontAlgn="base" latinLnBrk="0" hangingPunct="1">
              <a:lnSpc>
                <a:spcPct val="100000"/>
              </a:lnSpc>
              <a:spcBef>
                <a:spcPct val="0"/>
              </a:spcBef>
              <a:spcAft>
                <a:spcPct val="0"/>
              </a:spcAft>
              <a:buClrTx/>
              <a:buSzTx/>
              <a:buFontTx/>
              <a:buNone/>
              <a:tabLst>
                <a:tab pos="400050" algn="l"/>
              </a:tabLst>
            </a:pPr>
            <a:endParaRPr kumimoji="0" lang="tr-TR" i="0" u="none" strike="noStrike" cap="none" normalizeH="0" baseline="0" dirty="0" smtClean="0">
              <a:ln>
                <a:noFill/>
              </a:ln>
              <a:solidFill>
                <a:schemeClr val="tx1"/>
              </a:solidFill>
              <a:effectLst/>
            </a:endParaRPr>
          </a:p>
          <a:p>
            <a:pPr marL="0" marR="0" lvl="0" indent="244475" algn="just" defTabSz="914400" rtl="0" eaLnBrk="0" fontAlgn="base" latinLnBrk="0" hangingPunct="0">
              <a:lnSpc>
                <a:spcPct val="100000"/>
              </a:lnSpc>
              <a:spcBef>
                <a:spcPct val="0"/>
              </a:spcBef>
              <a:spcAft>
                <a:spcPct val="0"/>
              </a:spcAft>
              <a:buClrTx/>
              <a:buSzTx/>
              <a:buFontTx/>
              <a:buAutoNum type="alphaLcPeriod"/>
              <a:tabLst>
                <a:tab pos="400050" algn="l"/>
              </a:tabLst>
            </a:pPr>
            <a:r>
              <a:rPr kumimoji="0" lang="tr-TR" i="0" u="none" strike="noStrike" cap="none" normalizeH="0" baseline="0" dirty="0" err="1" smtClean="0">
                <a:ln>
                  <a:noFill/>
                </a:ln>
                <a:solidFill>
                  <a:schemeClr val="tx1"/>
                </a:solidFill>
                <a:effectLst/>
                <a:ea typeface="Times New Roman" pitchFamily="18" charset="0"/>
                <a:cs typeface="Arial" pitchFamily="34" charset="0"/>
              </a:rPr>
              <a:t>Floemin</a:t>
            </a:r>
            <a:r>
              <a:rPr kumimoji="0" lang="tr-TR" i="0" u="none" strike="noStrike" cap="none" normalizeH="0" baseline="0" dirty="0" smtClean="0">
                <a:ln>
                  <a:noFill/>
                </a:ln>
                <a:solidFill>
                  <a:schemeClr val="tx1"/>
                </a:solidFill>
                <a:effectLst/>
                <a:ea typeface="Times New Roman" pitchFamily="18" charset="0"/>
                <a:cs typeface="Arial" pitchFamily="34" charset="0"/>
              </a:rPr>
              <a:t> kalbur tabakalarındaki delikçikler açık olmalıdır. Herhangi</a:t>
            </a:r>
            <a:br>
              <a:rPr kumimoji="0" lang="tr-TR" i="0" u="none" strike="noStrike" cap="none" normalizeH="0" baseline="0" dirty="0" smtClean="0">
                <a:ln>
                  <a:noFill/>
                </a:ln>
                <a:solidFill>
                  <a:schemeClr val="tx1"/>
                </a:solidFill>
                <a:effectLst/>
                <a:ea typeface="Times New Roman" pitchFamily="18" charset="0"/>
                <a:cs typeface="Arial" pitchFamily="34" charset="0"/>
              </a:rPr>
            </a:br>
            <a:r>
              <a:rPr kumimoji="0" lang="tr-TR" i="0" u="none" strike="noStrike" cap="none" normalizeH="0" baseline="0" dirty="0" smtClean="0">
                <a:ln>
                  <a:noFill/>
                </a:ln>
                <a:solidFill>
                  <a:schemeClr val="tx1"/>
                </a:solidFill>
                <a:effectLst/>
                <a:ea typeface="Times New Roman" pitchFamily="18" charset="0"/>
                <a:cs typeface="Arial" pitchFamily="34" charset="0"/>
              </a:rPr>
              <a:t>bir nedenle anılan delikçiklerin örneğin P proteinleri ya da diğer materyaller tarafından kapatılması </a:t>
            </a:r>
            <a:r>
              <a:rPr kumimoji="0" lang="tr-TR" i="0" u="none" strike="noStrike" cap="none" normalizeH="0" baseline="0" dirty="0" err="1" smtClean="0">
                <a:ln>
                  <a:noFill/>
                </a:ln>
                <a:solidFill>
                  <a:schemeClr val="tx1"/>
                </a:solidFill>
                <a:effectLst/>
                <a:ea typeface="Times New Roman" pitchFamily="18" charset="0"/>
                <a:cs typeface="Arial" pitchFamily="34" charset="0"/>
              </a:rPr>
              <a:t>floemde</a:t>
            </a:r>
            <a:r>
              <a:rPr kumimoji="0" lang="tr-TR" i="0" u="none" strike="noStrike" cap="none" normalizeH="0" baseline="0" dirty="0" smtClean="0">
                <a:ln>
                  <a:noFill/>
                </a:ln>
                <a:solidFill>
                  <a:schemeClr val="tx1"/>
                </a:solidFill>
                <a:effectLst/>
                <a:ea typeface="Times New Roman" pitchFamily="18" charset="0"/>
                <a:cs typeface="Arial" pitchFamily="34" charset="0"/>
              </a:rPr>
              <a:t> taşınma hızına önemli ölçüde etki yapar.</a:t>
            </a:r>
          </a:p>
          <a:p>
            <a:pPr marL="0" marR="0" lvl="0" indent="244475" algn="just" defTabSz="914400" rtl="0" eaLnBrk="0" fontAlgn="base" latinLnBrk="0" hangingPunct="0">
              <a:lnSpc>
                <a:spcPct val="100000"/>
              </a:lnSpc>
              <a:spcBef>
                <a:spcPct val="0"/>
              </a:spcBef>
              <a:spcAft>
                <a:spcPct val="0"/>
              </a:spcAft>
              <a:buClrTx/>
              <a:buSzTx/>
              <a:buFontTx/>
              <a:buAutoNum type="alphaLcPeriod"/>
              <a:tabLst>
                <a:tab pos="400050" algn="l"/>
              </a:tabLst>
            </a:pPr>
            <a:endParaRPr kumimoji="0" lang="tr-TR" i="0" u="none" strike="noStrike" cap="none" normalizeH="0" baseline="0" dirty="0" smtClean="0">
              <a:ln>
                <a:noFill/>
              </a:ln>
              <a:solidFill>
                <a:schemeClr val="tx1"/>
              </a:solidFill>
              <a:effectLst/>
              <a:ea typeface="Times New Roman" pitchFamily="18" charset="0"/>
              <a:cs typeface="Arial" pitchFamily="34" charset="0"/>
            </a:endParaRPr>
          </a:p>
          <a:p>
            <a:pPr marL="0" marR="0" lvl="0" indent="244475" algn="just" defTabSz="914400" rtl="0" eaLnBrk="0" fontAlgn="base" latinLnBrk="0" hangingPunct="0">
              <a:lnSpc>
                <a:spcPct val="100000"/>
              </a:lnSpc>
              <a:spcBef>
                <a:spcPct val="0"/>
              </a:spcBef>
              <a:spcAft>
                <a:spcPct val="0"/>
              </a:spcAft>
              <a:buClrTx/>
              <a:buSzTx/>
              <a:buFontTx/>
              <a:buAutoNum type="alphaLcPeriod"/>
              <a:tabLst>
                <a:tab pos="400050" algn="l"/>
              </a:tabLst>
            </a:pPr>
            <a:r>
              <a:rPr kumimoji="0" lang="tr-TR" i="0" u="none" strike="noStrike" cap="none" normalizeH="0" baseline="0" dirty="0" err="1" smtClean="0">
                <a:ln>
                  <a:noFill/>
                </a:ln>
                <a:solidFill>
                  <a:schemeClr val="tx1"/>
                </a:solidFill>
                <a:effectLst/>
                <a:ea typeface="Times New Roman" pitchFamily="18" charset="0"/>
                <a:cs typeface="Arial" pitchFamily="34" charset="0"/>
              </a:rPr>
              <a:t>Floemin</a:t>
            </a:r>
            <a:r>
              <a:rPr kumimoji="0" lang="tr-TR" i="0" u="none" strike="noStrike" cap="none" normalizeH="0" baseline="0" dirty="0" smtClean="0">
                <a:ln>
                  <a:noFill/>
                </a:ln>
                <a:solidFill>
                  <a:schemeClr val="tx1"/>
                </a:solidFill>
                <a:effectLst/>
                <a:ea typeface="Times New Roman" pitchFamily="18" charset="0"/>
                <a:cs typeface="Arial" pitchFamily="34" charset="0"/>
              </a:rPr>
              <a:t> bir kalbur elementinde hiçbir zaman iki yönlü taşınma olmaz. Kalbur elementlerinde uzun yol taşınmanın kitle akımı ile gerçekleşmesi iki yönlü taşınmayı olanaksız kılar. Bir boru içerisinde tek yönlü böyle bir taşınma doğal olarak aynı boruda karşı yöndeki taşınmaya engel olur. Ancak </a:t>
            </a:r>
            <a:r>
              <a:rPr kumimoji="0" lang="tr-TR" i="0" u="none" strike="noStrike" cap="none" normalizeH="0" baseline="0" dirty="0" err="1" smtClean="0">
                <a:ln>
                  <a:noFill/>
                </a:ln>
                <a:solidFill>
                  <a:schemeClr val="tx1"/>
                </a:solidFill>
                <a:effectLst/>
                <a:ea typeface="Times New Roman" pitchFamily="18" charset="0"/>
                <a:cs typeface="Arial" pitchFamily="34" charset="0"/>
              </a:rPr>
              <a:t>floemin</a:t>
            </a:r>
            <a:r>
              <a:rPr kumimoji="0" lang="tr-TR" i="0" u="none" strike="noStrike" cap="none" normalizeH="0" baseline="0" dirty="0" smtClean="0">
                <a:ln>
                  <a:noFill/>
                </a:ln>
                <a:solidFill>
                  <a:schemeClr val="tx1"/>
                </a:solidFill>
                <a:effectLst/>
                <a:ea typeface="Times New Roman" pitchFamily="18" charset="0"/>
                <a:cs typeface="Arial" pitchFamily="34" charset="0"/>
              </a:rPr>
              <a:t> değişik kalbur elementlerinde fotosentez ürünleri farklı yönlerde taşınabilmektedir.</a:t>
            </a:r>
            <a:endParaRPr kumimoji="0" lang="tr-TR" i="0" u="none" strike="noStrike" cap="none" normalizeH="0" baseline="0" dirty="0" smtClean="0">
              <a:ln>
                <a:noFill/>
              </a:ln>
              <a:solidFill>
                <a:schemeClr val="tx1"/>
              </a:solidFill>
              <a:effectLs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928662" y="889844"/>
            <a:ext cx="7429552" cy="341632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lvl="0" indent="244475" algn="just" eaLnBrk="0" fontAlgn="base" hangingPunct="0">
              <a:spcBef>
                <a:spcPct val="0"/>
              </a:spcBef>
              <a:spcAft>
                <a:spcPct val="0"/>
              </a:spcAft>
              <a:buAutoNum type="alphaLcPeriod" startAt="3"/>
              <a:tabLst>
                <a:tab pos="400050" algn="l"/>
              </a:tabLst>
            </a:pPr>
            <a:r>
              <a:rPr lang="tr-TR" dirty="0" err="1" smtClean="0">
                <a:ea typeface="Times New Roman" pitchFamily="18" charset="0"/>
                <a:cs typeface="Arial" pitchFamily="34" charset="0"/>
              </a:rPr>
              <a:t>Floem</a:t>
            </a:r>
            <a:r>
              <a:rPr lang="tr-TR" dirty="0" smtClean="0">
                <a:ea typeface="Times New Roman" pitchFamily="18" charset="0"/>
                <a:cs typeface="Arial" pitchFamily="34" charset="0"/>
              </a:rPr>
              <a:t> iletim borusu içerisinde fotosentez ürünlerinin uzun yol taşınmalarında </a:t>
            </a:r>
            <a:r>
              <a:rPr lang="tr-TR" dirty="0" err="1" smtClean="0">
                <a:ea typeface="Times New Roman" pitchFamily="18" charset="0"/>
                <a:cs typeface="Arial" pitchFamily="34" charset="0"/>
              </a:rPr>
              <a:t>metabolik</a:t>
            </a:r>
            <a:r>
              <a:rPr lang="tr-TR" dirty="0" smtClean="0">
                <a:ea typeface="Times New Roman" pitchFamily="18" charset="0"/>
                <a:cs typeface="Arial" pitchFamily="34" charset="0"/>
              </a:rPr>
              <a:t> enerjiye gereksinim duyulmamakta ve taşınma basınç </a:t>
            </a:r>
            <a:r>
              <a:rPr lang="tr-TR" dirty="0" err="1" smtClean="0">
                <a:ea typeface="Times New Roman" pitchFamily="18" charset="0"/>
                <a:cs typeface="Arial" pitchFamily="34" charset="0"/>
              </a:rPr>
              <a:t>gradientine</a:t>
            </a:r>
            <a:r>
              <a:rPr lang="tr-TR" dirty="0" smtClean="0">
                <a:ea typeface="Times New Roman" pitchFamily="18" charset="0"/>
                <a:cs typeface="Arial" pitchFamily="34" charset="0"/>
              </a:rPr>
              <a:t> göre pasif olarak gerçekleşmektedir. Bunun en önemli kanıtı ATP oluşumu ve kullanımı üzerine önemli etkileri olan düşük sıcaklık, oksijen yokluğu ve </a:t>
            </a:r>
            <a:r>
              <a:rPr lang="tr-TR" dirty="0" err="1" smtClean="0">
                <a:ea typeface="Times New Roman" pitchFamily="18" charset="0"/>
                <a:cs typeface="Arial" pitchFamily="34" charset="0"/>
              </a:rPr>
              <a:t>metabolik</a:t>
            </a:r>
            <a:r>
              <a:rPr lang="tr-TR" dirty="0" smtClean="0">
                <a:ea typeface="Times New Roman" pitchFamily="18" charset="0"/>
                <a:cs typeface="Arial" pitchFamily="34" charset="0"/>
              </a:rPr>
              <a:t> önleyiciler gibi etmenler </a:t>
            </a:r>
            <a:r>
              <a:rPr lang="tr-TR" dirty="0" err="1" smtClean="0">
                <a:ea typeface="Times New Roman" pitchFamily="18" charset="0"/>
                <a:cs typeface="Arial" pitchFamily="34" charset="0"/>
              </a:rPr>
              <a:t>floemde</a:t>
            </a:r>
            <a:r>
              <a:rPr lang="tr-TR" dirty="0" smtClean="0">
                <a:ea typeface="Times New Roman" pitchFamily="18" charset="0"/>
                <a:cs typeface="Arial" pitchFamily="34" charset="0"/>
              </a:rPr>
              <a:t> taşınmayı durdurmamaktadır.</a:t>
            </a:r>
          </a:p>
          <a:p>
            <a:pPr lvl="0" indent="244475" algn="just" eaLnBrk="0" fontAlgn="base" hangingPunct="0">
              <a:spcBef>
                <a:spcPct val="0"/>
              </a:spcBef>
              <a:spcAft>
                <a:spcPct val="0"/>
              </a:spcAft>
              <a:buAutoNum type="alphaLcPeriod" startAt="3"/>
              <a:tabLst>
                <a:tab pos="400050" algn="l"/>
              </a:tabLst>
            </a:pPr>
            <a:endParaRPr lang="tr-TR" dirty="0" smtClean="0">
              <a:ea typeface="Times New Roman" pitchFamily="18" charset="0"/>
              <a:cs typeface="Arial" pitchFamily="34" charset="0"/>
            </a:endParaRPr>
          </a:p>
          <a:p>
            <a:pPr lvl="0" indent="244475" algn="just" eaLnBrk="0" fontAlgn="base" hangingPunct="0">
              <a:spcBef>
                <a:spcPct val="0"/>
              </a:spcBef>
              <a:spcAft>
                <a:spcPct val="0"/>
              </a:spcAft>
              <a:buAutoNum type="alphaLcPeriod" startAt="3"/>
              <a:tabLst>
                <a:tab pos="400050" algn="l"/>
              </a:tabLst>
            </a:pPr>
            <a:r>
              <a:rPr lang="tr-TR" dirty="0" smtClean="0">
                <a:ea typeface="Times New Roman" pitchFamily="18" charset="0"/>
                <a:cs typeface="Arial" pitchFamily="34" charset="0"/>
              </a:rPr>
              <a:t>Basınç-akım mekanizması ile fotosentez ürünlerinin </a:t>
            </a:r>
            <a:r>
              <a:rPr lang="tr-TR" dirty="0" err="1" smtClean="0">
                <a:ea typeface="Times New Roman" pitchFamily="18" charset="0"/>
                <a:cs typeface="Arial" pitchFamily="34" charset="0"/>
              </a:rPr>
              <a:t>floemde</a:t>
            </a:r>
            <a:r>
              <a:rPr lang="tr-TR" dirty="0" smtClean="0">
                <a:ea typeface="Times New Roman" pitchFamily="18" charset="0"/>
                <a:cs typeface="Arial" pitchFamily="34" charset="0"/>
              </a:rPr>
              <a:t> taşınması pozitif basınç </a:t>
            </a:r>
            <a:r>
              <a:rPr lang="tr-TR" dirty="0" err="1" smtClean="0">
                <a:ea typeface="Times New Roman" pitchFamily="18" charset="0"/>
                <a:cs typeface="Arial" pitchFamily="34" charset="0"/>
              </a:rPr>
              <a:t>gradienti</a:t>
            </a:r>
            <a:r>
              <a:rPr lang="tr-TR" dirty="0" smtClean="0">
                <a:ea typeface="Times New Roman" pitchFamily="18" charset="0"/>
                <a:cs typeface="Arial" pitchFamily="34" charset="0"/>
              </a:rPr>
              <a:t> ile gerçekleşmektedir. Taşınmasının kesintisiz olabilmesi ve normal şekilde sürdürülebilmesi için veren doku ile alan dokuya bitişik </a:t>
            </a:r>
            <a:r>
              <a:rPr lang="tr-TR" dirty="0" err="1" smtClean="0">
                <a:ea typeface="Times New Roman" pitchFamily="18" charset="0"/>
                <a:cs typeface="Arial" pitchFamily="34" charset="0"/>
              </a:rPr>
              <a:t>floemin</a:t>
            </a:r>
            <a:r>
              <a:rPr lang="tr-TR" dirty="0" smtClean="0">
                <a:ea typeface="Times New Roman" pitchFamily="18" charset="0"/>
                <a:cs typeface="Arial" pitchFamily="34" charset="0"/>
              </a:rPr>
              <a:t> kalbur elementlerinin arasındaki basınç </a:t>
            </a:r>
            <a:r>
              <a:rPr lang="tr-TR" dirty="0" err="1" smtClean="0">
                <a:ea typeface="Times New Roman" pitchFamily="18" charset="0"/>
                <a:cs typeface="Arial" pitchFamily="34" charset="0"/>
              </a:rPr>
              <a:t>gradienti</a:t>
            </a:r>
            <a:r>
              <a:rPr lang="tr-TR" dirty="0" smtClean="0">
                <a:ea typeface="Times New Roman" pitchFamily="18" charset="0"/>
                <a:cs typeface="Arial" pitchFamily="34" charset="0"/>
              </a:rPr>
              <a:t> yeterli büyüklükte olmalıdır. </a:t>
            </a:r>
            <a:endParaRPr lang="tr-TR"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500066" y="785794"/>
            <a:ext cx="8358214" cy="2308324"/>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ea typeface="Times New Roman" pitchFamily="18" charset="0"/>
                <a:cs typeface="Times New Roman" pitchFamily="18" charset="0"/>
              </a:rPr>
              <a:t>Organik Bileşiklerin Taşınma Mekanizmaları</a:t>
            </a:r>
          </a:p>
          <a:p>
            <a:pPr marL="0" marR="0" lvl="0" indent="449263" algn="just" defTabSz="914400" rtl="0" eaLnBrk="1" fontAlgn="base" latinLnBrk="0" hangingPunct="1">
              <a:lnSpc>
                <a:spcPct val="100000"/>
              </a:lnSpc>
              <a:spcBef>
                <a:spcPct val="0"/>
              </a:spcBef>
              <a:spcAft>
                <a:spcPct val="0"/>
              </a:spcAft>
              <a:buClrTx/>
              <a:buSzTx/>
              <a:buFontTx/>
              <a:buNone/>
              <a:tabLst/>
            </a:pPr>
            <a:endParaRPr kumimoji="0" lang="tr-TR" b="0" i="0" u="none" strike="noStrike" cap="none" normalizeH="0" baseline="0" dirty="0" smtClean="0">
              <a:ln>
                <a:noFill/>
              </a:ln>
              <a:solidFill>
                <a:schemeClr val="tx1"/>
              </a:solidFill>
              <a:effectLst/>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tr-TR" b="1" i="0" u="none" strike="noStrike" cap="none" normalizeH="0" baseline="0" dirty="0" err="1" smtClean="0">
                <a:ln>
                  <a:noFill/>
                </a:ln>
                <a:solidFill>
                  <a:schemeClr val="tx1"/>
                </a:solidFill>
                <a:effectLst/>
                <a:ea typeface="Times New Roman" pitchFamily="18" charset="0"/>
                <a:cs typeface="Times New Roman" pitchFamily="18" charset="0"/>
              </a:rPr>
              <a:t>Munch</a:t>
            </a:r>
            <a:r>
              <a:rPr kumimoji="0" lang="tr-TR" b="1" i="0" u="none" strike="noStrike" cap="none" normalizeH="0" baseline="0" dirty="0" smtClean="0">
                <a:ln>
                  <a:noFill/>
                </a:ln>
                <a:solidFill>
                  <a:schemeClr val="tx1"/>
                </a:solidFill>
                <a:effectLst/>
                <a:ea typeface="Times New Roman" pitchFamily="18" charset="0"/>
                <a:cs typeface="Times New Roman" pitchFamily="18" charset="0"/>
              </a:rPr>
              <a:t> ve </a:t>
            </a:r>
            <a:r>
              <a:rPr kumimoji="0" lang="tr-TR" b="1" i="0" u="none" strike="noStrike" cap="none" normalizeH="0" baseline="0" dirty="0" err="1" smtClean="0">
                <a:ln>
                  <a:noFill/>
                </a:ln>
                <a:solidFill>
                  <a:schemeClr val="tx1"/>
                </a:solidFill>
                <a:effectLst/>
                <a:ea typeface="Times New Roman" pitchFamily="18" charset="0"/>
                <a:cs typeface="Times New Roman" pitchFamily="18" charset="0"/>
              </a:rPr>
              <a:t>Crafts</a:t>
            </a:r>
            <a:r>
              <a:rPr kumimoji="0" lang="tr-TR" b="1" i="0" u="none" strike="noStrike" cap="none" normalizeH="0" baseline="0" dirty="0" smtClean="0">
                <a:ln>
                  <a:noFill/>
                </a:ln>
                <a:solidFill>
                  <a:schemeClr val="tx1"/>
                </a:solidFill>
                <a:effectLst/>
                <a:ea typeface="Times New Roman" pitchFamily="18" charset="0"/>
                <a:cs typeface="Times New Roman" pitchFamily="18" charset="0"/>
              </a:rPr>
              <a:t> Kuramı</a:t>
            </a:r>
          </a:p>
          <a:p>
            <a:pPr marL="0" marR="0" lvl="0" indent="449263" algn="just" defTabSz="914400" rtl="0" eaLnBrk="0" fontAlgn="base" latinLnBrk="0" hangingPunct="0">
              <a:lnSpc>
                <a:spcPct val="100000"/>
              </a:lnSpc>
              <a:spcBef>
                <a:spcPct val="0"/>
              </a:spcBef>
              <a:spcAft>
                <a:spcPct val="0"/>
              </a:spcAft>
              <a:buClrTx/>
              <a:buSzTx/>
              <a:buFontTx/>
              <a:buNone/>
              <a:tabLst/>
            </a:pPr>
            <a:endParaRPr kumimoji="0" lang="tr-TR" b="0" i="0" u="none" strike="noStrike" cap="none" normalizeH="0" baseline="0" dirty="0" smtClean="0">
              <a:ln>
                <a:noFill/>
              </a:ln>
              <a:solidFill>
                <a:schemeClr val="tx1"/>
              </a:solidFill>
              <a:effectLst/>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err="1" smtClean="0">
                <a:ln>
                  <a:noFill/>
                </a:ln>
                <a:solidFill>
                  <a:schemeClr val="tx1"/>
                </a:solidFill>
                <a:effectLst/>
                <a:ea typeface="Times New Roman" pitchFamily="18" charset="0"/>
                <a:cs typeface="Times New Roman" pitchFamily="18" charset="0"/>
              </a:rPr>
              <a:t>Osmotik</a:t>
            </a:r>
            <a:r>
              <a:rPr kumimoji="0" lang="tr-TR" b="0" i="0" u="none" strike="noStrike" cap="none" normalizeH="0" baseline="0" dirty="0" smtClean="0">
                <a:ln>
                  <a:noFill/>
                </a:ln>
                <a:solidFill>
                  <a:schemeClr val="tx1"/>
                </a:solidFill>
                <a:effectLst/>
                <a:ea typeface="Times New Roman" pitchFamily="18" charset="0"/>
                <a:cs typeface="Times New Roman" pitchFamily="18" charset="0"/>
              </a:rPr>
              <a:t> basınçları farklı dokuların, turgor basıncı </a:t>
            </a:r>
            <a:r>
              <a:rPr kumimoji="0" lang="tr-TR" b="0" i="0" u="none" strike="noStrike" cap="none" normalizeH="0" baseline="0" dirty="0" err="1" smtClean="0">
                <a:ln>
                  <a:noFill/>
                </a:ln>
                <a:solidFill>
                  <a:schemeClr val="tx1"/>
                </a:solidFill>
                <a:effectLst/>
                <a:ea typeface="Times New Roman" pitchFamily="18" charset="0"/>
                <a:cs typeface="Times New Roman" pitchFamily="18" charset="0"/>
              </a:rPr>
              <a:t>gradientleri</a:t>
            </a:r>
            <a:r>
              <a:rPr kumimoji="0" lang="tr-TR" b="0" i="0" u="none" strike="noStrike" cap="none" normalizeH="0" baseline="0" dirty="0" smtClean="0">
                <a:ln>
                  <a:noFill/>
                </a:ln>
                <a:solidFill>
                  <a:schemeClr val="tx1"/>
                </a:solidFill>
                <a:effectLst/>
                <a:ea typeface="Times New Roman" pitchFamily="18" charset="0"/>
                <a:cs typeface="Times New Roman" pitchFamily="18" charset="0"/>
              </a:rPr>
              <a:t> de farklı olmaktadır. Fotosentezle oluşan </a:t>
            </a:r>
            <a:r>
              <a:rPr kumimoji="0" lang="tr-TR" b="0" i="0" u="none" strike="noStrike" cap="none" normalizeH="0" baseline="0" dirty="0" err="1" smtClean="0">
                <a:ln>
                  <a:noFill/>
                </a:ln>
                <a:solidFill>
                  <a:schemeClr val="tx1"/>
                </a:solidFill>
                <a:effectLst/>
                <a:ea typeface="Times New Roman" pitchFamily="18" charset="0"/>
                <a:cs typeface="Times New Roman" pitchFamily="18" charset="0"/>
              </a:rPr>
              <a:t>org.bileşiklerin</a:t>
            </a:r>
            <a:r>
              <a:rPr kumimoji="0" lang="tr-TR" b="0" i="0" u="none" strike="noStrike" cap="none" normalizeH="0" baseline="0" dirty="0" smtClean="0">
                <a:ln>
                  <a:noFill/>
                </a:ln>
                <a:solidFill>
                  <a:schemeClr val="tx1"/>
                </a:solidFill>
                <a:effectLst/>
                <a:ea typeface="Times New Roman" pitchFamily="18" charset="0"/>
                <a:cs typeface="Times New Roman" pitchFamily="18" charset="0"/>
              </a:rPr>
              <a:t> turgor basıncı </a:t>
            </a:r>
            <a:r>
              <a:rPr kumimoji="0" lang="tr-TR" b="0" i="0" u="none" strike="noStrike" cap="none" normalizeH="0" baseline="0" dirty="0" err="1" smtClean="0">
                <a:ln>
                  <a:noFill/>
                </a:ln>
                <a:solidFill>
                  <a:schemeClr val="tx1"/>
                </a:solidFill>
                <a:effectLst/>
                <a:ea typeface="Times New Roman" pitchFamily="18" charset="0"/>
                <a:cs typeface="Times New Roman" pitchFamily="18" charset="0"/>
              </a:rPr>
              <a:t>gradienti</a:t>
            </a:r>
            <a:r>
              <a:rPr kumimoji="0" lang="tr-TR" b="0" i="0" u="none" strike="noStrike" cap="none" normalizeH="0" baseline="0" dirty="0" smtClean="0">
                <a:ln>
                  <a:noFill/>
                </a:ln>
                <a:solidFill>
                  <a:schemeClr val="tx1"/>
                </a:solidFill>
                <a:effectLst/>
                <a:ea typeface="Times New Roman" pitchFamily="18" charset="0"/>
                <a:cs typeface="Times New Roman" pitchFamily="18" charset="0"/>
              </a:rPr>
              <a:t> yüksek olan yönden düşük olan yöne doğru pasif olarak taşındığı kabul edilmiştir.</a:t>
            </a:r>
          </a:p>
          <a:p>
            <a:pPr marL="0" marR="0" lvl="0" indent="449263" algn="just" defTabSz="914400" rtl="0" eaLnBrk="0" fontAlgn="base" latinLnBrk="0" hangingPunct="0">
              <a:lnSpc>
                <a:spcPct val="100000"/>
              </a:lnSpc>
              <a:spcBef>
                <a:spcPct val="0"/>
              </a:spcBef>
              <a:spcAft>
                <a:spcPct val="0"/>
              </a:spcAft>
              <a:buClrTx/>
              <a:buSzTx/>
              <a:buFontTx/>
              <a:buNone/>
              <a:tabLst/>
            </a:pPr>
            <a:endParaRPr kumimoji="0" lang="tr-TR" b="0" i="0" u="none" strike="noStrike" cap="none" normalizeH="0" baseline="0" dirty="0" smtClean="0">
              <a:ln>
                <a:noFill/>
              </a:ln>
              <a:solidFill>
                <a:schemeClr val="tx1"/>
              </a:solidFill>
              <a:effectLst/>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Resim" descr="munch kuramı.png"/>
          <p:cNvPicPr>
            <a:picLocks noChangeAspect="1"/>
          </p:cNvPicPr>
          <p:nvPr/>
        </p:nvPicPr>
        <p:blipFill>
          <a:blip r:embed="rId2"/>
          <a:stretch>
            <a:fillRect/>
          </a:stretch>
        </p:blipFill>
        <p:spPr>
          <a:xfrm>
            <a:off x="1396247" y="1234621"/>
            <a:ext cx="5533207" cy="3823329"/>
          </a:xfrm>
          <a:prstGeom prst="rect">
            <a:avLst/>
          </a:prstGeom>
        </p:spPr>
      </p:pic>
      <p:sp>
        <p:nvSpPr>
          <p:cNvPr id="3" name="2 Metin kutusu"/>
          <p:cNvSpPr txBox="1"/>
          <p:nvPr/>
        </p:nvSpPr>
        <p:spPr>
          <a:xfrm>
            <a:off x="3428992" y="5357826"/>
            <a:ext cx="1544334" cy="369332"/>
          </a:xfrm>
          <a:prstGeom prst="rect">
            <a:avLst/>
          </a:prstGeom>
          <a:noFill/>
        </p:spPr>
        <p:txBody>
          <a:bodyPr wrap="none" rtlCol="0">
            <a:spAutoFit/>
          </a:bodyPr>
          <a:lstStyle/>
          <a:p>
            <a:r>
              <a:rPr lang="tr-TR" dirty="0" err="1" smtClean="0"/>
              <a:t>Munch</a:t>
            </a:r>
            <a:r>
              <a:rPr lang="tr-TR" dirty="0" smtClean="0"/>
              <a:t> kuramı</a:t>
            </a:r>
            <a:endParaRPr lang="tr-TR"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214282" y="5220314"/>
            <a:ext cx="8429684" cy="92333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just"/>
            <a:r>
              <a:rPr lang="tr-TR" dirty="0" smtClean="0"/>
              <a:t>       Bu kurama göre </a:t>
            </a:r>
            <a:r>
              <a:rPr lang="tr-TR" dirty="0" err="1" smtClean="0"/>
              <a:t>osmotik</a:t>
            </a:r>
            <a:r>
              <a:rPr lang="tr-TR" dirty="0" smtClean="0"/>
              <a:t> basınca bağlı olarak yaprak hücrelerinde oluşan yüksek turgor basıncı, organik bileşikleri içeren çözeltinin, kitle akımı ile </a:t>
            </a:r>
            <a:r>
              <a:rPr lang="tr-TR" dirty="0" err="1" smtClean="0"/>
              <a:t>floemde</a:t>
            </a:r>
            <a:r>
              <a:rPr lang="tr-TR" dirty="0" smtClean="0"/>
              <a:t> kök hücrelerine taşınmasını sağlamaktadır.</a:t>
            </a:r>
            <a:endParaRPr lang="tr-TR" dirty="0"/>
          </a:p>
        </p:txBody>
      </p:sp>
      <p:sp>
        <p:nvSpPr>
          <p:cNvPr id="5" name="4 Dikdörtgen"/>
          <p:cNvSpPr/>
          <p:nvPr/>
        </p:nvSpPr>
        <p:spPr>
          <a:xfrm>
            <a:off x="214282" y="500042"/>
            <a:ext cx="4429155" cy="92333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lvl="0" algn="just"/>
            <a:r>
              <a:rPr lang="tr-TR" dirty="0" smtClean="0">
                <a:solidFill>
                  <a:prstClr val="black"/>
                </a:solidFill>
              </a:rPr>
              <a:t>Fotosentez sonucu yapraklarda meydana gelen organik bileşikler bu hücrelerin </a:t>
            </a:r>
            <a:r>
              <a:rPr lang="tr-TR" dirty="0" err="1" smtClean="0">
                <a:solidFill>
                  <a:prstClr val="black"/>
                </a:solidFill>
              </a:rPr>
              <a:t>osmotik</a:t>
            </a:r>
            <a:r>
              <a:rPr lang="tr-TR" dirty="0" smtClean="0">
                <a:solidFill>
                  <a:prstClr val="black"/>
                </a:solidFill>
              </a:rPr>
              <a:t> basınçlarının artmasına neden olur. </a:t>
            </a:r>
          </a:p>
        </p:txBody>
      </p:sp>
      <p:sp>
        <p:nvSpPr>
          <p:cNvPr id="6" name="5 Dikdörtgen"/>
          <p:cNvSpPr/>
          <p:nvPr/>
        </p:nvSpPr>
        <p:spPr>
          <a:xfrm>
            <a:off x="214282" y="2786058"/>
            <a:ext cx="4357718" cy="1477328"/>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lvl="0" algn="just"/>
            <a:r>
              <a:rPr lang="tr-TR" dirty="0" smtClean="0">
                <a:solidFill>
                  <a:prstClr val="black"/>
                </a:solidFill>
              </a:rPr>
              <a:t>Buna karşın, kökteki </a:t>
            </a:r>
            <a:r>
              <a:rPr lang="tr-TR" dirty="0" err="1" smtClean="0">
                <a:solidFill>
                  <a:prstClr val="black"/>
                </a:solidFill>
              </a:rPr>
              <a:t>osmotik</a:t>
            </a:r>
            <a:r>
              <a:rPr lang="tr-TR" dirty="0" smtClean="0">
                <a:solidFill>
                  <a:prstClr val="black"/>
                </a:solidFill>
              </a:rPr>
              <a:t> basınç genellikle daha azdır. Çünkü köke taşınan şekerlerin büyük bölümü </a:t>
            </a:r>
            <a:r>
              <a:rPr lang="tr-TR" dirty="0" err="1" smtClean="0">
                <a:solidFill>
                  <a:prstClr val="black"/>
                </a:solidFill>
              </a:rPr>
              <a:t>metabolik</a:t>
            </a:r>
            <a:r>
              <a:rPr lang="tr-TR" dirty="0" smtClean="0">
                <a:solidFill>
                  <a:prstClr val="black"/>
                </a:solidFill>
              </a:rPr>
              <a:t> etkinlik anında harcanır ya da çözünemez hale dönüştürülüp depo edilir. </a:t>
            </a:r>
          </a:p>
        </p:txBody>
      </p:sp>
      <p:pic>
        <p:nvPicPr>
          <p:cNvPr id="7" name="6 Resim" descr="craft.png"/>
          <p:cNvPicPr>
            <a:picLocks noChangeAspect="1"/>
          </p:cNvPicPr>
          <p:nvPr/>
        </p:nvPicPr>
        <p:blipFill>
          <a:blip r:embed="rId2"/>
          <a:stretch>
            <a:fillRect/>
          </a:stretch>
        </p:blipFill>
        <p:spPr>
          <a:xfrm>
            <a:off x="4736954" y="285728"/>
            <a:ext cx="4407046" cy="3929090"/>
          </a:xfrm>
          <a:prstGeom prst="rect">
            <a:avLst/>
          </a:prstGeom>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785786" y="1071546"/>
            <a:ext cx="7500990" cy="1477328"/>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lvl="0" indent="449263" algn="just" eaLnBrk="0" fontAlgn="base" hangingPunct="0">
              <a:spcBef>
                <a:spcPct val="0"/>
              </a:spcBef>
              <a:spcAft>
                <a:spcPct val="0"/>
              </a:spcAft>
            </a:pPr>
            <a:r>
              <a:rPr lang="tr-TR" dirty="0" smtClean="0">
                <a:ea typeface="Times New Roman" pitchFamily="18" charset="0"/>
                <a:cs typeface="Times New Roman" pitchFamily="18" charset="0"/>
              </a:rPr>
              <a:t>Bu kurama karşı bazı görüşler ileri sürülmüştür. Bu kurama göre </a:t>
            </a:r>
            <a:r>
              <a:rPr lang="tr-TR" dirty="0" err="1" smtClean="0">
                <a:ea typeface="Times New Roman" pitchFamily="18" charset="0"/>
                <a:cs typeface="Times New Roman" pitchFamily="18" charset="0"/>
              </a:rPr>
              <a:t>org.bil</a:t>
            </a:r>
            <a:r>
              <a:rPr lang="tr-TR" dirty="0" smtClean="0">
                <a:ea typeface="Times New Roman" pitchFamily="18" charset="0"/>
                <a:cs typeface="Times New Roman" pitchFamily="18" charset="0"/>
              </a:rPr>
              <a:t>. turgor basıncı </a:t>
            </a:r>
            <a:r>
              <a:rPr lang="tr-TR" dirty="0" err="1" smtClean="0">
                <a:ea typeface="Times New Roman" pitchFamily="18" charset="0"/>
                <a:cs typeface="Times New Roman" pitchFamily="18" charset="0"/>
              </a:rPr>
              <a:t>gradientine</a:t>
            </a:r>
            <a:r>
              <a:rPr lang="tr-TR" dirty="0" smtClean="0">
                <a:ea typeface="Times New Roman" pitchFamily="18" charset="0"/>
                <a:cs typeface="Times New Roman" pitchFamily="18" charset="0"/>
              </a:rPr>
              <a:t> bağlı olarak taşınmakta ve bu pasif taşınma için enerjiye ihtiyaç duyulmamaktadır. Halbuki </a:t>
            </a:r>
            <a:r>
              <a:rPr lang="tr-TR" dirty="0" err="1" smtClean="0">
                <a:ea typeface="Times New Roman" pitchFamily="18" charset="0"/>
                <a:cs typeface="Times New Roman" pitchFamily="18" charset="0"/>
              </a:rPr>
              <a:t>floemde</a:t>
            </a:r>
            <a:r>
              <a:rPr lang="tr-TR" dirty="0" smtClean="0">
                <a:ea typeface="Times New Roman" pitchFamily="18" charset="0"/>
                <a:cs typeface="Times New Roman" pitchFamily="18" charset="0"/>
              </a:rPr>
              <a:t> taşınmanın olabilmesi için </a:t>
            </a:r>
            <a:r>
              <a:rPr lang="tr-TR" dirty="0" err="1" smtClean="0">
                <a:ea typeface="Times New Roman" pitchFamily="18" charset="0"/>
                <a:cs typeface="Times New Roman" pitchFamily="18" charset="0"/>
              </a:rPr>
              <a:t>floem</a:t>
            </a:r>
            <a:r>
              <a:rPr lang="tr-TR" dirty="0" smtClean="0">
                <a:ea typeface="Times New Roman" pitchFamily="18" charset="0"/>
                <a:cs typeface="Times New Roman" pitchFamily="18" charset="0"/>
              </a:rPr>
              <a:t> </a:t>
            </a:r>
            <a:r>
              <a:rPr lang="tr-TR" dirty="0" err="1" smtClean="0">
                <a:ea typeface="Times New Roman" pitchFamily="18" charset="0"/>
                <a:cs typeface="Times New Roman" pitchFamily="18" charset="0"/>
              </a:rPr>
              <a:t>dokulanının</a:t>
            </a:r>
            <a:r>
              <a:rPr lang="tr-TR" dirty="0" smtClean="0">
                <a:ea typeface="Times New Roman" pitchFamily="18" charset="0"/>
                <a:cs typeface="Times New Roman" pitchFamily="18" charset="0"/>
              </a:rPr>
              <a:t> canlı olması gerekmektedir. Ayrıca bu kuramda </a:t>
            </a:r>
            <a:r>
              <a:rPr lang="tr-TR" dirty="0" err="1" smtClean="0">
                <a:ea typeface="Times New Roman" pitchFamily="18" charset="0"/>
                <a:cs typeface="Times New Roman" pitchFamily="18" charset="0"/>
              </a:rPr>
              <a:t>org.bil</a:t>
            </a:r>
            <a:r>
              <a:rPr lang="tr-TR" dirty="0" smtClean="0">
                <a:ea typeface="Times New Roman" pitchFamily="18" charset="0"/>
                <a:cs typeface="Times New Roman" pitchFamily="18" charset="0"/>
              </a:rPr>
              <a:t>. tek yönlü taşındığı belirtilir. Oysa </a:t>
            </a:r>
            <a:r>
              <a:rPr lang="tr-TR" dirty="0" err="1" smtClean="0">
                <a:ea typeface="Times New Roman" pitchFamily="18" charset="0"/>
                <a:cs typeface="Times New Roman" pitchFamily="18" charset="0"/>
              </a:rPr>
              <a:t>org.bil</a:t>
            </a:r>
            <a:r>
              <a:rPr lang="tr-TR" dirty="0" smtClean="0">
                <a:ea typeface="Times New Roman" pitchFamily="18" charset="0"/>
                <a:cs typeface="Times New Roman" pitchFamily="18" charset="0"/>
              </a:rPr>
              <a:t>. </a:t>
            </a:r>
            <a:r>
              <a:rPr lang="tr-TR" dirty="0" err="1" smtClean="0">
                <a:ea typeface="Times New Roman" pitchFamily="18" charset="0"/>
                <a:cs typeface="Times New Roman" pitchFamily="18" charset="0"/>
              </a:rPr>
              <a:t>floemde</a:t>
            </a:r>
            <a:r>
              <a:rPr lang="tr-TR" dirty="0" smtClean="0">
                <a:ea typeface="Times New Roman" pitchFamily="18" charset="0"/>
                <a:cs typeface="Times New Roman" pitchFamily="18" charset="0"/>
              </a:rPr>
              <a:t> iki yönlü taşınabilmektedir.</a:t>
            </a:r>
            <a:endParaRPr lang="tr-TR" dirty="0" smtClean="0"/>
          </a:p>
        </p:txBody>
      </p:sp>
      <p:pic>
        <p:nvPicPr>
          <p:cNvPr id="3" name="Picture 2" descr="http://www.houghtonmifflinbooks.com/booksellers/press_release/studentscience/gif/xylem1.gif"/>
          <p:cNvPicPr>
            <a:picLocks noChangeAspect="1" noChangeArrowheads="1"/>
          </p:cNvPicPr>
          <p:nvPr/>
        </p:nvPicPr>
        <p:blipFill>
          <a:blip r:embed="rId2"/>
          <a:srcRect/>
          <a:stretch>
            <a:fillRect/>
          </a:stretch>
        </p:blipFill>
        <p:spPr bwMode="auto">
          <a:xfrm>
            <a:off x="2143108" y="2928934"/>
            <a:ext cx="3743325" cy="3400425"/>
          </a:xfrm>
          <a:prstGeom prst="rect">
            <a:avLst/>
          </a:prstGeom>
          <a:noFill/>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571472" y="928670"/>
            <a:ext cx="7786710" cy="341632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282575"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ea typeface="Times New Roman" pitchFamily="18" charset="0"/>
                <a:cs typeface="Arial" pitchFamily="34" charset="0"/>
              </a:rPr>
              <a:t>Fotosentez ürünlerinin veren </a:t>
            </a:r>
            <a:r>
              <a:rPr kumimoji="0" lang="tr-TR" i="0" u="none" strike="noStrike" cap="none" normalizeH="0" baseline="0" dirty="0" smtClean="0">
                <a:ln>
                  <a:noFill/>
                </a:ln>
                <a:solidFill>
                  <a:schemeClr val="tx1"/>
                </a:solidFill>
                <a:effectLst/>
                <a:ea typeface="Times New Roman" pitchFamily="18" charset="0"/>
                <a:cs typeface="Arial" pitchFamily="34" charset="0"/>
              </a:rPr>
              <a:t>ya da </a:t>
            </a:r>
            <a:r>
              <a:rPr kumimoji="0" lang="tr-TR" b="0" i="0" u="none" strike="noStrike" cap="none" normalizeH="0" baseline="0" dirty="0" smtClean="0">
                <a:ln>
                  <a:noFill/>
                </a:ln>
                <a:solidFill>
                  <a:schemeClr val="tx1"/>
                </a:solidFill>
                <a:effectLst/>
                <a:ea typeface="Times New Roman" pitchFamily="18" charset="0"/>
                <a:cs typeface="Arial" pitchFamily="34" charset="0"/>
              </a:rPr>
              <a:t>alan organlarda çeşitli </a:t>
            </a:r>
            <a:r>
              <a:rPr kumimoji="0" lang="tr-TR" b="0" i="0" u="none" strike="noStrike" cap="none" normalizeH="0" baseline="0" dirty="0" err="1" smtClean="0">
                <a:ln>
                  <a:noFill/>
                </a:ln>
                <a:solidFill>
                  <a:schemeClr val="tx1"/>
                </a:solidFill>
                <a:effectLst/>
                <a:ea typeface="Times New Roman" pitchFamily="18" charset="0"/>
                <a:cs typeface="Arial" pitchFamily="34" charset="0"/>
              </a:rPr>
              <a:t>metabolik</a:t>
            </a:r>
            <a:r>
              <a:rPr kumimoji="0" lang="tr-TR" b="0" i="0" u="none" strike="noStrike" cap="none" normalizeH="0" baseline="0" dirty="0" smtClean="0">
                <a:ln>
                  <a:noFill/>
                </a:ln>
                <a:solidFill>
                  <a:schemeClr val="tx1"/>
                </a:solidFill>
                <a:effectLst/>
                <a:ea typeface="Times New Roman" pitchFamily="18" charset="0"/>
                <a:cs typeface="Arial" pitchFamily="34" charset="0"/>
              </a:rPr>
              <a:t> işlevler için ayrılması olgusu </a:t>
            </a:r>
            <a:r>
              <a:rPr kumimoji="0" lang="tr-TR" b="0" i="1" u="none" strike="noStrike" cap="none" normalizeH="0" baseline="0" dirty="0" smtClean="0">
                <a:ln>
                  <a:noFill/>
                </a:ln>
                <a:solidFill>
                  <a:schemeClr val="tx1"/>
                </a:solidFill>
                <a:effectLst/>
                <a:ea typeface="Times New Roman" pitchFamily="18" charset="0"/>
                <a:cs typeface="Arial" pitchFamily="34" charset="0"/>
              </a:rPr>
              <a:t>Tahsis </a:t>
            </a:r>
            <a:r>
              <a:rPr kumimoji="0" lang="tr-TR" b="0" i="0" u="none" strike="noStrike" cap="none" normalizeH="0" baseline="0" dirty="0" smtClean="0">
                <a:ln>
                  <a:noFill/>
                </a:ln>
                <a:solidFill>
                  <a:schemeClr val="tx1"/>
                </a:solidFill>
                <a:effectLst/>
                <a:ea typeface="Times New Roman" pitchFamily="18" charset="0"/>
                <a:cs typeface="Arial" pitchFamily="34" charset="0"/>
              </a:rPr>
              <a:t>sözcüğü ile ifade edilmektedir. Veren dokuda fotosentez ürünlerinin başlıca üç kullanım şekli bulunmaktadır. Bunlar: </a:t>
            </a:r>
          </a:p>
          <a:p>
            <a:pPr marL="0" marR="0" lvl="0" indent="282575" algn="just" defTabSz="914400" rtl="0" eaLnBrk="0" fontAlgn="base" latinLnBrk="0" hangingPunct="0">
              <a:lnSpc>
                <a:spcPct val="100000"/>
              </a:lnSpc>
              <a:spcBef>
                <a:spcPct val="0"/>
              </a:spcBef>
              <a:spcAft>
                <a:spcPct val="0"/>
              </a:spcAft>
              <a:buClrTx/>
              <a:buSzTx/>
              <a:buFontTx/>
              <a:buAutoNum type="alphaLcParenBoth"/>
              <a:tabLst/>
            </a:pPr>
            <a:r>
              <a:rPr kumimoji="0" lang="tr-TR" i="0" u="none" strike="noStrike" cap="none" normalizeH="0" baseline="0" dirty="0" err="1" smtClean="0">
                <a:ln>
                  <a:noFill/>
                </a:ln>
                <a:solidFill>
                  <a:schemeClr val="tx1"/>
                </a:solidFill>
                <a:effectLst/>
                <a:ea typeface="Times New Roman" pitchFamily="18" charset="0"/>
                <a:cs typeface="Arial" pitchFamily="34" charset="0"/>
              </a:rPr>
              <a:t>Metabolik</a:t>
            </a:r>
            <a:r>
              <a:rPr kumimoji="0" lang="tr-TR" i="0" u="none" strike="noStrike" cap="none" normalizeH="0" baseline="0" dirty="0" smtClean="0">
                <a:ln>
                  <a:noFill/>
                </a:ln>
                <a:solidFill>
                  <a:schemeClr val="tx1"/>
                </a:solidFill>
                <a:effectLst/>
                <a:ea typeface="Times New Roman" pitchFamily="18" charset="0"/>
                <a:cs typeface="Arial" pitchFamily="34" charset="0"/>
              </a:rPr>
              <a:t> değerlendirme, </a:t>
            </a:r>
          </a:p>
          <a:p>
            <a:pPr marL="0" marR="0" lvl="0" indent="282575" algn="just" defTabSz="914400" rtl="0" eaLnBrk="0" fontAlgn="base" latinLnBrk="0" hangingPunct="0">
              <a:lnSpc>
                <a:spcPct val="100000"/>
              </a:lnSpc>
              <a:spcBef>
                <a:spcPct val="0"/>
              </a:spcBef>
              <a:spcAft>
                <a:spcPct val="0"/>
              </a:spcAft>
              <a:buClrTx/>
              <a:buSzTx/>
              <a:buFontTx/>
              <a:buAutoNum type="alphaLcParenBoth"/>
              <a:tabLst/>
            </a:pPr>
            <a:r>
              <a:rPr kumimoji="0" lang="tr-TR" i="0" u="none" strike="noStrike" cap="none" normalizeH="0" baseline="0" dirty="0" smtClean="0">
                <a:ln>
                  <a:noFill/>
                </a:ln>
                <a:solidFill>
                  <a:schemeClr val="tx1"/>
                </a:solidFill>
                <a:effectLst/>
                <a:ea typeface="Times New Roman" pitchFamily="18" charset="0"/>
                <a:cs typeface="Arial" pitchFamily="34" charset="0"/>
              </a:rPr>
              <a:t> Kısa süreli depolama ve </a:t>
            </a:r>
          </a:p>
          <a:p>
            <a:pPr marL="0" marR="0" lvl="0" indent="282575" algn="just" defTabSz="914400" rtl="0" eaLnBrk="0" fontAlgn="base" latinLnBrk="0" hangingPunct="0">
              <a:lnSpc>
                <a:spcPct val="100000"/>
              </a:lnSpc>
              <a:spcBef>
                <a:spcPct val="0"/>
              </a:spcBef>
              <a:spcAft>
                <a:spcPct val="0"/>
              </a:spcAft>
              <a:buClrTx/>
              <a:buSzTx/>
              <a:buFontTx/>
              <a:buAutoNum type="alphaLcParenBoth"/>
              <a:tabLst/>
            </a:pPr>
            <a:r>
              <a:rPr kumimoji="0" lang="tr-TR" i="0" u="none" strike="noStrike" cap="none" normalizeH="0" baseline="0" dirty="0" smtClean="0">
                <a:ln>
                  <a:noFill/>
                </a:ln>
                <a:solidFill>
                  <a:schemeClr val="tx1"/>
                </a:solidFill>
                <a:effectLst/>
                <a:ea typeface="Times New Roman" pitchFamily="18" charset="0"/>
                <a:cs typeface="Arial" pitchFamily="34" charset="0"/>
              </a:rPr>
              <a:t>Yapraktan bitkinin öteki organlarına göndermedir</a:t>
            </a:r>
          </a:p>
          <a:p>
            <a:pPr marL="0" marR="0" lvl="0" indent="282575" algn="just" defTabSz="914400" rtl="0" eaLnBrk="0" fontAlgn="base" latinLnBrk="0" hangingPunct="0">
              <a:lnSpc>
                <a:spcPct val="100000"/>
              </a:lnSpc>
              <a:spcBef>
                <a:spcPct val="0"/>
              </a:spcBef>
              <a:spcAft>
                <a:spcPct val="0"/>
              </a:spcAft>
              <a:buClrTx/>
              <a:buSzTx/>
              <a:buFontTx/>
              <a:buAutoNum type="alphaLcParenBoth"/>
              <a:tabLst/>
            </a:pPr>
            <a:endParaRPr lang="tr-TR" dirty="0" smtClean="0">
              <a:ea typeface="Times New Roman" pitchFamily="18" charset="0"/>
              <a:cs typeface="Arial" pitchFamily="34" charset="0"/>
            </a:endParaRPr>
          </a:p>
          <a:p>
            <a:pPr marL="0" marR="0" lvl="0" indent="282575" algn="just" defTabSz="914400" rtl="0" eaLnBrk="0" fontAlgn="base" latinLnBrk="0" hangingPunct="0">
              <a:lnSpc>
                <a:spcPct val="100000"/>
              </a:lnSpc>
              <a:spcBef>
                <a:spcPct val="0"/>
              </a:spcBef>
              <a:spcAft>
                <a:spcPct val="0"/>
              </a:spcAft>
              <a:buClrTx/>
              <a:buSzTx/>
              <a:buFontTx/>
              <a:buAutoNum type="alphaLcParenBoth"/>
              <a:tabLst/>
            </a:pPr>
            <a:endParaRPr kumimoji="0" lang="tr-TR" b="1" i="1" u="none" strike="noStrike" cap="none" normalizeH="0" baseline="0" dirty="0" smtClean="0">
              <a:ln>
                <a:noFill/>
              </a:ln>
              <a:solidFill>
                <a:schemeClr val="tx1"/>
              </a:solidFill>
              <a:effectLst/>
              <a:ea typeface="Times New Roman" pitchFamily="18" charset="0"/>
              <a:cs typeface="Arial" pitchFamily="34" charset="0"/>
            </a:endParaRPr>
          </a:p>
          <a:p>
            <a:pPr marL="0" marR="0" lvl="0" indent="282575" algn="just" defTabSz="914400" rtl="0" eaLnBrk="0" fontAlgn="base" latinLnBrk="0" hangingPunct="0">
              <a:lnSpc>
                <a:spcPct val="100000"/>
              </a:lnSpc>
              <a:spcBef>
                <a:spcPct val="0"/>
              </a:spcBef>
              <a:spcAft>
                <a:spcPct val="0"/>
              </a:spcAft>
              <a:buClrTx/>
              <a:buSzTx/>
              <a:buFontTx/>
              <a:buNone/>
              <a:tabLst/>
            </a:pPr>
            <a:r>
              <a:rPr kumimoji="0" lang="tr-TR" b="1" i="1" u="none" strike="noStrike" cap="none" normalizeH="0" baseline="0" dirty="0" err="1" smtClean="0">
                <a:ln>
                  <a:noFill/>
                </a:ln>
                <a:solidFill>
                  <a:schemeClr val="tx1"/>
                </a:solidFill>
                <a:effectLst/>
                <a:ea typeface="Times New Roman" pitchFamily="18" charset="0"/>
                <a:cs typeface="Arial" pitchFamily="34" charset="0"/>
              </a:rPr>
              <a:t>Metabolik</a:t>
            </a:r>
            <a:r>
              <a:rPr kumimoji="0" lang="tr-TR" b="1" i="1" u="none" strike="noStrike" cap="none" normalizeH="0" baseline="0" dirty="0" smtClean="0">
                <a:ln>
                  <a:noFill/>
                </a:ln>
                <a:solidFill>
                  <a:schemeClr val="tx1"/>
                </a:solidFill>
                <a:effectLst/>
                <a:ea typeface="Times New Roman" pitchFamily="18" charset="0"/>
                <a:cs typeface="Arial" pitchFamily="34" charset="0"/>
              </a:rPr>
              <a:t> Değerlendirme</a:t>
            </a:r>
            <a:r>
              <a:rPr kumimoji="0" lang="tr-TR" b="0" i="1" u="none" strike="noStrike" cap="none" normalizeH="0" baseline="0" dirty="0" smtClean="0">
                <a:ln>
                  <a:noFill/>
                </a:ln>
                <a:solidFill>
                  <a:schemeClr val="tx1"/>
                </a:solidFill>
                <a:effectLst/>
                <a:ea typeface="Times New Roman" pitchFamily="18" charset="0"/>
                <a:cs typeface="Arial" pitchFamily="34" charset="0"/>
              </a:rPr>
              <a:t>:</a:t>
            </a:r>
            <a:r>
              <a:rPr kumimoji="0" lang="tr-TR" b="0" i="0" u="none" strike="noStrike" cap="none" normalizeH="0" baseline="0" dirty="0" smtClean="0">
                <a:ln>
                  <a:noFill/>
                </a:ln>
                <a:solidFill>
                  <a:schemeClr val="tx1"/>
                </a:solidFill>
                <a:effectLst/>
                <a:ea typeface="Times New Roman" pitchFamily="18" charset="0"/>
                <a:cs typeface="Arial" pitchFamily="34" charset="0"/>
              </a:rPr>
              <a:t> </a:t>
            </a:r>
            <a:r>
              <a:rPr kumimoji="0" lang="tr-TR" i="0" u="none" strike="noStrike" cap="none" normalizeH="0" baseline="0" dirty="0" smtClean="0">
                <a:ln>
                  <a:noFill/>
                </a:ln>
                <a:solidFill>
                  <a:schemeClr val="tx1"/>
                </a:solidFill>
                <a:effectLst/>
                <a:ea typeface="Times New Roman" pitchFamily="18" charset="0"/>
                <a:cs typeface="Arial" pitchFamily="34" charset="0"/>
              </a:rPr>
              <a:t>Fotosentez ürünleri; enerji gereksinimini karşılamak, hücre büyümesini sağlamak ve hücrenin gereksinim duyduğu diğer bileşikleri </a:t>
            </a:r>
            <a:r>
              <a:rPr kumimoji="0" lang="tr-TR" i="0" u="none" strike="noStrike" cap="none" normalizeH="0" baseline="0" dirty="0" err="1" smtClean="0">
                <a:ln>
                  <a:noFill/>
                </a:ln>
                <a:solidFill>
                  <a:schemeClr val="tx1"/>
                </a:solidFill>
                <a:effectLst/>
                <a:ea typeface="Times New Roman" pitchFamily="18" charset="0"/>
                <a:cs typeface="Arial" pitchFamily="34" charset="0"/>
              </a:rPr>
              <a:t>sentezleyebihnek</a:t>
            </a:r>
            <a:r>
              <a:rPr kumimoji="0" lang="tr-TR" i="0" u="none" strike="noStrike" cap="none" normalizeH="0" baseline="0" dirty="0" smtClean="0">
                <a:ln>
                  <a:noFill/>
                </a:ln>
                <a:solidFill>
                  <a:schemeClr val="tx1"/>
                </a:solidFill>
                <a:effectLst/>
                <a:ea typeface="Times New Roman" pitchFamily="18" charset="0"/>
                <a:cs typeface="Arial" pitchFamily="34" charset="0"/>
              </a:rPr>
              <a:t> için fotosentezin gerçekleştirildiği hücrenin çeşitli </a:t>
            </a:r>
            <a:r>
              <a:rPr kumimoji="0" lang="tr-TR" i="0" u="none" strike="noStrike" cap="none" normalizeH="0" baseline="0" dirty="0" err="1" smtClean="0">
                <a:ln>
                  <a:noFill/>
                </a:ln>
                <a:solidFill>
                  <a:schemeClr val="tx1"/>
                </a:solidFill>
                <a:effectLst/>
                <a:ea typeface="Times New Roman" pitchFamily="18" charset="0"/>
                <a:cs typeface="Arial" pitchFamily="34" charset="0"/>
              </a:rPr>
              <a:t>kompartmanlarında</a:t>
            </a:r>
            <a:r>
              <a:rPr kumimoji="0" lang="tr-TR" i="0" u="none" strike="noStrike" cap="none" normalizeH="0" baseline="0" dirty="0" smtClean="0">
                <a:ln>
                  <a:noFill/>
                </a:ln>
                <a:solidFill>
                  <a:schemeClr val="tx1"/>
                </a:solidFill>
                <a:effectLst/>
                <a:ea typeface="Times New Roman" pitchFamily="18" charset="0"/>
                <a:cs typeface="Arial" pitchFamily="34" charset="0"/>
              </a:rPr>
              <a:t> değerlendirilir. </a:t>
            </a:r>
            <a:endParaRPr kumimoji="0" lang="tr-TR" i="0" u="none" strike="noStrike" cap="none" normalizeH="0" baseline="0" dirty="0" smtClean="0">
              <a:ln>
                <a:noFill/>
              </a:ln>
              <a:solidFill>
                <a:schemeClr val="tx1"/>
              </a:solidFill>
              <a:effectLst/>
            </a:endParaRPr>
          </a:p>
        </p:txBody>
      </p:sp>
      <p:sp>
        <p:nvSpPr>
          <p:cNvPr id="15365"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tr-TR"/>
          </a:p>
        </p:txBody>
      </p:sp>
      <p:sp>
        <p:nvSpPr>
          <p:cNvPr id="4" name="3 Dikdörtgen"/>
          <p:cNvSpPr/>
          <p:nvPr/>
        </p:nvSpPr>
        <p:spPr>
          <a:xfrm>
            <a:off x="2901950" y="180072"/>
            <a:ext cx="4027504" cy="36933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lvl="0" indent="282575" algn="just" fontAlgn="base">
              <a:spcBef>
                <a:spcPct val="0"/>
              </a:spcBef>
              <a:spcAft>
                <a:spcPct val="0"/>
              </a:spcAft>
            </a:pPr>
            <a:r>
              <a:rPr lang="tr-TR" b="1" dirty="0" smtClean="0">
                <a:solidFill>
                  <a:prstClr val="black"/>
                </a:solidFill>
                <a:ea typeface="Times New Roman" pitchFamily="18" charset="0"/>
                <a:cs typeface="Arial" pitchFamily="34" charset="0"/>
              </a:rPr>
              <a:t>Fotosentez Ürünlerinin Tahsisi</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a:spLocks noChangeArrowheads="1"/>
          </p:cNvSpPr>
          <p:nvPr/>
        </p:nvSpPr>
        <p:spPr bwMode="auto">
          <a:xfrm>
            <a:off x="642910" y="785794"/>
            <a:ext cx="8072494" cy="4801314"/>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347663" algn="just" defTabSz="914400" rtl="0" eaLnBrk="0" fontAlgn="base" latinLnBrk="0" hangingPunct="0">
              <a:lnSpc>
                <a:spcPct val="100000"/>
              </a:lnSpc>
              <a:spcBef>
                <a:spcPct val="0"/>
              </a:spcBef>
              <a:spcAft>
                <a:spcPct val="0"/>
              </a:spcAft>
              <a:buClrTx/>
              <a:buSzTx/>
              <a:buFontTx/>
              <a:buNone/>
              <a:tabLst>
                <a:tab pos="384175" algn="l"/>
              </a:tabLst>
            </a:pPr>
            <a:r>
              <a:rPr kumimoji="0" lang="tr-TR" b="1" i="1" u="none" strike="noStrike" cap="none" normalizeH="0" baseline="0" dirty="0" smtClean="0">
                <a:ln>
                  <a:noFill/>
                </a:ln>
                <a:solidFill>
                  <a:schemeClr val="tx1"/>
                </a:solidFill>
                <a:effectLst/>
                <a:ea typeface="Times New Roman" pitchFamily="18" charset="0"/>
                <a:cs typeface="Arial" pitchFamily="34" charset="0"/>
              </a:rPr>
              <a:t>Kısa Süreli Depolama</a:t>
            </a:r>
            <a:r>
              <a:rPr lang="tr-TR" i="1" dirty="0" smtClean="0">
                <a:ea typeface="Times New Roman" pitchFamily="18" charset="0"/>
                <a:cs typeface="Arial" pitchFamily="34" charset="0"/>
              </a:rPr>
              <a:t>: </a:t>
            </a:r>
            <a:r>
              <a:rPr kumimoji="0" lang="tr-TR" i="0" u="none" strike="noStrike" cap="none" normalizeH="0" baseline="0" dirty="0" smtClean="0">
                <a:ln>
                  <a:noFill/>
                </a:ln>
                <a:solidFill>
                  <a:schemeClr val="tx1"/>
                </a:solidFill>
                <a:effectLst/>
                <a:ea typeface="Times New Roman" pitchFamily="18" charset="0"/>
                <a:cs typeface="Arial" pitchFamily="34" charset="0"/>
              </a:rPr>
              <a:t>Tahsis edilen fotosentez ürünleri yapraklarda kısa süreli depolanır. Çoğu bitkiler, özellikle de çift çenekliler, fotosentez ürünlerinin büyük bir bölümünü nişasta şeklinde ve küçük bir bölümünü de </a:t>
            </a:r>
            <a:r>
              <a:rPr kumimoji="0" lang="tr-TR" i="0" u="none" strike="noStrike" cap="none" normalizeH="0" baseline="0" dirty="0" err="1" smtClean="0">
                <a:ln>
                  <a:noFill/>
                </a:ln>
                <a:solidFill>
                  <a:schemeClr val="tx1"/>
                </a:solidFill>
                <a:effectLst/>
                <a:ea typeface="Times New Roman" pitchFamily="18" charset="0"/>
                <a:cs typeface="Arial" pitchFamily="34" charset="0"/>
              </a:rPr>
              <a:t>sakkaroz</a:t>
            </a:r>
            <a:r>
              <a:rPr kumimoji="0" lang="tr-TR" i="0" u="none" strike="noStrike" cap="none" normalizeH="0" baseline="0" dirty="0" smtClean="0">
                <a:ln>
                  <a:noFill/>
                </a:ln>
                <a:solidFill>
                  <a:schemeClr val="tx1"/>
                </a:solidFill>
                <a:effectLst/>
                <a:ea typeface="Times New Roman" pitchFamily="18" charset="0"/>
                <a:cs typeface="Arial" pitchFamily="34" charset="0"/>
              </a:rPr>
              <a:t> şeklinde depolarlar. </a:t>
            </a:r>
          </a:p>
          <a:p>
            <a:pPr marL="0" marR="0" lvl="0" indent="347663" algn="just" defTabSz="914400" rtl="0" eaLnBrk="0" fontAlgn="base" latinLnBrk="0" hangingPunct="0">
              <a:lnSpc>
                <a:spcPct val="100000"/>
              </a:lnSpc>
              <a:spcBef>
                <a:spcPct val="0"/>
              </a:spcBef>
              <a:spcAft>
                <a:spcPct val="0"/>
              </a:spcAft>
              <a:buClrTx/>
              <a:buSzTx/>
              <a:buFontTx/>
              <a:buNone/>
              <a:tabLst>
                <a:tab pos="384175" algn="l"/>
              </a:tabLst>
            </a:pPr>
            <a:endParaRPr kumimoji="0" lang="tr-TR" i="0" u="none" strike="noStrike" cap="none" normalizeH="0" baseline="0" dirty="0" smtClean="0">
              <a:ln>
                <a:noFill/>
              </a:ln>
              <a:solidFill>
                <a:schemeClr val="tx1"/>
              </a:solidFill>
              <a:effectLst/>
              <a:ea typeface="Times New Roman" pitchFamily="18" charset="0"/>
              <a:cs typeface="Arial" pitchFamily="34" charset="0"/>
            </a:endParaRPr>
          </a:p>
          <a:p>
            <a:pPr marL="0" marR="0" lvl="0" indent="347663" algn="just" defTabSz="914400" rtl="0" eaLnBrk="0" fontAlgn="base" latinLnBrk="0" hangingPunct="0">
              <a:lnSpc>
                <a:spcPct val="100000"/>
              </a:lnSpc>
              <a:spcBef>
                <a:spcPct val="0"/>
              </a:spcBef>
              <a:spcAft>
                <a:spcPct val="0"/>
              </a:spcAft>
              <a:buClrTx/>
              <a:buSzTx/>
              <a:buFontTx/>
              <a:buNone/>
              <a:tabLst>
                <a:tab pos="384175" algn="l"/>
              </a:tabLst>
            </a:pPr>
            <a:r>
              <a:rPr kumimoji="0" lang="tr-TR" i="0" u="none" strike="noStrike" cap="none" normalizeH="0" baseline="0" dirty="0" smtClean="0">
                <a:ln>
                  <a:noFill/>
                </a:ln>
                <a:solidFill>
                  <a:schemeClr val="tx1"/>
                </a:solidFill>
                <a:effectLst/>
                <a:ea typeface="Times New Roman" pitchFamily="18" charset="0"/>
                <a:cs typeface="Arial" pitchFamily="34" charset="0"/>
              </a:rPr>
              <a:t>Çoğu bitkilerde nişasta kloroplastlarda sentezlenir ve depo edilir. Gece depo edilen nişasta mobilize edilerek kullanılır. Böyle bitkilere </a:t>
            </a:r>
            <a:r>
              <a:rPr kumimoji="0" lang="tr-TR" b="1" i="1" u="none" strike="noStrike" cap="none" normalizeH="0" baseline="0" dirty="0" smtClean="0">
                <a:ln>
                  <a:noFill/>
                </a:ln>
                <a:solidFill>
                  <a:schemeClr val="tx1"/>
                </a:solidFill>
                <a:effectLst/>
                <a:ea typeface="Times New Roman" pitchFamily="18" charset="0"/>
                <a:cs typeface="Arial" pitchFamily="34" charset="0"/>
              </a:rPr>
              <a:t>Nişasta Biriktiren Bitkiler </a:t>
            </a:r>
            <a:r>
              <a:rPr kumimoji="0" lang="tr-TR" i="0" u="none" strike="noStrike" cap="none" normalizeH="0" baseline="0" dirty="0" smtClean="0">
                <a:ln>
                  <a:noFill/>
                </a:ln>
                <a:solidFill>
                  <a:schemeClr val="tx1"/>
                </a:solidFill>
                <a:effectLst/>
                <a:ea typeface="Times New Roman" pitchFamily="18" charset="0"/>
                <a:cs typeface="Arial" pitchFamily="34" charset="0"/>
              </a:rPr>
              <a:t>denir. Belli buğdaygil </a:t>
            </a:r>
            <a:r>
              <a:rPr kumimoji="0" lang="tr-TR" i="0" strike="noStrike" cap="none" normalizeH="0" baseline="0" dirty="0" smtClean="0">
                <a:ln>
                  <a:noFill/>
                </a:ln>
                <a:solidFill>
                  <a:schemeClr val="tx1"/>
                </a:solidFill>
                <a:effectLst/>
                <a:ea typeface="Times New Roman" pitchFamily="18" charset="0"/>
                <a:cs typeface="Arial" pitchFamily="34" charset="0"/>
              </a:rPr>
              <a:t>bitkilerinin</a:t>
            </a:r>
            <a:r>
              <a:rPr kumimoji="0" lang="tr-TR" i="0" u="none" strike="noStrike" cap="none" normalizeH="0" baseline="0" dirty="0" smtClean="0">
                <a:ln>
                  <a:noFill/>
                </a:ln>
                <a:solidFill>
                  <a:schemeClr val="tx1"/>
                </a:solidFill>
                <a:effectLst/>
                <a:ea typeface="Times New Roman" pitchFamily="18" charset="0"/>
                <a:cs typeface="Arial" pitchFamily="34" charset="0"/>
              </a:rPr>
              <a:t> bazı organlarında  nişasta  yerine  </a:t>
            </a:r>
            <a:r>
              <a:rPr kumimoji="0" lang="tr-TR" i="0" u="none" strike="noStrike" cap="none" normalizeH="0" baseline="0" dirty="0" err="1" smtClean="0">
                <a:ln>
                  <a:noFill/>
                </a:ln>
                <a:solidFill>
                  <a:schemeClr val="tx1"/>
                </a:solidFill>
                <a:effectLst/>
                <a:ea typeface="Times New Roman" pitchFamily="18" charset="0"/>
                <a:cs typeface="Arial" pitchFamily="34" charset="0"/>
              </a:rPr>
              <a:t>fruktoz</a:t>
            </a:r>
            <a:r>
              <a:rPr kumimoji="0" lang="tr-TR" i="0" u="none" strike="noStrike" cap="none" normalizeH="0" baseline="0" dirty="0" smtClean="0">
                <a:ln>
                  <a:noFill/>
                </a:ln>
                <a:solidFill>
                  <a:schemeClr val="tx1"/>
                </a:solidFill>
                <a:effectLst/>
                <a:ea typeface="Times New Roman" pitchFamily="18" charset="0"/>
                <a:cs typeface="Arial" pitchFamily="34" charset="0"/>
              </a:rPr>
              <a:t>  moleküllerinin </a:t>
            </a:r>
            <a:r>
              <a:rPr kumimoji="0" lang="tr-TR" i="0" u="none" strike="noStrike" cap="none" normalizeH="0" baseline="0" dirty="0" err="1" smtClean="0">
                <a:ln>
                  <a:noFill/>
                </a:ln>
                <a:solidFill>
                  <a:schemeClr val="tx1"/>
                </a:solidFill>
                <a:effectLst/>
                <a:ea typeface="Times New Roman" pitchFamily="18" charset="0"/>
                <a:cs typeface="Arial" pitchFamily="34" charset="0"/>
              </a:rPr>
              <a:t>polimerize</a:t>
            </a:r>
            <a:r>
              <a:rPr kumimoji="0" lang="tr-TR" i="0" u="none" strike="noStrike" cap="none" normalizeH="0" baseline="0" dirty="0" smtClean="0">
                <a:ln>
                  <a:noFill/>
                </a:ln>
                <a:solidFill>
                  <a:schemeClr val="tx1"/>
                </a:solidFill>
                <a:effectLst/>
                <a:ea typeface="Times New Roman" pitchFamily="18" charset="0"/>
                <a:cs typeface="Arial" pitchFamily="34" charset="0"/>
              </a:rPr>
              <a:t> şekli  olan </a:t>
            </a:r>
            <a:r>
              <a:rPr kumimoji="0" lang="tr-TR" i="0" u="none" strike="noStrike" cap="none" normalizeH="0" baseline="0" dirty="0" err="1" smtClean="0">
                <a:ln>
                  <a:noFill/>
                </a:ln>
                <a:solidFill>
                  <a:schemeClr val="tx1"/>
                </a:solidFill>
                <a:effectLst/>
                <a:ea typeface="Times New Roman" pitchFamily="18" charset="0"/>
                <a:cs typeface="Arial" pitchFamily="34" charset="0"/>
              </a:rPr>
              <a:t>fruktanlar</a:t>
            </a:r>
            <a:r>
              <a:rPr kumimoji="0" lang="tr-TR" i="0" u="none" strike="noStrike" cap="none" normalizeH="0" baseline="0" dirty="0" smtClean="0">
                <a:ln>
                  <a:noFill/>
                </a:ln>
                <a:solidFill>
                  <a:schemeClr val="tx1"/>
                </a:solidFill>
                <a:effectLst/>
                <a:ea typeface="Times New Roman" pitchFamily="18" charset="0"/>
                <a:cs typeface="Arial" pitchFamily="34" charset="0"/>
              </a:rPr>
              <a:t> depolanır. </a:t>
            </a:r>
            <a:r>
              <a:rPr kumimoji="0" lang="tr-TR" i="0" u="none" strike="noStrike" cap="none" normalizeH="0" baseline="0" dirty="0" err="1" smtClean="0">
                <a:ln>
                  <a:noFill/>
                </a:ln>
                <a:solidFill>
                  <a:schemeClr val="tx1"/>
                </a:solidFill>
                <a:effectLst/>
                <a:ea typeface="Times New Roman" pitchFamily="18" charset="0"/>
                <a:cs typeface="Arial" pitchFamily="34" charset="0"/>
              </a:rPr>
              <a:t>Vakuolde</a:t>
            </a:r>
            <a:r>
              <a:rPr kumimoji="0" lang="tr-TR" i="0" u="none" strike="noStrike" cap="none" normalizeH="0" baseline="0" dirty="0" smtClean="0">
                <a:ln>
                  <a:noFill/>
                </a:ln>
                <a:solidFill>
                  <a:schemeClr val="tx1"/>
                </a:solidFill>
                <a:effectLst/>
                <a:ea typeface="Times New Roman" pitchFamily="18" charset="0"/>
                <a:cs typeface="Arial" pitchFamily="34" charset="0"/>
              </a:rPr>
              <a:t> depolanan </a:t>
            </a:r>
            <a:r>
              <a:rPr kumimoji="0" lang="tr-TR" i="0" u="none" strike="noStrike" cap="none" normalizeH="0" baseline="0" dirty="0" err="1" smtClean="0">
                <a:ln>
                  <a:noFill/>
                </a:ln>
                <a:solidFill>
                  <a:schemeClr val="tx1"/>
                </a:solidFill>
                <a:effectLst/>
                <a:ea typeface="Times New Roman" pitchFamily="18" charset="0"/>
                <a:cs typeface="Arial" pitchFamily="34" charset="0"/>
              </a:rPr>
              <a:t>sakkaroz</a:t>
            </a:r>
            <a:r>
              <a:rPr kumimoji="0" lang="tr-TR" i="0" u="none" strike="noStrike" cap="none" normalizeH="0" baseline="0" dirty="0" smtClean="0">
                <a:ln>
                  <a:noFill/>
                </a:ln>
                <a:solidFill>
                  <a:schemeClr val="tx1"/>
                </a:solidFill>
                <a:effectLst/>
                <a:ea typeface="Times New Roman" pitchFamily="18" charset="0"/>
                <a:cs typeface="Arial" pitchFamily="34" charset="0"/>
              </a:rPr>
              <a:t>, olası </a:t>
            </a:r>
            <a:r>
              <a:rPr kumimoji="0" lang="tr-TR" i="0" u="none" strike="noStrike" cap="none" normalizeH="0" baseline="0" dirty="0" err="1" smtClean="0">
                <a:ln>
                  <a:noFill/>
                </a:ln>
                <a:solidFill>
                  <a:schemeClr val="tx1"/>
                </a:solidFill>
                <a:effectLst/>
                <a:ea typeface="Times New Roman" pitchFamily="18" charset="0"/>
                <a:cs typeface="Arial" pitchFamily="34" charset="0"/>
              </a:rPr>
              <a:t>sakkaroz</a:t>
            </a:r>
            <a:r>
              <a:rPr kumimoji="0" lang="tr-TR" i="0" u="none" strike="noStrike" cap="none" normalizeH="0" baseline="0" dirty="0" smtClean="0">
                <a:ln>
                  <a:noFill/>
                </a:ln>
                <a:solidFill>
                  <a:schemeClr val="tx1"/>
                </a:solidFill>
                <a:effectLst/>
                <a:ea typeface="Times New Roman" pitchFamily="18" charset="0"/>
                <a:cs typeface="Arial" pitchFamily="34" charset="0"/>
              </a:rPr>
              <a:t> sentezindeki bir duraksama için acil güvence oluşturur. Arpa </a:t>
            </a:r>
            <a:r>
              <a:rPr kumimoji="0" lang="tr-TR" i="1" u="none" strike="noStrike" cap="none" normalizeH="0" baseline="0" dirty="0" smtClean="0">
                <a:ln>
                  <a:noFill/>
                </a:ln>
                <a:solidFill>
                  <a:schemeClr val="tx1"/>
                </a:solidFill>
                <a:effectLst/>
                <a:ea typeface="Times New Roman" pitchFamily="18" charset="0"/>
                <a:cs typeface="Arial" pitchFamily="34" charset="0"/>
              </a:rPr>
              <a:t>(</a:t>
            </a:r>
            <a:r>
              <a:rPr kumimoji="0" lang="tr-TR" i="1" u="none" strike="noStrike" cap="none" normalizeH="0" baseline="0" dirty="0" err="1" smtClean="0">
                <a:ln>
                  <a:noFill/>
                </a:ln>
                <a:solidFill>
                  <a:schemeClr val="tx1"/>
                </a:solidFill>
                <a:effectLst/>
                <a:ea typeface="Times New Roman" pitchFamily="18" charset="0"/>
                <a:cs typeface="Arial" pitchFamily="34" charset="0"/>
              </a:rPr>
              <a:t>Hordeum</a:t>
            </a:r>
            <a:r>
              <a:rPr kumimoji="0" lang="tr-TR" i="1" u="none" strike="noStrike" cap="none" normalizeH="0" baseline="0" dirty="0" smtClean="0">
                <a:ln>
                  <a:noFill/>
                </a:ln>
                <a:solidFill>
                  <a:schemeClr val="tx1"/>
                </a:solidFill>
                <a:effectLst/>
                <a:ea typeface="Times New Roman" pitchFamily="18" charset="0"/>
                <a:cs typeface="Arial" pitchFamily="34" charset="0"/>
              </a:rPr>
              <a:t> </a:t>
            </a:r>
            <a:r>
              <a:rPr kumimoji="0" lang="tr-TR" i="1" u="none" strike="noStrike" cap="none" normalizeH="0" baseline="0" dirty="0" err="1" smtClean="0">
                <a:ln>
                  <a:noFill/>
                </a:ln>
                <a:solidFill>
                  <a:schemeClr val="tx1"/>
                </a:solidFill>
                <a:effectLst/>
                <a:ea typeface="Times New Roman" pitchFamily="18" charset="0"/>
                <a:cs typeface="Arial" pitchFamily="34" charset="0"/>
              </a:rPr>
              <a:t>vulgare</a:t>
            </a:r>
            <a:r>
              <a:rPr kumimoji="0" lang="tr-TR" i="1" u="none" strike="noStrike" cap="none" normalizeH="0" baseline="0" dirty="0" smtClean="0">
                <a:ln>
                  <a:noFill/>
                </a:ln>
                <a:solidFill>
                  <a:schemeClr val="tx1"/>
                </a:solidFill>
                <a:effectLst/>
                <a:ea typeface="Times New Roman" pitchFamily="18" charset="0"/>
                <a:cs typeface="Arial" pitchFamily="34" charset="0"/>
              </a:rPr>
              <a:t> L.) </a:t>
            </a:r>
            <a:r>
              <a:rPr kumimoji="0" lang="tr-TR" i="0" u="none" strike="noStrike" cap="none" normalizeH="0" baseline="0" dirty="0" smtClean="0">
                <a:ln>
                  <a:noFill/>
                </a:ln>
                <a:solidFill>
                  <a:schemeClr val="tx1"/>
                </a:solidFill>
                <a:effectLst/>
                <a:ea typeface="Times New Roman" pitchFamily="18" charset="0"/>
                <a:cs typeface="Arial" pitchFamily="34" charset="0"/>
              </a:rPr>
              <a:t>gibi kimi bitkiler ise fotosentez ürünlerinin küçük bir bölümünü nişasta ve büyük bir bölümünü de </a:t>
            </a:r>
            <a:r>
              <a:rPr kumimoji="0" lang="tr-TR" i="0" u="none" strike="noStrike" cap="none" normalizeH="0" baseline="0" dirty="0" err="1" smtClean="0">
                <a:ln>
                  <a:noFill/>
                </a:ln>
                <a:solidFill>
                  <a:schemeClr val="tx1"/>
                </a:solidFill>
                <a:effectLst/>
                <a:ea typeface="Times New Roman" pitchFamily="18" charset="0"/>
                <a:cs typeface="Arial" pitchFamily="34" charset="0"/>
              </a:rPr>
              <a:t>sakkaroz</a:t>
            </a:r>
            <a:r>
              <a:rPr kumimoji="0" lang="tr-TR" i="0" u="none" strike="noStrike" cap="none" normalizeH="0" baseline="0" dirty="0" smtClean="0">
                <a:ln>
                  <a:noFill/>
                </a:ln>
                <a:solidFill>
                  <a:schemeClr val="tx1"/>
                </a:solidFill>
                <a:effectLst/>
                <a:ea typeface="Times New Roman" pitchFamily="18" charset="0"/>
                <a:cs typeface="Arial" pitchFamily="34" charset="0"/>
              </a:rPr>
              <a:t> şeklinde kısa süreli depo ederek bunu geceleri de kullanırlar Böyle bitkilere </a:t>
            </a:r>
            <a:r>
              <a:rPr kumimoji="0" lang="tr-TR" b="1" i="1" u="none" strike="noStrike" cap="none" normalizeH="0" baseline="0" dirty="0" err="1" smtClean="0">
                <a:ln>
                  <a:noFill/>
                </a:ln>
                <a:solidFill>
                  <a:schemeClr val="tx1"/>
                </a:solidFill>
                <a:effectLst/>
                <a:ea typeface="Times New Roman" pitchFamily="18" charset="0"/>
                <a:cs typeface="Arial" pitchFamily="34" charset="0"/>
              </a:rPr>
              <a:t>Sakkaroz</a:t>
            </a:r>
            <a:r>
              <a:rPr kumimoji="0" lang="tr-TR" b="1" i="1" u="none" strike="noStrike" cap="none" normalizeH="0" baseline="0" dirty="0" smtClean="0">
                <a:ln>
                  <a:noFill/>
                </a:ln>
                <a:solidFill>
                  <a:schemeClr val="tx1"/>
                </a:solidFill>
                <a:effectLst/>
                <a:ea typeface="Times New Roman" pitchFamily="18" charset="0"/>
                <a:cs typeface="Arial" pitchFamily="34" charset="0"/>
              </a:rPr>
              <a:t> Biriktiren Bitkiler</a:t>
            </a:r>
            <a:r>
              <a:rPr kumimoji="0" lang="tr-TR" i="1" u="none" strike="noStrike" cap="none" normalizeH="0" baseline="0" dirty="0" smtClean="0">
                <a:ln>
                  <a:noFill/>
                </a:ln>
                <a:solidFill>
                  <a:schemeClr val="tx1"/>
                </a:solidFill>
                <a:effectLst/>
                <a:ea typeface="Times New Roman" pitchFamily="18" charset="0"/>
                <a:cs typeface="Arial" pitchFamily="34" charset="0"/>
              </a:rPr>
              <a:t> </a:t>
            </a:r>
            <a:r>
              <a:rPr kumimoji="0" lang="tr-TR" i="0" u="none" strike="noStrike" cap="none" normalizeH="0" baseline="0" dirty="0" smtClean="0">
                <a:ln>
                  <a:noFill/>
                </a:ln>
                <a:solidFill>
                  <a:schemeClr val="tx1"/>
                </a:solidFill>
                <a:effectLst/>
                <a:ea typeface="Times New Roman" pitchFamily="18" charset="0"/>
                <a:cs typeface="Arial" pitchFamily="34" charset="0"/>
              </a:rPr>
              <a:t>denir.</a:t>
            </a:r>
          </a:p>
          <a:p>
            <a:pPr marL="0" marR="0" lvl="0" indent="347663" algn="just" defTabSz="914400" rtl="0" eaLnBrk="0" fontAlgn="base" latinLnBrk="0" hangingPunct="0">
              <a:lnSpc>
                <a:spcPct val="100000"/>
              </a:lnSpc>
              <a:spcBef>
                <a:spcPct val="0"/>
              </a:spcBef>
              <a:spcAft>
                <a:spcPct val="0"/>
              </a:spcAft>
              <a:buClrTx/>
              <a:buSzTx/>
              <a:buFontTx/>
              <a:buNone/>
              <a:tabLst>
                <a:tab pos="384175" algn="l"/>
              </a:tabLst>
            </a:pPr>
            <a:endParaRPr kumimoji="0" lang="tr-TR" i="0" u="none" strike="noStrike" cap="none" normalizeH="0" baseline="0" dirty="0" smtClean="0">
              <a:ln>
                <a:noFill/>
              </a:ln>
              <a:solidFill>
                <a:schemeClr val="tx1"/>
              </a:solidFill>
              <a:effectLst/>
              <a:ea typeface="Times New Roman" pitchFamily="18" charset="0"/>
              <a:cs typeface="Arial" pitchFamily="34" charset="0"/>
            </a:endParaRPr>
          </a:p>
          <a:p>
            <a:pPr indent="347663" algn="just" eaLnBrk="0" fontAlgn="base" hangingPunct="0">
              <a:spcBef>
                <a:spcPct val="0"/>
              </a:spcBef>
              <a:spcAft>
                <a:spcPct val="0"/>
              </a:spcAft>
              <a:tabLst>
                <a:tab pos="384175" algn="l"/>
              </a:tabLst>
            </a:pPr>
            <a:r>
              <a:rPr lang="tr-TR" dirty="0" smtClean="0"/>
              <a:t>Depolama kapasitesi çok yüksek olan </a:t>
            </a:r>
            <a:r>
              <a:rPr lang="tr-TR" dirty="0" err="1" smtClean="0"/>
              <a:t>vakuolde</a:t>
            </a:r>
            <a:r>
              <a:rPr lang="tr-TR" dirty="0" smtClean="0"/>
              <a:t> depolanan </a:t>
            </a:r>
            <a:r>
              <a:rPr lang="tr-TR" dirty="0" err="1" smtClean="0"/>
              <a:t>sakkarozdan</a:t>
            </a:r>
            <a:r>
              <a:rPr lang="tr-TR" dirty="0" smtClean="0"/>
              <a:t> geceleri yararlanılır. Ancak </a:t>
            </a:r>
            <a:r>
              <a:rPr lang="tr-TR" dirty="0" err="1" smtClean="0"/>
              <a:t>vakuolde</a:t>
            </a:r>
            <a:r>
              <a:rPr lang="tr-TR" dirty="0" smtClean="0"/>
              <a:t> depolanan </a:t>
            </a:r>
            <a:r>
              <a:rPr lang="tr-TR" dirty="0" err="1" smtClean="0"/>
              <a:t>sakkarozun</a:t>
            </a:r>
            <a:r>
              <a:rPr lang="tr-TR" dirty="0" smtClean="0"/>
              <a:t> tükenmesi durumunda kloroplastlarda depolanan nişasta mobilize edilerek gereksinim duyulan alıcı organlara gönderilir.</a:t>
            </a:r>
            <a:endParaRPr kumimoji="0" lang="tr-TR" i="0" u="none" strike="noStrike" cap="none" normalizeH="0" baseline="0" dirty="0" smtClean="0">
              <a:ln>
                <a:noFill/>
              </a:ln>
              <a:solidFill>
                <a:schemeClr val="tx1"/>
              </a:solidFill>
              <a:effectLst/>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science.kennesaw.edu/~jdirnber/Bio2108/Lecture/LecPhysio/36_18PressureFlow_L.jpg"/>
          <p:cNvPicPr>
            <a:picLocks noChangeAspect="1" noChangeArrowheads="1"/>
          </p:cNvPicPr>
          <p:nvPr/>
        </p:nvPicPr>
        <p:blipFill>
          <a:blip r:embed="rId2"/>
          <a:srcRect/>
          <a:stretch>
            <a:fillRect/>
          </a:stretch>
        </p:blipFill>
        <p:spPr bwMode="auto">
          <a:xfrm>
            <a:off x="-1" y="0"/>
            <a:ext cx="3857621" cy="68580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ChangeArrowheads="1"/>
          </p:cNvSpPr>
          <p:nvPr/>
        </p:nvSpPr>
        <p:spPr bwMode="auto">
          <a:xfrm>
            <a:off x="285720" y="428604"/>
            <a:ext cx="7786710" cy="341632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307975" algn="just" defTabSz="914400" rtl="0" eaLnBrk="1" fontAlgn="base" latinLnBrk="0" hangingPunct="1">
              <a:lnSpc>
                <a:spcPct val="100000"/>
              </a:lnSpc>
              <a:spcBef>
                <a:spcPct val="0"/>
              </a:spcBef>
              <a:spcAft>
                <a:spcPct val="0"/>
              </a:spcAft>
              <a:buClrTx/>
              <a:buSzTx/>
              <a:buFontTx/>
              <a:buNone/>
              <a:tabLst/>
            </a:pPr>
            <a:r>
              <a:rPr kumimoji="0" lang="tr-TR" b="1" i="1" u="none" strike="noStrike" cap="none" normalizeH="0" baseline="0" dirty="0" smtClean="0">
                <a:ln>
                  <a:noFill/>
                </a:ln>
                <a:solidFill>
                  <a:schemeClr val="tx1"/>
                </a:solidFill>
                <a:effectLst/>
                <a:ea typeface="Times New Roman" pitchFamily="18" charset="0"/>
                <a:cs typeface="Arial" pitchFamily="34" charset="0"/>
              </a:rPr>
              <a:t>Yapraktan Bitkinin öteki Organlarına Gönderme</a:t>
            </a:r>
            <a:r>
              <a:rPr kumimoji="0" lang="tr-TR" i="1" u="none" strike="noStrike" cap="none" normalizeH="0" baseline="0" dirty="0" smtClean="0">
                <a:ln>
                  <a:noFill/>
                </a:ln>
                <a:solidFill>
                  <a:schemeClr val="tx1"/>
                </a:solidFill>
                <a:effectLst/>
                <a:ea typeface="Times New Roman" pitchFamily="18" charset="0"/>
                <a:cs typeface="Arial" pitchFamily="34" charset="0"/>
              </a:rPr>
              <a:t>: </a:t>
            </a:r>
            <a:r>
              <a:rPr kumimoji="0" lang="tr-TR" i="0" u="none" strike="noStrike" cap="none" normalizeH="0" baseline="0" dirty="0" smtClean="0">
                <a:ln>
                  <a:noFill/>
                </a:ln>
                <a:solidFill>
                  <a:schemeClr val="tx1"/>
                </a:solidFill>
                <a:effectLst/>
                <a:ea typeface="Times New Roman" pitchFamily="18" charset="0"/>
                <a:cs typeface="Arial" pitchFamily="34" charset="0"/>
              </a:rPr>
              <a:t>Verici organ olan yaprakta fotosentez ürünlerinin tahsisi temelde genetik etmenlere göre programlanmakla beraber bitkinin gelişme durumuna göre önemli derecede değişim gösterir. Örneğin genç bitki yaprakları yeni oluşan fotosentez ürünlerinin büyük bir bölümünü gelişmeleri için alıkoyar. </a:t>
            </a:r>
          </a:p>
          <a:p>
            <a:pPr marL="0" marR="0" lvl="0" indent="307975" algn="just" defTabSz="914400" rtl="0" eaLnBrk="1" fontAlgn="base" latinLnBrk="0" hangingPunct="1">
              <a:lnSpc>
                <a:spcPct val="100000"/>
              </a:lnSpc>
              <a:spcBef>
                <a:spcPct val="0"/>
              </a:spcBef>
              <a:spcAft>
                <a:spcPct val="0"/>
              </a:spcAft>
              <a:buClrTx/>
              <a:buSzTx/>
              <a:buFontTx/>
              <a:buNone/>
              <a:tabLst/>
            </a:pPr>
            <a:endParaRPr kumimoji="0" lang="tr-TR" i="0" u="none" strike="noStrike" cap="none" normalizeH="0" baseline="0" dirty="0" smtClean="0">
              <a:ln>
                <a:noFill/>
              </a:ln>
              <a:solidFill>
                <a:schemeClr val="tx1"/>
              </a:solidFill>
              <a:effectLst/>
              <a:ea typeface="Times New Roman" pitchFamily="18" charset="0"/>
              <a:cs typeface="Arial" pitchFamily="34" charset="0"/>
            </a:endParaRPr>
          </a:p>
          <a:p>
            <a:pPr marL="0" marR="0" lvl="0" indent="317500" algn="just" defTabSz="914400" rtl="0" eaLnBrk="0" fontAlgn="base" latinLnBrk="0" hangingPunct="0">
              <a:lnSpc>
                <a:spcPct val="100000"/>
              </a:lnSpc>
              <a:spcBef>
                <a:spcPct val="0"/>
              </a:spcBef>
              <a:spcAft>
                <a:spcPct val="0"/>
              </a:spcAft>
              <a:buClrTx/>
              <a:buSzTx/>
              <a:buFontTx/>
              <a:buNone/>
              <a:tabLst/>
            </a:pPr>
            <a:r>
              <a:rPr kumimoji="0" lang="tr-TR" i="0" u="none" strike="noStrike" cap="none" normalizeH="0" baseline="0" dirty="0" smtClean="0">
                <a:ln>
                  <a:noFill/>
                </a:ln>
                <a:solidFill>
                  <a:schemeClr val="tx1"/>
                </a:solidFill>
                <a:effectLst/>
                <a:ea typeface="Times New Roman" pitchFamily="18" charset="0"/>
                <a:cs typeface="Arial" pitchFamily="34" charset="0"/>
              </a:rPr>
              <a:t>Yapraklar olgunlaşıp </a:t>
            </a:r>
            <a:r>
              <a:rPr kumimoji="0" lang="tr-TR" i="0" u="none" strike="noStrike" cap="none" normalizeH="0" baseline="0" dirty="0" err="1" smtClean="0">
                <a:ln>
                  <a:noFill/>
                </a:ln>
                <a:solidFill>
                  <a:schemeClr val="tx1"/>
                </a:solidFill>
                <a:effectLst/>
                <a:ea typeface="Times New Roman" pitchFamily="18" charset="0"/>
                <a:cs typeface="Arial" pitchFamily="34" charset="0"/>
              </a:rPr>
              <a:t>fotosentetik</a:t>
            </a:r>
            <a:r>
              <a:rPr kumimoji="0" lang="tr-TR" i="0" u="none" strike="noStrike" cap="none" normalizeH="0" baseline="0" dirty="0" smtClean="0">
                <a:ln>
                  <a:noFill/>
                </a:ln>
                <a:solidFill>
                  <a:schemeClr val="tx1"/>
                </a:solidFill>
                <a:effectLst/>
                <a:ea typeface="Times New Roman" pitchFamily="18" charset="0"/>
                <a:cs typeface="Arial" pitchFamily="34" charset="0"/>
              </a:rPr>
              <a:t> yönden yeterli düzeye ulaşıldıkça fotosentez ürünlerine gereksinim azalır, yaprak dışına tahsis artar ve bunun sonucu olarak fotosentez ürünü daha fazla yaprak dışına gönderilir.</a:t>
            </a:r>
            <a:r>
              <a:rPr kumimoji="0" lang="tr-TR" i="0" u="none" strike="noStrike" cap="none" normalizeH="0" baseline="0" dirty="0" smtClean="0">
                <a:ln>
                  <a:noFill/>
                </a:ln>
                <a:solidFill>
                  <a:schemeClr val="tx1"/>
                </a:solidFill>
                <a:effectLst/>
              </a:rPr>
              <a:t> </a:t>
            </a:r>
          </a:p>
          <a:p>
            <a:pPr marL="0" marR="0" lvl="0" indent="317500" algn="just" defTabSz="914400" rtl="0" eaLnBrk="0" fontAlgn="base" latinLnBrk="0" hangingPunct="0">
              <a:lnSpc>
                <a:spcPct val="100000"/>
              </a:lnSpc>
              <a:spcBef>
                <a:spcPct val="0"/>
              </a:spcBef>
              <a:spcAft>
                <a:spcPct val="0"/>
              </a:spcAft>
              <a:buClrTx/>
              <a:buSzTx/>
              <a:buFontTx/>
              <a:buNone/>
              <a:tabLst/>
            </a:pPr>
            <a:endParaRPr kumimoji="0" lang="tr-TR" i="0" u="none" strike="noStrike" cap="none" normalizeH="0" baseline="0" dirty="0" smtClean="0">
              <a:ln>
                <a:noFill/>
              </a:ln>
              <a:solidFill>
                <a:schemeClr val="tx1"/>
              </a:solidFill>
              <a:effectLst/>
            </a:endParaRPr>
          </a:p>
          <a:p>
            <a:pPr lvl="0" indent="317500" algn="just" eaLnBrk="0" fontAlgn="base" hangingPunct="0">
              <a:spcBef>
                <a:spcPct val="0"/>
              </a:spcBef>
              <a:spcAft>
                <a:spcPct val="0"/>
              </a:spcAft>
            </a:pPr>
            <a:r>
              <a:rPr lang="tr-TR" dirty="0" smtClean="0"/>
              <a:t>Bitkilerin büyük bölümünde fotosentez ürünleri yaprak dışına gündüz daha fazla ve gece daha az gönderilir.</a:t>
            </a:r>
            <a:endParaRPr kumimoji="0" lang="tr-TR" i="0" strike="noStrike" cap="none" normalizeH="0" baseline="0" dirty="0" smtClean="0">
              <a:ln>
                <a:noFill/>
              </a:ln>
              <a:solidFill>
                <a:schemeClr val="tx1"/>
              </a:solidFill>
              <a:effectLs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42844" y="214290"/>
            <a:ext cx="8072462" cy="3139321"/>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350838" algn="just"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ea typeface="Times New Roman" pitchFamily="18" charset="0"/>
                <a:cs typeface="Arial" pitchFamily="34" charset="0"/>
              </a:rPr>
              <a:t>Fotosentez Ürünlerinin Taksimi</a:t>
            </a:r>
          </a:p>
          <a:p>
            <a:pPr marL="0" marR="0" lvl="0" indent="350838" algn="just" defTabSz="914400" rtl="0" eaLnBrk="1" fontAlgn="base" latinLnBrk="0" hangingPunct="1">
              <a:lnSpc>
                <a:spcPct val="100000"/>
              </a:lnSpc>
              <a:spcBef>
                <a:spcPct val="0"/>
              </a:spcBef>
              <a:spcAft>
                <a:spcPct val="0"/>
              </a:spcAft>
              <a:buClrTx/>
              <a:buSzTx/>
              <a:buFontTx/>
              <a:buNone/>
              <a:tabLst/>
            </a:pPr>
            <a:endParaRPr kumimoji="0" lang="tr-TR" b="1" i="0" u="none" strike="noStrike" cap="none" normalizeH="0" baseline="0" dirty="0" smtClean="0">
              <a:ln>
                <a:noFill/>
              </a:ln>
              <a:solidFill>
                <a:schemeClr val="tx1"/>
              </a:solidFill>
              <a:effectLst/>
            </a:endParaRPr>
          </a:p>
          <a:p>
            <a:pPr marL="0" marR="0" lvl="0" indent="350838" algn="just" defTabSz="914400" rtl="0" eaLnBrk="0" fontAlgn="base" latinLnBrk="0" hangingPunct="0">
              <a:lnSpc>
                <a:spcPct val="100000"/>
              </a:lnSpc>
              <a:spcBef>
                <a:spcPct val="0"/>
              </a:spcBef>
              <a:spcAft>
                <a:spcPct val="0"/>
              </a:spcAft>
              <a:buClrTx/>
              <a:buSzTx/>
              <a:buFontTx/>
              <a:buNone/>
              <a:tabLst/>
            </a:pPr>
            <a:r>
              <a:rPr kumimoji="0" lang="tr-TR" i="0" u="none" strike="noStrike" cap="none" normalizeH="0" baseline="0" dirty="0" smtClean="0">
                <a:ln>
                  <a:noFill/>
                </a:ln>
                <a:solidFill>
                  <a:schemeClr val="tx1"/>
                </a:solidFill>
                <a:effectLst/>
                <a:ea typeface="Times New Roman" pitchFamily="18" charset="0"/>
                <a:cs typeface="Arial" pitchFamily="34" charset="0"/>
              </a:rPr>
              <a:t>Fotosentez ürünlerinin alan organlar arasındaki dağılım olgusu </a:t>
            </a:r>
            <a:r>
              <a:rPr kumimoji="0" lang="tr-TR" b="1" i="1" u="none" strike="noStrike" cap="none" normalizeH="0" baseline="0" dirty="0" smtClean="0">
                <a:ln>
                  <a:noFill/>
                </a:ln>
                <a:solidFill>
                  <a:schemeClr val="tx1"/>
                </a:solidFill>
                <a:effectLst/>
                <a:ea typeface="Times New Roman" pitchFamily="18" charset="0"/>
                <a:cs typeface="Arial" pitchFamily="34" charset="0"/>
              </a:rPr>
              <a:t>Taksim</a:t>
            </a:r>
            <a:r>
              <a:rPr kumimoji="0" lang="tr-TR" i="0" u="none" strike="noStrike" cap="none" normalizeH="0" baseline="0" dirty="0" smtClean="0">
                <a:ln>
                  <a:noFill/>
                </a:ln>
                <a:solidFill>
                  <a:schemeClr val="tx1"/>
                </a:solidFill>
                <a:effectLst/>
                <a:ea typeface="Times New Roman" pitchFamily="18" charset="0"/>
                <a:cs typeface="Arial" pitchFamily="34" charset="0"/>
              </a:rPr>
              <a:t> şeklinde ifade edilmektedir. Vejetatif bir bitkide alan organlar, büyüme durumunda olan genç yapraklar ile kökler ve fotosentez yapamayan gövde dokularından oluşur. Üreme organlarını oluşturan çiçekler, meyveler ve tohumlar da alan organlar arasındadır. </a:t>
            </a:r>
          </a:p>
          <a:p>
            <a:pPr marL="0" marR="0" lvl="0" indent="350838" algn="just" defTabSz="914400" rtl="0" eaLnBrk="0" fontAlgn="base" latinLnBrk="0" hangingPunct="0">
              <a:lnSpc>
                <a:spcPct val="100000"/>
              </a:lnSpc>
              <a:spcBef>
                <a:spcPct val="0"/>
              </a:spcBef>
              <a:spcAft>
                <a:spcPct val="0"/>
              </a:spcAft>
              <a:buClrTx/>
              <a:buSzTx/>
              <a:buFontTx/>
              <a:buNone/>
              <a:tabLst/>
            </a:pPr>
            <a:endParaRPr kumimoji="0" lang="tr-TR" i="0" u="none" strike="noStrike" cap="none" normalizeH="0" baseline="0" dirty="0" smtClean="0">
              <a:ln>
                <a:noFill/>
              </a:ln>
              <a:solidFill>
                <a:schemeClr val="tx1"/>
              </a:solidFill>
              <a:effectLst/>
              <a:ea typeface="Times New Roman" pitchFamily="18" charset="0"/>
              <a:cs typeface="Arial" pitchFamily="34" charset="0"/>
            </a:endParaRPr>
          </a:p>
          <a:p>
            <a:pPr marL="0" marR="0" lvl="0" indent="350838" algn="just" defTabSz="914400" rtl="0" eaLnBrk="0" fontAlgn="base" latinLnBrk="0" hangingPunct="0">
              <a:lnSpc>
                <a:spcPct val="100000"/>
              </a:lnSpc>
              <a:spcBef>
                <a:spcPct val="0"/>
              </a:spcBef>
              <a:spcAft>
                <a:spcPct val="0"/>
              </a:spcAft>
              <a:buClrTx/>
              <a:buSzTx/>
              <a:buFontTx/>
              <a:buNone/>
              <a:tabLst/>
            </a:pPr>
            <a:r>
              <a:rPr kumimoji="0" lang="tr-TR" i="0" u="none" strike="noStrike" cap="none" normalizeH="0" baseline="0" dirty="0" smtClean="0">
                <a:ln>
                  <a:noFill/>
                </a:ln>
                <a:solidFill>
                  <a:schemeClr val="tx1"/>
                </a:solidFill>
                <a:effectLst/>
                <a:ea typeface="Times New Roman" pitchFamily="18" charset="0"/>
                <a:cs typeface="Arial" pitchFamily="34" charset="0"/>
              </a:rPr>
              <a:t>Genelde alan organlar yarışma içindedirler</a:t>
            </a:r>
            <a:r>
              <a:rPr lang="tr-TR" dirty="0" smtClean="0">
                <a:ea typeface="Times New Roman" pitchFamily="18" charset="0"/>
                <a:cs typeface="Arial" pitchFamily="34" charset="0"/>
              </a:rPr>
              <a:t>. </a:t>
            </a:r>
            <a:r>
              <a:rPr kumimoji="0" lang="tr-TR" i="0" u="none" strike="noStrike" cap="none" normalizeH="0" baseline="0" dirty="0" smtClean="0">
                <a:ln>
                  <a:noFill/>
                </a:ln>
                <a:solidFill>
                  <a:schemeClr val="tx1"/>
                </a:solidFill>
                <a:effectLst/>
                <a:ea typeface="Times New Roman" pitchFamily="18" charset="0"/>
                <a:cs typeface="Arial" pitchFamily="34" charset="0"/>
              </a:rPr>
              <a:t>Meyve ağaçlarında ağaç başına düşen meyve sayısını azaltabilmek için yapılan budama temelde bu ilkeye göre gerçekleştirilir. Daha az sayıdaki meyveye daha fazla fotosentez ürünlerinin ulaştırılması meyvenin niteliğini olduğu kadar pazar özelliğini de artırır.</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714348" y="857232"/>
            <a:ext cx="7572428" cy="341632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tr-TR" dirty="0" smtClean="0"/>
              <a:t>Alan organlar arasında fotosentez ürünlerinin taksim edilmesi üzerine: </a:t>
            </a:r>
          </a:p>
          <a:p>
            <a:pPr marL="342900" indent="-342900" algn="just">
              <a:buAutoNum type="alphaLcParenBoth"/>
            </a:pPr>
            <a:r>
              <a:rPr lang="tr-TR" dirty="0" smtClean="0"/>
              <a:t>Veren ve alan organlar arasındaki </a:t>
            </a:r>
            <a:r>
              <a:rPr lang="tr-TR" dirty="0" err="1" smtClean="0"/>
              <a:t>vaskuler</a:t>
            </a:r>
            <a:r>
              <a:rPr lang="tr-TR" dirty="0" smtClean="0"/>
              <a:t> bağlantının tabiatı, </a:t>
            </a:r>
          </a:p>
          <a:p>
            <a:pPr marL="342900" indent="-342900" algn="just">
              <a:buAutoNum type="alphaLcParenBoth"/>
            </a:pPr>
            <a:r>
              <a:rPr lang="tr-TR" dirty="0" smtClean="0"/>
              <a:t>Alan organın veren organa yakınlığı ve </a:t>
            </a:r>
          </a:p>
          <a:p>
            <a:pPr marL="342900" indent="-342900" algn="just">
              <a:buAutoNum type="alphaLcParenBoth"/>
            </a:pPr>
            <a:r>
              <a:rPr lang="tr-TR" dirty="0" smtClean="0"/>
              <a:t>Alan organın gücü etki yapar. </a:t>
            </a:r>
          </a:p>
          <a:p>
            <a:pPr marL="342900" indent="-342900" algn="just">
              <a:buAutoNum type="alphaLcParenBoth"/>
            </a:pPr>
            <a:endParaRPr lang="tr-TR" dirty="0" smtClean="0"/>
          </a:p>
          <a:p>
            <a:pPr marL="342900" indent="-342900" algn="just">
              <a:buAutoNum type="alphaLcParenBoth"/>
            </a:pPr>
            <a:endParaRPr lang="tr-TR" dirty="0" smtClean="0"/>
          </a:p>
          <a:p>
            <a:pPr algn="just"/>
            <a:r>
              <a:rPr lang="tr-TR" dirty="0" smtClean="0"/>
              <a:t>Yapılan araştırmalar veren organ yaprak ile aynı sırada olan üstteki alan organ yaprağa doğrudan bağlantı nedeniyle fotosentez ürünlerinin daha fazla verildiğini göstermiştir. </a:t>
            </a:r>
          </a:p>
          <a:p>
            <a:pPr algn="just"/>
            <a:endParaRPr lang="tr-TR" dirty="0" smtClean="0"/>
          </a:p>
          <a:p>
            <a:pPr algn="just"/>
            <a:r>
              <a:rPr lang="tr-TR" dirty="0" smtClean="0"/>
              <a:t>Fotosentez ürünlerinin taksim edilmesinde etkili </a:t>
            </a:r>
            <a:r>
              <a:rPr lang="tr-TR" b="1" dirty="0" smtClean="0"/>
              <a:t>en önemli etmen </a:t>
            </a:r>
            <a:r>
              <a:rPr lang="tr-TR" b="1" i="1" dirty="0" smtClean="0"/>
              <a:t>Alan Organ Gücü</a:t>
            </a:r>
            <a:r>
              <a:rPr lang="tr-TR" dirty="0" smtClean="0"/>
              <a:t>'dür.</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ChangeArrowheads="1"/>
          </p:cNvSpPr>
          <p:nvPr/>
        </p:nvSpPr>
        <p:spPr bwMode="auto">
          <a:xfrm>
            <a:off x="500034" y="500042"/>
            <a:ext cx="7929586" cy="4801314"/>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357188" algn="just" defTabSz="914400" rtl="0" eaLnBrk="1" fontAlgn="base" latinLnBrk="0" hangingPunct="1">
              <a:lnSpc>
                <a:spcPct val="100000"/>
              </a:lnSpc>
              <a:spcBef>
                <a:spcPct val="0"/>
              </a:spcBef>
              <a:spcAft>
                <a:spcPct val="0"/>
              </a:spcAft>
              <a:buClrTx/>
              <a:buSzTx/>
              <a:buFontTx/>
              <a:buNone/>
              <a:tabLst/>
            </a:pPr>
            <a:r>
              <a:rPr kumimoji="0" lang="tr-TR" b="1" i="1" u="none" strike="noStrike" cap="none" normalizeH="0" baseline="0" dirty="0" smtClean="0">
                <a:ln>
                  <a:noFill/>
                </a:ln>
                <a:solidFill>
                  <a:schemeClr val="tx1"/>
                </a:solidFill>
                <a:effectLst/>
                <a:ea typeface="Times New Roman" pitchFamily="18" charset="0"/>
                <a:cs typeface="Arial" pitchFamily="34" charset="0"/>
              </a:rPr>
              <a:t>Alan organ gücü = Alan organ büyüklüğü x Alan organ aktivitesi</a:t>
            </a:r>
          </a:p>
          <a:p>
            <a:pPr marL="0" marR="0" lvl="0" indent="357188" algn="just" defTabSz="914400" rtl="0" eaLnBrk="1" fontAlgn="base" latinLnBrk="0" hangingPunct="1">
              <a:lnSpc>
                <a:spcPct val="100000"/>
              </a:lnSpc>
              <a:spcBef>
                <a:spcPct val="0"/>
              </a:spcBef>
              <a:spcAft>
                <a:spcPct val="0"/>
              </a:spcAft>
              <a:buClrTx/>
              <a:buSzTx/>
              <a:buFontTx/>
              <a:buNone/>
              <a:tabLst/>
            </a:pPr>
            <a:endParaRPr kumimoji="0" lang="tr-TR" i="0" u="none" strike="noStrike" cap="none" normalizeH="0" baseline="0" dirty="0" smtClean="0">
              <a:ln>
                <a:noFill/>
              </a:ln>
              <a:solidFill>
                <a:schemeClr val="tx1"/>
              </a:solidFill>
              <a:effectLst/>
            </a:endParaRPr>
          </a:p>
          <a:p>
            <a:pPr marL="0" marR="0" lvl="0" indent="357188" algn="just" defTabSz="914400" rtl="0" eaLnBrk="0" fontAlgn="base" latinLnBrk="0" hangingPunct="0">
              <a:lnSpc>
                <a:spcPct val="100000"/>
              </a:lnSpc>
              <a:spcBef>
                <a:spcPct val="0"/>
              </a:spcBef>
              <a:spcAft>
                <a:spcPct val="0"/>
              </a:spcAft>
              <a:buClrTx/>
              <a:buSzTx/>
              <a:buFontTx/>
              <a:buNone/>
              <a:tabLst/>
            </a:pPr>
            <a:r>
              <a:rPr kumimoji="0" lang="tr-TR" i="1" u="none" strike="noStrike" cap="none" normalizeH="0" baseline="0" dirty="0" smtClean="0">
                <a:ln>
                  <a:noFill/>
                </a:ln>
                <a:solidFill>
                  <a:schemeClr val="tx1"/>
                </a:solidFill>
                <a:effectLst/>
                <a:ea typeface="Times New Roman" pitchFamily="18" charset="0"/>
                <a:cs typeface="Arial" pitchFamily="34" charset="0"/>
              </a:rPr>
              <a:t>Alan Organ Büyüklüğü, </a:t>
            </a:r>
            <a:r>
              <a:rPr kumimoji="0" lang="tr-TR" i="0" u="none" strike="noStrike" cap="none" normalizeH="0" baseline="0" dirty="0" smtClean="0">
                <a:ln>
                  <a:noFill/>
                </a:ln>
                <a:solidFill>
                  <a:schemeClr val="tx1"/>
                </a:solidFill>
                <a:effectLst/>
                <a:ea typeface="Times New Roman" pitchFamily="18" charset="0"/>
                <a:cs typeface="Arial" pitchFamily="34" charset="0"/>
              </a:rPr>
              <a:t>alan organın toplam ağırlığını (genelde kuru ağırlığını) gösterir. </a:t>
            </a:r>
            <a:r>
              <a:rPr kumimoji="0" lang="tr-TR" i="1" u="none" strike="noStrike" cap="none" normalizeH="0" baseline="0" dirty="0" smtClean="0">
                <a:ln>
                  <a:noFill/>
                </a:ln>
                <a:solidFill>
                  <a:schemeClr val="tx1"/>
                </a:solidFill>
                <a:effectLst/>
                <a:ea typeface="Times New Roman" pitchFamily="18" charset="0"/>
                <a:cs typeface="Arial" pitchFamily="34" charset="0"/>
              </a:rPr>
              <a:t>Alan Organ Aktivitesi </a:t>
            </a:r>
            <a:r>
              <a:rPr kumimoji="0" lang="tr-TR" i="0" u="none" strike="noStrike" cap="none" normalizeH="0" baseline="0" dirty="0" smtClean="0">
                <a:ln>
                  <a:noFill/>
                </a:ln>
                <a:solidFill>
                  <a:schemeClr val="tx1"/>
                </a:solidFill>
                <a:effectLst/>
                <a:ea typeface="Times New Roman" pitchFamily="18" charset="0"/>
                <a:cs typeface="Arial" pitchFamily="34" charset="0"/>
              </a:rPr>
              <a:t>ise birim kuru ağırlığa birim zamanda alınan fotosentez ürünü miktarıdır. </a:t>
            </a:r>
          </a:p>
          <a:p>
            <a:pPr marL="0" marR="0" lvl="0" indent="357188" algn="just" defTabSz="914400" rtl="0" eaLnBrk="0" fontAlgn="base" latinLnBrk="0" hangingPunct="0">
              <a:lnSpc>
                <a:spcPct val="100000"/>
              </a:lnSpc>
              <a:spcBef>
                <a:spcPct val="0"/>
              </a:spcBef>
              <a:spcAft>
                <a:spcPct val="0"/>
              </a:spcAft>
              <a:buClrTx/>
              <a:buSzTx/>
              <a:buFontTx/>
              <a:buNone/>
              <a:tabLst/>
            </a:pPr>
            <a:endParaRPr kumimoji="0" lang="tr-TR" i="0" u="none" strike="noStrike" cap="none" normalizeH="0" baseline="0" dirty="0" smtClean="0">
              <a:ln>
                <a:noFill/>
              </a:ln>
              <a:solidFill>
                <a:schemeClr val="tx1"/>
              </a:solidFill>
              <a:effectLst/>
            </a:endParaRPr>
          </a:p>
          <a:p>
            <a:pPr marL="0" marR="0" lvl="0" indent="357188" algn="just" defTabSz="914400" rtl="0" eaLnBrk="0" fontAlgn="base" latinLnBrk="0" hangingPunct="0">
              <a:lnSpc>
                <a:spcPct val="100000"/>
              </a:lnSpc>
              <a:spcBef>
                <a:spcPct val="0"/>
              </a:spcBef>
              <a:spcAft>
                <a:spcPct val="0"/>
              </a:spcAft>
              <a:buClrTx/>
              <a:buSzTx/>
              <a:buFontTx/>
              <a:buNone/>
              <a:tabLst/>
            </a:pPr>
            <a:r>
              <a:rPr kumimoji="0" lang="tr-TR" i="0" u="none" strike="noStrike" cap="none" normalizeH="0" baseline="0" dirty="0" smtClean="0">
                <a:ln>
                  <a:noFill/>
                </a:ln>
                <a:solidFill>
                  <a:schemeClr val="tx1"/>
                </a:solidFill>
                <a:effectLst/>
                <a:ea typeface="Times New Roman" pitchFamily="18" charset="0"/>
                <a:cs typeface="Arial" pitchFamily="34" charset="0"/>
              </a:rPr>
              <a:t>Fotosentez ürünleri veren organ durumundaki yapraklardan dikey olarak yukarı doğru bitkinin tepe noktasına ya da aşağı doğru köke kolayca taşınırlar. </a:t>
            </a:r>
          </a:p>
          <a:p>
            <a:pPr marL="0" marR="0" lvl="0" indent="357188" algn="just" defTabSz="914400" rtl="0" eaLnBrk="0" fontAlgn="base" latinLnBrk="0" hangingPunct="0">
              <a:lnSpc>
                <a:spcPct val="100000"/>
              </a:lnSpc>
              <a:spcBef>
                <a:spcPct val="0"/>
              </a:spcBef>
              <a:spcAft>
                <a:spcPct val="0"/>
              </a:spcAft>
              <a:buClrTx/>
              <a:buSzTx/>
              <a:buFontTx/>
              <a:buNone/>
              <a:tabLst/>
            </a:pPr>
            <a:r>
              <a:rPr kumimoji="0" lang="tr-TR" i="0" u="none" strike="noStrike" cap="none" normalizeH="0" baseline="0" dirty="0" smtClean="0">
                <a:ln>
                  <a:noFill/>
                </a:ln>
                <a:solidFill>
                  <a:schemeClr val="tx1"/>
                </a:solidFill>
                <a:effectLst/>
                <a:ea typeface="Times New Roman" pitchFamily="18" charset="0"/>
                <a:cs typeface="Arial" pitchFamily="34" charset="0"/>
              </a:rPr>
              <a:t>Vejetatif bitkilerde fotosentez ürünleri, </a:t>
            </a:r>
            <a:r>
              <a:rPr kumimoji="0" lang="tr-TR" b="1" i="0" u="none" strike="noStrike" cap="none" normalizeH="0" baseline="0" dirty="0" smtClean="0">
                <a:ln>
                  <a:noFill/>
                </a:ln>
                <a:solidFill>
                  <a:schemeClr val="tx1"/>
                </a:solidFill>
                <a:effectLst/>
                <a:ea typeface="Times New Roman" pitchFamily="18" charset="0"/>
                <a:cs typeface="Arial" pitchFamily="34" charset="0"/>
              </a:rPr>
              <a:t>genç veren organ yapraklarından bitkinin tepe noktasına doğru daha fazla gönderilirken yaşlı yapraklarda köke doğru daha fazla gönderilir</a:t>
            </a:r>
            <a:r>
              <a:rPr kumimoji="0" lang="tr-TR" i="0" u="none" strike="noStrike" cap="none" normalizeH="0" baseline="0" dirty="0" smtClean="0">
                <a:ln>
                  <a:noFill/>
                </a:ln>
                <a:solidFill>
                  <a:schemeClr val="tx1"/>
                </a:solidFill>
                <a:effectLst/>
                <a:ea typeface="Times New Roman" pitchFamily="18" charset="0"/>
                <a:cs typeface="Arial" pitchFamily="34" charset="0"/>
              </a:rPr>
              <a:t>. Orta derecede gelişmiş yapraklardan her iki yöne de fotosentez ürünleri eşit miktarlarda gönderilir.</a:t>
            </a:r>
          </a:p>
          <a:p>
            <a:pPr marL="0" marR="0" lvl="0" indent="357188" algn="just" defTabSz="914400" rtl="0" eaLnBrk="0" fontAlgn="base" latinLnBrk="0" hangingPunct="0">
              <a:lnSpc>
                <a:spcPct val="100000"/>
              </a:lnSpc>
              <a:spcBef>
                <a:spcPct val="0"/>
              </a:spcBef>
              <a:spcAft>
                <a:spcPct val="0"/>
              </a:spcAft>
              <a:buClrTx/>
              <a:buSzTx/>
              <a:buFontTx/>
              <a:buNone/>
              <a:tabLst/>
            </a:pPr>
            <a:endParaRPr kumimoji="0" lang="tr-TR" i="0" u="none" strike="noStrike" cap="none" normalizeH="0" baseline="0" dirty="0" smtClean="0">
              <a:ln>
                <a:noFill/>
              </a:ln>
              <a:solidFill>
                <a:schemeClr val="tx1"/>
              </a:solidFill>
              <a:effectLst/>
            </a:endParaRPr>
          </a:p>
          <a:p>
            <a:pPr marL="0" marR="0" lvl="0" indent="357188" algn="just" defTabSz="914400" rtl="0" eaLnBrk="0" fontAlgn="base" latinLnBrk="0" hangingPunct="0">
              <a:lnSpc>
                <a:spcPct val="100000"/>
              </a:lnSpc>
              <a:spcBef>
                <a:spcPct val="0"/>
              </a:spcBef>
              <a:spcAft>
                <a:spcPct val="0"/>
              </a:spcAft>
              <a:buClrTx/>
              <a:buSzTx/>
              <a:buFontTx/>
              <a:buNone/>
              <a:tabLst/>
            </a:pPr>
            <a:r>
              <a:rPr kumimoji="0" lang="tr-TR" i="0" u="none" strike="noStrike" cap="none" normalizeH="0" baseline="0" dirty="0" smtClean="0">
                <a:ln>
                  <a:noFill/>
                </a:ln>
                <a:solidFill>
                  <a:schemeClr val="tx1"/>
                </a:solidFill>
                <a:effectLst/>
                <a:ea typeface="Times New Roman" pitchFamily="18" charset="0"/>
                <a:cs typeface="Arial" pitchFamily="34" charset="0"/>
              </a:rPr>
              <a:t>Araştırmaların büyük bir bölümü özellikle buğday </a:t>
            </a:r>
            <a:r>
              <a:rPr kumimoji="0" lang="tr-TR" i="1" u="none" strike="noStrike" cap="none" normalizeH="0" baseline="0" dirty="0" smtClean="0">
                <a:ln>
                  <a:noFill/>
                </a:ln>
                <a:solidFill>
                  <a:schemeClr val="tx1"/>
                </a:solidFill>
                <a:effectLst/>
                <a:ea typeface="Times New Roman" pitchFamily="18" charset="0"/>
                <a:cs typeface="Arial" pitchFamily="34" charset="0"/>
              </a:rPr>
              <a:t>(</a:t>
            </a:r>
            <a:r>
              <a:rPr kumimoji="0" lang="tr-TR" i="1" u="none" strike="noStrike" cap="none" normalizeH="0" baseline="0" dirty="0" err="1" smtClean="0">
                <a:ln>
                  <a:noFill/>
                </a:ln>
                <a:solidFill>
                  <a:schemeClr val="tx1"/>
                </a:solidFill>
                <a:effectLst/>
                <a:ea typeface="Times New Roman" pitchFamily="18" charset="0"/>
                <a:cs typeface="Arial" pitchFamily="34" charset="0"/>
              </a:rPr>
              <a:t>Triticum</a:t>
            </a:r>
            <a:r>
              <a:rPr kumimoji="0" lang="tr-TR" i="1" u="none" strike="noStrike" cap="none" normalizeH="0" baseline="0" dirty="0" smtClean="0">
                <a:ln>
                  <a:noFill/>
                </a:ln>
                <a:solidFill>
                  <a:schemeClr val="tx1"/>
                </a:solidFill>
                <a:effectLst/>
                <a:ea typeface="Times New Roman" pitchFamily="18" charset="0"/>
                <a:cs typeface="Arial" pitchFamily="34" charset="0"/>
              </a:rPr>
              <a:t> </a:t>
            </a:r>
            <a:r>
              <a:rPr kumimoji="0" lang="tr-TR" i="1" u="none" strike="noStrike" cap="none" normalizeH="0" baseline="0" dirty="0" err="1" smtClean="0">
                <a:ln>
                  <a:noFill/>
                </a:ln>
                <a:solidFill>
                  <a:schemeClr val="tx1"/>
                </a:solidFill>
                <a:effectLst/>
                <a:ea typeface="Times New Roman" pitchFamily="18" charset="0"/>
                <a:cs typeface="Arial" pitchFamily="34" charset="0"/>
              </a:rPr>
              <a:t>aestivum</a:t>
            </a:r>
            <a:r>
              <a:rPr kumimoji="0" lang="tr-TR" i="1" u="none" strike="noStrike" cap="none" normalizeH="0" baseline="0" dirty="0" smtClean="0">
                <a:ln>
                  <a:noFill/>
                </a:ln>
                <a:solidFill>
                  <a:schemeClr val="tx1"/>
                </a:solidFill>
                <a:effectLst/>
                <a:ea typeface="Times New Roman" pitchFamily="18" charset="0"/>
                <a:cs typeface="Arial" pitchFamily="34" charset="0"/>
              </a:rPr>
              <a:t> L.) </a:t>
            </a:r>
            <a:r>
              <a:rPr kumimoji="0" lang="tr-TR" i="0" u="none" strike="noStrike" cap="none" normalizeH="0" baseline="0" dirty="0" smtClean="0">
                <a:ln>
                  <a:noFill/>
                </a:ln>
                <a:solidFill>
                  <a:schemeClr val="tx1"/>
                </a:solidFill>
                <a:effectLst/>
                <a:ea typeface="Times New Roman" pitchFamily="18" charset="0"/>
                <a:cs typeface="Arial" pitchFamily="34" charset="0"/>
              </a:rPr>
              <a:t>ve mısır </a:t>
            </a:r>
            <a:r>
              <a:rPr kumimoji="0" lang="tr-TR" i="1" u="none" strike="noStrike" cap="none" normalizeH="0" baseline="0" dirty="0" smtClean="0">
                <a:ln>
                  <a:noFill/>
                </a:ln>
                <a:solidFill>
                  <a:schemeClr val="tx1"/>
                </a:solidFill>
                <a:effectLst/>
                <a:ea typeface="Times New Roman" pitchFamily="18" charset="0"/>
                <a:cs typeface="Arial" pitchFamily="34" charset="0"/>
              </a:rPr>
              <a:t>(</a:t>
            </a:r>
            <a:r>
              <a:rPr kumimoji="0" lang="tr-TR" i="1" u="none" strike="noStrike" cap="none" normalizeH="0" baseline="0" dirty="0" err="1" smtClean="0">
                <a:ln>
                  <a:noFill/>
                </a:ln>
                <a:solidFill>
                  <a:schemeClr val="tx1"/>
                </a:solidFill>
                <a:effectLst/>
                <a:ea typeface="Times New Roman" pitchFamily="18" charset="0"/>
                <a:cs typeface="Arial" pitchFamily="34" charset="0"/>
              </a:rPr>
              <a:t>Zea</a:t>
            </a:r>
            <a:r>
              <a:rPr kumimoji="0" lang="tr-TR" i="1" u="none" strike="noStrike" cap="none" normalizeH="0" baseline="0" dirty="0" smtClean="0">
                <a:ln>
                  <a:noFill/>
                </a:ln>
                <a:solidFill>
                  <a:schemeClr val="tx1"/>
                </a:solidFill>
                <a:effectLst/>
                <a:ea typeface="Times New Roman" pitchFamily="18" charset="0"/>
                <a:cs typeface="Arial" pitchFamily="34" charset="0"/>
              </a:rPr>
              <a:t> </a:t>
            </a:r>
            <a:r>
              <a:rPr kumimoji="0" lang="tr-TR" i="1" u="none" strike="noStrike" cap="none" normalizeH="0" baseline="0" dirty="0" err="1" smtClean="0">
                <a:ln>
                  <a:noFill/>
                </a:ln>
                <a:solidFill>
                  <a:schemeClr val="tx1"/>
                </a:solidFill>
                <a:effectLst/>
                <a:ea typeface="Times New Roman" pitchFamily="18" charset="0"/>
                <a:cs typeface="Arial" pitchFamily="34" charset="0"/>
              </a:rPr>
              <a:t>mays</a:t>
            </a:r>
            <a:r>
              <a:rPr kumimoji="0" lang="tr-TR" i="1" u="none" strike="noStrike" cap="none" normalizeH="0" baseline="0" dirty="0" smtClean="0">
                <a:ln>
                  <a:noFill/>
                </a:ln>
                <a:solidFill>
                  <a:schemeClr val="tx1"/>
                </a:solidFill>
                <a:effectLst/>
                <a:ea typeface="Times New Roman" pitchFamily="18" charset="0"/>
                <a:cs typeface="Arial" pitchFamily="34" charset="0"/>
              </a:rPr>
              <a:t> L.J </a:t>
            </a:r>
            <a:r>
              <a:rPr kumimoji="0" lang="tr-TR" i="0" u="none" strike="noStrike" cap="none" normalizeH="0" baseline="0" dirty="0" smtClean="0">
                <a:ln>
                  <a:noFill/>
                </a:ln>
                <a:solidFill>
                  <a:schemeClr val="tx1"/>
                </a:solidFill>
                <a:effectLst/>
                <a:ea typeface="Times New Roman" pitchFamily="18" charset="0"/>
                <a:cs typeface="Arial" pitchFamily="34" charset="0"/>
              </a:rPr>
              <a:t>gibi ürünü tane olan bitkiler üzerinde yoğunlaştırılmıştır. Oluşum evresinde tane özellikle aktif bir alıcı organ olup fotosentez ürünleri tanede fazlaca birikir. </a:t>
            </a:r>
            <a:endParaRPr kumimoji="0" lang="tr-TR" i="0" u="none" strike="noStrike" cap="none" normalizeH="0" baseline="0" dirty="0" smtClean="0">
              <a:ln>
                <a:noFill/>
              </a:ln>
              <a:solidFill>
                <a:schemeClr val="tx1"/>
              </a:solidFill>
              <a:effectLs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57158" y="785794"/>
            <a:ext cx="8215370" cy="2585323"/>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lvl="0" indent="357188" algn="just" eaLnBrk="0" fontAlgn="base" hangingPunct="0">
              <a:spcBef>
                <a:spcPct val="0"/>
              </a:spcBef>
              <a:spcAft>
                <a:spcPct val="0"/>
              </a:spcAft>
            </a:pPr>
            <a:r>
              <a:rPr lang="tr-TR" dirty="0" smtClean="0">
                <a:ea typeface="Times New Roman" pitchFamily="18" charset="0"/>
                <a:cs typeface="Arial" pitchFamily="34" charset="0"/>
              </a:rPr>
              <a:t>Veren dokuya bitişik kalbur elementi ile arkadaş hücresi kompleksinde turgor basıncının ani düşmesi sonucu </a:t>
            </a:r>
            <a:r>
              <a:rPr lang="tr-TR" dirty="0" err="1" smtClean="0">
                <a:ea typeface="Times New Roman" pitchFamily="18" charset="0"/>
                <a:cs typeface="Arial" pitchFamily="34" charset="0"/>
              </a:rPr>
              <a:t>floemin</a:t>
            </a:r>
            <a:r>
              <a:rPr lang="tr-TR" dirty="0" smtClean="0">
                <a:ea typeface="Times New Roman" pitchFamily="18" charset="0"/>
                <a:cs typeface="Arial" pitchFamily="34" charset="0"/>
              </a:rPr>
              <a:t> hızla yüklendiği belirlenmiştir. Araştırma bulguları, hücrelerin turgor basınçlarındaki azalmanın </a:t>
            </a:r>
            <a:r>
              <a:rPr lang="tr-TR" dirty="0" err="1" smtClean="0">
                <a:ea typeface="Times New Roman" pitchFamily="18" charset="0"/>
                <a:cs typeface="Arial" pitchFamily="34" charset="0"/>
              </a:rPr>
              <a:t>floemin</a:t>
            </a:r>
            <a:r>
              <a:rPr lang="tr-TR" dirty="0" smtClean="0">
                <a:ea typeface="Times New Roman" pitchFamily="18" charset="0"/>
                <a:cs typeface="Arial" pitchFamily="34" charset="0"/>
              </a:rPr>
              <a:t> yüklenmesinde önemli etken oldu" görüşünün geniş ölçüde kabulüne neden olmuştur. </a:t>
            </a:r>
          </a:p>
          <a:p>
            <a:pPr lvl="0" indent="357188" algn="just" eaLnBrk="0" fontAlgn="base" hangingPunct="0">
              <a:spcBef>
                <a:spcPct val="0"/>
              </a:spcBef>
              <a:spcAft>
                <a:spcPct val="0"/>
              </a:spcAft>
            </a:pPr>
            <a:endParaRPr lang="tr-TR" dirty="0" smtClean="0">
              <a:ea typeface="Times New Roman" pitchFamily="18" charset="0"/>
              <a:cs typeface="Arial" pitchFamily="34" charset="0"/>
            </a:endParaRPr>
          </a:p>
          <a:p>
            <a:pPr lvl="0" indent="357188" algn="just" eaLnBrk="0" fontAlgn="base" hangingPunct="0">
              <a:spcBef>
                <a:spcPct val="0"/>
              </a:spcBef>
              <a:spcAft>
                <a:spcPct val="0"/>
              </a:spcAft>
            </a:pPr>
            <a:r>
              <a:rPr lang="tr-TR" dirty="0" smtClean="0">
                <a:ea typeface="Times New Roman" pitchFamily="18" charset="0"/>
                <a:cs typeface="Arial" pitchFamily="34" charset="0"/>
              </a:rPr>
              <a:t>Anımsanacağı gibi </a:t>
            </a:r>
            <a:r>
              <a:rPr lang="tr-TR" dirty="0" err="1" smtClean="0">
                <a:ea typeface="Times New Roman" pitchFamily="18" charset="0"/>
                <a:cs typeface="Arial" pitchFamily="34" charset="0"/>
              </a:rPr>
              <a:t>floemin</a:t>
            </a:r>
            <a:r>
              <a:rPr lang="tr-TR" dirty="0" smtClean="0">
                <a:ea typeface="Times New Roman" pitchFamily="18" charset="0"/>
                <a:cs typeface="Arial" pitchFamily="34" charset="0"/>
              </a:rPr>
              <a:t> yüklenmesi ile su potansiyeli azalan kalbur elementine bitişik </a:t>
            </a:r>
            <a:r>
              <a:rPr lang="tr-TR" dirty="0" err="1" smtClean="0">
                <a:ea typeface="Times New Roman" pitchFamily="18" charset="0"/>
                <a:cs typeface="Arial" pitchFamily="34" charset="0"/>
              </a:rPr>
              <a:t>ksilem</a:t>
            </a:r>
            <a:r>
              <a:rPr lang="tr-TR" dirty="0" smtClean="0">
                <a:ea typeface="Times New Roman" pitchFamily="18" charset="0"/>
                <a:cs typeface="Arial" pitchFamily="34" charset="0"/>
              </a:rPr>
              <a:t> </a:t>
            </a:r>
            <a:r>
              <a:rPr lang="tr-TR" dirty="0" err="1" smtClean="0">
                <a:ea typeface="Times New Roman" pitchFamily="18" charset="0"/>
                <a:cs typeface="Arial" pitchFamily="34" charset="0"/>
              </a:rPr>
              <a:t>vessel</a:t>
            </a:r>
            <a:r>
              <a:rPr lang="tr-TR" dirty="0" smtClean="0">
                <a:ea typeface="Times New Roman" pitchFamily="18" charset="0"/>
                <a:cs typeface="Arial" pitchFamily="34" charset="0"/>
              </a:rPr>
              <a:t> elementinden hızla su girişi olmakta ve oluşan basınç </a:t>
            </a:r>
            <a:r>
              <a:rPr lang="tr-TR" dirty="0" err="1" smtClean="0">
                <a:ea typeface="Times New Roman" pitchFamily="18" charset="0"/>
                <a:cs typeface="Arial" pitchFamily="34" charset="0"/>
              </a:rPr>
              <a:t>gradienti</a:t>
            </a:r>
            <a:r>
              <a:rPr lang="tr-TR" dirty="0" smtClean="0">
                <a:ea typeface="Times New Roman" pitchFamily="18" charset="0"/>
                <a:cs typeface="Arial" pitchFamily="34" charset="0"/>
              </a:rPr>
              <a:t> nedeniyle fotosentez ürünleri alıcı organlara taşınmaktadır. </a:t>
            </a:r>
          </a:p>
          <a:p>
            <a:pPr lvl="0" indent="357188" algn="just" eaLnBrk="0" fontAlgn="base" hangingPunct="0">
              <a:spcBef>
                <a:spcPct val="0"/>
              </a:spcBef>
              <a:spcAft>
                <a:spcPct val="0"/>
              </a:spcAft>
            </a:pPr>
            <a:endParaRPr lang="tr-TR"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714348" y="889844"/>
            <a:ext cx="7572428" cy="286232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lvl="0" indent="357188" algn="just" eaLnBrk="0" fontAlgn="base" hangingPunct="0">
              <a:spcBef>
                <a:spcPct val="0"/>
              </a:spcBef>
              <a:spcAft>
                <a:spcPct val="0"/>
              </a:spcAft>
            </a:pPr>
            <a:r>
              <a:rPr lang="tr-TR" dirty="0" smtClean="0">
                <a:ea typeface="Times New Roman" pitchFamily="18" charset="0"/>
                <a:cs typeface="Arial" pitchFamily="34" charset="0"/>
              </a:rPr>
              <a:t>Fotosentez ürünlerinin </a:t>
            </a:r>
            <a:r>
              <a:rPr lang="tr-TR" dirty="0" err="1" smtClean="0">
                <a:ea typeface="Times New Roman" pitchFamily="18" charset="0"/>
                <a:cs typeface="Arial" pitchFamily="34" charset="0"/>
              </a:rPr>
              <a:t>floemde</a:t>
            </a:r>
            <a:r>
              <a:rPr lang="tr-TR" dirty="0" smtClean="0">
                <a:ea typeface="Times New Roman" pitchFamily="18" charset="0"/>
                <a:cs typeface="Arial" pitchFamily="34" charset="0"/>
              </a:rPr>
              <a:t> uzun yol taşınmasında ve yönlendirilerek yeni alan organlara boşaltılmasında dolaylı şekilde de olsa bitki hormonlarının etkili olduğu çeşitli araştırma bulgularıyla saptanmıştır. Bitki hormonları alıcı organların büyüklük ve </a:t>
            </a:r>
            <a:r>
              <a:rPr lang="tr-TR" dirty="0" err="1" smtClean="0">
                <a:ea typeface="Times New Roman" pitchFamily="18" charset="0"/>
                <a:cs typeface="Arial" pitchFamily="34" charset="0"/>
              </a:rPr>
              <a:t>metabolik</a:t>
            </a:r>
            <a:r>
              <a:rPr lang="tr-TR" dirty="0" smtClean="0">
                <a:ea typeface="Times New Roman" pitchFamily="18" charset="0"/>
                <a:cs typeface="Arial" pitchFamily="34" charset="0"/>
              </a:rPr>
              <a:t> aktiviteleri üzerine olumlu ve önemli etki yapmak suretiyle alıcı organların gücünün artmasına neden olur. Bunun bir sonucu olarak da alıcı organlar daha fazla fotosentez ürünlerini kabul eder. Bitki hormonları, alıcı organlara boşaltılan fotosentez ürünlerinin yeni alıcı organlara yönlendirilmesinde de önemli görev yapar. Son yapılan araştırmalar bitki hormonlarının fotosentez ürünlerinin uzun yol taşınmalarına göre kısa yol taşınmalarında daha etken olduğunu göstermiştir. </a:t>
            </a:r>
            <a:endParaRPr lang="tr-TR"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1071538" y="928670"/>
            <a:ext cx="6072230" cy="2585323"/>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5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ea typeface="Times New Roman" pitchFamily="18" charset="0"/>
                <a:cs typeface="Times New Roman" pitchFamily="18" charset="0"/>
              </a:rPr>
              <a:t>Organik Bileşiklerin Taşınmalarını Etkileyen Etmenler</a:t>
            </a: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pPr>
            <a:r>
              <a:rPr kumimoji="0" lang="tr-TR" b="0" i="0" u="none" strike="noStrike" cap="none" normalizeH="0" baseline="0" dirty="0" smtClean="0">
                <a:ln>
                  <a:noFill/>
                </a:ln>
                <a:solidFill>
                  <a:schemeClr val="tx1"/>
                </a:solidFill>
                <a:effectLst/>
              </a:rPr>
              <a:t>Sıcaklık</a:t>
            </a: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pPr>
            <a:r>
              <a:rPr kumimoji="0" lang="tr-TR" b="0" i="0" u="none" strike="noStrike" cap="none" normalizeH="0" baseline="0" dirty="0" smtClean="0">
                <a:ln>
                  <a:noFill/>
                </a:ln>
                <a:solidFill>
                  <a:schemeClr val="tx1"/>
                </a:solidFill>
                <a:effectLst/>
              </a:rPr>
              <a:t>Işık</a:t>
            </a: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pPr>
            <a:r>
              <a:rPr kumimoji="0" lang="tr-TR" b="0" i="0" u="none" strike="noStrike" cap="none" normalizeH="0" baseline="0" dirty="0" smtClean="0">
                <a:ln>
                  <a:noFill/>
                </a:ln>
                <a:solidFill>
                  <a:schemeClr val="tx1"/>
                </a:solidFill>
                <a:effectLst/>
              </a:rPr>
              <a:t>Kimyasal maddeler</a:t>
            </a: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pPr>
            <a:r>
              <a:rPr kumimoji="0" lang="tr-TR" b="0" i="0" u="none" strike="noStrike" cap="none" normalizeH="0" baseline="0" dirty="0" smtClean="0">
                <a:ln>
                  <a:noFill/>
                </a:ln>
                <a:solidFill>
                  <a:schemeClr val="tx1"/>
                </a:solidFill>
                <a:effectLst/>
              </a:rPr>
              <a:t>Mineral madde noksanlıkları</a:t>
            </a: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pPr>
            <a:r>
              <a:rPr kumimoji="0" lang="tr-TR" b="0" i="0" u="none" strike="noStrike" cap="none" normalizeH="0" baseline="0" dirty="0" smtClean="0">
                <a:ln>
                  <a:noFill/>
                </a:ln>
                <a:solidFill>
                  <a:schemeClr val="tx1"/>
                </a:solidFill>
                <a:effectLst/>
              </a:rPr>
              <a:t>Hormonlar   </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313</TotalTime>
  <Words>2146</Words>
  <PresentationFormat>Ekran Gösterisi (4:3)</PresentationFormat>
  <Paragraphs>136</Paragraphs>
  <Slides>32</Slides>
  <Notes>0</Notes>
  <HiddenSlides>0</HiddenSlides>
  <MMClips>0</MMClips>
  <ScaleCrop>false</ScaleCrop>
  <HeadingPairs>
    <vt:vector size="4" baseType="variant">
      <vt:variant>
        <vt:lpstr>Tema</vt:lpstr>
      </vt:variant>
      <vt:variant>
        <vt:i4>1</vt:i4>
      </vt:variant>
      <vt:variant>
        <vt:lpstr>Slayt Başlıkları</vt:lpstr>
      </vt:variant>
      <vt:variant>
        <vt:i4>32</vt:i4>
      </vt:variant>
    </vt:vector>
  </HeadingPairs>
  <TitlesOfParts>
    <vt:vector size="33" baseType="lpstr">
      <vt:lpstr>Ofis Teması</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cp:lastModifiedBy>Your User Name</cp:lastModifiedBy>
  <cp:revision>45</cp:revision>
  <dcterms:modified xsi:type="dcterms:W3CDTF">2010-12-12T14:55:42Z</dcterms:modified>
</cp:coreProperties>
</file>