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7" r:id="rId6"/>
    <p:sldId id="260" r:id="rId7"/>
    <p:sldId id="278" r:id="rId8"/>
    <p:sldId id="261" r:id="rId9"/>
    <p:sldId id="273" r:id="rId10"/>
    <p:sldId id="276" r:id="rId11"/>
    <p:sldId id="262" r:id="rId12"/>
    <p:sldId id="268" r:id="rId13"/>
    <p:sldId id="274" r:id="rId14"/>
    <p:sldId id="263" r:id="rId15"/>
    <p:sldId id="275" r:id="rId16"/>
    <p:sldId id="264" r:id="rId17"/>
    <p:sldId id="269" r:id="rId18"/>
    <p:sldId id="265" r:id="rId19"/>
    <p:sldId id="270" r:id="rId20"/>
    <p:sldId id="266" r:id="rId21"/>
    <p:sldId id="271" r:id="rId22"/>
    <p:sldId id="267" r:id="rId23"/>
    <p:sldId id="272"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10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17.12.2010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428596" y="1857364"/>
            <a:ext cx="8286776"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smtClean="0">
                <a:ln>
                  <a:noFill/>
                </a:ln>
                <a:solidFill>
                  <a:schemeClr val="tx1"/>
                </a:solidFill>
                <a:effectLst/>
                <a:ea typeface="Times New Roman" pitchFamily="18" charset="0"/>
                <a:cs typeface="Arial" pitchFamily="34" charset="0"/>
              </a:rPr>
              <a:t>Bitkilerde çeşitli fizyolojik değişimleri kontrol etmek için doğal olarak oluşan ve sentezlendiği yerden diğer bölgelere de taşınan, taşındığı yerde de etkisini sürdüren, çok az miktarlarda etkili olan maddelere </a:t>
            </a:r>
            <a:r>
              <a:rPr kumimoji="0" lang="tr-TR" sz="2400" b="1" i="0" u="none" strike="noStrike" cap="none" normalizeH="0" baseline="0" dirty="0" smtClean="0">
                <a:ln>
                  <a:noFill/>
                </a:ln>
                <a:solidFill>
                  <a:schemeClr val="tx1"/>
                </a:solidFill>
                <a:effectLst/>
                <a:ea typeface="Times New Roman" pitchFamily="18" charset="0"/>
                <a:cs typeface="Arial" pitchFamily="34" charset="0"/>
              </a:rPr>
              <a:t>hormon</a:t>
            </a:r>
            <a:r>
              <a:rPr kumimoji="0" lang="tr-TR" sz="2400" b="0" i="0" u="none" strike="noStrike" cap="none" normalizeH="0" baseline="0" dirty="0" smtClean="0">
                <a:ln>
                  <a:noFill/>
                </a:ln>
                <a:solidFill>
                  <a:schemeClr val="tx1"/>
                </a:solidFill>
                <a:effectLst/>
                <a:ea typeface="Times New Roman" pitchFamily="18" charset="0"/>
                <a:cs typeface="Arial" pitchFamily="34" charset="0"/>
              </a:rPr>
              <a:t> adı verilir.</a:t>
            </a:r>
            <a:endParaRPr kumimoji="0" lang="tr-TR" sz="2400" b="0" i="0" u="none" strike="noStrike" cap="none" normalizeH="0" baseline="0" dirty="0" smtClean="0">
              <a:ln>
                <a:noFill/>
              </a:ln>
              <a:solidFill>
                <a:schemeClr val="tx1"/>
              </a:solidFill>
              <a:effectLst/>
            </a:endParaRPr>
          </a:p>
        </p:txBody>
      </p:sp>
      <p:sp>
        <p:nvSpPr>
          <p:cNvPr id="5" name="4 Dikdörtgen"/>
          <p:cNvSpPr/>
          <p:nvPr/>
        </p:nvSpPr>
        <p:spPr>
          <a:xfrm>
            <a:off x="2428860" y="642918"/>
            <a:ext cx="442915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fontAlgn="base">
              <a:spcBef>
                <a:spcPct val="0"/>
              </a:spcBef>
              <a:spcAft>
                <a:spcPct val="0"/>
              </a:spcAft>
            </a:pPr>
            <a:r>
              <a:rPr lang="tr-TR" sz="2400" b="1" dirty="0" smtClean="0">
                <a:solidFill>
                  <a:prstClr val="black"/>
                </a:solidFill>
                <a:ea typeface="Times New Roman" pitchFamily="18" charset="0"/>
                <a:cs typeface="Arial" pitchFamily="34" charset="0"/>
              </a:rPr>
              <a:t>BİTKİ HORMONLARI</a:t>
            </a:r>
            <a:endParaRPr lang="tr-TR" sz="2400" dirty="0" smtClean="0">
              <a:solidFill>
                <a:prstClr val="black"/>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571472" y="500042"/>
            <a:ext cx="6858048" cy="53553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Bitkilerde neden oldukları değişimlere göre şu şekilde sınıflandırılır: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tr-TR" b="1" i="0" u="sng" strike="noStrike" cap="none" normalizeH="0" baseline="0" dirty="0" smtClean="0">
                <a:ln>
                  <a:noFill/>
                </a:ln>
                <a:solidFill>
                  <a:schemeClr val="tx1"/>
                </a:solidFill>
                <a:effectLst/>
                <a:ea typeface="Times New Roman" pitchFamily="18" charset="0"/>
                <a:cs typeface="Arial" pitchFamily="34" charset="0"/>
              </a:rPr>
              <a:t>1. Büyüme hormonları</a:t>
            </a:r>
            <a:endParaRPr kumimoji="0" lang="tr-TR" b="1" i="0" u="none" strike="noStrike" cap="none" normalizeH="0" baseline="0" dirty="0" smtClean="0">
              <a:ln>
                <a:noFill/>
              </a:ln>
              <a:solidFill>
                <a:schemeClr val="tx1"/>
              </a:solidFill>
              <a:effectLst/>
            </a:endParaRPr>
          </a:p>
          <a:p>
            <a:pPr marR="0" lvl="0" indent="354013"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Stimülatörler</a:t>
            </a:r>
            <a:r>
              <a:rPr kumimoji="0" lang="tr-TR" b="0" i="0" u="none" strike="noStrike" cap="none" normalizeH="0" baseline="0" dirty="0" smtClean="0">
                <a:ln>
                  <a:noFill/>
                </a:ln>
                <a:solidFill>
                  <a:schemeClr val="tx1"/>
                </a:solidFill>
                <a:effectLst/>
                <a:ea typeface="Times New Roman" pitchFamily="18" charset="0"/>
                <a:cs typeface="Arial" pitchFamily="34" charset="0"/>
              </a:rPr>
              <a:t> (Uyarıcılar)</a:t>
            </a:r>
            <a:endParaRPr kumimoji="0" lang="tr-TR" b="0" i="0" u="none" strike="noStrike" cap="none" normalizeH="0" baseline="0" dirty="0" smtClean="0">
              <a:ln>
                <a:noFill/>
              </a:ln>
              <a:solidFill>
                <a:schemeClr val="tx1"/>
              </a:solidFill>
              <a:effectLst/>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Oksinler</a:t>
            </a:r>
            <a:endParaRPr kumimoji="0" lang="tr-TR" b="0" i="0" u="none" strike="noStrike" cap="none" normalizeH="0" baseline="0" dirty="0" smtClean="0">
              <a:ln>
                <a:noFill/>
              </a:ln>
              <a:solidFill>
                <a:schemeClr val="tx1"/>
              </a:solidFill>
              <a:effectLst/>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Giberelinler</a:t>
            </a:r>
            <a:endParaRPr kumimoji="0" lang="tr-TR" b="0" i="0" u="none" strike="noStrike" cap="none" normalizeH="0" baseline="0" dirty="0" smtClean="0">
              <a:ln>
                <a:noFill/>
              </a:ln>
              <a:solidFill>
                <a:schemeClr val="tx1"/>
              </a:solidFill>
              <a:effectLst/>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Sitokininler</a:t>
            </a:r>
            <a:endParaRPr kumimoji="0" lang="tr-TR" b="0" i="0" u="none" strike="noStrike" cap="none" normalizeH="0" baseline="0" dirty="0" smtClean="0">
              <a:ln>
                <a:noFill/>
              </a:ln>
              <a:solidFill>
                <a:schemeClr val="tx1"/>
              </a:solidFill>
              <a:effectLst/>
              <a:ea typeface="Times New Roman" pitchFamily="18" charset="0"/>
              <a:cs typeface="Arial" pitchFamily="34" charset="0"/>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endParaRPr kumimoji="0" lang="tr-TR" b="0" i="0" u="none" strike="noStrike" cap="none" normalizeH="0" baseline="0" dirty="0" smtClean="0">
              <a:ln>
                <a:noFill/>
              </a:ln>
              <a:solidFill>
                <a:schemeClr val="tx1"/>
              </a:solidFill>
              <a:effectLst/>
            </a:endParaRPr>
          </a:p>
          <a:p>
            <a:pPr marR="0" lvl="0" indent="354013" algn="l" defTabSz="914400" rtl="0" eaLnBrk="0" fontAlgn="base" latinLnBrk="0" hangingPunct="0">
              <a:lnSpc>
                <a:spcPct val="100000"/>
              </a:lnSpc>
              <a:spcBef>
                <a:spcPct val="0"/>
              </a:spcBef>
              <a:spcAft>
                <a:spcPct val="0"/>
              </a:spcAft>
              <a:buClrTx/>
              <a:buSzTx/>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 b. İnhibitörler (Engelleyiciler)</a:t>
            </a:r>
            <a:endParaRPr kumimoji="0" lang="tr-TR" b="0" i="0" u="none" strike="noStrike" cap="none" normalizeH="0" baseline="0" dirty="0" smtClean="0">
              <a:ln>
                <a:noFill/>
              </a:ln>
              <a:solidFill>
                <a:schemeClr val="tx1"/>
              </a:solidFill>
              <a:effectLst/>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Absisik</a:t>
            </a:r>
            <a:r>
              <a:rPr kumimoji="0" lang="tr-TR" b="0" i="0" u="none" strike="noStrike" cap="none" normalizeH="0" baseline="0" dirty="0" smtClean="0">
                <a:ln>
                  <a:noFill/>
                </a:ln>
                <a:solidFill>
                  <a:schemeClr val="tx1"/>
                </a:solidFill>
                <a:effectLst/>
                <a:ea typeface="Times New Roman" pitchFamily="18" charset="0"/>
                <a:cs typeface="Arial" pitchFamily="34" charset="0"/>
              </a:rPr>
              <a:t> asit</a:t>
            </a:r>
            <a:endParaRPr kumimoji="0" lang="tr-TR" b="0" i="0" u="none" strike="noStrike" cap="none" normalizeH="0" baseline="0" dirty="0" smtClean="0">
              <a:ln>
                <a:noFill/>
              </a:ln>
              <a:solidFill>
                <a:schemeClr val="tx1"/>
              </a:solidFill>
              <a:effectLst/>
            </a:endParaRP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Etilen</a:t>
            </a:r>
          </a:p>
          <a:p>
            <a:pPr marL="628650" marR="0" lvl="0" indent="182563" algn="l" defTabSz="914400" rtl="0" eaLnBrk="0" fontAlgn="base" latinLnBrk="0" hangingPunct="0">
              <a:lnSpc>
                <a:spcPct val="100000"/>
              </a:lnSpc>
              <a:spcBef>
                <a:spcPct val="0"/>
              </a:spcBef>
              <a:spcAft>
                <a:spcPct val="0"/>
              </a:spcAft>
              <a:buClrTx/>
              <a:buSzTx/>
              <a:buFont typeface="Wingdings" pitchFamily="2" charset="2"/>
              <a:buChar char="ü"/>
              <a:tabLst/>
            </a:pPr>
            <a:endParaRPr kumimoji="0" lang="tr-TR"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tr-TR" b="1" i="0" u="sng" strike="noStrike" cap="none" normalizeH="0" baseline="0" dirty="0" smtClean="0">
                <a:ln>
                  <a:noFill/>
                </a:ln>
                <a:solidFill>
                  <a:schemeClr val="tx1"/>
                </a:solidFill>
                <a:effectLst/>
                <a:ea typeface="Times New Roman" pitchFamily="18" charset="0"/>
                <a:cs typeface="Arial" pitchFamily="34" charset="0"/>
              </a:rPr>
              <a:t>2. Organ yapıcı hormonlar</a:t>
            </a:r>
            <a:endParaRPr kumimoji="0" lang="tr-TR" b="1" i="0" u="none" strike="noStrike" cap="none" normalizeH="0" baseline="0" dirty="0" smtClean="0">
              <a:ln>
                <a:noFill/>
              </a:ln>
              <a:solidFill>
                <a:schemeClr val="tx1"/>
              </a:solidFill>
              <a:effectLst/>
            </a:endParaRPr>
          </a:p>
          <a:p>
            <a:pPr marL="720725" marR="0" lvl="0" indent="-18415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Florigen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fotoperiyot</a:t>
            </a:r>
            <a:r>
              <a:rPr kumimoji="0" lang="tr-TR" b="0" i="0" u="none" strike="noStrike" cap="none" normalizeH="0" baseline="0" dirty="0" smtClean="0">
                <a:ln>
                  <a:noFill/>
                </a:ln>
                <a:solidFill>
                  <a:schemeClr val="tx1"/>
                </a:solidFill>
                <a:effectLst/>
                <a:ea typeface="Times New Roman" pitchFamily="18" charset="0"/>
                <a:cs typeface="Arial" pitchFamily="34" charset="0"/>
              </a:rPr>
              <a:t>…..çiçek yapıcı)</a:t>
            </a:r>
            <a:endParaRPr kumimoji="0" lang="tr-TR" b="0" i="0" u="none" strike="noStrike" cap="none" normalizeH="0" baseline="0" dirty="0" smtClean="0">
              <a:ln>
                <a:noFill/>
              </a:ln>
              <a:solidFill>
                <a:schemeClr val="tx1"/>
              </a:solidFill>
              <a:effectLst/>
            </a:endParaRPr>
          </a:p>
          <a:p>
            <a:pPr marL="720725" marR="0" lvl="0" indent="-18415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Vernalin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vernalizasyon</a:t>
            </a:r>
            <a:r>
              <a:rPr kumimoji="0" lang="tr-TR" b="0" i="0" u="none" strike="noStrike" cap="none" normalizeH="0" baseline="0" dirty="0" smtClean="0">
                <a:ln>
                  <a:noFill/>
                </a:ln>
                <a:solidFill>
                  <a:schemeClr val="tx1"/>
                </a:solidFill>
                <a:effectLst/>
                <a:ea typeface="Times New Roman" pitchFamily="18" charset="0"/>
                <a:cs typeface="Arial" pitchFamily="34" charset="0"/>
              </a:rPr>
              <a:t>….çiçek yapıcı)</a:t>
            </a:r>
            <a:endParaRPr kumimoji="0" lang="tr-TR" b="0" i="0" u="none" strike="noStrike" cap="none" normalizeH="0" baseline="0" dirty="0" smtClean="0">
              <a:ln>
                <a:noFill/>
              </a:ln>
              <a:solidFill>
                <a:schemeClr val="tx1"/>
              </a:solidFill>
              <a:effectLst/>
            </a:endParaRPr>
          </a:p>
          <a:p>
            <a:pPr marL="720725" marR="0" lvl="0" indent="-18415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Rizokalin</a:t>
            </a:r>
            <a:r>
              <a:rPr kumimoji="0" lang="tr-TR" b="0" i="0" u="none" strike="noStrike" cap="none" normalizeH="0" baseline="0" dirty="0" smtClean="0">
                <a:ln>
                  <a:noFill/>
                </a:ln>
                <a:solidFill>
                  <a:schemeClr val="tx1"/>
                </a:solidFill>
                <a:effectLst/>
                <a:ea typeface="Times New Roman" pitchFamily="18" charset="0"/>
                <a:cs typeface="Arial" pitchFamily="34" charset="0"/>
              </a:rPr>
              <a:t> (kök yapıcı)</a:t>
            </a:r>
          </a:p>
          <a:p>
            <a:pPr marR="0" lvl="0" indent="354013" algn="l" defTabSz="914400" rtl="0" eaLnBrk="0" fontAlgn="base" latinLnBrk="0" hangingPunct="0">
              <a:lnSpc>
                <a:spcPct val="100000"/>
              </a:lnSpc>
              <a:spcBef>
                <a:spcPct val="0"/>
              </a:spcBef>
              <a:spcAft>
                <a:spcPct val="0"/>
              </a:spcAft>
              <a:buClrTx/>
              <a:buSzTx/>
              <a:tabLst/>
            </a:pPr>
            <a:endParaRPr kumimoji="0" lang="tr-TR"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tr-TR" b="1" i="0" u="sng" strike="noStrike" cap="none" normalizeH="0" baseline="0" dirty="0" smtClean="0">
                <a:ln>
                  <a:noFill/>
                </a:ln>
                <a:solidFill>
                  <a:schemeClr val="tx1"/>
                </a:solidFill>
                <a:effectLst/>
                <a:ea typeface="Times New Roman" pitchFamily="18" charset="0"/>
                <a:cs typeface="Arial" pitchFamily="34" charset="0"/>
              </a:rPr>
              <a:t>3. Yara hormonları</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Trauma</a:t>
            </a:r>
            <a:r>
              <a:rPr kumimoji="0" lang="tr-TR" b="0" i="0" u="none" strike="noStrike" cap="none" normalizeH="0" baseline="0" dirty="0" smtClean="0">
                <a:ln>
                  <a:noFill/>
                </a:ln>
                <a:solidFill>
                  <a:schemeClr val="tx1"/>
                </a:solidFill>
                <a:effectLst/>
                <a:ea typeface="Times New Roman" pitchFamily="18" charset="0"/>
                <a:cs typeface="Arial" pitchFamily="34" charset="0"/>
              </a:rPr>
              <a:t> veya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nekro</a:t>
            </a:r>
            <a:endParaRPr kumimoji="0" lang="tr-T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571472" y="428604"/>
            <a:ext cx="7715304" cy="313932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61950" algn="just" defTabSz="914400" rtl="0" eaLnBrk="1" fontAlgn="base" latinLnBrk="0" hangingPunct="1">
              <a:lnSpc>
                <a:spcPct val="100000"/>
              </a:lnSpc>
              <a:spcBef>
                <a:spcPct val="0"/>
              </a:spcBef>
              <a:spcAft>
                <a:spcPct val="0"/>
              </a:spcAft>
              <a:buClrTx/>
              <a:buSzTx/>
              <a:buFontTx/>
              <a:buAutoNum type="arabicPeriod"/>
              <a:tabLst>
                <a:tab pos="536575" algn="l"/>
              </a:tabLst>
            </a:pPr>
            <a:r>
              <a:rPr kumimoji="0" lang="tr-TR" b="1" i="0" u="none" strike="noStrike" cap="none" normalizeH="0" baseline="0" dirty="0" err="1" smtClean="0">
                <a:ln>
                  <a:noFill/>
                </a:ln>
                <a:solidFill>
                  <a:schemeClr val="tx1"/>
                </a:solidFill>
                <a:effectLst/>
                <a:ea typeface="Times New Roman" pitchFamily="18" charset="0"/>
                <a:cs typeface="Arial" pitchFamily="34" charset="0"/>
              </a:rPr>
              <a:t>Oksinler</a:t>
            </a:r>
            <a:endParaRPr kumimoji="0" lang="tr-TR" b="1" i="0" u="none" strike="noStrike" cap="none" normalizeH="0" baseline="0" dirty="0" smtClean="0">
              <a:ln>
                <a:noFill/>
              </a:ln>
              <a:solidFill>
                <a:schemeClr val="tx1"/>
              </a:solidFill>
              <a:effectLst/>
              <a:ea typeface="Times New Roman" pitchFamily="18" charset="0"/>
              <a:cs typeface="Arial" pitchFamily="34" charset="0"/>
            </a:endParaRPr>
          </a:p>
          <a:p>
            <a:pPr marL="0" marR="0" lvl="0" indent="361950" algn="just" defTabSz="914400" rtl="0" eaLnBrk="1" fontAlgn="base" latinLnBrk="0" hangingPunct="1">
              <a:lnSpc>
                <a:spcPct val="100000"/>
              </a:lnSpc>
              <a:spcBef>
                <a:spcPct val="0"/>
              </a:spcBef>
              <a:spcAft>
                <a:spcPct val="0"/>
              </a:spcAft>
              <a:buClrTx/>
              <a:buSzTx/>
              <a:buFontTx/>
              <a:buAutoNum type="arabicPeriod"/>
              <a:tabLst>
                <a:tab pos="536575" algn="l"/>
              </a:tabLst>
            </a:pPr>
            <a:endParaRPr kumimoji="0" lang="tr-TR" b="0" i="0" u="none" strike="noStrike" cap="none" normalizeH="0" baseline="0" dirty="0" smtClean="0">
              <a:ln>
                <a:noFill/>
              </a:ln>
              <a:solidFill>
                <a:schemeClr val="tx1"/>
              </a:solidFill>
              <a:effectLst/>
            </a:endParaRPr>
          </a:p>
          <a:p>
            <a:pPr marL="0" marR="0" lvl="0" indent="361950" algn="just" defTabSz="914400" rtl="0" eaLnBrk="0" fontAlgn="base" latinLnBrk="0" hangingPunct="0">
              <a:lnSpc>
                <a:spcPct val="100000"/>
              </a:lnSpc>
              <a:spcBef>
                <a:spcPct val="0"/>
              </a:spcBef>
              <a:spcAft>
                <a:spcPct val="0"/>
              </a:spcAft>
              <a:buClrTx/>
              <a:buSzTx/>
              <a:buFontTx/>
              <a:buNone/>
              <a:tabLst>
                <a:tab pos="536575" algn="l"/>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Oksinlerin</a:t>
            </a:r>
            <a:r>
              <a:rPr kumimoji="0" lang="tr-TR" b="0" i="0" u="none" strike="noStrike" cap="none" normalizeH="0" baseline="0" dirty="0" smtClean="0">
                <a:ln>
                  <a:noFill/>
                </a:ln>
                <a:solidFill>
                  <a:schemeClr val="tx1"/>
                </a:solidFill>
                <a:effectLst/>
                <a:ea typeface="Times New Roman" pitchFamily="18" charset="0"/>
                <a:cs typeface="Arial" pitchFamily="34" charset="0"/>
              </a:rPr>
              <a:t> bitki gelişiminde en bilinen,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oksinin</a:t>
            </a:r>
            <a:r>
              <a:rPr kumimoji="0" lang="tr-TR" b="0" i="0" u="none" strike="noStrike" cap="none" normalizeH="0" baseline="0" dirty="0" smtClean="0">
                <a:ln>
                  <a:noFill/>
                </a:ln>
                <a:solidFill>
                  <a:schemeClr val="tx1"/>
                </a:solidFill>
                <a:effectLst/>
                <a:ea typeface="Times New Roman" pitchFamily="18" charset="0"/>
                <a:cs typeface="Arial" pitchFamily="34" charset="0"/>
              </a:rPr>
              <a:t> keşfinde de ilk dikkati çeken etkisi </a:t>
            </a:r>
            <a:r>
              <a:rPr kumimoji="0" lang="tr-TR" b="1" i="1" u="none" strike="noStrike" cap="none" normalizeH="0" baseline="0" dirty="0" err="1" smtClean="0">
                <a:ln>
                  <a:noFill/>
                </a:ln>
                <a:solidFill>
                  <a:schemeClr val="tx1"/>
                </a:solidFill>
                <a:effectLst/>
                <a:ea typeface="Times New Roman" pitchFamily="18" charset="0"/>
                <a:cs typeface="Arial" pitchFamily="34" charset="0"/>
              </a:rPr>
              <a:t>Fototropizma</a:t>
            </a:r>
            <a:r>
              <a:rPr kumimoji="0" lang="tr-TR" b="0" i="1" u="none" strike="noStrike" cap="none" normalizeH="0" baseline="0" dirty="0" err="1" smtClean="0">
                <a:ln>
                  <a:noFill/>
                </a:ln>
                <a:solidFill>
                  <a:schemeClr val="tx1"/>
                </a:solidFill>
                <a:effectLst/>
                <a:ea typeface="Times New Roman" pitchFamily="18" charset="0"/>
                <a:cs typeface="Arial" pitchFamily="34" charset="0"/>
              </a:rPr>
              <a:t>dır</a:t>
            </a:r>
            <a:r>
              <a:rPr kumimoji="0" lang="tr-TR" b="0" i="1" u="none" strike="noStrike" cap="none" normalizeH="0" baseline="0" dirty="0" smtClean="0">
                <a:ln>
                  <a:noFill/>
                </a:ln>
                <a:solidFill>
                  <a:schemeClr val="tx1"/>
                </a:solidFill>
                <a:effectLst/>
                <a:ea typeface="Times New Roman" pitchFamily="18" charset="0"/>
                <a:cs typeface="Arial" pitchFamily="34" charset="0"/>
              </a:rPr>
              <a:t>.</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Oksinin</a:t>
            </a:r>
            <a:r>
              <a:rPr kumimoji="0" lang="tr-TR" b="0" i="0" u="none" strike="noStrike" cap="none" normalizeH="0" baseline="0" dirty="0" smtClean="0">
                <a:ln>
                  <a:noFill/>
                </a:ln>
                <a:solidFill>
                  <a:schemeClr val="tx1"/>
                </a:solidFill>
                <a:effectLst/>
                <a:ea typeface="Times New Roman" pitchFamily="18" charset="0"/>
                <a:cs typeface="Arial" pitchFamily="34" charset="0"/>
              </a:rPr>
              <a:t> bitkinin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fototropik</a:t>
            </a:r>
            <a:r>
              <a:rPr kumimoji="0" lang="tr-TR" b="0" i="0" u="none" strike="noStrike" cap="none" normalizeH="0" baseline="0" dirty="0" smtClean="0">
                <a:ln>
                  <a:noFill/>
                </a:ln>
                <a:solidFill>
                  <a:schemeClr val="tx1"/>
                </a:solidFill>
                <a:effectLst/>
                <a:ea typeface="Times New Roman" pitchFamily="18" charset="0"/>
                <a:cs typeface="Arial" pitchFamily="34" charset="0"/>
              </a:rPr>
              <a:t> davranışındaki büyümeye etkisi gövdede ışık kaynağına yaklaşma, ışık almayan kökte ise ışık kaynağından uzaklaşma şeklindedir. </a:t>
            </a:r>
          </a:p>
          <a:p>
            <a:pPr marL="0" marR="0" lvl="0" indent="361950" algn="just" defTabSz="914400" rtl="0" eaLnBrk="0" fontAlgn="base" latinLnBrk="0" hangingPunct="0">
              <a:lnSpc>
                <a:spcPct val="100000"/>
              </a:lnSpc>
              <a:spcBef>
                <a:spcPct val="0"/>
              </a:spcBef>
              <a:spcAft>
                <a:spcPct val="0"/>
              </a:spcAft>
              <a:buClrTx/>
              <a:buSzTx/>
              <a:buFontTx/>
              <a:buNone/>
              <a:tabLst>
                <a:tab pos="536575" algn="l"/>
              </a:tabLst>
            </a:pPr>
            <a:endParaRPr lang="tr-TR" dirty="0" smtClean="0">
              <a:solidFill>
                <a:schemeClr val="tx1"/>
              </a:solidFill>
              <a:ea typeface="Times New Roman" pitchFamily="18" charset="0"/>
              <a:cs typeface="Arial" pitchFamily="34" charset="0"/>
            </a:endParaRPr>
          </a:p>
          <a:p>
            <a:pPr marL="0" marR="0" lvl="0" indent="361950" algn="just" defTabSz="914400" rtl="0" eaLnBrk="0" fontAlgn="base" latinLnBrk="0" hangingPunct="0">
              <a:lnSpc>
                <a:spcPct val="100000"/>
              </a:lnSpc>
              <a:spcBef>
                <a:spcPct val="0"/>
              </a:spcBef>
              <a:spcAft>
                <a:spcPct val="0"/>
              </a:spcAft>
              <a:buClrTx/>
              <a:buSzTx/>
              <a:buFontTx/>
              <a:buNone/>
              <a:tabLst>
                <a:tab pos="536575" algn="l"/>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Fototropizmanın</a:t>
            </a:r>
            <a:r>
              <a:rPr kumimoji="0" lang="tr-TR" b="0" i="0" u="none" strike="noStrike" cap="none" normalizeH="0" baseline="0" dirty="0" smtClean="0">
                <a:ln>
                  <a:noFill/>
                </a:ln>
                <a:solidFill>
                  <a:schemeClr val="tx1"/>
                </a:solidFill>
                <a:effectLst/>
                <a:ea typeface="Times New Roman" pitchFamily="18" charset="0"/>
                <a:cs typeface="Arial" pitchFamily="34" charset="0"/>
              </a:rPr>
              <a:t> açıklanması için yapılan deneyler bitkilerin ışık alan yüzeylerindeki hormon içeriğinin daha düşük, diğer bölgede ise yüksek olduğunu ortaya koymuştur. Işık almayan bölgelerdeki hücreler daha çok büyümekte ve kıvrılma meydana gelmektedir. </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357158" y="1000108"/>
            <a:ext cx="8001056" cy="20313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4013" algn="just" defTabSz="914400" rtl="0" eaLnBrk="1" fontAlgn="base" latinLnBrk="0" hangingPunct="1">
              <a:lnSpc>
                <a:spcPct val="100000"/>
              </a:lnSpc>
              <a:spcBef>
                <a:spcPct val="0"/>
              </a:spcBef>
              <a:spcAft>
                <a:spcPct val="0"/>
              </a:spcAft>
              <a:buClrTx/>
              <a:buSzTx/>
              <a:buFontTx/>
              <a:buNone/>
              <a:tabLst>
                <a:tab pos="539750" algn="l"/>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Oksinlerin</a:t>
            </a:r>
            <a:r>
              <a:rPr kumimoji="0" lang="tr-TR" b="0" i="0" u="none" strike="noStrike" cap="none" normalizeH="0" baseline="0" dirty="0" smtClean="0">
                <a:ln>
                  <a:noFill/>
                </a:ln>
                <a:solidFill>
                  <a:schemeClr val="tx1"/>
                </a:solidFill>
                <a:effectLst/>
                <a:ea typeface="Times New Roman" pitchFamily="18" charset="0"/>
                <a:cs typeface="Arial" pitchFamily="34" charset="0"/>
              </a:rPr>
              <a:t> büyümeyi arttırıcı etkileri iki mekanizma ile açıklanmaktadır </a:t>
            </a:r>
            <a:endParaRPr kumimoji="0" lang="tr-TR"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354013" algn="just" defTabSz="914400" rtl="0" eaLnBrk="1" fontAlgn="base" latinLnBrk="0" hangingPunct="1">
              <a:lnSpc>
                <a:spcPct val="100000"/>
              </a:lnSpc>
              <a:spcBef>
                <a:spcPct val="0"/>
              </a:spcBef>
              <a:spcAft>
                <a:spcPct val="0"/>
              </a:spcAft>
              <a:buClrTx/>
              <a:buSzTx/>
              <a:buFontTx/>
              <a:buNone/>
              <a:tabLst>
                <a:tab pos="539750" algn="l"/>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 typeface="+mj-lt"/>
              <a:buAutoNum type="alphaLcPeriod"/>
              <a:tabLst>
                <a:tab pos="539750" algn="l"/>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Oksinler</a:t>
            </a:r>
            <a:r>
              <a:rPr kumimoji="0" lang="tr-TR" b="0" i="0" u="none" strike="noStrike" cap="none" normalizeH="0" baseline="0" dirty="0" smtClean="0">
                <a:ln>
                  <a:noFill/>
                </a:ln>
                <a:solidFill>
                  <a:schemeClr val="tx1"/>
                </a:solidFill>
                <a:effectLst/>
                <a:ea typeface="Times New Roman" pitchFamily="18" charset="0"/>
                <a:cs typeface="Arial" pitchFamily="34" charset="0"/>
              </a:rPr>
              <a:t> hücre çeperine H</a:t>
            </a:r>
            <a:r>
              <a:rPr kumimoji="0" lang="tr-TR" b="0" i="0" u="none" strike="noStrike" cap="none" normalizeH="0" baseline="30000" dirty="0" smtClean="0">
                <a:ln>
                  <a:noFill/>
                </a:ln>
                <a:solidFill>
                  <a:schemeClr val="tx1"/>
                </a:solidFill>
                <a:effectLst/>
                <a:ea typeface="Times New Roman" pitchFamily="18" charset="0"/>
                <a:cs typeface="Arial" pitchFamily="34" charset="0"/>
              </a:rPr>
              <a:t>+</a:t>
            </a:r>
            <a:r>
              <a:rPr kumimoji="0" lang="tr-TR" b="0" i="0" u="none" strike="noStrike" cap="none" normalizeH="0" baseline="0" dirty="0" smtClean="0">
                <a:ln>
                  <a:noFill/>
                </a:ln>
                <a:solidFill>
                  <a:schemeClr val="tx1"/>
                </a:solidFill>
                <a:effectLst/>
                <a:ea typeface="Times New Roman" pitchFamily="18" charset="0"/>
                <a:cs typeface="Arial" pitchFamily="34" charset="0"/>
              </a:rPr>
              <a:t> iyonu </a:t>
            </a:r>
            <a:r>
              <a:rPr kumimoji="0" lang="tr-TR" b="0" i="0" u="none" strike="noStrike" cap="none" normalizeH="0" baseline="0" dirty="0" err="1" smtClean="0">
                <a:ln>
                  <a:noFill/>
                </a:ln>
                <a:solidFill>
                  <a:schemeClr val="tx1"/>
                </a:solidFill>
                <a:effectLst/>
                <a:ea typeface="Times New Roman" pitchFamily="18" charset="0"/>
                <a:cs typeface="Arial" pitchFamily="34" charset="0"/>
              </a:rPr>
              <a:t>taşınımını</a:t>
            </a:r>
            <a:r>
              <a:rPr kumimoji="0" lang="tr-TR" b="0" i="0" u="none" strike="noStrike" cap="none" normalizeH="0" baseline="0" dirty="0" smtClean="0">
                <a:ln>
                  <a:noFill/>
                </a:ln>
                <a:solidFill>
                  <a:schemeClr val="tx1"/>
                </a:solidFill>
                <a:effectLst/>
                <a:ea typeface="Times New Roman" pitchFamily="18" charset="0"/>
                <a:cs typeface="Arial" pitchFamily="34" charset="0"/>
              </a:rPr>
              <a:t> arttırıp hücre çeperinin</a:t>
            </a:r>
            <a:br>
              <a:rPr kumimoji="0" lang="tr-TR" b="0" i="0" u="none" strike="noStrike" cap="none" normalizeH="0" baseline="0" dirty="0" smtClean="0">
                <a:ln>
                  <a:noFill/>
                </a:ln>
                <a:solidFill>
                  <a:schemeClr val="tx1"/>
                </a:solidFill>
                <a:effectLst/>
                <a:ea typeface="Times New Roman" pitchFamily="18" charset="0"/>
                <a:cs typeface="Arial" pitchFamily="34" charset="0"/>
              </a:rPr>
            </a:br>
            <a:r>
              <a:rPr kumimoji="0" lang="tr-TR" b="0" i="0" u="none" strike="noStrike" cap="none" normalizeH="0" baseline="0" dirty="0" smtClean="0">
                <a:ln>
                  <a:noFill/>
                </a:ln>
                <a:solidFill>
                  <a:schemeClr val="tx1"/>
                </a:solidFill>
                <a:effectLst/>
                <a:ea typeface="Times New Roman" pitchFamily="18" charset="0"/>
                <a:cs typeface="Arial" pitchFamily="34" charset="0"/>
              </a:rPr>
              <a:t>esnekliğini arttırarak hücreye daha çok su alınmasını sağlarlar</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p>
          <a:p>
            <a:pPr marL="0" marR="0" lvl="0" indent="354013" algn="just" defTabSz="914400" rtl="0" eaLnBrk="0" fontAlgn="base" latinLnBrk="0" hangingPunct="0">
              <a:lnSpc>
                <a:spcPct val="100000"/>
              </a:lnSpc>
              <a:spcBef>
                <a:spcPct val="0"/>
              </a:spcBef>
              <a:spcAft>
                <a:spcPct val="0"/>
              </a:spcAft>
              <a:buClrTx/>
              <a:buSzTx/>
              <a:buFont typeface="+mj-lt"/>
              <a:buAutoNum type="alphaLcPeriod"/>
              <a:tabLst>
                <a:tab pos="539750" algn="l"/>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 typeface="+mj-lt"/>
              <a:buAutoNum type="alphaLcPeriod"/>
              <a:tabLst>
                <a:tab pos="539750" algn="l"/>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Büyümenin aynı hızda olması için gerekli olan spesifik m RNA transkripsiyonunu uyarırlar</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nanaimo.ca/assets/Departments/Community~Planning/Environmental~Planning/Plant~Health~Management/pruning.jpg"/>
          <p:cNvPicPr>
            <a:picLocks noChangeAspect="1" noChangeArrowheads="1"/>
          </p:cNvPicPr>
          <p:nvPr/>
        </p:nvPicPr>
        <p:blipFill>
          <a:blip r:embed="rId2"/>
          <a:srcRect/>
          <a:stretch>
            <a:fillRect/>
          </a:stretch>
        </p:blipFill>
        <p:spPr bwMode="auto">
          <a:xfrm>
            <a:off x="0" y="0"/>
            <a:ext cx="9144032" cy="6861137"/>
          </a:xfrm>
          <a:prstGeom prst="rect">
            <a:avLst/>
          </a:prstGeom>
          <a:noFill/>
        </p:spPr>
      </p:pic>
      <p:sp>
        <p:nvSpPr>
          <p:cNvPr id="3" name="2 Dikdörtgen"/>
          <p:cNvSpPr/>
          <p:nvPr/>
        </p:nvSpPr>
        <p:spPr>
          <a:xfrm>
            <a:off x="214282" y="5309258"/>
            <a:ext cx="8858312" cy="147732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lvl="0" indent="354013" algn="just" eaLnBrk="0" fontAlgn="base" hangingPunct="0">
              <a:spcBef>
                <a:spcPct val="0"/>
              </a:spcBef>
              <a:spcAft>
                <a:spcPct val="0"/>
              </a:spcAft>
              <a:tabLst>
                <a:tab pos="539750" algn="l"/>
              </a:tabLst>
            </a:pPr>
            <a:r>
              <a:rPr lang="tr-TR" dirty="0" smtClean="0">
                <a:ea typeface="Times New Roman" pitchFamily="18" charset="0"/>
                <a:cs typeface="Arial" pitchFamily="34" charset="0"/>
              </a:rPr>
              <a:t>Tepe tomurcuğunun gövdedeki yanal tomurcuklar üzerinde oluşturduğu büyüme sınırlayıcı etki </a:t>
            </a:r>
            <a:r>
              <a:rPr lang="tr-TR" b="1" i="1" dirty="0" err="1" smtClean="0">
                <a:ea typeface="Times New Roman" pitchFamily="18" charset="0"/>
                <a:cs typeface="Arial" pitchFamily="34" charset="0"/>
              </a:rPr>
              <a:t>Apikal</a:t>
            </a:r>
            <a:r>
              <a:rPr lang="tr-TR" b="1" i="1" dirty="0" smtClean="0">
                <a:ea typeface="Times New Roman" pitchFamily="18" charset="0"/>
                <a:cs typeface="Arial" pitchFamily="34" charset="0"/>
              </a:rPr>
              <a:t> </a:t>
            </a:r>
            <a:r>
              <a:rPr lang="tr-TR" b="1" i="1" dirty="0" err="1" smtClean="0">
                <a:ea typeface="Times New Roman" pitchFamily="18" charset="0"/>
                <a:cs typeface="Arial" pitchFamily="34" charset="0"/>
              </a:rPr>
              <a:t>Dominansi</a:t>
            </a:r>
            <a:r>
              <a:rPr lang="tr-TR" b="1" i="1" dirty="0" smtClean="0">
                <a:ea typeface="Times New Roman" pitchFamily="18" charset="0"/>
                <a:cs typeface="Arial" pitchFamily="34" charset="0"/>
              </a:rPr>
              <a:t> </a:t>
            </a:r>
            <a:r>
              <a:rPr lang="tr-TR" dirty="0" smtClean="0">
                <a:ea typeface="Times New Roman" pitchFamily="18" charset="0"/>
                <a:cs typeface="Arial" pitchFamily="34" charset="0"/>
              </a:rPr>
              <a:t>olarak bilinmektedir. Bitki yetiştiricilerinin belirli zamanlarda yaptıkları budama işlemi yani tepe tomurcuğunun uzaklaştırılması, bitkiye çok dallı bir görünüm kazandırmak yanında </a:t>
            </a:r>
            <a:r>
              <a:rPr lang="tr-TR" dirty="0" err="1" smtClean="0">
                <a:ea typeface="Times New Roman" pitchFamily="18" charset="0"/>
                <a:cs typeface="Arial" pitchFamily="34" charset="0"/>
              </a:rPr>
              <a:t>apikal</a:t>
            </a:r>
            <a:r>
              <a:rPr lang="tr-TR" dirty="0" smtClean="0">
                <a:ea typeface="Times New Roman" pitchFamily="18" charset="0"/>
                <a:cs typeface="Arial" pitchFamily="34" charset="0"/>
              </a:rPr>
              <a:t> </a:t>
            </a:r>
            <a:r>
              <a:rPr lang="tr-TR" dirty="0" err="1" smtClean="0">
                <a:ea typeface="Times New Roman" pitchFamily="18" charset="0"/>
                <a:cs typeface="Arial" pitchFamily="34" charset="0"/>
              </a:rPr>
              <a:t>dominansinin</a:t>
            </a:r>
            <a:r>
              <a:rPr lang="tr-TR" dirty="0" smtClean="0">
                <a:ea typeface="Times New Roman" pitchFamily="18" charset="0"/>
                <a:cs typeface="Arial" pitchFamily="34" charset="0"/>
              </a:rPr>
              <a:t> kaldırılmasını da sağlamaktadır. Gövdede normal </a:t>
            </a:r>
            <a:r>
              <a:rPr lang="tr-TR" dirty="0" err="1" smtClean="0">
                <a:ea typeface="Times New Roman" pitchFamily="18" charset="0"/>
                <a:cs typeface="Arial" pitchFamily="34" charset="0"/>
              </a:rPr>
              <a:t>oksin</a:t>
            </a:r>
            <a:r>
              <a:rPr lang="tr-TR" dirty="0" smtClean="0">
                <a:ea typeface="Times New Roman" pitchFamily="18" charset="0"/>
                <a:cs typeface="Arial" pitchFamily="34" charset="0"/>
              </a:rPr>
              <a:t> bulunması durumunda </a:t>
            </a:r>
            <a:r>
              <a:rPr lang="tr-TR" dirty="0" err="1" smtClean="0">
                <a:ea typeface="Times New Roman" pitchFamily="18" charset="0"/>
                <a:cs typeface="Arial" pitchFamily="34" charset="0"/>
              </a:rPr>
              <a:t>lateral</a:t>
            </a:r>
            <a:r>
              <a:rPr lang="tr-TR" dirty="0" smtClean="0">
                <a:ea typeface="Times New Roman" pitchFamily="18" charset="0"/>
                <a:cs typeface="Arial" pitchFamily="34" charset="0"/>
              </a:rPr>
              <a:t> tomurcukların büyümesi durdurulmaktadır. </a:t>
            </a:r>
            <a:endParaRPr lang="tr-TR"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785786" y="1500174"/>
            <a:ext cx="7572396" cy="286232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7188" algn="just"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Bitki üretiminde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oksinin</a:t>
            </a:r>
            <a:r>
              <a:rPr kumimoji="0" lang="tr-TR" b="0" i="0" u="none" strike="noStrike" cap="none" normalizeH="0" baseline="0" dirty="0" smtClean="0">
                <a:ln>
                  <a:noFill/>
                </a:ln>
                <a:solidFill>
                  <a:schemeClr val="tx1"/>
                </a:solidFill>
                <a:effectLst/>
                <a:ea typeface="Times New Roman" pitchFamily="18" charset="0"/>
                <a:cs typeface="Arial" pitchFamily="34" charset="0"/>
              </a:rPr>
              <a:t> en belirgin bir başka etkisi </a:t>
            </a:r>
            <a:r>
              <a:rPr kumimoji="0" lang="tr-TR" b="0" i="0" u="none" strike="noStrike" cap="none" normalizeH="0" baseline="0" dirty="0" err="1" smtClean="0">
                <a:ln>
                  <a:noFill/>
                </a:ln>
                <a:solidFill>
                  <a:schemeClr val="tx1"/>
                </a:solidFill>
                <a:effectLst/>
                <a:ea typeface="Times New Roman" pitchFamily="18" charset="0"/>
                <a:cs typeface="Arial" pitchFamily="34" charset="0"/>
              </a:rPr>
              <a:t>lateral</a:t>
            </a:r>
            <a:r>
              <a:rPr kumimoji="0" lang="tr-TR" b="0" i="0" u="none" strike="noStrike" cap="none" normalizeH="0" baseline="0" dirty="0" smtClean="0">
                <a:ln>
                  <a:noFill/>
                </a:ln>
                <a:solidFill>
                  <a:schemeClr val="tx1"/>
                </a:solidFill>
                <a:effectLst/>
                <a:ea typeface="Times New Roman" pitchFamily="18" charset="0"/>
                <a:cs typeface="Arial" pitchFamily="34" charset="0"/>
              </a:rPr>
              <a:t> kök oluşumunu uyarmasıdır.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perisikl'daki</a:t>
            </a:r>
            <a:r>
              <a:rPr kumimoji="0" lang="tr-TR" b="0" i="0" u="none" strike="noStrike" cap="none" normalizeH="0" baseline="0" dirty="0" smtClean="0">
                <a:ln>
                  <a:noFill/>
                </a:ln>
                <a:solidFill>
                  <a:schemeClr val="tx1"/>
                </a:solidFill>
                <a:effectLst/>
                <a:ea typeface="Times New Roman" pitchFamily="18" charset="0"/>
                <a:cs typeface="Arial" pitchFamily="34" charset="0"/>
              </a:rPr>
              <a:t> bir grup hücrede bölünmeyi uyararak </a:t>
            </a:r>
            <a:r>
              <a:rPr kumimoji="0" lang="tr-TR" b="0" i="0" u="none" strike="noStrike" cap="none" normalizeH="0" baseline="0" dirty="0" err="1" smtClean="0">
                <a:ln>
                  <a:noFill/>
                </a:ln>
                <a:solidFill>
                  <a:schemeClr val="tx1"/>
                </a:solidFill>
                <a:effectLst/>
                <a:ea typeface="Times New Roman" pitchFamily="18" charset="0"/>
                <a:cs typeface="Arial" pitchFamily="34" charset="0"/>
              </a:rPr>
              <a:t>lateral</a:t>
            </a:r>
            <a:r>
              <a:rPr kumimoji="0" lang="tr-TR" b="0" i="0" u="none" strike="noStrike" cap="none" normalizeH="0" baseline="0" dirty="0" smtClean="0">
                <a:ln>
                  <a:noFill/>
                </a:ln>
                <a:solidFill>
                  <a:schemeClr val="tx1"/>
                </a:solidFill>
                <a:effectLst/>
                <a:ea typeface="Times New Roman" pitchFamily="18" charset="0"/>
                <a:cs typeface="Arial" pitchFamily="34" charset="0"/>
              </a:rPr>
              <a:t> kök oluşumunu sağlar. Bu hücrelerin olgunlaşıp yeniden hücre bölünme yeteneği kazanması ile de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adventif</a:t>
            </a:r>
            <a:r>
              <a:rPr kumimoji="0" lang="tr-TR" b="0" i="0" u="none" strike="noStrike" cap="none" normalizeH="0" baseline="0" dirty="0" smtClean="0">
                <a:ln>
                  <a:noFill/>
                </a:ln>
                <a:solidFill>
                  <a:schemeClr val="tx1"/>
                </a:solidFill>
                <a:effectLst/>
                <a:ea typeface="Times New Roman" pitchFamily="18" charset="0"/>
                <a:cs typeface="Arial" pitchFamily="34" charset="0"/>
              </a:rPr>
              <a:t> kökler oluşur.</a:t>
            </a:r>
          </a:p>
          <a:p>
            <a:pPr marL="0" marR="0" lvl="0" indent="357188"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6195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Sağlam bir bitkiden yaprakların, çiçeklerin ve meyvelerin dökülmesi olayı </a:t>
            </a:r>
            <a:r>
              <a:rPr kumimoji="0" lang="tr-TR" b="1" i="1" u="none" strike="noStrike" cap="none" normalizeH="0" baseline="0" dirty="0" err="1" smtClean="0">
                <a:ln>
                  <a:noFill/>
                </a:ln>
                <a:solidFill>
                  <a:schemeClr val="tx1"/>
                </a:solidFill>
                <a:effectLst/>
                <a:ea typeface="Times New Roman" pitchFamily="18" charset="0"/>
                <a:cs typeface="Arial" pitchFamily="34" charset="0"/>
              </a:rPr>
              <a:t>Absisyon</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olarak bilinmektedir. Bu organlar gövde ile bağlantılı yerlerinden </a:t>
            </a:r>
            <a:r>
              <a:rPr kumimoji="0" lang="tr-TR" b="1" i="1" u="none" strike="noStrike" cap="none" normalizeH="0" baseline="0" dirty="0" err="1" smtClean="0">
                <a:ln>
                  <a:noFill/>
                </a:ln>
                <a:solidFill>
                  <a:schemeClr val="tx1"/>
                </a:solidFill>
                <a:effectLst/>
                <a:ea typeface="Times New Roman" pitchFamily="18" charset="0"/>
                <a:cs typeface="Arial" pitchFamily="34" charset="0"/>
              </a:rPr>
              <a:t>Absisyon</a:t>
            </a:r>
            <a:r>
              <a:rPr kumimoji="0" lang="tr-TR" b="1" i="1" u="none" strike="noStrike" cap="none" normalizeH="0" baseline="0" dirty="0" smtClean="0">
                <a:ln>
                  <a:noFill/>
                </a:ln>
                <a:solidFill>
                  <a:schemeClr val="tx1"/>
                </a:solidFill>
                <a:effectLst/>
                <a:ea typeface="Times New Roman" pitchFamily="18" charset="0"/>
                <a:cs typeface="Arial" pitchFamily="34" charset="0"/>
              </a:rPr>
              <a:t> Bölgesi </a:t>
            </a:r>
            <a:r>
              <a:rPr kumimoji="0" lang="tr-TR" b="0" i="0" u="none" strike="noStrike" cap="none" normalizeH="0" baseline="0" dirty="0" smtClean="0">
                <a:ln>
                  <a:noFill/>
                </a:ln>
                <a:solidFill>
                  <a:schemeClr val="tx1"/>
                </a:solidFill>
                <a:effectLst/>
                <a:ea typeface="Times New Roman" pitchFamily="18" charset="0"/>
                <a:cs typeface="Arial" pitchFamily="34" charset="0"/>
              </a:rPr>
              <a:t>ile ayrılır.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IAA'nın</a:t>
            </a:r>
            <a:r>
              <a:rPr kumimoji="0" lang="tr-TR" b="0" i="0" u="none" strike="noStrike" cap="none" normalizeH="0" baseline="0" dirty="0" smtClean="0">
                <a:ln>
                  <a:noFill/>
                </a:ln>
                <a:solidFill>
                  <a:schemeClr val="tx1"/>
                </a:solidFill>
                <a:effectLst/>
                <a:ea typeface="Times New Roman" pitchFamily="18" charset="0"/>
                <a:cs typeface="Arial" pitchFamily="34" charset="0"/>
              </a:rPr>
              <a:t> yaprak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absisyonunu</a:t>
            </a:r>
            <a:r>
              <a:rPr kumimoji="0" lang="tr-TR" b="0" i="0" u="none" strike="noStrike" cap="none" normalizeH="0" baseline="0" dirty="0" smtClean="0">
                <a:ln>
                  <a:noFill/>
                </a:ln>
                <a:solidFill>
                  <a:schemeClr val="tx1"/>
                </a:solidFill>
                <a:effectLst/>
                <a:ea typeface="Times New Roman" pitchFamily="18" charset="0"/>
                <a:cs typeface="Arial" pitchFamily="34" charset="0"/>
              </a:rPr>
              <a:t> geciktirdiği bilinmektedir. Genç yapraklarda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miktarı fazladır. Yaprağın olgunlaşmasıyla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konsantrasyonu azalır. </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42844" y="214290"/>
            <a:ext cx="8786842" cy="5947770"/>
          </a:xfrm>
          <a:prstGeom prst="rect">
            <a:avLst/>
          </a:prstGeom>
          <a:noFill/>
          <a:ln w="9525">
            <a:noFill/>
            <a:miter lim="800000"/>
            <a:headEnd/>
            <a:tailEnd/>
          </a:ln>
          <a:effectLst/>
        </p:spPr>
        <p:txBody>
          <a:bodyPr vert="horz" wrap="square" lIns="0" tIns="38088" rIns="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4E4E4E"/>
                </a:solidFill>
                <a:effectLst/>
                <a:latin typeface="Arial" pitchFamily="34" charset="0"/>
              </a:rPr>
              <a:t>Bitki fizyolojisinde "</a:t>
            </a:r>
            <a:r>
              <a:rPr kumimoji="0" lang="tr-TR" sz="1200" b="0" i="0" u="none" strike="noStrike" cap="none" normalizeH="0" baseline="0" dirty="0" err="1" smtClean="0">
                <a:ln>
                  <a:noFill/>
                </a:ln>
                <a:solidFill>
                  <a:srgbClr val="4E4E4E"/>
                </a:solidFill>
                <a:effectLst/>
                <a:latin typeface="Arial" pitchFamily="34" charset="0"/>
              </a:rPr>
              <a:t>absisyon</a:t>
            </a:r>
            <a:r>
              <a:rPr kumimoji="0" lang="tr-TR" sz="1200" b="0" i="0" u="none" strike="noStrike" cap="none" normalizeH="0" baseline="0" dirty="0" smtClean="0">
                <a:ln>
                  <a:noFill/>
                </a:ln>
                <a:solidFill>
                  <a:srgbClr val="4E4E4E"/>
                </a:solidFill>
                <a:effectLst/>
                <a:latin typeface="Arial" pitchFamily="34" charset="0"/>
              </a:rPr>
              <a:t>" olarak adlandırılan yaprak dökülmesi, başlı başına bir inceleme konusudur ve burada cereyan eden </a:t>
            </a:r>
            <a:r>
              <a:rPr kumimoji="0" lang="tr-TR" sz="1200" b="0" i="0" u="none" strike="noStrike" cap="none" normalizeH="0" baseline="0" dirty="0" err="1" smtClean="0">
                <a:ln>
                  <a:noFill/>
                </a:ln>
                <a:solidFill>
                  <a:srgbClr val="4E4E4E"/>
                </a:solidFill>
                <a:effectLst/>
                <a:latin typeface="Arial" pitchFamily="34" charset="0"/>
              </a:rPr>
              <a:t>biyokimyevî</a:t>
            </a:r>
            <a:r>
              <a:rPr kumimoji="0" lang="tr-TR" sz="1200" b="0" i="0" u="none" strike="noStrike" cap="none" normalizeH="0" baseline="0" dirty="0" smtClean="0">
                <a:ln>
                  <a:noFill/>
                </a:ln>
                <a:solidFill>
                  <a:srgbClr val="4E4E4E"/>
                </a:solidFill>
                <a:effectLst/>
                <a:latin typeface="Arial" pitchFamily="34" charset="0"/>
              </a:rPr>
              <a:t> olaylar, bütün detaylarıyla bilinmemektedir. Bir yaprağın dalından kopuncaya kadar geçirdiği </a:t>
            </a:r>
            <a:r>
              <a:rPr kumimoji="0" lang="tr-TR" sz="1200" b="0" i="0" u="none" strike="noStrike" cap="none" normalizeH="0" baseline="0" dirty="0" err="1" smtClean="0">
                <a:ln>
                  <a:noFill/>
                </a:ln>
                <a:solidFill>
                  <a:srgbClr val="4E4E4E"/>
                </a:solidFill>
                <a:effectLst/>
                <a:latin typeface="Arial" pitchFamily="34" charset="0"/>
              </a:rPr>
              <a:t>absisyon</a:t>
            </a:r>
            <a:r>
              <a:rPr kumimoji="0" lang="tr-TR" sz="1200" b="0" i="0" u="none" strike="noStrike" cap="none" normalizeH="0" baseline="0" dirty="0" smtClean="0">
                <a:ln>
                  <a:noFill/>
                </a:ln>
                <a:solidFill>
                  <a:srgbClr val="4E4E4E"/>
                </a:solidFill>
                <a:effectLst/>
                <a:latin typeface="Arial" pitchFamily="34" charset="0"/>
              </a:rPr>
              <a:t> olaylarını şöyle sıralayabiliriz: </a:t>
            </a:r>
          </a:p>
          <a:p>
            <a:pPr marL="0" marR="0" lvl="0" indent="0" algn="just" defTabSz="914400" rtl="0" eaLnBrk="1" fontAlgn="base" latinLnBrk="0" hangingPunct="1">
              <a:lnSpc>
                <a:spcPct val="100000"/>
              </a:lnSpc>
              <a:spcBef>
                <a:spcPct val="0"/>
              </a:spcBef>
              <a:spcAft>
                <a:spcPct val="0"/>
              </a:spcAft>
              <a:buClrTx/>
              <a:buSzTx/>
              <a:buFontTx/>
              <a:buNone/>
              <a:tabLst/>
            </a:pPr>
            <a:endParaRPr lang="tr-TR" sz="1200" dirty="0" smtClean="0">
              <a:solidFill>
                <a:srgbClr val="4E4E4E"/>
              </a:solidFill>
              <a:latin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4E4E4E"/>
                </a:solidFill>
                <a:effectLst/>
                <a:latin typeface="Arial" pitchFamily="34" charset="0"/>
              </a:rPr>
              <a:t>Sonbahar geldiğinde mevsim sebebiyle çevre şartlarında meydana gelen değişmeler (günlerin kısalması, sıcaklığın azalması vs.) yapraklardaki hormon dengesine tesir etmektedir.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Meselâ büyümeyi teşvik edici </a:t>
            </a:r>
            <a:r>
              <a:rPr kumimoji="0" lang="tr-TR" sz="1200" b="1" i="0" u="none" strike="noStrike" cap="none" normalizeH="0" baseline="0" dirty="0" err="1" smtClean="0">
                <a:ln>
                  <a:noFill/>
                </a:ln>
                <a:solidFill>
                  <a:srgbClr val="4E4E4E"/>
                </a:solidFill>
                <a:effectLst/>
                <a:latin typeface="Arial" pitchFamily="34" charset="0"/>
              </a:rPr>
              <a:t>oksin</a:t>
            </a:r>
            <a:r>
              <a:rPr kumimoji="0" lang="tr-TR" sz="1200" b="0" i="0" u="none" strike="noStrike" cap="none" normalizeH="0" baseline="0" dirty="0" smtClean="0">
                <a:ln>
                  <a:noFill/>
                </a:ln>
                <a:solidFill>
                  <a:srgbClr val="4E4E4E"/>
                </a:solidFill>
                <a:effectLst/>
                <a:latin typeface="Arial" pitchFamily="34" charset="0"/>
              </a:rPr>
              <a:t> ve </a:t>
            </a:r>
            <a:r>
              <a:rPr kumimoji="0" lang="tr-TR" sz="1200" b="1" i="0" u="none" strike="noStrike" cap="none" normalizeH="0" baseline="0" dirty="0" err="1" smtClean="0">
                <a:ln>
                  <a:noFill/>
                </a:ln>
                <a:solidFill>
                  <a:srgbClr val="4E4E4E"/>
                </a:solidFill>
                <a:effectLst/>
                <a:latin typeface="Arial" pitchFamily="34" charset="0"/>
              </a:rPr>
              <a:t>sitokinin</a:t>
            </a:r>
            <a:r>
              <a:rPr kumimoji="0" lang="tr-TR" sz="1200" b="0" i="0" u="none" strike="noStrike" cap="none" normalizeH="0" baseline="0" dirty="0" smtClean="0">
                <a:ln>
                  <a:noFill/>
                </a:ln>
                <a:solidFill>
                  <a:srgbClr val="4E4E4E"/>
                </a:solidFill>
                <a:effectLst/>
                <a:latin typeface="Arial" pitchFamily="34" charset="0"/>
              </a:rPr>
              <a:t> grubu hormonların miktarları yaprakta azalırken, </a:t>
            </a:r>
            <a:r>
              <a:rPr kumimoji="0" lang="tr-TR" sz="1200" b="1" i="0" u="none" strike="noStrike" cap="none" normalizeH="0" baseline="0" dirty="0" err="1" smtClean="0">
                <a:ln>
                  <a:noFill/>
                </a:ln>
                <a:solidFill>
                  <a:srgbClr val="4E4E4E"/>
                </a:solidFill>
                <a:effectLst/>
                <a:latin typeface="Arial" pitchFamily="34" charset="0"/>
              </a:rPr>
              <a:t>absisik</a:t>
            </a:r>
            <a:r>
              <a:rPr kumimoji="0" lang="tr-TR" sz="1200" b="1" i="0" u="none" strike="noStrike" cap="none" normalizeH="0" baseline="0" dirty="0" smtClean="0">
                <a:ln>
                  <a:noFill/>
                </a:ln>
                <a:solidFill>
                  <a:srgbClr val="4E4E4E"/>
                </a:solidFill>
                <a:effectLst/>
                <a:latin typeface="Arial" pitchFamily="34" charset="0"/>
              </a:rPr>
              <a:t> asit ve etilen </a:t>
            </a:r>
            <a:r>
              <a:rPr kumimoji="0" lang="tr-TR" sz="1200" b="0" i="0" u="none" strike="noStrike" cap="none" normalizeH="0" baseline="0" dirty="0" smtClean="0">
                <a:ln>
                  <a:noFill/>
                </a:ln>
                <a:solidFill>
                  <a:srgbClr val="4E4E4E"/>
                </a:solidFill>
                <a:effectLst/>
                <a:latin typeface="Arial" pitchFamily="34" charset="0"/>
              </a:rPr>
              <a:t>gibi engelleyici hormonların miktarları tedricen artar. Halbuki bu durum, bahar ve yaz mevsimlerinde tersinedir. Sonbaharda engelleyici hormonlardan </a:t>
            </a:r>
            <a:r>
              <a:rPr kumimoji="0" lang="tr-TR" sz="1200" b="1" i="0" u="none" strike="noStrike" cap="none" normalizeH="0" baseline="0" dirty="0" err="1" smtClean="0">
                <a:ln>
                  <a:noFill/>
                </a:ln>
                <a:solidFill>
                  <a:srgbClr val="4E4E4E"/>
                </a:solidFill>
                <a:effectLst/>
                <a:latin typeface="Arial" pitchFamily="34" charset="0"/>
              </a:rPr>
              <a:t>absisik</a:t>
            </a:r>
            <a:r>
              <a:rPr kumimoji="0" lang="tr-TR" sz="1200" b="1" i="0" u="none" strike="noStrike" cap="none" normalizeH="0" baseline="0" dirty="0" smtClean="0">
                <a:ln>
                  <a:noFill/>
                </a:ln>
                <a:solidFill>
                  <a:srgbClr val="4E4E4E"/>
                </a:solidFill>
                <a:effectLst/>
                <a:latin typeface="Arial" pitchFamily="34" charset="0"/>
              </a:rPr>
              <a:t> asit</a:t>
            </a:r>
            <a:r>
              <a:rPr kumimoji="0" lang="tr-TR" sz="1200" b="0" i="0" u="none" strike="noStrike" cap="none" normalizeH="0" baseline="0" dirty="0" smtClean="0">
                <a:ln>
                  <a:noFill/>
                </a:ln>
                <a:solidFill>
                  <a:srgbClr val="4E4E4E"/>
                </a:solidFill>
                <a:effectLst/>
                <a:latin typeface="Arial" pitchFamily="34" charset="0"/>
              </a:rPr>
              <a:t>, yapraktaki </a:t>
            </a:r>
            <a:r>
              <a:rPr kumimoji="0" lang="tr-TR" sz="1200" b="0" i="0" u="none" strike="noStrike" cap="none" normalizeH="0" baseline="0" dirty="0" err="1" smtClean="0">
                <a:ln>
                  <a:noFill/>
                </a:ln>
                <a:solidFill>
                  <a:srgbClr val="4E4E4E"/>
                </a:solidFill>
                <a:effectLst/>
                <a:latin typeface="Arial" pitchFamily="34" charset="0"/>
              </a:rPr>
              <a:t>mezofil</a:t>
            </a:r>
            <a:r>
              <a:rPr kumimoji="0" lang="tr-TR" sz="1200" b="0" i="0" u="none" strike="noStrike" cap="none" normalizeH="0" baseline="0" dirty="0" smtClean="0">
                <a:ln>
                  <a:noFill/>
                </a:ln>
                <a:solidFill>
                  <a:srgbClr val="4E4E4E"/>
                </a:solidFill>
                <a:effectLst/>
                <a:latin typeface="Arial" pitchFamily="34" charset="0"/>
              </a:rPr>
              <a:t> hücrelerinin gen merkezlerine tesir edecek </a:t>
            </a:r>
            <a:r>
              <a:rPr kumimoji="0" lang="tr-TR" sz="1200" b="0" i="0" u="none" strike="noStrike" cap="none" normalizeH="0" baseline="0" dirty="0" err="1" smtClean="0">
                <a:ln>
                  <a:noFill/>
                </a:ln>
                <a:solidFill>
                  <a:srgbClr val="4E4E4E"/>
                </a:solidFill>
                <a:effectLst/>
                <a:latin typeface="Arial" pitchFamily="34" charset="0"/>
              </a:rPr>
              <a:t>proteaz</a:t>
            </a:r>
            <a:r>
              <a:rPr kumimoji="0" lang="tr-TR" sz="1200" b="0" i="0" u="none" strike="noStrike" cap="none" normalizeH="0" baseline="0" dirty="0" smtClean="0">
                <a:ln>
                  <a:noFill/>
                </a:ln>
                <a:solidFill>
                  <a:srgbClr val="4E4E4E"/>
                </a:solidFill>
                <a:effectLst/>
                <a:latin typeface="Arial" pitchFamily="34" charset="0"/>
              </a:rPr>
              <a:t>, RNA ve </a:t>
            </a:r>
            <a:r>
              <a:rPr kumimoji="0" lang="tr-TR" sz="1200" b="0" i="0" u="none" strike="noStrike" cap="none" normalizeH="0" baseline="0" dirty="0" err="1" smtClean="0">
                <a:ln>
                  <a:noFill/>
                </a:ln>
                <a:solidFill>
                  <a:srgbClr val="4E4E4E"/>
                </a:solidFill>
                <a:effectLst/>
                <a:latin typeface="Arial" pitchFamily="34" charset="0"/>
              </a:rPr>
              <a:t>klorofilaz</a:t>
            </a:r>
            <a:r>
              <a:rPr kumimoji="0" lang="tr-TR" sz="1200" b="0" i="0" u="none" strike="noStrike" cap="none" normalizeH="0" baseline="0" dirty="0" smtClean="0">
                <a:ln>
                  <a:noFill/>
                </a:ln>
                <a:solidFill>
                  <a:srgbClr val="4E4E4E"/>
                </a:solidFill>
                <a:effectLst/>
                <a:latin typeface="Arial" pitchFamily="34" charset="0"/>
              </a:rPr>
              <a:t> gibi parçalayıcı enzimlerin sentezini teşvik eder. Bu enzimler de sırasıyla protein, RNA ve yaprağa yeşil rengi veren klorofil moleküllerini parçalarlar.</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Böylece yapraklar yeşilliğini kaybederek yavaş yavaş sararıp, hücrelerindeki parçalayıcı enzimlerce parçalanan besin maddeleri yaprak sapından geçerek, bitkinin kök ve gövdesindeki parankima hücrelerinde depolanırlar. Bu sayede yapraktaki besin maddeleri israf edilmezken, maksimum tasarruf esaslarına uyulmuş olur. Çünkü ilkbaharda yapraklar yeniden teşekkül ederken, depo edilen bu maddeler yapı malzemesi veya enerji kaynağı olarak tekrar kullanılacaktır.</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Besin maddelerinin gövdeye taşınmasını müteakiben yapraktaki </a:t>
            </a:r>
            <a:r>
              <a:rPr kumimoji="0" lang="tr-TR" sz="1200" b="1" i="0" u="none" strike="noStrike" cap="none" normalizeH="0" baseline="0" dirty="0" smtClean="0">
                <a:ln>
                  <a:noFill/>
                </a:ln>
                <a:solidFill>
                  <a:srgbClr val="4E4E4E"/>
                </a:solidFill>
                <a:effectLst/>
                <a:latin typeface="Arial" pitchFamily="34" charset="0"/>
              </a:rPr>
              <a:t>hormonlar</a:t>
            </a:r>
            <a:r>
              <a:rPr kumimoji="0" lang="tr-TR" sz="1200" b="0" i="0" u="none" strike="noStrike" cap="none" normalizeH="0" baseline="0" dirty="0" smtClean="0">
                <a:ln>
                  <a:noFill/>
                </a:ln>
                <a:solidFill>
                  <a:srgbClr val="4E4E4E"/>
                </a:solidFill>
                <a:effectLst/>
                <a:latin typeface="Arial" pitchFamily="34" charset="0"/>
              </a:rPr>
              <a:t> da yaprak sapına giderek, sapın gövdeye yakın bir yerinde </a:t>
            </a:r>
            <a:r>
              <a:rPr kumimoji="0" lang="tr-TR" sz="1200" b="0" i="0" u="none" strike="noStrike" cap="none" normalizeH="0" baseline="0" dirty="0" err="1" smtClean="0">
                <a:ln>
                  <a:noFill/>
                </a:ln>
                <a:solidFill>
                  <a:srgbClr val="4E4E4E"/>
                </a:solidFill>
                <a:effectLst/>
                <a:latin typeface="Arial" pitchFamily="34" charset="0"/>
              </a:rPr>
              <a:t>absisyon</a:t>
            </a:r>
            <a:r>
              <a:rPr kumimoji="0" lang="tr-TR" sz="1200" b="0" i="0" u="none" strike="noStrike" cap="none" normalizeH="0" baseline="0" dirty="0" smtClean="0">
                <a:ln>
                  <a:noFill/>
                </a:ln>
                <a:solidFill>
                  <a:srgbClr val="4E4E4E"/>
                </a:solidFill>
                <a:effectLst/>
                <a:latin typeface="Arial" pitchFamily="34" charset="0"/>
              </a:rPr>
              <a:t> tabakasının teşekkülüne sebep olurlar. Buradaki hücrelerde </a:t>
            </a:r>
            <a:r>
              <a:rPr kumimoji="0" lang="tr-TR" sz="1200" b="1" i="0" u="none" strike="noStrike" cap="none" normalizeH="0" baseline="0" dirty="0" err="1" smtClean="0">
                <a:ln>
                  <a:noFill/>
                </a:ln>
                <a:solidFill>
                  <a:srgbClr val="4E4E4E"/>
                </a:solidFill>
                <a:effectLst/>
                <a:latin typeface="Arial" pitchFamily="34" charset="0"/>
              </a:rPr>
              <a:t>absisik</a:t>
            </a:r>
            <a:r>
              <a:rPr kumimoji="0" lang="tr-TR" sz="1200" b="1" i="0" u="none" strike="noStrike" cap="none" normalizeH="0" baseline="0" dirty="0" smtClean="0">
                <a:ln>
                  <a:noFill/>
                </a:ln>
                <a:solidFill>
                  <a:srgbClr val="4E4E4E"/>
                </a:solidFill>
                <a:effectLst/>
                <a:latin typeface="Arial" pitchFamily="34" charset="0"/>
              </a:rPr>
              <a:t> asit ve etilen </a:t>
            </a:r>
            <a:r>
              <a:rPr kumimoji="0" lang="tr-TR" sz="1200" b="0" i="0" u="none" strike="noStrike" cap="none" normalizeH="0" baseline="0" dirty="0" smtClean="0">
                <a:ln>
                  <a:noFill/>
                </a:ln>
                <a:solidFill>
                  <a:srgbClr val="4E4E4E"/>
                </a:solidFill>
                <a:effectLst/>
                <a:latin typeface="Arial" pitchFamily="34" charset="0"/>
              </a:rPr>
              <a:t>hormonları, </a:t>
            </a:r>
            <a:r>
              <a:rPr kumimoji="0" lang="tr-TR" sz="1200" b="0" i="0" u="none" strike="noStrike" cap="none" normalizeH="0" baseline="0" dirty="0" err="1" smtClean="0">
                <a:ln>
                  <a:noFill/>
                </a:ln>
                <a:solidFill>
                  <a:srgbClr val="4E4E4E"/>
                </a:solidFill>
                <a:effectLst/>
                <a:latin typeface="Arial" pitchFamily="34" charset="0"/>
              </a:rPr>
              <a:t>sellülaz</a:t>
            </a:r>
            <a:r>
              <a:rPr kumimoji="0" lang="tr-TR" sz="1200" b="0" i="0" u="none" strike="noStrike" cap="none" normalizeH="0" baseline="0" dirty="0" smtClean="0">
                <a:ln>
                  <a:noFill/>
                </a:ln>
                <a:solidFill>
                  <a:srgbClr val="4E4E4E"/>
                </a:solidFill>
                <a:effectLst/>
                <a:latin typeface="Arial" pitchFamily="34" charset="0"/>
              </a:rPr>
              <a:t> ve </a:t>
            </a:r>
            <a:r>
              <a:rPr kumimoji="0" lang="tr-TR" sz="1200" b="0" i="0" u="none" strike="noStrike" cap="none" normalizeH="0" baseline="0" dirty="0" err="1" smtClean="0">
                <a:ln>
                  <a:noFill/>
                </a:ln>
                <a:solidFill>
                  <a:srgbClr val="4E4E4E"/>
                </a:solidFill>
                <a:effectLst/>
                <a:latin typeface="Arial" pitchFamily="34" charset="0"/>
              </a:rPr>
              <a:t>pektinaz</a:t>
            </a:r>
            <a:r>
              <a:rPr kumimoji="0" lang="tr-TR" sz="1200" b="0" i="0" u="none" strike="noStrike" cap="none" normalizeH="0" baseline="0" dirty="0" smtClean="0">
                <a:ln>
                  <a:noFill/>
                </a:ln>
                <a:solidFill>
                  <a:srgbClr val="4E4E4E"/>
                </a:solidFill>
                <a:effectLst/>
                <a:latin typeface="Arial" pitchFamily="34" charset="0"/>
              </a:rPr>
              <a:t> enzimlerinin sentezini teşvik ederler. Bu enzimler de hücre arasındaki bağlantının yavaş yavaş gevşemesine ve hücrelerin birbirinden ayrılmalarına sebep olurlar.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Bu ayrılma, önce sapın dış kısımlarında başlayıp içeriye doğru devam eder. Sadece en iç kısımda yaprağa su getiren odun boruları kalır. Bunlar da cansız ve çok ince olduklarından, bir esinti veya yağmur damlası gibi küçük bir dış tesire maruz kalan yaprak kolayca kopar ve yere düşer.</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
            </a:r>
            <a:br>
              <a:rPr kumimoji="0" lang="tr-TR" sz="1200" b="0" i="0" u="none" strike="noStrike" cap="none" normalizeH="0" baseline="0" dirty="0" smtClean="0">
                <a:ln>
                  <a:noFill/>
                </a:ln>
                <a:solidFill>
                  <a:srgbClr val="4E4E4E"/>
                </a:solidFill>
                <a:effectLst/>
                <a:latin typeface="Arial" pitchFamily="34" charset="0"/>
              </a:rPr>
            </a:br>
            <a:r>
              <a:rPr kumimoji="0" lang="tr-TR" sz="1200" b="0" i="0" u="none" strike="noStrike" cap="none" normalizeH="0" baseline="0" dirty="0" smtClean="0">
                <a:ln>
                  <a:noFill/>
                </a:ln>
                <a:solidFill>
                  <a:srgbClr val="4E4E4E"/>
                </a:solidFill>
                <a:effectLst/>
                <a:latin typeface="Arial" pitchFamily="34" charset="0"/>
              </a:rPr>
              <a:t>Yaprak yere düştüğünde, yapısında çok az miktarda besin maddesi kalmıştır. Bunlar da topraktaki mikroorganizmalar tarafından parçalanarak gübre haline getirilir. Yaprağın koptuğu yerde yeni hücreler meydana gelerek buradaki açıklık bir </a:t>
            </a:r>
            <a:r>
              <a:rPr kumimoji="0" lang="tr-TR" sz="1200" b="0" i="0" u="none" strike="noStrike" cap="none" normalizeH="0" baseline="0" dirty="0" err="1" smtClean="0">
                <a:ln>
                  <a:noFill/>
                </a:ln>
                <a:solidFill>
                  <a:srgbClr val="4E4E4E"/>
                </a:solidFill>
                <a:effectLst/>
                <a:latin typeface="Arial" pitchFamily="34" charset="0"/>
              </a:rPr>
              <a:t>kallus</a:t>
            </a:r>
            <a:r>
              <a:rPr kumimoji="0" lang="tr-TR" sz="1200" b="0" i="0" u="none" strike="noStrike" cap="none" normalizeH="0" baseline="0" dirty="0" smtClean="0">
                <a:ln>
                  <a:noFill/>
                </a:ln>
                <a:solidFill>
                  <a:srgbClr val="4E4E4E"/>
                </a:solidFill>
                <a:effectLst/>
                <a:latin typeface="Arial" pitchFamily="34" charset="0"/>
              </a:rPr>
              <a:t> dokusuyla tamamen kapatılır. Bu doku, bitkideki su kaybını önler. Ayrıca çeşitli dış tesirlerden, meselâ kışın soğuklarından, havadaki zararlı gazlardan veya bakteri ve mantarlar gibi patojenlerden bitkinin korunmasını sağlar?</a:t>
            </a:r>
            <a:br>
              <a:rPr kumimoji="0" lang="tr-TR" sz="1200" b="0" i="0" u="none" strike="noStrike" cap="none" normalizeH="0" baseline="0" dirty="0" smtClean="0">
                <a:ln>
                  <a:noFill/>
                </a:ln>
                <a:solidFill>
                  <a:srgbClr val="4E4E4E"/>
                </a:solidFill>
                <a:effectLst/>
                <a:latin typeface="Arial" pitchFamily="34" charset="0"/>
              </a:rPr>
            </a:br>
            <a:endParaRPr kumimoji="0" lang="tr-TR" sz="1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357158" y="785794"/>
            <a:ext cx="8001024" cy="397031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7188" algn="just"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çiçek tomurcuğu gelişimini de düzenler. </a:t>
            </a:r>
            <a:endParaRPr kumimoji="0" lang="tr-TR" b="0" i="0" u="none" strike="noStrike" cap="none" normalizeH="0" baseline="0" dirty="0" smtClean="0">
              <a:ln>
                <a:noFill/>
              </a:ln>
              <a:solidFill>
                <a:schemeClr val="tx1"/>
              </a:solidFill>
              <a:effectLst/>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Tozlaşma ve bunu takiben döllenmeden sonra meyve gelişimi, gelişen tohumlarda üretilen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oksine</a:t>
            </a:r>
            <a:r>
              <a:rPr kumimoji="0" lang="tr-TR" b="0" i="0" u="none" strike="noStrike" cap="none" normalizeH="0" baseline="0" dirty="0" smtClean="0">
                <a:ln>
                  <a:noFill/>
                </a:ln>
                <a:solidFill>
                  <a:schemeClr val="tx1"/>
                </a:solidFill>
                <a:effectLst/>
                <a:ea typeface="Times New Roman" pitchFamily="18" charset="0"/>
                <a:cs typeface="Arial" pitchFamily="34" charset="0"/>
              </a:rPr>
              <a:t> bağlıdır. </a:t>
            </a: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
            </a:r>
            <a:br>
              <a:rPr kumimoji="0" lang="tr-TR" b="0" i="0" u="none" strike="noStrike" cap="none" normalizeH="0" baseline="0" dirty="0" smtClean="0">
                <a:ln>
                  <a:noFill/>
                </a:ln>
                <a:solidFill>
                  <a:schemeClr val="tx1"/>
                </a:solidFill>
                <a:effectLst/>
                <a:ea typeface="Times New Roman" pitchFamily="18" charset="0"/>
                <a:cs typeface="Arial" pitchFamily="34" charset="0"/>
              </a:rPr>
            </a:br>
            <a:endParaRPr kumimoji="0" lang="tr-TR" b="0" i="0" u="none" strike="noStrike" cap="none" normalizeH="0" baseline="0" dirty="0" smtClean="0">
              <a:ln>
                <a:noFill/>
              </a:ln>
              <a:solidFill>
                <a:schemeClr val="tx1"/>
              </a:solidFill>
              <a:effectLst/>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Döllenme oluşmadan bazı çiçeklere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uygulandığında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ovaryum</a:t>
            </a:r>
            <a:r>
              <a:rPr kumimoji="0" lang="tr-TR" b="0" i="0" u="none" strike="noStrike" cap="none" normalizeH="0" baseline="0" dirty="0" smtClean="0">
                <a:ln>
                  <a:noFill/>
                </a:ln>
                <a:solidFill>
                  <a:schemeClr val="tx1"/>
                </a:solidFill>
                <a:effectLst/>
                <a:ea typeface="Times New Roman" pitchFamily="18" charset="0"/>
                <a:cs typeface="Arial" pitchFamily="34" charset="0"/>
              </a:rPr>
              <a:t> büyür ve tohumsuz bir meyve gelişir. Böyle tohumsuz meyvelerin oluşumuna </a:t>
            </a:r>
            <a:r>
              <a:rPr kumimoji="0" lang="tr-TR" b="1" i="1" u="none" strike="noStrike" cap="none" normalizeH="0" baseline="0" dirty="0" err="1" smtClean="0">
                <a:ln>
                  <a:noFill/>
                </a:ln>
                <a:solidFill>
                  <a:schemeClr val="tx1"/>
                </a:solidFill>
                <a:effectLst/>
                <a:ea typeface="Times New Roman" pitchFamily="18" charset="0"/>
                <a:cs typeface="Arial" pitchFamily="34" charset="0"/>
              </a:rPr>
              <a:t>Partenokarpi</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denir. Bu yöntemle elde edilen meyvelere de </a:t>
            </a:r>
            <a:r>
              <a:rPr kumimoji="0" lang="tr-TR" b="1" i="1" u="none" strike="noStrike" cap="none" normalizeH="0" baseline="0" dirty="0" err="1" smtClean="0">
                <a:ln>
                  <a:noFill/>
                </a:ln>
                <a:solidFill>
                  <a:schemeClr val="tx1"/>
                </a:solidFill>
                <a:effectLst/>
                <a:ea typeface="Times New Roman" pitchFamily="18" charset="0"/>
                <a:cs typeface="Arial" pitchFamily="34" charset="0"/>
              </a:rPr>
              <a:t>Partenokarpik</a:t>
            </a:r>
            <a:r>
              <a:rPr kumimoji="0" lang="tr-TR" b="1" i="1" u="none" strike="noStrike" cap="none" normalizeH="0" baseline="0" dirty="0" smtClean="0">
                <a:ln>
                  <a:noFill/>
                </a:ln>
                <a:solidFill>
                  <a:schemeClr val="tx1"/>
                </a:solidFill>
                <a:effectLst/>
                <a:ea typeface="Times New Roman" pitchFamily="18" charset="0"/>
                <a:cs typeface="Arial" pitchFamily="34" charset="0"/>
              </a:rPr>
              <a:t> Meyve </a:t>
            </a:r>
            <a:r>
              <a:rPr kumimoji="0" lang="tr-TR" b="0" i="0" u="none" strike="noStrike" cap="none" normalizeH="0" baseline="0" dirty="0" smtClean="0">
                <a:ln>
                  <a:noFill/>
                </a:ln>
                <a:solidFill>
                  <a:schemeClr val="tx1"/>
                </a:solidFill>
                <a:effectLst/>
                <a:ea typeface="Times New Roman" pitchFamily="18" charset="0"/>
                <a:cs typeface="Arial" pitchFamily="34" charset="0"/>
              </a:rPr>
              <a:t>adı verilir.</a:t>
            </a: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İletim demeti farklılaşmasında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önemli bir rol oynamaktadır. Çok yıllık odunlu bitkilerde ilkbaharda gelişen tomurcuk tarafından üretilen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kambiyum</a:t>
            </a:r>
            <a:r>
              <a:rPr kumimoji="0" lang="tr-TR" b="0" i="0" u="none" strike="noStrike" cap="none" normalizeH="0" baseline="0" dirty="0" smtClean="0">
                <a:ln>
                  <a:noFill/>
                </a:ln>
                <a:solidFill>
                  <a:schemeClr val="tx1"/>
                </a:solidFill>
                <a:effectLst/>
                <a:ea typeface="Times New Roman" pitchFamily="18" charset="0"/>
                <a:cs typeface="Arial" pitchFamily="34" charset="0"/>
              </a:rPr>
              <a:t> gelişimini </a:t>
            </a:r>
            <a:r>
              <a:rPr kumimoji="0" lang="tr-TR" b="0" i="0" u="none" strike="noStrike" cap="none" normalizeH="0" baseline="0" dirty="0" err="1" smtClean="0">
                <a:ln>
                  <a:noFill/>
                </a:ln>
                <a:solidFill>
                  <a:schemeClr val="tx1"/>
                </a:solidFill>
                <a:effectLst/>
                <a:ea typeface="Times New Roman" pitchFamily="18" charset="0"/>
                <a:cs typeface="Arial" pitchFamily="34" charset="0"/>
              </a:rPr>
              <a:t>bazipetal</a:t>
            </a:r>
            <a:r>
              <a:rPr kumimoji="0" lang="tr-TR" b="0" i="0" u="none" strike="noStrike" cap="none" normalizeH="0" baseline="0" dirty="0" smtClean="0">
                <a:ln>
                  <a:noFill/>
                </a:ln>
                <a:solidFill>
                  <a:schemeClr val="tx1"/>
                </a:solidFill>
                <a:effectLst/>
                <a:ea typeface="Times New Roman" pitchFamily="18" charset="0"/>
                <a:cs typeface="Arial" pitchFamily="34" charset="0"/>
              </a:rPr>
              <a:t> yönde uyarmakta böylece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sekonder</a:t>
            </a:r>
            <a:r>
              <a:rPr kumimoji="0" lang="tr-TR" b="0" i="0" u="none" strike="noStrike" cap="none" normalizeH="0" baseline="0" dirty="0" smtClean="0">
                <a:ln>
                  <a:noFill/>
                </a:ln>
                <a:solidFill>
                  <a:schemeClr val="tx1"/>
                </a:solidFill>
                <a:effectLst/>
                <a:ea typeface="Times New Roman" pitchFamily="18" charset="0"/>
                <a:cs typeface="Arial" pitchFamily="34" charset="0"/>
              </a:rPr>
              <a:t> büyüme başlamaktadır. Sonbaharda tomurcuklar tarafından üretilen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miktarı azaldığı için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kambiyum</a:t>
            </a:r>
            <a:r>
              <a:rPr kumimoji="0" lang="tr-TR" b="0" i="0" u="none" strike="noStrike" cap="none" normalizeH="0" baseline="0" dirty="0" smtClean="0">
                <a:ln>
                  <a:noFill/>
                </a:ln>
                <a:solidFill>
                  <a:schemeClr val="tx1"/>
                </a:solidFill>
                <a:effectLst/>
                <a:ea typeface="Times New Roman" pitchFamily="18" charset="0"/>
                <a:cs typeface="Arial" pitchFamily="34" charset="0"/>
              </a:rPr>
              <a:t> etkenliği de azalmaktadır </a:t>
            </a:r>
            <a:endParaRPr kumimoji="0" lang="tr-TR"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472" y="335846"/>
            <a:ext cx="8072494" cy="618630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tr-TR" b="1" dirty="0" smtClean="0"/>
              <a:t>Üretildiği yer</a:t>
            </a:r>
            <a:r>
              <a:rPr lang="tr-TR" b="1" dirty="0" smtClean="0"/>
              <a:t>:</a:t>
            </a:r>
          </a:p>
          <a:p>
            <a:r>
              <a:rPr lang="tr-TR" dirty="0" smtClean="0"/>
              <a:t>Gövde </a:t>
            </a:r>
            <a:r>
              <a:rPr lang="tr-TR" dirty="0" smtClean="0"/>
              <a:t>ve kök uçlarında , yapraklarda </a:t>
            </a:r>
            <a:r>
              <a:rPr lang="tr-TR" dirty="0" err="1" smtClean="0"/>
              <a:t>meristematik</a:t>
            </a:r>
            <a:r>
              <a:rPr lang="tr-TR" dirty="0" smtClean="0"/>
              <a:t> </a:t>
            </a:r>
            <a:r>
              <a:rPr lang="tr-TR" dirty="0" smtClean="0"/>
              <a:t>hücreler tarafından </a:t>
            </a:r>
            <a:r>
              <a:rPr lang="tr-TR" dirty="0" smtClean="0"/>
              <a:t>oluşturulur</a:t>
            </a:r>
            <a:r>
              <a:rPr lang="tr-TR" dirty="0" smtClean="0"/>
              <a:t>.</a:t>
            </a:r>
          </a:p>
          <a:p>
            <a:r>
              <a:rPr lang="tr-TR" dirty="0" smtClean="0"/>
              <a:t/>
            </a:r>
            <a:br>
              <a:rPr lang="tr-TR" dirty="0" smtClean="0"/>
            </a:br>
            <a:r>
              <a:rPr lang="tr-TR" b="1" dirty="0" smtClean="0"/>
              <a:t>Etkisi</a:t>
            </a:r>
            <a:r>
              <a:rPr lang="tr-TR" b="1" dirty="0" smtClean="0"/>
              <a:t>:</a:t>
            </a:r>
          </a:p>
          <a:p>
            <a:pPr indent="263525">
              <a:lnSpc>
                <a:spcPct val="150000"/>
              </a:lnSpc>
              <a:buFont typeface="Wingdings" pitchFamily="2" charset="2"/>
              <a:buChar char="§"/>
            </a:pPr>
            <a:r>
              <a:rPr lang="tr-TR" dirty="0" smtClean="0"/>
              <a:t>Büyüme </a:t>
            </a:r>
            <a:r>
              <a:rPr lang="tr-TR" dirty="0" smtClean="0"/>
              <a:t>bölgesindeki hücrelerin büyümesini sağlar</a:t>
            </a:r>
            <a:r>
              <a:rPr lang="tr-TR" dirty="0" smtClean="0"/>
              <a:t>.</a:t>
            </a:r>
          </a:p>
          <a:p>
            <a:pPr indent="263525">
              <a:lnSpc>
                <a:spcPct val="150000"/>
              </a:lnSpc>
              <a:buFont typeface="Wingdings" pitchFamily="2" charset="2"/>
              <a:buChar char="§"/>
            </a:pPr>
            <a:r>
              <a:rPr lang="tr-TR" dirty="0" smtClean="0"/>
              <a:t>Bazı </a:t>
            </a:r>
            <a:r>
              <a:rPr lang="tr-TR" dirty="0" smtClean="0"/>
              <a:t>dokularda hücre bölünmesini uyarır</a:t>
            </a:r>
            <a:r>
              <a:rPr lang="tr-TR" dirty="0" smtClean="0"/>
              <a:t>.</a:t>
            </a:r>
          </a:p>
          <a:p>
            <a:pPr indent="263525">
              <a:lnSpc>
                <a:spcPct val="150000"/>
              </a:lnSpc>
              <a:buFont typeface="Wingdings" pitchFamily="2" charset="2"/>
              <a:buChar char="§"/>
            </a:pPr>
            <a:r>
              <a:rPr lang="tr-TR" dirty="0" smtClean="0"/>
              <a:t>Yeni </a:t>
            </a:r>
            <a:r>
              <a:rPr lang="tr-TR" dirty="0" smtClean="0"/>
              <a:t>köklerin oluşumunda rol oynar</a:t>
            </a:r>
            <a:r>
              <a:rPr lang="tr-TR" dirty="0" smtClean="0"/>
              <a:t>.</a:t>
            </a:r>
          </a:p>
          <a:p>
            <a:pPr indent="263525">
              <a:lnSpc>
                <a:spcPct val="150000"/>
              </a:lnSpc>
              <a:buFont typeface="Wingdings" pitchFamily="2" charset="2"/>
              <a:buChar char="§"/>
            </a:pPr>
            <a:r>
              <a:rPr lang="tr-TR" dirty="0" smtClean="0"/>
              <a:t>Hücre </a:t>
            </a:r>
            <a:r>
              <a:rPr lang="tr-TR" dirty="0" smtClean="0"/>
              <a:t>, doku farklılaşması sağlar</a:t>
            </a:r>
            <a:r>
              <a:rPr lang="tr-TR" dirty="0" smtClean="0"/>
              <a:t>.</a:t>
            </a:r>
          </a:p>
          <a:p>
            <a:pPr indent="263525">
              <a:lnSpc>
                <a:spcPct val="150000"/>
              </a:lnSpc>
              <a:buFont typeface="Wingdings" pitchFamily="2" charset="2"/>
              <a:buChar char="§"/>
            </a:pPr>
            <a:r>
              <a:rPr lang="tr-TR" dirty="0" smtClean="0"/>
              <a:t>Gövde</a:t>
            </a:r>
            <a:r>
              <a:rPr lang="tr-TR" dirty="0" smtClean="0"/>
              <a:t>, kök, yaprak ve meyve büyümesini sağlar</a:t>
            </a:r>
            <a:r>
              <a:rPr lang="tr-TR" dirty="0" smtClean="0"/>
              <a:t>.</a:t>
            </a:r>
          </a:p>
          <a:p>
            <a:pPr indent="263525">
              <a:lnSpc>
                <a:spcPct val="150000"/>
              </a:lnSpc>
              <a:buFont typeface="Wingdings" pitchFamily="2" charset="2"/>
              <a:buChar char="§"/>
            </a:pPr>
            <a:r>
              <a:rPr lang="tr-TR" dirty="0" err="1" smtClean="0"/>
              <a:t>Fototropizmaya</a:t>
            </a:r>
            <a:r>
              <a:rPr lang="tr-TR" dirty="0" smtClean="0"/>
              <a:t> </a:t>
            </a:r>
            <a:r>
              <a:rPr lang="tr-TR" dirty="0" smtClean="0"/>
              <a:t>neden olur</a:t>
            </a:r>
            <a:r>
              <a:rPr lang="tr-TR" dirty="0" smtClean="0"/>
              <a:t>.</a:t>
            </a:r>
          </a:p>
          <a:p>
            <a:pPr indent="263525">
              <a:lnSpc>
                <a:spcPct val="150000"/>
              </a:lnSpc>
              <a:buFont typeface="Wingdings" pitchFamily="2" charset="2"/>
              <a:buChar char="§"/>
            </a:pPr>
            <a:r>
              <a:rPr lang="tr-TR" dirty="0" err="1" smtClean="0"/>
              <a:t>Ovaryum</a:t>
            </a:r>
            <a:r>
              <a:rPr lang="tr-TR" dirty="0" smtClean="0"/>
              <a:t> </a:t>
            </a:r>
            <a:r>
              <a:rPr lang="tr-TR" dirty="0" smtClean="0"/>
              <a:t>gelişimini uyarır ve tohumsuz meyve oluşumunu sağlar</a:t>
            </a:r>
            <a:r>
              <a:rPr lang="tr-TR" dirty="0" smtClean="0"/>
              <a:t>.</a:t>
            </a:r>
          </a:p>
          <a:p>
            <a:pPr indent="263525">
              <a:lnSpc>
                <a:spcPct val="150000"/>
              </a:lnSpc>
              <a:buFont typeface="Wingdings" pitchFamily="2" charset="2"/>
              <a:buChar char="§"/>
            </a:pPr>
            <a:r>
              <a:rPr lang="tr-TR" dirty="0" smtClean="0"/>
              <a:t>İlkbaharda </a:t>
            </a:r>
            <a:r>
              <a:rPr lang="tr-TR" dirty="0" err="1" smtClean="0"/>
              <a:t>kambium</a:t>
            </a:r>
            <a:r>
              <a:rPr lang="tr-TR" dirty="0" smtClean="0"/>
              <a:t> faaliyetini başlatır</a:t>
            </a:r>
            <a:r>
              <a:rPr lang="tr-TR" dirty="0" smtClean="0"/>
              <a:t>.</a:t>
            </a:r>
          </a:p>
          <a:p>
            <a:pPr indent="263525">
              <a:lnSpc>
                <a:spcPct val="150000"/>
              </a:lnSpc>
              <a:buFont typeface="Wingdings" pitchFamily="2" charset="2"/>
              <a:buChar char="§"/>
            </a:pPr>
            <a:r>
              <a:rPr lang="tr-TR" dirty="0" smtClean="0"/>
              <a:t>Döllenen </a:t>
            </a:r>
            <a:r>
              <a:rPr lang="tr-TR" dirty="0" smtClean="0"/>
              <a:t>çiçeğin ve yaprakların dökülmesini </a:t>
            </a:r>
            <a:r>
              <a:rPr lang="tr-TR" dirty="0" smtClean="0"/>
              <a:t>önler</a:t>
            </a:r>
          </a:p>
          <a:p>
            <a:pPr indent="263525">
              <a:lnSpc>
                <a:spcPct val="150000"/>
              </a:lnSpc>
              <a:buFont typeface="Wingdings" pitchFamily="2" charset="2"/>
              <a:buChar char="§"/>
            </a:pPr>
            <a:r>
              <a:rPr lang="tr-TR" dirty="0" smtClean="0"/>
              <a:t>Az </a:t>
            </a:r>
            <a:r>
              <a:rPr lang="tr-TR" dirty="0" smtClean="0"/>
              <a:t>salgılandığında yapraklar dökülür</a:t>
            </a:r>
            <a:r>
              <a:rPr lang="tr-TR" dirty="0" smtClean="0"/>
              <a:t>.</a:t>
            </a:r>
          </a:p>
          <a:p>
            <a:pPr indent="263525">
              <a:lnSpc>
                <a:spcPct val="150000"/>
              </a:lnSpc>
              <a:buFont typeface="Wingdings" pitchFamily="2" charset="2"/>
              <a:buChar char="§"/>
            </a:pPr>
            <a:r>
              <a:rPr lang="tr-TR" dirty="0" smtClean="0"/>
              <a:t>Çok </a:t>
            </a:r>
            <a:r>
              <a:rPr lang="tr-TR" dirty="0" smtClean="0"/>
              <a:t>salgılandığında büyüme ve gelişmeye ket vurur</a:t>
            </a:r>
            <a:r>
              <a:rPr lang="tr-TR" dirty="0" smtClean="0"/>
              <a:t>.</a:t>
            </a:r>
          </a:p>
          <a:p>
            <a:pPr indent="263525">
              <a:lnSpc>
                <a:spcPct val="150000"/>
              </a:lnSpc>
              <a:buFont typeface="Wingdings" pitchFamily="2" charset="2"/>
              <a:buChar char="§"/>
            </a:pPr>
            <a:r>
              <a:rPr lang="tr-TR" dirty="0" err="1" smtClean="0"/>
              <a:t>Stomaların</a:t>
            </a:r>
            <a:r>
              <a:rPr lang="tr-TR" dirty="0" smtClean="0"/>
              <a:t> </a:t>
            </a:r>
            <a:r>
              <a:rPr lang="tr-TR" dirty="0" smtClean="0"/>
              <a:t>açılıp kapanmasına etki eder</a:t>
            </a:r>
            <a:r>
              <a:rPr lang="tr-TR" dirty="0" smtClean="0"/>
              <a:t>.</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isebiyoloji.com/resim2/biyoloji532.JPG"/>
          <p:cNvPicPr>
            <a:picLocks noChangeAspect="1" noChangeArrowheads="1"/>
          </p:cNvPicPr>
          <p:nvPr/>
        </p:nvPicPr>
        <p:blipFill>
          <a:blip r:embed="rId2"/>
          <a:srcRect/>
          <a:stretch>
            <a:fillRect/>
          </a:stretch>
        </p:blipFill>
        <p:spPr bwMode="auto">
          <a:xfrm>
            <a:off x="714348" y="571480"/>
            <a:ext cx="6421531" cy="514353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214282" y="357166"/>
            <a:ext cx="8429684" cy="341632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4013"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2. </a:t>
            </a:r>
            <a:r>
              <a:rPr kumimoji="0" lang="tr-TR" b="1" i="0" u="none" strike="noStrike" cap="none" normalizeH="0" baseline="0" dirty="0" err="1" smtClean="0">
                <a:ln>
                  <a:noFill/>
                </a:ln>
                <a:solidFill>
                  <a:schemeClr val="tx1"/>
                </a:solidFill>
                <a:effectLst/>
                <a:ea typeface="Times New Roman" pitchFamily="18" charset="0"/>
                <a:cs typeface="Arial" pitchFamily="34" charset="0"/>
              </a:rPr>
              <a:t>Giberellinler</a:t>
            </a:r>
            <a:endParaRPr kumimoji="0" lang="tr-TR" b="1" i="0" u="none" strike="noStrike" cap="none" normalizeH="0" baseline="0" dirty="0" smtClean="0">
              <a:ln>
                <a:noFill/>
              </a:ln>
              <a:solidFill>
                <a:schemeClr val="tx1"/>
              </a:solidFill>
              <a:effectLst/>
              <a:ea typeface="Times New Roman" pitchFamily="18" charset="0"/>
              <a:cs typeface="Arial" pitchFamily="34" charset="0"/>
            </a:endParaRPr>
          </a:p>
          <a:p>
            <a:pPr marL="0" marR="0" lvl="0" indent="354013"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Giberellinlerin</a:t>
            </a:r>
            <a:r>
              <a:rPr kumimoji="0" lang="tr-TR" b="0" i="0" u="none" strike="noStrike" cap="none" normalizeH="0" baseline="0" dirty="0" smtClean="0">
                <a:ln>
                  <a:noFill/>
                </a:ln>
                <a:solidFill>
                  <a:schemeClr val="tx1"/>
                </a:solidFill>
                <a:effectLst/>
                <a:ea typeface="Times New Roman" pitchFamily="18" charset="0"/>
                <a:cs typeface="Arial" pitchFamily="34" charset="0"/>
              </a:rPr>
              <a:t> bitki gelişiminde en önemli etkisi gövde uzamasını sağlamasıdır.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Giberellinler</a:t>
            </a:r>
            <a:r>
              <a:rPr kumimoji="0" lang="tr-TR" b="0" i="0" u="none" strike="noStrike" cap="none" normalizeH="0" baseline="0" dirty="0" smtClean="0">
                <a:ln>
                  <a:noFill/>
                </a:ln>
                <a:solidFill>
                  <a:schemeClr val="tx1"/>
                </a:solidFill>
                <a:effectLst/>
                <a:ea typeface="Times New Roman" pitchFamily="18" charset="0"/>
                <a:cs typeface="Arial" pitchFamily="34" charset="0"/>
              </a:rPr>
              <a:t> hem hücre bölünmesini uyararak hem de uzamayı sağlayarak gövdenin uzamasına neden olur. </a:t>
            </a: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Gelişen tohumlarda yüksek konsantrasyonlarda oluşan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giberellinin</a:t>
            </a:r>
            <a:r>
              <a:rPr kumimoji="0" lang="tr-TR" b="0" i="0" u="none" strike="noStrike" cap="none" normalizeH="0" baseline="0" dirty="0" smtClean="0">
                <a:ln>
                  <a:noFill/>
                </a:ln>
                <a:solidFill>
                  <a:schemeClr val="tx1"/>
                </a:solidFill>
                <a:effectLst/>
                <a:ea typeface="Times New Roman" pitchFamily="18" charset="0"/>
                <a:cs typeface="Arial" pitchFamily="34" charset="0"/>
              </a:rPr>
              <a:t> tohum çimlenmesinde ve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dormansinin</a:t>
            </a:r>
            <a:r>
              <a:rPr kumimoji="0" lang="tr-TR" b="0" i="0" u="none" strike="noStrike" cap="none" normalizeH="0" baseline="0" dirty="0" smtClean="0">
                <a:ln>
                  <a:noFill/>
                </a:ln>
                <a:solidFill>
                  <a:schemeClr val="tx1"/>
                </a:solidFill>
                <a:effectLst/>
                <a:ea typeface="Times New Roman" pitchFamily="18" charset="0"/>
                <a:cs typeface="Arial" pitchFamily="34" charset="0"/>
              </a:rPr>
              <a:t> kontrolünde önemli fonksiyonları olduğu bilinmektedir. Tohum çimlenmesinde depo nişastasının hidrolize edilmesini sağlayan enzim (α-amilaz) oluşumunu sağlayarak nişastanın embriyo tarafından kolaylıkla kullanılabilen şekerlere dönüşümüne yardımcı olur ve çimlenmeyi kolaylaştırır.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Giberellik</a:t>
            </a:r>
            <a:r>
              <a:rPr kumimoji="0" lang="tr-TR" b="0" i="0" u="none" strike="noStrike" cap="none" normalizeH="0" baseline="0" dirty="0" smtClean="0">
                <a:ln>
                  <a:noFill/>
                </a:ln>
                <a:solidFill>
                  <a:schemeClr val="tx1"/>
                </a:solidFill>
                <a:effectLst/>
                <a:ea typeface="Times New Roman" pitchFamily="18" charset="0"/>
                <a:cs typeface="Arial" pitchFamily="34" charset="0"/>
              </a:rPr>
              <a:t> asidin bu etkisinden bira endüstrisinde malt imalinde yararlanılmaktadır.</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889844"/>
            <a:ext cx="7643866"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indent="354013" algn="just" eaLnBrk="0" fontAlgn="base" hangingPunct="0">
              <a:spcBef>
                <a:spcPct val="0"/>
              </a:spcBef>
              <a:spcAft>
                <a:spcPct val="0"/>
              </a:spcAft>
            </a:pPr>
            <a:r>
              <a:rPr lang="tr-TR" dirty="0" err="1" smtClean="0">
                <a:ea typeface="Times New Roman" pitchFamily="18" charset="0"/>
                <a:cs typeface="Arial" pitchFamily="34" charset="0"/>
              </a:rPr>
              <a:t>Giberellinlerin</a:t>
            </a:r>
            <a:r>
              <a:rPr lang="tr-TR" dirty="0" smtClean="0">
                <a:ea typeface="Times New Roman" pitchFamily="18" charset="0"/>
                <a:cs typeface="Arial" pitchFamily="34" charset="0"/>
              </a:rPr>
              <a:t> özellikle </a:t>
            </a:r>
            <a:r>
              <a:rPr lang="tr-TR" i="1" dirty="0" smtClean="0">
                <a:ea typeface="Times New Roman" pitchFamily="18" charset="0"/>
                <a:cs typeface="Arial" pitchFamily="34" charset="0"/>
              </a:rPr>
              <a:t>Uzun Gün Bitkilerinde </a:t>
            </a:r>
            <a:r>
              <a:rPr lang="tr-TR" dirty="0" smtClean="0">
                <a:ea typeface="Times New Roman" pitchFamily="18" charset="0"/>
                <a:cs typeface="Arial" pitchFamily="34" charset="0"/>
              </a:rPr>
              <a:t>çiçeklenmeyi uyarırlar. Ispanak </a:t>
            </a:r>
            <a:r>
              <a:rPr lang="tr-TR" i="1" dirty="0" smtClean="0">
                <a:ea typeface="Times New Roman" pitchFamily="18" charset="0"/>
                <a:cs typeface="Arial" pitchFamily="34" charset="0"/>
              </a:rPr>
              <a:t>(</a:t>
            </a:r>
            <a:r>
              <a:rPr lang="tr-TR" i="1" dirty="0" err="1" smtClean="0">
                <a:ea typeface="Times New Roman" pitchFamily="18" charset="0"/>
                <a:cs typeface="Arial" pitchFamily="34" charset="0"/>
              </a:rPr>
              <a:t>Spinacia</a:t>
            </a:r>
            <a:r>
              <a:rPr lang="tr-TR" i="1" dirty="0" smtClean="0">
                <a:ea typeface="Times New Roman" pitchFamily="18" charset="0"/>
                <a:cs typeface="Arial" pitchFamily="34" charset="0"/>
              </a:rPr>
              <a:t> </a:t>
            </a:r>
            <a:r>
              <a:rPr lang="tr-TR" i="1" dirty="0" err="1" smtClean="0">
                <a:ea typeface="Times New Roman" pitchFamily="18" charset="0"/>
                <a:cs typeface="Arial" pitchFamily="34" charset="0"/>
              </a:rPr>
              <a:t>oleracea</a:t>
            </a:r>
            <a:r>
              <a:rPr lang="tr-TR" i="1" dirty="0" smtClean="0">
                <a:ea typeface="Times New Roman" pitchFamily="18" charset="0"/>
                <a:cs typeface="Arial" pitchFamily="34" charset="0"/>
              </a:rPr>
              <a:t> h.) </a:t>
            </a:r>
            <a:r>
              <a:rPr lang="tr-TR" dirty="0" smtClean="0">
                <a:ea typeface="Times New Roman" pitchFamily="18" charset="0"/>
                <a:cs typeface="Arial" pitchFamily="34" charset="0"/>
              </a:rPr>
              <a:t>bitkisi kısa gün koşullarında rozet formundadır ve bu safhada 13 - hidroksile </a:t>
            </a:r>
            <a:r>
              <a:rPr lang="tr-TR" dirty="0" err="1" smtClean="0">
                <a:ea typeface="Times New Roman" pitchFamily="18" charset="0"/>
                <a:cs typeface="Arial" pitchFamily="34" charset="0"/>
              </a:rPr>
              <a:t>giberellin</a:t>
            </a:r>
            <a:r>
              <a:rPr lang="tr-TR" dirty="0" smtClean="0">
                <a:ea typeface="Times New Roman" pitchFamily="18" charset="0"/>
                <a:cs typeface="Arial" pitchFamily="34" charset="0"/>
              </a:rPr>
              <a:t> düzeyi oldukça düşüktür. Birinci yıl vejetatif gelişimini tamamlayarak ikinci yıl çiçeklenen iki yıllık (</a:t>
            </a:r>
            <a:r>
              <a:rPr lang="tr-TR" dirty="0" err="1" smtClean="0">
                <a:ea typeface="Times New Roman" pitchFamily="18" charset="0"/>
                <a:cs typeface="Arial" pitchFamily="34" charset="0"/>
              </a:rPr>
              <a:t>biannual</a:t>
            </a:r>
            <a:r>
              <a:rPr lang="tr-TR" dirty="0" smtClean="0">
                <a:ea typeface="Times New Roman" pitchFamily="18" charset="0"/>
                <a:cs typeface="Arial" pitchFamily="34" charset="0"/>
              </a:rPr>
              <a:t>) bitkilerde </a:t>
            </a:r>
            <a:r>
              <a:rPr lang="tr-TR" dirty="0" err="1" smtClean="0">
                <a:ea typeface="Times New Roman" pitchFamily="18" charset="0"/>
                <a:cs typeface="Arial" pitchFamily="34" charset="0"/>
              </a:rPr>
              <a:t>giberellin</a:t>
            </a:r>
            <a:r>
              <a:rPr lang="tr-TR" dirty="0" smtClean="0">
                <a:ea typeface="Times New Roman" pitchFamily="18" charset="0"/>
                <a:cs typeface="Arial" pitchFamily="34" charset="0"/>
              </a:rPr>
              <a:t> uygulaması ile ilk yıl çiçeklenme elde edilebilmektedir.</a:t>
            </a:r>
          </a:p>
          <a:p>
            <a:pPr lvl="0" indent="354013" algn="just" eaLnBrk="0" fontAlgn="base" hangingPunct="0">
              <a:spcBef>
                <a:spcPct val="0"/>
              </a:spcBef>
              <a:spcAft>
                <a:spcPct val="0"/>
              </a:spcAft>
            </a:pPr>
            <a:endParaRPr lang="tr-TR" dirty="0" smtClean="0"/>
          </a:p>
          <a:p>
            <a:pPr lvl="0" indent="354013" algn="just" eaLnBrk="0" fontAlgn="base" hangingPunct="0">
              <a:spcBef>
                <a:spcPct val="0"/>
              </a:spcBef>
              <a:spcAft>
                <a:spcPct val="0"/>
              </a:spcAft>
            </a:pPr>
            <a:r>
              <a:rPr lang="tr-TR" dirty="0" err="1" smtClean="0">
                <a:ea typeface="Times New Roman" pitchFamily="18" charset="0"/>
                <a:cs typeface="Arial" pitchFamily="34" charset="0"/>
              </a:rPr>
              <a:t>Giberellinler</a:t>
            </a:r>
            <a:r>
              <a:rPr lang="tr-TR" dirty="0" smtClean="0">
                <a:ea typeface="Times New Roman" pitchFamily="18" charset="0"/>
                <a:cs typeface="Arial" pitchFamily="34" charset="0"/>
              </a:rPr>
              <a:t> bitkilerin çiçeklenebilmesi için ışık gereksinimini karşılamada olduğu gibi bazı tohumların çimlenmesi için, bazı bitkilerin de çiçeklenme için gereksinim duyduğu soğuk periyodu karşılayabilmektedir.</a:t>
            </a:r>
          </a:p>
          <a:p>
            <a:pPr lvl="0" indent="354013" algn="just" eaLnBrk="0" fontAlgn="base" hangingPunct="0">
              <a:spcBef>
                <a:spcPct val="0"/>
              </a:spcBef>
              <a:spcAft>
                <a:spcPct val="0"/>
              </a:spcAft>
            </a:pPr>
            <a:endParaRPr lang="tr-TR" dirty="0" smtClean="0"/>
          </a:p>
          <a:p>
            <a:pPr lvl="0" indent="354013" algn="just" eaLnBrk="0" fontAlgn="base" hangingPunct="0">
              <a:spcBef>
                <a:spcPct val="0"/>
              </a:spcBef>
              <a:spcAft>
                <a:spcPct val="0"/>
              </a:spcAft>
            </a:pPr>
            <a:r>
              <a:rPr lang="tr-TR" dirty="0" err="1" smtClean="0">
                <a:ea typeface="Times New Roman" pitchFamily="18" charset="0"/>
                <a:cs typeface="Arial" pitchFamily="34" charset="0"/>
              </a:rPr>
              <a:t>Giberellinlerin</a:t>
            </a:r>
            <a:r>
              <a:rPr lang="tr-TR" dirty="0" smtClean="0">
                <a:ea typeface="Times New Roman" pitchFamily="18" charset="0"/>
                <a:cs typeface="Arial" pitchFamily="34" charset="0"/>
              </a:rPr>
              <a:t> diğer etkileri; yapraklarda ve </a:t>
            </a:r>
            <a:r>
              <a:rPr lang="tr-TR" dirty="0" err="1" smtClean="0">
                <a:ea typeface="Times New Roman" pitchFamily="18" charset="0"/>
                <a:cs typeface="Arial" pitchFamily="34" charset="0"/>
              </a:rPr>
              <a:t>turunçgil</a:t>
            </a:r>
            <a:r>
              <a:rPr lang="tr-TR" dirty="0" smtClean="0">
                <a:ea typeface="Times New Roman" pitchFamily="18" charset="0"/>
                <a:cs typeface="Arial" pitchFamily="34" charset="0"/>
              </a:rPr>
              <a:t> meyvelerinde yaşlanmayı geciktirme ve yaprak görünümünü etkileme olarak sıralanabilir. </a:t>
            </a:r>
            <a:endParaRPr lang="tr-TR"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48" y="1357298"/>
            <a:ext cx="6786610" cy="147732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263525">
              <a:buFont typeface="Arial" pitchFamily="34" charset="0"/>
              <a:buChar char="•"/>
            </a:pPr>
            <a:r>
              <a:rPr lang="tr-TR" dirty="0" smtClean="0"/>
              <a:t>Gövdenin hızlı ve anormal uzamasını sağlar</a:t>
            </a:r>
            <a:r>
              <a:rPr lang="tr-TR" dirty="0" smtClean="0"/>
              <a:t>.</a:t>
            </a:r>
          </a:p>
          <a:p>
            <a:pPr indent="263525">
              <a:buFont typeface="Arial" pitchFamily="34" charset="0"/>
              <a:buChar char="•"/>
            </a:pPr>
            <a:r>
              <a:rPr lang="tr-TR" dirty="0" smtClean="0"/>
              <a:t>Tohum </a:t>
            </a:r>
            <a:r>
              <a:rPr lang="tr-TR" dirty="0" smtClean="0"/>
              <a:t>çimlenmesini uyarır</a:t>
            </a:r>
            <a:r>
              <a:rPr lang="tr-TR" dirty="0" smtClean="0"/>
              <a:t>.</a:t>
            </a:r>
          </a:p>
          <a:p>
            <a:pPr indent="263525">
              <a:buFont typeface="Arial" pitchFamily="34" charset="0"/>
              <a:buChar char="•"/>
            </a:pPr>
            <a:r>
              <a:rPr lang="tr-TR" dirty="0" smtClean="0"/>
              <a:t>Çiçeklenmeyi </a:t>
            </a:r>
            <a:r>
              <a:rPr lang="tr-TR" dirty="0" smtClean="0"/>
              <a:t>ve erken çiçek açmayı uyarır</a:t>
            </a:r>
            <a:r>
              <a:rPr lang="tr-TR" dirty="0" smtClean="0"/>
              <a:t>.</a:t>
            </a:r>
          </a:p>
          <a:p>
            <a:pPr indent="263525">
              <a:buFont typeface="Arial" pitchFamily="34" charset="0"/>
              <a:buChar char="•"/>
            </a:pPr>
            <a:r>
              <a:rPr lang="tr-TR" dirty="0" smtClean="0"/>
              <a:t>Meyve </a:t>
            </a:r>
            <a:r>
              <a:rPr lang="tr-TR" dirty="0" smtClean="0"/>
              <a:t>büyümesini sağlar</a:t>
            </a:r>
            <a:r>
              <a:rPr lang="tr-TR" dirty="0" smtClean="0"/>
              <a:t>.</a:t>
            </a:r>
          </a:p>
          <a:p>
            <a:pPr indent="263525">
              <a:buFont typeface="Arial" pitchFamily="34" charset="0"/>
              <a:buChar char="•"/>
            </a:pPr>
            <a:r>
              <a:rPr lang="tr-TR" dirty="0" smtClean="0"/>
              <a:t>Tohumda </a:t>
            </a:r>
            <a:r>
              <a:rPr lang="tr-TR" dirty="0" smtClean="0"/>
              <a:t>depo nişastanın kullanılabilir glikoza dönüşümünü uyarır</a:t>
            </a:r>
            <a:r>
              <a:rPr lang="tr-TR" dirty="0" smtClean="0"/>
              <a:t>.</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357158" y="785794"/>
            <a:ext cx="8143900" cy="50783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4013"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3. </a:t>
            </a:r>
            <a:r>
              <a:rPr kumimoji="0" lang="tr-TR" b="1" i="0" u="none" strike="noStrike" cap="none" normalizeH="0" baseline="0" dirty="0" err="1" smtClean="0">
                <a:ln>
                  <a:noFill/>
                </a:ln>
                <a:solidFill>
                  <a:schemeClr val="tx1"/>
                </a:solidFill>
                <a:effectLst/>
                <a:ea typeface="Times New Roman" pitchFamily="18" charset="0"/>
                <a:cs typeface="Arial" pitchFamily="34" charset="0"/>
              </a:rPr>
              <a:t>Sitokininler</a:t>
            </a:r>
            <a:endParaRPr kumimoji="0" lang="tr-TR" b="1" i="0" u="none" strike="noStrike" cap="none" normalizeH="0" baseline="0" dirty="0" smtClean="0">
              <a:ln>
                <a:noFill/>
              </a:ln>
              <a:solidFill>
                <a:schemeClr val="tx1"/>
              </a:solidFill>
              <a:effectLst/>
              <a:ea typeface="Times New Roman" pitchFamily="18" charset="0"/>
              <a:cs typeface="Arial" pitchFamily="34" charset="0"/>
            </a:endParaRPr>
          </a:p>
          <a:p>
            <a:pPr marL="0" marR="0" lvl="0" indent="354013"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Sitokininler</a:t>
            </a:r>
            <a:r>
              <a:rPr kumimoji="0" lang="tr-TR" b="0" i="0" u="none" strike="noStrike" cap="none" normalizeH="0" baseline="0" dirty="0" smtClean="0">
                <a:ln>
                  <a:noFill/>
                </a:ln>
                <a:solidFill>
                  <a:schemeClr val="tx1"/>
                </a:solidFill>
                <a:effectLst/>
                <a:ea typeface="Times New Roman" pitchFamily="18" charset="0"/>
                <a:cs typeface="Arial" pitchFamily="34" charset="0"/>
              </a:rPr>
              <a:t> hücre bölünmesini ve özelleşmemiş genç hücrelerde farklılaşmayı ilerletir. Doku kültürü ortamında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a:t>
            </a:r>
            <a:r>
              <a:rPr kumimoji="0" lang="tr-TR" b="0" i="0" u="none" strike="noStrike" cap="none" normalizeH="0" baseline="0" dirty="0" smtClean="0">
                <a:ln>
                  <a:noFill/>
                </a:ln>
                <a:solidFill>
                  <a:schemeClr val="tx1"/>
                </a:solidFill>
                <a:effectLst/>
                <a:ea typeface="Times New Roman" pitchFamily="18" charset="0"/>
                <a:cs typeface="Arial" pitchFamily="34" charset="0"/>
              </a:rPr>
              <a:t> oranı yüksekse köklenme,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oranı yüksekse sürgün oluşumu, her iki hormonun yüksek oranda bulunması ise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kallus</a:t>
            </a:r>
            <a:r>
              <a:rPr kumimoji="0" lang="tr-TR" b="0" i="0" u="none" strike="noStrike" cap="none" normalizeH="0" baseline="0" dirty="0" smtClean="0">
                <a:ln>
                  <a:noFill/>
                </a:ln>
                <a:solidFill>
                  <a:schemeClr val="tx1"/>
                </a:solidFill>
                <a:effectLst/>
                <a:ea typeface="Times New Roman" pitchFamily="18" charset="0"/>
                <a:cs typeface="Arial" pitchFamily="34" charset="0"/>
              </a:rPr>
              <a:t> gelişimini kolaylaştırmaktadır</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a:t>
            </a:r>
            <a:r>
              <a:rPr kumimoji="0" lang="tr-TR" b="0" i="0" u="none" strike="noStrike" cap="none" normalizeH="0" baseline="0" dirty="0" smtClean="0">
                <a:ln>
                  <a:noFill/>
                </a:ln>
                <a:solidFill>
                  <a:schemeClr val="tx1"/>
                </a:solidFill>
                <a:effectLst/>
                <a:ea typeface="Times New Roman" pitchFamily="18" charset="0"/>
                <a:cs typeface="Arial" pitchFamily="34" charset="0"/>
              </a:rPr>
              <a:t> ve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antagonistik</a:t>
            </a:r>
            <a:r>
              <a:rPr kumimoji="0" lang="tr-TR" b="0" i="0" u="none" strike="noStrike" cap="none" normalizeH="0" baseline="0" dirty="0" smtClean="0">
                <a:ln>
                  <a:noFill/>
                </a:ln>
                <a:solidFill>
                  <a:schemeClr val="tx1"/>
                </a:solidFill>
                <a:effectLst/>
                <a:ea typeface="Times New Roman" pitchFamily="18" charset="0"/>
                <a:cs typeface="Arial" pitchFamily="34" charset="0"/>
              </a:rPr>
              <a:t> etkisiyle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apikal</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dominansi</a:t>
            </a:r>
            <a:r>
              <a:rPr kumimoji="0" lang="tr-TR" b="0" i="0" u="none" strike="noStrike" cap="none" normalizeH="0" baseline="0" dirty="0" smtClean="0">
                <a:ln>
                  <a:noFill/>
                </a:ln>
                <a:solidFill>
                  <a:schemeClr val="tx1"/>
                </a:solidFill>
                <a:effectLst/>
                <a:ea typeface="Times New Roman" pitchFamily="18" charset="0"/>
                <a:cs typeface="Arial" pitchFamily="34" charset="0"/>
              </a:rPr>
              <a:t> etkisi azaltılmaktadır.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aksiller</a:t>
            </a:r>
            <a:r>
              <a:rPr kumimoji="0" lang="tr-TR" b="0" i="0" u="none" strike="noStrike" cap="none" normalizeH="0" baseline="0" dirty="0" smtClean="0">
                <a:ln>
                  <a:noFill/>
                </a:ln>
                <a:solidFill>
                  <a:schemeClr val="tx1"/>
                </a:solidFill>
                <a:effectLst/>
                <a:ea typeface="Times New Roman" pitchFamily="18" charset="0"/>
                <a:cs typeface="Arial" pitchFamily="34" charset="0"/>
              </a:rPr>
              <a:t> tomurcuğun büyümesini geriletirken,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a:t>
            </a:r>
            <a:r>
              <a:rPr kumimoji="0" lang="tr-TR" b="0" i="0" u="none" strike="noStrike" cap="none" normalizeH="0" baseline="0" dirty="0" smtClean="0">
                <a:ln>
                  <a:noFill/>
                </a:ln>
                <a:solidFill>
                  <a:schemeClr val="tx1"/>
                </a:solidFill>
                <a:effectLst/>
                <a:ea typeface="Times New Roman" pitchFamily="18" charset="0"/>
                <a:cs typeface="Arial" pitchFamily="34" charset="0"/>
              </a:rPr>
              <a:t> yanal tomurcukların büyümesini hızlandırmaktadır</a:t>
            </a:r>
            <a:r>
              <a:rPr kumimoji="0" lang="tr-TR" b="0" i="0" u="none" strike="noStrike" cap="none" normalizeH="0" baseline="0" dirty="0" smtClean="0">
                <a:ln>
                  <a:noFill/>
                </a:ln>
                <a:solidFill>
                  <a:schemeClr val="tx1"/>
                </a:solidFill>
                <a:effectLst/>
                <a:ea typeface="Times New Roman" pitchFamily="18" charset="0"/>
                <a:cs typeface="Arial" pitchFamily="34" charset="0"/>
              </a:rPr>
              <a:t>.</a:t>
            </a:r>
          </a:p>
          <a:p>
            <a:pPr marL="0" marR="0" lvl="0" indent="354013"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4013"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Fazla miktarda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a:t>
            </a:r>
            <a:r>
              <a:rPr kumimoji="0" lang="tr-TR" b="0" i="0" u="none" strike="noStrike" cap="none" normalizeH="0" baseline="0" dirty="0" smtClean="0">
                <a:ln>
                  <a:noFill/>
                </a:ln>
                <a:solidFill>
                  <a:schemeClr val="tx1"/>
                </a:solidFill>
                <a:effectLst/>
                <a:ea typeface="Times New Roman" pitchFamily="18" charset="0"/>
                <a:cs typeface="Arial" pitchFamily="34" charset="0"/>
              </a:rPr>
              <a:t> üreten bitkilerin gövde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apikal</a:t>
            </a:r>
            <a:r>
              <a:rPr kumimoji="0" lang="tr-TR" b="0" i="0" u="none" strike="noStrike" cap="none" normalizeH="0" baseline="0" dirty="0" smtClean="0">
                <a:ln>
                  <a:noFill/>
                </a:ln>
                <a:solidFill>
                  <a:schemeClr val="tx1"/>
                </a:solidFill>
                <a:effectLst/>
                <a:ea typeface="Times New Roman" pitchFamily="18" charset="0"/>
                <a:cs typeface="Arial" pitchFamily="34" charset="0"/>
              </a:rPr>
              <a:t> meristemleri daha çok yaprak oluşturur. Tohumlar karanlıkta çimlenirler. Fakat fide döneminden sonra ışık etkisinde kalmaları gerekir. Fide döneminden itibaren yeteri i ışık alamayan bitkiler normal gelişim gösteren örneklerinden daha uzun boylu ve az klorofil içermeleri nedeniyle daha sarı görünümdedirler. Böyle bitkilere </a:t>
            </a:r>
            <a:r>
              <a:rPr kumimoji="0" lang="tr-TR" b="1" i="1" u="none" strike="noStrike" cap="none" normalizeH="0" baseline="0" dirty="0" err="1" smtClean="0">
                <a:ln>
                  <a:noFill/>
                </a:ln>
                <a:solidFill>
                  <a:schemeClr val="tx1"/>
                </a:solidFill>
                <a:effectLst/>
                <a:ea typeface="Times New Roman" pitchFamily="18" charset="0"/>
                <a:cs typeface="Arial" pitchFamily="34" charset="0"/>
              </a:rPr>
              <a:t>Etiyole</a:t>
            </a:r>
            <a:r>
              <a:rPr kumimoji="0" lang="tr-TR" b="1" i="1" u="none" strike="noStrike" cap="none" normalizeH="0" baseline="0" dirty="0" smtClean="0">
                <a:ln>
                  <a:noFill/>
                </a:ln>
                <a:solidFill>
                  <a:schemeClr val="tx1"/>
                </a:solidFill>
                <a:effectLst/>
                <a:ea typeface="Times New Roman" pitchFamily="18" charset="0"/>
                <a:cs typeface="Arial" pitchFamily="34" charset="0"/>
              </a:rPr>
              <a:t> Bitkiler </a:t>
            </a:r>
            <a:r>
              <a:rPr kumimoji="0" lang="tr-TR" b="0" i="0" u="none" strike="noStrike" cap="none" normalizeH="0" baseline="0" dirty="0" smtClean="0">
                <a:ln>
                  <a:noFill/>
                </a:ln>
                <a:solidFill>
                  <a:schemeClr val="tx1"/>
                </a:solidFill>
                <a:effectLst/>
                <a:ea typeface="Times New Roman" pitchFamily="18" charset="0"/>
                <a:cs typeface="Arial" pitchFamily="34" charset="0"/>
              </a:rPr>
              <a:t>adı verilir. Karanlıkta gelişen fidelerin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proplastitleri</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1" u="none" strike="noStrike" cap="none" normalizeH="0" baseline="0" dirty="0" err="1" smtClean="0">
                <a:ln>
                  <a:noFill/>
                </a:ln>
                <a:solidFill>
                  <a:schemeClr val="tx1"/>
                </a:solidFill>
                <a:effectLst/>
                <a:ea typeface="Times New Roman" pitchFamily="18" charset="0"/>
                <a:cs typeface="Arial" pitchFamily="34" charset="0"/>
              </a:rPr>
              <a:t>Etiyoplast</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şeklinde gelişir.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Etiyoplastlar</a:t>
            </a:r>
            <a:r>
              <a:rPr kumimoji="0" lang="tr-TR" b="0" i="0" u="none" strike="noStrike" cap="none" normalizeH="0" baseline="0" dirty="0" smtClean="0">
                <a:ln>
                  <a:noFill/>
                </a:ln>
                <a:solidFill>
                  <a:schemeClr val="tx1"/>
                </a:solidFill>
                <a:effectLst/>
                <a:ea typeface="Times New Roman" pitchFamily="18" charset="0"/>
                <a:cs typeface="Arial" pitchFamily="34" charset="0"/>
              </a:rPr>
              <a:t> içerdikleri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karotinoidlerden</a:t>
            </a:r>
            <a:r>
              <a:rPr kumimoji="0" lang="tr-TR" b="0" i="0" u="none" strike="noStrike" cap="none" normalizeH="0" baseline="0" dirty="0" smtClean="0">
                <a:ln>
                  <a:noFill/>
                </a:ln>
                <a:solidFill>
                  <a:schemeClr val="tx1"/>
                </a:solidFill>
                <a:effectLst/>
                <a:ea typeface="Times New Roman" pitchFamily="18" charset="0"/>
                <a:cs typeface="Arial" pitchFamily="34" charset="0"/>
              </a:rPr>
              <a:t> dolayı sarı renklidirler. </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57224" y="1357298"/>
            <a:ext cx="6429420" cy="258532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tr-TR" b="1" dirty="0" smtClean="0"/>
              <a:t>Üretildiği yer: </a:t>
            </a:r>
            <a:endParaRPr lang="tr-TR" b="1" dirty="0" smtClean="0"/>
          </a:p>
          <a:p>
            <a:r>
              <a:rPr lang="tr-TR" dirty="0" err="1" smtClean="0"/>
              <a:t>Sitokininlerin</a:t>
            </a:r>
            <a:r>
              <a:rPr lang="tr-TR" dirty="0" smtClean="0"/>
              <a:t> </a:t>
            </a:r>
            <a:r>
              <a:rPr lang="tr-TR" dirty="0" smtClean="0"/>
              <a:t>ana kaynağı köklerdir.</a:t>
            </a:r>
            <a:br>
              <a:rPr lang="tr-TR" dirty="0" smtClean="0"/>
            </a:br>
            <a:endParaRPr lang="tr-TR" dirty="0" smtClean="0"/>
          </a:p>
          <a:p>
            <a:r>
              <a:rPr lang="tr-TR" b="1" dirty="0" smtClean="0"/>
              <a:t>Etkisi:</a:t>
            </a:r>
          </a:p>
          <a:p>
            <a:pPr indent="182563">
              <a:buFont typeface="Arial" pitchFamily="34" charset="0"/>
              <a:buChar char="•"/>
            </a:pPr>
            <a:r>
              <a:rPr lang="tr-TR" dirty="0" smtClean="0"/>
              <a:t>Hücre </a:t>
            </a:r>
            <a:r>
              <a:rPr lang="tr-TR" dirty="0" smtClean="0"/>
              <a:t>bölünmesini uyarır</a:t>
            </a:r>
            <a:r>
              <a:rPr lang="tr-TR" dirty="0" smtClean="0"/>
              <a:t>.</a:t>
            </a:r>
          </a:p>
          <a:p>
            <a:pPr indent="182563">
              <a:buFont typeface="Arial" pitchFamily="34" charset="0"/>
              <a:buChar char="•"/>
            </a:pPr>
            <a:r>
              <a:rPr lang="tr-TR" dirty="0" smtClean="0"/>
              <a:t>Bitkide </a:t>
            </a:r>
            <a:r>
              <a:rPr lang="tr-TR" dirty="0" smtClean="0"/>
              <a:t>büyümeyi </a:t>
            </a:r>
            <a:r>
              <a:rPr lang="tr-TR" dirty="0" smtClean="0"/>
              <a:t>sağlar.</a:t>
            </a:r>
          </a:p>
          <a:p>
            <a:pPr indent="182563">
              <a:buFont typeface="Arial" pitchFamily="34" charset="0"/>
              <a:buChar char="•"/>
            </a:pPr>
            <a:r>
              <a:rPr lang="tr-TR" dirty="0" err="1" smtClean="0"/>
              <a:t>Protoplastların</a:t>
            </a:r>
            <a:r>
              <a:rPr lang="tr-TR" dirty="0" smtClean="0"/>
              <a:t> </a:t>
            </a:r>
            <a:r>
              <a:rPr lang="tr-TR" dirty="0" smtClean="0"/>
              <a:t>kloroplastlar haline gelmesini sağlar</a:t>
            </a:r>
            <a:r>
              <a:rPr lang="tr-TR" dirty="0" smtClean="0"/>
              <a:t>.</a:t>
            </a:r>
          </a:p>
          <a:p>
            <a:pPr indent="182563">
              <a:buFont typeface="Arial" pitchFamily="34" charset="0"/>
              <a:buChar char="•"/>
            </a:pPr>
            <a:r>
              <a:rPr lang="tr-TR" dirty="0" smtClean="0"/>
              <a:t>Yaprak </a:t>
            </a:r>
            <a:r>
              <a:rPr lang="tr-TR" dirty="0" smtClean="0"/>
              <a:t>dökülmesini engeller</a:t>
            </a:r>
            <a:r>
              <a:rPr lang="tr-TR" dirty="0" smtClean="0"/>
              <a:t>.</a:t>
            </a:r>
          </a:p>
          <a:p>
            <a:pPr indent="182563">
              <a:buFont typeface="Arial" pitchFamily="34" charset="0"/>
              <a:buChar char="•"/>
            </a:pPr>
            <a:r>
              <a:rPr lang="tr-TR" dirty="0" smtClean="0"/>
              <a:t>Tomurcuklardan </a:t>
            </a:r>
            <a:r>
              <a:rPr lang="tr-TR" dirty="0" smtClean="0"/>
              <a:t>filiz ve yaprak oluşumunu uyarır</a:t>
            </a:r>
            <a:r>
              <a:rPr lang="tr-TR" dirty="0" smtClean="0"/>
              <a:t>.</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285720" y="214290"/>
            <a:ext cx="8072462" cy="53553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4. </a:t>
            </a:r>
            <a:r>
              <a:rPr kumimoji="0" lang="tr-TR" b="1" i="0" u="none" strike="noStrike" cap="none" normalizeH="0" baseline="0" dirty="0" err="1" smtClean="0">
                <a:ln>
                  <a:noFill/>
                </a:ln>
                <a:solidFill>
                  <a:schemeClr val="tx1"/>
                </a:solidFill>
                <a:effectLst/>
                <a:ea typeface="Times New Roman" pitchFamily="18" charset="0"/>
                <a:cs typeface="Arial" pitchFamily="34" charset="0"/>
              </a:rPr>
              <a:t>Absisik</a:t>
            </a:r>
            <a:r>
              <a:rPr kumimoji="0" lang="tr-TR" b="1" i="0" u="none" strike="noStrike" cap="none" normalizeH="0" baseline="0" dirty="0" smtClean="0">
                <a:ln>
                  <a:noFill/>
                </a:ln>
                <a:solidFill>
                  <a:schemeClr val="tx1"/>
                </a:solidFill>
                <a:effectLst/>
                <a:ea typeface="Times New Roman" pitchFamily="18" charset="0"/>
                <a:cs typeface="Arial" pitchFamily="34" charset="0"/>
              </a:rPr>
              <a:t> Asit</a:t>
            </a:r>
          </a:p>
          <a:p>
            <a:pPr marL="0" marR="0" lvl="0" indent="358775" algn="just" defTabSz="914400" rtl="0" eaLnBrk="1" fontAlgn="base" latinLnBrk="0" hangingPunct="1">
              <a:lnSpc>
                <a:spcPct val="100000"/>
              </a:lnSpc>
              <a:spcBef>
                <a:spcPct val="0"/>
              </a:spcBef>
              <a:spcAft>
                <a:spcPct val="0"/>
              </a:spcAft>
              <a:buClrTx/>
              <a:buSzTx/>
              <a:buFontTx/>
              <a:buNone/>
              <a:tabLst/>
            </a:pPr>
            <a:endParaRPr kumimoji="0" lang="tr-TR" b="1" i="0" u="none" strike="noStrike" cap="none" normalizeH="0" baseline="0" dirty="0" smtClean="0">
              <a:ln>
                <a:noFill/>
              </a:ln>
              <a:solidFill>
                <a:schemeClr val="tx1"/>
              </a:solidFill>
              <a:effectLst/>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Bitki büyümesinde engelleyici etkilere sahip hormona </a:t>
            </a:r>
            <a:r>
              <a:rPr kumimoji="0" lang="tr-TR" b="0" i="1" u="none" strike="noStrike" cap="none" normalizeH="0" baseline="0" dirty="0" err="1" smtClean="0">
                <a:ln>
                  <a:noFill/>
                </a:ln>
                <a:solidFill>
                  <a:schemeClr val="tx1"/>
                </a:solidFill>
                <a:effectLst/>
                <a:ea typeface="Times New Roman" pitchFamily="18" charset="0"/>
                <a:cs typeface="Arial" pitchFamily="34" charset="0"/>
              </a:rPr>
              <a:t>Absisik</a:t>
            </a:r>
            <a:r>
              <a:rPr kumimoji="0" lang="tr-TR" b="0" i="1" u="none" strike="noStrike" cap="none" normalizeH="0" baseline="0" dirty="0" smtClean="0">
                <a:ln>
                  <a:noFill/>
                </a:ln>
                <a:solidFill>
                  <a:schemeClr val="tx1"/>
                </a:solidFill>
                <a:effectLst/>
                <a:ea typeface="Times New Roman" pitchFamily="18" charset="0"/>
                <a:cs typeface="Arial" pitchFamily="34" charset="0"/>
              </a:rPr>
              <a:t> Asit </a:t>
            </a:r>
            <a:r>
              <a:rPr kumimoji="0" lang="tr-TR" b="0" i="0" u="none" strike="noStrike" cap="none" normalizeH="0" baseline="0" dirty="0" smtClean="0">
                <a:ln>
                  <a:noFill/>
                </a:ln>
                <a:solidFill>
                  <a:schemeClr val="tx1"/>
                </a:solidFill>
                <a:effectLst/>
                <a:ea typeface="Times New Roman" pitchFamily="18" charset="0"/>
                <a:cs typeface="Arial" pitchFamily="34" charset="0"/>
              </a:rPr>
              <a:t>(ABA) adı verilmesi şanssız bir seçimdir. Çünkü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absisik</a:t>
            </a:r>
            <a:r>
              <a:rPr kumimoji="0" lang="tr-TR" b="0" i="0" u="none" strike="noStrike" cap="none" normalizeH="0" baseline="0" dirty="0" smtClean="0">
                <a:ln>
                  <a:noFill/>
                </a:ln>
                <a:solidFill>
                  <a:schemeClr val="tx1"/>
                </a:solidFill>
                <a:effectLst/>
                <a:ea typeface="Times New Roman" pitchFamily="18" charset="0"/>
                <a:cs typeface="Arial" pitchFamily="34" charset="0"/>
              </a:rPr>
              <a:t> asit öncelikle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a:t>
            </a:r>
            <a:r>
              <a:rPr kumimoji="0" lang="tr-TR" b="0" i="0" u="none" strike="noStrike" cap="none" normalizeH="0" baseline="0" dirty="0" smtClean="0">
                <a:ln>
                  <a:noFill/>
                </a:ln>
                <a:solidFill>
                  <a:schemeClr val="tx1"/>
                </a:solidFill>
                <a:effectLst/>
                <a:ea typeface="Times New Roman" pitchFamily="18" charset="0"/>
                <a:cs typeface="Arial" pitchFamily="34" charset="0"/>
              </a:rPr>
              <a:t> ile ilgili olup pek çok bitkide </a:t>
            </a:r>
            <a:r>
              <a:rPr kumimoji="0" lang="tr-TR" b="0" i="1" u="none" strike="noStrike" cap="none" normalizeH="0" baseline="0" dirty="0" err="1" smtClean="0">
                <a:ln>
                  <a:noFill/>
                </a:ln>
                <a:solidFill>
                  <a:schemeClr val="tx1"/>
                </a:solidFill>
                <a:effectLst/>
                <a:ea typeface="Times New Roman" pitchFamily="18" charset="0"/>
                <a:cs typeface="Arial" pitchFamily="34" charset="0"/>
              </a:rPr>
              <a:t>Absisyon</a:t>
            </a:r>
            <a:r>
              <a:rPr kumimoji="0" lang="tr-TR" b="0" i="1" u="none" strike="noStrike" cap="none" normalizeH="0" baseline="0" dirty="0" smtClean="0">
                <a:ln>
                  <a:noFill/>
                </a:ln>
                <a:solidFill>
                  <a:schemeClr val="tx1"/>
                </a:solidFill>
                <a:effectLst/>
                <a:ea typeface="Times New Roman" pitchFamily="18" charset="0"/>
                <a:cs typeface="Arial" pitchFamily="34" charset="0"/>
              </a:rPr>
              <a:t> Sürecini </a:t>
            </a:r>
            <a:r>
              <a:rPr kumimoji="0" lang="tr-TR" b="0" i="0" u="none" strike="noStrike" cap="none" normalizeH="0" baseline="0" dirty="0" smtClean="0">
                <a:ln>
                  <a:noFill/>
                </a:ln>
                <a:solidFill>
                  <a:schemeClr val="tx1"/>
                </a:solidFill>
                <a:effectLst/>
                <a:ea typeface="Times New Roman" pitchFamily="18" charset="0"/>
                <a:cs typeface="Arial" pitchFamily="34" charset="0"/>
              </a:rPr>
              <a:t>uyarmaz. Donma, yüksek tuz içerikleri ve kuraklık gibi uygun olmayan koşullarda kalan bitkilerde doku değişimlerini ilerletir. </a:t>
            </a: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Bazı bitkilerin oluşturduğu tohumların uygun koşullara ekildiğinde çimlenmemesi ya da çimlenmenin bir dinlenme periyodundan sonra gerçekleşebilmesine </a:t>
            </a:r>
            <a:r>
              <a:rPr kumimoji="0" lang="tr-TR" b="1" i="1" u="none" strike="noStrike" cap="none" normalizeH="0" baseline="0" dirty="0" err="1" smtClean="0">
                <a:ln>
                  <a:noFill/>
                </a:ln>
                <a:solidFill>
                  <a:schemeClr val="tx1"/>
                </a:solidFill>
                <a:effectLst/>
                <a:ea typeface="Times New Roman" pitchFamily="18" charset="0"/>
                <a:cs typeface="Arial" pitchFamily="34" charset="0"/>
              </a:rPr>
              <a:t>Dormansi</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bu olayın tohum </a:t>
            </a:r>
            <a:r>
              <a:rPr kumimoji="0" lang="tr-TR" b="0" i="0" u="none" strike="noStrike" cap="none" normalizeH="0" baseline="0" dirty="0" err="1" smtClean="0">
                <a:ln>
                  <a:noFill/>
                </a:ln>
                <a:solidFill>
                  <a:schemeClr val="tx1"/>
                </a:solidFill>
                <a:effectLst/>
                <a:ea typeface="Times New Roman" pitchFamily="18" charset="0"/>
                <a:cs typeface="Arial" pitchFamily="34" charset="0"/>
              </a:rPr>
              <a:t>testasından</a:t>
            </a:r>
            <a:r>
              <a:rPr kumimoji="0" lang="tr-TR" b="0" i="0" u="none" strike="noStrike" cap="none" normalizeH="0" baseline="0" dirty="0" smtClean="0">
                <a:ln>
                  <a:noFill/>
                </a:ln>
                <a:solidFill>
                  <a:schemeClr val="tx1"/>
                </a:solidFill>
                <a:effectLst/>
                <a:ea typeface="Times New Roman" pitchFamily="18" charset="0"/>
                <a:cs typeface="Arial" pitchFamily="34" charset="0"/>
              </a:rPr>
              <a:t> ya da embriyo gelişiminden kaynaklanması durumuna göre de </a:t>
            </a:r>
            <a:r>
              <a:rPr kumimoji="0" lang="tr-TR" b="1" i="1" u="none" strike="noStrike" cap="none" normalizeH="0" baseline="0" dirty="0" smtClean="0">
                <a:ln>
                  <a:noFill/>
                </a:ln>
                <a:solidFill>
                  <a:schemeClr val="tx1"/>
                </a:solidFill>
                <a:effectLst/>
                <a:ea typeface="Times New Roman" pitchFamily="18" charset="0"/>
                <a:cs typeface="Arial" pitchFamily="34" charset="0"/>
              </a:rPr>
              <a:t>Tohum </a:t>
            </a:r>
            <a:r>
              <a:rPr kumimoji="0" lang="tr-TR" b="1" i="1" u="none" strike="noStrike" cap="none" normalizeH="0" baseline="0" dirty="0" err="1" smtClean="0">
                <a:ln>
                  <a:noFill/>
                </a:ln>
                <a:solidFill>
                  <a:schemeClr val="tx1"/>
                </a:solidFill>
                <a:effectLst/>
                <a:ea typeface="Times New Roman" pitchFamily="18" charset="0"/>
                <a:cs typeface="Arial" pitchFamily="34" charset="0"/>
              </a:rPr>
              <a:t>Dormansisi</a:t>
            </a:r>
            <a:r>
              <a:rPr kumimoji="0" lang="tr-TR" b="1"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ya da </a:t>
            </a:r>
            <a:r>
              <a:rPr kumimoji="0" lang="tr-TR" b="1" i="1" u="none" strike="noStrike" cap="none" normalizeH="0" baseline="0" dirty="0" smtClean="0">
                <a:ln>
                  <a:noFill/>
                </a:ln>
                <a:solidFill>
                  <a:schemeClr val="tx1"/>
                </a:solidFill>
                <a:effectLst/>
                <a:ea typeface="Times New Roman" pitchFamily="18" charset="0"/>
                <a:cs typeface="Arial" pitchFamily="34" charset="0"/>
              </a:rPr>
              <a:t>Embriyo </a:t>
            </a:r>
            <a:r>
              <a:rPr kumimoji="0" lang="tr-TR" b="1" i="1" u="none" strike="noStrike" cap="none" normalizeH="0" baseline="0" dirty="0" err="1" smtClean="0">
                <a:ln>
                  <a:noFill/>
                </a:ln>
                <a:solidFill>
                  <a:schemeClr val="tx1"/>
                </a:solidFill>
                <a:effectLst/>
                <a:ea typeface="Times New Roman" pitchFamily="18" charset="0"/>
                <a:cs typeface="Arial" pitchFamily="34" charset="0"/>
              </a:rPr>
              <a:t>Dormansisi</a:t>
            </a:r>
            <a:r>
              <a:rPr kumimoji="0" lang="tr-TR" b="1"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adı verilmektedir. Embriyo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dormansisinin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giberellik</a:t>
            </a:r>
            <a:r>
              <a:rPr kumimoji="0" lang="tr-TR" b="0" i="0" u="none" strike="noStrike" cap="none" normalizeH="0" baseline="0" dirty="0" smtClean="0">
                <a:ln>
                  <a:noFill/>
                </a:ln>
                <a:solidFill>
                  <a:schemeClr val="tx1"/>
                </a:solidFill>
                <a:effectLst/>
                <a:ea typeface="Times New Roman" pitchFamily="18" charset="0"/>
                <a:cs typeface="Arial" pitchFamily="34" charset="0"/>
              </a:rPr>
              <a:t> asit gibi büyüme uyarıcı hormonların bulunmaması buna karşılık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absisik</a:t>
            </a:r>
            <a:r>
              <a:rPr kumimoji="0" lang="tr-TR" b="0" i="0" u="none" strike="noStrike" cap="none" normalizeH="0" baseline="0" dirty="0" smtClean="0">
                <a:ln>
                  <a:noFill/>
                </a:ln>
                <a:solidFill>
                  <a:schemeClr val="tx1"/>
                </a:solidFill>
                <a:effectLst/>
                <a:ea typeface="Times New Roman" pitchFamily="18" charset="0"/>
                <a:cs typeface="Arial" pitchFamily="34" charset="0"/>
              </a:rPr>
              <a:t> asit gibi engelleyicilerin bulunmasından dolayı olduğu düşünülmektedir. </a:t>
            </a: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Tohum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dormansisi</a:t>
            </a:r>
            <a:r>
              <a:rPr kumimoji="0" lang="tr-TR" b="0" i="0" u="none" strike="noStrike" cap="none" normalizeH="0" baseline="0" dirty="0" smtClean="0">
                <a:ln>
                  <a:noFill/>
                </a:ln>
                <a:solidFill>
                  <a:schemeClr val="tx1"/>
                </a:solidFill>
                <a:effectLst/>
                <a:ea typeface="Times New Roman" pitchFamily="18" charset="0"/>
                <a:cs typeface="Arial" pitchFamily="34" charset="0"/>
              </a:rPr>
              <a:t> ABA/GA oranı ile kontrol edilir. Örneğin birçok bitkide tohumlarda ABA üretimindeki artış IAA ve GA düzeylerindeki azalmayla aynı zamanda olmaktadır.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Sitokininler</a:t>
            </a:r>
            <a:r>
              <a:rPr kumimoji="0" lang="tr-TR" b="0" i="0" u="none" strike="noStrike" cap="none" normalizeH="0" baseline="0" dirty="0" smtClean="0">
                <a:ln>
                  <a:noFill/>
                </a:ln>
                <a:solidFill>
                  <a:schemeClr val="tx1"/>
                </a:solidFill>
                <a:effectLst/>
                <a:ea typeface="Times New Roman" pitchFamily="18" charset="0"/>
                <a:cs typeface="Arial" pitchFamily="34" charset="0"/>
              </a:rPr>
              <a:t> de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dormansinin</a:t>
            </a:r>
            <a:r>
              <a:rPr kumimoji="0" lang="tr-TR" b="0" i="0" u="none" strike="noStrike" cap="none" normalizeH="0" baseline="0" dirty="0" smtClean="0">
                <a:ln>
                  <a:noFill/>
                </a:ln>
                <a:solidFill>
                  <a:schemeClr val="tx1"/>
                </a:solidFill>
                <a:effectLst/>
                <a:ea typeface="Times New Roman" pitchFamily="18" charset="0"/>
                <a:cs typeface="Arial" pitchFamily="34" charset="0"/>
              </a:rPr>
              <a:t> kırılmasında etkilidirler. Bu nedenle bitkilerde tohum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dormansisi</a:t>
            </a:r>
            <a:r>
              <a:rPr kumimoji="0" lang="tr-TR" b="0" i="0" u="none" strike="noStrike" cap="none" normalizeH="0" baseline="0" dirty="0" smtClean="0">
                <a:ln>
                  <a:noFill/>
                </a:ln>
                <a:solidFill>
                  <a:schemeClr val="tx1"/>
                </a:solidFill>
                <a:effectLst/>
                <a:ea typeface="Times New Roman" pitchFamily="18" charset="0"/>
                <a:cs typeface="Arial" pitchFamily="34" charset="0"/>
              </a:rPr>
              <a:t> birkaç hormonun etkileşimi ile kontrol edilmektedir.</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85786" y="571480"/>
            <a:ext cx="7358114"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indent="358775" algn="just" eaLnBrk="0" fontAlgn="base" hangingPunct="0">
              <a:spcBef>
                <a:spcPct val="0"/>
              </a:spcBef>
              <a:spcAft>
                <a:spcPct val="0"/>
              </a:spcAft>
            </a:pPr>
            <a:r>
              <a:rPr lang="tr-TR" dirty="0" smtClean="0">
                <a:ea typeface="Times New Roman" pitchFamily="18" charset="0"/>
                <a:cs typeface="Arial" pitchFamily="34" charset="0"/>
              </a:rPr>
              <a:t>Bitki dokusunda su eksikliği durumunda yapraklardaki ABA miktarı başlangıçtaki değerin 50 katına ulaşır. ABA </a:t>
            </a:r>
            <a:r>
              <a:rPr lang="tr-TR" dirty="0" err="1" smtClean="0">
                <a:ea typeface="Times New Roman" pitchFamily="18" charset="0"/>
                <a:cs typeface="Arial" pitchFamily="34" charset="0"/>
              </a:rPr>
              <a:t>stomaların</a:t>
            </a:r>
            <a:r>
              <a:rPr lang="tr-TR" dirty="0" smtClean="0">
                <a:ea typeface="Times New Roman" pitchFamily="18" charset="0"/>
                <a:cs typeface="Arial" pitchFamily="34" charset="0"/>
              </a:rPr>
              <a:t> kapanmasına neden olarak </a:t>
            </a:r>
            <a:r>
              <a:rPr lang="tr-TR" dirty="0" err="1" smtClean="0">
                <a:ea typeface="Times New Roman" pitchFamily="18" charset="0"/>
                <a:cs typeface="Arial" pitchFamily="34" charset="0"/>
              </a:rPr>
              <a:t>transpirasyon</a:t>
            </a:r>
            <a:r>
              <a:rPr lang="tr-TR" dirty="0" smtClean="0">
                <a:ea typeface="Times New Roman" pitchFamily="18" charset="0"/>
                <a:cs typeface="Arial" pitchFamily="34" charset="0"/>
              </a:rPr>
              <a:t> ile yitirilen suyun azalmasında önemli bir rol oynamaktadır. ABA bekçi hücrelerinden </a:t>
            </a:r>
            <a:r>
              <a:rPr lang="tr-TR" dirty="0" err="1" smtClean="0">
                <a:ea typeface="Times New Roman" pitchFamily="18" charset="0"/>
                <a:cs typeface="Arial" pitchFamily="34" charset="0"/>
              </a:rPr>
              <a:t>apoplasta</a:t>
            </a:r>
            <a:r>
              <a:rPr lang="tr-TR" dirty="0" smtClean="0">
                <a:ea typeface="Times New Roman" pitchFamily="18" charset="0"/>
                <a:cs typeface="Arial" pitchFamily="34" charset="0"/>
              </a:rPr>
              <a:t> K</a:t>
            </a:r>
            <a:r>
              <a:rPr lang="tr-TR" baseline="30000" dirty="0" smtClean="0">
                <a:ea typeface="Times New Roman" pitchFamily="18" charset="0"/>
                <a:cs typeface="Arial" pitchFamily="34" charset="0"/>
              </a:rPr>
              <a:t>+</a:t>
            </a:r>
            <a:r>
              <a:rPr lang="tr-TR" dirty="0" smtClean="0">
                <a:ea typeface="Times New Roman" pitchFamily="18" charset="0"/>
                <a:cs typeface="Arial" pitchFamily="34" charset="0"/>
              </a:rPr>
              <a:t> iyonu salgılanmasını artırarak bekçi hücrelerinde nişasta oluşumuna neden olmaktadır </a:t>
            </a:r>
          </a:p>
          <a:p>
            <a:pPr lvl="0" indent="358775" algn="just" eaLnBrk="0" fontAlgn="base" hangingPunct="0">
              <a:spcBef>
                <a:spcPct val="0"/>
              </a:spcBef>
              <a:spcAft>
                <a:spcPct val="0"/>
              </a:spcAft>
            </a:pPr>
            <a:endParaRPr lang="tr-TR" dirty="0" smtClean="0"/>
          </a:p>
          <a:p>
            <a:pPr lvl="0" indent="358775" algn="just" eaLnBrk="0" fontAlgn="base" hangingPunct="0">
              <a:spcBef>
                <a:spcPct val="0"/>
              </a:spcBef>
              <a:spcAft>
                <a:spcPct val="0"/>
              </a:spcAft>
            </a:pPr>
            <a:r>
              <a:rPr lang="tr-TR" dirty="0" smtClean="0">
                <a:ea typeface="Times New Roman" pitchFamily="18" charset="0"/>
                <a:cs typeface="Arial" pitchFamily="34" charset="0"/>
              </a:rPr>
              <a:t>Kök dokusuna ABA uygulaması su akışını ve iyon değişimini uyarmaktadır. </a:t>
            </a:r>
            <a:r>
              <a:rPr lang="tr-TR" dirty="0" err="1" smtClean="0">
                <a:ea typeface="Times New Roman" pitchFamily="18" charset="0"/>
                <a:cs typeface="Arial" pitchFamily="34" charset="0"/>
              </a:rPr>
              <a:t>ABA'nın</a:t>
            </a:r>
            <a:r>
              <a:rPr lang="tr-TR" dirty="0" smtClean="0">
                <a:ea typeface="Times New Roman" pitchFamily="18" charset="0"/>
                <a:cs typeface="Arial" pitchFamily="34" charset="0"/>
              </a:rPr>
              <a:t> turgoru sadece </a:t>
            </a:r>
            <a:r>
              <a:rPr lang="tr-TR" dirty="0" err="1" smtClean="0">
                <a:ea typeface="Times New Roman" pitchFamily="18" charset="0"/>
                <a:cs typeface="Arial" pitchFamily="34" charset="0"/>
              </a:rPr>
              <a:t>transpirasyonu</a:t>
            </a:r>
            <a:r>
              <a:rPr lang="tr-TR" dirty="0" smtClean="0">
                <a:ea typeface="Times New Roman" pitchFamily="18" charset="0"/>
                <a:cs typeface="Arial" pitchFamily="34" charset="0"/>
              </a:rPr>
              <a:t> azaltarak değil aynı zamanda köklere su alınımını arttırarak da düzenlediği bilinmektedir. </a:t>
            </a:r>
            <a:endParaRPr lang="tr-TR" dirty="0" smtClean="0"/>
          </a:p>
        </p:txBody>
      </p:sp>
      <p:sp>
        <p:nvSpPr>
          <p:cNvPr id="3" name="2 Dikdörtgen"/>
          <p:cNvSpPr/>
          <p:nvPr/>
        </p:nvSpPr>
        <p:spPr>
          <a:xfrm>
            <a:off x="928662" y="3857628"/>
            <a:ext cx="6929486"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182563">
              <a:lnSpc>
                <a:spcPct val="150000"/>
              </a:lnSpc>
              <a:buFont typeface="Arial" pitchFamily="34" charset="0"/>
              <a:buChar char="•"/>
            </a:pPr>
            <a:r>
              <a:rPr lang="tr-TR" dirty="0" smtClean="0"/>
              <a:t>Tomurcuk ve tohumlarda uyku halinin başlaması</a:t>
            </a:r>
            <a:r>
              <a:rPr lang="tr-TR" dirty="0" smtClean="0"/>
              <a:t>.</a:t>
            </a:r>
          </a:p>
          <a:p>
            <a:pPr indent="182563">
              <a:lnSpc>
                <a:spcPct val="150000"/>
              </a:lnSpc>
              <a:buFont typeface="Arial" pitchFamily="34" charset="0"/>
              <a:buChar char="•"/>
            </a:pPr>
            <a:r>
              <a:rPr lang="tr-TR" dirty="0" smtClean="0"/>
              <a:t>Hücre </a:t>
            </a:r>
            <a:r>
              <a:rPr lang="tr-TR" dirty="0" smtClean="0"/>
              <a:t>bölünmesinin azaltılması</a:t>
            </a:r>
            <a:r>
              <a:rPr lang="tr-TR" dirty="0" smtClean="0"/>
              <a:t>.</a:t>
            </a:r>
          </a:p>
          <a:p>
            <a:pPr indent="182563">
              <a:lnSpc>
                <a:spcPct val="150000"/>
              </a:lnSpc>
              <a:buFont typeface="Arial" pitchFamily="34" charset="0"/>
              <a:buChar char="•"/>
            </a:pPr>
            <a:r>
              <a:rPr lang="tr-TR" dirty="0" smtClean="0"/>
              <a:t>Su kaybında </a:t>
            </a:r>
            <a:r>
              <a:rPr lang="tr-TR" dirty="0" err="1" smtClean="0"/>
              <a:t>stomaların</a:t>
            </a:r>
            <a:r>
              <a:rPr lang="tr-TR" dirty="0" smtClean="0"/>
              <a:t> kapanması</a:t>
            </a:r>
            <a:r>
              <a:rPr lang="tr-TR" dirty="0" smtClean="0"/>
              <a:t>.</a:t>
            </a:r>
          </a:p>
          <a:p>
            <a:pPr indent="182563">
              <a:lnSpc>
                <a:spcPct val="150000"/>
              </a:lnSpc>
              <a:buFont typeface="Arial" pitchFamily="34" charset="0"/>
              <a:buChar char="•"/>
            </a:pPr>
            <a:r>
              <a:rPr lang="tr-TR" dirty="0" smtClean="0"/>
              <a:t>Yeşil </a:t>
            </a:r>
            <a:r>
              <a:rPr lang="tr-TR" dirty="0" smtClean="0"/>
              <a:t>yaprakların yerini koruyucu pulların alması</a:t>
            </a:r>
            <a:r>
              <a:rPr lang="tr-TR" dirty="0" smtClean="0"/>
              <a:t>.</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42844" y="428604"/>
            <a:ext cx="8358246" cy="313932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50838"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5. Etilen</a:t>
            </a:r>
          </a:p>
          <a:p>
            <a:pPr marL="0" marR="0" lvl="0" indent="350838"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Artan etilen üretimi ile gövde uzaması engellenmekte,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kollenkima</a:t>
            </a:r>
            <a:r>
              <a:rPr kumimoji="0" lang="tr-TR" b="0" i="0" u="none" strike="noStrike" cap="none" normalizeH="0" baseline="0" dirty="0" smtClean="0">
                <a:ln>
                  <a:noFill/>
                </a:ln>
                <a:solidFill>
                  <a:schemeClr val="tx1"/>
                </a:solidFill>
                <a:effectLst/>
                <a:ea typeface="Times New Roman" pitchFamily="18" charset="0"/>
                <a:cs typeface="Arial" pitchFamily="34" charset="0"/>
              </a:rPr>
              <a:t> ve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sklerankima</a:t>
            </a:r>
            <a:r>
              <a:rPr kumimoji="0" lang="tr-TR" b="0" i="0" u="none" strike="noStrike" cap="none" normalizeH="0" baseline="0" dirty="0" smtClean="0">
                <a:ln>
                  <a:noFill/>
                </a:ln>
                <a:solidFill>
                  <a:schemeClr val="tx1"/>
                </a:solidFill>
                <a:effectLst/>
                <a:ea typeface="Times New Roman" pitchFamily="18" charset="0"/>
                <a:cs typeface="Arial" pitchFamily="34" charset="0"/>
              </a:rPr>
              <a:t> gibi destek sağlayan dokularda hücre duvarı kalınlaşması artmaktadır </a:t>
            </a:r>
          </a:p>
          <a:p>
            <a:pPr marL="0" marR="0" lvl="0" indent="350838"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Etilen özellikle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dikotil</a:t>
            </a:r>
            <a:r>
              <a:rPr kumimoji="0" lang="tr-TR" b="0" i="0" u="none" strike="noStrike" cap="none" normalizeH="0" baseline="0" dirty="0" smtClean="0">
                <a:ln>
                  <a:noFill/>
                </a:ln>
                <a:solidFill>
                  <a:schemeClr val="tx1"/>
                </a:solidFill>
                <a:effectLst/>
                <a:ea typeface="Times New Roman" pitchFamily="18" charset="0"/>
                <a:cs typeface="Arial" pitchFamily="34" charset="0"/>
              </a:rPr>
              <a:t> bitkilerde yaprakların üst yüzeyindeki hücrelerin uzamasını teşvik ederek yaprak </a:t>
            </a:r>
            <a:r>
              <a:rPr kumimoji="0" lang="tr-TR" b="0" i="0" u="none" strike="noStrike" cap="none" normalizeH="0" baseline="0" dirty="0" err="1" smtClean="0">
                <a:ln>
                  <a:noFill/>
                </a:ln>
                <a:solidFill>
                  <a:schemeClr val="tx1"/>
                </a:solidFill>
                <a:effectLst/>
                <a:ea typeface="Times New Roman" pitchFamily="18" charset="0"/>
                <a:cs typeface="Arial" pitchFamily="34" charset="0"/>
              </a:rPr>
              <a:t>epinastisine</a:t>
            </a:r>
            <a:r>
              <a:rPr kumimoji="0" lang="tr-TR" b="0" i="0" u="none" strike="noStrike" cap="none" normalizeH="0" baseline="0" dirty="0" smtClean="0">
                <a:ln>
                  <a:noFill/>
                </a:ln>
                <a:solidFill>
                  <a:schemeClr val="tx1"/>
                </a:solidFill>
                <a:effectLst/>
                <a:ea typeface="Times New Roman" pitchFamily="18" charset="0"/>
                <a:cs typeface="Arial" pitchFamily="34" charset="0"/>
              </a:rPr>
              <a:t> neden olduğundan genellikle gövdelerin ve köklerin uzamasını </a:t>
            </a:r>
            <a:r>
              <a:rPr kumimoji="0" lang="tr-TR" b="0" i="0" u="none" strike="noStrike" cap="none" normalizeH="0" baseline="0" dirty="0" err="1" smtClean="0">
                <a:ln>
                  <a:noFill/>
                </a:ln>
                <a:solidFill>
                  <a:schemeClr val="tx1"/>
                </a:solidFill>
                <a:effectLst/>
                <a:ea typeface="Times New Roman" pitchFamily="18" charset="0"/>
                <a:cs typeface="Arial" pitchFamily="34" charset="0"/>
              </a:rPr>
              <a:t>inhibe</a:t>
            </a:r>
            <a:r>
              <a:rPr kumimoji="0" lang="tr-TR" b="0" i="0" u="none" strike="noStrike" cap="none" normalizeH="0" baseline="0" dirty="0" smtClean="0">
                <a:ln>
                  <a:noFill/>
                </a:ln>
                <a:solidFill>
                  <a:schemeClr val="tx1"/>
                </a:solidFill>
                <a:effectLst/>
                <a:ea typeface="Times New Roman" pitchFamily="18" charset="0"/>
                <a:cs typeface="Arial" pitchFamily="34" charset="0"/>
              </a:rPr>
              <a:t> eder. Bu durumda gövde ve kök daha kalın bir şekil alır.</a:t>
            </a:r>
          </a:p>
          <a:p>
            <a:pPr marL="0" marR="0" lvl="0" indent="350838"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5083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Etilenin neden olduğu kök ve gövde kalınlaşması topraktan çıkan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dikotil</a:t>
            </a:r>
            <a:r>
              <a:rPr kumimoji="0" lang="tr-TR" b="0" i="0" u="none" strike="noStrike" cap="none" normalizeH="0" baseline="0" dirty="0" smtClean="0">
                <a:ln>
                  <a:noFill/>
                </a:ln>
                <a:solidFill>
                  <a:schemeClr val="tx1"/>
                </a:solidFill>
                <a:effectLst/>
                <a:ea typeface="Times New Roman" pitchFamily="18" charset="0"/>
                <a:cs typeface="Arial" pitchFamily="34" charset="0"/>
              </a:rPr>
              <a:t> fideleri için yaşamsal bir değer taşır. </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474345"/>
            <a:ext cx="785818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indent="350838" algn="just" eaLnBrk="0" fontAlgn="base" hangingPunct="0">
              <a:spcBef>
                <a:spcPct val="0"/>
              </a:spcBef>
              <a:spcAft>
                <a:spcPct val="0"/>
              </a:spcAft>
            </a:pPr>
            <a:r>
              <a:rPr lang="tr-TR" dirty="0" smtClean="0">
                <a:ea typeface="Times New Roman" pitchFamily="18" charset="0"/>
                <a:cs typeface="Arial" pitchFamily="34" charset="0"/>
              </a:rPr>
              <a:t>Etilen kimi türlerde tohum ve tomurcuk </a:t>
            </a:r>
            <a:r>
              <a:rPr lang="tr-TR" dirty="0" err="1" smtClean="0">
                <a:ea typeface="Times New Roman" pitchFamily="18" charset="0"/>
                <a:cs typeface="Arial" pitchFamily="34" charset="0"/>
              </a:rPr>
              <a:t>dormansisini</a:t>
            </a:r>
            <a:r>
              <a:rPr lang="tr-TR" dirty="0" smtClean="0">
                <a:ea typeface="Times New Roman" pitchFamily="18" charset="0"/>
                <a:cs typeface="Arial" pitchFamily="34" charset="0"/>
              </a:rPr>
              <a:t> kırar. </a:t>
            </a:r>
            <a:r>
              <a:rPr lang="tr-TR" dirty="0" err="1" smtClean="0">
                <a:ea typeface="Times New Roman" pitchFamily="18" charset="0"/>
                <a:cs typeface="Arial" pitchFamily="34" charset="0"/>
              </a:rPr>
              <a:t>Gramine</a:t>
            </a:r>
            <a:r>
              <a:rPr lang="tr-TR" dirty="0" smtClean="0">
                <a:ea typeface="Times New Roman" pitchFamily="18" charset="0"/>
                <a:cs typeface="Arial" pitchFamily="34" charset="0"/>
              </a:rPr>
              <a:t> tohumlarına uygulandığında </a:t>
            </a:r>
            <a:r>
              <a:rPr lang="tr-TR" dirty="0" err="1" smtClean="0">
                <a:ea typeface="Times New Roman" pitchFamily="18" charset="0"/>
                <a:cs typeface="Arial" pitchFamily="34" charset="0"/>
              </a:rPr>
              <a:t>dormansiyi</a:t>
            </a:r>
            <a:r>
              <a:rPr lang="tr-TR" dirty="0" smtClean="0">
                <a:ea typeface="Times New Roman" pitchFamily="18" charset="0"/>
                <a:cs typeface="Arial" pitchFamily="34" charset="0"/>
              </a:rPr>
              <a:t> kaldırarak çimlenmeyi başlatır. Bazı türlerin tohum çimlenme hızını artırır. Tomurcuk </a:t>
            </a:r>
            <a:r>
              <a:rPr lang="tr-TR" dirty="0" err="1" smtClean="0">
                <a:ea typeface="Times New Roman" pitchFamily="18" charset="0"/>
                <a:cs typeface="Arial" pitchFamily="34" charset="0"/>
              </a:rPr>
              <a:t>dormansisi</a:t>
            </a:r>
            <a:r>
              <a:rPr lang="tr-TR" dirty="0" smtClean="0">
                <a:ea typeface="Times New Roman" pitchFamily="18" charset="0"/>
                <a:cs typeface="Arial" pitchFamily="34" charset="0"/>
              </a:rPr>
              <a:t> de etilen ile bozulabilmektedir. Etilen suya batık sucul bitkilerin boyca büyümesini hızlandırır. Suya batık bitkilerin dokularında etilen arttığı için bu bitkilerde büyüme uyarılır. Fakat su içinde difüzyon ile etilen yitimi yavaşlatılır. Suya batık bitkiler su içindeki parçaların büyümesini ilerleten yüksek etilen yoğunluklarının etkisinde kalırlar.</a:t>
            </a:r>
          </a:p>
          <a:p>
            <a:pPr lvl="0" indent="350838" algn="just" eaLnBrk="0" fontAlgn="base" hangingPunct="0">
              <a:spcBef>
                <a:spcPct val="0"/>
              </a:spcBef>
              <a:spcAft>
                <a:spcPct val="0"/>
              </a:spcAft>
            </a:pPr>
            <a:endParaRPr lang="tr-TR" dirty="0" smtClean="0"/>
          </a:p>
          <a:p>
            <a:pPr lvl="0" indent="350838" algn="just" eaLnBrk="0" fontAlgn="base" hangingPunct="0">
              <a:spcBef>
                <a:spcPct val="0"/>
              </a:spcBef>
              <a:spcAft>
                <a:spcPct val="0"/>
              </a:spcAft>
            </a:pPr>
            <a:r>
              <a:rPr lang="tr-TR" dirty="0" smtClean="0">
                <a:ea typeface="Times New Roman" pitchFamily="18" charset="0"/>
                <a:cs typeface="Arial" pitchFamily="34" charset="0"/>
              </a:rPr>
              <a:t>Etilenin birçok bitkide çiçeklenmeyi engellemesine karşın ananas ve onun dahil olduğu familyanın birçok üyesinde çiçeklenmeyi uyardığı bilinmekte, bu nedenle ticari olarak kullanılmaktadır. </a:t>
            </a:r>
          </a:p>
          <a:p>
            <a:pPr lvl="0" indent="350838" algn="just" eaLnBrk="0" fontAlgn="base" hangingPunct="0">
              <a:spcBef>
                <a:spcPct val="0"/>
              </a:spcBef>
              <a:spcAft>
                <a:spcPct val="0"/>
              </a:spcAft>
            </a:pPr>
            <a:endParaRPr lang="tr-TR" dirty="0" smtClean="0"/>
          </a:p>
          <a:p>
            <a:pPr lvl="0" indent="350838" algn="just" eaLnBrk="0" fontAlgn="base" hangingPunct="0">
              <a:spcBef>
                <a:spcPct val="0"/>
              </a:spcBef>
              <a:spcAft>
                <a:spcPct val="0"/>
              </a:spcAft>
            </a:pPr>
            <a:r>
              <a:rPr lang="tr-TR" dirty="0" smtClean="0">
                <a:ea typeface="Times New Roman" pitchFamily="18" charset="0"/>
                <a:cs typeface="Arial" pitchFamily="34" charset="0"/>
              </a:rPr>
              <a:t>Etilen yaprak </a:t>
            </a:r>
            <a:r>
              <a:rPr lang="tr-TR" dirty="0" err="1" smtClean="0">
                <a:ea typeface="Times New Roman" pitchFamily="18" charset="0"/>
                <a:cs typeface="Arial" pitchFamily="34" charset="0"/>
              </a:rPr>
              <a:t>absisyonuna</a:t>
            </a:r>
            <a:r>
              <a:rPr lang="tr-TR" dirty="0" smtClean="0">
                <a:ea typeface="Times New Roman" pitchFamily="18" charset="0"/>
                <a:cs typeface="Arial" pitchFamily="34" charset="0"/>
              </a:rPr>
              <a:t> ve bitkinin değişik kısımlarında yaşlanmaya özgü diğer değişikliklere neden olmaktadır.</a:t>
            </a:r>
            <a:endParaRPr lang="tr-TR" dirty="0" smtClean="0"/>
          </a:p>
        </p:txBody>
      </p:sp>
      <p:sp>
        <p:nvSpPr>
          <p:cNvPr id="3" name="2 Dikdörtgen"/>
          <p:cNvSpPr/>
          <p:nvPr/>
        </p:nvSpPr>
        <p:spPr>
          <a:xfrm>
            <a:off x="928662" y="5214950"/>
            <a:ext cx="4572000" cy="880369"/>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indent="182563">
              <a:lnSpc>
                <a:spcPct val="150000"/>
              </a:lnSpc>
              <a:buFont typeface="Arial" pitchFamily="34" charset="0"/>
              <a:buChar char="•"/>
            </a:pPr>
            <a:r>
              <a:rPr lang="tr-TR" dirty="0" smtClean="0"/>
              <a:t>Meyve olgunlaşmasını uyarır</a:t>
            </a:r>
            <a:r>
              <a:rPr lang="tr-TR" dirty="0" smtClean="0"/>
              <a:t>.</a:t>
            </a:r>
          </a:p>
          <a:p>
            <a:pPr indent="182563">
              <a:lnSpc>
                <a:spcPct val="150000"/>
              </a:lnSpc>
              <a:buFont typeface="Arial" pitchFamily="34" charset="0"/>
              <a:buChar char="•"/>
            </a:pPr>
            <a:r>
              <a:rPr lang="tr-TR" dirty="0" smtClean="0"/>
              <a:t>Yaprak </a:t>
            </a:r>
            <a:r>
              <a:rPr lang="tr-TR" dirty="0" smtClean="0"/>
              <a:t>dökülmesini uyarır.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428596" y="357166"/>
            <a:ext cx="8143932" cy="369331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44488"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BİTKİ HORMONLARININ BİTKİDE DAĞILIMI</a:t>
            </a:r>
          </a:p>
          <a:p>
            <a:pPr marL="0" marR="0" lvl="0" indent="344488" algn="just"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4448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aktif büyümenin olduğu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apikal</a:t>
            </a:r>
            <a:r>
              <a:rPr kumimoji="0" lang="tr-TR" b="0" i="0" u="none" strike="noStrike" cap="none" normalizeH="0" baseline="0" dirty="0" smtClean="0">
                <a:ln>
                  <a:noFill/>
                </a:ln>
                <a:solidFill>
                  <a:schemeClr val="tx1"/>
                </a:solidFill>
                <a:effectLst/>
                <a:ea typeface="Times New Roman" pitchFamily="18" charset="0"/>
                <a:cs typeface="Arial" pitchFamily="34" charset="0"/>
              </a:rPr>
              <a:t> meristemlerde oluşur. Eğer bu yaşam faaliyeti yok edilirse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sentezi gerçekleşmez. Kök meristemleri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salgılamamakta, fakat bitkinin üst kısımlarında oluşan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taşınma sırasında parçalanmayıp bunun bir kısmı kökte birikmektedir. </a:t>
            </a:r>
          </a:p>
          <a:p>
            <a:pPr marL="0" marR="0" lvl="0" indent="344488"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4448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err="1" smtClean="0">
                <a:ln>
                  <a:noFill/>
                </a:ln>
                <a:solidFill>
                  <a:schemeClr val="tx1"/>
                </a:solidFill>
                <a:effectLst/>
                <a:ea typeface="Times New Roman" pitchFamily="18" charset="0"/>
                <a:cs typeface="Arial" pitchFamily="34" charset="0"/>
              </a:rPr>
              <a:t>floem</a:t>
            </a:r>
            <a:r>
              <a:rPr kumimoji="0" lang="tr-TR" b="0" i="0" u="none" strike="noStrike" cap="none" normalizeH="0" baseline="0" dirty="0" smtClean="0">
                <a:ln>
                  <a:noFill/>
                </a:ln>
                <a:solidFill>
                  <a:schemeClr val="tx1"/>
                </a:solidFill>
                <a:effectLst/>
                <a:ea typeface="Times New Roman" pitchFamily="18" charset="0"/>
                <a:cs typeface="Arial" pitchFamily="34" charset="0"/>
              </a:rPr>
              <a:t> ve </a:t>
            </a:r>
            <a:r>
              <a:rPr kumimoji="0" lang="tr-TR" b="0" i="0" u="none" strike="noStrike" cap="none" normalizeH="0" baseline="0" dirty="0" err="1" smtClean="0">
                <a:ln>
                  <a:noFill/>
                </a:ln>
                <a:solidFill>
                  <a:schemeClr val="tx1"/>
                </a:solidFill>
                <a:effectLst/>
                <a:ea typeface="Times New Roman" pitchFamily="18" charset="0"/>
                <a:cs typeface="Arial" pitchFamily="34" charset="0"/>
              </a:rPr>
              <a:t>ksilem</a:t>
            </a:r>
            <a:r>
              <a:rPr kumimoji="0" lang="tr-TR" b="0" i="0" u="none" strike="noStrike" cap="none" normalizeH="0" baseline="0" dirty="0" smtClean="0">
                <a:ln>
                  <a:noFill/>
                </a:ln>
                <a:solidFill>
                  <a:schemeClr val="tx1"/>
                </a:solidFill>
                <a:effectLst/>
                <a:ea typeface="Times New Roman" pitchFamily="18" charset="0"/>
                <a:cs typeface="Arial" pitchFamily="34" charset="0"/>
              </a:rPr>
              <a:t> ile taşınmaz. </a:t>
            </a:r>
            <a:r>
              <a:rPr kumimoji="0" lang="tr-TR" b="0" i="0" u="none" strike="noStrike" cap="none" normalizeH="0" baseline="0" dirty="0" err="1" smtClean="0">
                <a:ln>
                  <a:noFill/>
                </a:ln>
                <a:solidFill>
                  <a:schemeClr val="tx1"/>
                </a:solidFill>
                <a:effectLst/>
                <a:ea typeface="Times New Roman" pitchFamily="18" charset="0"/>
                <a:cs typeface="Arial" pitchFamily="34" charset="0"/>
              </a:rPr>
              <a:t>Vasküler</a:t>
            </a:r>
            <a:r>
              <a:rPr kumimoji="0" lang="tr-TR" b="0" i="0" u="none" strike="noStrike" cap="none" normalizeH="0" baseline="0" dirty="0" smtClean="0">
                <a:ln>
                  <a:noFill/>
                </a:ln>
                <a:solidFill>
                  <a:schemeClr val="tx1"/>
                </a:solidFill>
                <a:effectLst/>
                <a:ea typeface="Times New Roman" pitchFamily="18" charset="0"/>
                <a:cs typeface="Arial" pitchFamily="34" charset="0"/>
              </a:rPr>
              <a:t> demetler ile bağlantılı parankima hücreleriyle taşınır.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Oksin</a:t>
            </a:r>
            <a:r>
              <a:rPr kumimoji="0" lang="tr-TR" b="0" i="0" u="none" strike="noStrike" cap="none" normalizeH="0" baseline="0" dirty="0" smtClean="0">
                <a:ln>
                  <a:noFill/>
                </a:ln>
                <a:solidFill>
                  <a:schemeClr val="tx1"/>
                </a:solidFill>
                <a:effectLst/>
                <a:ea typeface="Times New Roman" pitchFamily="18" charset="0"/>
                <a:cs typeface="Arial" pitchFamily="34" charset="0"/>
              </a:rPr>
              <a:t> saatte 1 cm gibi çok yavaş hareket eder. </a:t>
            </a:r>
          </a:p>
          <a:p>
            <a:pPr marL="0" marR="0" lvl="0" indent="344488" algn="just"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endParaRPr>
          </a:p>
          <a:p>
            <a:pPr marL="0" marR="0" lvl="0" indent="344488"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Giberellinin</a:t>
            </a:r>
            <a:r>
              <a:rPr kumimoji="0" lang="tr-TR" b="0" i="0" u="none" strike="noStrike" cap="none" normalizeH="0" baseline="0" dirty="0" smtClean="0">
                <a:ln>
                  <a:noFill/>
                </a:ln>
                <a:solidFill>
                  <a:schemeClr val="tx1"/>
                </a:solidFill>
                <a:effectLst/>
                <a:ea typeface="Times New Roman" pitchFamily="18" charset="0"/>
                <a:cs typeface="Arial" pitchFamily="34" charset="0"/>
              </a:rPr>
              <a:t> çok yoğun olarak tepe tomurcuklarında, kıvrılmış genç yapraklarda ve genç </a:t>
            </a:r>
            <a:r>
              <a:rPr kumimoji="0" lang="tr-TR" b="0" i="0" u="none" strike="noStrike" cap="none" normalizeH="0" baseline="0" dirty="0" err="1" smtClean="0">
                <a:ln>
                  <a:noFill/>
                </a:ln>
                <a:solidFill>
                  <a:schemeClr val="tx1"/>
                </a:solidFill>
                <a:effectLst/>
                <a:ea typeface="Times New Roman" pitchFamily="18" charset="0"/>
                <a:cs typeface="Arial" pitchFamily="34" charset="0"/>
              </a:rPr>
              <a:t>nodyum</a:t>
            </a:r>
            <a:r>
              <a:rPr kumimoji="0" lang="tr-TR" b="0" i="0" u="none" strike="noStrike" cap="none" normalizeH="0" baseline="0" dirty="0" smtClean="0">
                <a:ln>
                  <a:noFill/>
                </a:ln>
                <a:solidFill>
                  <a:schemeClr val="tx1"/>
                </a:solidFill>
                <a:effectLst/>
                <a:ea typeface="Times New Roman" pitchFamily="18" charset="0"/>
                <a:cs typeface="Arial" pitchFamily="34" charset="0"/>
              </a:rPr>
              <a:t> aralarında bulunduğu gözlenmiştir. Yaşlı dokularda ise çok az miktarda bulunur.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Apikal</a:t>
            </a:r>
            <a:r>
              <a:rPr kumimoji="0" lang="tr-TR" b="0" i="0" u="none" strike="noStrike" cap="none" normalizeH="0" baseline="0" dirty="0" smtClean="0">
                <a:ln>
                  <a:noFill/>
                </a:ln>
                <a:solidFill>
                  <a:schemeClr val="tx1"/>
                </a:solidFill>
                <a:effectLst/>
                <a:ea typeface="Times New Roman" pitchFamily="18" charset="0"/>
                <a:cs typeface="Arial" pitchFamily="34" charset="0"/>
              </a:rPr>
              <a:t> tomurcuklar ve genç yapraklar </a:t>
            </a:r>
            <a:r>
              <a:rPr kumimoji="0" lang="tr-TR" b="0" i="0" u="none" strike="noStrike" cap="none" normalizeH="0" baseline="0" dirty="0" err="1" smtClean="0">
                <a:ln>
                  <a:noFill/>
                </a:ln>
                <a:solidFill>
                  <a:schemeClr val="tx1"/>
                </a:solidFill>
                <a:effectLst/>
                <a:ea typeface="Times New Roman" pitchFamily="18" charset="0"/>
                <a:cs typeface="Arial" pitchFamily="34" charset="0"/>
              </a:rPr>
              <a:t>giberellin</a:t>
            </a:r>
            <a:r>
              <a:rPr kumimoji="0" lang="tr-TR" b="0" i="0" u="none" strike="noStrike" cap="none" normalizeH="0" baseline="0" dirty="0" smtClean="0">
                <a:ln>
                  <a:noFill/>
                </a:ln>
                <a:solidFill>
                  <a:schemeClr val="tx1"/>
                </a:solidFill>
                <a:effectLst/>
                <a:ea typeface="Times New Roman" pitchFamily="18" charset="0"/>
                <a:cs typeface="Arial" pitchFamily="34" charset="0"/>
              </a:rPr>
              <a:t> üretim merkezleridir.</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85786" y="1028343"/>
            <a:ext cx="7715304"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indent="344488" algn="just" eaLnBrk="0" fontAlgn="base" hangingPunct="0">
              <a:spcBef>
                <a:spcPct val="0"/>
              </a:spcBef>
              <a:spcAft>
                <a:spcPct val="0"/>
              </a:spcAft>
            </a:pPr>
            <a:r>
              <a:rPr lang="tr-TR" dirty="0" err="1" smtClean="0">
                <a:ea typeface="Times New Roman" pitchFamily="18" charset="0"/>
                <a:cs typeface="Arial" pitchFamily="34" charset="0"/>
              </a:rPr>
              <a:t>Giberellin</a:t>
            </a:r>
            <a:r>
              <a:rPr lang="tr-TR" dirty="0" smtClean="0">
                <a:ea typeface="Times New Roman" pitchFamily="18" charset="0"/>
                <a:cs typeface="Arial" pitchFamily="34" charset="0"/>
              </a:rPr>
              <a:t> ve </a:t>
            </a:r>
            <a:r>
              <a:rPr lang="tr-TR" dirty="0" err="1" smtClean="0">
                <a:ea typeface="Times New Roman" pitchFamily="18" charset="0"/>
                <a:cs typeface="Arial" pitchFamily="34" charset="0"/>
              </a:rPr>
              <a:t>oksinin</a:t>
            </a:r>
            <a:r>
              <a:rPr lang="tr-TR" dirty="0" smtClean="0">
                <a:ea typeface="Times New Roman" pitchFamily="18" charset="0"/>
                <a:cs typeface="Arial" pitchFamily="34" charset="0"/>
              </a:rPr>
              <a:t> bitkideki dağılımı büyük benzerlik göstermesine karşın bitki içindeki </a:t>
            </a:r>
            <a:r>
              <a:rPr lang="tr-TR" dirty="0" err="1" smtClean="0">
                <a:ea typeface="Times New Roman" pitchFamily="18" charset="0"/>
                <a:cs typeface="Arial" pitchFamily="34" charset="0"/>
              </a:rPr>
              <a:t>taşınımlarında</a:t>
            </a:r>
            <a:r>
              <a:rPr lang="tr-TR" dirty="0" smtClean="0">
                <a:ea typeface="Times New Roman" pitchFamily="18" charset="0"/>
                <a:cs typeface="Arial" pitchFamily="34" charset="0"/>
              </a:rPr>
              <a:t> farklılık tespit edilmiştir. </a:t>
            </a:r>
            <a:r>
              <a:rPr lang="tr-TR" dirty="0" err="1" smtClean="0">
                <a:ea typeface="Times New Roman" pitchFamily="18" charset="0"/>
                <a:cs typeface="Arial" pitchFamily="34" charset="0"/>
              </a:rPr>
              <a:t>Oksinin</a:t>
            </a:r>
            <a:r>
              <a:rPr lang="tr-TR" dirty="0" smtClean="0">
                <a:ea typeface="Times New Roman" pitchFamily="18" charset="0"/>
                <a:cs typeface="Arial" pitchFamily="34" charset="0"/>
              </a:rPr>
              <a:t> bitkide tek yönde taşınmasına karşın </a:t>
            </a:r>
            <a:r>
              <a:rPr lang="tr-TR" dirty="0" err="1" smtClean="0">
                <a:ea typeface="Times New Roman" pitchFamily="18" charset="0"/>
                <a:cs typeface="Arial" pitchFamily="34" charset="0"/>
              </a:rPr>
              <a:t>giberellinler</a:t>
            </a:r>
            <a:r>
              <a:rPr lang="tr-TR" dirty="0" smtClean="0">
                <a:ea typeface="Times New Roman" pitchFamily="18" charset="0"/>
                <a:cs typeface="Arial" pitchFamily="34" charset="0"/>
              </a:rPr>
              <a:t> </a:t>
            </a:r>
            <a:r>
              <a:rPr lang="tr-TR" dirty="0" err="1" smtClean="0">
                <a:ea typeface="Times New Roman" pitchFamily="18" charset="0"/>
                <a:cs typeface="Arial" pitchFamily="34" charset="0"/>
              </a:rPr>
              <a:t>ksilem</a:t>
            </a:r>
            <a:r>
              <a:rPr lang="tr-TR" dirty="0" smtClean="0">
                <a:ea typeface="Times New Roman" pitchFamily="18" charset="0"/>
                <a:cs typeface="Arial" pitchFamily="34" charset="0"/>
              </a:rPr>
              <a:t> ve </a:t>
            </a:r>
            <a:r>
              <a:rPr lang="tr-TR" dirty="0" err="1" smtClean="0">
                <a:ea typeface="Times New Roman" pitchFamily="18" charset="0"/>
                <a:cs typeface="Arial" pitchFamily="34" charset="0"/>
              </a:rPr>
              <a:t>floemde</a:t>
            </a:r>
            <a:r>
              <a:rPr lang="tr-TR" dirty="0" smtClean="0">
                <a:ea typeface="Times New Roman" pitchFamily="18" charset="0"/>
                <a:cs typeface="Arial" pitchFamily="34" charset="0"/>
              </a:rPr>
              <a:t> serbestçe hareket edebilmektedir.</a:t>
            </a:r>
          </a:p>
          <a:p>
            <a:pPr lvl="0" indent="344488" algn="just" eaLnBrk="0" fontAlgn="base" hangingPunct="0">
              <a:spcBef>
                <a:spcPct val="0"/>
              </a:spcBef>
              <a:spcAft>
                <a:spcPct val="0"/>
              </a:spcAft>
            </a:pPr>
            <a:endParaRPr lang="tr-TR" dirty="0" smtClean="0"/>
          </a:p>
          <a:p>
            <a:pPr lvl="0" indent="344488" algn="just" eaLnBrk="0" fontAlgn="base" hangingPunct="0">
              <a:spcBef>
                <a:spcPct val="0"/>
              </a:spcBef>
              <a:spcAft>
                <a:spcPct val="0"/>
              </a:spcAft>
            </a:pPr>
            <a:r>
              <a:rPr lang="tr-TR" dirty="0" err="1" smtClean="0">
                <a:ea typeface="Times New Roman" pitchFamily="18" charset="0"/>
                <a:cs typeface="Arial" pitchFamily="34" charset="0"/>
              </a:rPr>
              <a:t>Sitokininler</a:t>
            </a:r>
            <a:r>
              <a:rPr lang="tr-TR" dirty="0" smtClean="0">
                <a:ea typeface="Times New Roman" pitchFamily="18" charset="0"/>
                <a:cs typeface="Arial" pitchFamily="34" charset="0"/>
              </a:rPr>
              <a:t> genel olarak tohum, meyve, yaprak gibi genç organlarda en yüksek düzeyde bulunur. </a:t>
            </a:r>
          </a:p>
          <a:p>
            <a:pPr lvl="0" indent="344488" algn="just" eaLnBrk="0" fontAlgn="base" hangingPunct="0">
              <a:spcBef>
                <a:spcPct val="0"/>
              </a:spcBef>
              <a:spcAft>
                <a:spcPct val="0"/>
              </a:spcAft>
            </a:pPr>
            <a:endParaRPr lang="tr-TR" dirty="0" smtClean="0"/>
          </a:p>
          <a:p>
            <a:pPr lvl="0" indent="344488" algn="just" eaLnBrk="0" fontAlgn="base" hangingPunct="0">
              <a:spcBef>
                <a:spcPct val="0"/>
              </a:spcBef>
              <a:spcAft>
                <a:spcPct val="0"/>
              </a:spcAft>
            </a:pPr>
            <a:r>
              <a:rPr lang="tr-TR" dirty="0" smtClean="0">
                <a:ea typeface="Times New Roman" pitchFamily="18" charset="0"/>
                <a:cs typeface="Arial" pitchFamily="34" charset="0"/>
              </a:rPr>
              <a:t>Tüm bitkilerde kök </a:t>
            </a:r>
            <a:r>
              <a:rPr lang="tr-TR" dirty="0" err="1" smtClean="0">
                <a:ea typeface="Times New Roman" pitchFamily="18" charset="0"/>
                <a:cs typeface="Arial" pitchFamily="34" charset="0"/>
              </a:rPr>
              <a:t>apikal</a:t>
            </a:r>
            <a:r>
              <a:rPr lang="tr-TR" dirty="0" smtClean="0">
                <a:ea typeface="Times New Roman" pitchFamily="18" charset="0"/>
                <a:cs typeface="Arial" pitchFamily="34" charset="0"/>
              </a:rPr>
              <a:t> meristemleri önemli </a:t>
            </a:r>
            <a:r>
              <a:rPr lang="tr-TR" dirty="0" err="1" smtClean="0">
                <a:ea typeface="Times New Roman" pitchFamily="18" charset="0"/>
                <a:cs typeface="Arial" pitchFamily="34" charset="0"/>
              </a:rPr>
              <a:t>sitokinin</a:t>
            </a:r>
            <a:r>
              <a:rPr lang="tr-TR" dirty="0" smtClean="0">
                <a:ea typeface="Times New Roman" pitchFamily="18" charset="0"/>
                <a:cs typeface="Arial" pitchFamily="34" charset="0"/>
              </a:rPr>
              <a:t> sentez yerleridir. Kökte </a:t>
            </a:r>
            <a:r>
              <a:rPr lang="tr-TR" dirty="0" err="1" smtClean="0">
                <a:ea typeface="Times New Roman" pitchFamily="18" charset="0"/>
                <a:cs typeface="Arial" pitchFamily="34" charset="0"/>
              </a:rPr>
              <a:t>senlezlenen</a:t>
            </a:r>
            <a:r>
              <a:rPr lang="tr-TR" dirty="0" smtClean="0">
                <a:ea typeface="Times New Roman" pitchFamily="18" charset="0"/>
                <a:cs typeface="Arial" pitchFamily="34" charset="0"/>
              </a:rPr>
              <a:t> </a:t>
            </a:r>
            <a:r>
              <a:rPr lang="tr-TR" dirty="0" err="1" smtClean="0">
                <a:ea typeface="Times New Roman" pitchFamily="18" charset="0"/>
                <a:cs typeface="Arial" pitchFamily="34" charset="0"/>
              </a:rPr>
              <a:t>sitokininler</a:t>
            </a:r>
            <a:r>
              <a:rPr lang="tr-TR" dirty="0" smtClean="0">
                <a:ea typeface="Times New Roman" pitchFamily="18" charset="0"/>
                <a:cs typeface="Arial" pitchFamily="34" charset="0"/>
              </a:rPr>
              <a:t> </a:t>
            </a:r>
            <a:r>
              <a:rPr lang="tr-TR" dirty="0" err="1" smtClean="0">
                <a:ea typeface="Times New Roman" pitchFamily="18" charset="0"/>
                <a:cs typeface="Arial" pitchFamily="34" charset="0"/>
              </a:rPr>
              <a:t>ksilem</a:t>
            </a:r>
            <a:r>
              <a:rPr lang="tr-TR" dirty="0" smtClean="0">
                <a:ea typeface="Times New Roman" pitchFamily="18" charset="0"/>
                <a:cs typeface="Arial" pitchFamily="34" charset="0"/>
              </a:rPr>
              <a:t> ile topraktan alınan su ve mineraller ile birlikte gövdeye taşınır. </a:t>
            </a:r>
          </a:p>
          <a:p>
            <a:pPr lvl="0" indent="344488" algn="just" eaLnBrk="0" fontAlgn="base" hangingPunct="0">
              <a:spcBef>
                <a:spcPct val="0"/>
              </a:spcBef>
              <a:spcAft>
                <a:spcPct val="0"/>
              </a:spcAft>
            </a:pPr>
            <a:endParaRPr lang="tr-TR" dirty="0" smtClean="0"/>
          </a:p>
          <a:p>
            <a:pPr lvl="0" indent="344488" algn="just" eaLnBrk="0" fontAlgn="base" hangingPunct="0">
              <a:spcBef>
                <a:spcPct val="0"/>
              </a:spcBef>
              <a:spcAft>
                <a:spcPct val="0"/>
              </a:spcAft>
            </a:pPr>
            <a:r>
              <a:rPr lang="tr-TR" dirty="0" smtClean="0">
                <a:ea typeface="Times New Roman" pitchFamily="18" charset="0"/>
                <a:cs typeface="Arial" pitchFamily="34" charset="0"/>
              </a:rPr>
              <a:t>Yapraklardaki kloroplastlar ABA oluşturan </a:t>
            </a:r>
            <a:r>
              <a:rPr lang="tr-TR" dirty="0" err="1" smtClean="0">
                <a:ea typeface="Times New Roman" pitchFamily="18" charset="0"/>
                <a:cs typeface="Arial" pitchFamily="34" charset="0"/>
              </a:rPr>
              <a:t>karotenoidler</a:t>
            </a:r>
            <a:r>
              <a:rPr lang="tr-TR" dirty="0" smtClean="0">
                <a:ea typeface="Times New Roman" pitchFamily="18" charset="0"/>
                <a:cs typeface="Arial" pitchFamily="34" charset="0"/>
              </a:rPr>
              <a:t> içermektedir. Bitkilerdeki ABA hareketi </a:t>
            </a:r>
            <a:r>
              <a:rPr lang="tr-TR" dirty="0" err="1" smtClean="0">
                <a:ea typeface="Times New Roman" pitchFamily="18" charset="0"/>
                <a:cs typeface="Arial" pitchFamily="34" charset="0"/>
              </a:rPr>
              <a:t>giberellinlerinkine</a:t>
            </a:r>
            <a:r>
              <a:rPr lang="tr-TR" dirty="0" smtClean="0">
                <a:ea typeface="Times New Roman" pitchFamily="18" charset="0"/>
                <a:cs typeface="Arial" pitchFamily="34" charset="0"/>
              </a:rPr>
              <a:t> benzer.</a:t>
            </a:r>
            <a:endParaRPr lang="tr-TR"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285720" y="857232"/>
            <a:ext cx="8072462" cy="313932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47663" algn="just" defTabSz="914400" rtl="0" eaLnBrk="1" fontAlgn="base" latinLnBrk="0" hangingPunct="1">
              <a:lnSpc>
                <a:spcPct val="100000"/>
              </a:lnSpc>
              <a:spcBef>
                <a:spcPct val="0"/>
              </a:spcBef>
              <a:spcAft>
                <a:spcPct val="0"/>
              </a:spcAft>
              <a:buClrTx/>
              <a:buSzTx/>
              <a:buFontTx/>
              <a:buNone/>
              <a:tabLst>
                <a:tab pos="331788" algn="l"/>
              </a:tabLst>
            </a:pPr>
            <a:r>
              <a:rPr kumimoji="0" lang="tr-TR" b="1" i="0" u="none" strike="noStrike" cap="none" normalizeH="0" baseline="0" dirty="0" smtClean="0">
                <a:ln>
                  <a:noFill/>
                </a:ln>
                <a:solidFill>
                  <a:schemeClr val="tx1"/>
                </a:solidFill>
                <a:effectLst/>
                <a:ea typeface="Times New Roman" pitchFamily="18" charset="0"/>
                <a:cs typeface="Arial" pitchFamily="34" charset="0"/>
              </a:rPr>
              <a:t>BİTKİ BÜYÜME DÜZENLEYİCİLERİ</a:t>
            </a:r>
          </a:p>
          <a:p>
            <a:pPr marL="0" marR="0" lvl="0" indent="347663" algn="just" defTabSz="914400" rtl="0" eaLnBrk="1" fontAlgn="base" latinLnBrk="0" hangingPunct="1">
              <a:lnSpc>
                <a:spcPct val="100000"/>
              </a:lnSpc>
              <a:spcBef>
                <a:spcPct val="0"/>
              </a:spcBef>
              <a:spcAft>
                <a:spcPct val="0"/>
              </a:spcAft>
              <a:buClrTx/>
              <a:buSzTx/>
              <a:buFontTx/>
              <a:buNone/>
              <a:tabLst>
                <a:tab pos="331788" algn="l"/>
              </a:tabLst>
            </a:pPr>
            <a:endParaRPr kumimoji="0" lang="tr-TR" b="0" i="0" u="none" strike="noStrike" cap="none" normalizeH="0" baseline="0" dirty="0" smtClean="0">
              <a:ln>
                <a:noFill/>
              </a:ln>
              <a:solidFill>
                <a:schemeClr val="tx1"/>
              </a:solidFill>
              <a:effectLst/>
            </a:endParaRPr>
          </a:p>
          <a:p>
            <a:pPr marL="0" marR="0" lvl="0" indent="347663" algn="just" defTabSz="914400" rtl="0" eaLnBrk="0" fontAlgn="base" latinLnBrk="0" hangingPunct="0">
              <a:lnSpc>
                <a:spcPct val="100000"/>
              </a:lnSpc>
              <a:spcBef>
                <a:spcPct val="0"/>
              </a:spcBef>
              <a:spcAft>
                <a:spcPct val="0"/>
              </a:spcAft>
              <a:buClrTx/>
              <a:buSzTx/>
              <a:buFontTx/>
              <a:buNone/>
              <a:tabLst>
                <a:tab pos="331788" algn="l"/>
              </a:tabLst>
            </a:pPr>
            <a:r>
              <a:rPr kumimoji="0" lang="tr-TR" b="0" i="0" u="none" strike="noStrike" cap="none" normalizeH="0" baseline="0" dirty="0" smtClean="0">
                <a:ln>
                  <a:noFill/>
                </a:ln>
                <a:solidFill>
                  <a:schemeClr val="tx1"/>
                </a:solidFill>
                <a:effectLst/>
                <a:ea typeface="Times New Roman" pitchFamily="18" charset="0"/>
                <a:cs typeface="Arial" pitchFamily="34" charset="0"/>
              </a:rPr>
              <a:t>Bitkilerde çeşitli büyüme olaylarının düzenlenmesinde rolü olan büyüme hormonlarına benzer etkilere sahip çeşitli yapay kimyasal maddelere </a:t>
            </a:r>
            <a:r>
              <a:rPr kumimoji="0" lang="tr-TR" b="0" i="1" u="none" strike="noStrike" cap="none" normalizeH="0" baseline="0" dirty="0" smtClean="0">
                <a:ln>
                  <a:noFill/>
                </a:ln>
                <a:solidFill>
                  <a:schemeClr val="tx1"/>
                </a:solidFill>
                <a:effectLst/>
                <a:ea typeface="Times New Roman" pitchFamily="18" charset="0"/>
                <a:cs typeface="Arial" pitchFamily="34" charset="0"/>
              </a:rPr>
              <a:t>Bitki Bü­yüme Düzenleyicileri </a:t>
            </a:r>
            <a:r>
              <a:rPr kumimoji="0" lang="tr-TR" b="0" i="0" u="none" strike="noStrike" cap="none" normalizeH="0" baseline="0" dirty="0" smtClean="0">
                <a:ln>
                  <a:noFill/>
                </a:ln>
                <a:solidFill>
                  <a:schemeClr val="tx1"/>
                </a:solidFill>
                <a:effectLst/>
                <a:ea typeface="Times New Roman" pitchFamily="18" charset="0"/>
                <a:cs typeface="Arial" pitchFamily="34" charset="0"/>
              </a:rPr>
              <a:t>ya da </a:t>
            </a:r>
            <a:r>
              <a:rPr kumimoji="0" lang="tr-TR" b="0" i="1" u="none" strike="noStrike" cap="none" normalizeH="0" baseline="0" dirty="0" smtClean="0">
                <a:ln>
                  <a:noFill/>
                </a:ln>
                <a:solidFill>
                  <a:schemeClr val="tx1"/>
                </a:solidFill>
                <a:effectLst/>
                <a:ea typeface="Times New Roman" pitchFamily="18" charset="0"/>
                <a:cs typeface="Arial" pitchFamily="34" charset="0"/>
              </a:rPr>
              <a:t>Sentetik Bitki Büyüme Regülatörleri </a:t>
            </a:r>
            <a:r>
              <a:rPr kumimoji="0" lang="tr-TR" b="0" i="0" u="none" strike="noStrike" cap="none" normalizeH="0" baseline="0" dirty="0" smtClean="0">
                <a:ln>
                  <a:noFill/>
                </a:ln>
                <a:solidFill>
                  <a:schemeClr val="tx1"/>
                </a:solidFill>
                <a:effectLst/>
                <a:ea typeface="Times New Roman" pitchFamily="18" charset="0"/>
                <a:cs typeface="Arial" pitchFamily="34" charset="0"/>
              </a:rPr>
              <a:t>adı verilmektedir. Bitki gelişimini ilerletici özellikleri yanında bu maddelerden zararlı bitkiler ile savaşımda </a:t>
            </a:r>
            <a:r>
              <a:rPr kumimoji="0" lang="tr-TR" b="0" i="1" u="none" strike="noStrike" cap="none" normalizeH="0" baseline="0" dirty="0" err="1" smtClean="0">
                <a:ln>
                  <a:noFill/>
                </a:ln>
                <a:solidFill>
                  <a:schemeClr val="tx1"/>
                </a:solidFill>
                <a:effectLst/>
                <a:ea typeface="Times New Roman" pitchFamily="18" charset="0"/>
                <a:cs typeface="Arial" pitchFamily="34" charset="0"/>
              </a:rPr>
              <a:t>Herbisit</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olarak da yararlanılmaktadır.</a:t>
            </a:r>
          </a:p>
          <a:p>
            <a:pPr marL="0" marR="0" lvl="0" indent="347663" algn="just" defTabSz="914400" rtl="0" eaLnBrk="0" fontAlgn="base" latinLnBrk="0" hangingPunct="0">
              <a:lnSpc>
                <a:spcPct val="100000"/>
              </a:lnSpc>
              <a:spcBef>
                <a:spcPct val="0"/>
              </a:spcBef>
              <a:spcAft>
                <a:spcPct val="0"/>
              </a:spcAft>
              <a:buClrTx/>
              <a:buSzTx/>
              <a:buFontTx/>
              <a:buNone/>
              <a:tabLst>
                <a:tab pos="331788" algn="l"/>
              </a:tabLst>
            </a:pPr>
            <a:endParaRPr kumimoji="0" lang="tr-TR" b="0" i="0" u="none" strike="noStrike" cap="none" normalizeH="0" baseline="0" dirty="0" smtClean="0">
              <a:ln>
                <a:noFill/>
              </a:ln>
              <a:solidFill>
                <a:schemeClr val="tx1"/>
              </a:solidFill>
              <a:effectLst/>
            </a:endParaRPr>
          </a:p>
          <a:p>
            <a:pPr marL="0" marR="0" lvl="0" indent="347663" algn="just" defTabSz="914400" rtl="0" eaLnBrk="0" fontAlgn="base" latinLnBrk="0" hangingPunct="0">
              <a:lnSpc>
                <a:spcPct val="100000"/>
              </a:lnSpc>
              <a:spcBef>
                <a:spcPct val="0"/>
              </a:spcBef>
              <a:spcAft>
                <a:spcPct val="0"/>
              </a:spcAft>
              <a:buClrTx/>
              <a:buSzTx/>
              <a:buFontTx/>
              <a:buNone/>
              <a:tabLst>
                <a:tab pos="331788" algn="l"/>
              </a:tabLst>
            </a:pPr>
            <a:r>
              <a:rPr kumimoji="0" lang="tr-TR" b="0" i="1" u="none" strike="noStrike" cap="none" normalizeH="0" baseline="0" dirty="0" err="1" smtClean="0">
                <a:ln>
                  <a:noFill/>
                </a:ln>
                <a:solidFill>
                  <a:schemeClr val="tx1"/>
                </a:solidFill>
                <a:effectLst/>
                <a:ea typeface="Times New Roman" pitchFamily="18" charset="0"/>
                <a:cs typeface="Arial" pitchFamily="34" charset="0"/>
              </a:rPr>
              <a:t>İndolbütirik</a:t>
            </a:r>
            <a:r>
              <a:rPr kumimoji="0" lang="tr-TR" b="0" i="1" u="none" strike="noStrike" cap="none" normalizeH="0" baseline="0" dirty="0" smtClean="0">
                <a:ln>
                  <a:noFill/>
                </a:ln>
                <a:solidFill>
                  <a:schemeClr val="tx1"/>
                </a:solidFill>
                <a:effectLst/>
                <a:ea typeface="Times New Roman" pitchFamily="18" charset="0"/>
                <a:cs typeface="Arial" pitchFamily="34" charset="0"/>
              </a:rPr>
              <a:t> Asit </a:t>
            </a:r>
            <a:r>
              <a:rPr kumimoji="0" lang="tr-TR" b="0" i="0" u="none" strike="noStrike" cap="none" normalizeH="0" baseline="0" dirty="0" smtClean="0">
                <a:ln>
                  <a:noFill/>
                </a:ln>
                <a:solidFill>
                  <a:schemeClr val="tx1"/>
                </a:solidFill>
                <a:effectLst/>
                <a:ea typeface="Times New Roman" pitchFamily="18" charset="0"/>
                <a:cs typeface="Arial" pitchFamily="34" charset="0"/>
              </a:rPr>
              <a:t>(IBA) köklenmede, doğal veya sentetik </a:t>
            </a:r>
            <a:r>
              <a:rPr kumimoji="0" lang="tr-TR" b="0" i="0" u="none" strike="noStrike" cap="none" normalizeH="0" baseline="0" dirty="0" err="1" smtClean="0">
                <a:ln>
                  <a:noFill/>
                </a:ln>
                <a:solidFill>
                  <a:schemeClr val="tx1"/>
                </a:solidFill>
                <a:effectLst/>
                <a:ea typeface="Times New Roman" pitchFamily="18" charset="0"/>
                <a:cs typeface="Arial" pitchFamily="34" charset="0"/>
              </a:rPr>
              <a:t>IAA'den</a:t>
            </a:r>
            <a:r>
              <a:rPr kumimoji="0" lang="tr-TR" b="0" i="0" u="none" strike="noStrike" cap="none" normalizeH="0" baseline="0" dirty="0" smtClean="0">
                <a:ln>
                  <a:noFill/>
                </a:ln>
                <a:solidFill>
                  <a:schemeClr val="tx1"/>
                </a:solidFill>
                <a:effectLst/>
                <a:ea typeface="Times New Roman" pitchFamily="18" charset="0"/>
                <a:cs typeface="Arial" pitchFamily="34" charset="0"/>
              </a:rPr>
              <a:t> daha fazla etkilidir. Doku kültürlerinde kullanılan doku parçalarının köklendirilmesinde, </a:t>
            </a:r>
            <a:r>
              <a:rPr kumimoji="0" lang="tr-TR" b="0" i="1" u="none" strike="noStrike" cap="none" normalizeH="0" baseline="0" dirty="0" err="1" smtClean="0">
                <a:ln>
                  <a:noFill/>
                </a:ln>
                <a:solidFill>
                  <a:schemeClr val="tx1"/>
                </a:solidFill>
                <a:effectLst/>
                <a:ea typeface="Times New Roman" pitchFamily="18" charset="0"/>
                <a:cs typeface="Arial" pitchFamily="34" charset="0"/>
              </a:rPr>
              <a:t>Partenokarpik</a:t>
            </a:r>
            <a:r>
              <a:rPr kumimoji="0" lang="tr-TR" b="0" i="1" u="none" strike="noStrike" cap="none" normalizeH="0" baseline="0" dirty="0" smtClean="0">
                <a:ln>
                  <a:noFill/>
                </a:ln>
                <a:solidFill>
                  <a:schemeClr val="tx1"/>
                </a:solidFill>
                <a:effectLst/>
                <a:ea typeface="Times New Roman" pitchFamily="18" charset="0"/>
                <a:cs typeface="Arial" pitchFamily="34" charset="0"/>
              </a:rPr>
              <a:t> </a:t>
            </a:r>
            <a:r>
              <a:rPr kumimoji="0" lang="tr-TR" b="0" i="0" u="none" strike="noStrike" cap="none" normalizeH="0" baseline="0" dirty="0" smtClean="0">
                <a:ln>
                  <a:noFill/>
                </a:ln>
                <a:solidFill>
                  <a:schemeClr val="tx1"/>
                </a:solidFill>
                <a:effectLst/>
                <a:ea typeface="Times New Roman" pitchFamily="18" charset="0"/>
                <a:cs typeface="Arial" pitchFamily="34" charset="0"/>
              </a:rPr>
              <a:t>yani çekirdeksiz meyve üretilmesinde en yaygın kullanılan eksinlerdir.</a:t>
            </a:r>
            <a:endParaRPr kumimoji="0" lang="tr-TR" b="0" i="0" u="none" strike="noStrike" cap="none" normalizeH="0" baseline="0" dirty="0" smtClean="0">
              <a:ln>
                <a:noFill/>
              </a:ln>
              <a:solidFill>
                <a:schemeClr val="tx1"/>
              </a:solidFill>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57224" y="1000108"/>
            <a:ext cx="7215238"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indent="347663" algn="just" eaLnBrk="0" fontAlgn="base" hangingPunct="0">
              <a:spcBef>
                <a:spcPct val="0"/>
              </a:spcBef>
              <a:spcAft>
                <a:spcPct val="0"/>
              </a:spcAft>
              <a:tabLst>
                <a:tab pos="331788" algn="l"/>
              </a:tabLst>
            </a:pPr>
            <a:r>
              <a:rPr lang="tr-TR" dirty="0" smtClean="0">
                <a:ea typeface="Times New Roman" pitchFamily="18" charset="0"/>
                <a:cs typeface="Arial" pitchFamily="34" charset="0"/>
              </a:rPr>
              <a:t>NAA zararlı bitkilerin öldürülmesinde aktivitesini </a:t>
            </a:r>
            <a:r>
              <a:rPr lang="tr-TR" dirty="0" err="1" smtClean="0">
                <a:ea typeface="Times New Roman" pitchFamily="18" charset="0"/>
                <a:cs typeface="Arial" pitchFamily="34" charset="0"/>
              </a:rPr>
              <a:t>oksine</a:t>
            </a:r>
            <a:r>
              <a:rPr lang="tr-TR" dirty="0" smtClean="0">
                <a:ea typeface="Times New Roman" pitchFamily="18" charset="0"/>
                <a:cs typeface="Arial" pitchFamily="34" charset="0"/>
              </a:rPr>
              <a:t> göre daha uzun devam ettirebildiği için bir </a:t>
            </a:r>
            <a:r>
              <a:rPr lang="tr-TR" dirty="0" err="1" smtClean="0">
                <a:ea typeface="Times New Roman" pitchFamily="18" charset="0"/>
                <a:cs typeface="Arial" pitchFamily="34" charset="0"/>
              </a:rPr>
              <a:t>herbisit</a:t>
            </a:r>
            <a:r>
              <a:rPr lang="tr-TR" dirty="0" smtClean="0">
                <a:ea typeface="Times New Roman" pitchFamily="18" charset="0"/>
                <a:cs typeface="Arial" pitchFamily="34" charset="0"/>
              </a:rPr>
              <a:t> olarak kullanılabilmektedir. Özellikle mısır, buğday, pirinç ve çavdar tarlalarında geniş yapraklı türlerle savaşımda çok büyük öneme sahiptir</a:t>
            </a:r>
            <a:r>
              <a:rPr lang="tr-TR" dirty="0" smtClean="0">
                <a:ea typeface="Times New Roman" pitchFamily="18" charset="0"/>
                <a:cs typeface="Arial" pitchFamily="34" charset="0"/>
              </a:rPr>
              <a:t>.</a:t>
            </a:r>
          </a:p>
          <a:p>
            <a:pPr lvl="0" indent="347663" algn="just" eaLnBrk="0" fontAlgn="base" hangingPunct="0">
              <a:spcBef>
                <a:spcPct val="0"/>
              </a:spcBef>
              <a:spcAft>
                <a:spcPct val="0"/>
              </a:spcAft>
              <a:tabLst>
                <a:tab pos="331788" algn="l"/>
              </a:tabLst>
            </a:pPr>
            <a:endParaRPr lang="tr-TR" dirty="0" smtClean="0"/>
          </a:p>
          <a:p>
            <a:pPr lvl="0" indent="347663" algn="just" eaLnBrk="0" fontAlgn="base" hangingPunct="0">
              <a:spcBef>
                <a:spcPct val="0"/>
              </a:spcBef>
              <a:spcAft>
                <a:spcPct val="0"/>
              </a:spcAft>
              <a:tabLst>
                <a:tab pos="331788" algn="l"/>
              </a:tabLst>
            </a:pPr>
            <a:r>
              <a:rPr lang="tr-TR" i="1" dirty="0" smtClean="0">
                <a:ea typeface="Times New Roman" pitchFamily="18" charset="0"/>
                <a:cs typeface="Arial" pitchFamily="34" charset="0"/>
              </a:rPr>
              <a:t>2,4 </a:t>
            </a:r>
            <a:r>
              <a:rPr lang="tr-TR" i="1" dirty="0" err="1" smtClean="0">
                <a:ea typeface="Times New Roman" pitchFamily="18" charset="0"/>
                <a:cs typeface="Arial" pitchFamily="34" charset="0"/>
              </a:rPr>
              <a:t>Diklorofenoksiasetik</a:t>
            </a:r>
            <a:r>
              <a:rPr lang="tr-TR" i="1" dirty="0" smtClean="0">
                <a:ea typeface="Times New Roman" pitchFamily="18" charset="0"/>
                <a:cs typeface="Arial" pitchFamily="34" charset="0"/>
              </a:rPr>
              <a:t> Asit </a:t>
            </a:r>
            <a:r>
              <a:rPr lang="tr-TR" dirty="0" smtClean="0">
                <a:ea typeface="Times New Roman" pitchFamily="18" charset="0"/>
                <a:cs typeface="Arial" pitchFamily="34" charset="0"/>
              </a:rPr>
              <a:t>(2,4 - D) </a:t>
            </a:r>
            <a:r>
              <a:rPr lang="tr-TR" dirty="0" err="1" smtClean="0">
                <a:ea typeface="Times New Roman" pitchFamily="18" charset="0"/>
                <a:cs typeface="Arial" pitchFamily="34" charset="0"/>
              </a:rPr>
              <a:t>IAA'den</a:t>
            </a:r>
            <a:r>
              <a:rPr lang="tr-TR" dirty="0" smtClean="0">
                <a:ea typeface="Times New Roman" pitchFamily="18" charset="0"/>
                <a:cs typeface="Arial" pitchFamily="34" charset="0"/>
              </a:rPr>
              <a:t> belirgin şekilde daha etkilidir. Aşırı dozlar uygulama takvimine uyulmadığı durumlarda tehlikeli olmaktadırlar. </a:t>
            </a:r>
            <a:r>
              <a:rPr lang="tr-TR" dirty="0" err="1" smtClean="0">
                <a:ea typeface="Times New Roman" pitchFamily="18" charset="0"/>
                <a:cs typeface="Arial" pitchFamily="34" charset="0"/>
              </a:rPr>
              <a:t>Herbisit</a:t>
            </a:r>
            <a:r>
              <a:rPr lang="tr-TR" dirty="0" smtClean="0">
                <a:ea typeface="Times New Roman" pitchFamily="18" charset="0"/>
                <a:cs typeface="Arial" pitchFamily="34" charset="0"/>
              </a:rPr>
              <a:t> olarak kullanılan 2,4-D, </a:t>
            </a:r>
            <a:r>
              <a:rPr lang="tr-TR" dirty="0" err="1" smtClean="0">
                <a:ea typeface="Times New Roman" pitchFamily="18" charset="0"/>
                <a:cs typeface="Arial" pitchFamily="34" charset="0"/>
              </a:rPr>
              <a:t>dikotiller</a:t>
            </a:r>
            <a:r>
              <a:rPr lang="tr-TR" dirty="0" smtClean="0">
                <a:ea typeface="Times New Roman" pitchFamily="18" charset="0"/>
                <a:cs typeface="Arial" pitchFamily="34" charset="0"/>
              </a:rPr>
              <a:t> üzerinde </a:t>
            </a:r>
            <a:r>
              <a:rPr lang="tr-TR" dirty="0" err="1" smtClean="0">
                <a:ea typeface="Times New Roman" pitchFamily="18" charset="0"/>
                <a:cs typeface="Arial" pitchFamily="34" charset="0"/>
              </a:rPr>
              <a:t>monokotillerden</a:t>
            </a:r>
            <a:r>
              <a:rPr lang="tr-TR" dirty="0" smtClean="0">
                <a:ea typeface="Times New Roman" pitchFamily="18" charset="0"/>
                <a:cs typeface="Arial" pitchFamily="34" charset="0"/>
              </a:rPr>
              <a:t> daha çok etkili olmaktadır </a:t>
            </a:r>
            <a:endParaRPr lang="tr-TR" dirty="0" smtClean="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effectLst/>
      </a:spPr>
      <a:bodyPr vert="horz" wrap="square" lIns="91440" tIns="45720" rIns="91440" bIns="45720" numCol="1" anchor="ctr" anchorCtr="0" compatLnSpc="1">
        <a:prstTxWarp prst="textNoShape">
          <a:avLst/>
        </a:prstTxWarp>
        <a:spAutoFit/>
      </a:bodyPr>
      <a:lstStyle>
        <a:defPPr marL="0" marR="0" indent="357188" algn="just" defTabSz="914400" rtl="0" eaLnBrk="1" fontAlgn="base" latinLnBrk="0" hangingPunct="1">
          <a:lnSpc>
            <a:spcPct val="100000"/>
          </a:lnSpc>
          <a:spcBef>
            <a:spcPct val="0"/>
          </a:spcBef>
          <a:spcAft>
            <a:spcPct val="0"/>
          </a:spcAft>
          <a:buClrTx/>
          <a:buSzTx/>
          <a:buFontTx/>
          <a:buNone/>
          <a:tabLst/>
          <a:defRPr kumimoji="0" b="0" i="0" u="none" strike="noStrike" cap="none" normalizeH="0" baseline="0" dirty="0" err="1" smtClean="0">
            <a:ln>
              <a:noFill/>
            </a:ln>
            <a:solidFill>
              <a:schemeClr val="tx1"/>
            </a:solidFill>
            <a:effectLst/>
            <a:ea typeface="Times New Roman" pitchFamily="18" charset="0"/>
            <a:cs typeface="Arial" pitchFamily="34" charset="0"/>
          </a:defRPr>
        </a:defPPr>
      </a:lstStyle>
    </a:spDef>
  </a:objectDefaults>
  <a:extraClrSchemeLst/>
</a:theme>
</file>

<file path=docProps/app.xml><?xml version="1.0" encoding="utf-8"?>
<Properties xmlns="http://schemas.openxmlformats.org/officeDocument/2006/extended-properties" xmlns:vt="http://schemas.openxmlformats.org/officeDocument/2006/docPropsVTypes">
  <TotalTime>77</TotalTime>
  <Words>1540</Words>
  <PresentationFormat>Ekran Gösterisi (4:3)</PresentationFormat>
  <Paragraphs>138</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cp:lastModifiedBy>user</cp:lastModifiedBy>
  <cp:revision>12</cp:revision>
  <dcterms:modified xsi:type="dcterms:W3CDTF">2010-12-17T14:15:40Z</dcterms:modified>
</cp:coreProperties>
</file>