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58" r:id="rId12"/>
    <p:sldId id="259" r:id="rId13"/>
    <p:sldId id="260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8" r:id="rId30"/>
    <p:sldId id="289" r:id="rId31"/>
    <p:sldId id="290" r:id="rId32"/>
    <p:sldId id="284" r:id="rId33"/>
    <p:sldId id="285" r:id="rId34"/>
    <p:sldId id="286" r:id="rId35"/>
    <p:sldId id="287" r:id="rId3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1324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603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787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3450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78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301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951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025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683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3670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498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2F5D8-0408-40C1-A87E-21AFF8A30AAF}" type="datetimeFigureOut">
              <a:rPr lang="tr-TR" smtClean="0"/>
              <a:t>25/03/2020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8EBD-A2C1-4116-9431-35D63422F1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353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/>
              <a:t>İMMUNOKİMYASAL YÖNTEMLER 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90649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/>
              <a:t>İmmunoassay</a:t>
            </a:r>
            <a:r>
              <a:rPr lang="tr-TR" sz="2400" dirty="0"/>
              <a:t> teknikleri antijen-antikor ilişkisi kullanılarak molekül varlığı veya konsantrasyonunu tayin eden yöntemleri ifade eder.</a:t>
            </a:r>
          </a:p>
          <a:p>
            <a:r>
              <a:rPr lang="tr-TR" sz="2400" dirty="0"/>
              <a:t>Hormon, ilaç, protein, vitaminler gibi düşük miktardaki moleküllerin ölçülmesi için bu moleküllerle kendilerine karşı geliştirilmiş antikorlar arasındaki yüksek özgüllükten yararlanılır. </a:t>
            </a:r>
          </a:p>
        </p:txBody>
      </p:sp>
    </p:spTree>
    <p:extLst>
      <p:ext uri="{BB962C8B-B14F-4D97-AF65-F5344CB8AC3E}">
        <p14:creationId xmlns:p14="http://schemas.microsoft.com/office/powerpoint/2010/main" val="3188765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2600" dirty="0">
                <a:solidFill>
                  <a:srgbClr val="C00000"/>
                </a:solidFill>
              </a:rPr>
              <a:t>Antikorlar(Ab);  </a:t>
            </a:r>
            <a:r>
              <a:rPr lang="tr-TR" altLang="tr-TR" sz="2600" dirty="0"/>
              <a:t>proteinler, karbonhidratlar, nükleik asitler, lipitler ve diğer moleküller gibi birçok doğal ve sentetik antijenlere spesifik olarak bağlanabilen </a:t>
            </a:r>
            <a:r>
              <a:rPr lang="tr-TR" altLang="tr-TR" sz="2600" dirty="0" err="1"/>
              <a:t>immünglobulinlerdir</a:t>
            </a:r>
            <a:r>
              <a:rPr lang="tr-TR" altLang="tr-TR" sz="2600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2600" dirty="0" err="1"/>
              <a:t>IgG</a:t>
            </a:r>
            <a:r>
              <a:rPr lang="tr-TR" altLang="tr-TR" sz="2600" dirty="0"/>
              <a:t> kullanılan en yaygın </a:t>
            </a:r>
            <a:r>
              <a:rPr lang="tr-TR" altLang="tr-TR" sz="2600" dirty="0" err="1"/>
              <a:t>immünokimyasal</a:t>
            </a:r>
            <a:r>
              <a:rPr lang="tr-TR" altLang="tr-TR" sz="2600" dirty="0"/>
              <a:t> reaktiftir.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2600" dirty="0">
                <a:solidFill>
                  <a:srgbClr val="C00000"/>
                </a:solidFill>
              </a:rPr>
              <a:t>Antijen(</a:t>
            </a:r>
            <a:r>
              <a:rPr lang="tr-TR" altLang="tr-TR" sz="2600" dirty="0" err="1">
                <a:solidFill>
                  <a:srgbClr val="C00000"/>
                </a:solidFill>
              </a:rPr>
              <a:t>Ag</a:t>
            </a:r>
            <a:r>
              <a:rPr lang="tr-TR" altLang="tr-TR" sz="2600" dirty="0">
                <a:solidFill>
                  <a:srgbClr val="C00000"/>
                </a:solidFill>
              </a:rPr>
              <a:t>); </a:t>
            </a:r>
            <a:r>
              <a:rPr lang="tr-TR" altLang="tr-TR" sz="2600" dirty="0"/>
              <a:t>antikor oluşumu şart olmaksızın antikorla reaksiyona girebilen herhangi bir maddedir.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2600" dirty="0" err="1">
                <a:solidFill>
                  <a:srgbClr val="C00000"/>
                </a:solidFill>
              </a:rPr>
              <a:t>İmmünojen</a:t>
            </a:r>
            <a:r>
              <a:rPr lang="tr-TR" altLang="tr-TR" sz="2600" dirty="0"/>
              <a:t> bir protein veya bir protein taşıyıcıya bağlı bir maddedir. Konakçıda </a:t>
            </a:r>
            <a:r>
              <a:rPr lang="tr-TR" altLang="tr-TR" sz="2600" dirty="0" err="1"/>
              <a:t>immün</a:t>
            </a:r>
            <a:r>
              <a:rPr lang="tr-TR" altLang="tr-TR" sz="2600" dirty="0"/>
              <a:t> yanıta ve antikor oluşumuna neden olur.</a:t>
            </a:r>
            <a:endParaRPr lang="en-US" altLang="tr-TR" sz="2600" dirty="0"/>
          </a:p>
        </p:txBody>
      </p:sp>
    </p:spTree>
    <p:extLst>
      <p:ext uri="{BB962C8B-B14F-4D97-AF65-F5344CB8AC3E}">
        <p14:creationId xmlns:p14="http://schemas.microsoft.com/office/powerpoint/2010/main" val="50921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/>
          </a:p>
        </p:txBody>
      </p:sp>
      <p:sp>
        <p:nvSpPr>
          <p:cNvPr id="8195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2400" dirty="0"/>
              <a:t>Moleküler antijenin her özel bölgesi </a:t>
            </a:r>
            <a:r>
              <a:rPr lang="tr-TR" altLang="tr-TR" sz="2400" dirty="0" err="1">
                <a:solidFill>
                  <a:srgbClr val="C00000"/>
                </a:solidFill>
              </a:rPr>
              <a:t>epitop</a:t>
            </a:r>
            <a:r>
              <a:rPr lang="tr-TR" altLang="tr-TR" sz="2400" dirty="0">
                <a:solidFill>
                  <a:schemeClr val="accent2"/>
                </a:solidFill>
              </a:rPr>
              <a:t> </a:t>
            </a:r>
            <a:r>
              <a:rPr lang="tr-TR" altLang="tr-TR" sz="2400" dirty="0"/>
              <a:t>(</a:t>
            </a:r>
            <a:r>
              <a:rPr lang="tr-TR" altLang="tr-TR" sz="2400" dirty="0" err="1"/>
              <a:t>antijenik</a:t>
            </a:r>
            <a:r>
              <a:rPr lang="tr-TR" altLang="tr-TR" sz="2400" dirty="0"/>
              <a:t> determinant) olarak adlandırılan </a:t>
            </a:r>
            <a:r>
              <a:rPr lang="tr-TR" altLang="tr-TR" sz="2400" dirty="0" err="1"/>
              <a:t>komplementer</a:t>
            </a:r>
            <a:r>
              <a:rPr lang="tr-TR" altLang="tr-TR" sz="2400" dirty="0"/>
              <a:t> antikoru bağlar.</a:t>
            </a:r>
          </a:p>
          <a:p>
            <a:pPr eaLnBrk="1" hangingPunct="1"/>
            <a:endParaRPr lang="tr-TR" altLang="tr-TR" sz="2400" dirty="0"/>
          </a:p>
          <a:p>
            <a:pPr eaLnBrk="1" hangingPunct="1"/>
            <a:r>
              <a:rPr lang="tr-TR" altLang="tr-TR" sz="2400" dirty="0"/>
              <a:t>Antikorun antijenle bağlandığı bölgeye </a:t>
            </a:r>
            <a:r>
              <a:rPr lang="tr-TR" altLang="tr-TR" sz="2400" dirty="0" err="1">
                <a:solidFill>
                  <a:srgbClr val="C00000"/>
                </a:solidFill>
              </a:rPr>
              <a:t>paratop</a:t>
            </a:r>
            <a:r>
              <a:rPr lang="tr-TR" altLang="tr-TR" sz="2400" dirty="0"/>
              <a:t> denir.</a:t>
            </a:r>
          </a:p>
          <a:p>
            <a:pPr eaLnBrk="1" hangingPunct="1"/>
            <a:endParaRPr lang="tr-TR" altLang="tr-TR" sz="2400" dirty="0"/>
          </a:p>
          <a:p>
            <a:pPr eaLnBrk="1" hangingPunct="1"/>
            <a:r>
              <a:rPr lang="tr-TR" altLang="tr-TR" sz="2400" dirty="0" err="1">
                <a:solidFill>
                  <a:srgbClr val="C00000"/>
                </a:solidFill>
              </a:rPr>
              <a:t>Hapten</a:t>
            </a:r>
            <a:r>
              <a:rPr lang="tr-TR" altLang="tr-TR" sz="2400" dirty="0"/>
              <a:t> kendi başına </a:t>
            </a:r>
            <a:r>
              <a:rPr lang="tr-TR" altLang="tr-TR" sz="2400" dirty="0" err="1"/>
              <a:t>immün</a:t>
            </a:r>
            <a:r>
              <a:rPr lang="tr-TR" altLang="tr-TR" sz="2400" dirty="0"/>
              <a:t> yanıt oluşturmayan fakat bir immünolojik taşıyıcı ile birleştiği zaman antikor yanıtını uyaran belirleyicilerdir. </a:t>
            </a:r>
          </a:p>
        </p:txBody>
      </p:sp>
    </p:spTree>
    <p:extLst>
      <p:ext uri="{BB962C8B-B14F-4D97-AF65-F5344CB8AC3E}">
        <p14:creationId xmlns:p14="http://schemas.microsoft.com/office/powerpoint/2010/main" val="359650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/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 sz="2600" dirty="0">
                <a:solidFill>
                  <a:srgbClr val="FFC775"/>
                </a:solidFill>
              </a:rPr>
              <a:t>  </a:t>
            </a:r>
            <a:r>
              <a:rPr lang="tr-TR" altLang="tr-TR" sz="2600" dirty="0" err="1"/>
              <a:t>İmmünojenite</a:t>
            </a:r>
            <a:r>
              <a:rPr lang="tr-TR" altLang="tr-TR" sz="2600" dirty="0"/>
              <a:t> için gereken bazı özellikler :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600" dirty="0"/>
          </a:p>
          <a:p>
            <a:pPr eaLnBrk="1" hangingPunct="1"/>
            <a:r>
              <a:rPr lang="tr-TR" altLang="tr-TR" sz="2600" dirty="0"/>
              <a:t>Yapısal olarak yabancı olma </a:t>
            </a:r>
          </a:p>
          <a:p>
            <a:pPr eaLnBrk="1" hangingPunct="1"/>
            <a:r>
              <a:rPr lang="tr-TR" altLang="tr-TR" sz="2600" dirty="0"/>
              <a:t>En az MA 4000-5000 arası </a:t>
            </a:r>
          </a:p>
          <a:p>
            <a:pPr eaLnBrk="1" hangingPunct="1"/>
            <a:r>
              <a:rPr lang="tr-TR" altLang="tr-TR" sz="2600" dirty="0"/>
              <a:t>Molekül içinde yapısal olarak kararlı bölgeler</a:t>
            </a:r>
          </a:p>
          <a:p>
            <a:pPr eaLnBrk="1" hangingPunct="1"/>
            <a:r>
              <a:rPr lang="tr-TR" altLang="tr-TR" sz="2600" dirty="0"/>
              <a:t>Gelişigüzel yapıya sahip olma</a:t>
            </a:r>
          </a:p>
          <a:p>
            <a:pPr eaLnBrk="1" hangingPunct="1"/>
            <a:r>
              <a:rPr lang="tr-TR" altLang="tr-TR" sz="2600" dirty="0" err="1"/>
              <a:t>Metabolize</a:t>
            </a:r>
            <a:r>
              <a:rPr lang="tr-TR" altLang="tr-TR" sz="2600" dirty="0"/>
              <a:t> olma yeteneği</a:t>
            </a:r>
          </a:p>
          <a:p>
            <a:pPr eaLnBrk="1" hangingPunct="1"/>
            <a:r>
              <a:rPr lang="tr-TR" altLang="tr-TR" sz="2600" dirty="0"/>
              <a:t>Antikor oluşturucu mekanizması için özel </a:t>
            </a:r>
            <a:r>
              <a:rPr lang="tr-TR" altLang="tr-TR" sz="2600" dirty="0" err="1"/>
              <a:t>immunojenik</a:t>
            </a:r>
            <a:r>
              <a:rPr lang="tr-TR" altLang="tr-TR" sz="2600" dirty="0"/>
              <a:t> </a:t>
            </a:r>
            <a:r>
              <a:rPr lang="tr-TR" altLang="tr-TR" sz="2600" dirty="0" err="1"/>
              <a:t>konformasyona</a:t>
            </a:r>
            <a:r>
              <a:rPr lang="tr-TR" altLang="tr-TR" sz="2600" dirty="0"/>
              <a:t> erişebilme</a:t>
            </a:r>
          </a:p>
          <a:p>
            <a:pPr eaLnBrk="1" hangingPunct="1"/>
            <a:endParaRPr lang="tr-TR" altLang="tr-TR" sz="2600" dirty="0"/>
          </a:p>
        </p:txBody>
      </p:sp>
    </p:spTree>
    <p:extLst>
      <p:ext uri="{BB962C8B-B14F-4D97-AF65-F5344CB8AC3E}">
        <p14:creationId xmlns:p14="http://schemas.microsoft.com/office/powerpoint/2010/main" val="418208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/>
          </a:p>
        </p:txBody>
      </p:sp>
      <p:pic>
        <p:nvPicPr>
          <p:cNvPr id="10243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3413" y="130175"/>
            <a:ext cx="7539037" cy="6681788"/>
          </a:xfrm>
        </p:spPr>
      </p:pic>
    </p:spTree>
    <p:extLst>
      <p:ext uri="{BB962C8B-B14F-4D97-AF65-F5344CB8AC3E}">
        <p14:creationId xmlns:p14="http://schemas.microsoft.com/office/powerpoint/2010/main" val="2518728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>
          <a:xfrm>
            <a:off x="377825" y="1052513"/>
            <a:ext cx="8388350" cy="5257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altLang="tr-TR" sz="2600" dirty="0"/>
              <a:t>Antijen ve antikor arasındaki etkileşim gücü ve enerjisi iki terimle tanımlanır.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2600" dirty="0" err="1">
                <a:solidFill>
                  <a:srgbClr val="C00000"/>
                </a:solidFill>
              </a:rPr>
              <a:t>Affinite</a:t>
            </a:r>
            <a:r>
              <a:rPr lang="tr-TR" altLang="tr-TR" sz="2600" dirty="0">
                <a:solidFill>
                  <a:srgbClr val="C00000"/>
                </a:solidFill>
              </a:rPr>
              <a:t>:  </a:t>
            </a:r>
            <a:r>
              <a:rPr lang="tr-TR" altLang="tr-TR" sz="2600" dirty="0"/>
              <a:t>Tek antikorun bağlanma yeri ve antijen üzerindeki ona uyan </a:t>
            </a:r>
            <a:r>
              <a:rPr lang="tr-TR" altLang="tr-TR" sz="2600" dirty="0" err="1"/>
              <a:t>epitopun</a:t>
            </a:r>
            <a:r>
              <a:rPr lang="tr-TR" altLang="tr-TR" sz="2600" dirty="0"/>
              <a:t> etkileşiminin enerjisidir.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2600" dirty="0" err="1">
                <a:solidFill>
                  <a:srgbClr val="C00000"/>
                </a:solidFill>
              </a:rPr>
              <a:t>Avidite</a:t>
            </a:r>
            <a:r>
              <a:rPr lang="tr-TR" altLang="tr-TR" sz="2600" dirty="0">
                <a:solidFill>
                  <a:srgbClr val="C00000"/>
                </a:solidFill>
              </a:rPr>
              <a:t>: </a:t>
            </a:r>
            <a:r>
              <a:rPr lang="tr-TR" altLang="tr-TR" sz="2600" dirty="0"/>
              <a:t>Antijenle ile antikor arasındaki bağlanmanın tüm gücünü ifade eder ve antikor üzerindeki bütün bireysel bağlanma yerleri bağlanma </a:t>
            </a:r>
            <a:r>
              <a:rPr lang="tr-TR" altLang="tr-TR" sz="2600" dirty="0" err="1"/>
              <a:t>afinitelerinin</a:t>
            </a:r>
            <a:r>
              <a:rPr lang="tr-TR" altLang="tr-TR" sz="2600" dirty="0"/>
              <a:t> toplamını kapsar. </a:t>
            </a:r>
            <a:r>
              <a:rPr lang="tr-TR" altLang="tr-TR" sz="2600" dirty="0" err="1"/>
              <a:t>Örn</a:t>
            </a:r>
            <a:r>
              <a:rPr lang="tr-TR" altLang="tr-TR" sz="2600" dirty="0"/>
              <a:t>: </a:t>
            </a:r>
            <a:r>
              <a:rPr lang="tr-TR" altLang="tr-TR" sz="2600" dirty="0" err="1"/>
              <a:t>IgG</a:t>
            </a:r>
            <a:r>
              <a:rPr lang="tr-TR" altLang="tr-TR" sz="2600" dirty="0"/>
              <a:t>  2, </a:t>
            </a:r>
            <a:r>
              <a:rPr lang="tr-TR" altLang="tr-TR" sz="2600" dirty="0" err="1"/>
              <a:t>IgM</a:t>
            </a:r>
            <a:r>
              <a:rPr lang="tr-TR" altLang="tr-TR" sz="2600" dirty="0"/>
              <a:t> 10 bağlanma yerine sahiptir.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tr-TR" altLang="tr-TR" sz="2600" dirty="0"/>
          </a:p>
        </p:txBody>
      </p:sp>
    </p:spTree>
    <p:extLst>
      <p:ext uri="{BB962C8B-B14F-4D97-AF65-F5344CB8AC3E}">
        <p14:creationId xmlns:p14="http://schemas.microsoft.com/office/powerpoint/2010/main" val="1332699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/>
              <a:t>Antijen- antikor bağlanması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706563"/>
            <a:ext cx="7886700" cy="4351337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tr-TR" altLang="tr-TR" sz="2400" dirty="0"/>
              <a:t>Antijen – antikor bağlanmasını  oluşturmak için birkaç kuvvet birlikte hareket eder. üç ana kuvvet vardır: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tr-TR" altLang="tr-TR" sz="2400" dirty="0"/>
          </a:p>
          <a:p>
            <a:pPr marL="1252538" lvl="1" indent="-533400" eaLnBrk="1" hangingPunct="1"/>
            <a:r>
              <a:rPr lang="tr-TR" altLang="tr-TR" sz="2400" dirty="0"/>
              <a:t>Elektrostatik Van der </a:t>
            </a:r>
            <a:r>
              <a:rPr lang="tr-TR" altLang="tr-TR" sz="2400" dirty="0" err="1"/>
              <a:t>Waals</a:t>
            </a:r>
            <a:r>
              <a:rPr lang="tr-TR" altLang="tr-TR" sz="2400" dirty="0"/>
              <a:t> –</a:t>
            </a:r>
            <a:r>
              <a:rPr lang="tr-TR" altLang="tr-TR" sz="2400" dirty="0" err="1"/>
              <a:t>London</a:t>
            </a:r>
            <a:r>
              <a:rPr lang="tr-TR" altLang="tr-TR" sz="2400" dirty="0"/>
              <a:t> </a:t>
            </a:r>
            <a:r>
              <a:rPr lang="tr-TR" altLang="tr-TR" sz="2400" dirty="0" err="1"/>
              <a:t>dipol-dipol</a:t>
            </a:r>
            <a:r>
              <a:rPr lang="tr-TR" altLang="tr-TR" sz="2400" dirty="0"/>
              <a:t> etkileşimi</a:t>
            </a:r>
          </a:p>
          <a:p>
            <a:pPr marL="1252538" lvl="1" indent="-533400" eaLnBrk="1" hangingPunct="1"/>
            <a:r>
              <a:rPr lang="tr-TR" altLang="tr-TR" sz="2400" dirty="0" err="1"/>
              <a:t>Hidrofobik</a:t>
            </a:r>
            <a:r>
              <a:rPr lang="tr-TR" altLang="tr-TR" sz="2400" dirty="0"/>
              <a:t> etkileşimler</a:t>
            </a:r>
          </a:p>
          <a:p>
            <a:pPr marL="1252538" lvl="1" indent="-533400" eaLnBrk="1" hangingPunct="1"/>
            <a:r>
              <a:rPr lang="tr-TR" altLang="tr-TR" sz="2400" dirty="0"/>
              <a:t>İyonik bağlanma (</a:t>
            </a:r>
            <a:r>
              <a:rPr lang="tr-TR" altLang="tr-TR" sz="2400" dirty="0" err="1"/>
              <a:t>Ag</a:t>
            </a:r>
            <a:r>
              <a:rPr lang="tr-TR" altLang="tr-TR" sz="2400" dirty="0"/>
              <a:t> –Ab arasında COO</a:t>
            </a:r>
            <a:r>
              <a:rPr lang="tr-TR" altLang="tr-TR" sz="2400" baseline="30000" dirty="0"/>
              <a:t>-</a:t>
            </a:r>
            <a:r>
              <a:rPr lang="tr-TR" altLang="tr-TR" sz="2400" dirty="0"/>
              <a:t> ve NH</a:t>
            </a:r>
            <a:r>
              <a:rPr lang="tr-TR" altLang="tr-TR" sz="2400" baseline="-25000" dirty="0"/>
              <a:t>4</a:t>
            </a:r>
            <a:r>
              <a:rPr lang="tr-TR" altLang="tr-TR" sz="2400" baseline="30000" dirty="0"/>
              <a:t>+</a:t>
            </a:r>
            <a:r>
              <a:rPr lang="tr-TR" altLang="tr-TR" sz="2400" dirty="0"/>
              <a:t> arasında)</a:t>
            </a:r>
          </a:p>
          <a:p>
            <a:pPr marL="719138" lvl="1" indent="0" eaLnBrk="1" hangingPunct="1">
              <a:buNone/>
            </a:pPr>
            <a:endParaRPr lang="tr-TR" altLang="tr-TR" sz="2400" dirty="0"/>
          </a:p>
          <a:p>
            <a:pPr marL="719138" lvl="1" indent="0" eaLnBrk="1" hangingPunct="1">
              <a:buNone/>
            </a:pPr>
            <a:endParaRPr lang="tr-TR" altLang="tr-TR" sz="2400" dirty="0"/>
          </a:p>
          <a:p>
            <a:pPr marL="719138" lvl="1" indent="0" eaLnBrk="1" hangingPunct="1">
              <a:buNone/>
            </a:pPr>
            <a:r>
              <a:rPr lang="tr-TR" altLang="tr-TR" sz="2400" dirty="0" err="1"/>
              <a:t>İmmun</a:t>
            </a:r>
            <a:r>
              <a:rPr lang="tr-TR" altLang="tr-TR" sz="2400" dirty="0"/>
              <a:t> kompleks oluşumunu kolaylaştıran durumlar:</a:t>
            </a:r>
          </a:p>
          <a:p>
            <a:pPr marL="1062038" lvl="1" indent="-342900"/>
            <a:r>
              <a:rPr lang="tr-TR" altLang="tr-TR" sz="2400" dirty="0" err="1"/>
              <a:t>pH’ın</a:t>
            </a:r>
            <a:r>
              <a:rPr lang="tr-TR" altLang="tr-TR" sz="2400" dirty="0"/>
              <a:t> düşmesi </a:t>
            </a:r>
          </a:p>
          <a:p>
            <a:pPr marL="1062038" lvl="1" indent="-342900"/>
            <a:r>
              <a:rPr lang="tr-TR" altLang="tr-TR" sz="2400" dirty="0"/>
              <a:t>İyonik yükün artması </a:t>
            </a:r>
          </a:p>
          <a:p>
            <a:pPr marL="1062038" lvl="1" indent="-342900"/>
            <a:r>
              <a:rPr lang="tr-TR" altLang="tr-TR" sz="2400" dirty="0"/>
              <a:t>Sıcaklığın artması </a:t>
            </a:r>
          </a:p>
          <a:p>
            <a:pPr marL="719138" lvl="1" indent="0" eaLnBrk="1" hangingPunct="1">
              <a:buNone/>
            </a:pPr>
            <a:endParaRPr lang="tr-TR" altLang="tr-TR" sz="2000" dirty="0"/>
          </a:p>
          <a:p>
            <a:pPr marL="1252538" lvl="1" indent="-533400" eaLnBrk="1" hangingPunct="1"/>
            <a:endParaRPr lang="tr-TR" altLang="tr-TR" sz="2400" dirty="0"/>
          </a:p>
          <a:p>
            <a:pPr marL="1252538" lvl="1" indent="-533400" eaLnBrk="1" hangingPunct="1"/>
            <a:endParaRPr lang="tr-TR" altLang="tr-TR" sz="2000" dirty="0"/>
          </a:p>
        </p:txBody>
      </p:sp>
    </p:spTree>
    <p:extLst>
      <p:ext uri="{BB962C8B-B14F-4D97-AF65-F5344CB8AC3E}">
        <p14:creationId xmlns:p14="http://schemas.microsoft.com/office/powerpoint/2010/main" val="3257645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/>
              <a:t>İmmunolojik Yöntemler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400" dirty="0">
                <a:solidFill>
                  <a:srgbClr val="C00000"/>
                </a:solidFill>
              </a:rPr>
              <a:t>Kalitatif Yöntemler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/>
              <a:t>Pasif Jel Difüzyonu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err="1"/>
              <a:t>İmmünelektroforez</a:t>
            </a:r>
            <a:endParaRPr lang="tr-TR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/>
              <a:t>Western </a:t>
            </a:r>
            <a:r>
              <a:rPr lang="tr-TR" sz="2400" dirty="0" err="1"/>
              <a:t>Blot</a:t>
            </a:r>
            <a:r>
              <a:rPr lang="tr-TR" sz="2400" dirty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400" dirty="0">
                <a:solidFill>
                  <a:srgbClr val="C00000"/>
                </a:solidFill>
              </a:rPr>
              <a:t>Kantitatif Yöntemler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err="1"/>
              <a:t>Radyal</a:t>
            </a:r>
            <a:r>
              <a:rPr lang="tr-TR" sz="2400" dirty="0"/>
              <a:t> </a:t>
            </a:r>
            <a:r>
              <a:rPr lang="tr-TR" sz="2400" dirty="0" err="1"/>
              <a:t>İmmundifüzyon</a:t>
            </a:r>
            <a:r>
              <a:rPr lang="tr-TR" sz="2400" dirty="0"/>
              <a:t> ve </a:t>
            </a:r>
            <a:r>
              <a:rPr lang="tr-TR" sz="2400" dirty="0" err="1"/>
              <a:t>Elektroimmünölçüm</a:t>
            </a:r>
            <a:endParaRPr lang="tr-TR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err="1"/>
              <a:t>Türbidimetrik</a:t>
            </a:r>
            <a:r>
              <a:rPr lang="tr-TR" sz="2400" dirty="0"/>
              <a:t> ve </a:t>
            </a:r>
            <a:r>
              <a:rPr lang="tr-TR" sz="2400" dirty="0" err="1"/>
              <a:t>Nefelometrik</a:t>
            </a:r>
            <a:r>
              <a:rPr lang="tr-TR" sz="2400" dirty="0"/>
              <a:t> Ölçümler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/>
              <a:t>İşaretli </a:t>
            </a:r>
            <a:r>
              <a:rPr lang="tr-TR" sz="2400" dirty="0" err="1"/>
              <a:t>İmmünkimyasal</a:t>
            </a:r>
            <a:r>
              <a:rPr lang="tr-TR" sz="2400" dirty="0"/>
              <a:t> Ölçümler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8093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/>
              <a:t>    İşaretli İmmünokimyasal Ölçümler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2200" dirty="0" err="1"/>
              <a:t>İmmünokimyasal</a:t>
            </a:r>
            <a:r>
              <a:rPr lang="tr-TR" altLang="tr-TR" sz="2200" dirty="0"/>
              <a:t> ölçümlerin daha duyarlı ve özgül olması için işaretli Ab ve </a:t>
            </a:r>
            <a:r>
              <a:rPr lang="tr-TR" altLang="tr-TR" sz="2200" dirty="0" err="1"/>
              <a:t>Ag</a:t>
            </a:r>
            <a:r>
              <a:rPr lang="tr-TR" altLang="tr-TR" sz="2200" dirty="0"/>
              <a:t> kullanılmaktadır.</a:t>
            </a:r>
          </a:p>
        </p:txBody>
      </p:sp>
      <p:sp>
        <p:nvSpPr>
          <p:cNvPr id="17412" name="Line 3"/>
          <p:cNvSpPr>
            <a:spLocks noChangeShapeType="1"/>
          </p:cNvSpPr>
          <p:nvPr/>
        </p:nvSpPr>
        <p:spPr bwMode="auto">
          <a:xfrm>
            <a:off x="3203575" y="5805488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2636838"/>
            <a:ext cx="4248150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559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Kompetitif ve </a:t>
            </a:r>
            <a:r>
              <a:rPr lang="tr-TR" dirty="0" err="1"/>
              <a:t>Nonkompetitif</a:t>
            </a:r>
            <a:r>
              <a:rPr lang="tr-TR" dirty="0"/>
              <a:t> </a:t>
            </a:r>
            <a:r>
              <a:rPr lang="tr-TR" dirty="0" err="1"/>
              <a:t>Immunölçümler</a:t>
            </a:r>
            <a:r>
              <a:rPr lang="tr-TR" dirty="0"/>
              <a:t> 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          </a:t>
            </a:r>
            <a:r>
              <a:rPr lang="tr-TR" dirty="0">
                <a:solidFill>
                  <a:srgbClr val="C00000"/>
                </a:solidFill>
              </a:rPr>
              <a:t>  </a:t>
            </a:r>
            <a:r>
              <a:rPr lang="tr-TR" sz="2400" dirty="0">
                <a:solidFill>
                  <a:srgbClr val="C00000"/>
                </a:solidFill>
              </a:rPr>
              <a:t>Kompetitif </a:t>
            </a:r>
            <a:r>
              <a:rPr lang="tr-TR" sz="2400" dirty="0" err="1">
                <a:solidFill>
                  <a:srgbClr val="C00000"/>
                </a:solidFill>
              </a:rPr>
              <a:t>İmmunoassay</a:t>
            </a:r>
            <a:r>
              <a:rPr lang="tr-TR" sz="2400" dirty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endParaRPr lang="tr-TR" sz="2400" dirty="0">
              <a:solidFill>
                <a:srgbClr val="C00000"/>
              </a:solidFill>
            </a:endParaRPr>
          </a:p>
          <a:p>
            <a:r>
              <a:rPr lang="tr-TR" sz="2400" dirty="0"/>
              <a:t>Ölçülmek istenen </a:t>
            </a:r>
            <a:r>
              <a:rPr lang="tr-TR" sz="2400" dirty="0" err="1"/>
              <a:t>Ag</a:t>
            </a:r>
            <a:r>
              <a:rPr lang="tr-TR" sz="2400" dirty="0"/>
              <a:t>, işaretli </a:t>
            </a:r>
            <a:r>
              <a:rPr lang="tr-TR" sz="2400" dirty="0" err="1"/>
              <a:t>Ag</a:t>
            </a:r>
            <a:r>
              <a:rPr lang="tr-TR" sz="2400" dirty="0"/>
              <a:t> sınırlı sayıdaki  </a:t>
            </a:r>
            <a:r>
              <a:rPr lang="tr-TR" sz="2400" dirty="0" err="1"/>
              <a:t>Ab’la</a:t>
            </a:r>
            <a:r>
              <a:rPr lang="tr-TR" sz="2400" dirty="0"/>
              <a:t> birleşmek üzere aynı anda ortama konur. Antikora karşı yarışırlar.</a:t>
            </a:r>
          </a:p>
          <a:p>
            <a:r>
              <a:rPr lang="tr-TR" sz="2400" dirty="0"/>
              <a:t>Daha sonra bağlanmayan </a:t>
            </a:r>
            <a:r>
              <a:rPr lang="tr-TR" sz="2400" dirty="0" err="1"/>
              <a:t>Ag</a:t>
            </a:r>
            <a:r>
              <a:rPr lang="tr-TR" sz="2400" dirty="0"/>
              <a:t> </a:t>
            </a:r>
            <a:r>
              <a:rPr lang="tr-TR" sz="2400" dirty="0" err="1"/>
              <a:t>ler</a:t>
            </a:r>
            <a:r>
              <a:rPr lang="tr-TR" sz="2400" dirty="0"/>
              <a:t> uzaklaştırılır.</a:t>
            </a:r>
          </a:p>
          <a:p>
            <a:r>
              <a:rPr lang="tr-TR" sz="2400" dirty="0"/>
              <a:t>Geride kalan işaretli </a:t>
            </a:r>
            <a:r>
              <a:rPr lang="tr-TR" sz="2400" dirty="0" err="1"/>
              <a:t>Ag</a:t>
            </a:r>
            <a:r>
              <a:rPr lang="tr-TR" sz="2400" dirty="0"/>
              <a:t>- Ab komplekslerinin sinyali ölçülür.</a:t>
            </a:r>
          </a:p>
          <a:p>
            <a:r>
              <a:rPr lang="tr-TR" sz="2400" dirty="0"/>
              <a:t>Elde edilen sinyal miktarı </a:t>
            </a:r>
            <a:r>
              <a:rPr lang="tr-TR" sz="2400" dirty="0" err="1"/>
              <a:t>analit</a:t>
            </a:r>
            <a:r>
              <a:rPr lang="tr-TR" sz="2400" dirty="0"/>
              <a:t> konsantrasyonuyla ters orantılıdır.</a:t>
            </a:r>
          </a:p>
        </p:txBody>
      </p:sp>
    </p:spTree>
    <p:extLst>
      <p:ext uri="{BB962C8B-B14F-4D97-AF65-F5344CB8AC3E}">
        <p14:creationId xmlns:p14="http://schemas.microsoft.com/office/powerpoint/2010/main" val="4246068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/>
              <a:t>       </a:t>
            </a:r>
            <a:r>
              <a:rPr lang="tr-TR" sz="2400" dirty="0" err="1">
                <a:solidFill>
                  <a:srgbClr val="C00000"/>
                </a:solidFill>
              </a:rPr>
              <a:t>Nonkompetitif</a:t>
            </a:r>
            <a:r>
              <a:rPr lang="tr-TR" sz="2400" dirty="0">
                <a:solidFill>
                  <a:srgbClr val="C00000"/>
                </a:solidFill>
              </a:rPr>
              <a:t> </a:t>
            </a:r>
            <a:r>
              <a:rPr lang="tr-TR" sz="2400" dirty="0" err="1">
                <a:solidFill>
                  <a:srgbClr val="C00000"/>
                </a:solidFill>
              </a:rPr>
              <a:t>ımmunoassay</a:t>
            </a:r>
            <a:r>
              <a:rPr lang="tr-TR" sz="2400" dirty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endParaRPr lang="tr-TR" sz="2400" dirty="0">
              <a:solidFill>
                <a:srgbClr val="C00000"/>
              </a:solidFill>
            </a:endParaRPr>
          </a:p>
          <a:p>
            <a:r>
              <a:rPr lang="tr-TR" sz="2400" dirty="0"/>
              <a:t>Antikora önce örnekteki </a:t>
            </a:r>
            <a:r>
              <a:rPr lang="tr-TR" sz="2400" dirty="0" err="1"/>
              <a:t>Ag</a:t>
            </a:r>
            <a:r>
              <a:rPr lang="tr-TR" sz="2400" dirty="0"/>
              <a:t> bağlanır.</a:t>
            </a:r>
          </a:p>
          <a:p>
            <a:r>
              <a:rPr lang="tr-TR" sz="2400" dirty="0"/>
              <a:t> Bağlanmış ve serbest </a:t>
            </a:r>
            <a:r>
              <a:rPr lang="tr-TR" sz="2400" dirty="0" err="1"/>
              <a:t>Ag</a:t>
            </a:r>
            <a:r>
              <a:rPr lang="tr-TR" sz="2400" dirty="0"/>
              <a:t> </a:t>
            </a:r>
            <a:r>
              <a:rPr lang="tr-TR" sz="2400" dirty="0" err="1"/>
              <a:t>seperasyonu</a:t>
            </a:r>
            <a:r>
              <a:rPr lang="tr-TR" sz="2400" dirty="0"/>
              <a:t> yapılır.</a:t>
            </a:r>
          </a:p>
          <a:p>
            <a:r>
              <a:rPr lang="tr-TR" sz="2400" dirty="0"/>
              <a:t>İşaretlenmiş 2. Ab ilave edilir ve ölçüm yapılır.</a:t>
            </a:r>
          </a:p>
          <a:p>
            <a:r>
              <a:rPr lang="tr-TR" sz="2400" dirty="0" err="1"/>
              <a:t>Analit</a:t>
            </a:r>
            <a:r>
              <a:rPr lang="tr-TR" sz="2400" dirty="0"/>
              <a:t> konsantrasyonuyla sinyal  miktarı doğru </a:t>
            </a:r>
            <a:r>
              <a:rPr lang="tr-TR" sz="2400" dirty="0" err="1"/>
              <a:t>orantılıdr</a:t>
            </a:r>
            <a:r>
              <a:rPr lang="tr-TR" sz="2400" dirty="0"/>
              <a:t>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0589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Heterojen ve homojen </a:t>
            </a:r>
            <a:r>
              <a:rPr lang="tr-TR" sz="3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immünokimyasal</a:t>
            </a:r>
            <a:r>
              <a:rPr lang="tr-TR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 ölçümler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Ölçümlerde bağlı </a:t>
            </a:r>
            <a:r>
              <a:rPr lang="tr-TR" dirty="0" err="1"/>
              <a:t>konjugatlar</a:t>
            </a:r>
            <a:r>
              <a:rPr lang="tr-TR" dirty="0"/>
              <a:t> ile serbest formların </a:t>
            </a:r>
            <a:r>
              <a:rPr lang="tr-TR" dirty="0" err="1"/>
              <a:t>seperasyonu</a:t>
            </a:r>
            <a:r>
              <a:rPr lang="tr-TR" dirty="0"/>
              <a:t> yapılıyorsa heterojen,  yapılmıyorsa homojen diye isimlendirilir. </a:t>
            </a:r>
          </a:p>
        </p:txBody>
      </p:sp>
      <p:pic>
        <p:nvPicPr>
          <p:cNvPr id="4" name="Picture 4" descr="img1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859" y="2569605"/>
            <a:ext cx="4626806" cy="411958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298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C00000"/>
                </a:solidFill>
                <a:cs typeface="Times New Roman" panose="02020603050405020304" pitchFamily="18" charset="0"/>
              </a:rPr>
              <a:t>   </a:t>
            </a:r>
            <a:r>
              <a:rPr lang="tr-TR" altLang="tr-TR" sz="36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Radyoimmünölçüm</a:t>
            </a:r>
            <a:r>
              <a:rPr lang="tr-TR" altLang="tr-TR" sz="3600" dirty="0">
                <a:solidFill>
                  <a:srgbClr val="C00000"/>
                </a:solidFill>
                <a:cs typeface="Times New Roman" panose="02020603050405020304" pitchFamily="18" charset="0"/>
              </a:rPr>
              <a:t> (RİA)</a:t>
            </a:r>
            <a:br>
              <a:rPr lang="tr-TR" altLang="tr-TR" sz="3600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altLang="tr-TR" sz="2400" dirty="0">
                <a:cs typeface="Times New Roman" panose="02020603050405020304" pitchFamily="18" charset="0"/>
              </a:rPr>
              <a:t>Radyoaktif işaretli </a:t>
            </a:r>
            <a:r>
              <a:rPr lang="tr-TR" altLang="tr-TR" sz="2400" dirty="0" err="1">
                <a:cs typeface="Times New Roman" panose="02020603050405020304" pitchFamily="18" charset="0"/>
              </a:rPr>
              <a:t>Ag</a:t>
            </a:r>
            <a:r>
              <a:rPr lang="tr-TR" altLang="tr-TR" sz="2400" dirty="0">
                <a:cs typeface="Times New Roman" panose="02020603050405020304" pitchFamily="18" charset="0"/>
              </a:rPr>
              <a:t> veya Ab kullanan heterojen bir </a:t>
            </a:r>
            <a:r>
              <a:rPr lang="tr-TR" altLang="tr-TR" sz="2400" dirty="0" err="1">
                <a:cs typeface="Times New Roman" panose="02020603050405020304" pitchFamily="18" charset="0"/>
              </a:rPr>
              <a:t>immünölçümdür</a:t>
            </a:r>
            <a:r>
              <a:rPr lang="tr-TR" altLang="tr-TR" sz="2400" dirty="0">
                <a:cs typeface="Times New Roman" panose="02020603050405020304" pitchFamily="18" charset="0"/>
              </a:rPr>
              <a:t>. </a:t>
            </a:r>
          </a:p>
          <a:p>
            <a:r>
              <a:rPr lang="tr-TR" altLang="tr-TR" sz="2400" baseline="30000" dirty="0">
                <a:cs typeface="Times New Roman" panose="02020603050405020304" pitchFamily="18" charset="0"/>
              </a:rPr>
              <a:t>125</a:t>
            </a:r>
            <a:r>
              <a:rPr lang="tr-TR" altLang="tr-TR" sz="2400" dirty="0">
                <a:cs typeface="Times New Roman" panose="02020603050405020304" pitchFamily="18" charset="0"/>
              </a:rPr>
              <a:t>I, </a:t>
            </a:r>
            <a:r>
              <a:rPr lang="tr-TR" altLang="tr-TR" sz="2400" baseline="30000" dirty="0">
                <a:cs typeface="Times New Roman" panose="02020603050405020304" pitchFamily="18" charset="0"/>
              </a:rPr>
              <a:t>131</a:t>
            </a:r>
            <a:r>
              <a:rPr lang="tr-TR" altLang="tr-TR" sz="2400" dirty="0">
                <a:cs typeface="Times New Roman" panose="02020603050405020304" pitchFamily="18" charset="0"/>
              </a:rPr>
              <a:t>I ve trityum (</a:t>
            </a:r>
            <a:r>
              <a:rPr lang="tr-TR" altLang="tr-TR" sz="2400" baseline="30000" dirty="0">
                <a:cs typeface="Times New Roman" panose="02020603050405020304" pitchFamily="18" charset="0"/>
              </a:rPr>
              <a:t>3</a:t>
            </a:r>
            <a:r>
              <a:rPr lang="tr-TR" altLang="tr-TR" sz="2400" dirty="0">
                <a:cs typeface="Times New Roman" panose="02020603050405020304" pitchFamily="18" charset="0"/>
              </a:rPr>
              <a:t>H), </a:t>
            </a:r>
            <a:r>
              <a:rPr lang="tr-TR" altLang="tr-TR" sz="2400" baseline="30000" dirty="0">
                <a:cs typeface="Times New Roman" panose="02020603050405020304" pitchFamily="18" charset="0"/>
              </a:rPr>
              <a:t>57</a:t>
            </a:r>
            <a:r>
              <a:rPr lang="tr-TR" altLang="tr-TR" sz="2400" dirty="0">
                <a:cs typeface="Times New Roman" panose="02020603050405020304" pitchFamily="18" charset="0"/>
              </a:rPr>
              <a:t>Co  gibi işaretleyiciler kullanılır.</a:t>
            </a:r>
          </a:p>
          <a:p>
            <a:r>
              <a:rPr lang="tr-TR" altLang="tr-TR" sz="2400" dirty="0">
                <a:cs typeface="Times New Roman" panose="02020603050405020304" pitchFamily="18" charset="0"/>
              </a:rPr>
              <a:t>En çok kullanılan </a:t>
            </a:r>
            <a:r>
              <a:rPr lang="tr-TR" altLang="tr-TR" sz="2400" baseline="30000" dirty="0">
                <a:cs typeface="Times New Roman" panose="02020603050405020304" pitchFamily="18" charset="0"/>
              </a:rPr>
              <a:t>125</a:t>
            </a:r>
            <a:r>
              <a:rPr lang="tr-TR" altLang="tr-TR" sz="2400" dirty="0">
                <a:cs typeface="Times New Roman" panose="02020603050405020304" pitchFamily="18" charset="0"/>
              </a:rPr>
              <a:t>I : yarılanma ömrü 60 gün, gama ışını yayar.</a:t>
            </a:r>
          </a:p>
          <a:p>
            <a:r>
              <a:rPr lang="tr-TR" altLang="tr-TR" sz="2400" dirty="0">
                <a:cs typeface="Times New Roman" panose="02020603050405020304" pitchFamily="18" charset="0"/>
              </a:rPr>
              <a:t>Belli miktarda işaretlenmiş </a:t>
            </a:r>
            <a:r>
              <a:rPr lang="tr-TR" altLang="tr-TR" sz="2400" dirty="0" err="1">
                <a:cs typeface="Times New Roman" panose="02020603050405020304" pitchFamily="18" charset="0"/>
              </a:rPr>
              <a:t>Ag</a:t>
            </a:r>
            <a:r>
              <a:rPr lang="tr-TR" altLang="tr-TR" sz="2400" dirty="0">
                <a:cs typeface="Times New Roman" panose="02020603050405020304" pitchFamily="18" charset="0"/>
              </a:rPr>
              <a:t> , hasta örneği ve belli miktarda antikor karıştırılır ve bir süre </a:t>
            </a:r>
            <a:r>
              <a:rPr lang="tr-TR" altLang="tr-TR" sz="2400" dirty="0" err="1">
                <a:cs typeface="Times New Roman" panose="02020603050405020304" pitchFamily="18" charset="0"/>
              </a:rPr>
              <a:t>inkübe</a:t>
            </a:r>
            <a:r>
              <a:rPr lang="tr-TR" altLang="tr-TR" sz="2400" dirty="0">
                <a:cs typeface="Times New Roman" panose="02020603050405020304" pitchFamily="18" charset="0"/>
              </a:rPr>
              <a:t>  edilir.</a:t>
            </a:r>
          </a:p>
          <a:p>
            <a:r>
              <a:rPr lang="tr-TR" altLang="tr-TR" sz="2400" dirty="0">
                <a:cs typeface="Times New Roman" panose="02020603050405020304" pitchFamily="18" charset="0"/>
              </a:rPr>
              <a:t>Antijenler antikora bağlanmak için yarışırlar.</a:t>
            </a:r>
          </a:p>
          <a:p>
            <a:r>
              <a:rPr lang="tr-TR" altLang="tr-TR" sz="2400" dirty="0"/>
              <a:t>Ayırma aşaması uygulanır, kalan işaretli </a:t>
            </a:r>
            <a:r>
              <a:rPr lang="tr-TR" altLang="tr-TR" sz="2400" dirty="0" err="1"/>
              <a:t>Ag</a:t>
            </a:r>
            <a:r>
              <a:rPr lang="tr-TR" altLang="tr-TR" sz="2400" dirty="0"/>
              <a:t>-Ab kompleksinin radyoaktivitesi ölçülür ve </a:t>
            </a:r>
            <a:r>
              <a:rPr lang="tr-TR" altLang="tr-TR" sz="2400" dirty="0" err="1"/>
              <a:t>analit</a:t>
            </a:r>
            <a:r>
              <a:rPr lang="tr-TR" altLang="tr-TR" sz="2400" dirty="0"/>
              <a:t> konsantrasyonu hesaplanır.</a:t>
            </a:r>
          </a:p>
          <a:p>
            <a:r>
              <a:rPr lang="tr-TR" altLang="tr-TR" sz="2400" dirty="0"/>
              <a:t>Burada hasta örneğindeki  madde konsantrasyonu antikora bağlı radyoaktif madde miktarıyla ters orantılıdır.</a:t>
            </a:r>
          </a:p>
        </p:txBody>
      </p:sp>
    </p:spTree>
    <p:extLst>
      <p:ext uri="{BB962C8B-B14F-4D97-AF65-F5344CB8AC3E}">
        <p14:creationId xmlns:p14="http://schemas.microsoft.com/office/powerpoint/2010/main" val="2828601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6770" y="1398489"/>
            <a:ext cx="4398579" cy="5178157"/>
          </a:xfrm>
        </p:spPr>
      </p:pic>
    </p:spTree>
    <p:extLst>
      <p:ext uri="{BB962C8B-B14F-4D97-AF65-F5344CB8AC3E}">
        <p14:creationId xmlns:p14="http://schemas.microsoft.com/office/powerpoint/2010/main" val="1353596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ELISA (</a:t>
            </a:r>
            <a:r>
              <a:rPr lang="tr-TR" altLang="tr-TR" sz="3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Enzyme</a:t>
            </a:r>
            <a:r>
              <a:rPr lang="tr-TR" altLang="tr-TR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altLang="tr-TR" sz="3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Linked</a:t>
            </a:r>
            <a:r>
              <a:rPr lang="tr-TR" altLang="tr-TR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  <a:r>
              <a:rPr lang="tr-TR" altLang="tr-TR" sz="3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Immunosorbent</a:t>
            </a:r>
            <a:r>
              <a:rPr lang="tr-TR" altLang="tr-TR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altLang="tr-TR" sz="3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Assay</a:t>
            </a:r>
            <a:r>
              <a:rPr lang="tr-TR" altLang="tr-TR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 Antijen antikor reaksiyonlarını gösterebilmek için enzim kullanılan tüm tekniklere genel olarak enzim </a:t>
            </a:r>
            <a:r>
              <a:rPr lang="tr-TR" dirty="0" err="1"/>
              <a:t>immunölçüm</a:t>
            </a:r>
            <a:r>
              <a:rPr lang="tr-TR" dirty="0"/>
              <a:t>(</a:t>
            </a:r>
            <a:r>
              <a:rPr lang="tr-TR" dirty="0" err="1"/>
              <a:t>enzyme</a:t>
            </a:r>
            <a:r>
              <a:rPr lang="tr-TR" dirty="0"/>
              <a:t> </a:t>
            </a:r>
            <a:r>
              <a:rPr lang="tr-TR" dirty="0" err="1"/>
              <a:t>immunoassay</a:t>
            </a:r>
            <a:r>
              <a:rPr lang="tr-TR" dirty="0"/>
              <a:t>, EIA) denir.</a:t>
            </a:r>
          </a:p>
          <a:p>
            <a:r>
              <a:rPr lang="tr-TR" dirty="0"/>
              <a:t>ELISA, klinik analizlerde yaygın olarak kullanılan heterojen bir EIA tekniğidir.</a:t>
            </a:r>
          </a:p>
          <a:p>
            <a:r>
              <a:rPr lang="tr-TR" dirty="0"/>
              <a:t>ELISA , katı faza bağlı bir sistem üzerinden ilerler.</a:t>
            </a:r>
          </a:p>
          <a:p>
            <a:r>
              <a:rPr lang="tr-TR" dirty="0"/>
              <a:t>Katı faz olarak çoğunlukla </a:t>
            </a:r>
            <a:r>
              <a:rPr lang="tr-TR" dirty="0" err="1"/>
              <a:t>mikrotitrasyon</a:t>
            </a:r>
            <a:r>
              <a:rPr lang="tr-TR" dirty="0"/>
              <a:t> plakları şeklinde plastik kullanılmaktadır. </a:t>
            </a:r>
            <a:r>
              <a:rPr lang="tr-TR" dirty="0" err="1"/>
              <a:t>Polistren</a:t>
            </a:r>
            <a:r>
              <a:rPr lang="tr-TR" dirty="0"/>
              <a:t> </a:t>
            </a:r>
            <a:r>
              <a:rPr lang="tr-TR" dirty="0" err="1"/>
              <a:t>mikrotitrasyon</a:t>
            </a:r>
            <a:r>
              <a:rPr lang="tr-TR" dirty="0"/>
              <a:t> çukurcuklarından başka, plastik boncuklar, </a:t>
            </a:r>
            <a:r>
              <a:rPr lang="tr-TR" dirty="0" err="1"/>
              <a:t>ferröz</a:t>
            </a:r>
            <a:r>
              <a:rPr lang="tr-TR" dirty="0"/>
              <a:t> boncuklar ve </a:t>
            </a:r>
            <a:r>
              <a:rPr lang="tr-TR" dirty="0" err="1"/>
              <a:t>nitrosellüloz</a:t>
            </a:r>
            <a:r>
              <a:rPr lang="tr-TR" dirty="0"/>
              <a:t> </a:t>
            </a:r>
            <a:r>
              <a:rPr lang="tr-TR" dirty="0" err="1"/>
              <a:t>membran</a:t>
            </a:r>
            <a:r>
              <a:rPr lang="tr-TR" dirty="0"/>
              <a:t> da katı faz olarak kullanılabilir.</a:t>
            </a:r>
          </a:p>
        </p:txBody>
      </p:sp>
      <p:pic>
        <p:nvPicPr>
          <p:cNvPr id="2050" name="Picture 2" descr="http://www.elisa-antibody.com/uploads/Clean_Lilaic/96-well%20pl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941" y="5180282"/>
            <a:ext cx="2227059" cy="167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16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tr-TR" sz="2200" dirty="0" err="1"/>
              <a:t>ELISA’da</a:t>
            </a:r>
            <a:r>
              <a:rPr lang="tr-TR" altLang="tr-TR" sz="2200" dirty="0"/>
              <a:t> genelde kullanılan enzimler:  </a:t>
            </a:r>
            <a:r>
              <a:rPr lang="tr-TR" altLang="tr-TR" sz="2200" dirty="0" err="1"/>
              <a:t>Alkalen</a:t>
            </a:r>
            <a:r>
              <a:rPr lang="tr-TR" altLang="tr-TR" sz="2200" dirty="0"/>
              <a:t> </a:t>
            </a:r>
            <a:r>
              <a:rPr lang="tr-TR" altLang="tr-TR" sz="2200" dirty="0" err="1"/>
              <a:t>fosfataz</a:t>
            </a:r>
            <a:r>
              <a:rPr lang="tr-TR" altLang="tr-TR" sz="2200" dirty="0"/>
              <a:t>, </a:t>
            </a:r>
            <a:r>
              <a:rPr lang="tr-TR" altLang="tr-TR" sz="2200" dirty="0" err="1"/>
              <a:t>Horseradish</a:t>
            </a:r>
            <a:r>
              <a:rPr lang="tr-TR" altLang="tr-TR" sz="2200" dirty="0"/>
              <a:t> </a:t>
            </a:r>
            <a:r>
              <a:rPr lang="tr-TR" altLang="tr-TR" sz="2200" dirty="0" err="1"/>
              <a:t>peroksidaz</a:t>
            </a:r>
            <a:r>
              <a:rPr lang="tr-TR" altLang="tr-TR" sz="2200" dirty="0"/>
              <a:t>, glukoz-6-dehidrogenaz, b- </a:t>
            </a:r>
            <a:r>
              <a:rPr lang="tr-TR" altLang="tr-TR" sz="2200" dirty="0" err="1"/>
              <a:t>galaktozidaz</a:t>
            </a:r>
            <a:r>
              <a:rPr lang="tr-TR" altLang="tr-TR" sz="2200" dirty="0"/>
              <a:t> </a:t>
            </a:r>
          </a:p>
          <a:p>
            <a:r>
              <a:rPr lang="tr-TR" altLang="tr-TR" sz="2200" dirty="0"/>
              <a:t>Bunlar  </a:t>
            </a:r>
            <a:r>
              <a:rPr lang="tr-TR" altLang="tr-TR" sz="2200" dirty="0" err="1"/>
              <a:t>substratları</a:t>
            </a:r>
            <a:r>
              <a:rPr lang="tr-TR" altLang="tr-TR" sz="2200" dirty="0"/>
              <a:t> renkli ürünlere çevirebilme yeteneğinde olan enzimlerdir. </a:t>
            </a:r>
          </a:p>
          <a:p>
            <a:r>
              <a:rPr lang="tr-TR" altLang="tr-TR" sz="2200" dirty="0"/>
              <a:t>Oluşan renkli ürünler </a:t>
            </a:r>
            <a:r>
              <a:rPr lang="tr-TR" altLang="tr-TR" sz="2200" dirty="0" err="1"/>
              <a:t>spektrofotometrede</a:t>
            </a:r>
            <a:r>
              <a:rPr lang="tr-TR" altLang="tr-TR" sz="2200" dirty="0"/>
              <a:t> okutularak hesaplanır.</a:t>
            </a:r>
          </a:p>
          <a:p>
            <a:endParaRPr lang="tr-TR" altLang="tr-TR" sz="2000" dirty="0"/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ELISA çeşidi                          Kullanımı</a:t>
            </a:r>
          </a:p>
          <a:p>
            <a:r>
              <a:rPr lang="tr-TR" dirty="0"/>
              <a:t>Direkt ELISA               Antijen tarama, çözünebilir antijen belirleme</a:t>
            </a:r>
          </a:p>
          <a:p>
            <a:r>
              <a:rPr lang="tr-TR" dirty="0" err="1"/>
              <a:t>İndirekt</a:t>
            </a:r>
            <a:r>
              <a:rPr lang="tr-TR" dirty="0"/>
              <a:t> ELISA            Antikor tarama, </a:t>
            </a:r>
            <a:r>
              <a:rPr lang="tr-TR" dirty="0" err="1"/>
              <a:t>epitop</a:t>
            </a:r>
            <a:r>
              <a:rPr lang="tr-TR" dirty="0"/>
              <a:t> haritalama</a:t>
            </a:r>
          </a:p>
          <a:p>
            <a:r>
              <a:rPr lang="tr-TR" dirty="0"/>
              <a:t>Kompetitif ELISA       Antijen tarama, çözünebilir antijen belirleme</a:t>
            </a:r>
          </a:p>
          <a:p>
            <a:r>
              <a:rPr lang="tr-TR" dirty="0" err="1"/>
              <a:t>Sandwich</a:t>
            </a:r>
            <a:r>
              <a:rPr lang="tr-TR" dirty="0"/>
              <a:t> ELISA         Antikor tarama, </a:t>
            </a:r>
            <a:r>
              <a:rPr lang="tr-TR" dirty="0" err="1"/>
              <a:t>epitop</a:t>
            </a:r>
            <a:r>
              <a:rPr lang="tr-TR" dirty="0"/>
              <a:t> haritalama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5671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tr-TR" dirty="0"/>
              <a:t>Direkt ELISA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Antijen deney tüpünün iç çeperine bağlanır.</a:t>
            </a:r>
          </a:p>
          <a:p>
            <a:r>
              <a:rPr lang="tr-TR" dirty="0"/>
              <a:t>Ortama antijene özgü enzim bağlı bir antikor koyup bağlanması beklenir.</a:t>
            </a:r>
          </a:p>
          <a:p>
            <a:r>
              <a:rPr lang="tr-TR" dirty="0"/>
              <a:t>Ayırma işleminden sonra enzimin renk değişikliği oluşturacak </a:t>
            </a:r>
            <a:r>
              <a:rPr lang="tr-TR" dirty="0" err="1"/>
              <a:t>substratı</a:t>
            </a:r>
            <a:r>
              <a:rPr lang="tr-TR" dirty="0"/>
              <a:t> eklenir ve </a:t>
            </a:r>
            <a:r>
              <a:rPr lang="tr-TR" dirty="0" err="1"/>
              <a:t>spektrofotometre</a:t>
            </a:r>
            <a:r>
              <a:rPr lang="tr-TR" dirty="0"/>
              <a:t> ile ölçüm yapılır.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806" y="4386263"/>
            <a:ext cx="21431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87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057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İndirekt</a:t>
            </a:r>
            <a:r>
              <a:rPr lang="tr-TR" dirty="0"/>
              <a:t> ELISA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Burada ortamda en az 2 antikor vardır.</a:t>
            </a:r>
          </a:p>
          <a:p>
            <a:r>
              <a:rPr lang="tr-TR" dirty="0"/>
              <a:t>Biri enzime bağlıdır ve bu antijene direkt bağlanmaz, ya </a:t>
            </a:r>
            <a:r>
              <a:rPr lang="tr-TR" dirty="0" err="1"/>
              <a:t>Ag</a:t>
            </a:r>
            <a:r>
              <a:rPr lang="tr-TR" dirty="0"/>
              <a:t>-Ab kompleksine yada birinci antikora bağlanır.</a:t>
            </a:r>
          </a:p>
          <a:p>
            <a:r>
              <a:rPr lang="tr-TR" dirty="0" err="1"/>
              <a:t>İndirekt</a:t>
            </a:r>
            <a:r>
              <a:rPr lang="tr-TR" dirty="0"/>
              <a:t> denmesinin nedeni ölçülecek antijeni belirleyip ayıran ilk antikorun değil, ek olarak konan başka bir antikorun enzime bağlı olmasıdır.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731" y="4169971"/>
            <a:ext cx="218122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29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0" y="1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Bit Eşlem Resmi" r:id="rId3" imgW="5257143" imgH="5001323" progId="PBrush">
                  <p:embed/>
                </p:oleObj>
              </mc:Choice>
              <mc:Fallback>
                <p:oleObj name="Bit Eşlem Resmi" r:id="rId3" imgW="5257143" imgH="5001323" progId="PBrush">
                  <p:embed/>
                  <p:pic>
                    <p:nvPicPr>
                      <p:cNvPr id="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6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"/>
                        <a:ext cx="9144000" cy="6858000"/>
                      </a:xfrm>
                      <a:prstGeom prst="rect">
                        <a:avLst/>
                      </a:prstGeom>
                      <a:noFill/>
                      <a:ln w="63500">
                        <a:solidFill>
                          <a:srgbClr val="1F497D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0366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Kompetitif ELISA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 antijeni, miktarı belli işaretli antijen, miktarı belli antikor ortama konur.</a:t>
            </a:r>
          </a:p>
          <a:p>
            <a:r>
              <a:rPr lang="tr-TR" dirty="0"/>
              <a:t>Hasta antijeniyle işaretli antijenin antikora bağlanma için yarışma prensibine dayanır.</a:t>
            </a:r>
          </a:p>
          <a:p>
            <a:r>
              <a:rPr lang="tr-TR" dirty="0"/>
              <a:t>işaretli antijen antikora ne kadar çok bağlandıysa ortamda o kadar az hastaya ait antijen var demektir.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370" y="4713904"/>
            <a:ext cx="2189630" cy="153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18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80342" y="154111"/>
            <a:ext cx="7886700" cy="1325563"/>
          </a:xfrm>
        </p:spPr>
        <p:txBody>
          <a:bodyPr/>
          <a:lstStyle/>
          <a:p>
            <a:r>
              <a:rPr lang="tr-TR" dirty="0"/>
              <a:t>Sandviç ELISA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3906" y="1253331"/>
            <a:ext cx="7886700" cy="4351338"/>
          </a:xfrm>
        </p:spPr>
        <p:txBody>
          <a:bodyPr/>
          <a:lstStyle/>
          <a:p>
            <a:r>
              <a:rPr lang="tr-TR" dirty="0"/>
              <a:t>Diğerlerinden daha hassas ve daha özgündür.</a:t>
            </a:r>
          </a:p>
          <a:p>
            <a:r>
              <a:rPr lang="tr-TR" dirty="0"/>
              <a:t>Antijen belirlemek için </a:t>
            </a:r>
            <a:r>
              <a:rPr lang="tr-TR" dirty="0" err="1"/>
              <a:t>kuyucuklar</a:t>
            </a:r>
            <a:r>
              <a:rPr lang="tr-TR" dirty="0"/>
              <a:t> spesifik antikorla kaplanır.</a:t>
            </a:r>
          </a:p>
          <a:p>
            <a:r>
              <a:rPr lang="tr-TR" dirty="0"/>
              <a:t>Antijen içeren test solüsyonu ile </a:t>
            </a:r>
            <a:r>
              <a:rPr lang="tr-TR" dirty="0" err="1"/>
              <a:t>inkübe</a:t>
            </a:r>
            <a:r>
              <a:rPr lang="tr-TR" dirty="0"/>
              <a:t> edilir. </a:t>
            </a:r>
          </a:p>
          <a:p>
            <a:r>
              <a:rPr lang="tr-TR" dirty="0"/>
              <a:t>Bağlanmayan antijen yıkanır ve başka bir antijene özgü antikora bağlı enzim  eklenir ve </a:t>
            </a:r>
            <a:r>
              <a:rPr lang="tr-TR" dirty="0" err="1"/>
              <a:t>inkübe</a:t>
            </a:r>
            <a:r>
              <a:rPr lang="tr-TR" dirty="0"/>
              <a:t> edilir.</a:t>
            </a:r>
          </a:p>
          <a:p>
            <a:r>
              <a:rPr lang="tr-TR" dirty="0"/>
              <a:t>Bağlanmamış </a:t>
            </a:r>
            <a:r>
              <a:rPr lang="tr-TR" dirty="0" err="1"/>
              <a:t>konjugat</a:t>
            </a:r>
            <a:r>
              <a:rPr lang="tr-TR" dirty="0"/>
              <a:t> yıkanır ve </a:t>
            </a:r>
            <a:r>
              <a:rPr lang="tr-TR" dirty="0" err="1"/>
              <a:t>substrat</a:t>
            </a:r>
            <a:r>
              <a:rPr lang="tr-TR" dirty="0"/>
              <a:t> eklenir.</a:t>
            </a:r>
          </a:p>
          <a:p>
            <a:r>
              <a:rPr lang="tr-TR" dirty="0" err="1"/>
              <a:t>Substrat</a:t>
            </a:r>
            <a:r>
              <a:rPr lang="tr-TR" dirty="0"/>
              <a:t> hidrolizinin miktarı test çözeltisindeki antijen miktarıyla orantılıdır.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411" y="3864959"/>
            <a:ext cx="1787475" cy="28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88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94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 descr="http://www.sbs.utexas.edu/sanders/Bio347/Lectures/Pics/lectur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758965"/>
            <a:ext cx="7219081" cy="59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662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Kemilüminesan</a:t>
            </a:r>
            <a:r>
              <a:rPr lang="tr-TR" altLang="tr-TR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altLang="tr-TR" sz="3200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immünölçüm</a:t>
            </a:r>
            <a:r>
              <a:rPr lang="tr-TR" altLang="tr-TR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(CIA)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r>
              <a:rPr lang="tr-TR" dirty="0"/>
              <a:t>İşaretleyici olarak </a:t>
            </a:r>
            <a:r>
              <a:rPr lang="tr-TR" dirty="0" err="1"/>
              <a:t>kemilüminesan</a:t>
            </a:r>
            <a:r>
              <a:rPr lang="tr-TR" dirty="0"/>
              <a:t> madde kullanılan tekniktir.</a:t>
            </a:r>
          </a:p>
          <a:p>
            <a:r>
              <a:rPr lang="tr-TR" dirty="0"/>
              <a:t>Bazı canlılar herhangi bir ışığı alıp yansıtmaya ihtiyacı olmadan özel reaksiyonlar sonucu ışık üretebilirler. Buna </a:t>
            </a:r>
            <a:r>
              <a:rPr lang="tr-TR" dirty="0" err="1"/>
              <a:t>biyoluminesans</a:t>
            </a:r>
            <a:r>
              <a:rPr lang="tr-TR" dirty="0"/>
              <a:t> denir.</a:t>
            </a:r>
          </a:p>
          <a:p>
            <a:r>
              <a:rPr lang="tr-TR" dirty="0"/>
              <a:t>Benzer reaksiyonlarla laboratuvar ortamında kimyasallar kullanılarak ışık üretilmesi </a:t>
            </a:r>
            <a:r>
              <a:rPr lang="tr-TR" dirty="0" err="1"/>
              <a:t>kemilüminesanstır</a:t>
            </a:r>
            <a:r>
              <a:rPr lang="tr-TR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581290"/>
            <a:ext cx="5864061" cy="286350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15" y="4288778"/>
            <a:ext cx="1448533" cy="144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57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İşaretleyici moleküller </a:t>
            </a:r>
            <a:r>
              <a:rPr lang="tr-TR" dirty="0" err="1"/>
              <a:t>luminol</a:t>
            </a:r>
            <a:r>
              <a:rPr lang="tr-TR" dirty="0"/>
              <a:t>, </a:t>
            </a:r>
            <a:r>
              <a:rPr lang="tr-TR" dirty="0" err="1"/>
              <a:t>izoluminol</a:t>
            </a:r>
            <a:r>
              <a:rPr lang="tr-TR" dirty="0"/>
              <a:t>, </a:t>
            </a:r>
            <a:r>
              <a:rPr lang="tr-TR" dirty="0" err="1"/>
              <a:t>akridinyum</a:t>
            </a:r>
            <a:r>
              <a:rPr lang="tr-TR" dirty="0"/>
              <a:t> esterleri, </a:t>
            </a:r>
            <a:r>
              <a:rPr lang="tr-TR" dirty="0" err="1"/>
              <a:t>nitrofenil</a:t>
            </a:r>
            <a:r>
              <a:rPr lang="tr-TR" dirty="0"/>
              <a:t> oksalat gibi maddelerdir.</a:t>
            </a:r>
          </a:p>
          <a:p>
            <a:r>
              <a:rPr lang="tr-TR" dirty="0" err="1"/>
              <a:t>Kemiluminesan</a:t>
            </a:r>
            <a:r>
              <a:rPr lang="tr-TR" dirty="0"/>
              <a:t> </a:t>
            </a:r>
            <a:r>
              <a:rPr lang="tr-TR" dirty="0" err="1"/>
              <a:t>immunoassay</a:t>
            </a:r>
            <a:r>
              <a:rPr lang="tr-TR" dirty="0"/>
              <a:t> </a:t>
            </a:r>
            <a:r>
              <a:rPr lang="tr-TR" dirty="0" err="1"/>
              <a:t>sensitivitesi</a:t>
            </a:r>
            <a:r>
              <a:rPr lang="tr-TR" dirty="0"/>
              <a:t> yüksek bir yöntemdir.</a:t>
            </a:r>
          </a:p>
          <a:p>
            <a:r>
              <a:rPr lang="tr-TR" dirty="0" err="1"/>
              <a:t>Luminol</a:t>
            </a:r>
            <a:r>
              <a:rPr lang="tr-TR" dirty="0"/>
              <a:t> reaksiyonu 400-450 </a:t>
            </a:r>
            <a:r>
              <a:rPr lang="tr-TR" dirty="0" err="1"/>
              <a:t>nm</a:t>
            </a:r>
            <a:r>
              <a:rPr lang="tr-TR" dirty="0"/>
              <a:t> aralığında foton emisyonuna neden olur ve güçlendirici moleküllerin (</a:t>
            </a:r>
            <a:r>
              <a:rPr lang="tr-TR" dirty="0" err="1"/>
              <a:t>lusiferin</a:t>
            </a:r>
            <a:r>
              <a:rPr lang="tr-TR" dirty="0"/>
              <a:t> gibi) eklenmesiyle reaksiyon foton üretiminde artış sağlayarak uzun süre izlenebilir.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024" y="4141785"/>
            <a:ext cx="2140493" cy="2609557"/>
          </a:xfrm>
          <a:prstGeom prst="rect">
            <a:avLst/>
          </a:prstGeom>
        </p:spPr>
      </p:pic>
      <p:pic>
        <p:nvPicPr>
          <p:cNvPr id="16386" name="Picture 2" descr="http://3.bp.blogspot.com/-R8sWeBE1Mns/Tvq8_eu7HmI/AAAAAAAAAMI/t3v9PnSfhOc/s1600/800px-Luminol_chemiluminescence_molecular_representatio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891" y="3868443"/>
            <a:ext cx="4765122" cy="288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chemieasvetlo.cz/wp-content/uploads/2015/07/IMG_0397_mal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709" y="0"/>
            <a:ext cx="1844291" cy="122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301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Floresan </a:t>
            </a:r>
            <a:r>
              <a:rPr lang="tr-TR" dirty="0" err="1"/>
              <a:t>Immunassay</a:t>
            </a:r>
            <a:r>
              <a:rPr lang="tr-TR" dirty="0"/>
              <a:t> (FIA)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İşaretleyici olarak floresan maddeler kullanılır.</a:t>
            </a:r>
          </a:p>
          <a:p>
            <a:r>
              <a:rPr lang="tr-TR" dirty="0"/>
              <a:t>Antikor işaretlenip bağlanma ve yıkama işlemlerinden sonra geri kalan antijen- antikor kompleksine uyarıcı ışın gönderilir.</a:t>
            </a:r>
          </a:p>
          <a:p>
            <a:r>
              <a:rPr lang="tr-TR" dirty="0" err="1"/>
              <a:t>Florofor</a:t>
            </a:r>
            <a:r>
              <a:rPr lang="tr-TR" dirty="0"/>
              <a:t> madde bunu kendi </a:t>
            </a:r>
            <a:r>
              <a:rPr lang="tr-TR" dirty="0" err="1"/>
              <a:t>saçılım</a:t>
            </a:r>
            <a:r>
              <a:rPr lang="tr-TR" dirty="0"/>
              <a:t> dalga boyunda iade eder.</a:t>
            </a:r>
          </a:p>
          <a:p>
            <a:r>
              <a:rPr lang="tr-TR" dirty="0"/>
              <a:t>İade edilen ışık miktarı bize antijen miktarını verir.</a:t>
            </a:r>
          </a:p>
          <a:p>
            <a:r>
              <a:rPr lang="tr-TR" dirty="0" err="1"/>
              <a:t>Florometre</a:t>
            </a:r>
            <a:r>
              <a:rPr lang="tr-TR" dirty="0"/>
              <a:t> ile ölçüm yapılır.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4" descr="tara4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3" t="8839" r="6683" b="16978"/>
          <a:stretch>
            <a:fillRect/>
          </a:stretch>
        </p:blipFill>
        <p:spPr bwMode="auto">
          <a:xfrm>
            <a:off x="628650" y="4206240"/>
            <a:ext cx="6063556" cy="245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0811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ELISA - </a:t>
            </a:r>
            <a:r>
              <a:rPr lang="tr-TR" dirty="0" err="1"/>
              <a:t>substratlar</a:t>
            </a:r>
            <a:endParaRPr lang="tr-TR" dirty="0"/>
          </a:p>
        </p:txBody>
      </p:sp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927" y="1589649"/>
            <a:ext cx="6472800" cy="48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73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 PNPP (p-</a:t>
            </a:r>
            <a:r>
              <a:rPr lang="tr-TR" dirty="0" err="1">
                <a:solidFill>
                  <a:srgbClr val="FF0000"/>
                </a:solidFill>
              </a:rPr>
              <a:t>Nitrofenil</a:t>
            </a:r>
            <a:r>
              <a:rPr lang="tr-TR" dirty="0">
                <a:solidFill>
                  <a:srgbClr val="FF0000"/>
                </a:solidFill>
              </a:rPr>
              <a:t> Fosfat, </a:t>
            </a:r>
            <a:r>
              <a:rPr lang="tr-TR" dirty="0" err="1">
                <a:solidFill>
                  <a:srgbClr val="FF0000"/>
                </a:solidFill>
              </a:rPr>
              <a:t>Disodyum</a:t>
            </a:r>
            <a:r>
              <a:rPr lang="tr-TR" dirty="0">
                <a:solidFill>
                  <a:srgbClr val="FF0000"/>
                </a:solidFill>
              </a:rPr>
              <a:t> Tuzu)</a:t>
            </a:r>
            <a:r>
              <a:rPr lang="tr-TR" dirty="0"/>
              <a:t>, ELISA uygulamalarında </a:t>
            </a:r>
            <a:r>
              <a:rPr lang="tr-TR" dirty="0" err="1"/>
              <a:t>alkalen</a:t>
            </a:r>
            <a:r>
              <a:rPr lang="tr-TR" dirty="0"/>
              <a:t> </a:t>
            </a:r>
            <a:r>
              <a:rPr lang="tr-TR" dirty="0" err="1"/>
              <a:t>fosfataz</a:t>
            </a:r>
            <a:r>
              <a:rPr lang="tr-TR" dirty="0"/>
              <a:t>  için yaygın olarak kullanılan bir </a:t>
            </a:r>
            <a:r>
              <a:rPr lang="tr-TR" dirty="0" err="1"/>
              <a:t>substrattır</a:t>
            </a:r>
            <a:r>
              <a:rPr lang="tr-TR" dirty="0"/>
              <a:t>. PNPP, 405 </a:t>
            </a:r>
            <a:r>
              <a:rPr lang="tr-TR" dirty="0" err="1"/>
              <a:t>nm'de</a:t>
            </a:r>
            <a:r>
              <a:rPr lang="tr-TR" dirty="0"/>
              <a:t> ışığı </a:t>
            </a:r>
            <a:r>
              <a:rPr lang="tr-TR" dirty="0" err="1"/>
              <a:t>absorbe</a:t>
            </a:r>
            <a:r>
              <a:rPr lang="tr-TR" dirty="0"/>
              <a:t> </a:t>
            </a:r>
            <a:r>
              <a:rPr lang="tr-TR"/>
              <a:t>eden sarı, </a:t>
            </a:r>
            <a:r>
              <a:rPr lang="tr-TR" dirty="0"/>
              <a:t>suda çözünür bir reaksiyon ürünü üretir.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ABTS (2,2'-Azinobis [3-etilbenzotiazolin-6-sülfonik asit] -</a:t>
            </a:r>
            <a:r>
              <a:rPr lang="tr-TR" dirty="0" err="1">
                <a:solidFill>
                  <a:srgbClr val="FF0000"/>
                </a:solidFill>
              </a:rPr>
              <a:t>diamonyum</a:t>
            </a:r>
            <a:r>
              <a:rPr lang="tr-TR" dirty="0">
                <a:solidFill>
                  <a:srgbClr val="FF0000"/>
                </a:solidFill>
              </a:rPr>
              <a:t> tuzu) </a:t>
            </a:r>
            <a:r>
              <a:rPr lang="tr-TR" dirty="0"/>
              <a:t>HRP için kullanılır ve suda çözünür  yeşil reaksiyon ürünü oluşur. Yeşil ürün, 410 </a:t>
            </a:r>
            <a:r>
              <a:rPr lang="tr-TR" dirty="0" err="1"/>
              <a:t>nm</a:t>
            </a:r>
            <a:r>
              <a:rPr lang="tr-TR" dirty="0"/>
              <a:t> ve 650 </a:t>
            </a:r>
            <a:r>
              <a:rPr lang="tr-TR" dirty="0" err="1"/>
              <a:t>nm</a:t>
            </a:r>
            <a:r>
              <a:rPr lang="tr-TR" dirty="0"/>
              <a:t> olmak üzere iki </a:t>
            </a:r>
            <a:r>
              <a:rPr lang="tr-TR" dirty="0" err="1"/>
              <a:t>absorbans</a:t>
            </a:r>
            <a:r>
              <a:rPr lang="tr-TR" dirty="0"/>
              <a:t> pikine sahiptir. ABTS, HRP tespiti için OPD ve TMB </a:t>
            </a:r>
            <a:r>
              <a:rPr lang="tr-TR" dirty="0" err="1"/>
              <a:t>substratlarına</a:t>
            </a:r>
            <a:r>
              <a:rPr lang="tr-TR" dirty="0"/>
              <a:t> göre daha az duyarlıdır. Renk gelişimi yavaştır (yaklaşık 20 dakika). </a:t>
            </a:r>
          </a:p>
        </p:txBody>
      </p:sp>
    </p:spTree>
    <p:extLst>
      <p:ext uri="{BB962C8B-B14F-4D97-AF65-F5344CB8AC3E}">
        <p14:creationId xmlns:p14="http://schemas.microsoft.com/office/powerpoint/2010/main" val="1780524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OPD (o-</a:t>
            </a:r>
            <a:r>
              <a:rPr lang="tr-TR" dirty="0" err="1">
                <a:solidFill>
                  <a:srgbClr val="FF0000"/>
                </a:solidFill>
              </a:rPr>
              <a:t>fenilendiamin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dihidroklorür</a:t>
            </a:r>
            <a:r>
              <a:rPr lang="tr-TR"/>
              <a:t>): HRP  </a:t>
            </a:r>
            <a:r>
              <a:rPr lang="tr-TR" dirty="0"/>
              <a:t>için kullanılır. Suda çözünür sarı-turuncu bir reaksiyon ürünü verir. Reaksiyon ürünü 492 </a:t>
            </a:r>
            <a:r>
              <a:rPr lang="tr-TR" dirty="0" err="1"/>
              <a:t>nm‘de</a:t>
            </a:r>
            <a:r>
              <a:rPr lang="tr-TR" dirty="0"/>
              <a:t> maksimum absorbansa sahiptir. 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 TMB (3,3 ', 5,5'-tetrametilbenzidin)</a:t>
            </a:r>
            <a:r>
              <a:rPr lang="tr-TR" dirty="0"/>
              <a:t> : </a:t>
            </a:r>
            <a:r>
              <a:rPr lang="tr-TR" dirty="0" err="1"/>
              <a:t>HRP'yi</a:t>
            </a:r>
            <a:r>
              <a:rPr lang="tr-TR" dirty="0"/>
              <a:t> saptadığında mavi renk verir. Reaksiyon ürününün </a:t>
            </a:r>
            <a:r>
              <a:rPr lang="tr-TR" dirty="0" err="1"/>
              <a:t>max</a:t>
            </a:r>
            <a:r>
              <a:rPr lang="tr-TR" dirty="0"/>
              <a:t> </a:t>
            </a:r>
            <a:r>
              <a:rPr lang="tr-TR" dirty="0" err="1"/>
              <a:t>absorbans</a:t>
            </a:r>
            <a:r>
              <a:rPr lang="tr-TR" dirty="0"/>
              <a:t> 370 </a:t>
            </a:r>
            <a:r>
              <a:rPr lang="tr-TR" dirty="0" err="1"/>
              <a:t>nm</a:t>
            </a:r>
            <a:r>
              <a:rPr lang="tr-TR" dirty="0"/>
              <a:t> ve 652 </a:t>
            </a:r>
            <a:r>
              <a:rPr lang="tr-TR" dirty="0" err="1"/>
              <a:t>nm'dir</a:t>
            </a:r>
            <a:r>
              <a:rPr lang="tr-TR" dirty="0"/>
              <a:t>. Renk daha sonra sülfürik veya fosforik asit ilavesiyle sarıya (450 </a:t>
            </a:r>
            <a:r>
              <a:rPr lang="tr-TR" dirty="0" err="1"/>
              <a:t>nm'de</a:t>
            </a:r>
            <a:r>
              <a:rPr lang="tr-TR" dirty="0"/>
              <a:t> </a:t>
            </a:r>
            <a:r>
              <a:rPr lang="tr-TR" dirty="0" err="1"/>
              <a:t>max</a:t>
            </a:r>
            <a:r>
              <a:rPr lang="tr-TR" dirty="0"/>
              <a:t> </a:t>
            </a:r>
            <a:r>
              <a:rPr lang="tr-TR" dirty="0" err="1"/>
              <a:t>absorpsiyon</a:t>
            </a:r>
            <a:r>
              <a:rPr lang="tr-TR" dirty="0"/>
              <a:t>)  dönüşür. TMB çok </a:t>
            </a:r>
            <a:r>
              <a:rPr lang="tr-TR" dirty="0" err="1"/>
              <a:t>sensitivdir</a:t>
            </a:r>
            <a:r>
              <a:rPr lang="tr-TR" dirty="0"/>
              <a:t>,  çok fazla protein veya antikor kullanılırsa önemli arka plan sinyali üretebilir. Diğer HRP </a:t>
            </a:r>
            <a:r>
              <a:rPr lang="tr-TR" dirty="0" err="1"/>
              <a:t>substratlarına</a:t>
            </a:r>
            <a:r>
              <a:rPr lang="tr-TR" dirty="0"/>
              <a:t> göre daha hızlı oksitlenir, böylece daha hızlı renk oluşumu sağlanır.</a:t>
            </a:r>
          </a:p>
        </p:txBody>
      </p:sp>
    </p:spTree>
    <p:extLst>
      <p:ext uri="{BB962C8B-B14F-4D97-AF65-F5344CB8AC3E}">
        <p14:creationId xmlns:p14="http://schemas.microsoft.com/office/powerpoint/2010/main" val="957569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Poliklonal</a:t>
            </a:r>
            <a:r>
              <a:rPr lang="tr-TR" dirty="0"/>
              <a:t> antikor üretimi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r>
              <a:rPr lang="tr-TR" dirty="0"/>
              <a:t>Spesifik  bir proteini tanıyan antikorları toplamak için bir protein yapıda antijen bir memeli hayvana enjekte edilir.</a:t>
            </a:r>
          </a:p>
          <a:p>
            <a:r>
              <a:rPr lang="tr-TR" dirty="0"/>
              <a:t>Küçük miktarlar için fare, sıçan, tavşan  büyük miktarlar için keçi, koyun, at gibi hayvanlar kullanılır. </a:t>
            </a:r>
          </a:p>
          <a:p>
            <a:r>
              <a:rPr lang="tr-TR" dirty="0"/>
              <a:t>Aynı antijenin birkaç hafta aralıklarla tekrarlanması B hücre yanıtını artırır, büyük miktarlarda antikor üretmeye teşvik eder.</a:t>
            </a:r>
          </a:p>
          <a:p>
            <a:r>
              <a:rPr lang="tr-TR" dirty="0"/>
              <a:t>Bu üretilen  antikorlar </a:t>
            </a:r>
            <a:r>
              <a:rPr lang="tr-TR" dirty="0" err="1"/>
              <a:t>poliklonaldir</a:t>
            </a:r>
            <a:r>
              <a:rPr lang="tr-TR" dirty="0"/>
              <a:t>. B hücrelerin farklı klonlarından üretilirler. Her biri, antijendeki farklı </a:t>
            </a:r>
            <a:r>
              <a:rPr lang="tr-TR" dirty="0" err="1"/>
              <a:t>epitoplar</a:t>
            </a:r>
            <a:r>
              <a:rPr lang="tr-TR" dirty="0"/>
              <a:t> için farklı bağlama bölgesine sahiptir. </a:t>
            </a:r>
          </a:p>
          <a:p>
            <a:r>
              <a:rPr lang="tr-TR" dirty="0" err="1"/>
              <a:t>Antiserum</a:t>
            </a:r>
            <a:r>
              <a:rPr lang="tr-TR" dirty="0"/>
              <a:t>,  ham formda kullanılabilir veya spesifik antikorlar saflaştırma ile serum bileşenlerinden izole edilebilir.</a:t>
            </a:r>
          </a:p>
        </p:txBody>
      </p:sp>
    </p:spTree>
    <p:extLst>
      <p:ext uri="{BB962C8B-B14F-4D97-AF65-F5344CB8AC3E}">
        <p14:creationId xmlns:p14="http://schemas.microsoft.com/office/powerpoint/2010/main" val="1495779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726" y="1690689"/>
            <a:ext cx="8910780" cy="51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64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Monoklonal</a:t>
            </a:r>
            <a:r>
              <a:rPr lang="tr-TR" dirty="0"/>
              <a:t> antikor üretimi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Monoklonal</a:t>
            </a:r>
            <a:r>
              <a:rPr lang="tr-TR" dirty="0"/>
              <a:t> antikor teknolojisinde, sonsuz çoğalma yeteneğindeki  tümör hücreleri, antikor üreten memeli hücreleri ile kaynaştırılır. </a:t>
            </a:r>
          </a:p>
          <a:p>
            <a:r>
              <a:rPr lang="tr-TR" dirty="0"/>
              <a:t>Bu hücre füzyonunun sonucu, sürekli olarak antikor üretecek olan bir "</a:t>
            </a:r>
            <a:r>
              <a:rPr lang="tr-TR" dirty="0" err="1"/>
              <a:t>hibridoma</a:t>
            </a:r>
            <a:r>
              <a:rPr lang="tr-TR" dirty="0"/>
              <a:t>"  oluşur</a:t>
            </a:r>
          </a:p>
          <a:p>
            <a:r>
              <a:rPr lang="tr-TR" dirty="0"/>
              <a:t> Bu üretilen antikorlar </a:t>
            </a:r>
            <a:r>
              <a:rPr lang="tr-TR" dirty="0" err="1"/>
              <a:t>monoklonaldir</a:t>
            </a:r>
            <a:r>
              <a:rPr lang="tr-TR" dirty="0"/>
              <a:t>, çünkü sadece bir tip hücre, yani </a:t>
            </a:r>
            <a:r>
              <a:rPr lang="tr-TR" dirty="0" err="1"/>
              <a:t>hibridom</a:t>
            </a:r>
            <a:r>
              <a:rPr lang="tr-TR" dirty="0"/>
              <a:t> hücreden gelmektedir.</a:t>
            </a:r>
          </a:p>
        </p:txBody>
      </p:sp>
    </p:spTree>
    <p:extLst>
      <p:ext uri="{BB962C8B-B14F-4D97-AF65-F5344CB8AC3E}">
        <p14:creationId xmlns:p14="http://schemas.microsoft.com/office/powerpoint/2010/main" val="1319156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986" y="195693"/>
            <a:ext cx="5936415" cy="666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3672</TotalTime>
  <Words>1355</Words>
  <Application>Microsoft Office PowerPoint</Application>
  <PresentationFormat>Ekran Gösterisi (4:3)</PresentationFormat>
  <Paragraphs>147</Paragraphs>
  <Slides>35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7" baseType="lpstr">
      <vt:lpstr>Office Teması</vt:lpstr>
      <vt:lpstr>Bit Eşlem Resmi</vt:lpstr>
      <vt:lpstr>İMMUNOKİMYASAL YÖNTEMLER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Antijen- antikor bağlanması </vt:lpstr>
      <vt:lpstr>İmmunolojik Yöntemler </vt:lpstr>
      <vt:lpstr>    İşaretli İmmünokimyasal Ölçümler</vt:lpstr>
      <vt:lpstr>Kompetitif ve Nonkompetitif Immunölçümler  </vt:lpstr>
      <vt:lpstr>PowerPoint Sunusu</vt:lpstr>
      <vt:lpstr>Heterojen ve homojen immünokimyasal ölçümler</vt:lpstr>
      <vt:lpstr>   Radyoimmünölçüm (RİA) </vt:lpstr>
      <vt:lpstr>PowerPoint Sunusu</vt:lpstr>
      <vt:lpstr>ELISA (Enzyme Linked  Immunosorbent Assay)</vt:lpstr>
      <vt:lpstr>PowerPoint Sunusu</vt:lpstr>
      <vt:lpstr>Direkt ELISA</vt:lpstr>
      <vt:lpstr>PowerPoint Sunusu</vt:lpstr>
      <vt:lpstr>İndirekt ELISA</vt:lpstr>
      <vt:lpstr>PowerPoint Sunusu</vt:lpstr>
      <vt:lpstr>Kompetitif ELISA </vt:lpstr>
      <vt:lpstr>Sandviç ELISA</vt:lpstr>
      <vt:lpstr>PowerPoint Sunusu</vt:lpstr>
      <vt:lpstr>PowerPoint Sunusu</vt:lpstr>
      <vt:lpstr>Kemilüminesan immünölçüm (CIA)</vt:lpstr>
      <vt:lpstr>PowerPoint Sunusu</vt:lpstr>
      <vt:lpstr>Floresan Immunassay (FIA)</vt:lpstr>
      <vt:lpstr>ELISA - substratlar</vt:lpstr>
      <vt:lpstr>PowerPoint Sunusu</vt:lpstr>
      <vt:lpstr>PowerPoint Sunusu</vt:lpstr>
      <vt:lpstr>Poliklonal antikor üretimi</vt:lpstr>
      <vt:lpstr>PowerPoint Sunusu</vt:lpstr>
      <vt:lpstr>Monoklonal antikor üretimi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İMMUNOKİMYASAL YÖNTEMLER</dc:title>
  <dc:creator>dilek gül</dc:creator>
  <cp:lastModifiedBy>DR OZGUR</cp:lastModifiedBy>
  <cp:revision>65</cp:revision>
  <dcterms:created xsi:type="dcterms:W3CDTF">2017-04-11T19:28:40Z</dcterms:created>
  <dcterms:modified xsi:type="dcterms:W3CDTF">2020-03-25T12:14:21Z</dcterms:modified>
</cp:coreProperties>
</file>