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152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2098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675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995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051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582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51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48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759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316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293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DEED8-EADD-434E-AC4D-B4C5C05010DB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73C8-603B-4164-A2EA-E7BBB257A5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606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 smtClean="0"/>
              <a:t>Kongre Organizasyonunun Planlanması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740234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2"/>
          <a:srcRect l="4632" r="4459"/>
          <a:stretch/>
        </p:blipFill>
        <p:spPr>
          <a:xfrm>
            <a:off x="1947552" y="0"/>
            <a:ext cx="8312729" cy="6858000"/>
          </a:xfrm>
          <a:prstGeom prst="rect">
            <a:avLst/>
          </a:prstGeom>
        </p:spPr>
      </p:pic>
      <p:sp>
        <p:nvSpPr>
          <p:cNvPr id="2" name="TextBox 7"/>
          <p:cNvSpPr txBox="1"/>
          <p:nvPr/>
        </p:nvSpPr>
        <p:spPr>
          <a:xfrm>
            <a:off x="2440939" y="601699"/>
            <a:ext cx="7253172" cy="4162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628650"/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2.1.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Organizasyonu</a:t>
            </a:r>
            <a:r>
              <a:rPr lang="en-US" altLang="zh-CN" sz="3000" b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Planlaması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69"/>
              </a:lnSpc>
            </a:pPr>
            <a:endParaRPr lang="en-US" dirty="0"/>
          </a:p>
          <a:p>
            <a:pPr indent="2919730">
              <a:lnSpc>
                <a:spcPts val="2085"/>
              </a:lnSpc>
            </a:pPr>
            <a:r>
              <a:rPr lang="en-US" altLang="zh-CN" sz="1600" spc="1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spc="10" dirty="0">
                <a:solidFill>
                  <a:srgbClr val="000000"/>
                </a:solidFill>
                <a:latin typeface="Times New Roman"/>
                <a:ea typeface="Times New Roman"/>
              </a:rPr>
              <a:t>Ne</a:t>
            </a:r>
            <a:r>
              <a:rPr lang="en-US" altLang="zh-CN" b="1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b="1" spc="5" dirty="0">
                <a:solidFill>
                  <a:srgbClr val="000000"/>
                </a:solidFill>
                <a:latin typeface="Times New Roman"/>
                <a:ea typeface="Times New Roman"/>
              </a:rPr>
              <a:t>yapılacak?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50"/>
              </a:lnSpc>
            </a:pPr>
            <a:endParaRPr lang="en-US" dirty="0"/>
          </a:p>
          <a:p>
            <a:pPr indent="2805430">
              <a:lnSpc>
                <a:spcPts val="2075"/>
              </a:lnSpc>
            </a:pPr>
            <a:r>
              <a:rPr lang="en-US" altLang="zh-CN" sz="1600" spc="1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spc="5" dirty="0">
                <a:solidFill>
                  <a:srgbClr val="000000"/>
                </a:solidFill>
                <a:latin typeface="Times New Roman"/>
                <a:ea typeface="Times New Roman"/>
              </a:rPr>
              <a:t>Nasıl</a:t>
            </a:r>
            <a:r>
              <a:rPr lang="en-US" altLang="zh-CN" b="1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b="1" spc="5" dirty="0">
                <a:solidFill>
                  <a:srgbClr val="000000"/>
                </a:solidFill>
                <a:latin typeface="Times New Roman"/>
                <a:ea typeface="Times New Roman"/>
              </a:rPr>
              <a:t>yapılacak?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50"/>
              </a:lnSpc>
            </a:pPr>
            <a:endParaRPr lang="en-US" dirty="0"/>
          </a:p>
          <a:p>
            <a:pPr indent="2570480">
              <a:lnSpc>
                <a:spcPts val="208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dirty="0">
                <a:solidFill>
                  <a:srgbClr val="000000"/>
                </a:solidFill>
                <a:latin typeface="Times New Roman"/>
                <a:ea typeface="Times New Roman"/>
              </a:rPr>
              <a:t>Ne</a:t>
            </a:r>
            <a:r>
              <a:rPr lang="en-US" altLang="zh-CN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Times New Roman"/>
                <a:ea typeface="Times New Roman"/>
              </a:rPr>
              <a:t>zaman</a:t>
            </a:r>
            <a:r>
              <a:rPr lang="en-US" altLang="zh-CN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Times New Roman"/>
                <a:ea typeface="Times New Roman"/>
              </a:rPr>
              <a:t>yapılacak?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55"/>
              </a:lnSpc>
            </a:pPr>
            <a:endParaRPr lang="en-US" dirty="0"/>
          </a:p>
          <a:p>
            <a:pPr indent="2768600">
              <a:lnSpc>
                <a:spcPts val="2085"/>
              </a:lnSpc>
            </a:pPr>
            <a:r>
              <a:rPr lang="en-US" altLang="zh-CN" sz="1600" spc="5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b="1" spc="5" dirty="0">
                <a:solidFill>
                  <a:srgbClr val="000000"/>
                </a:solidFill>
                <a:latin typeface="Times New Roman"/>
                <a:ea typeface="Times New Roman"/>
              </a:rPr>
              <a:t>Kimler</a:t>
            </a:r>
            <a:r>
              <a:rPr lang="en-US" altLang="zh-CN" b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b="1" spc="5" dirty="0">
                <a:solidFill>
                  <a:srgbClr val="000000"/>
                </a:solidFill>
                <a:latin typeface="Times New Roman"/>
                <a:ea typeface="Times New Roman"/>
              </a:rPr>
              <a:t>yapacak?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10"/>
              </a:lnSpc>
            </a:pPr>
            <a:endParaRPr lang="en-US" dirty="0"/>
          </a:p>
          <a:p>
            <a:pPr>
              <a:lnSpc>
                <a:spcPts val="2214"/>
              </a:lnSpc>
            </a:pPr>
            <a:r>
              <a:rPr lang="en-US" altLang="zh-CN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faaliyetlerini</a:t>
            </a:r>
            <a:r>
              <a:rPr lang="en-US" altLang="zh-CN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gerçekleştiren</a:t>
            </a:r>
            <a:r>
              <a:rPr lang="en-US" altLang="zh-CN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taraflar</a:t>
            </a:r>
            <a:r>
              <a:rPr lang="en-US" altLang="zh-CN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yüksek</a:t>
            </a:r>
            <a:r>
              <a:rPr lang="en-US" altLang="zh-CN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faydayı</a:t>
            </a:r>
            <a:r>
              <a:rPr lang="en-US" altLang="zh-CN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sağlamak</a:t>
            </a:r>
          </a:p>
          <a:p>
            <a:pPr>
              <a:lnSpc>
                <a:spcPts val="1164"/>
              </a:lnSpc>
            </a:pPr>
            <a:endParaRPr lang="en-US" dirty="0"/>
          </a:p>
          <a:p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yöntemlerin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belirlenmesi</a:t>
            </a:r>
            <a:r>
              <a:rPr lang="en-US" altLang="zh-CN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/>
                <a:ea typeface="Times New Roman"/>
              </a:rPr>
              <a:t>gerekmektedir.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8781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2"/>
          <a:srcRect l="4632" r="4979"/>
          <a:stretch/>
        </p:blipFill>
        <p:spPr>
          <a:xfrm>
            <a:off x="1947552" y="0"/>
            <a:ext cx="8265227" cy="6858000"/>
          </a:xfrm>
          <a:prstGeom prst="rect">
            <a:avLst/>
          </a:prstGeom>
        </p:spPr>
      </p:pic>
      <p:sp>
        <p:nvSpPr>
          <p:cNvPr id="2" name="TextBox 10"/>
          <p:cNvSpPr txBox="1"/>
          <p:nvPr/>
        </p:nvSpPr>
        <p:spPr>
          <a:xfrm>
            <a:off x="2724151" y="549939"/>
            <a:ext cx="6225897" cy="5881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81710"/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2.1.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Organizasyonu</a:t>
            </a:r>
            <a:r>
              <a:rPr lang="en-US" altLang="zh-CN" sz="2400" b="1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Planlaması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00"/>
              </a:lnSpc>
            </a:pPr>
            <a:endParaRPr lang="en-US" dirty="0"/>
          </a:p>
          <a:p>
            <a:pPr indent="136778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2.1.1.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Ülkesi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Şehir</a:t>
            </a:r>
            <a:r>
              <a:rPr lang="en-US" altLang="zh-CN" sz="2000" b="1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925"/>
              </a:lnSpc>
            </a:pPr>
            <a:endParaRPr lang="en-US" dirty="0"/>
          </a:p>
          <a:p>
            <a:pPr indent="45085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b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yerin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destinasyonu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olabilmesi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aranan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özellikler</a:t>
            </a:r>
            <a:r>
              <a:rPr lang="en-US" altLang="zh-CN" sz="14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şunlardır:</a:t>
            </a:r>
          </a:p>
          <a:p>
            <a:pPr>
              <a:lnSpc>
                <a:spcPts val="1800"/>
              </a:lnSpc>
            </a:pPr>
            <a:endParaRPr lang="en-US" dirty="0"/>
          </a:p>
          <a:p>
            <a:pPr indent="300227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Ula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şım</a:t>
            </a:r>
          </a:p>
          <a:p>
            <a:pPr>
              <a:lnSpc>
                <a:spcPts val="1789"/>
              </a:lnSpc>
            </a:pPr>
            <a:endParaRPr lang="en-US" dirty="0"/>
          </a:p>
          <a:p>
            <a:pPr indent="294767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2.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Alt</a:t>
            </a:r>
            <a:r>
              <a:rPr lang="en-US" altLang="zh-CN" sz="14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yapı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282702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3.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Konaklama</a:t>
            </a:r>
          </a:p>
          <a:p>
            <a:pPr>
              <a:lnSpc>
                <a:spcPts val="1800"/>
              </a:lnSpc>
            </a:pPr>
            <a:endParaRPr lang="en-US" dirty="0"/>
          </a:p>
          <a:p>
            <a:pPr indent="224155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4.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salonu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imkânları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266954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5.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ea typeface="Times New Roman"/>
              </a:rPr>
              <a:t>kalitesi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290322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6.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Güvenlik</a:t>
            </a:r>
          </a:p>
          <a:p>
            <a:pPr>
              <a:lnSpc>
                <a:spcPts val="1795"/>
              </a:lnSpc>
            </a:pPr>
            <a:endParaRPr lang="en-US" dirty="0"/>
          </a:p>
          <a:p>
            <a:pPr indent="275209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7.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hizmetler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218694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8.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Çevre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zenginlikler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239522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9.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Turistik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çekim</a:t>
            </a:r>
            <a:r>
              <a:rPr lang="en-US" altLang="zh-CN" sz="14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unsurları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6296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2"/>
          <a:srcRect l="4892" r="4719"/>
          <a:stretch/>
        </p:blipFill>
        <p:spPr>
          <a:xfrm>
            <a:off x="1971304" y="0"/>
            <a:ext cx="8265226" cy="6858000"/>
          </a:xfrm>
          <a:prstGeom prst="rect">
            <a:avLst/>
          </a:prstGeom>
        </p:spPr>
      </p:pic>
      <p:sp>
        <p:nvSpPr>
          <p:cNvPr id="2" name="TextBox 13"/>
          <p:cNvSpPr txBox="1"/>
          <p:nvPr/>
        </p:nvSpPr>
        <p:spPr>
          <a:xfrm>
            <a:off x="2379981" y="548029"/>
            <a:ext cx="7362769" cy="59375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63957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2.1.1.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Ülkesi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Şehir</a:t>
            </a:r>
            <a:r>
              <a:rPr lang="en-US" altLang="zh-CN" sz="2000" b="1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268986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b="1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yeri</a:t>
            </a:r>
            <a:r>
              <a:rPr lang="en-US" altLang="zh-CN" sz="1400" b="1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seçiminde: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indent="18033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Coğrafi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konumu,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doğal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güzellikleri,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iklimi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doğal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faktörler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tarihi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zenginlikler</a:t>
            </a:r>
          </a:p>
          <a:p>
            <a:pPr>
              <a:lnSpc>
                <a:spcPts val="784"/>
              </a:lnSpc>
            </a:pPr>
            <a:endParaRPr lang="en-US" dirty="0"/>
          </a:p>
          <a:p>
            <a:pPr indent="1090930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yanında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takım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alt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üst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yapı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imkânlarının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var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önemlidir.</a:t>
            </a:r>
          </a:p>
          <a:p>
            <a:pPr>
              <a:lnSpc>
                <a:spcPts val="1795"/>
              </a:lnSpc>
            </a:pPr>
            <a:endParaRPr lang="en-US" dirty="0"/>
          </a:p>
          <a:p>
            <a:pPr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turizm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elverişli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her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yer,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turizmi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olmayabilir.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Fakat</a:t>
            </a:r>
          </a:p>
          <a:p>
            <a:pPr>
              <a:lnSpc>
                <a:spcPts val="784"/>
              </a:lnSpc>
            </a:pPr>
            <a:endParaRPr lang="en-US" dirty="0"/>
          </a:p>
          <a:p>
            <a:pPr indent="23113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turizmi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yatırımların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yapılacağı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yerlerin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mutlaka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buraya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gelecek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yerli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yabancı</a:t>
            </a:r>
          </a:p>
          <a:p>
            <a:pPr>
              <a:lnSpc>
                <a:spcPts val="839"/>
              </a:lnSpc>
            </a:pPr>
            <a:endParaRPr lang="en-US" dirty="0"/>
          </a:p>
          <a:p>
            <a:pPr indent="28320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misafirlerin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(delegelerin)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konaklama,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yeme-içme,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rekreasyon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vb.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ihtiyaçlarını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gidermelerine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>
              <a:lnSpc>
                <a:spcPts val="830"/>
              </a:lnSpc>
            </a:pPr>
            <a:endParaRPr lang="en-US" dirty="0"/>
          </a:p>
          <a:p>
            <a:pPr indent="1945640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elverişli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arz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imkânlarına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gereklidir.</a:t>
            </a:r>
          </a:p>
          <a:p>
            <a:pPr>
              <a:lnSpc>
                <a:spcPts val="1795"/>
              </a:lnSpc>
            </a:pPr>
            <a:endParaRPr lang="en-US" dirty="0"/>
          </a:p>
          <a:p>
            <a:pPr indent="27050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kentin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turizmi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destinasyon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olabilmesi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kentin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kendine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özgü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</a:p>
          <a:p>
            <a:pPr>
              <a:lnSpc>
                <a:spcPts val="794"/>
              </a:lnSpc>
            </a:pPr>
            <a:endParaRPr lang="en-US" dirty="0"/>
          </a:p>
          <a:p>
            <a:pPr indent="226567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imajının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aranan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özelliktir.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6598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2"/>
          <a:srcRect l="5801" r="4718"/>
          <a:stretch/>
        </p:blipFill>
        <p:spPr>
          <a:xfrm>
            <a:off x="2054431" y="0"/>
            <a:ext cx="8182100" cy="6858000"/>
          </a:xfrm>
          <a:prstGeom prst="rect">
            <a:avLst/>
          </a:prstGeom>
        </p:spPr>
      </p:pic>
      <p:sp>
        <p:nvSpPr>
          <p:cNvPr id="2" name="TextBox 16"/>
          <p:cNvSpPr txBox="1"/>
          <p:nvPr/>
        </p:nvSpPr>
        <p:spPr>
          <a:xfrm>
            <a:off x="2382520" y="548029"/>
            <a:ext cx="7356347" cy="620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42366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2.1.2.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Mekânı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75"/>
              </a:lnSpc>
            </a:pPr>
            <a:endParaRPr lang="en-US" dirty="0"/>
          </a:p>
          <a:p>
            <a:pPr indent="254000"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organize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edilirken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gerek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gerekse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kongreyi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pPr indent="599440"/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düzenleyen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kişi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kuruluşlarca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zamanın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seçilmesi</a:t>
            </a:r>
          </a:p>
          <a:p>
            <a:pPr>
              <a:lnSpc>
                <a:spcPts val="1200"/>
              </a:lnSpc>
            </a:pPr>
            <a:endParaRPr lang="en-US" dirty="0"/>
          </a:p>
          <a:p>
            <a:pPr indent="2910839"/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ge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rekmektedir.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5"/>
              </a:lnSpc>
            </a:pPr>
            <a:endParaRPr lang="en-US" dirty="0"/>
          </a:p>
          <a:p>
            <a:pPr indent="204469">
              <a:lnSpc>
                <a:spcPts val="2225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Kongreyi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düzenleyen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dernek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20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kuruluş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katılımcılarının</a:t>
            </a:r>
          </a:p>
          <a:p>
            <a:pPr>
              <a:lnSpc>
                <a:spcPts val="1294"/>
              </a:lnSpc>
            </a:pPr>
            <a:endParaRPr lang="en-US" dirty="0"/>
          </a:p>
          <a:p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çalıştıkları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dallarının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özelliklerine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seçmek</a:t>
            </a:r>
            <a:r>
              <a:rPr lang="en-US" altLang="zh-CN" sz="20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isterler.</a:t>
            </a:r>
          </a:p>
          <a:p>
            <a:pPr>
              <a:lnSpc>
                <a:spcPts val="1200"/>
              </a:lnSpc>
            </a:pPr>
            <a:endParaRPr lang="en-US" dirty="0"/>
          </a:p>
          <a:p>
            <a:pPr indent="351790"/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Çünkü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işlerinin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çok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yoğun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olduğu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dönemlerde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20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tür</a:t>
            </a:r>
          </a:p>
          <a:p>
            <a:pPr>
              <a:lnSpc>
                <a:spcPts val="1200"/>
              </a:lnSpc>
            </a:pPr>
            <a:endParaRPr lang="en-US" dirty="0"/>
          </a:p>
          <a:p>
            <a:pPr indent="2038350"/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toplantılara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katılmak</a:t>
            </a:r>
            <a:r>
              <a:rPr lang="en-US" altLang="zh-CN" sz="2000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istemezler.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85"/>
              </a:lnSpc>
            </a:pPr>
            <a:endParaRPr lang="en-US" dirty="0"/>
          </a:p>
          <a:p>
            <a:r>
              <a:rPr lang="en-US" altLang="zh-CN" sz="2000" spc="5" dirty="0">
                <a:solidFill>
                  <a:srgbClr val="000000"/>
                </a:solidFill>
                <a:latin typeface="Times New Roman"/>
                <a:ea typeface="Times New Roman"/>
              </a:rPr>
              <a:t>http://www.turizmtren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Times New Roman"/>
              </a:rPr>
              <a:t>d.com/dosyalar/files/09kakongre_1014_3715792.</a:t>
            </a:r>
          </a:p>
          <a:p>
            <a:pPr>
              <a:lnSpc>
                <a:spcPts val="1200"/>
              </a:lnSpc>
            </a:pPr>
            <a:endParaRPr lang="en-US" dirty="0"/>
          </a:p>
          <a:p>
            <a:pPr indent="3507739"/>
            <a:r>
              <a:rPr lang="en-US" altLang="zh-CN" sz="2000" spc="-5" dirty="0">
                <a:solidFill>
                  <a:srgbClr val="000000"/>
                </a:solidFill>
                <a:latin typeface="Times New Roman"/>
                <a:ea typeface="Times New Roman"/>
              </a:rPr>
              <a:t>pdf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00"/>
              </a:lnSpc>
            </a:pPr>
            <a:endParaRPr lang="en-US" dirty="0"/>
          </a:p>
        </p:txBody>
      </p:sp>
      <p:sp>
        <p:nvSpPr>
          <p:cNvPr id="17" name="TextBox 17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83310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2"/>
          <a:srcRect l="5152" r="5368"/>
          <a:stretch/>
        </p:blipFill>
        <p:spPr>
          <a:xfrm>
            <a:off x="1995054" y="0"/>
            <a:ext cx="8182099" cy="6858000"/>
          </a:xfrm>
          <a:prstGeom prst="rect">
            <a:avLst/>
          </a:prstGeom>
        </p:spPr>
      </p:pic>
      <p:sp>
        <p:nvSpPr>
          <p:cNvPr id="2" name="TextBox 19"/>
          <p:cNvSpPr txBox="1"/>
          <p:nvPr/>
        </p:nvSpPr>
        <p:spPr>
          <a:xfrm>
            <a:off x="2418081" y="548029"/>
            <a:ext cx="7290461" cy="64761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38810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2.1.2.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Mekânı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zamanının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saptanmasında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komitesi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durumlar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söz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konusu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1282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değilse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tarihinin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tespit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edilmesinde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organizasyonunda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tüm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taraflar</a:t>
            </a:r>
          </a:p>
          <a:p>
            <a:pPr>
              <a:lnSpc>
                <a:spcPts val="955"/>
              </a:lnSpc>
            </a:pPr>
            <a:endParaRPr lang="en-US" dirty="0"/>
          </a:p>
          <a:p>
            <a:pPr indent="44958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kabul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görmüş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genel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esaslar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vardır.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esaslar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kongreden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maksimum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fayda</a:t>
            </a:r>
          </a:p>
          <a:p>
            <a:pPr>
              <a:lnSpc>
                <a:spcPts val="950"/>
              </a:lnSpc>
            </a:pPr>
            <a:endParaRPr lang="en-US" dirty="0"/>
          </a:p>
          <a:p>
            <a:pPr indent="2677160"/>
            <a:r>
              <a:rPr lang="en-US" altLang="zh-CN" sz="1600" spc="-5" dirty="0">
                <a:solidFill>
                  <a:srgbClr val="000000"/>
                </a:solidFill>
                <a:latin typeface="Times New Roman"/>
                <a:ea typeface="Times New Roman"/>
              </a:rPr>
              <a:t>sağlanmasına</a:t>
            </a:r>
            <a:r>
              <a:rPr lang="en-US" altLang="zh-CN" sz="16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yöneliktir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4825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turizmine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eden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konaklama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tesisleri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diğer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işletmelerde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turizm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sezonu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7238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dışındaki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dönemlerde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türden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gelen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taleplere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çok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fiyatlar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uygulayarak,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böylece</a:t>
            </a:r>
          </a:p>
          <a:p>
            <a:pPr>
              <a:lnSpc>
                <a:spcPts val="955"/>
              </a:lnSpc>
            </a:pPr>
            <a:endParaRPr lang="en-US" dirty="0"/>
          </a:p>
          <a:p>
            <a:pPr indent="163575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sezonun</a:t>
            </a:r>
            <a:r>
              <a:rPr lang="en-US" altLang="zh-CN" sz="16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uzatılmasını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sağlamaya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çalışmaktadırlar.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328930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gidilecek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mevsiminde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yapılmasını</a:t>
            </a:r>
            <a:r>
              <a:rPr lang="en-US" altLang="zh-CN" sz="1600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2540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istemektedirler.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Böylelikle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süresi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boyunca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süreyi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uzatarak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gittikleri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yerlerin</a:t>
            </a:r>
          </a:p>
          <a:p>
            <a:pPr>
              <a:lnSpc>
                <a:spcPts val="960"/>
              </a:lnSpc>
            </a:pPr>
            <a:endParaRPr lang="en-US" dirty="0"/>
          </a:p>
          <a:p>
            <a:pPr indent="98044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doğal,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tarihi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değerlerini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değerlendirme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fırsatı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bulurlar.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75"/>
              </a:lnSpc>
            </a:pPr>
            <a:endParaRPr lang="en-US" dirty="0"/>
          </a:p>
          <a:p>
            <a:pPr indent="306069"/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Aymankuy,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2010;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Özer,</a:t>
            </a:r>
            <a:r>
              <a:rPr lang="en-US" altLang="zh-CN" sz="800" b="1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800" b="1" dirty="0">
                <a:solidFill>
                  <a:srgbClr val="000000"/>
                </a:solidFill>
                <a:latin typeface="Times New Roman"/>
                <a:ea typeface="Times New Roman"/>
              </a:rPr>
              <a:t>2010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9297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 rotWithShape="1">
          <a:blip r:embed="rId2"/>
          <a:srcRect l="5671" r="5238"/>
          <a:stretch/>
        </p:blipFill>
        <p:spPr>
          <a:xfrm>
            <a:off x="2042556" y="0"/>
            <a:ext cx="8146473" cy="6858000"/>
          </a:xfrm>
          <a:prstGeom prst="rect">
            <a:avLst/>
          </a:prstGeom>
        </p:spPr>
      </p:pic>
      <p:sp>
        <p:nvSpPr>
          <p:cNvPr id="2" name="TextBox 22"/>
          <p:cNvSpPr txBox="1"/>
          <p:nvPr/>
        </p:nvSpPr>
        <p:spPr>
          <a:xfrm>
            <a:off x="2382520" y="548029"/>
            <a:ext cx="7361957" cy="64504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42366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2.1.2.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Mekânı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235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ilkbahar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ayları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sonbahar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aylarında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5715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aylar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konaklama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tesisleri,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havayolu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şirketleri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seyahat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acenteleri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“ölü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sezon”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293115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ifade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edilir.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Dernekler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Birliği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(UIA)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dünya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genelinde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araştırmaya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indent="35179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göre,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tüm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dünya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toplantılar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çok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tercih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edilen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ay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eylül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belirlenmiştir.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45"/>
              </a:lnSpc>
            </a:pPr>
            <a:endParaRPr lang="en-US" dirty="0"/>
          </a:p>
        </p:txBody>
      </p:sp>
      <p:sp>
        <p:nvSpPr>
          <p:cNvPr id="23" name="TextBox 23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8710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2"/>
          <a:srcRect l="4892" r="5108"/>
          <a:stretch/>
        </p:blipFill>
        <p:spPr>
          <a:xfrm>
            <a:off x="1971304" y="0"/>
            <a:ext cx="8229600" cy="6858000"/>
          </a:xfrm>
          <a:prstGeom prst="rect">
            <a:avLst/>
          </a:prstGeom>
        </p:spPr>
      </p:pic>
      <p:sp>
        <p:nvSpPr>
          <p:cNvPr id="2" name="TextBox 25"/>
          <p:cNvSpPr txBox="1"/>
          <p:nvPr/>
        </p:nvSpPr>
        <p:spPr>
          <a:xfrm>
            <a:off x="2369819" y="548030"/>
            <a:ext cx="7168254" cy="6158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43636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2.1.2.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Zamanı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Mekânı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gerçekleştirileceği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tesislerine</a:t>
            </a:r>
            <a:r>
              <a:rPr lang="en-US" altLang="zh-CN" sz="16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belirlenmesinde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spc="2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1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spc="10" dirty="0">
                <a:solidFill>
                  <a:srgbClr val="000000"/>
                </a:solidFill>
                <a:latin typeface="Times New Roman"/>
                <a:ea typeface="Times New Roman"/>
              </a:rPr>
              <a:t>kongrelerin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ea typeface="Times New Roman"/>
              </a:rPr>
              <a:t>büyüklüğü,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spc="25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2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spc="10" dirty="0">
                <a:solidFill>
                  <a:srgbClr val="000000"/>
                </a:solidFill>
                <a:latin typeface="Times New Roman"/>
                <a:ea typeface="Times New Roman"/>
              </a:rPr>
              <a:t>katılımcı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ea typeface="Times New Roman"/>
              </a:rPr>
              <a:t>sayısı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5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2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organizasyonu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gerçekleştiren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kurum,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kuruluş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organizatörlerin</a:t>
            </a:r>
            <a:r>
              <a:rPr lang="en-US" altLang="zh-CN" sz="16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beklentileri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1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toplantı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salonlarının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gelişmişlik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düzeyi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(iyi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teknik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ekibin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var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olup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olmadığı,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457200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güvenlik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sistemi</a:t>
            </a:r>
            <a:r>
              <a:rPr lang="en-US" altLang="zh-CN" sz="16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gibi)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457200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5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yiyecek-içecek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konusundaki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imkanlar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incelenir.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26" name="TextBox 26"/>
          <p:cNvSpPr txBox="1"/>
          <p:nvPr/>
        </p:nvSpPr>
        <p:spPr>
          <a:xfrm>
            <a:off x="10043160" y="6469379"/>
            <a:ext cx="899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0562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1"/>
          <p:cNvPicPr>
            <a:picLocks noChangeAspect="1"/>
          </p:cNvPicPr>
          <p:nvPr/>
        </p:nvPicPr>
        <p:blipFill rotWithShape="1">
          <a:blip r:embed="rId2"/>
          <a:srcRect l="5541" r="5108"/>
          <a:stretch/>
        </p:blipFill>
        <p:spPr>
          <a:xfrm>
            <a:off x="2030681" y="0"/>
            <a:ext cx="8170224" cy="6858000"/>
          </a:xfrm>
          <a:prstGeom prst="rect">
            <a:avLst/>
          </a:prstGeom>
        </p:spPr>
      </p:pic>
      <p:sp>
        <p:nvSpPr>
          <p:cNvPr id="2" name="TextBox 31"/>
          <p:cNvSpPr txBox="1"/>
          <p:nvPr/>
        </p:nvSpPr>
        <p:spPr>
          <a:xfrm>
            <a:off x="2369820" y="548030"/>
            <a:ext cx="6540045" cy="64735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62940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2.1.3.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Süresinin</a:t>
            </a:r>
            <a:r>
              <a:rPr lang="en-US" altLang="zh-CN" sz="20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Belirlenmesi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süresi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büyüklüğü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arasında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doğru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orantı</a:t>
            </a:r>
            <a:r>
              <a:rPr lang="en-US" altLang="zh-CN" sz="16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Büyük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küçüklerine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uzun</a:t>
            </a:r>
            <a:r>
              <a:rPr lang="en-US" altLang="zh-CN" sz="16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sürelidirler.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oranla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kısa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sürelidirler.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5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eğer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zamanları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uygunsa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ülkeyi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şehri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tanımak</a:t>
            </a:r>
            <a:r>
              <a:rPr lang="en-US" altLang="zh-CN" sz="160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konaklama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sürelerini</a:t>
            </a:r>
            <a:r>
              <a:rPr lang="en-US" altLang="zh-CN" sz="160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uzatabilmektedirler.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55"/>
              </a:lnSpc>
            </a:pPr>
            <a:endParaRPr lang="en-US" dirty="0"/>
          </a:p>
        </p:txBody>
      </p:sp>
      <p:sp>
        <p:nvSpPr>
          <p:cNvPr id="32" name="TextBox 32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49042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 rotWithShape="1">
          <a:blip r:embed="rId2"/>
          <a:srcRect l="5282" r="5888"/>
          <a:stretch/>
        </p:blipFill>
        <p:spPr>
          <a:xfrm>
            <a:off x="2006930" y="0"/>
            <a:ext cx="8122722" cy="6858000"/>
          </a:xfrm>
          <a:prstGeom prst="rect">
            <a:avLst/>
          </a:prstGeom>
        </p:spPr>
      </p:pic>
      <p:sp>
        <p:nvSpPr>
          <p:cNvPr id="2" name="TextBox 34"/>
          <p:cNvSpPr txBox="1"/>
          <p:nvPr/>
        </p:nvSpPr>
        <p:spPr>
          <a:xfrm>
            <a:off x="2369820" y="548029"/>
            <a:ext cx="5613611" cy="59375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62940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2.1.3.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Süresinin</a:t>
            </a:r>
            <a:r>
              <a:rPr lang="en-US" altLang="zh-CN" sz="2000" b="1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Belirlenmesi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süresini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etkileyen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faktörler</a:t>
            </a:r>
            <a:r>
              <a:rPr lang="en-US" altLang="zh-CN" sz="16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şunlardır: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spc="2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ea typeface="Times New Roman"/>
              </a:rPr>
              <a:t>büyüklüğü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16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6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5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spc="25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ea typeface="Times New Roman"/>
              </a:rPr>
              <a:t>konusu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9"/>
              </a:lnSpc>
            </a:pPr>
            <a:endParaRPr lang="en-US" dirty="0"/>
          </a:p>
          <a:p>
            <a:pPr indent="457200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şehrinin</a:t>
            </a:r>
            <a:r>
              <a:rPr lang="en-US" altLang="zh-CN" sz="16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katılımcılara</a:t>
            </a:r>
            <a:r>
              <a:rPr lang="en-US" altLang="zh-CN" sz="16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uzaklığı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00"/>
              </a:lnSpc>
            </a:pPr>
            <a:endParaRPr lang="en-US" dirty="0"/>
          </a:p>
          <a:p>
            <a:pPr indent="457200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6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toplumsal</a:t>
            </a:r>
            <a:r>
              <a:rPr lang="en-US" altLang="zh-CN" sz="1600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fonksiyonu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00"/>
              </a:lnSpc>
            </a:pPr>
            <a:endParaRPr lang="en-US" dirty="0"/>
          </a:p>
          <a:p>
            <a:pPr indent="457200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Hafta</a:t>
            </a:r>
            <a:r>
              <a:rPr lang="en-US" altLang="zh-CN" sz="16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</a:t>
            </a:r>
            <a:r>
              <a:rPr lang="en-US" altLang="zh-CN" sz="16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6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indirimler.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35" name="TextBox 35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5730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 rotWithShape="1">
          <a:blip r:embed="rId2"/>
          <a:srcRect l="5152" r="5627"/>
          <a:stretch/>
        </p:blipFill>
        <p:spPr>
          <a:xfrm>
            <a:off x="1995054" y="0"/>
            <a:ext cx="8158349" cy="6858000"/>
          </a:xfrm>
          <a:prstGeom prst="rect">
            <a:avLst/>
          </a:prstGeom>
        </p:spPr>
      </p:pic>
      <p:sp>
        <p:nvSpPr>
          <p:cNvPr id="2" name="TextBox 37"/>
          <p:cNvSpPr txBox="1"/>
          <p:nvPr/>
        </p:nvSpPr>
        <p:spPr>
          <a:xfrm>
            <a:off x="2369819" y="548030"/>
            <a:ext cx="7357488" cy="6099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923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2.1.4.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Katılımcı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Sayısının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Arttırılması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2000" b="1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sayısının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artırılması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planlamalarda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yerinin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zamanının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tespiti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çok</a:t>
            </a:r>
            <a:r>
              <a:rPr lang="en-US" altLang="zh-CN" sz="160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önemlidir.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Katılımların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arttırılması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büyük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ölçüde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yerinin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doğru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seçilmesiyle</a:t>
            </a:r>
            <a:r>
              <a:rPr lang="en-US" altLang="zh-CN" sz="16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bağlantılıdır.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00"/>
              </a:lnSpc>
            </a:pPr>
            <a:endParaRPr lang="en-US" dirty="0"/>
          </a:p>
          <a:p>
            <a:pPr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önce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görülmemiş,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yeterli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doğal,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tarihi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kültürel</a:t>
            </a:r>
            <a:r>
              <a:rPr lang="en-US" altLang="zh-CN" sz="16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çekiciliklere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bölgelerde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düzenlenen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fazla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olmaktadır.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0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Potansiyel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delegelerin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özendirilmesinde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kongreyi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düzenleyenlere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diğer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birlik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yönetimlerine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büyük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görevler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düşmektedir.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38" name="TextBox 38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55111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 rotWithShape="1">
          <a:blip r:embed="rId2"/>
          <a:srcRect l="5152" r="5758"/>
          <a:stretch/>
        </p:blipFill>
        <p:spPr>
          <a:xfrm>
            <a:off x="1995054" y="0"/>
            <a:ext cx="8146473" cy="6858000"/>
          </a:xfrm>
          <a:prstGeom prst="rect">
            <a:avLst/>
          </a:prstGeom>
        </p:spPr>
      </p:pic>
      <p:sp>
        <p:nvSpPr>
          <p:cNvPr id="2" name="TextBox 40"/>
          <p:cNvSpPr txBox="1"/>
          <p:nvPr/>
        </p:nvSpPr>
        <p:spPr>
          <a:xfrm>
            <a:off x="2369819" y="548030"/>
            <a:ext cx="7202072" cy="6471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923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2.1.4.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Katılımcı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Sayısının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Arttırılması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2000" b="1" spc="1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artırıcı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diğer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yöntem,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düzenleyen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kuruluş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-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kurumun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hangingPunct="0">
              <a:lnSpc>
                <a:spcPct val="14958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sekreterya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kurmasıdır.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Böylece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her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türlü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sorularına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cevap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vererek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katılımın</a:t>
            </a:r>
            <a:r>
              <a:rPr lang="en-US" altLang="zh-CN" sz="16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artırılması</a:t>
            </a:r>
            <a:r>
              <a:rPr lang="en-US" altLang="zh-CN" sz="160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sağlanabilir.</a:t>
            </a:r>
          </a:p>
          <a:p>
            <a:pPr>
              <a:lnSpc>
                <a:spcPts val="1544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artıracak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diğer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yöntem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etkili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kullanmaktır.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İyi</a:t>
            </a:r>
            <a:r>
              <a:rPr lang="en-US" altLang="zh-CN" sz="160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içeriğinden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kaynaklanmaktadır.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Slogan,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ne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yapıldığını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belirleyen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nedenlerin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bileşkesidir.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Konuyla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kısa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mesajdır.</a:t>
            </a:r>
          </a:p>
          <a:p>
            <a:pPr>
              <a:lnSpc>
                <a:spcPts val="1555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birlik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organizatör,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kongrelerinde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kullanılmaz.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85"/>
              </a:lnSpc>
            </a:pPr>
            <a:endParaRPr lang="en-US" dirty="0"/>
          </a:p>
          <a:p>
            <a:pPr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belirlendikten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sonra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gerçekten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yararlı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olması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isteniyorsa,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organizatörün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bunu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sürekli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canlı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tutması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gerekmektedir.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Aksi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halde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slogan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belirlemenin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anlamı</a:t>
            </a:r>
            <a:r>
              <a:rPr lang="en-US" altLang="zh-CN" sz="16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yoktur.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25"/>
              </a:lnSpc>
            </a:pPr>
            <a:endParaRPr lang="en-US" altLang="zh-CN" sz="8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11262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3"/>
          <p:cNvPicPr>
            <a:picLocks noChangeAspect="1"/>
          </p:cNvPicPr>
          <p:nvPr/>
        </p:nvPicPr>
        <p:blipFill rotWithShape="1">
          <a:blip r:embed="rId2"/>
          <a:srcRect l="5152" r="5627"/>
          <a:stretch/>
        </p:blipFill>
        <p:spPr>
          <a:xfrm>
            <a:off x="1995054" y="0"/>
            <a:ext cx="8158349" cy="6858000"/>
          </a:xfrm>
          <a:prstGeom prst="rect">
            <a:avLst/>
          </a:prstGeom>
        </p:spPr>
      </p:pic>
      <p:sp>
        <p:nvSpPr>
          <p:cNvPr id="2" name="TextBox 43"/>
          <p:cNvSpPr txBox="1"/>
          <p:nvPr/>
        </p:nvSpPr>
        <p:spPr>
          <a:xfrm>
            <a:off x="2724150" y="548029"/>
            <a:ext cx="6583140" cy="62093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2117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2.1.5.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Makro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geneli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hakkında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çalışmalarıdır.</a:t>
            </a:r>
            <a:r>
              <a:rPr lang="en-US" altLang="zh-CN" sz="1600" spc="-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marL="102869" hangingPunct="0">
              <a:lnSpc>
                <a:spcPct val="14958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çalışmalar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çoğunlukla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Turizm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bakanlığı,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Dışişleri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Bakanlığı,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hava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yolu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şirketleri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vb.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resmi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kuruluşlar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turizm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sektöründe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gösteren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işletmelerin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kurdukları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birlikleri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(TUROB,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TURSAB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vs.)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gerçekleştirilir.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Burada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amaç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hakkında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imaj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vermek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uluslararası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piyasada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gelecekte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edinmek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ifade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edilebilir.</a:t>
            </a:r>
          </a:p>
          <a:p>
            <a:pPr>
              <a:lnSpc>
                <a:spcPts val="1550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Makro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tanıtımda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ülkeler,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günümüzün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teknikleri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reklam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halkla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marL="102869" hangingPunct="0">
              <a:lnSpc>
                <a:spcPct val="14958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ilişkiler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çalışmaları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lobicilik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faaliyetlerini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başarılı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uygulayabildikleri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ölçüde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başarılı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olurlar.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85"/>
              </a:lnSpc>
            </a:pPr>
            <a:endParaRPr lang="en-US" dirty="0"/>
          </a:p>
        </p:txBody>
      </p:sp>
      <p:sp>
        <p:nvSpPr>
          <p:cNvPr id="44" name="TextBox 44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86259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 rotWithShape="1">
          <a:blip r:embed="rId2"/>
          <a:srcRect l="5423" r="5079"/>
          <a:stretch/>
        </p:blipFill>
        <p:spPr>
          <a:xfrm>
            <a:off x="1971304" y="0"/>
            <a:ext cx="8229600" cy="6858000"/>
          </a:xfrm>
          <a:prstGeom prst="rect">
            <a:avLst/>
          </a:prstGeom>
        </p:spPr>
      </p:pic>
      <p:sp>
        <p:nvSpPr>
          <p:cNvPr id="2" name="TextBox 46"/>
          <p:cNvSpPr txBox="1"/>
          <p:nvPr/>
        </p:nvSpPr>
        <p:spPr>
          <a:xfrm>
            <a:off x="2724150" y="548030"/>
            <a:ext cx="7032014" cy="6222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2117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2.1.5.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ilk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aşaması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pazarın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incelenmesidir.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Pazar</a:t>
            </a:r>
            <a:r>
              <a:rPr lang="en-US" altLang="zh-CN" sz="1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ne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kadar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analiz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edilirse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başarısı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denli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yüksek</a:t>
            </a:r>
            <a:r>
              <a:rPr lang="en-US" altLang="zh-CN" sz="160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olur.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artırır.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00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Katılımcıların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kongreden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beklentilerini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ortaya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çıkarıcı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özendirme</a:t>
            </a:r>
            <a:r>
              <a:rPr lang="en-US" altLang="zh-CN" sz="16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programı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marL="102869"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yapılmalı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program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yapılacağı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yerin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çekicilikleri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Times New Roman"/>
                <a:ea typeface="Times New Roman"/>
              </a:rPr>
              <a:t>desteklenme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lidir.</a:t>
            </a:r>
          </a:p>
          <a:p>
            <a:pPr>
              <a:lnSpc>
                <a:spcPts val="1555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katılacak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delegelerin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beklentilerini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genel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yeni</a:t>
            </a:r>
            <a:r>
              <a:rPr lang="en-US" altLang="zh-CN" sz="16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tecrübeler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marL="102869"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kazanmak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arzusu,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organizasyona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güvenme,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cevap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bulacağından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emin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olma,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tanıma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özetleyebiliriz.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94"/>
              </a:lnSpc>
            </a:pPr>
            <a:endParaRPr lang="en-US" dirty="0"/>
          </a:p>
        </p:txBody>
      </p:sp>
      <p:sp>
        <p:nvSpPr>
          <p:cNvPr id="47" name="TextBox 47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221479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9"/>
          <p:cNvPicPr>
            <a:picLocks noChangeAspect="1"/>
          </p:cNvPicPr>
          <p:nvPr/>
        </p:nvPicPr>
        <p:blipFill rotWithShape="1">
          <a:blip r:embed="rId2"/>
          <a:srcRect l="5541" r="5758"/>
          <a:stretch/>
        </p:blipFill>
        <p:spPr>
          <a:xfrm>
            <a:off x="2030680" y="0"/>
            <a:ext cx="8110847" cy="6858000"/>
          </a:xfrm>
          <a:prstGeom prst="rect">
            <a:avLst/>
          </a:prstGeom>
        </p:spPr>
      </p:pic>
      <p:sp>
        <p:nvSpPr>
          <p:cNvPr id="2" name="TextBox 49"/>
          <p:cNvSpPr txBox="1"/>
          <p:nvPr/>
        </p:nvSpPr>
        <p:spPr>
          <a:xfrm>
            <a:off x="2724150" y="548030"/>
            <a:ext cx="7006458" cy="6222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2117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2.1.5.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Mikro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organizatörün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arttırmak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yaptığı</a:t>
            </a:r>
            <a:r>
              <a:rPr lang="en-US" altLang="zh-CN" sz="1600" spc="-1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102869"/>
            <a:r>
              <a:rPr lang="en-US" altLang="zh-CN" sz="1600" spc="-5" dirty="0">
                <a:solidFill>
                  <a:srgbClr val="000000"/>
                </a:solidFill>
                <a:latin typeface="Times New Roman"/>
                <a:ea typeface="Times New Roman"/>
              </a:rPr>
              <a:t>faaliyet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leridir.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işletmeleri,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hazırlanan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broşür,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afiş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vb.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basılı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marL="102869"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materyalleri,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kongrenin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hedef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kitlesine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potansiyel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katılımcılara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posta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kargo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dağım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hizmeti</a:t>
            </a:r>
            <a:r>
              <a:rPr lang="en-US" altLang="zh-CN" sz="16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sunmaktadırlar.</a:t>
            </a:r>
          </a:p>
          <a:p>
            <a:pPr>
              <a:lnSpc>
                <a:spcPts val="1555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İnternet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teknolojinin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gelişimi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bazı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tanıtım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bilgilendirme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marL="102869"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faaliyetlerinin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elektronik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ortama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(e-davetiyelerin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mail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adreslerine</a:t>
            </a:r>
            <a:r>
              <a:rPr lang="en-US" altLang="zh-CN" sz="1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gönderimi,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tarihlerin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cep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telefonlarına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SMS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gönderimi)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kaymasına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neden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olmaktadır.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64"/>
              </a:lnSpc>
            </a:pPr>
            <a:endParaRPr lang="en-US" dirty="0"/>
          </a:p>
        </p:txBody>
      </p:sp>
      <p:sp>
        <p:nvSpPr>
          <p:cNvPr id="50" name="TextBox 50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74475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 rotWithShape="1">
          <a:blip r:embed="rId2"/>
          <a:srcRect l="5671" r="5368"/>
          <a:stretch/>
        </p:blipFill>
        <p:spPr>
          <a:xfrm>
            <a:off x="2042556" y="0"/>
            <a:ext cx="8134597" cy="6858000"/>
          </a:xfrm>
          <a:prstGeom prst="rect">
            <a:avLst/>
          </a:prstGeom>
        </p:spPr>
      </p:pic>
      <p:sp>
        <p:nvSpPr>
          <p:cNvPr id="2" name="TextBox 52"/>
          <p:cNvSpPr txBox="1"/>
          <p:nvPr/>
        </p:nvSpPr>
        <p:spPr>
          <a:xfrm>
            <a:off x="2724150" y="548029"/>
            <a:ext cx="5650994" cy="6278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2117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2.1.5.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825"/>
              </a:lnSpc>
            </a:pPr>
            <a:endParaRPr lang="en-US" dirty="0"/>
          </a:p>
          <a:p>
            <a:pPr indent="102869">
              <a:lnSpc>
                <a:spcPts val="195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faaliyetlerinde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kullanılacak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araçlar</a:t>
            </a:r>
            <a:r>
              <a:rPr lang="en-US" altLang="zh-CN" sz="12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şunlardır:</a:t>
            </a:r>
          </a:p>
          <a:p>
            <a:pPr>
              <a:lnSpc>
                <a:spcPts val="1394"/>
              </a:lnSpc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spc="1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Dış</a:t>
            </a:r>
            <a:r>
              <a:rPr lang="en-US" altLang="zh-CN" sz="1200" spc="2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5" dirty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2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ea typeface="Times New Roman"/>
              </a:rPr>
              <a:t>ilanları,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600" spc="75" dirty="0" smtClean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iç</a:t>
            </a:r>
            <a:r>
              <a:rPr lang="en-US" altLang="zh-CN" sz="1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ilanları,</a:t>
            </a:r>
          </a:p>
          <a:p>
            <a:pPr marL="285750" indent="-285750">
              <a:lnSpc>
                <a:spcPts val="1389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gazete</a:t>
            </a:r>
            <a:r>
              <a:rPr lang="en-US" altLang="zh-CN" sz="1200" spc="8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dergi</a:t>
            </a:r>
            <a:r>
              <a:rPr lang="en-US" altLang="zh-CN" sz="12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ilanları,</a:t>
            </a:r>
          </a:p>
          <a:p>
            <a:pPr marL="285750" indent="-285750">
              <a:lnSpc>
                <a:spcPts val="1389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röportaj</a:t>
            </a:r>
            <a:r>
              <a:rPr lang="en-US" altLang="zh-CN" sz="1200" spc="8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8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sponsorluk</a:t>
            </a:r>
            <a:r>
              <a:rPr lang="en-US" altLang="zh-CN" sz="12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programları,</a:t>
            </a:r>
          </a:p>
          <a:p>
            <a:pPr marL="285750" indent="-285750">
              <a:lnSpc>
                <a:spcPts val="1389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yurt</a:t>
            </a:r>
            <a:r>
              <a:rPr lang="en-US" altLang="zh-CN" sz="1200" spc="34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içi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yurt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dışı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tanıtım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gezileri,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spc="1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200" spc="1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ea typeface="Times New Roman"/>
              </a:rPr>
              <a:t>fuar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ea typeface="Times New Roman"/>
              </a:rPr>
              <a:t>katılım,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200" spc="1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5" dirty="0">
                <a:solidFill>
                  <a:srgbClr val="000000"/>
                </a:solidFill>
                <a:latin typeface="Times New Roman"/>
                <a:ea typeface="Times New Roman"/>
              </a:rPr>
              <a:t>bültenleri,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5" dirty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5" dirty="0">
                <a:solidFill>
                  <a:srgbClr val="000000"/>
                </a:solidFill>
                <a:latin typeface="Times New Roman"/>
                <a:ea typeface="Times New Roman"/>
              </a:rPr>
              <a:t>toplantıları,</a:t>
            </a:r>
          </a:p>
          <a:p>
            <a:pPr marL="285750" indent="-285750">
              <a:lnSpc>
                <a:spcPts val="1405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düzenlenmekte</a:t>
            </a:r>
            <a:r>
              <a:rPr lang="en-US" altLang="zh-CN" sz="1200" spc="4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kongrelerde</a:t>
            </a:r>
            <a:r>
              <a:rPr lang="en-US" altLang="zh-CN" sz="1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gelecek</a:t>
            </a:r>
            <a:r>
              <a:rPr lang="en-US" altLang="zh-CN" sz="1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kongrelerin</a:t>
            </a:r>
            <a:r>
              <a:rPr lang="en-US" altLang="zh-CN" sz="12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tanıtımı,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spc="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üniversiteler</a:t>
            </a:r>
            <a:r>
              <a:rPr lang="en-US" altLang="zh-CN" sz="1200" spc="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5" dirty="0">
                <a:solidFill>
                  <a:srgbClr val="000000"/>
                </a:solidFill>
                <a:latin typeface="Times New Roman"/>
                <a:ea typeface="Times New Roman"/>
              </a:rPr>
              <a:t>aracılığıyla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spc="10" dirty="0">
                <a:solidFill>
                  <a:srgbClr val="000000"/>
                </a:solidFill>
                <a:latin typeface="Times New Roman"/>
                <a:ea typeface="Times New Roman"/>
              </a:rPr>
              <a:t>tanıtım,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ulusal</a:t>
            </a:r>
            <a:r>
              <a:rPr lang="en-US" altLang="zh-CN" sz="1200" spc="2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uluslar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arası</a:t>
            </a:r>
            <a:r>
              <a:rPr lang="en-US" altLang="zh-CN" sz="12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çeşitli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resmi/özel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kurum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2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kuruluşlar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aracılığıyla</a:t>
            </a:r>
            <a:r>
              <a:rPr lang="en-US" altLang="zh-CN" sz="12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tanıtım,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600" spc="75" dirty="0" smtClean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tanıtıcı</a:t>
            </a:r>
            <a:r>
              <a:rPr lang="en-US" altLang="zh-CN" sz="12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posterlerin</a:t>
            </a:r>
            <a:r>
              <a:rPr lang="en-US" altLang="zh-CN" sz="12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basımı,</a:t>
            </a:r>
          </a:p>
          <a:p>
            <a:pPr marL="285750" indent="-285750">
              <a:lnSpc>
                <a:spcPts val="13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54"/>
              </a:lnSpc>
              <a:buFont typeface="Arial" pitchFamily="34" charset="0"/>
              <a:buChar char="•"/>
            </a:pPr>
            <a:r>
              <a:rPr lang="en-US" altLang="zh-CN" sz="12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duyuruyu</a:t>
            </a:r>
            <a:r>
              <a:rPr lang="en-US" altLang="zh-CN" sz="1200" spc="3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potansiyel</a:t>
            </a:r>
            <a:r>
              <a:rPr lang="en-US" altLang="zh-CN" sz="12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katılımcıya</a:t>
            </a:r>
            <a:r>
              <a:rPr lang="en-US" altLang="zh-CN" sz="12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göndererek</a:t>
            </a:r>
            <a:r>
              <a:rPr lang="en-US" altLang="zh-CN" sz="12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/>
                <a:ea typeface="Times New Roman"/>
              </a:rPr>
              <a:t>tanıtımdır.</a:t>
            </a:r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53" name="TextBox 53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85970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5"/>
          <p:cNvPicPr>
            <a:picLocks noChangeAspect="1"/>
          </p:cNvPicPr>
          <p:nvPr/>
        </p:nvPicPr>
        <p:blipFill rotWithShape="1">
          <a:blip r:embed="rId2"/>
          <a:srcRect l="5801" r="6277"/>
          <a:stretch/>
        </p:blipFill>
        <p:spPr>
          <a:xfrm>
            <a:off x="2054431" y="0"/>
            <a:ext cx="8039596" cy="6858000"/>
          </a:xfrm>
          <a:prstGeom prst="rect">
            <a:avLst/>
          </a:prstGeom>
        </p:spPr>
      </p:pic>
      <p:sp>
        <p:nvSpPr>
          <p:cNvPr id="2" name="TextBox 55"/>
          <p:cNvSpPr txBox="1"/>
          <p:nvPr/>
        </p:nvSpPr>
        <p:spPr>
          <a:xfrm>
            <a:off x="2724150" y="548030"/>
            <a:ext cx="6798988" cy="62119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821179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2.1.5.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Tanıtma</a:t>
            </a:r>
            <a:r>
              <a:rPr lang="en-US" altLang="zh-CN" sz="2000" b="1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Faaliyetleri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Tasarım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uygulamaları;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özel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logo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yaratılması,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alanı</a:t>
            </a:r>
            <a:r>
              <a:rPr lang="en-US" altLang="zh-CN" sz="160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yerleşim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marL="102869" hangingPunct="0">
              <a:lnSpc>
                <a:spcPct val="14958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planları,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sahne,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kayıt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sergi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alanlarının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tasarımı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tüm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öğelerin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görsel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bütünlük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içerisinde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sunulması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hizmetidir.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Kongrelerde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görsel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sunum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olduğu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tasarın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uygulamaları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önemli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olmaktadır.</a:t>
            </a:r>
          </a:p>
          <a:p>
            <a:pPr>
              <a:lnSpc>
                <a:spcPts val="1555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işletmeleri,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web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sayfası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vasıtasıyla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(etkileşimli</a:t>
            </a:r>
            <a:r>
              <a:rPr lang="en-US" altLang="zh-CN" sz="16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interaktif</a:t>
            </a:r>
          </a:p>
          <a:p>
            <a:pPr>
              <a:lnSpc>
                <a:spcPts val="544"/>
              </a:lnSpc>
            </a:pPr>
            <a:endParaRPr lang="en-US" dirty="0"/>
          </a:p>
          <a:p>
            <a:pPr marL="102869" hangingPunct="0">
              <a:lnSpc>
                <a:spcPct val="14958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web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sayfaları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ile);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kayıt,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konaklama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transfer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rezervasyonları,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bildiri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sunum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gönderimleri,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ücret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ödemeleri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gibi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birçok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işlemin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online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gerçekleştirilmesi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olanağını</a:t>
            </a:r>
            <a:r>
              <a:rPr lang="en-US" altLang="zh-CN" sz="160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sunmaktadırlar.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60"/>
              </a:lnSpc>
            </a:pPr>
            <a:endParaRPr lang="en-US" dirty="0"/>
          </a:p>
        </p:txBody>
      </p:sp>
      <p:sp>
        <p:nvSpPr>
          <p:cNvPr id="56" name="TextBox 56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31422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 rotWithShape="1">
          <a:blip r:embed="rId2"/>
          <a:srcRect l="5671" r="4719"/>
          <a:stretch/>
        </p:blipFill>
        <p:spPr>
          <a:xfrm>
            <a:off x="2042556" y="0"/>
            <a:ext cx="8193974" cy="6858000"/>
          </a:xfrm>
          <a:prstGeom prst="rect">
            <a:avLst/>
          </a:prstGeom>
        </p:spPr>
      </p:pic>
      <p:sp>
        <p:nvSpPr>
          <p:cNvPr id="2" name="TextBox 58"/>
          <p:cNvSpPr txBox="1"/>
          <p:nvPr/>
        </p:nvSpPr>
        <p:spPr>
          <a:xfrm>
            <a:off x="2724151" y="548029"/>
            <a:ext cx="6816701" cy="6207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02565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2.1.6.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2000" b="1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şehrin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merkezi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seçilmesindeki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etkenlerden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biri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deneyimli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personelin</a:t>
            </a:r>
            <a:r>
              <a:rPr lang="en-US" altLang="zh-CN" sz="1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olup</a:t>
            </a:r>
            <a:r>
              <a:rPr lang="en-US" altLang="zh-CN" sz="16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olmamasıdır.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indent="102869">
              <a:lnSpc>
                <a:spcPts val="197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kişiler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gelir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düzeyleri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yüksek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belirli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eğitime</a:t>
            </a:r>
            <a:r>
              <a:rPr lang="en-US" altLang="zh-CN" sz="16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sahip</a:t>
            </a:r>
          </a:p>
          <a:p>
            <a:pPr>
              <a:lnSpc>
                <a:spcPts val="559"/>
              </a:lnSpc>
            </a:pPr>
            <a:endParaRPr lang="en-US" dirty="0"/>
          </a:p>
          <a:p>
            <a:pPr marL="102869" hangingPunct="0">
              <a:lnSpc>
                <a:spcPct val="1491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kişilerdir.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Kongreye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katılmak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ücretler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ödemişlerdir.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yüzden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verilecek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hizmetlerin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sorunsuz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iyi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şekilde</a:t>
            </a:r>
            <a:r>
              <a:rPr lang="en-US" altLang="zh-CN" sz="1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verilmesini</a:t>
            </a:r>
            <a:r>
              <a:rPr lang="en-US" altLang="zh-CN" sz="160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istemektedirler.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85"/>
              </a:lnSpc>
            </a:pPr>
            <a:endParaRPr lang="en-US" dirty="0"/>
          </a:p>
        </p:txBody>
      </p:sp>
      <p:sp>
        <p:nvSpPr>
          <p:cNvPr id="59" name="TextBox 59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098017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1"/>
          <p:cNvPicPr>
            <a:picLocks noChangeAspect="1"/>
          </p:cNvPicPr>
          <p:nvPr/>
        </p:nvPicPr>
        <p:blipFill rotWithShape="1">
          <a:blip r:embed="rId2"/>
          <a:srcRect l="5152" r="5108"/>
          <a:stretch/>
        </p:blipFill>
        <p:spPr>
          <a:xfrm>
            <a:off x="1995055" y="0"/>
            <a:ext cx="8205850" cy="6858000"/>
          </a:xfrm>
          <a:prstGeom prst="rect">
            <a:avLst/>
          </a:prstGeom>
        </p:spPr>
      </p:pic>
      <p:sp>
        <p:nvSpPr>
          <p:cNvPr id="2" name="TextBox 61"/>
          <p:cNvSpPr txBox="1"/>
          <p:nvPr/>
        </p:nvSpPr>
        <p:spPr>
          <a:xfrm>
            <a:off x="2724150" y="548030"/>
            <a:ext cx="7019038" cy="5885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02565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2.1.6.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2000" b="1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organizasyonu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süresince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delegelere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sürekli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oturdukları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ülke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bölgelerden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yola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çıkıp,</a:t>
            </a:r>
          </a:p>
          <a:p>
            <a:pPr>
              <a:lnSpc>
                <a:spcPts val="794"/>
              </a:lnSpc>
            </a:pPr>
            <a:endParaRPr lang="en-US" dirty="0"/>
          </a:p>
          <a:p>
            <a:pPr indent="10286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tekrar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oraya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dönünceye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kadar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sunacak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personel:</a:t>
            </a:r>
          </a:p>
          <a:p>
            <a:pPr>
              <a:lnSpc>
                <a:spcPts val="944"/>
              </a:lnSpc>
            </a:pPr>
            <a:endParaRPr lang="en-US" dirty="0"/>
          </a:p>
          <a:p>
            <a:pPr marL="102869" hangingPunct="0">
              <a:lnSpc>
                <a:spcPct val="19333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Havayolları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uçuş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personeli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(Yer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hostesleri,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pilotlar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uçuş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hostesleri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2.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Havaalanı-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Otel-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Havaalanı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arası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transfer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yapacak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transfermanlar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şoförler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3.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Otel-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Merkezi-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arası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transfer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yapacak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personeller</a:t>
            </a:r>
          </a:p>
          <a:p>
            <a:pPr>
              <a:lnSpc>
                <a:spcPts val="894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4.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büro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elemanları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5.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Otel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yiyecek-içecek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servis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elemanları</a:t>
            </a:r>
          </a:p>
          <a:p>
            <a:pPr>
              <a:lnSpc>
                <a:spcPts val="179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6.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Kat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elemanları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7.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Yardımcı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departmanları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personeli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(Teknik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servis,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çamaşırhane,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park-bahçe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vb.</a:t>
            </a:r>
          </a:p>
          <a:p>
            <a:pPr>
              <a:lnSpc>
                <a:spcPts val="784"/>
              </a:lnSpc>
            </a:pPr>
            <a:endParaRPr lang="en-US" dirty="0"/>
          </a:p>
          <a:p>
            <a:pPr indent="10286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departman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personeli)</a:t>
            </a:r>
          </a:p>
          <a:p>
            <a:pPr>
              <a:lnSpc>
                <a:spcPts val="1839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8.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kayıt</a:t>
            </a:r>
            <a:r>
              <a:rPr lang="en-US" altLang="zh-CN" sz="14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personeli</a:t>
            </a:r>
          </a:p>
          <a:p>
            <a:pPr>
              <a:lnSpc>
                <a:spcPts val="178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9.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sırasında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simültane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veya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ardı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sıra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çeviri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yapan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tercümanlar</a:t>
            </a:r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62" name="TextBox 62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734051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 rotWithShape="1">
          <a:blip r:embed="rId2"/>
          <a:srcRect l="5541" r="6277"/>
          <a:stretch/>
        </p:blipFill>
        <p:spPr>
          <a:xfrm>
            <a:off x="2030681" y="0"/>
            <a:ext cx="8063346" cy="6858000"/>
          </a:xfrm>
          <a:prstGeom prst="rect">
            <a:avLst/>
          </a:prstGeom>
        </p:spPr>
      </p:pic>
      <p:sp>
        <p:nvSpPr>
          <p:cNvPr id="2" name="TextBox 64"/>
          <p:cNvSpPr txBox="1"/>
          <p:nvPr/>
        </p:nvSpPr>
        <p:spPr>
          <a:xfrm>
            <a:off x="2724151" y="548029"/>
            <a:ext cx="7016397" cy="646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02565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2.1.6.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2000" b="1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94"/>
              </a:lnSpc>
            </a:pPr>
            <a:endParaRPr lang="en-US" dirty="0"/>
          </a:p>
          <a:p>
            <a:pPr indent="102869">
              <a:lnSpc>
                <a:spcPts val="1979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organizasyonu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süresince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delegelere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sürekli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oturdukları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ülke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bölgelerden</a:t>
            </a:r>
          </a:p>
          <a:p>
            <a:pPr>
              <a:lnSpc>
                <a:spcPts val="1025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yola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çıkıp,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tekrar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oraya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dönünceye</a:t>
            </a:r>
            <a:r>
              <a:rPr lang="en-US" altLang="zh-CN" sz="1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kadar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sunacak</a:t>
            </a:r>
            <a:r>
              <a:rPr lang="en-US" altLang="zh-CN" sz="16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personel: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44"/>
              </a:lnSpc>
            </a:pPr>
            <a:endParaRPr lang="en-US" dirty="0"/>
          </a:p>
          <a:p>
            <a:pPr indent="102869"/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10.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merkezindeki</a:t>
            </a:r>
            <a:r>
              <a:rPr lang="en-US" altLang="zh-CN" sz="16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personel: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19"/>
              </a:lnSpc>
            </a:pPr>
            <a:endParaRPr lang="en-US" dirty="0"/>
          </a:p>
          <a:p>
            <a:pPr marL="285750" indent="-285750">
              <a:lnSpc>
                <a:spcPts val="1970"/>
              </a:lnSpc>
              <a:buFont typeface="Arial" pitchFamily="34" charset="0"/>
              <a:buChar char="•"/>
            </a:pPr>
            <a:r>
              <a:rPr lang="en-US" altLang="zh-CN" sz="1600" spc="20" dirty="0" smtClean="0">
                <a:solidFill>
                  <a:srgbClr val="000000"/>
                </a:solidFill>
                <a:latin typeface="Symbol"/>
                <a:cs typeface="Symbol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ses,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ışık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sine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vizyon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telekonferans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vs.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hizmetleri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sağlayan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teknik</a:t>
            </a:r>
            <a:r>
              <a:rPr lang="en-US" altLang="zh-CN" sz="16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personel,</a:t>
            </a:r>
          </a:p>
          <a:p>
            <a:pPr marL="285750" indent="-285750">
              <a:lnSpc>
                <a:spcPts val="1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1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70"/>
              </a:lnSpc>
              <a:buFont typeface="Arial" pitchFamily="34" charset="0"/>
              <a:buChar char="•"/>
            </a:pPr>
            <a:r>
              <a:rPr lang="en-US" altLang="zh-CN" sz="1600" spc="30" dirty="0" smtClean="0">
                <a:solidFill>
                  <a:srgbClr val="000000"/>
                </a:solidFill>
                <a:latin typeface="Symbol"/>
                <a:cs typeface="Symbol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merkezinde</a:t>
            </a:r>
            <a:r>
              <a:rPr lang="en-US" altLang="zh-CN" sz="16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veren</a:t>
            </a:r>
            <a:r>
              <a:rPr lang="en-US" altLang="zh-CN" sz="16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hostesler</a:t>
            </a:r>
          </a:p>
          <a:p>
            <a:pPr marL="285750" indent="-285750">
              <a:lnSpc>
                <a:spcPts val="1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0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70"/>
              </a:lnSpc>
              <a:buFont typeface="Arial" pitchFamily="34" charset="0"/>
              <a:buChar char="•"/>
            </a:pPr>
            <a:r>
              <a:rPr lang="en-US" altLang="zh-CN" sz="1600" spc="75" dirty="0" smtClean="0">
                <a:solidFill>
                  <a:srgbClr val="000000"/>
                </a:solidFill>
                <a:latin typeface="Symbol"/>
                <a:cs typeface="Symbol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sekretaryası</a:t>
            </a:r>
          </a:p>
          <a:p>
            <a:pPr marL="285750" indent="-285750">
              <a:lnSpc>
                <a:spcPts val="1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1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70"/>
              </a:lnSpc>
              <a:buFont typeface="Arial" pitchFamily="34" charset="0"/>
              <a:buChar char="•"/>
            </a:pPr>
            <a:r>
              <a:rPr lang="en-US" altLang="zh-CN" sz="1600" spc="44" dirty="0" smtClean="0">
                <a:solidFill>
                  <a:srgbClr val="000000"/>
                </a:solidFill>
                <a:latin typeface="Symbol"/>
                <a:cs typeface="Symbol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Profesyonel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organizatörü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temsilcisi</a:t>
            </a:r>
          </a:p>
          <a:p>
            <a:pPr marL="285750" indent="-285750">
              <a:lnSpc>
                <a:spcPts val="1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09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70"/>
              </a:lnSpc>
              <a:buFont typeface="Arial" pitchFamily="34" charset="0"/>
              <a:buChar char="•"/>
            </a:pPr>
            <a:r>
              <a:rPr lang="en-US" altLang="zh-CN" sz="1600" spc="44" dirty="0" smtClean="0">
                <a:solidFill>
                  <a:srgbClr val="000000"/>
                </a:solidFill>
                <a:latin typeface="Symbol"/>
                <a:cs typeface="Symbol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Yerel</a:t>
            </a:r>
            <a:r>
              <a:rPr lang="en-US" altLang="zh-CN" sz="16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seyahat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acentesi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personeli</a:t>
            </a:r>
          </a:p>
          <a:p>
            <a:pPr marL="285750" indent="-285750">
              <a:lnSpc>
                <a:spcPts val="1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1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79"/>
              </a:lnSpc>
              <a:buFont typeface="Arial" pitchFamily="34" charset="0"/>
              <a:buChar char="•"/>
            </a:pPr>
            <a:r>
              <a:rPr lang="en-US" altLang="zh-CN" sz="1600" spc="44" dirty="0" smtClean="0">
                <a:solidFill>
                  <a:srgbClr val="000000"/>
                </a:solidFill>
                <a:latin typeface="Symbol"/>
                <a:cs typeface="Symbol"/>
              </a:rPr>
              <a:t>  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Bölgesel</a:t>
            </a:r>
            <a:r>
              <a:rPr lang="en-US" altLang="zh-CN" sz="16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turlara</a:t>
            </a:r>
            <a:r>
              <a:rPr lang="en-US" altLang="zh-CN" sz="160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katılacak</a:t>
            </a:r>
            <a:r>
              <a:rPr lang="en-US" altLang="zh-CN" sz="16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/>
                <a:ea typeface="Times New Roman"/>
              </a:rPr>
              <a:t>rehberler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44"/>
              </a:lnSpc>
            </a:pPr>
            <a:endParaRPr lang="en-US" dirty="0"/>
          </a:p>
        </p:txBody>
      </p:sp>
      <p:sp>
        <p:nvSpPr>
          <p:cNvPr id="65" name="TextBox 65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006372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7"/>
          <p:cNvPicPr>
            <a:picLocks noChangeAspect="1"/>
          </p:cNvPicPr>
          <p:nvPr/>
        </p:nvPicPr>
        <p:blipFill rotWithShape="1">
          <a:blip r:embed="rId2"/>
          <a:srcRect l="5671" t="-693" r="5887" b="693"/>
          <a:stretch/>
        </p:blipFill>
        <p:spPr>
          <a:xfrm>
            <a:off x="2042556" y="0"/>
            <a:ext cx="8087096" cy="6858000"/>
          </a:xfrm>
          <a:prstGeom prst="rect">
            <a:avLst/>
          </a:prstGeom>
        </p:spPr>
      </p:pic>
      <p:sp>
        <p:nvSpPr>
          <p:cNvPr id="2" name="TextBox 67"/>
          <p:cNvSpPr txBox="1"/>
          <p:nvPr/>
        </p:nvSpPr>
        <p:spPr>
          <a:xfrm>
            <a:off x="2724151" y="548029"/>
            <a:ext cx="7007095" cy="6230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02565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2.1.6.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2000" b="1" spc="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İşletme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seçimi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konusunda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belirlenmiş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kriterlere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uygun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davranmıyorsa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işletme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baştan</a:t>
            </a:r>
          </a:p>
          <a:p>
            <a:pPr marL="102869" hangingPunct="0">
              <a:lnSpc>
                <a:spcPct val="149166"/>
              </a:lnSpc>
              <a:spcBef>
                <a:spcPts val="379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başarısız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hizmet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sunumu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kabul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etmiştir.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Ayrıca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maliyetlerinde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ki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artışlarda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bunu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ortaya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çıkararak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işletmeye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dezavantaj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sağlamaktadır.</a:t>
            </a:r>
          </a:p>
          <a:p>
            <a:pPr>
              <a:lnSpc>
                <a:spcPts val="138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Profesyonel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organizatörü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kişi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kuruluşun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sürekli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çalıştırdığı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personel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sayısı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pek</a:t>
            </a:r>
          </a:p>
          <a:p>
            <a:pPr marL="102869" hangingPunct="0">
              <a:lnSpc>
                <a:spcPct val="149583"/>
              </a:lnSpc>
              <a:spcBef>
                <a:spcPts val="365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fazla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değildir.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organizatörü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her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ayrı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ayrı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ekip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oluşturur.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ekiplerin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koordinasyonu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uyumlu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çalışması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organizatör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kuruluşun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bünyesinden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birkaç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kişi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her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ekibin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başında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bulunur.</a:t>
            </a:r>
          </a:p>
          <a:p>
            <a:pPr>
              <a:lnSpc>
                <a:spcPts val="1394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Ekipler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geçici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elemanlarla</a:t>
            </a:r>
            <a:r>
              <a:rPr lang="en-US" altLang="zh-CN" sz="14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desteklenir.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Organizatör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tarafından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ekiplerin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daha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önceden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belirlenmiş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yetki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sorumlulukları</a:t>
            </a:r>
          </a:p>
          <a:p>
            <a:pPr marL="102869" hangingPunct="0">
              <a:lnSpc>
                <a:spcPct val="149583"/>
              </a:lnSpc>
              <a:spcBef>
                <a:spcPts val="365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doğrultusunda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geçici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elemanlara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gerekli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gerçekleştirilecek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organizasyonla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bilgiler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başlamadan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önce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yazılı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verilir.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Böylece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oluşabilecek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sorunların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önlenmesi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faaliyetlerinin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sorunsuz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yürütülmesi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sağlanır.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0"/>
              </a:lnSpc>
            </a:pPr>
            <a:endParaRPr lang="en-US" dirty="0"/>
          </a:p>
        </p:txBody>
      </p:sp>
      <p:sp>
        <p:nvSpPr>
          <p:cNvPr id="68" name="TextBox 68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14249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 rotWithShape="1">
          <a:blip r:embed="rId2"/>
          <a:srcRect l="4762" r="5888"/>
          <a:stretch/>
        </p:blipFill>
        <p:spPr>
          <a:xfrm>
            <a:off x="1959429" y="0"/>
            <a:ext cx="8170224" cy="6858000"/>
          </a:xfrm>
          <a:prstGeom prst="rect">
            <a:avLst/>
          </a:prstGeom>
        </p:spPr>
      </p:pic>
      <p:sp>
        <p:nvSpPr>
          <p:cNvPr id="2" name="TextBox 70"/>
          <p:cNvSpPr txBox="1"/>
          <p:nvPr/>
        </p:nvSpPr>
        <p:spPr>
          <a:xfrm>
            <a:off x="2724151" y="548029"/>
            <a:ext cx="6233895" cy="58862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5326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2.1.7.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Doküman</a:t>
            </a:r>
            <a:r>
              <a:rPr lang="en-US" altLang="zh-CN" sz="2000" b="1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öncesi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dokümanlar: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kayıt</a:t>
            </a:r>
            <a:r>
              <a:rPr lang="en-US" altLang="zh-CN" sz="14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yaptırmış</a:t>
            </a:r>
            <a:r>
              <a:rPr lang="en-US" altLang="zh-CN" sz="14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düşünme</a:t>
            </a:r>
            <a:r>
              <a:rPr lang="en-US" altLang="zh-CN" sz="14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aşamasındaki</a:t>
            </a:r>
            <a:r>
              <a:rPr lang="en-US" altLang="zh-CN" sz="14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delegeler</a:t>
            </a:r>
            <a:r>
              <a:rPr lang="en-US" altLang="zh-CN" sz="140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gerekli</a:t>
            </a:r>
            <a:r>
              <a:rPr lang="en-US" altLang="zh-CN" sz="14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dokümanlar,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davetli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konuşmacılar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kesin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konuşmacılar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gerekli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dokümanlar,</a:t>
            </a:r>
          </a:p>
          <a:p>
            <a:pPr>
              <a:lnSpc>
                <a:spcPts val="1739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3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dokümanlar,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resmi</a:t>
            </a:r>
            <a:r>
              <a:rPr lang="en-US" altLang="zh-CN" sz="1400" spc="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kurumlar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için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gerekli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dokümanlardır.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Bu</a:t>
            </a:r>
            <a:r>
              <a:rPr lang="en-US" altLang="zh-CN" sz="1400" spc="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şunlardan</a:t>
            </a:r>
            <a:r>
              <a:rPr lang="en-US" altLang="zh-CN" sz="140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oluşur: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4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çağrı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yazıları,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44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davetiyele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r,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2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resmi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kurumlardan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izin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yazıları,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25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15" dirty="0">
                <a:solidFill>
                  <a:srgbClr val="000000"/>
                </a:solidFill>
                <a:latin typeface="Times New Roman"/>
                <a:ea typeface="Times New Roman"/>
              </a:rPr>
              <a:t>basın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bildirileri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ilanlar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ile</a:t>
            </a:r>
          </a:p>
          <a:p>
            <a:pPr>
              <a:lnSpc>
                <a:spcPts val="1750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600" spc="11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tahmini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programları.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71" name="TextBox 71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219781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3"/>
          <p:cNvPicPr>
            <a:picLocks noChangeAspect="1"/>
          </p:cNvPicPr>
          <p:nvPr/>
        </p:nvPicPr>
        <p:blipFill rotWithShape="1">
          <a:blip r:embed="rId2"/>
          <a:srcRect l="5411" r="6147"/>
          <a:stretch/>
        </p:blipFill>
        <p:spPr>
          <a:xfrm>
            <a:off x="2018804" y="0"/>
            <a:ext cx="8087097" cy="6858000"/>
          </a:xfrm>
          <a:prstGeom prst="rect">
            <a:avLst/>
          </a:prstGeom>
        </p:spPr>
      </p:pic>
      <p:sp>
        <p:nvSpPr>
          <p:cNvPr id="2" name="TextBox 73"/>
          <p:cNvSpPr txBox="1"/>
          <p:nvPr/>
        </p:nvSpPr>
        <p:spPr>
          <a:xfrm>
            <a:off x="2724151" y="548029"/>
            <a:ext cx="4583893" cy="5950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5326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2.1.7.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Doküman</a:t>
            </a:r>
            <a:r>
              <a:rPr lang="en-US" altLang="zh-CN" sz="2000" b="1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spc="1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ea typeface="Times New Roman"/>
              </a:rPr>
              <a:t>sırasındaki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dokümanlar: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1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kesin</a:t>
            </a:r>
            <a:r>
              <a:rPr lang="en-US" altLang="zh-CN" sz="1400" spc="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programlar,</a:t>
            </a:r>
          </a:p>
          <a:p>
            <a:pPr marL="285750" indent="-285750">
              <a:lnSpc>
                <a:spcPts val="1745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1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katılanların</a:t>
            </a:r>
            <a:r>
              <a:rPr lang="en-US" altLang="zh-CN" sz="1400" spc="2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isim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listeleri,</a:t>
            </a:r>
          </a:p>
          <a:p>
            <a:pPr marL="285750" indent="-285750">
              <a:lnSpc>
                <a:spcPts val="1739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1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yaka</a:t>
            </a:r>
            <a:r>
              <a:rPr lang="en-US" altLang="zh-CN" sz="1400" spc="1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kartları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ea typeface="Times New Roman"/>
              </a:rPr>
              <a:t>rozetler,</a:t>
            </a:r>
          </a:p>
          <a:p>
            <a:pPr marL="285750" indent="-285750">
              <a:lnSpc>
                <a:spcPts val="1754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2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davetiyele</a:t>
            </a:r>
            <a:r>
              <a:rPr lang="en-US" altLang="zh-CN" sz="1400" spc="2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L="285750" indent="-285750">
              <a:lnSpc>
                <a:spcPts val="1745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2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günlük</a:t>
            </a:r>
            <a:r>
              <a:rPr lang="en-US" altLang="zh-CN" sz="1400" spc="2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bültenler,</a:t>
            </a:r>
          </a:p>
          <a:p>
            <a:pPr marL="285750" indent="-285750">
              <a:lnSpc>
                <a:spcPts val="1745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34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dosy</a:t>
            </a:r>
            <a:r>
              <a:rPr lang="en-US" altLang="zh-CN" sz="1400" spc="2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alar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L="285750" indent="-285750">
              <a:lnSpc>
                <a:spcPts val="175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3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blok</a:t>
            </a:r>
            <a:r>
              <a:rPr lang="en-US" altLang="zh-CN" sz="1400" spc="1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notlar,</a:t>
            </a:r>
          </a:p>
          <a:p>
            <a:pPr marL="285750" indent="-285750">
              <a:lnSpc>
                <a:spcPts val="1745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ts val="1964"/>
              </a:lnSpc>
              <a:buFont typeface="Arial" pitchFamily="34" charset="0"/>
              <a:buChar char="•"/>
            </a:pPr>
            <a:r>
              <a:rPr lang="en-US" altLang="zh-CN" sz="1400" spc="35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kale</a:t>
            </a:r>
            <a:r>
              <a:rPr lang="en-US" altLang="zh-CN" sz="1400" spc="3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mler</a:t>
            </a:r>
            <a:endParaRPr lang="en-US" altLang="zh-CN" sz="1400" spc="3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74" name="TextBox 74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356143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 rotWithShape="1">
          <a:blip r:embed="rId2"/>
          <a:srcRect l="5282" r="4979"/>
          <a:stretch/>
        </p:blipFill>
        <p:spPr>
          <a:xfrm>
            <a:off x="2006930" y="0"/>
            <a:ext cx="8205849" cy="6858000"/>
          </a:xfrm>
          <a:prstGeom prst="rect">
            <a:avLst/>
          </a:prstGeom>
        </p:spPr>
      </p:pic>
      <p:sp>
        <p:nvSpPr>
          <p:cNvPr id="2" name="TextBox 76"/>
          <p:cNvSpPr txBox="1"/>
          <p:nvPr/>
        </p:nvSpPr>
        <p:spPr>
          <a:xfrm>
            <a:off x="2724151" y="548030"/>
            <a:ext cx="6725279" cy="5896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953260"/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2.1.7.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Doküman</a:t>
            </a:r>
            <a:r>
              <a:rPr lang="en-US" altLang="zh-CN" sz="2000" b="1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İhtiyacı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55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sonrası</a:t>
            </a:r>
            <a:r>
              <a:rPr lang="en-US" altLang="zh-CN" sz="140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69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35" dirty="0">
                <a:solidFill>
                  <a:srgbClr val="000000"/>
                </a:solidFill>
                <a:latin typeface="Times New Roman"/>
                <a:ea typeface="Times New Roman"/>
              </a:rPr>
              <a:t>özetle</a:t>
            </a:r>
            <a:r>
              <a:rPr lang="en-US" altLang="zh-CN" sz="1400" spc="30" dirty="0">
                <a:solidFill>
                  <a:srgbClr val="000000"/>
                </a:solidFill>
                <a:latin typeface="Times New Roman"/>
                <a:ea typeface="Times New Roman"/>
              </a:rPr>
              <a:t>r,</a:t>
            </a:r>
          </a:p>
          <a:p>
            <a:pPr>
              <a:lnSpc>
                <a:spcPts val="1745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4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haber</a:t>
            </a:r>
            <a:r>
              <a:rPr lang="en-US" altLang="zh-CN" sz="14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Times New Roman"/>
                <a:ea typeface="Times New Roman"/>
              </a:rPr>
              <a:t>bültenleri,</a:t>
            </a:r>
          </a:p>
          <a:p>
            <a:pPr>
              <a:lnSpc>
                <a:spcPts val="1739"/>
              </a:lnSpc>
            </a:pPr>
            <a:endParaRPr lang="en-US" dirty="0"/>
          </a:p>
          <a:p>
            <a:pPr indent="560070">
              <a:lnSpc>
                <a:spcPts val="1964"/>
              </a:lnSpc>
            </a:pPr>
            <a:r>
              <a:rPr lang="en-US" altLang="zh-CN" sz="1600" spc="50" dirty="0">
                <a:solidFill>
                  <a:srgbClr val="000000"/>
                </a:solidFill>
                <a:latin typeface="Symbol"/>
                <a:ea typeface="Symbol"/>
              </a:rPr>
              <a:t>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Times New Roman"/>
                <a:ea typeface="Times New Roman"/>
              </a:rPr>
              <a:t>kitabı</a:t>
            </a:r>
          </a:p>
          <a:p>
            <a:pPr>
              <a:lnSpc>
                <a:spcPts val="1754"/>
              </a:lnSpc>
            </a:pPr>
            <a:endParaRPr lang="en-US" dirty="0"/>
          </a:p>
          <a:p>
            <a:pPr indent="102869">
              <a:lnSpc>
                <a:spcPts val="1964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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Fonksiyonlarına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göre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dokümanlar;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organizasyonla,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yönetimle,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yayınla,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özendirmeyle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ilgili</a:t>
            </a:r>
          </a:p>
          <a:p>
            <a:pPr>
              <a:lnSpc>
                <a:spcPts val="784"/>
              </a:lnSpc>
            </a:pPr>
            <a:endParaRPr lang="en-US" dirty="0"/>
          </a:p>
          <a:p>
            <a:pPr indent="102869"/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dokümanlar</a:t>
            </a:r>
            <a:r>
              <a:rPr lang="en-US" altLang="zh-CN" sz="1400" spc="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kitabı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olarak</a:t>
            </a:r>
            <a:r>
              <a:rPr lang="en-US" altLang="zh-CN" sz="140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Times New Roman"/>
                <a:ea typeface="Times New Roman"/>
              </a:rPr>
              <a:t>sınıflandırılabilir.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</p:txBody>
      </p:sp>
      <p:sp>
        <p:nvSpPr>
          <p:cNvPr id="77" name="TextBox 77"/>
          <p:cNvSpPr txBox="1"/>
          <p:nvPr/>
        </p:nvSpPr>
        <p:spPr>
          <a:xfrm>
            <a:off x="9965691" y="6469379"/>
            <a:ext cx="1672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96466706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1613</Words>
  <Application>Microsoft Office PowerPoint</Application>
  <PresentationFormat>Özel</PresentationFormat>
  <Paragraphs>707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Ofis Teması</vt:lpstr>
      <vt:lpstr>Kongre Organizasyonunun Planlanması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Kongre Organizasyonunun Planlanması</dc:title>
  <dc:creator>Windows User</dc:creator>
  <cp:lastModifiedBy>nur</cp:lastModifiedBy>
  <cp:revision>6</cp:revision>
  <dcterms:created xsi:type="dcterms:W3CDTF">2020-01-11T11:04:25Z</dcterms:created>
  <dcterms:modified xsi:type="dcterms:W3CDTF">2022-03-10T10:01:41Z</dcterms:modified>
</cp:coreProperties>
</file>