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9" r:id="rId3"/>
    <p:sldId id="262" r:id="rId4"/>
    <p:sldId id="263" r:id="rId5"/>
    <p:sldId id="268" r:id="rId6"/>
    <p:sldId id="269" r:id="rId7"/>
    <p:sldId id="274" r:id="rId8"/>
    <p:sldId id="277" r:id="rId9"/>
    <p:sldId id="278" r:id="rId10"/>
    <p:sldId id="279" r:id="rId11"/>
    <p:sldId id="287" r:id="rId12"/>
    <p:sldId id="292" r:id="rId13"/>
    <p:sldId id="293" r:id="rId14"/>
    <p:sldId id="294" r:id="rId15"/>
    <p:sldId id="297" r:id="rId16"/>
    <p:sldId id="299" r:id="rId17"/>
    <p:sldId id="300" r:id="rId18"/>
    <p:sldId id="307" r:id="rId19"/>
    <p:sldId id="308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47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14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067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769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18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55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537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702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278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56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29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550FF-03D4-4EFA-B5FC-05B95EF6219C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C17CE-0A21-4837-91B1-264C1259B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28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/>
          <a:srcRect l="7099" t="13680" r="5237"/>
          <a:stretch/>
        </p:blipFill>
        <p:spPr>
          <a:xfrm>
            <a:off x="2173184" y="938152"/>
            <a:ext cx="8015845" cy="5919848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2203450" y="171490"/>
            <a:ext cx="7219950" cy="6588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İÇİ</a:t>
            </a:r>
            <a:r>
              <a:rPr lang="en-US" altLang="zh-CN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NDEKİLER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267969"/>
            <a:r>
              <a:rPr lang="en-US" altLang="zh-CN" sz="1200" b="1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b="1" dirty="0">
                <a:solidFill>
                  <a:srgbClr val="000000"/>
                </a:solidFill>
                <a:latin typeface="Times New Roman"/>
                <a:ea typeface="Times New Roman"/>
              </a:rPr>
              <a:t>KONGRE-TOPLANTI</a:t>
            </a:r>
            <a:r>
              <a:rPr lang="en-US" altLang="zh-CN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b="1" dirty="0">
                <a:solidFill>
                  <a:srgbClr val="000000"/>
                </a:solidFill>
                <a:latin typeface="Times New Roman"/>
                <a:ea typeface="Times New Roman"/>
              </a:rPr>
              <a:t>HİZMETLERİNİN</a:t>
            </a:r>
            <a:r>
              <a:rPr lang="en-US" altLang="zh-CN" sz="1200" b="1" spc="-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b="1" dirty="0">
                <a:solidFill>
                  <a:srgbClr val="000000"/>
                </a:solidFill>
                <a:latin typeface="Times New Roman"/>
                <a:ea typeface="Times New Roman"/>
              </a:rPr>
              <a:t>ORGANİZASYONU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55"/>
              </a:lnSpc>
            </a:pPr>
            <a:endParaRPr lang="en-US" dirty="0"/>
          </a:p>
          <a:p>
            <a:pPr indent="2286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  <a:r>
              <a:rPr lang="en-US" altLang="zh-CN" sz="12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Yönetimi</a:t>
            </a:r>
          </a:p>
          <a:p>
            <a:pPr>
              <a:lnSpc>
                <a:spcPts val="1750"/>
              </a:lnSpc>
            </a:pPr>
            <a:endParaRPr lang="en-US" dirty="0"/>
          </a:p>
          <a:p>
            <a:pPr indent="2286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Esnasındaki</a:t>
            </a:r>
            <a:r>
              <a:rPr lang="en-US" altLang="zh-CN" sz="1200" spc="-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Faaliyetler</a:t>
            </a:r>
          </a:p>
          <a:p>
            <a:pPr>
              <a:lnSpc>
                <a:spcPts val="176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2.2.2.1.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Karşılama</a:t>
            </a:r>
            <a:r>
              <a:rPr lang="en-US" altLang="zh-CN" sz="12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</a:p>
          <a:p>
            <a:pPr>
              <a:lnSpc>
                <a:spcPts val="175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2.2.2.2.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Rezervasyon</a:t>
            </a:r>
            <a:r>
              <a:rPr lang="en-US" altLang="zh-CN" sz="1200" spc="-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İşlemleri</a:t>
            </a:r>
          </a:p>
          <a:p>
            <a:pPr>
              <a:lnSpc>
                <a:spcPts val="176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2.2.2.3.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Müşteri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Odaları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Donanımları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2.2.2.4.</a:t>
            </a:r>
            <a:r>
              <a:rPr lang="en-US" altLang="zh-CN" sz="1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Oda</a:t>
            </a:r>
            <a:r>
              <a:rPr lang="en-US" altLang="zh-CN" sz="12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Dağılımı</a:t>
            </a:r>
            <a:r>
              <a:rPr lang="en-US" altLang="zh-CN" sz="12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İle</a:t>
            </a:r>
            <a:r>
              <a:rPr lang="en-US" altLang="zh-CN" sz="1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İlgili</a:t>
            </a:r>
            <a:r>
              <a:rPr lang="en-US" altLang="zh-CN" sz="12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Çalışmalar</a:t>
            </a:r>
          </a:p>
          <a:p>
            <a:pPr>
              <a:lnSpc>
                <a:spcPts val="176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2.2.2.5.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Check-in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Check-out</a:t>
            </a:r>
            <a:r>
              <a:rPr lang="en-US" altLang="zh-CN" sz="1200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İşlemleri</a:t>
            </a:r>
          </a:p>
          <a:p>
            <a:pPr>
              <a:lnSpc>
                <a:spcPts val="175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2.2.2.6.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Salonların</a:t>
            </a:r>
            <a:r>
              <a:rPr lang="en-US" altLang="zh-CN" sz="12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Düzenlenmesi</a:t>
            </a:r>
          </a:p>
          <a:p>
            <a:pPr>
              <a:lnSpc>
                <a:spcPts val="176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2.2.2.7.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Toplantılardaki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Yerleşim</a:t>
            </a:r>
            <a:r>
              <a:rPr lang="en-US" altLang="zh-CN" sz="12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Düzenleri</a:t>
            </a:r>
          </a:p>
          <a:p>
            <a:pPr>
              <a:lnSpc>
                <a:spcPts val="1750"/>
              </a:lnSpc>
            </a:pPr>
            <a:endParaRPr lang="en-US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2.2.2.8.</a:t>
            </a:r>
            <a:r>
              <a:rPr lang="en-US" altLang="zh-CN" sz="12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Yiyecek-İçecek</a:t>
            </a:r>
            <a:r>
              <a:rPr lang="en-US" altLang="zh-CN" sz="12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  <a:endParaRPr lang="tr-TR" altLang="zh-CN" sz="12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600200"/>
            <a:endParaRPr lang="tr-TR" altLang="zh-CN" sz="12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2.2.2.9.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2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Teknolojisi</a:t>
            </a:r>
            <a:endParaRPr lang="en-US" altLang="zh-CN" sz="12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ts val="1745"/>
              </a:lnSpc>
            </a:pPr>
            <a:endParaRPr lang="en-US" sz="1200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2.2.2.10.Sergilerin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-5" dirty="0" err="1">
                <a:solidFill>
                  <a:srgbClr val="000000"/>
                </a:solidFill>
                <a:latin typeface="Times New Roman"/>
                <a:ea typeface="Times New Roman"/>
              </a:rPr>
              <a:t>Kurulması</a:t>
            </a:r>
            <a:endParaRPr lang="en-US" altLang="zh-CN" sz="1200" spc="-5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ts val="1760"/>
              </a:lnSpc>
            </a:pPr>
            <a:endParaRPr lang="en-US" sz="1200" dirty="0"/>
          </a:p>
          <a:p>
            <a:pPr indent="1600200"/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2.2.2.11.Turlar,</a:t>
            </a:r>
            <a:r>
              <a:rPr lang="en-US" altLang="zh-CN" sz="12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Eğlenceler</a:t>
            </a:r>
            <a:r>
              <a:rPr lang="en-US" altLang="zh-CN" sz="12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Rekreasyon</a:t>
            </a:r>
            <a:r>
              <a:rPr lang="en-US" altLang="zh-CN" sz="12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  <a:endParaRPr lang="en-US" altLang="zh-CN" sz="12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600200"/>
            <a:endParaRPr lang="en-US" altLang="zh-CN" sz="12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7688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4762" r="6796"/>
          <a:stretch/>
        </p:blipFill>
        <p:spPr>
          <a:xfrm>
            <a:off x="1959428" y="0"/>
            <a:ext cx="8087097" cy="6858000"/>
          </a:xfrm>
          <a:prstGeom prst="rect">
            <a:avLst/>
          </a:prstGeom>
        </p:spPr>
      </p:pic>
      <p:sp>
        <p:nvSpPr>
          <p:cNvPr id="2" name="TextBox 7"/>
          <p:cNvSpPr txBox="1"/>
          <p:nvPr/>
        </p:nvSpPr>
        <p:spPr>
          <a:xfrm>
            <a:off x="2226310" y="583920"/>
            <a:ext cx="7419453" cy="4524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2.2.2.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Esnasındaki</a:t>
            </a:r>
            <a:r>
              <a:rPr lang="en-US" altLang="zh-CN" sz="3000" b="1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383285"/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2.2.2.1.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Karşılama</a:t>
            </a:r>
            <a:r>
              <a:rPr lang="en-US" altLang="zh-CN" sz="3000" b="1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19"/>
              </a:lnSpc>
            </a:pPr>
            <a:endParaRPr lang="en-US" dirty="0"/>
          </a:p>
          <a:p>
            <a:pPr indent="652779">
              <a:lnSpc>
                <a:spcPts val="208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başarısında</a:t>
            </a:r>
            <a:r>
              <a:rPr lang="en-US" altLang="zh-CN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etkili</a:t>
            </a:r>
            <a:r>
              <a:rPr lang="en-US" altLang="zh-CN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özelliklerden</a:t>
            </a:r>
            <a:r>
              <a:rPr lang="en-US" altLang="zh-CN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biriside</a:t>
            </a:r>
            <a:r>
              <a:rPr lang="en-US" altLang="zh-CN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</a:t>
            </a:r>
          </a:p>
          <a:p>
            <a:pPr>
              <a:lnSpc>
                <a:spcPts val="1164"/>
              </a:lnSpc>
            </a:pPr>
            <a:endParaRPr lang="en-US" dirty="0"/>
          </a:p>
          <a:p>
            <a:pPr indent="2034539"/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başlangıç</a:t>
            </a:r>
            <a:r>
              <a:rPr lang="en-US" altLang="zh-CN" spc="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yapmalarıdır.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64"/>
              </a:lnSpc>
            </a:pPr>
            <a:endParaRPr lang="en-US" dirty="0"/>
          </a:p>
          <a:p>
            <a:pPr indent="549909">
              <a:lnSpc>
                <a:spcPts val="207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başlangıç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yapılan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yerde</a:t>
            </a:r>
            <a:r>
              <a:rPr lang="en-US" altLang="zh-CN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öncelikli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havaalanıdır.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55"/>
              </a:lnSpc>
            </a:pPr>
            <a:endParaRPr lang="en-US" dirty="0"/>
          </a:p>
          <a:p>
            <a:pPr indent="392429">
              <a:lnSpc>
                <a:spcPts val="208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organizatörleri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havaalanında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karşılanması,</a:t>
            </a:r>
            <a:r>
              <a:rPr lang="en-US" altLang="zh-CN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havaalanı</a:t>
            </a:r>
          </a:p>
          <a:p>
            <a:pPr>
              <a:lnSpc>
                <a:spcPts val="1164"/>
              </a:lnSpc>
            </a:pPr>
            <a:endParaRPr lang="en-US" dirty="0"/>
          </a:p>
          <a:p>
            <a:pPr indent="565150"/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arası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düzenli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transferlerin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sağlanması,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sosyal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faaliyetlerin</a:t>
            </a:r>
            <a:r>
              <a:rPr lang="en-US" altLang="zh-CN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koordineli</a:t>
            </a:r>
          </a:p>
          <a:p>
            <a:pPr>
              <a:lnSpc>
                <a:spcPts val="1075"/>
              </a:lnSpc>
            </a:pPr>
            <a:endParaRPr lang="en-US" dirty="0"/>
          </a:p>
          <a:p>
            <a:pPr indent="910589"/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sağlanması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faktörler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başarısında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etkili</a:t>
            </a:r>
            <a:r>
              <a:rPr lang="en-US" altLang="zh-CN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olmaktadır.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2485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 rotWithShape="1">
          <a:blip r:embed="rId2"/>
          <a:srcRect l="4631" t="-519" r="6667" b="519"/>
          <a:stretch/>
        </p:blipFill>
        <p:spPr>
          <a:xfrm>
            <a:off x="1959428" y="0"/>
            <a:ext cx="8110847" cy="6858000"/>
          </a:xfrm>
          <a:prstGeom prst="rect">
            <a:avLst/>
          </a:prstGeom>
        </p:spPr>
      </p:pic>
      <p:sp>
        <p:nvSpPr>
          <p:cNvPr id="2" name="TextBox 16"/>
          <p:cNvSpPr txBox="1"/>
          <p:nvPr/>
        </p:nvSpPr>
        <p:spPr>
          <a:xfrm>
            <a:off x="2369819" y="549940"/>
            <a:ext cx="7444696" cy="6199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96469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2.2.2.1.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Karşılama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Geliş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dönüş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transferlerinde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yapılan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işlemler</a:t>
            </a:r>
            <a:r>
              <a:rPr lang="en-US" altLang="zh-CN" sz="20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aynıdır.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spc="44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Öncelikle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katılımcılardan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elde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edilecek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bilgiler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doğrultusunda</a:t>
            </a:r>
          </a:p>
          <a:p>
            <a:pPr>
              <a:lnSpc>
                <a:spcPts val="694"/>
              </a:lnSpc>
            </a:pPr>
            <a:endParaRPr lang="en-US" dirty="0"/>
          </a:p>
          <a:p>
            <a:pPr hangingPunct="0">
              <a:lnSpc>
                <a:spcPct val="150000"/>
              </a:lnSpc>
            </a:pPr>
            <a:r>
              <a:rPr lang="en-US" altLang="zh-CN" sz="2000" spc="64" dirty="0">
                <a:solidFill>
                  <a:srgbClr val="000000"/>
                </a:solidFill>
                <a:latin typeface="Times New Roman"/>
                <a:ea typeface="Times New Roman"/>
              </a:rPr>
              <a:t>hazırlanan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listelerde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80" dirty="0">
                <a:solidFill>
                  <a:srgbClr val="000000"/>
                </a:solidFill>
                <a:latin typeface="Times New Roman"/>
                <a:ea typeface="Times New Roman"/>
              </a:rPr>
              <a:t>görünen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ea typeface="Times New Roman"/>
              </a:rPr>
              <a:t>geliş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75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75" dirty="0">
                <a:solidFill>
                  <a:srgbClr val="000000"/>
                </a:solidFill>
                <a:latin typeface="Times New Roman"/>
                <a:ea typeface="Times New Roman"/>
              </a:rPr>
              <a:t>dönüş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transferleri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94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ea typeface="Times New Roman"/>
              </a:rPr>
              <a:t>şehir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içi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ulaşım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programlar</a:t>
            </a:r>
            <a:r>
              <a:rPr lang="en-US" altLang="zh-CN" sz="20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hazırlanır.</a:t>
            </a:r>
          </a:p>
          <a:p>
            <a:pPr>
              <a:lnSpc>
                <a:spcPts val="1875"/>
              </a:lnSpc>
            </a:pPr>
            <a:endParaRPr lang="en-US" dirty="0"/>
          </a:p>
          <a:p>
            <a:pPr>
              <a:lnSpc>
                <a:spcPts val="221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Programlarda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şu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bilgiler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bulunur: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00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5120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2"/>
          <a:srcRect l="6710" r="5368"/>
          <a:stretch/>
        </p:blipFill>
        <p:spPr>
          <a:xfrm>
            <a:off x="2137558" y="0"/>
            <a:ext cx="8039595" cy="6858000"/>
          </a:xfrm>
          <a:prstGeom prst="rect">
            <a:avLst/>
          </a:prstGeom>
        </p:spPr>
      </p:pic>
      <p:sp>
        <p:nvSpPr>
          <p:cNvPr id="2" name="TextBox 19"/>
          <p:cNvSpPr txBox="1"/>
          <p:nvPr/>
        </p:nvSpPr>
        <p:spPr>
          <a:xfrm>
            <a:off x="2369819" y="549940"/>
            <a:ext cx="5805016" cy="6199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96469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2.2.2.1.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Karşılama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spc="2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bilgiler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elde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edildikten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sonra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yapılacak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işler: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89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9147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 rotWithShape="1">
          <a:blip r:embed="rId2"/>
          <a:srcRect l="6183" r="4551"/>
          <a:stretch/>
        </p:blipFill>
        <p:spPr>
          <a:xfrm>
            <a:off x="2018804" y="0"/>
            <a:ext cx="8229601" cy="6858000"/>
          </a:xfrm>
          <a:prstGeom prst="rect">
            <a:avLst/>
          </a:prstGeom>
        </p:spPr>
      </p:pic>
      <p:sp>
        <p:nvSpPr>
          <p:cNvPr id="2" name="TextBox 34"/>
          <p:cNvSpPr txBox="1"/>
          <p:nvPr/>
        </p:nvSpPr>
        <p:spPr>
          <a:xfrm>
            <a:off x="2369819" y="549940"/>
            <a:ext cx="7446226" cy="6199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27000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2.2.2.3.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Müşteri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Odaları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4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Donanımları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spc="4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katılımcılarına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beraberinde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eşleri,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arkadaşları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v.b.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gelmişse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sadece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yeterli</a:t>
            </a:r>
            <a:r>
              <a:rPr lang="en-US" altLang="zh-CN" sz="20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gelmemektedir.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spc="75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spc="8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kişiler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gelir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düzeylerinin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9" dirty="0">
                <a:solidFill>
                  <a:srgbClr val="000000"/>
                </a:solidFill>
                <a:latin typeface="Times New Roman"/>
                <a:ea typeface="Times New Roman"/>
              </a:rPr>
              <a:t>yüksek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belirli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kültür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seviyesine</a:t>
            </a:r>
          </a:p>
          <a:p>
            <a:pPr>
              <a:lnSpc>
                <a:spcPts val="694"/>
              </a:lnSpc>
            </a:pPr>
            <a:endParaRPr lang="en-US" dirty="0"/>
          </a:p>
          <a:p>
            <a:pPr hangingPunct="0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sahip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olduklarından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konaklamada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imkânı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veren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işletmeleri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tercih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etmektedirler.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sebeple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odaların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teknolojik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açıdan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birçok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donanıma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sahip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hijyenik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önemli</a:t>
            </a:r>
            <a:r>
              <a:rPr lang="en-US" altLang="zh-CN" sz="20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faktörlerdendir.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89685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 rotWithShape="1">
          <a:blip r:embed="rId2"/>
          <a:srcRect l="5022" r="5628"/>
          <a:stretch/>
        </p:blipFill>
        <p:spPr>
          <a:xfrm>
            <a:off x="1983178" y="0"/>
            <a:ext cx="8170225" cy="6858000"/>
          </a:xfrm>
          <a:prstGeom prst="rect">
            <a:avLst/>
          </a:prstGeom>
        </p:spPr>
      </p:pic>
      <p:sp>
        <p:nvSpPr>
          <p:cNvPr id="2" name="TextBox 37"/>
          <p:cNvSpPr txBox="1"/>
          <p:nvPr/>
        </p:nvSpPr>
        <p:spPr>
          <a:xfrm>
            <a:off x="2369820" y="549940"/>
            <a:ext cx="7392963" cy="6199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19634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2.2.2.4.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Oda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Dağılımı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İle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İlgili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Çalışmalar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  <a:tabLst>
                <a:tab pos="387350" algn="l"/>
              </a:tabLst>
            </a:pPr>
            <a:r>
              <a:rPr lang="en-US" altLang="zh-CN" sz="1600" spc="129" dirty="0">
                <a:solidFill>
                  <a:srgbClr val="000000"/>
                </a:solidFill>
                <a:latin typeface="Symbol"/>
                <a:ea typeface="Symbol"/>
              </a:rPr>
              <a:t>	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Otellerde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istekleri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doğrultusunda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odalar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spc="-5" dirty="0">
                <a:solidFill>
                  <a:srgbClr val="000000"/>
                </a:solidFill>
                <a:latin typeface="Times New Roman"/>
                <a:ea typeface="Times New Roman"/>
              </a:rPr>
              <a:t>düz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enlenmelidir.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odalar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kullanıma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odalar</a:t>
            </a:r>
            <a:r>
              <a:rPr lang="en-US" altLang="zh-CN" sz="2000" spc="125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ekstra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odalar</a:t>
            </a:r>
            <a:r>
              <a:rPr lang="en-US" altLang="zh-CN"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spc="-5" dirty="0">
                <a:solidFill>
                  <a:srgbClr val="000000"/>
                </a:solidFill>
                <a:latin typeface="Times New Roman"/>
                <a:ea typeface="Times New Roman"/>
              </a:rPr>
              <a:t>ayrılmak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tadır.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5"/>
              </a:lnSpc>
            </a:pPr>
            <a:endParaRPr lang="en-US" dirty="0"/>
          </a:p>
          <a:p>
            <a:pPr>
              <a:lnSpc>
                <a:spcPts val="221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denetimi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sırasında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ayırırken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ön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plana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çıkan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faktörler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odaların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sayısı</a:t>
            </a:r>
            <a:r>
              <a:rPr lang="en-US" altLang="zh-CN" sz="2000" b="1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grup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birden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fazla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odanın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isteğe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göre</a:t>
            </a:r>
            <a:r>
              <a:rPr lang="en-US" altLang="zh-CN" sz="2000" b="1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ayarlanması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Örneğin;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kaç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tek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kişilik,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çift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kişilik,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kral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dairesi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suittir?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spc="64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Ayrıca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eğer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odalar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arası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farklar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varsa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mesela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fiziksel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görünüş,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manzara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kamu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alanlarına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yakınlık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bunlar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kararları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etkiler.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00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86484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 rotWithShape="1">
          <a:blip r:embed="rId2"/>
          <a:srcRect l="6449" r="5888"/>
          <a:stretch/>
        </p:blipFill>
        <p:spPr>
          <a:xfrm>
            <a:off x="2113808" y="0"/>
            <a:ext cx="8015844" cy="6858000"/>
          </a:xfrm>
          <a:prstGeom prst="rect">
            <a:avLst/>
          </a:prstGeom>
        </p:spPr>
      </p:pic>
      <p:sp>
        <p:nvSpPr>
          <p:cNvPr id="2" name="TextBox 52"/>
          <p:cNvSpPr txBox="1"/>
          <p:nvPr/>
        </p:nvSpPr>
        <p:spPr>
          <a:xfrm>
            <a:off x="3647439" y="549939"/>
            <a:ext cx="5327444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2.2.2.5.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Check-in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Check-out</a:t>
            </a:r>
            <a:r>
              <a:rPr lang="en-US" altLang="zh-CN" sz="2400" b="1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İşlemleri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369820" y="1205588"/>
            <a:ext cx="7497063" cy="283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25"/>
              </a:lnSpc>
              <a:tabLst>
                <a:tab pos="462280" algn="l"/>
                <a:tab pos="1625345" algn="l"/>
                <a:tab pos="3410965" algn="l"/>
                <a:tab pos="4871717" algn="l"/>
                <a:tab pos="6142480" algn="l"/>
              </a:tabLst>
            </a:pPr>
            <a:r>
              <a:rPr lang="en-US" altLang="zh-CN" sz="1600" spc="129" dirty="0">
                <a:solidFill>
                  <a:srgbClr val="000000"/>
                </a:solidFill>
                <a:latin typeface="Symbol"/>
                <a:ea typeface="Symbol"/>
              </a:rPr>
              <a:t>	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Toplantı	organizasyonu	düzenlenen	</a:t>
            </a:r>
            <a:r>
              <a:rPr lang="en-US" altLang="zh-CN" sz="2000" spc="-5" dirty="0">
                <a:solidFill>
                  <a:srgbClr val="000000"/>
                </a:solidFill>
                <a:latin typeface="Times New Roman"/>
                <a:ea typeface="Times New Roman"/>
              </a:rPr>
              <a:t>işletmede	rezervasyon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369820" y="1576729"/>
            <a:ext cx="7447241" cy="51629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departmanında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rezervasyon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elemanları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isimlendirilmiş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oda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listeleri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kayıt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hazırlanır.</a:t>
            </a:r>
          </a:p>
          <a:p>
            <a:pPr>
              <a:lnSpc>
                <a:spcPts val="18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isimlendirme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çalışmasından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VIP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diğer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özelliği</a:t>
            </a:r>
            <a:r>
              <a:rPr lang="en-US" altLang="zh-CN" sz="2000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bulunan</a:t>
            </a:r>
            <a:r>
              <a:rPr lang="en-US" altLang="zh-CN" sz="2000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kişilere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odalarına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özellikle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dikkat</a:t>
            </a:r>
            <a:r>
              <a:rPr lang="en-US" altLang="zh-CN" sz="20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edilmelidir.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9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08944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3"/>
          <p:cNvPicPr>
            <a:picLocks noChangeAspect="1"/>
          </p:cNvPicPr>
          <p:nvPr/>
        </p:nvPicPr>
        <p:blipFill rotWithShape="1">
          <a:blip r:embed="rId2"/>
          <a:srcRect l="4893" r="9264"/>
          <a:stretch/>
        </p:blipFill>
        <p:spPr>
          <a:xfrm>
            <a:off x="1971304" y="0"/>
            <a:ext cx="7849590" cy="6858000"/>
          </a:xfrm>
          <a:prstGeom prst="rect">
            <a:avLst/>
          </a:prstGeom>
        </p:spPr>
      </p:pic>
      <p:sp>
        <p:nvSpPr>
          <p:cNvPr id="2" name="TextBox 63"/>
          <p:cNvSpPr txBox="1"/>
          <p:nvPr/>
        </p:nvSpPr>
        <p:spPr>
          <a:xfrm>
            <a:off x="2369819" y="549940"/>
            <a:ext cx="7448504" cy="5858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27761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2.2.2.5.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Check-in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Check-out</a:t>
            </a:r>
            <a:r>
              <a:rPr lang="en-US" altLang="zh-CN" sz="2400" b="1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İşlemleri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spc="69" dirty="0">
                <a:solidFill>
                  <a:srgbClr val="000000"/>
                </a:solidFill>
                <a:latin typeface="Symbol"/>
                <a:cs typeface="Symbo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Rezervasyonlarla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sorulan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soruların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tümünün</a:t>
            </a:r>
            <a:r>
              <a:rPr lang="en-US" altLang="zh-CN" sz="2000" spc="89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ayrılma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işlemleri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göz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önünde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bulundurulması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gerekmektedir.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Örneğin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şirket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toplantıları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planlamacısı,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tüm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faturaların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şirket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ana</a:t>
            </a:r>
          </a:p>
          <a:p>
            <a:pPr>
              <a:lnSpc>
                <a:spcPts val="694"/>
              </a:lnSpc>
            </a:pPr>
            <a:endParaRPr lang="en-US" dirty="0"/>
          </a:p>
          <a:p>
            <a:pPr hangingPunct="0">
              <a:lnSpc>
                <a:spcPct val="150000"/>
              </a:lnSpc>
            </a:pP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hesabına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kesilmesini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isteyebilir.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kimi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ayrı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ayrı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Times New Roman"/>
                <a:ea typeface="Times New Roman"/>
              </a:rPr>
              <a:t>kesilmesini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isteyebilir.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64" name="TextBox 64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658963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 rotWithShape="1">
          <a:blip r:embed="rId2"/>
          <a:srcRect l="6190" r="4718"/>
          <a:stretch/>
        </p:blipFill>
        <p:spPr>
          <a:xfrm>
            <a:off x="2090057" y="0"/>
            <a:ext cx="8146474" cy="6858000"/>
          </a:xfrm>
          <a:prstGeom prst="rect">
            <a:avLst/>
          </a:prstGeom>
        </p:spPr>
      </p:pic>
      <p:sp>
        <p:nvSpPr>
          <p:cNvPr id="2" name="TextBox 66"/>
          <p:cNvSpPr txBox="1"/>
          <p:nvPr/>
        </p:nvSpPr>
        <p:spPr>
          <a:xfrm>
            <a:off x="2369820" y="549940"/>
            <a:ext cx="7446223" cy="58323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69976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2.2.2.6.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Salonların</a:t>
            </a:r>
            <a:r>
              <a:rPr lang="en-US" altLang="zh-CN" sz="2400" b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Düzenlenmesi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  <a:tabLst>
                <a:tab pos="365760" algn="l"/>
              </a:tabLst>
            </a:pPr>
            <a:r>
              <a:rPr lang="en-US" altLang="zh-CN" sz="1600" spc="129" dirty="0">
                <a:solidFill>
                  <a:srgbClr val="000000"/>
                </a:solidFill>
                <a:latin typeface="Symbol"/>
                <a:ea typeface="Symbol"/>
              </a:rPr>
              <a:t>	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Toplantının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gerçekleştirileceği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katılımcı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sayısına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göre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</a:p>
          <a:p>
            <a:pPr>
              <a:lnSpc>
                <a:spcPts val="694"/>
              </a:lnSpc>
            </a:pPr>
            <a:endParaRPr lang="en-US" dirty="0"/>
          </a:p>
          <a:p>
            <a:pPr hangingPunct="0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belirlenen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bilimsel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program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göz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önüne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alınarak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otelin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sahip</a:t>
            </a:r>
            <a:r>
              <a:rPr lang="en-US" altLang="zh-CN" sz="2000" spc="10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imkânlarla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kongreyi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düzenleyen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kuruluş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birliklerin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istekleri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dikkate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alınarak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düzenlenir.</a:t>
            </a:r>
          </a:p>
          <a:p>
            <a:pPr>
              <a:lnSpc>
                <a:spcPts val="1875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merkezleri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yöneticileri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yöneticileri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</a:p>
          <a:p>
            <a:pPr>
              <a:lnSpc>
                <a:spcPts val="694"/>
              </a:lnSpc>
            </a:pPr>
            <a:endParaRPr lang="en-US" dirty="0"/>
          </a:p>
          <a:p>
            <a:pPr hangingPunct="0">
              <a:lnSpc>
                <a:spcPct val="150000"/>
              </a:lnSpc>
            </a:pPr>
            <a:r>
              <a:rPr lang="en-US" altLang="zh-CN" sz="2000" spc="10" dirty="0">
                <a:solidFill>
                  <a:srgbClr val="000000"/>
                </a:solidFill>
                <a:latin typeface="Times New Roman"/>
                <a:ea typeface="Times New Roman"/>
              </a:rPr>
              <a:t>organizatörlerinden</a:t>
            </a:r>
            <a:r>
              <a:rPr lang="en-US" altLang="zh-CN" sz="20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herhangi</a:t>
            </a:r>
            <a:r>
              <a:rPr lang="en-US" altLang="zh-CN" sz="20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10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  <a:r>
              <a:rPr lang="en-US" altLang="zh-CN" sz="20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ea typeface="Times New Roman"/>
              </a:rPr>
              <a:t>talebiyle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10" dirty="0">
                <a:solidFill>
                  <a:srgbClr val="000000"/>
                </a:solidFill>
                <a:latin typeface="Times New Roman"/>
                <a:ea typeface="Times New Roman"/>
              </a:rPr>
              <a:t>karşılaştıkları</a:t>
            </a:r>
            <a:r>
              <a:rPr lang="en-US" altLang="zh-CN" sz="20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zaman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9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mekânlarının</a:t>
            </a:r>
            <a:r>
              <a:rPr lang="en-US" altLang="zh-CN" sz="20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bütün</a:t>
            </a:r>
            <a:r>
              <a:rPr lang="en-US" altLang="zh-CN" sz="20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özelliklerini</a:t>
            </a:r>
            <a:r>
              <a:rPr lang="en-US" altLang="zh-CN" sz="2000" spc="94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özellikle</a:t>
            </a:r>
            <a:r>
              <a:rPr lang="en-US" altLang="zh-CN" sz="2000" spc="1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yapılacağı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salonlarını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düzenleyen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organizatörlere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tanıtmalıdır.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67" name="TextBox 67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99876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9"/>
          <p:cNvPicPr>
            <a:picLocks noChangeAspect="1"/>
          </p:cNvPicPr>
          <p:nvPr/>
        </p:nvPicPr>
        <p:blipFill rotWithShape="1">
          <a:blip r:embed="rId2"/>
          <a:srcRect l="6190" r="5887"/>
          <a:stretch/>
        </p:blipFill>
        <p:spPr>
          <a:xfrm>
            <a:off x="2090057" y="0"/>
            <a:ext cx="8039596" cy="6858000"/>
          </a:xfrm>
          <a:prstGeom prst="rect">
            <a:avLst/>
          </a:prstGeom>
        </p:spPr>
      </p:pic>
      <p:sp>
        <p:nvSpPr>
          <p:cNvPr id="2" name="TextBox 69"/>
          <p:cNvSpPr txBox="1"/>
          <p:nvPr/>
        </p:nvSpPr>
        <p:spPr>
          <a:xfrm>
            <a:off x="2369820" y="549940"/>
            <a:ext cx="7382719" cy="6199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69976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2.2.2.6.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Salonların</a:t>
            </a:r>
            <a:r>
              <a:rPr lang="en-US" altLang="zh-CN" sz="2400" b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Düzenlenmesi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0"/>
              </a:lnSpc>
            </a:pPr>
            <a:endParaRPr lang="en-US" dirty="0"/>
          </a:p>
          <a:p>
            <a:pPr>
              <a:lnSpc>
                <a:spcPts val="2225"/>
              </a:lnSpc>
            </a:pPr>
            <a:r>
              <a:rPr lang="en-US" altLang="zh-CN" sz="1600" spc="3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spc="1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ea typeface="Times New Roman"/>
              </a:rPr>
              <a:t>Otellerin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broşürlerinde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birçok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merkezinde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salonları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üç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grupta</a:t>
            </a:r>
            <a:r>
              <a:rPr lang="en-US" altLang="zh-CN" sz="20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incelenmektedir: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9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72229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6580" r="4459"/>
          <a:stretch/>
        </p:blipFill>
        <p:spPr>
          <a:xfrm>
            <a:off x="2125682" y="0"/>
            <a:ext cx="8134599" cy="6858000"/>
          </a:xfrm>
          <a:prstGeom prst="rect">
            <a:avLst/>
          </a:prstGeom>
        </p:spPr>
      </p:pic>
      <p:sp>
        <p:nvSpPr>
          <p:cNvPr id="2" name="TextBox 7"/>
          <p:cNvSpPr txBox="1"/>
          <p:nvPr/>
        </p:nvSpPr>
        <p:spPr>
          <a:xfrm>
            <a:off x="2226309" y="836959"/>
            <a:ext cx="7653420" cy="39865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2.2.2.7.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Toplantılardaki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Yerleşim</a:t>
            </a:r>
            <a:r>
              <a:rPr lang="en-US" altLang="zh-CN" sz="2400" b="1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Düzenleri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39"/>
              </a:lnSpc>
            </a:pPr>
            <a:endParaRPr lang="en-US" dirty="0"/>
          </a:p>
          <a:p>
            <a:pPr indent="214629">
              <a:lnSpc>
                <a:spcPts val="2145"/>
              </a:lnSpc>
            </a:pPr>
            <a:r>
              <a:rPr lang="en-US" altLang="zh-CN" sz="1600" spc="34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kongrede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salonundaki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masa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sandalyelerin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nasıl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düzenlendiği,</a:t>
            </a:r>
          </a:p>
          <a:p>
            <a:pPr>
              <a:lnSpc>
                <a:spcPts val="719"/>
              </a:lnSpc>
            </a:pPr>
            <a:endParaRPr lang="en-US" dirty="0"/>
          </a:p>
          <a:p>
            <a:pPr marL="214629" hangingPunct="0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toplantının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başarı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2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başarısızlığında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önemli</a:t>
            </a:r>
            <a:r>
              <a:rPr lang="en-US" altLang="zh-CN" spc="12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rol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oynar.</a:t>
            </a:r>
            <a:r>
              <a:rPr lang="en-US" altLang="zh-CN" spc="12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Şüphesiz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Calibri"/>
              </a:rPr>
              <a:t>katılımcıların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birbirlerini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konuşmacıları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rahatça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görüp,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Calibri"/>
              </a:rPr>
              <a:t>duyabildikleri,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acil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ya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da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tuvalet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vb.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ihtiyaçları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için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salondan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rahatça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ayrılıp,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tekrar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salona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ulaşabildikleri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düzenlerinin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uygulandığı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toplantılar,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imkânların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söz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konusu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olmadığı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toplantılara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oranla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daha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başarılı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şekilde</a:t>
            </a:r>
            <a:r>
              <a:rPr lang="en-US" altLang="zh-CN" spc="-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gerçekleşirler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89388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 rotWithShape="1">
          <a:blip r:embed="rId2"/>
          <a:srcRect l="8008" r="5108"/>
          <a:stretch/>
        </p:blipFill>
        <p:spPr>
          <a:xfrm>
            <a:off x="2256312" y="0"/>
            <a:ext cx="7944592" cy="6858000"/>
          </a:xfrm>
          <a:prstGeom prst="rect">
            <a:avLst/>
          </a:prstGeom>
        </p:spPr>
      </p:pic>
      <p:sp>
        <p:nvSpPr>
          <p:cNvPr id="2" name="TextBox 22"/>
          <p:cNvSpPr txBox="1"/>
          <p:nvPr/>
        </p:nvSpPr>
        <p:spPr>
          <a:xfrm>
            <a:off x="2369819" y="565235"/>
            <a:ext cx="7437508" cy="6186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5090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2.2.2.7.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Toplantılardaki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Yerleşim</a:t>
            </a:r>
            <a:r>
              <a:rPr lang="en-US" altLang="zh-CN" sz="2800" b="1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Düzenleri</a:t>
            </a:r>
          </a:p>
          <a:p>
            <a:pPr>
              <a:lnSpc>
                <a:spcPts val="1460"/>
              </a:lnSpc>
            </a:pPr>
            <a:endParaRPr lang="en-US" dirty="0"/>
          </a:p>
          <a:p>
            <a:pPr>
              <a:lnSpc>
                <a:spcPts val="214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Tiyatro</a:t>
            </a:r>
            <a:r>
              <a:rPr lang="en-US" altLang="zh-CN" b="1" u="sng" spc="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şeklindeki</a:t>
            </a:r>
            <a:r>
              <a:rPr lang="en-US" altLang="zh-CN" b="1" u="sng" spc="3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oturma</a:t>
            </a:r>
            <a:r>
              <a:rPr lang="en-US" altLang="zh-CN" b="1" u="sng" spc="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düzeni:</a:t>
            </a:r>
            <a:r>
              <a:rPr lang="en-US" altLang="zh-CN" b="1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Klasik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oturma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şeklidir.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Özellikle</a:t>
            </a:r>
          </a:p>
          <a:p>
            <a:pPr>
              <a:lnSpc>
                <a:spcPts val="719"/>
              </a:lnSpc>
            </a:pPr>
            <a:endParaRPr lang="en-US" dirty="0"/>
          </a:p>
          <a:p>
            <a:pPr hangingPunct="0">
              <a:lnSpc>
                <a:spcPct val="149583"/>
              </a:lnSpc>
            </a:pP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katılımcı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sayısının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fazla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olduğu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kongrelerde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oturma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düzeni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tiyatro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şekli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çoğunlukla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uygulanır.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Daha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çok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delege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sayısının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500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daha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fazla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olduğu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kongreler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için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tercih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edilen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oturma</a:t>
            </a:r>
            <a:r>
              <a:rPr lang="en-US" altLang="zh-CN" spc="-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düzenidir.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75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78497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spect="1"/>
          </p:cNvPicPr>
          <p:nvPr/>
        </p:nvPicPr>
        <p:blipFill rotWithShape="1">
          <a:blip r:embed="rId2"/>
          <a:srcRect l="5153" r="6407"/>
          <a:stretch/>
        </p:blipFill>
        <p:spPr>
          <a:xfrm>
            <a:off x="1995054" y="0"/>
            <a:ext cx="8087097" cy="6858000"/>
          </a:xfrm>
          <a:prstGeom prst="rect">
            <a:avLst/>
          </a:prstGeom>
        </p:spPr>
      </p:pic>
      <p:sp>
        <p:nvSpPr>
          <p:cNvPr id="2" name="TextBox 25"/>
          <p:cNvSpPr txBox="1"/>
          <p:nvPr/>
        </p:nvSpPr>
        <p:spPr>
          <a:xfrm>
            <a:off x="2369820" y="565235"/>
            <a:ext cx="7435933" cy="6123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5090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2.2.2.7.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Toplantılardaki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Yerleşim</a:t>
            </a:r>
            <a:r>
              <a:rPr lang="en-US" altLang="zh-CN" sz="2800" b="1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Düzenleri</a:t>
            </a:r>
          </a:p>
          <a:p>
            <a:pPr>
              <a:lnSpc>
                <a:spcPts val="1469"/>
              </a:lnSpc>
            </a:pPr>
            <a:endParaRPr lang="en-US" dirty="0"/>
          </a:p>
          <a:p>
            <a:pPr>
              <a:lnSpc>
                <a:spcPts val="2135"/>
              </a:lnSpc>
            </a:pPr>
            <a:r>
              <a:rPr lang="en-US" altLang="zh-CN" sz="1600" spc="4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b="1" u="sng" spc="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Sınıf</a:t>
            </a:r>
            <a:r>
              <a:rPr lang="en-US" altLang="zh-CN" b="1" u="sng" spc="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spc="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şeklindeki</a:t>
            </a:r>
            <a:r>
              <a:rPr lang="en-US" altLang="zh-CN" b="1" u="sng" spc="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spc="3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oturma</a:t>
            </a:r>
            <a:r>
              <a:rPr lang="en-US" altLang="zh-CN" b="1" u="sng" spc="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spc="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düzeni:</a:t>
            </a:r>
            <a:r>
              <a:rPr lang="en-US" altLang="zh-CN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Eğer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delegelerinin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süresince</a:t>
            </a:r>
          </a:p>
          <a:p>
            <a:pPr>
              <a:lnSpc>
                <a:spcPts val="719"/>
              </a:lnSpc>
            </a:pPr>
            <a:endParaRPr lang="en-US" dirty="0"/>
          </a:p>
          <a:p>
            <a:pPr hangingPunct="0">
              <a:lnSpc>
                <a:spcPct val="149583"/>
              </a:lnSpc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not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almaları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gerekiyorsa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sınıf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şeklindeki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oturma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düzeni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tercih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edilir.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Böylece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düzende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delegeler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önlerinde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bulunan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sıralardan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not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alma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diğer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ihtiyaçları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için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faydalanabilirler.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oturma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düzeninde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sıraların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üzerine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mikrofon,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ses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ayarı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vs.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gibi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teknik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donanımlar</a:t>
            </a:r>
            <a:r>
              <a:rPr lang="en-US" altLang="zh-CN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yerleştirilebilir.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45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5067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 rotWithShape="1">
          <a:blip r:embed="rId2"/>
          <a:srcRect l="5541" r="5888"/>
          <a:stretch/>
        </p:blipFill>
        <p:spPr>
          <a:xfrm>
            <a:off x="2030681" y="0"/>
            <a:ext cx="8098972" cy="6858000"/>
          </a:xfrm>
          <a:prstGeom prst="rect">
            <a:avLst/>
          </a:prstGeom>
        </p:spPr>
      </p:pic>
      <p:sp>
        <p:nvSpPr>
          <p:cNvPr id="2" name="TextBox 28"/>
          <p:cNvSpPr txBox="1"/>
          <p:nvPr/>
        </p:nvSpPr>
        <p:spPr>
          <a:xfrm>
            <a:off x="2369819" y="565235"/>
            <a:ext cx="7441284" cy="6123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5090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2.2.2.7.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Toplantılardaki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Yerleşim</a:t>
            </a:r>
            <a:r>
              <a:rPr lang="en-US" altLang="zh-CN" sz="2800" b="1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Düzenleri</a:t>
            </a:r>
          </a:p>
          <a:p>
            <a:pPr>
              <a:lnSpc>
                <a:spcPts val="725"/>
              </a:lnSpc>
            </a:pPr>
            <a:endParaRPr lang="en-US" dirty="0"/>
          </a:p>
          <a:p>
            <a:pPr indent="106680" hangingPunct="0"/>
            <a:r>
              <a:rPr lang="en-US" altLang="zh-CN" b="1" u="sng" spc="3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Konferans</a:t>
            </a:r>
            <a:r>
              <a:rPr lang="en-US" altLang="zh-CN" b="1" u="sng" spc="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spc="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şeklindeki</a:t>
            </a:r>
            <a:r>
              <a:rPr lang="en-US" altLang="zh-CN" b="1" u="sng" spc="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spc="4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oturma</a:t>
            </a:r>
            <a:r>
              <a:rPr lang="en-US" altLang="zh-CN" b="1" u="sng" spc="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altLang="zh-CN" b="1" u="sng" spc="3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</a:rPr>
              <a:t>düzeni:</a:t>
            </a:r>
            <a:r>
              <a:rPr lang="en-US" altLang="zh-CN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Kongrelerde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genel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toplantılar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dışında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katılımcılar,</a:t>
            </a:r>
            <a:r>
              <a:rPr lang="en-US" altLang="zh-CN" spc="1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konusu</a:t>
            </a:r>
            <a:r>
              <a:rPr lang="en-US" altLang="zh-CN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ve/veya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konuları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ile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ilgili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farklı</a:t>
            </a:r>
            <a:r>
              <a:rPr lang="en-US" altLang="zh-CN" spc="10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çalışmalar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(workshoplar)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içim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Calibri"/>
              </a:rPr>
              <a:t>farklı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sayılarda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gruplara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Calibri"/>
              </a:rPr>
              <a:t>ayrılabilirler.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gruplarda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yer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alan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katılımcıların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sayısı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15-120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kişi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arasında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değişebilir.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Kongrelerde</a:t>
            </a:r>
            <a:r>
              <a:rPr lang="en-US" altLang="zh-CN" spc="12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üzerinde</a:t>
            </a:r>
            <a:r>
              <a:rPr lang="en-US" altLang="zh-CN" spc="8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ayrıntılı</a:t>
            </a:r>
            <a:r>
              <a:rPr lang="en-US" altLang="zh-CN" spc="8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pc="8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görüşlerin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bildirildiği</a:t>
            </a:r>
            <a:r>
              <a:rPr lang="en-US" altLang="zh-CN" spc="8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8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tartışmaların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yapıldığı</a:t>
            </a:r>
            <a:r>
              <a:rPr lang="en-US" altLang="zh-CN" spc="8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toplantılar,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delegelerin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birbirleriyle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görüş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alış-verişinde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bulunabilmelerine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6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imkân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verdiğinden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dolayı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oldukça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önemlidir.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Programda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daha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çok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etkinlik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kazandırabilme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konusunda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çeşitli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düzenleri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söz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konusudur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89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8209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 rotWithShape="1">
          <a:blip r:embed="rId2"/>
          <a:srcRect l="5801" r="5627"/>
          <a:stretch/>
        </p:blipFill>
        <p:spPr>
          <a:xfrm>
            <a:off x="2054430" y="0"/>
            <a:ext cx="8098973" cy="6858000"/>
          </a:xfrm>
          <a:prstGeom prst="rect">
            <a:avLst/>
          </a:prstGeom>
        </p:spPr>
      </p:pic>
      <p:sp>
        <p:nvSpPr>
          <p:cNvPr id="2" name="TextBox 37"/>
          <p:cNvSpPr txBox="1"/>
          <p:nvPr/>
        </p:nvSpPr>
        <p:spPr>
          <a:xfrm>
            <a:off x="2369820" y="699798"/>
            <a:ext cx="7447743" cy="6058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60400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2.2.2.8.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Yiyecek-İçecek</a:t>
            </a:r>
            <a:r>
              <a:rPr lang="en-US" altLang="zh-CN" sz="2400" b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</a:p>
          <a:p>
            <a:pPr indent="104140" hangingPunct="0">
              <a:lnSpc>
                <a:spcPct val="99583"/>
              </a:lnSpc>
            </a:pP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organizatörlerinin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büyük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çoğunluğu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işletmeleriyle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ea typeface="Times New Roman"/>
              </a:rPr>
              <a:t>merkezleri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anlaşma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imzalamadan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önce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ea typeface="Times New Roman"/>
              </a:rPr>
              <a:t>yiyecek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ea typeface="Times New Roman"/>
              </a:rPr>
              <a:t>içecekler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tüm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detayları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(menüler,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kokteyller,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64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hizmetlerin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verileceği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yerlerin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ea typeface="Times New Roman"/>
              </a:rPr>
              <a:t>kapasiteleri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0" dirty="0">
                <a:solidFill>
                  <a:srgbClr val="000000"/>
                </a:solidFill>
                <a:latin typeface="Times New Roman"/>
                <a:ea typeface="Times New Roman"/>
              </a:rPr>
              <a:t>vb.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konular)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karara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bağlamaktadırlar.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Oteller</a:t>
            </a:r>
            <a:r>
              <a:rPr lang="en-US" altLang="zh-CN" sz="20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esnasında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sunulan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yeme-içme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banquet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faaliyetlerini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ifade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4" dirty="0">
                <a:solidFill>
                  <a:srgbClr val="000000"/>
                </a:solidFill>
                <a:latin typeface="Times New Roman"/>
                <a:ea typeface="Times New Roman"/>
              </a:rPr>
              <a:t>eder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işletmelerinde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ayrı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Times New Roman"/>
                <a:ea typeface="Times New Roman"/>
              </a:rPr>
              <a:t>yiyecek-içecek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bölümü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koordine</a:t>
            </a:r>
            <a:r>
              <a:rPr lang="en-US" altLang="zh-CN" sz="20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edilir.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85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69361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3"/>
          <p:cNvPicPr>
            <a:picLocks noChangeAspect="1"/>
          </p:cNvPicPr>
          <p:nvPr/>
        </p:nvPicPr>
        <p:blipFill rotWithShape="1">
          <a:blip r:embed="rId2"/>
          <a:srcRect l="6320" r="5757"/>
          <a:stretch/>
        </p:blipFill>
        <p:spPr>
          <a:xfrm>
            <a:off x="2101932" y="0"/>
            <a:ext cx="8039595" cy="6858000"/>
          </a:xfrm>
          <a:prstGeom prst="rect">
            <a:avLst/>
          </a:prstGeom>
        </p:spPr>
      </p:pic>
      <p:sp>
        <p:nvSpPr>
          <p:cNvPr id="2" name="TextBox 43"/>
          <p:cNvSpPr txBox="1"/>
          <p:nvPr/>
        </p:nvSpPr>
        <p:spPr>
          <a:xfrm>
            <a:off x="2369820" y="353811"/>
            <a:ext cx="6688275" cy="61252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66750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2.2.2.8.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Yiyecek-İçecek</a:t>
            </a:r>
            <a:r>
              <a:rPr lang="en-US" altLang="zh-CN" sz="2400" b="1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</a:p>
          <a:p>
            <a:pPr indent="57150">
              <a:lnSpc>
                <a:spcPct val="89583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yapılacak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yiyecek-içecek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hizmetlerinde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dikkat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edilmesi</a:t>
            </a:r>
            <a:r>
              <a:rPr lang="en-US" altLang="zh-CN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gereken</a:t>
            </a:r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hususlar</a:t>
            </a:r>
            <a:r>
              <a:rPr lang="en-US" altLang="zh-CN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şunlardır: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0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Menüler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içerikleri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60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2.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İçecekler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ayrıntılar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60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3.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Kişi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başına</a:t>
            </a:r>
            <a:r>
              <a:rPr lang="en-US" altLang="zh-CN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fiyat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55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4.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Masa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oturma</a:t>
            </a:r>
            <a:r>
              <a:rPr lang="en-US" altLang="zh-CN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planı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60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5.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Ekstra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yemek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içki</a:t>
            </a:r>
            <a:r>
              <a:rPr lang="en-US" altLang="zh-CN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istekleri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55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6.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Delegeler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hakkındaki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bilgiler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60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7.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Konuşma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yapılacaksa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sırası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zamanı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60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8.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Müzik,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podyum,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mikrofon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bunun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istekler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44" name="TextBox 44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25471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 rotWithShape="1">
          <a:blip r:embed="rId2"/>
          <a:srcRect l="5411" r="5108"/>
          <a:stretch/>
        </p:blipFill>
        <p:spPr>
          <a:xfrm>
            <a:off x="2018805" y="0"/>
            <a:ext cx="8182100" cy="6858000"/>
          </a:xfrm>
          <a:prstGeom prst="rect">
            <a:avLst/>
          </a:prstGeom>
        </p:spPr>
      </p:pic>
      <p:sp>
        <p:nvSpPr>
          <p:cNvPr id="2" name="TextBox 46"/>
          <p:cNvSpPr txBox="1"/>
          <p:nvPr/>
        </p:nvSpPr>
        <p:spPr>
          <a:xfrm>
            <a:off x="2369819" y="549940"/>
            <a:ext cx="7438022" cy="55630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08660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2.2.2.9.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Teknolojisi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89"/>
              </a:lnSpc>
            </a:pPr>
            <a:endParaRPr lang="en-US" dirty="0"/>
          </a:p>
          <a:p>
            <a:pPr>
              <a:lnSpc>
                <a:spcPts val="223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spc="114" dirty="0">
                <a:solidFill>
                  <a:srgbClr val="000000"/>
                </a:solidFill>
                <a:latin typeface="Symbol"/>
                <a:cs typeface="Symbol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Günümüzde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11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merkezleri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11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otelleri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arasındaki</a:t>
            </a:r>
            <a:r>
              <a:rPr lang="en-US" altLang="zh-CN" spc="12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rekabet</a:t>
            </a:r>
          </a:p>
          <a:p>
            <a:pPr>
              <a:lnSpc>
                <a:spcPts val="759"/>
              </a:lnSpc>
            </a:pPr>
            <a:endParaRPr lang="en-US" dirty="0"/>
          </a:p>
          <a:p>
            <a:pPr hangingPunct="0">
              <a:lnSpc>
                <a:spcPct val="149583"/>
              </a:lnSpc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ortamında</a:t>
            </a:r>
            <a:r>
              <a:rPr lang="en-US" altLang="zh-CN" spc="7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birbirlerine</a:t>
            </a:r>
            <a:r>
              <a:rPr lang="en-US" altLang="zh-CN" spc="8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üstünlük</a:t>
            </a:r>
            <a:r>
              <a:rPr lang="en-US" altLang="zh-CN" spc="8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sağlamalarına</a:t>
            </a:r>
            <a:r>
              <a:rPr lang="en-US" altLang="zh-CN" spc="8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yardımcı</a:t>
            </a:r>
            <a:r>
              <a:rPr lang="en-US" altLang="zh-CN" spc="8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olacak</a:t>
            </a:r>
            <a:r>
              <a:rPr lang="en-US" altLang="zh-CN" spc="8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unsurlar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içerisinde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belki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önemlisi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alanlarında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kullandıkları</a:t>
            </a:r>
            <a:r>
              <a:rPr lang="en-US" altLang="zh-CN" spc="69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teknolojik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imkânlardır.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Kongrelerin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başarısı,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süresince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konuşmacı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ile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katılımcılar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arasındaki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iletişimi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iyi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biçimde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sağlayanlar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özelliklerden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birisi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kullandıkları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teknik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cihazların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yeterli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olmasıdır.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47" name="TextBox 47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66071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7"/>
          <p:cNvPicPr>
            <a:picLocks noChangeAspect="1"/>
          </p:cNvPicPr>
          <p:nvPr/>
        </p:nvPicPr>
        <p:blipFill rotWithShape="1">
          <a:blip r:embed="rId2"/>
          <a:srcRect l="4762" r="5498"/>
          <a:stretch/>
        </p:blipFill>
        <p:spPr>
          <a:xfrm>
            <a:off x="1959429" y="0"/>
            <a:ext cx="8205850" cy="6858000"/>
          </a:xfrm>
          <a:prstGeom prst="rect">
            <a:avLst/>
          </a:prstGeom>
        </p:spPr>
      </p:pic>
      <p:sp>
        <p:nvSpPr>
          <p:cNvPr id="2" name="TextBox 67"/>
          <p:cNvSpPr txBox="1"/>
          <p:nvPr/>
        </p:nvSpPr>
        <p:spPr>
          <a:xfrm>
            <a:off x="2369819" y="549939"/>
            <a:ext cx="7436278" cy="1609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921509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2.2.2.10.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Sergilerin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Kurulması</a:t>
            </a:r>
          </a:p>
          <a:p>
            <a:pPr>
              <a:lnSpc>
                <a:spcPts val="1144"/>
              </a:lnSpc>
            </a:pPr>
            <a:endParaRPr lang="en-US" dirty="0"/>
          </a:p>
          <a:p>
            <a:pPr hangingPunct="0"/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turizminin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önemli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türlerinden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biri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birçok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ürün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hizmetin</a:t>
            </a:r>
            <a:r>
              <a:rPr lang="en-US" altLang="zh-CN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araya</a:t>
            </a:r>
            <a:r>
              <a:rPr lang="en-US" altLang="zh-CN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getirildiği,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sergilendiği</a:t>
            </a:r>
            <a:r>
              <a:rPr lang="en-US" altLang="zh-CN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konuyla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ilgili</a:t>
            </a:r>
            <a:r>
              <a:rPr lang="en-US" altLang="zh-CN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profesyonellerin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halkın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davet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edildiği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gösteri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amaçlı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organizasyonlar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olan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sergiler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fuarlardır.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Fuarlar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sergiler,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üreticiler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arasında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müşterilerle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fikir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ea typeface="Calibri"/>
              </a:rPr>
              <a:t>alışverişi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Calibri"/>
              </a:rPr>
              <a:t>iletişimi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2369820" y="2159000"/>
            <a:ext cx="7500063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tabLst>
                <a:tab pos="975665" algn="l"/>
                <a:tab pos="2330576" algn="l"/>
                <a:tab pos="3348303" algn="l"/>
                <a:tab pos="4750308" algn="l"/>
                <a:tab pos="5758893" algn="l"/>
                <a:tab pos="6446521" algn="l"/>
              </a:tabLst>
            </a:pP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olanaklı	kılmaktadır.	Toplantı	planlamacısı	oteldeki	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veya	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konferans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2369819" y="2450464"/>
            <a:ext cx="7436422" cy="4280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hangingPunct="0">
              <a:lnSpc>
                <a:spcPct val="95833"/>
              </a:lnSpc>
            </a:pP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merkezindeki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toplantıya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bağlı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4" dirty="0">
                <a:solidFill>
                  <a:srgbClr val="000000"/>
                </a:solidFill>
                <a:latin typeface="Calibri"/>
                <a:ea typeface="Calibri"/>
              </a:rPr>
              <a:t>sergi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düzenlenmesine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Calibri"/>
              </a:rPr>
              <a:t>Karar</a:t>
            </a:r>
            <a:r>
              <a:rPr lang="en-US" altLang="zh-CN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Calibri"/>
              </a:rPr>
              <a:t>verirse,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hem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planlamacısının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hem</a:t>
            </a:r>
            <a:r>
              <a:rPr lang="en-US" altLang="zh-CN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otel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hizmetleri</a:t>
            </a:r>
            <a:r>
              <a:rPr lang="en-US" altLang="zh-CN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personelinin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sergi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fuar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düzenlemedeki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sorumluluklarının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bilincinde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olması</a:t>
            </a:r>
            <a:r>
              <a:rPr lang="en-US" altLang="zh-CN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gerekmektedir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05"/>
              </a:lnSpc>
            </a:pPr>
            <a:endParaRPr lang="en-US" dirty="0"/>
          </a:p>
          <a:p>
            <a:pPr indent="354330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96942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5930" r="5628"/>
          <a:stretch/>
        </p:blipFill>
        <p:spPr>
          <a:xfrm>
            <a:off x="2066306" y="0"/>
            <a:ext cx="8087097" cy="6858000"/>
          </a:xfrm>
          <a:prstGeom prst="rect">
            <a:avLst/>
          </a:prstGeom>
        </p:spPr>
      </p:pic>
      <p:sp>
        <p:nvSpPr>
          <p:cNvPr id="2" name="TextBox 7"/>
          <p:cNvSpPr txBox="1"/>
          <p:nvPr/>
        </p:nvSpPr>
        <p:spPr>
          <a:xfrm>
            <a:off x="2369819" y="549940"/>
            <a:ext cx="7438206" cy="62173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6233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Turlar,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Eğlenceler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Rekreasyon</a:t>
            </a:r>
            <a:r>
              <a:rPr lang="en-US" altLang="zh-CN" sz="2400" b="1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</a:p>
          <a:p>
            <a:pPr>
              <a:lnSpc>
                <a:spcPts val="1800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spc="6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ea typeface="Times New Roman"/>
              </a:rPr>
              <a:t>Kongrelere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40" dirty="0">
                <a:solidFill>
                  <a:srgbClr val="000000"/>
                </a:solidFill>
                <a:latin typeface="Times New Roman"/>
                <a:ea typeface="Times New Roman"/>
              </a:rPr>
              <a:t>katılan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ea typeface="Times New Roman"/>
              </a:rPr>
              <a:t>delegelerin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40" dirty="0">
                <a:solidFill>
                  <a:srgbClr val="000000"/>
                </a:solidFill>
                <a:latin typeface="Times New Roman"/>
                <a:ea typeface="Times New Roman"/>
              </a:rPr>
              <a:t>ülkeye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geliş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ea typeface="Times New Roman"/>
              </a:rPr>
              <a:t>sebepleri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ea typeface="Times New Roman"/>
              </a:rPr>
              <a:t>şüphesiz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ea typeface="Times New Roman"/>
              </a:rPr>
              <a:t>toplantılara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iştirak</a:t>
            </a:r>
          </a:p>
          <a:p>
            <a:pPr>
              <a:lnSpc>
                <a:spcPts val="544"/>
              </a:lnSpc>
            </a:pPr>
            <a:endParaRPr lang="en-US" dirty="0"/>
          </a:p>
          <a:p>
            <a:pPr hangingPunct="0">
              <a:lnSpc>
                <a:spcPct val="149583"/>
              </a:lnSpc>
            </a:pPr>
            <a:r>
              <a:rPr lang="en-US" altLang="zh-CN" sz="1600" spc="40" dirty="0">
                <a:solidFill>
                  <a:srgbClr val="000000"/>
                </a:solidFill>
                <a:latin typeface="Times New Roman"/>
                <a:ea typeface="Times New Roman"/>
              </a:rPr>
              <a:t>etmektir.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ea typeface="Times New Roman"/>
              </a:rPr>
              <a:t>Fakat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ea typeface="Times New Roman"/>
              </a:rPr>
              <a:t>yabancı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ea typeface="Times New Roman"/>
              </a:rPr>
              <a:t>ülkeye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ea typeface="Times New Roman"/>
              </a:rPr>
              <a:t>şehre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ea typeface="Times New Roman"/>
              </a:rPr>
              <a:t>gelen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ea typeface="Times New Roman"/>
              </a:rPr>
              <a:t>delegeler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ea typeface="Times New Roman"/>
              </a:rPr>
              <a:t>dışındaki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zamanlarında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geldikleri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yörenin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ülkenin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doğal,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tarihi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kültürel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değerlerini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görmek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isterler.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Ayrıca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UIA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araştırma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sonucuna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göre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uluslararası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toplantıların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büyük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çoğunluğuna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delegeler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birlikte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eşleri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  <a:r>
              <a:rPr lang="en-US" altLang="zh-CN" sz="160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katılmaktadır.</a:t>
            </a:r>
          </a:p>
          <a:p>
            <a:pPr>
              <a:lnSpc>
                <a:spcPts val="1550"/>
              </a:lnSpc>
            </a:pPr>
            <a:endParaRPr lang="en-US" dirty="0"/>
          </a:p>
          <a:p>
            <a:pPr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Dolayısıyla</a:t>
            </a:r>
            <a:r>
              <a:rPr lang="en-US" altLang="zh-CN" sz="16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kongrelere</a:t>
            </a:r>
            <a:r>
              <a:rPr lang="en-US" altLang="zh-CN" sz="16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katılan</a:t>
            </a:r>
            <a:r>
              <a:rPr lang="en-US" altLang="zh-CN" sz="16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delege</a:t>
            </a:r>
            <a:r>
              <a:rPr lang="en-US" altLang="zh-CN" sz="16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eşleri</a:t>
            </a:r>
            <a:r>
              <a:rPr lang="en-US" altLang="zh-CN" sz="16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turlar,</a:t>
            </a:r>
            <a:r>
              <a:rPr lang="en-US" altLang="zh-CN" sz="16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600" spc="1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eğlence</a:t>
            </a:r>
            <a:r>
              <a:rPr lang="en-US" altLang="zh-CN" sz="1600" spc="114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programları</a:t>
            </a:r>
          </a:p>
          <a:p>
            <a:pPr>
              <a:lnSpc>
                <a:spcPts val="559"/>
              </a:lnSpc>
            </a:pPr>
            <a:endParaRPr lang="en-US" dirty="0"/>
          </a:p>
          <a:p>
            <a:pPr hangingPunct="0">
              <a:lnSpc>
                <a:spcPct val="149166"/>
              </a:lnSpc>
            </a:pP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hazırlanmaktadır.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ea typeface="Times New Roman"/>
              </a:rPr>
              <a:t>Gerek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ea typeface="Times New Roman"/>
              </a:rPr>
              <a:t>gerekse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eşleri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hazırlanan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ea typeface="Times New Roman"/>
              </a:rPr>
              <a:t>turları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1600" spc="4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programları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kapsayan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daha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yüksek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oranlarda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olmaktadır.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64"/>
              </a:lnSpc>
            </a:pPr>
            <a:endParaRPr lang="en-US" altLang="zh-CN" sz="8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485742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1061</Words>
  <Application>Microsoft Office PowerPoint</Application>
  <PresentationFormat>Özel</PresentationFormat>
  <Paragraphs>586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User</dc:creator>
  <cp:lastModifiedBy>nur</cp:lastModifiedBy>
  <cp:revision>2</cp:revision>
  <dcterms:created xsi:type="dcterms:W3CDTF">2020-01-11T12:03:33Z</dcterms:created>
  <dcterms:modified xsi:type="dcterms:W3CDTF">2022-03-10T10:05:40Z</dcterms:modified>
</cp:coreProperties>
</file>