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87" r:id="rId6"/>
    <p:sldId id="288" r:id="rId7"/>
    <p:sldId id="289" r:id="rId8"/>
    <p:sldId id="291" r:id="rId9"/>
    <p:sldId id="292" r:id="rId10"/>
    <p:sldId id="293" r:id="rId11"/>
    <p:sldId id="294" r:id="rId12"/>
    <p:sldId id="295" r:id="rId13"/>
    <p:sldId id="296" r:id="rId14"/>
    <p:sldId id="297" r:id="rId15"/>
    <p:sldId id="298" r:id="rId16"/>
    <p:sldId id="299" r:id="rId17"/>
    <p:sldId id="300" r:id="rId18"/>
    <p:sldId id="301" r:id="rId19"/>
    <p:sldId id="302" r:id="rId20"/>
    <p:sldId id="303" r:id="rId21"/>
    <p:sldId id="304" r:id="rId22"/>
    <p:sldId id="305" r:id="rId23"/>
    <p:sldId id="306" r:id="rId24"/>
    <p:sldId id="307" r:id="rId25"/>
    <p:sldId id="260" r:id="rId26"/>
    <p:sldId id="261" r:id="rId27"/>
    <p:sldId id="262" r:id="rId28"/>
    <p:sldId id="308" r:id="rId29"/>
    <p:sldId id="309" r:id="rId30"/>
    <p:sldId id="310" r:id="rId31"/>
    <p:sldId id="311" r:id="rId32"/>
    <p:sldId id="312" r:id="rId33"/>
    <p:sldId id="313" r:id="rId34"/>
    <p:sldId id="314" r:id="rId35"/>
    <p:sldId id="263" r:id="rId36"/>
    <p:sldId id="286" r:id="rId37"/>
    <p:sldId id="315" r:id="rId38"/>
    <p:sldId id="316" r:id="rId39"/>
    <p:sldId id="317" r:id="rId40"/>
    <p:sldId id="318" r:id="rId41"/>
    <p:sldId id="319" r:id="rId42"/>
    <p:sldId id="320" r:id="rId43"/>
    <p:sldId id="321" r:id="rId44"/>
    <p:sldId id="322" r:id="rId45"/>
    <p:sldId id="323" r:id="rId46"/>
    <p:sldId id="324" r:id="rId47"/>
    <p:sldId id="325" r:id="rId4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068"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9.04.2022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9.04.2022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9.04.2022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9.04.2022</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9.04.2022</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9.04.2022</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9.04.2022</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9.04.2022</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9.04.2022</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9.04.2022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9.04.2022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3D4A8"/>
            </a:gs>
            <a:gs pos="25000">
              <a:srgbClr val="21D6E0"/>
            </a:gs>
            <a:gs pos="75000">
              <a:srgbClr val="0087E6"/>
            </a:gs>
            <a:gs pos="100000">
              <a:srgbClr val="005CBF"/>
            </a:gs>
          </a:gsLst>
          <a:lin ang="5400000" scaled="0"/>
          <a:tileRect/>
        </a:grad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9.04.2022</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normAutofit fontScale="90000"/>
          </a:bodyPr>
          <a:lstStyle/>
          <a:p>
            <a:r>
              <a:rPr lang="tr-TR" b="1" dirty="0" smtClean="0">
                <a:solidFill>
                  <a:schemeClr val="accent6">
                    <a:lumMod val="50000"/>
                  </a:schemeClr>
                </a:solidFill>
              </a:rPr>
              <a:t>BİYOLOJİK ÇEŞİTLİLİK SÖZLEŞMESİ VE ULUSAL UYGULAMA DENEYİMİ</a:t>
            </a:r>
            <a:endParaRPr lang="tr-TR" b="1" dirty="0">
              <a:solidFill>
                <a:schemeClr val="accent6">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chemeClr val="accent6">
                    <a:lumMod val="50000"/>
                  </a:schemeClr>
                </a:solidFill>
              </a:rPr>
              <a:t>BİYOLOJİK ÇEŞİTLİLİK SÖZLEŞMESİ </a:t>
            </a:r>
            <a:endParaRPr lang="tr-TR" dirty="0">
              <a:solidFill>
                <a:schemeClr val="accent6">
                  <a:lumMod val="50000"/>
                </a:schemeClr>
              </a:solidFill>
            </a:endParaRPr>
          </a:p>
        </p:txBody>
      </p:sp>
      <p:sp>
        <p:nvSpPr>
          <p:cNvPr id="3" name="2 İçerik Yer Tutucusu"/>
          <p:cNvSpPr>
            <a:spLocks noGrp="1"/>
          </p:cNvSpPr>
          <p:nvPr>
            <p:ph idx="1"/>
          </p:nvPr>
        </p:nvSpPr>
        <p:spPr/>
        <p:txBody>
          <a:bodyPr>
            <a:normAutofit fontScale="92500" lnSpcReduction="10000"/>
          </a:bodyPr>
          <a:lstStyle/>
          <a:p>
            <a:pPr algn="just">
              <a:buNone/>
            </a:pPr>
            <a:r>
              <a:rPr lang="tr-TR" dirty="0" smtClean="0"/>
              <a:t>Sözleşme ülkemizde 14 Mayıs 1997 tarihinde yürürlüğe girmiştir </a:t>
            </a:r>
          </a:p>
          <a:p>
            <a:pPr algn="just">
              <a:buNone/>
            </a:pPr>
            <a:r>
              <a:rPr lang="tr-TR" dirty="0" smtClean="0"/>
              <a:t>• Sözleşme’nin ulusal odak noktası: </a:t>
            </a:r>
          </a:p>
          <a:p>
            <a:pPr algn="just">
              <a:buNone/>
            </a:pPr>
            <a:r>
              <a:rPr lang="tr-TR" dirty="0" smtClean="0"/>
              <a:t>Çevre ve Orman Bakanlığı </a:t>
            </a:r>
          </a:p>
          <a:p>
            <a:pPr algn="just">
              <a:buNone/>
            </a:pPr>
            <a:r>
              <a:rPr lang="tr-TR" dirty="0" smtClean="0"/>
              <a:t>Doğa Koruma ve Milli Parklar Genel Müdürlüğü </a:t>
            </a:r>
          </a:p>
          <a:p>
            <a:pPr algn="just">
              <a:buNone/>
            </a:pPr>
            <a:r>
              <a:rPr lang="tr-TR" dirty="0" smtClean="0"/>
              <a:t>• Genetik kaynaklara erişim ve yarar paylaşımı odak noktası </a:t>
            </a:r>
          </a:p>
          <a:p>
            <a:pPr algn="just">
              <a:buNone/>
            </a:pPr>
            <a:r>
              <a:rPr lang="tr-TR" dirty="0" smtClean="0"/>
              <a:t>Tarım ve </a:t>
            </a:r>
            <a:r>
              <a:rPr lang="tr-TR" dirty="0" err="1" smtClean="0"/>
              <a:t>Köyişleri</a:t>
            </a:r>
            <a:r>
              <a:rPr lang="tr-TR" dirty="0" smtClean="0"/>
              <a:t> Bakanlığı </a:t>
            </a:r>
          </a:p>
          <a:p>
            <a:pPr algn="just">
              <a:buNone/>
            </a:pPr>
            <a:r>
              <a:rPr lang="tr-TR" dirty="0" smtClean="0"/>
              <a:t>Tarımsal Araştırmalar Genel Müdürlüğü</a:t>
            </a:r>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71472" y="1000108"/>
            <a:ext cx="8229600" cy="1143000"/>
          </a:xfrm>
        </p:spPr>
        <p:txBody>
          <a:bodyPr>
            <a:normAutofit fontScale="90000"/>
          </a:bodyPr>
          <a:lstStyle/>
          <a:p>
            <a:r>
              <a:rPr lang="tr-TR" dirty="0" smtClean="0">
                <a:solidFill>
                  <a:srgbClr val="FFC000"/>
                </a:solidFill>
              </a:rPr>
              <a:t>BİYOLOJİK ÇEŞİTLİLİK SÖZLEŞMESİ’NİN AMAÇLARI</a:t>
            </a:r>
            <a:endParaRPr lang="tr-TR" dirty="0">
              <a:solidFill>
                <a:srgbClr val="FFC000"/>
              </a:solidFill>
            </a:endParaRPr>
          </a:p>
        </p:txBody>
      </p:sp>
      <p:sp>
        <p:nvSpPr>
          <p:cNvPr id="3" name="2 İçerik Yer Tutucusu"/>
          <p:cNvSpPr>
            <a:spLocks noGrp="1"/>
          </p:cNvSpPr>
          <p:nvPr>
            <p:ph idx="1"/>
          </p:nvPr>
        </p:nvSpPr>
        <p:spPr>
          <a:xfrm>
            <a:off x="571472" y="2332037"/>
            <a:ext cx="8229600" cy="4525963"/>
          </a:xfrm>
        </p:spPr>
        <p:txBody>
          <a:bodyPr/>
          <a:lstStyle/>
          <a:p>
            <a:pPr algn="just"/>
            <a:r>
              <a:rPr lang="tr-TR" dirty="0" smtClean="0"/>
              <a:t>Biyolojik çeşitliliğin korunması </a:t>
            </a:r>
          </a:p>
          <a:p>
            <a:pPr algn="just"/>
            <a:r>
              <a:rPr lang="tr-TR" dirty="0" smtClean="0"/>
              <a:t>Biyolojik kaynakların sürdürülebilir kullanımı</a:t>
            </a:r>
          </a:p>
          <a:p>
            <a:pPr algn="just"/>
            <a:r>
              <a:rPr lang="tr-TR" dirty="0" smtClean="0"/>
              <a:t>Genetik kaynaklardan sağlanan faydaların eşit ve adil paylaşımı</a:t>
            </a:r>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rgbClr val="FFFF00"/>
                </a:solidFill>
              </a:rPr>
              <a:t>SÖZLEŞME’NİN GENEL ÖZELLİKLERİ</a:t>
            </a:r>
            <a:endParaRPr lang="tr-TR" dirty="0">
              <a:solidFill>
                <a:srgbClr val="FFFF00"/>
              </a:solidFill>
            </a:endParaRPr>
          </a:p>
        </p:txBody>
      </p:sp>
      <p:sp>
        <p:nvSpPr>
          <p:cNvPr id="3" name="2 İçerik Yer Tutucusu"/>
          <p:cNvSpPr>
            <a:spLocks noGrp="1"/>
          </p:cNvSpPr>
          <p:nvPr>
            <p:ph idx="1"/>
          </p:nvPr>
        </p:nvSpPr>
        <p:spPr/>
        <p:txBody>
          <a:bodyPr/>
          <a:lstStyle/>
          <a:p>
            <a:pPr algn="just">
              <a:buNone/>
            </a:pPr>
            <a:r>
              <a:rPr lang="tr-TR" dirty="0" smtClean="0"/>
              <a:t>• Tüm biyolojik çeşitlilik unsurlarını kapsar </a:t>
            </a:r>
          </a:p>
          <a:p>
            <a:pPr algn="just">
              <a:buNone/>
            </a:pPr>
            <a:r>
              <a:rPr lang="tr-TR" dirty="0" smtClean="0"/>
              <a:t>• </a:t>
            </a:r>
            <a:r>
              <a:rPr lang="tr-TR" dirty="0" err="1" smtClean="0"/>
              <a:t>Sosyo</a:t>
            </a:r>
            <a:r>
              <a:rPr lang="tr-TR" dirty="0" smtClean="0"/>
              <a:t>-ekonomik değerleri dikkate alır </a:t>
            </a:r>
          </a:p>
          <a:p>
            <a:pPr algn="just">
              <a:buNone/>
            </a:pPr>
            <a:r>
              <a:rPr lang="tr-TR" dirty="0" smtClean="0"/>
              <a:t>• Kalkınma-koruma dengesini gözetir </a:t>
            </a:r>
          </a:p>
          <a:p>
            <a:pPr algn="just">
              <a:buNone/>
            </a:pPr>
            <a:r>
              <a:rPr lang="tr-TR" dirty="0" smtClean="0"/>
              <a:t>• Ön-tedbirlilik yaklaşımını benimser </a:t>
            </a:r>
          </a:p>
          <a:p>
            <a:pPr algn="just">
              <a:buNone/>
            </a:pPr>
            <a:r>
              <a:rPr lang="tr-TR" dirty="0" smtClean="0"/>
              <a:t>• Ekosistem bütünlüğüne önem verir</a:t>
            </a:r>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pPr algn="just">
              <a:buNone/>
            </a:pPr>
            <a:r>
              <a:rPr lang="tr-TR" dirty="0" smtClean="0"/>
              <a:t>• Ülkeler kendi sınırları içindeki tüm canlı kaynaklar üzerinde hükümranlık haklarına sahiptir </a:t>
            </a:r>
          </a:p>
          <a:p>
            <a:pPr algn="just">
              <a:buNone/>
            </a:pPr>
            <a:r>
              <a:rPr lang="tr-TR" dirty="0" smtClean="0"/>
              <a:t>• Bu kaynaklardan diğer ülkelerin sağladığı faydalar kaynak ülke ile eşit ve adil olarak paylaşılmalıdır </a:t>
            </a:r>
          </a:p>
          <a:p>
            <a:pPr algn="just">
              <a:buNone/>
            </a:pPr>
            <a:r>
              <a:rPr lang="tr-TR" dirty="0" smtClean="0"/>
              <a:t>• Ülkeler genetik kaynaklara erişimi karşılıklı anlaşmalarla düzenlemelidir </a:t>
            </a:r>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buNone/>
            </a:pPr>
            <a:r>
              <a:rPr lang="tr-TR" dirty="0" smtClean="0"/>
              <a:t>• Biyolojik çeşitliliğin korunması tüm ülkelerin ortak endişesidir </a:t>
            </a:r>
          </a:p>
          <a:p>
            <a:pPr algn="just">
              <a:buNone/>
            </a:pPr>
            <a:r>
              <a:rPr lang="tr-TR" dirty="0" smtClean="0"/>
              <a:t>• Gelişmiş ülkeler gelişmekte olan ve az gelişmiş ülkelerin biyolojik çeşitliliği koruma sorumluluğunu paylaşmalıdır</a:t>
            </a:r>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rgbClr val="C00000"/>
                </a:solidFill>
              </a:rPr>
              <a:t>TEMEL PRENSİPLER</a:t>
            </a:r>
            <a:endParaRPr lang="tr-TR" dirty="0">
              <a:solidFill>
                <a:srgbClr val="C00000"/>
              </a:solidFill>
            </a:endParaRPr>
          </a:p>
        </p:txBody>
      </p:sp>
      <p:sp>
        <p:nvSpPr>
          <p:cNvPr id="3" name="2 İçerik Yer Tutucusu"/>
          <p:cNvSpPr>
            <a:spLocks noGrp="1"/>
          </p:cNvSpPr>
          <p:nvPr>
            <p:ph idx="1"/>
          </p:nvPr>
        </p:nvSpPr>
        <p:spPr/>
        <p:txBody>
          <a:bodyPr/>
          <a:lstStyle/>
          <a:p>
            <a:pPr algn="just">
              <a:buNone/>
            </a:pPr>
            <a:r>
              <a:rPr lang="tr-TR" dirty="0" smtClean="0"/>
              <a:t>Ekosistem bütünlüğünün korunması </a:t>
            </a:r>
          </a:p>
          <a:p>
            <a:pPr algn="just">
              <a:buNone/>
            </a:pPr>
            <a:r>
              <a:rPr lang="tr-TR" dirty="0" smtClean="0"/>
              <a:t>• Belirsiz durumlara karşı ön-tedbirler alınması </a:t>
            </a:r>
          </a:p>
          <a:p>
            <a:pPr algn="just">
              <a:buNone/>
            </a:pPr>
            <a:r>
              <a:rPr lang="tr-TR" dirty="0" smtClean="0"/>
              <a:t>•</a:t>
            </a:r>
            <a:r>
              <a:rPr lang="tr-TR" dirty="0" err="1" smtClean="0"/>
              <a:t>Sektörel</a:t>
            </a:r>
            <a:r>
              <a:rPr lang="tr-TR" dirty="0" smtClean="0"/>
              <a:t> ve yerel işbirliği ile biyolojik kaynakların sürdürülebilir kullanımı</a:t>
            </a:r>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rgbClr val="7030A0"/>
                </a:solidFill>
              </a:rPr>
              <a:t>SÜRDÜRÜLEBİLİR KULLANIM </a:t>
            </a:r>
            <a:endParaRPr lang="tr-TR" dirty="0">
              <a:solidFill>
                <a:srgbClr val="7030A0"/>
              </a:solidFill>
            </a:endParaRPr>
          </a:p>
        </p:txBody>
      </p:sp>
      <p:sp>
        <p:nvSpPr>
          <p:cNvPr id="3" name="2 İçerik Yer Tutucusu"/>
          <p:cNvSpPr>
            <a:spLocks noGrp="1"/>
          </p:cNvSpPr>
          <p:nvPr>
            <p:ph idx="1"/>
          </p:nvPr>
        </p:nvSpPr>
        <p:spPr/>
        <p:txBody>
          <a:bodyPr/>
          <a:lstStyle/>
          <a:p>
            <a:pPr algn="just">
              <a:buNone/>
            </a:pPr>
            <a:r>
              <a:rPr lang="tr-TR" dirty="0" smtClean="0"/>
              <a:t>•Özel koruma tedbirleri alınması gereken biyolojik kaynaklar ile kullanım potansiyeline sahip biyolojik kaynakların belirlenmesi </a:t>
            </a:r>
          </a:p>
          <a:p>
            <a:pPr algn="just">
              <a:buNone/>
            </a:pPr>
            <a:r>
              <a:rPr lang="tr-TR" dirty="0" smtClean="0"/>
              <a:t>•Koruma ve sürdürülebilirlik üzerinde etkisi olabilecek eylemlerin kategorize edilmesi, süreçlerinin belirlenmesi ve izlenmesi</a:t>
            </a:r>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Karar Mekanizması</a:t>
            </a:r>
            <a:endParaRPr lang="tr-TR" dirty="0"/>
          </a:p>
        </p:txBody>
      </p:sp>
      <p:pic>
        <p:nvPicPr>
          <p:cNvPr id="4" name="3 İçerik Yer Tutucusu" descr="Adsız.png"/>
          <p:cNvPicPr>
            <a:picLocks noGrp="1" noChangeAspect="1"/>
          </p:cNvPicPr>
          <p:nvPr>
            <p:ph idx="1"/>
          </p:nvPr>
        </p:nvPicPr>
        <p:blipFill>
          <a:blip r:embed="rId2"/>
          <a:stretch>
            <a:fillRect/>
          </a:stretch>
        </p:blipFill>
        <p:spPr>
          <a:xfrm>
            <a:off x="566178" y="1686415"/>
            <a:ext cx="8011644" cy="4353533"/>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rgbClr val="FFC000"/>
                </a:solidFill>
              </a:rPr>
              <a:t>Tematik Programlar</a:t>
            </a:r>
            <a:endParaRPr lang="tr-TR" dirty="0">
              <a:solidFill>
                <a:srgbClr val="FFC000"/>
              </a:solidFill>
            </a:endParaRPr>
          </a:p>
        </p:txBody>
      </p:sp>
      <p:sp>
        <p:nvSpPr>
          <p:cNvPr id="3" name="2 İçerik Yer Tutucusu"/>
          <p:cNvSpPr>
            <a:spLocks noGrp="1"/>
          </p:cNvSpPr>
          <p:nvPr>
            <p:ph idx="1"/>
          </p:nvPr>
        </p:nvSpPr>
        <p:spPr/>
        <p:txBody>
          <a:bodyPr/>
          <a:lstStyle/>
          <a:p>
            <a:pPr algn="just">
              <a:buNone/>
            </a:pPr>
            <a:r>
              <a:rPr lang="tr-TR" dirty="0" smtClean="0"/>
              <a:t>• Tarımsal </a:t>
            </a:r>
            <a:r>
              <a:rPr lang="tr-TR" dirty="0" err="1" smtClean="0"/>
              <a:t>Biyoçeşitlilik</a:t>
            </a:r>
            <a:r>
              <a:rPr lang="tr-TR" dirty="0" smtClean="0"/>
              <a:t> </a:t>
            </a:r>
          </a:p>
          <a:p>
            <a:pPr algn="just">
              <a:buNone/>
            </a:pPr>
            <a:r>
              <a:rPr lang="tr-TR" dirty="0" smtClean="0"/>
              <a:t>• Kurak ve yarı kurak alanlar </a:t>
            </a:r>
            <a:r>
              <a:rPr lang="tr-TR" dirty="0" err="1" smtClean="0"/>
              <a:t>Biyoçeşitliliği</a:t>
            </a:r>
            <a:r>
              <a:rPr lang="tr-TR" dirty="0" smtClean="0"/>
              <a:t> </a:t>
            </a:r>
          </a:p>
          <a:p>
            <a:pPr algn="just">
              <a:buNone/>
            </a:pPr>
            <a:r>
              <a:rPr lang="tr-TR" dirty="0" smtClean="0"/>
              <a:t>• Orman </a:t>
            </a:r>
            <a:r>
              <a:rPr lang="tr-TR" dirty="0" err="1" smtClean="0"/>
              <a:t>Biyoçeşitliliği</a:t>
            </a:r>
            <a:r>
              <a:rPr lang="tr-TR" dirty="0" smtClean="0"/>
              <a:t> </a:t>
            </a:r>
          </a:p>
          <a:p>
            <a:pPr algn="just">
              <a:buNone/>
            </a:pPr>
            <a:r>
              <a:rPr lang="tr-TR" dirty="0" smtClean="0"/>
              <a:t>• İç Su </a:t>
            </a:r>
            <a:r>
              <a:rPr lang="tr-TR" dirty="0" err="1" smtClean="0"/>
              <a:t>Biyoçeşitliliği</a:t>
            </a:r>
            <a:r>
              <a:rPr lang="tr-TR" dirty="0" smtClean="0"/>
              <a:t> </a:t>
            </a:r>
          </a:p>
          <a:p>
            <a:pPr algn="just">
              <a:buNone/>
            </a:pPr>
            <a:r>
              <a:rPr lang="tr-TR" dirty="0" smtClean="0"/>
              <a:t>• Ada </a:t>
            </a:r>
            <a:r>
              <a:rPr lang="tr-TR" dirty="0" err="1" smtClean="0"/>
              <a:t>Biyoçeşitliliği</a:t>
            </a:r>
            <a:r>
              <a:rPr lang="tr-TR" dirty="0" smtClean="0"/>
              <a:t> </a:t>
            </a:r>
          </a:p>
          <a:p>
            <a:pPr algn="just">
              <a:buNone/>
            </a:pPr>
            <a:r>
              <a:rPr lang="tr-TR" dirty="0" smtClean="0"/>
              <a:t>• Deniz ve kıyı </a:t>
            </a:r>
            <a:r>
              <a:rPr lang="tr-TR" dirty="0" err="1" smtClean="0"/>
              <a:t>Biyoçeşitliliği</a:t>
            </a:r>
            <a:r>
              <a:rPr lang="tr-TR" dirty="0" smtClean="0"/>
              <a:t> </a:t>
            </a:r>
          </a:p>
          <a:p>
            <a:pPr algn="just">
              <a:buNone/>
            </a:pPr>
            <a:r>
              <a:rPr lang="tr-TR" dirty="0" smtClean="0"/>
              <a:t>• Dağ </a:t>
            </a:r>
            <a:r>
              <a:rPr lang="tr-TR" dirty="0" err="1" smtClean="0"/>
              <a:t>Biyoçeşitliliği</a:t>
            </a:r>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rgbClr val="FFC000"/>
                </a:solidFill>
              </a:rPr>
              <a:t>Kesişen Konular ve Küresel Girişimler </a:t>
            </a:r>
            <a:endParaRPr lang="tr-TR" dirty="0">
              <a:solidFill>
                <a:srgbClr val="FFC000"/>
              </a:solidFill>
            </a:endParaRPr>
          </a:p>
        </p:txBody>
      </p:sp>
      <p:sp>
        <p:nvSpPr>
          <p:cNvPr id="3" name="2 İçerik Yer Tutucusu"/>
          <p:cNvSpPr>
            <a:spLocks noGrp="1"/>
          </p:cNvSpPr>
          <p:nvPr>
            <p:ph idx="1"/>
          </p:nvPr>
        </p:nvSpPr>
        <p:spPr/>
        <p:txBody>
          <a:bodyPr>
            <a:normAutofit/>
          </a:bodyPr>
          <a:lstStyle/>
          <a:p>
            <a:pPr algn="just">
              <a:buNone/>
            </a:pPr>
            <a:r>
              <a:rPr lang="tr-TR" dirty="0" smtClean="0"/>
              <a:t>• Genetik Kaynaklara Erişim ve Yarar Paylaşımı </a:t>
            </a:r>
          </a:p>
          <a:p>
            <a:pPr algn="just">
              <a:buNone/>
            </a:pPr>
            <a:r>
              <a:rPr lang="tr-TR" dirty="0" smtClean="0"/>
              <a:t>• Geleneksel bilgi, Yenilikler ve Uygulamalar </a:t>
            </a:r>
          </a:p>
          <a:p>
            <a:pPr algn="just">
              <a:buNone/>
            </a:pPr>
            <a:r>
              <a:rPr lang="tr-TR" dirty="0" smtClean="0"/>
              <a:t>• Biyolojik Çeşitlilik ve Turizm </a:t>
            </a:r>
          </a:p>
          <a:p>
            <a:pPr algn="just">
              <a:buNone/>
            </a:pPr>
            <a:r>
              <a:rPr lang="tr-TR" dirty="0" smtClean="0"/>
              <a:t>• İklim Değişikliği ve Biyolojik Çeşitlilik </a:t>
            </a:r>
          </a:p>
          <a:p>
            <a:pPr algn="just">
              <a:buNone/>
            </a:pPr>
            <a:r>
              <a:rPr lang="tr-TR" dirty="0" smtClean="0"/>
              <a:t>• Ekonomi, Ticaret ve Teşvik Ölçütleri </a:t>
            </a:r>
          </a:p>
          <a:p>
            <a:pPr algn="just">
              <a:buNone/>
            </a:pPr>
            <a:r>
              <a:rPr lang="tr-TR" dirty="0" smtClean="0"/>
              <a:t>• Ekosistem Yaklaşımı</a:t>
            </a:r>
          </a:p>
          <a:p>
            <a:pPr algn="just">
              <a:buNone/>
            </a:pPr>
            <a:r>
              <a:rPr lang="tr-TR" dirty="0" smtClean="0"/>
              <a:t>• Bitki Koruması için Küresel Strateji</a:t>
            </a:r>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pPr algn="just">
              <a:buNone/>
            </a:pPr>
            <a:r>
              <a:rPr lang="tr-TR" dirty="0" smtClean="0"/>
              <a:t>• Küresel Taksonomi Girişimi </a:t>
            </a:r>
          </a:p>
          <a:p>
            <a:pPr algn="just">
              <a:buNone/>
            </a:pPr>
            <a:r>
              <a:rPr lang="tr-TR" dirty="0" smtClean="0"/>
              <a:t>• Etki Değerlendirmesi </a:t>
            </a:r>
          </a:p>
          <a:p>
            <a:pPr algn="just">
              <a:buNone/>
            </a:pPr>
            <a:r>
              <a:rPr lang="tr-TR" dirty="0" smtClean="0"/>
              <a:t>• İndikatörler </a:t>
            </a:r>
          </a:p>
          <a:p>
            <a:pPr algn="just">
              <a:buNone/>
            </a:pPr>
            <a:r>
              <a:rPr lang="tr-TR" dirty="0" smtClean="0"/>
              <a:t>• İstilacı Yabancı Türler </a:t>
            </a:r>
          </a:p>
          <a:p>
            <a:pPr algn="just">
              <a:buNone/>
            </a:pPr>
            <a:r>
              <a:rPr lang="tr-TR" dirty="0" smtClean="0"/>
              <a:t>• Sorumluluk ve Telafi </a:t>
            </a:r>
          </a:p>
          <a:p>
            <a:pPr algn="just">
              <a:buNone/>
            </a:pPr>
            <a:r>
              <a:rPr lang="tr-TR" dirty="0" smtClean="0"/>
              <a:t>• Korunan Alanlar </a:t>
            </a:r>
          </a:p>
          <a:p>
            <a:pPr algn="just">
              <a:buNone/>
            </a:pPr>
            <a:r>
              <a:rPr lang="tr-TR" dirty="0" smtClean="0"/>
              <a:t>• Halk Eğitimi ve Bilinci </a:t>
            </a:r>
          </a:p>
          <a:p>
            <a:pPr algn="just">
              <a:buNone/>
            </a:pPr>
            <a:r>
              <a:rPr lang="tr-TR" dirty="0" smtClean="0"/>
              <a:t>• Biyolojik Çeşitliliğin Sürdürülebilir Kullanımı </a:t>
            </a:r>
          </a:p>
          <a:p>
            <a:pPr algn="just">
              <a:buNone/>
            </a:pPr>
            <a:r>
              <a:rPr lang="tr-TR" dirty="0" smtClean="0"/>
              <a:t>• Teknoloji Transferi ve İşbirliği</a:t>
            </a:r>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1.png"/>
          <p:cNvPicPr>
            <a:picLocks noGrp="1" noChangeAspect="1"/>
          </p:cNvPicPr>
          <p:nvPr>
            <p:ph idx="1"/>
          </p:nvPr>
        </p:nvPicPr>
        <p:blipFill>
          <a:blip r:embed="rId2"/>
          <a:stretch>
            <a:fillRect/>
          </a:stretch>
        </p:blipFill>
        <p:spPr>
          <a:xfrm>
            <a:off x="0" y="0"/>
            <a:ext cx="9144000" cy="6858000"/>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2.png"/>
          <p:cNvPicPr>
            <a:picLocks noGrp="1" noChangeAspect="1"/>
          </p:cNvPicPr>
          <p:nvPr>
            <p:ph idx="1"/>
          </p:nvPr>
        </p:nvPicPr>
        <p:blipFill>
          <a:blip r:embed="rId2"/>
          <a:stretch>
            <a:fillRect/>
          </a:stretch>
        </p:blipFill>
        <p:spPr>
          <a:xfrm>
            <a:off x="0" y="0"/>
            <a:ext cx="9144000" cy="6858000"/>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3.png"/>
          <p:cNvPicPr>
            <a:picLocks noGrp="1" noChangeAspect="1"/>
          </p:cNvPicPr>
          <p:nvPr>
            <p:ph idx="1"/>
          </p:nvPr>
        </p:nvPicPr>
        <p:blipFill>
          <a:blip r:embed="rId2"/>
          <a:stretch>
            <a:fillRect/>
          </a:stretch>
        </p:blipFill>
        <p:spPr>
          <a:xfrm>
            <a:off x="0" y="0"/>
            <a:ext cx="9144000" cy="6858000"/>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4.png"/>
          <p:cNvPicPr>
            <a:picLocks noGrp="1" noChangeAspect="1"/>
          </p:cNvPicPr>
          <p:nvPr>
            <p:ph idx="1"/>
          </p:nvPr>
        </p:nvPicPr>
        <p:blipFill>
          <a:blip r:embed="rId2"/>
          <a:stretch>
            <a:fillRect/>
          </a:stretch>
        </p:blipFill>
        <p:spPr>
          <a:xfrm>
            <a:off x="0" y="0"/>
            <a:ext cx="9144000" cy="6858000"/>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5.png"/>
          <p:cNvPicPr>
            <a:picLocks noGrp="1" noChangeAspect="1"/>
          </p:cNvPicPr>
          <p:nvPr>
            <p:ph idx="1"/>
          </p:nvPr>
        </p:nvPicPr>
        <p:blipFill>
          <a:blip r:embed="rId2"/>
          <a:stretch>
            <a:fillRect/>
          </a:stretch>
        </p:blipFill>
        <p:spPr>
          <a:xfrm>
            <a:off x="1" y="0"/>
            <a:ext cx="9144000" cy="6857999"/>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6.png"/>
          <p:cNvPicPr>
            <a:picLocks noGrp="1" noChangeAspect="1"/>
          </p:cNvPicPr>
          <p:nvPr>
            <p:ph idx="1"/>
          </p:nvPr>
        </p:nvPicPr>
        <p:blipFill>
          <a:blip r:embed="rId2"/>
          <a:stretch>
            <a:fillRect/>
          </a:stretch>
        </p:blipFill>
        <p:spPr>
          <a:xfrm>
            <a:off x="0" y="0"/>
            <a:ext cx="9144000" cy="6858000"/>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BİYOLOJİK KAYNAKLARIN EKONOMİK POTANSİYELİ</a:t>
            </a:r>
            <a:endParaRPr lang="tr-TR" dirty="0"/>
          </a:p>
        </p:txBody>
      </p:sp>
      <p:sp>
        <p:nvSpPr>
          <p:cNvPr id="3" name="2 İçerik Yer Tutucusu"/>
          <p:cNvSpPr>
            <a:spLocks noGrp="1"/>
          </p:cNvSpPr>
          <p:nvPr>
            <p:ph idx="1"/>
          </p:nvPr>
        </p:nvSpPr>
        <p:spPr/>
        <p:txBody>
          <a:bodyPr>
            <a:normAutofit fontScale="92500"/>
          </a:bodyPr>
          <a:lstStyle/>
          <a:p>
            <a:pPr algn="just">
              <a:buNone/>
            </a:pPr>
            <a:r>
              <a:rPr lang="tr-TR" dirty="0" smtClean="0"/>
              <a:t>• Envanter eksikliği nedeniyle başta deniz ekosistemleri olmak üzere ülkemizin sahip olduğu zengin biyolojik kaynaklardan yararlanılamamaktadır </a:t>
            </a:r>
          </a:p>
          <a:p>
            <a:pPr algn="just">
              <a:buNone/>
            </a:pPr>
            <a:r>
              <a:rPr lang="tr-TR" dirty="0" smtClean="0"/>
              <a:t>• Örneğin deniz ekosisteminden sadece balıkçılık amacıyla yararlanılmaktadır, oysa deniz canlıları (deniz yatağındaki canlılar, yumuşakçalar, salyangoz, vb) hem genetik hem tür seviyesinde geniş bir yelpazeye sahiptir.</a:t>
            </a:r>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a:xfrm>
            <a:off x="457200" y="2357430"/>
            <a:ext cx="8229600" cy="3768733"/>
          </a:xfrm>
        </p:spPr>
        <p:txBody>
          <a:bodyPr>
            <a:normAutofit/>
          </a:bodyPr>
          <a:lstStyle/>
          <a:p>
            <a:pPr algn="just">
              <a:buNone/>
            </a:pPr>
            <a:r>
              <a:rPr lang="tr-TR" sz="4400" b="1" dirty="0" smtClean="0">
                <a:solidFill>
                  <a:srgbClr val="FFFF00"/>
                </a:solidFill>
              </a:rPr>
              <a:t>BİYOLOJİK ÇEŞİTLİLİK SÖZLEŞMESİ</a:t>
            </a:r>
            <a:endParaRPr lang="tr-TR" sz="4400" b="1" dirty="0">
              <a:solidFill>
                <a:srgbClr val="FFFF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a:bodyPr>
          <a:lstStyle/>
          <a:p>
            <a:pPr algn="just">
              <a:buNone/>
            </a:pPr>
            <a:r>
              <a:rPr lang="tr-TR" dirty="0" smtClean="0"/>
              <a:t>Biyolojik çeşitliliğin kendi başına taşıdığı değerin ve biyolojik çeşitlilik ile bunun unsurlarının ekolojik, genetik, sosyal, ekonomik, bilimsel, kültürel, </a:t>
            </a:r>
            <a:r>
              <a:rPr lang="tr-TR" dirty="0" err="1" smtClean="0"/>
              <a:t>rekreatif</a:t>
            </a:r>
            <a:r>
              <a:rPr lang="tr-TR" dirty="0" smtClean="0"/>
              <a:t> ve estetik değerlerinin farkında olarak,</a:t>
            </a:r>
          </a:p>
          <a:p>
            <a:pPr algn="just">
              <a:buNone/>
            </a:pPr>
            <a:r>
              <a:rPr lang="tr-TR" dirty="0" smtClean="0"/>
              <a:t> Biyolojik çeşitliliğin korunmasının insanlığın ortak sorunu olduğunu teyit ederek, </a:t>
            </a:r>
          </a:p>
          <a:p>
            <a:pPr algn="just">
              <a:buNone/>
            </a:pPr>
            <a:r>
              <a:rPr lang="tr-TR" dirty="0" smtClean="0"/>
              <a:t>Ayrıca, biyosferdeki yaşam sürdürme sistemlerinin idame ettirilmesi ve evrimi için biyolojik çeşitliliğin taşıdığı önemin de bilincinde olarak,  </a:t>
            </a:r>
          </a:p>
          <a:p>
            <a:pPr algn="just">
              <a:buNone/>
            </a:pPr>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pPr algn="just">
              <a:buNone/>
            </a:pPr>
            <a:r>
              <a:rPr lang="tr-TR" dirty="0" smtClean="0"/>
              <a:t>Biyolojik çeşitliliğin korunmasının ve sürdürülebilir kullanımının sonuçta, Devletler arasında dostane ilişkileri güçlendireceğini ve insanlık için barışa katkıda bulunacağını kaydederek, </a:t>
            </a:r>
          </a:p>
          <a:p>
            <a:pPr algn="just">
              <a:buNone/>
            </a:pPr>
            <a:r>
              <a:rPr lang="tr-TR" dirty="0" smtClean="0"/>
              <a:t>Biyolojik çeşitliliğin korunmasına ve unsurlarının sürdürülebilir kullanımına ilişkin mevcut uluslararası düzenlemeleri geliştirmeyi ve tamamlamayı arzu eden ve Biyolojik çeşitliliği mevcut ve gelecekteki nesiller yararına korumaya ve sürdürülebilir biçimde kullanmaya kesin kararlı olarak, aşağıdaki maddeler üzerinde anlaşılmıştır.</a:t>
            </a:r>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10000"/>
          </a:bodyPr>
          <a:lstStyle/>
          <a:p>
            <a:pPr algn="just">
              <a:buNone/>
            </a:pPr>
            <a:r>
              <a:rPr lang="tr-TR" dirty="0" smtClean="0"/>
              <a:t>Madde 1. Amaçlar </a:t>
            </a:r>
          </a:p>
          <a:p>
            <a:pPr algn="just">
              <a:buNone/>
            </a:pPr>
            <a:r>
              <a:rPr lang="tr-TR" dirty="0" smtClean="0"/>
              <a:t>Bu Sözleşme’nin ilgili hükümleri uyarınca takip edilecek amaçları, biyolojik çeşitliliğin korunması; bu çeşitliliğin unsurlarının sürdürülebilir kullanımı; genetik kaynaklar ve teknolojiler üzerinde sahip olunan bütün hakları dikkate almak kaydıyla, bu kaynaklara gereğince erişimin ve ilgili teknolojilerin gereğince transferinin sağlanması ve uygun finansmanın tedariki de dahil olmak üzere, genetik kaynakların kullanımından doğan yararların adil ve hakkaniyete uygun paylaşımıdır.</a:t>
            </a:r>
            <a:endParaRPr lang="tr-T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pPr algn="just">
              <a:buNone/>
            </a:pPr>
            <a:r>
              <a:rPr lang="tr-TR" dirty="0" smtClean="0"/>
              <a:t>Madde 2. Kullanılan Terimler </a:t>
            </a:r>
          </a:p>
          <a:p>
            <a:pPr algn="just">
              <a:buNone/>
            </a:pPr>
            <a:r>
              <a:rPr lang="tr-TR" dirty="0" smtClean="0"/>
              <a:t>Bu Sözleşme’de: “Biyolojik çeşitlilik”, diğerlerinin yanı sıra kara, deniz ve diğer su ekosistemleri ile bu ekosistemlerin bir parçası olduğu ekolojik kompleksler de dahil olmak üzere tüm kaynaklardan canlı organizmalar arasındaki farklılaşma anlamındadır; türlerin kendi içindeki ve türler arasındaki çeşitlilik ve ekosistem çeşitliliği de buna dahildir. </a:t>
            </a:r>
          </a:p>
          <a:p>
            <a:pPr algn="just">
              <a:buNone/>
            </a:pPr>
            <a:r>
              <a:rPr lang="tr-TR" dirty="0" smtClean="0"/>
              <a:t>“Biyolojik kaynaklar”, genetik kaynakları, organizmaları veya parçalarını, popülasyonları ve ekosistemlerin insanlık için şimdiden ya da gelecekte kullanım imkanı veya değeri olan diğer </a:t>
            </a:r>
            <a:r>
              <a:rPr lang="tr-TR" dirty="0" err="1" smtClean="0"/>
              <a:t>biyotik</a:t>
            </a:r>
            <a:r>
              <a:rPr lang="tr-TR" dirty="0" smtClean="0"/>
              <a:t> unsurlarını kapsar. </a:t>
            </a:r>
          </a:p>
          <a:p>
            <a:pPr algn="just">
              <a:buNone/>
            </a:pPr>
            <a:r>
              <a:rPr lang="tr-TR" dirty="0" smtClean="0"/>
              <a:t>“</a:t>
            </a:r>
            <a:r>
              <a:rPr lang="tr-TR" dirty="0" err="1" smtClean="0"/>
              <a:t>Biyoteknoloji</a:t>
            </a:r>
            <a:r>
              <a:rPr lang="tr-TR" dirty="0" smtClean="0"/>
              <a:t>”, özgün bir kullanım amacıyla ürünler veya prosesler meydana getirmek veya </a:t>
            </a:r>
            <a:r>
              <a:rPr lang="tr-TR" dirty="0" err="1" smtClean="0"/>
              <a:t>varolanları</a:t>
            </a:r>
            <a:r>
              <a:rPr lang="tr-TR" dirty="0" smtClean="0"/>
              <a:t> değişime uğratmak üzere biyolojik sistemlerin, canlı organizmaların veya bunların türevlerinin kullanıldığı her türlü teknolojik uygulama anlamındadır.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pPr algn="just">
              <a:buNone/>
            </a:pPr>
            <a:r>
              <a:rPr lang="tr-TR" dirty="0" smtClean="0"/>
              <a:t>“Genetik kaynakların menşe ülkesi”, “in-</a:t>
            </a:r>
            <a:r>
              <a:rPr lang="tr-TR" dirty="0" err="1" smtClean="0"/>
              <a:t>situ</a:t>
            </a:r>
            <a:r>
              <a:rPr lang="tr-TR" dirty="0" smtClean="0"/>
              <a:t>” koşullarda bu genetik kaynaklara sahip olan ülke anlamındadır. “Genetik kaynakları sağlayan ülke”, hem yabani hem de evcilleştirilmiş türlerin popülasyonları dahil olmak üzere “in-</a:t>
            </a:r>
            <a:r>
              <a:rPr lang="tr-TR" dirty="0" err="1" smtClean="0"/>
              <a:t>situ</a:t>
            </a:r>
            <a:r>
              <a:rPr lang="tr-TR" dirty="0" smtClean="0"/>
              <a:t>” kaynaklardan toplanmış veya menşei bu ülkede olsun olmasın “</a:t>
            </a:r>
            <a:r>
              <a:rPr lang="tr-TR" dirty="0" err="1" smtClean="0"/>
              <a:t>ex</a:t>
            </a:r>
            <a:r>
              <a:rPr lang="tr-TR" dirty="0" smtClean="0"/>
              <a:t>-</a:t>
            </a:r>
            <a:r>
              <a:rPr lang="tr-TR" dirty="0" err="1" smtClean="0"/>
              <a:t>situ</a:t>
            </a:r>
            <a:r>
              <a:rPr lang="tr-TR" dirty="0" smtClean="0"/>
              <a:t>” kaynaklardan alınmış genetik kaynakları temin eden ülke anlamındadır. </a:t>
            </a:r>
          </a:p>
          <a:p>
            <a:pPr algn="just">
              <a:buNone/>
            </a:pPr>
            <a:r>
              <a:rPr lang="tr-TR" dirty="0" smtClean="0"/>
              <a:t>“Evcilleştirilmiş veya kültüre alınmış türler”, ihtiyaçlarını karşılamak için insanlar tarafından evrim süreci etkilenmiş türler anlamındadır. </a:t>
            </a:r>
          </a:p>
          <a:p>
            <a:pPr algn="just">
              <a:buNone/>
            </a:pPr>
            <a:r>
              <a:rPr lang="tr-TR" dirty="0" smtClean="0"/>
              <a:t>“Ekosistem”, bitki, hayvan ve mikro-organizma toplulukları ile bunların cansız çevrelerinin işlevsel bir birim olarak karşılıklı etkileşen dinamik bir kompleksi anlamındadır. </a:t>
            </a:r>
          </a:p>
          <a:p>
            <a:pPr algn="just">
              <a:buNone/>
            </a:pPr>
            <a:r>
              <a:rPr lang="tr-TR" dirty="0" smtClean="0"/>
              <a:t>“</a:t>
            </a:r>
            <a:r>
              <a:rPr lang="tr-TR" dirty="0" err="1" smtClean="0"/>
              <a:t>Ex</a:t>
            </a:r>
            <a:r>
              <a:rPr lang="tr-TR" dirty="0" smtClean="0"/>
              <a:t>-</a:t>
            </a:r>
            <a:r>
              <a:rPr lang="tr-TR" dirty="0" err="1" smtClean="0"/>
              <a:t>situ</a:t>
            </a:r>
            <a:r>
              <a:rPr lang="tr-TR" dirty="0" smtClean="0"/>
              <a:t>” koruma, biyolojik çeşitlilik unsurlarının kendi doğal yaşam ortamları dışında korunması anlamındadır.</a:t>
            </a:r>
          </a:p>
          <a:p>
            <a:endParaRPr lang="tr-T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pPr algn="just">
              <a:buNone/>
            </a:pPr>
            <a:r>
              <a:rPr lang="tr-TR" dirty="0" smtClean="0"/>
              <a:t>“Genetik </a:t>
            </a:r>
            <a:r>
              <a:rPr lang="tr-TR" dirty="0" err="1" smtClean="0"/>
              <a:t>materyel</a:t>
            </a:r>
            <a:r>
              <a:rPr lang="tr-TR" dirty="0" smtClean="0"/>
              <a:t>”, işlevsel kalıtım birimleri içeren, bitki, hayvan, mikrop veya başka menşei olan her türlü </a:t>
            </a:r>
            <a:r>
              <a:rPr lang="tr-TR" dirty="0" err="1" smtClean="0"/>
              <a:t>materyel</a:t>
            </a:r>
            <a:r>
              <a:rPr lang="tr-TR" dirty="0" smtClean="0"/>
              <a:t> anlamındadır. </a:t>
            </a:r>
          </a:p>
          <a:p>
            <a:pPr algn="just">
              <a:buNone/>
            </a:pPr>
            <a:r>
              <a:rPr lang="tr-TR" dirty="0" smtClean="0"/>
              <a:t>“Genetik kaynaklar”, bugün veya gelecek için değer taşıyan genetik </a:t>
            </a:r>
            <a:r>
              <a:rPr lang="tr-TR" dirty="0" err="1" smtClean="0"/>
              <a:t>materyel</a:t>
            </a:r>
            <a:r>
              <a:rPr lang="tr-TR" dirty="0" smtClean="0"/>
              <a:t> anlamındadır. </a:t>
            </a:r>
          </a:p>
          <a:p>
            <a:pPr algn="just">
              <a:buNone/>
            </a:pPr>
            <a:r>
              <a:rPr lang="tr-TR" dirty="0" smtClean="0"/>
              <a:t>“Yaşam ortamı”, herhangi bir organizma veya popülasyonun doğal olarak bulunduğu yer veya çevre tipi anlamındadır. </a:t>
            </a:r>
          </a:p>
          <a:p>
            <a:pPr algn="just">
              <a:buNone/>
            </a:pPr>
            <a:r>
              <a:rPr lang="tr-TR" dirty="0" smtClean="0"/>
              <a:t>“</a:t>
            </a:r>
            <a:r>
              <a:rPr lang="tr-TR" dirty="0" err="1" smtClean="0"/>
              <a:t>In</a:t>
            </a:r>
            <a:r>
              <a:rPr lang="tr-TR" dirty="0" smtClean="0"/>
              <a:t>-</a:t>
            </a:r>
            <a:r>
              <a:rPr lang="tr-TR" dirty="0" err="1" smtClean="0"/>
              <a:t>situ</a:t>
            </a:r>
            <a:r>
              <a:rPr lang="tr-TR" dirty="0" smtClean="0"/>
              <a:t> koşullar”, genetik kaynakların ekosistemler ve doğal yaşam ortamları içinde var oldukları koşullar; evcilleştirilmiş veya kültüre alınmış türler </a:t>
            </a:r>
            <a:r>
              <a:rPr lang="tr-TR" dirty="0" err="1" smtClean="0"/>
              <a:t>sözkonusu</a:t>
            </a:r>
            <a:r>
              <a:rPr lang="tr-TR" dirty="0" smtClean="0"/>
              <a:t> olduğundaysa bunların ayırt edici özelliklerini geliştirdikleri çevre anlamındadır. </a:t>
            </a:r>
          </a:p>
          <a:p>
            <a:pPr algn="just">
              <a:buNone/>
            </a:pPr>
            <a:r>
              <a:rPr lang="tr-TR" dirty="0" smtClean="0"/>
              <a:t>“</a:t>
            </a:r>
            <a:r>
              <a:rPr lang="tr-TR" dirty="0" err="1" smtClean="0"/>
              <a:t>In</a:t>
            </a:r>
            <a:r>
              <a:rPr lang="tr-TR" dirty="0" smtClean="0"/>
              <a:t>-</a:t>
            </a:r>
            <a:r>
              <a:rPr lang="tr-TR" dirty="0" err="1" smtClean="0"/>
              <a:t>situ</a:t>
            </a:r>
            <a:r>
              <a:rPr lang="tr-TR" dirty="0" smtClean="0"/>
              <a:t> koruma”, ekosistemlerin ve doğal yaşam ortamlarının korunması, ya- </a:t>
            </a:r>
            <a:r>
              <a:rPr lang="tr-TR" dirty="0" err="1" smtClean="0"/>
              <a:t>şayabilir</a:t>
            </a:r>
            <a:r>
              <a:rPr lang="tr-TR" dirty="0" smtClean="0"/>
              <a:t> tür popülasyonlarının doğal çevrelerinde; evcilleştirilmiş veya kültüre alınmış türlerinse ayırt edici özelliklerini geliştirdikleri çevrelerde muhafazası ve geri kazanılması anlamındadır. </a:t>
            </a:r>
            <a:endParaRPr lang="tr-T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pPr algn="just">
              <a:buNone/>
            </a:pPr>
            <a:r>
              <a:rPr lang="tr-TR" dirty="0" smtClean="0"/>
              <a:t>“Koruma alanı”, özgün koruma amaçlarını gerçekleştirmek için belirlenen, </a:t>
            </a:r>
            <a:r>
              <a:rPr lang="tr-TR" dirty="0" err="1" smtClean="0"/>
              <a:t>dü</a:t>
            </a:r>
            <a:r>
              <a:rPr lang="tr-TR" dirty="0" smtClean="0"/>
              <a:t>- </a:t>
            </a:r>
            <a:r>
              <a:rPr lang="tr-TR" dirty="0" err="1" smtClean="0"/>
              <a:t>zenlenen</a:t>
            </a:r>
            <a:r>
              <a:rPr lang="tr-TR" dirty="0" smtClean="0"/>
              <a:t> ve yönetilen, coğrafi olarak tanımlanmış bir alan anlamındadır. </a:t>
            </a:r>
          </a:p>
          <a:p>
            <a:pPr algn="just">
              <a:buNone/>
            </a:pPr>
            <a:r>
              <a:rPr lang="tr-TR" dirty="0" smtClean="0"/>
              <a:t>“Bölgesel ekonomik bütünleşme teşkilatı” belirli bir bölgenin egemen Devletleri tarafından kurulmuş olan, üye Devletlerin bu Sözleşme’ye tabi konularda yetki vermiş olduğu ve Teşkilat’ın iç usullerine göre bu Sözleşme’yi imzalamaya, onamaya, kabul etmeye, onaylamaya veya Sözleşme’ye katılmaya usulüne uygun biçimde yetkili kılınmış teşkilat anlamındadır. </a:t>
            </a:r>
          </a:p>
          <a:p>
            <a:pPr algn="just">
              <a:buNone/>
            </a:pPr>
            <a:r>
              <a:rPr lang="tr-TR" dirty="0" smtClean="0"/>
              <a:t>“Sürdürülebilir kullanım”, biyolojik çeşitlilik unsurlarının, uzun dönemde biyolojik çeşitliliğin azalmasına yol açmayacak şekilde ve oranda kullanımı ve böylece biyolojik çeşitliliğin bugünkü ve gelecekteki nesillerin ihtiyaçlarını ve özlemlerini karşılama potansiyelini muhafaza etmesi anlamındadır. </a:t>
            </a:r>
          </a:p>
          <a:p>
            <a:pPr algn="just">
              <a:buNone/>
            </a:pPr>
            <a:r>
              <a:rPr lang="tr-TR" dirty="0" smtClean="0"/>
              <a:t>“Teknoloji”, </a:t>
            </a:r>
            <a:r>
              <a:rPr lang="tr-TR" dirty="0" err="1" smtClean="0"/>
              <a:t>biyoteknolojiyi</a:t>
            </a:r>
            <a:r>
              <a:rPr lang="tr-TR" dirty="0" smtClean="0"/>
              <a:t> kapsar.</a:t>
            </a:r>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642918"/>
            <a:ext cx="8229600" cy="774720"/>
          </a:xfrm>
        </p:spPr>
        <p:txBody>
          <a:bodyPr>
            <a:normAutofit fontScale="90000"/>
          </a:bodyPr>
          <a:lstStyle/>
          <a:p>
            <a:r>
              <a:rPr lang="tr-TR" dirty="0" smtClean="0"/>
              <a:t>Madde 3. İlke </a:t>
            </a:r>
            <a:br>
              <a:rPr lang="tr-TR" dirty="0" smtClean="0"/>
            </a:br>
            <a:endParaRPr lang="tr-TR" dirty="0"/>
          </a:p>
        </p:txBody>
      </p:sp>
      <p:sp>
        <p:nvSpPr>
          <p:cNvPr id="3" name="2 İçerik Yer Tutucusu"/>
          <p:cNvSpPr>
            <a:spLocks noGrp="1"/>
          </p:cNvSpPr>
          <p:nvPr>
            <p:ph idx="1"/>
          </p:nvPr>
        </p:nvSpPr>
        <p:spPr/>
        <p:txBody>
          <a:bodyPr>
            <a:normAutofit/>
          </a:bodyPr>
          <a:lstStyle/>
          <a:p>
            <a:pPr algn="just">
              <a:buNone/>
            </a:pPr>
            <a:r>
              <a:rPr lang="tr-TR" dirty="0" smtClean="0"/>
              <a:t>Birleşmiş Milletler Şartı ve uluslararası hukuk ilkeleri uyarınca Devletler, kaynaklarını kendi çevre politikaları doğrultusunda kullanma egemen hakkına sahiptirler ve kendi yargı yetkileri veya kontrolleri dahilindeki faaliyetlerin, diğer Devletlerin çevrelerine veya ulusal yargı yetkilerinin sınırları dışındaki alanların çevrelerine zarar vermemesini de sağlamakla yükümlüdürler.</a:t>
            </a:r>
            <a:endParaRPr lang="tr-T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Madde 4. Yargı Yetkisi Alanı </a:t>
            </a:r>
            <a:endParaRPr lang="tr-TR" dirty="0"/>
          </a:p>
        </p:txBody>
      </p:sp>
      <p:sp>
        <p:nvSpPr>
          <p:cNvPr id="3" name="2 İçerik Yer Tutucusu"/>
          <p:cNvSpPr>
            <a:spLocks noGrp="1"/>
          </p:cNvSpPr>
          <p:nvPr>
            <p:ph idx="1"/>
          </p:nvPr>
        </p:nvSpPr>
        <p:spPr/>
        <p:txBody>
          <a:bodyPr>
            <a:normAutofit fontScale="92500" lnSpcReduction="20000"/>
          </a:bodyPr>
          <a:lstStyle/>
          <a:p>
            <a:pPr algn="just">
              <a:buNone/>
            </a:pPr>
            <a:r>
              <a:rPr lang="tr-TR" dirty="0" smtClean="0"/>
              <a:t>Bu Sözleşme hükümleri, diğer Devletlerin hakları saklı kalmak kaydıyla ve bu Sözleşme’de açıkça aksi öngörülmedikçe, her Akit Tarafla ilgili olarak:</a:t>
            </a:r>
          </a:p>
          <a:p>
            <a:pPr algn="just">
              <a:buNone/>
            </a:pPr>
            <a:r>
              <a:rPr lang="tr-TR" dirty="0" smtClean="0"/>
              <a:t> (a) biyolojik çeşitliliğin unsurları bakımından, o Akit Tarafın ulusal yargı yetkisinin sınırları içindeki alanlarda; ve </a:t>
            </a:r>
          </a:p>
          <a:p>
            <a:pPr algn="just">
              <a:buNone/>
            </a:pPr>
            <a:r>
              <a:rPr lang="tr-TR" dirty="0" smtClean="0"/>
              <a:t>(b) Kendi yargı yetkisi ya da kontrolü altında işlemekte olan prosesler ve faaliyetler bakımındansa, bunların etkileri nerede ortaya çıkarsa çıksın, o Akit Tarafın ulusal yargı yetkisinin sınırları içindeki ve dışındaki alanlarda geçerlidir.</a:t>
            </a:r>
            <a:endParaRPr lang="tr-T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Madde 5. İşbirliği </a:t>
            </a:r>
            <a:endParaRPr lang="tr-TR" dirty="0"/>
          </a:p>
        </p:txBody>
      </p:sp>
      <p:sp>
        <p:nvSpPr>
          <p:cNvPr id="3" name="2 İçerik Yer Tutucusu"/>
          <p:cNvSpPr>
            <a:spLocks noGrp="1"/>
          </p:cNvSpPr>
          <p:nvPr>
            <p:ph idx="1"/>
          </p:nvPr>
        </p:nvSpPr>
        <p:spPr/>
        <p:txBody>
          <a:bodyPr/>
          <a:lstStyle/>
          <a:p>
            <a:pPr algn="just">
              <a:buNone/>
            </a:pPr>
            <a:r>
              <a:rPr lang="tr-TR" dirty="0" smtClean="0"/>
              <a:t>Akit Tarafların her biri, biyolojik eşitliliğin korunması ve sürdürülebilir kullanımı için, ulusal yargı yetkisinin dışındaki alanlar ve karşılıklı menfaate dayalı diğer konularda öbür Akit Taraflarla doğrudan, veya uygun olduğunda yetkili uluslararası örgütler aracılığıyla, mümkün olduğu ölçüde ve uygun </a:t>
            </a:r>
            <a:r>
              <a:rPr lang="tr-TR" dirty="0" err="1" smtClean="0"/>
              <a:t>bi</a:t>
            </a:r>
            <a:r>
              <a:rPr lang="tr-TR" dirty="0" smtClean="0"/>
              <a:t>- çimde işbirliği yapacaktır.</a:t>
            </a:r>
            <a:endParaRPr lang="tr-T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Madde 6. Koruma ve Sürdürülebilir Kullanım İçin Alınacak Genel Tedbirler </a:t>
            </a:r>
            <a:endParaRPr lang="tr-TR" dirty="0"/>
          </a:p>
        </p:txBody>
      </p:sp>
      <p:sp>
        <p:nvSpPr>
          <p:cNvPr id="3" name="2 İçerik Yer Tutucusu"/>
          <p:cNvSpPr>
            <a:spLocks noGrp="1"/>
          </p:cNvSpPr>
          <p:nvPr>
            <p:ph idx="1"/>
          </p:nvPr>
        </p:nvSpPr>
        <p:spPr/>
        <p:txBody>
          <a:bodyPr>
            <a:normAutofit fontScale="85000" lnSpcReduction="20000"/>
          </a:bodyPr>
          <a:lstStyle/>
          <a:p>
            <a:pPr algn="just">
              <a:buNone/>
            </a:pPr>
            <a:r>
              <a:rPr lang="tr-TR" dirty="0" smtClean="0"/>
              <a:t>Akit Tarafların her biri, kendi özel koşullarına ve imkânlarına göre: </a:t>
            </a:r>
          </a:p>
          <a:p>
            <a:pPr marL="514350" indent="-514350" algn="just">
              <a:buAutoNum type="alphaLcParenBoth"/>
            </a:pPr>
            <a:r>
              <a:rPr lang="tr-TR" dirty="0" smtClean="0"/>
              <a:t>Biyolojik çeşitliliğin korunması ve sürdürülebilir kullanımı için, diğer hususların yanı sıra bu Sözleşme’de yer alan ve ilgili Akit Taraf için uygun olan tedbirleri yansıtacak ulusal stratejiler, planlar veya programlar geliş- </a:t>
            </a:r>
            <a:r>
              <a:rPr lang="tr-TR" dirty="0" err="1" smtClean="0"/>
              <a:t>tirecek</a:t>
            </a:r>
            <a:r>
              <a:rPr lang="tr-TR" dirty="0" smtClean="0"/>
              <a:t> ve mevcut strateji, plan veya programları bu amaçla uyarlayacaktır; ve </a:t>
            </a:r>
          </a:p>
          <a:p>
            <a:pPr marL="514350" indent="-514350" algn="just">
              <a:buAutoNum type="alphaLcParenBoth"/>
            </a:pPr>
            <a:r>
              <a:rPr lang="tr-TR" dirty="0" smtClean="0"/>
              <a:t>(b) Biyolojik çeşitliliğin korunmasını ve sürdürülebilir kullanımını, mümkün ve uygun olduğu ölçüde ilgili </a:t>
            </a:r>
            <a:r>
              <a:rPr lang="tr-TR" dirty="0" err="1" smtClean="0"/>
              <a:t>sektörel</a:t>
            </a:r>
            <a:r>
              <a:rPr lang="tr-TR" dirty="0" smtClean="0"/>
              <a:t> veya sektörler-arası planlar, programlar ve politikalarla bütünleştirecektir.</a:t>
            </a:r>
            <a:endParaRPr lang="tr-T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Madde 7. Belirleme ve İzleme </a:t>
            </a:r>
            <a:endParaRPr lang="tr-TR" dirty="0"/>
          </a:p>
        </p:txBody>
      </p:sp>
      <p:sp>
        <p:nvSpPr>
          <p:cNvPr id="3" name="2 İçerik Yer Tutucusu"/>
          <p:cNvSpPr>
            <a:spLocks noGrp="1"/>
          </p:cNvSpPr>
          <p:nvPr>
            <p:ph idx="1"/>
          </p:nvPr>
        </p:nvSpPr>
        <p:spPr/>
        <p:txBody>
          <a:bodyPr>
            <a:normAutofit fontScale="70000" lnSpcReduction="20000"/>
          </a:bodyPr>
          <a:lstStyle/>
          <a:p>
            <a:pPr algn="just">
              <a:buNone/>
            </a:pPr>
            <a:r>
              <a:rPr lang="tr-TR" dirty="0" smtClean="0"/>
              <a:t>Akit Tarafların her biri, özellikle 8’den 10’a kadar olan Maddelerde belirtilen amaçlarla, mümkün olduğu ölçüde ve uygun biçimde; </a:t>
            </a:r>
          </a:p>
          <a:p>
            <a:pPr marL="514350" indent="-514350" algn="just">
              <a:buAutoNum type="alphaLcParenBoth"/>
            </a:pPr>
            <a:r>
              <a:rPr lang="tr-TR" dirty="0" smtClean="0"/>
              <a:t>Ek </a:t>
            </a:r>
            <a:r>
              <a:rPr lang="tr-TR" dirty="0" err="1" smtClean="0"/>
              <a:t>I’de</a:t>
            </a:r>
            <a:r>
              <a:rPr lang="tr-TR" dirty="0" smtClean="0"/>
              <a:t> yer alan kategorilerin belirtildiği listeyi dikkate alarak, koruma ve sürdürülebilir kullanım açısından kendisi için önem taşıyan biyolojik çeşitlilik unsurlarını belirleyecektir; </a:t>
            </a:r>
          </a:p>
          <a:p>
            <a:pPr marL="514350" indent="-514350" algn="just">
              <a:buAutoNum type="alphaLcParenBoth"/>
            </a:pPr>
            <a:r>
              <a:rPr lang="tr-TR" dirty="0" smtClean="0"/>
              <a:t>(b) Acil koruma tedbirleri gerektiren ve sürdürülebilir kullanım için en büyük potansiyeli taşıyan unsurları özellikle dikkate alarak, biyolojik çeşitliliğin unsurlarını örnekleme ve diğer teknikleri kullanarak izleyecektir; </a:t>
            </a:r>
          </a:p>
          <a:p>
            <a:pPr marL="514350" indent="-514350" algn="just">
              <a:buAutoNum type="alphaLcParenBoth"/>
            </a:pPr>
            <a:r>
              <a:rPr lang="tr-TR" dirty="0" smtClean="0"/>
              <a:t>(c) Biyolojik çeşitliliğin korunması ve sürdürülebilir kullanımı üzerinde önemli olumsuz etkileri olan veya olabilecek prosesleri ve faaliyet kategorilerini belirleyecek, örnekleme ve diğer teknikleri kullanarak bunların etkilerini izleyecektir</a:t>
            </a:r>
            <a:endParaRPr lang="tr-T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Madde 8. “</a:t>
            </a:r>
            <a:r>
              <a:rPr lang="tr-TR" dirty="0" err="1" smtClean="0"/>
              <a:t>In</a:t>
            </a:r>
            <a:r>
              <a:rPr lang="tr-TR" dirty="0" smtClean="0"/>
              <a:t>-</a:t>
            </a:r>
            <a:r>
              <a:rPr lang="tr-TR" dirty="0" err="1" smtClean="0"/>
              <a:t>situ</a:t>
            </a:r>
            <a:r>
              <a:rPr lang="tr-TR" dirty="0" smtClean="0"/>
              <a:t>” Koruma </a:t>
            </a:r>
            <a:endParaRPr lang="tr-TR" dirty="0"/>
          </a:p>
        </p:txBody>
      </p:sp>
      <p:sp>
        <p:nvSpPr>
          <p:cNvPr id="3" name="2 İçerik Yer Tutucusu"/>
          <p:cNvSpPr>
            <a:spLocks noGrp="1"/>
          </p:cNvSpPr>
          <p:nvPr>
            <p:ph idx="1"/>
          </p:nvPr>
        </p:nvSpPr>
        <p:spPr>
          <a:xfrm>
            <a:off x="457200" y="1357298"/>
            <a:ext cx="8472518" cy="4768865"/>
          </a:xfrm>
        </p:spPr>
        <p:txBody>
          <a:bodyPr>
            <a:normAutofit fontScale="70000" lnSpcReduction="20000"/>
          </a:bodyPr>
          <a:lstStyle/>
          <a:p>
            <a:pPr marL="514350" indent="-514350" algn="just">
              <a:buAutoNum type="alphaLcParenBoth"/>
            </a:pPr>
            <a:r>
              <a:rPr lang="tr-TR" dirty="0" smtClean="0"/>
              <a:t>koruma alanlarından veya biyolojik çeşitliliğin korunması için özel tedbirler alınması gereken alanlardan oluşan bir sistem oluşturacaktır;</a:t>
            </a:r>
          </a:p>
          <a:p>
            <a:pPr marL="514350" indent="-514350" algn="just">
              <a:buAutoNum type="alphaLcParenBoth"/>
            </a:pPr>
            <a:r>
              <a:rPr lang="tr-TR" dirty="0" smtClean="0"/>
              <a:t>Gerektiğinde, koruma alanlarının veya biyolojik çeşitliliğin korunması için özel tedbirler alınması icap eden alanların seçilmesi, tesis edilmesi ve yönetilmesi için kurallar geliştirecektir; </a:t>
            </a:r>
          </a:p>
          <a:p>
            <a:pPr marL="514350" indent="-514350" algn="just">
              <a:buAutoNum type="alphaLcParenBoth"/>
            </a:pPr>
            <a:r>
              <a:rPr lang="tr-TR" dirty="0" smtClean="0"/>
              <a:t>Biyolojik çeşitliliğin korunması için önemli olan biyolojik kaynakların korunması ve sürdürülebilir kullanımını sağlamak amacıyla, koruma alanları içinde olsun ya da olmasın, bu kaynakları düzenlemelere tabi tutacak veya yönetecektir; </a:t>
            </a:r>
          </a:p>
          <a:p>
            <a:pPr marL="514350" indent="-514350" algn="just">
              <a:buAutoNum type="alphaLcParenBoth"/>
            </a:pPr>
            <a:r>
              <a:rPr lang="tr-TR" dirty="0" smtClean="0"/>
              <a:t>Ekosistemlerin ve doğal yaşam ortamlarının korunmasını ve yaşayabilir tür popülasyonlarının doğal ortamlarında tutulmasını teşvik edecektir; </a:t>
            </a:r>
          </a:p>
          <a:p>
            <a:pPr marL="514350" indent="-514350" algn="just">
              <a:buAutoNum type="alphaLcParenBoth"/>
            </a:pPr>
            <a:r>
              <a:rPr lang="tr-TR" dirty="0" smtClean="0"/>
              <a:t>Koruma alanlarının daha iyi korunmasını sağlamak amacıyla, bunlara bitişik alanlarda çevresel açıdan sağlıklı ve sürdürülebilir kalkınmayı teşvik edecektir;</a:t>
            </a:r>
            <a:endParaRPr lang="tr-T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a:xfrm>
            <a:off x="457200" y="1214422"/>
            <a:ext cx="8229600" cy="4911741"/>
          </a:xfrm>
        </p:spPr>
        <p:txBody>
          <a:bodyPr>
            <a:normAutofit fontScale="70000" lnSpcReduction="20000"/>
          </a:bodyPr>
          <a:lstStyle/>
          <a:p>
            <a:pPr algn="just">
              <a:buNone/>
            </a:pPr>
            <a:r>
              <a:rPr lang="tr-TR" dirty="0" smtClean="0"/>
              <a:t>(f) Diğer araçların yanı sıra planlar veya başka yönetim stratejileri geliş- </a:t>
            </a:r>
            <a:r>
              <a:rPr lang="tr-TR" dirty="0" err="1" smtClean="0"/>
              <a:t>tirip</a:t>
            </a:r>
            <a:r>
              <a:rPr lang="tr-TR" dirty="0" smtClean="0"/>
              <a:t> uygulayarak, bozulmuş olan ekosistemleri iyileştirecek, eski haline getirecek ve tehdit altındaki türlerin kazanılmasını teşvik edecektir. </a:t>
            </a:r>
          </a:p>
          <a:p>
            <a:pPr algn="just">
              <a:buNone/>
            </a:pPr>
            <a:r>
              <a:rPr lang="tr-TR" dirty="0" smtClean="0"/>
              <a:t>(g) </a:t>
            </a:r>
            <a:r>
              <a:rPr lang="tr-TR" dirty="0" err="1" smtClean="0"/>
              <a:t>Biyoteknoloji</a:t>
            </a:r>
            <a:r>
              <a:rPr lang="tr-TR" dirty="0" smtClean="0"/>
              <a:t> sonucunda değişikliğe uğratılmış ve biyolojik çeşitliliğin korunmasını ve sürdürülebilir kullanımını etkilemesi muhtemel olumsuz çevresel etkiler doğurabilecek canlı organizmaların kullanılması ve serbest bırakılması ile bağlantılı riskleri düzenlemeye, yönetmeye veya denetlemeye yönelik araç- </a:t>
            </a:r>
            <a:r>
              <a:rPr lang="tr-TR" dirty="0" err="1" smtClean="0"/>
              <a:t>ları</a:t>
            </a:r>
            <a:r>
              <a:rPr lang="tr-TR" dirty="0" smtClean="0"/>
              <a:t>, insan sağlığı için doğabilecek riskleri de dikkate alarak tesis veya idame ettirecektir; </a:t>
            </a:r>
          </a:p>
          <a:p>
            <a:pPr algn="just">
              <a:buNone/>
            </a:pPr>
            <a:r>
              <a:rPr lang="tr-TR" dirty="0" smtClean="0"/>
              <a:t>(h) Ekosistemleri, yaşam ortamlarını veya türleri tehdit eden yabancı türlerin girişini engelleyecek, bu türlerin denetim altına alacak veya yok edecektir; </a:t>
            </a:r>
          </a:p>
          <a:p>
            <a:pPr algn="just">
              <a:buNone/>
            </a:pPr>
            <a:r>
              <a:rPr lang="tr-TR" dirty="0" smtClean="0"/>
              <a:t>(i) Biyolojik çeşitliliğin korunması ve mevcut kullanım şekilleri ile unsurlarının sürdürülebilir kullanımı arasında uygunluk sağlanması için gerekli </a:t>
            </a:r>
            <a:r>
              <a:rPr lang="tr-TR" dirty="0" err="1" smtClean="0"/>
              <a:t>ko</a:t>
            </a:r>
            <a:r>
              <a:rPr lang="tr-TR" dirty="0" smtClean="0"/>
              <a:t>- </a:t>
            </a:r>
            <a:r>
              <a:rPr lang="tr-TR" dirty="0" err="1" smtClean="0"/>
              <a:t>şulları</a:t>
            </a:r>
            <a:r>
              <a:rPr lang="tr-TR" dirty="0" smtClean="0"/>
              <a:t> yaratmaya gayret edecektir</a:t>
            </a:r>
            <a:endParaRPr lang="tr-T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Madde 9. “</a:t>
            </a:r>
            <a:r>
              <a:rPr lang="tr-TR" dirty="0" err="1" smtClean="0"/>
              <a:t>Ex</a:t>
            </a:r>
            <a:r>
              <a:rPr lang="tr-TR" dirty="0" smtClean="0"/>
              <a:t>-</a:t>
            </a:r>
            <a:r>
              <a:rPr lang="tr-TR" dirty="0" err="1" smtClean="0"/>
              <a:t>situ</a:t>
            </a:r>
            <a:r>
              <a:rPr lang="tr-TR" dirty="0" smtClean="0"/>
              <a:t>” Koruma</a:t>
            </a:r>
            <a:endParaRPr lang="tr-TR" dirty="0"/>
          </a:p>
        </p:txBody>
      </p:sp>
      <p:sp>
        <p:nvSpPr>
          <p:cNvPr id="3" name="2 İçerik Yer Tutucusu"/>
          <p:cNvSpPr>
            <a:spLocks noGrp="1"/>
          </p:cNvSpPr>
          <p:nvPr>
            <p:ph idx="1"/>
          </p:nvPr>
        </p:nvSpPr>
        <p:spPr/>
        <p:txBody>
          <a:bodyPr>
            <a:normAutofit fontScale="70000" lnSpcReduction="20000"/>
          </a:bodyPr>
          <a:lstStyle/>
          <a:p>
            <a:pPr>
              <a:buNone/>
            </a:pPr>
            <a:r>
              <a:rPr lang="tr-TR" dirty="0" smtClean="0"/>
              <a:t>(a) Biyolojik çeşitlilik unsurlarının “</a:t>
            </a:r>
            <a:r>
              <a:rPr lang="tr-TR" dirty="0" err="1" smtClean="0"/>
              <a:t>ex</a:t>
            </a:r>
            <a:r>
              <a:rPr lang="tr-TR" dirty="0" smtClean="0"/>
              <a:t>-</a:t>
            </a:r>
            <a:r>
              <a:rPr lang="tr-TR" dirty="0" err="1" smtClean="0"/>
              <a:t>situ</a:t>
            </a:r>
            <a:r>
              <a:rPr lang="tr-TR" dirty="0" smtClean="0"/>
              <a:t>” korunması için, tercihan bu unsurların menşe ülkesinde tedbirler alacaktır; </a:t>
            </a:r>
          </a:p>
          <a:p>
            <a:pPr>
              <a:buNone/>
            </a:pPr>
            <a:r>
              <a:rPr lang="tr-TR" dirty="0" smtClean="0"/>
              <a:t>(b) Tercihan genetik kaynakların menşe ülkesinde, bitkiler, hayvanlar ve mikro-organizmalar üzerinde araştırma yapılması ve bunların “</a:t>
            </a:r>
            <a:r>
              <a:rPr lang="tr-TR" dirty="0" err="1" smtClean="0"/>
              <a:t>ex</a:t>
            </a:r>
            <a:r>
              <a:rPr lang="tr-TR" dirty="0" smtClean="0"/>
              <a:t>-</a:t>
            </a:r>
            <a:r>
              <a:rPr lang="tr-TR" dirty="0" err="1" smtClean="0"/>
              <a:t>situ</a:t>
            </a:r>
            <a:r>
              <a:rPr lang="tr-TR" dirty="0" smtClean="0"/>
              <a:t>” korunması için gerekli düzenlemeleri yapacak ve idame ettirecektir;</a:t>
            </a:r>
          </a:p>
          <a:p>
            <a:pPr>
              <a:buNone/>
            </a:pPr>
            <a:r>
              <a:rPr lang="tr-TR" dirty="0" smtClean="0"/>
              <a:t>(c) Tehdit altındaki türlerin kazanılması ve rehabilitasyonu ve bunların uygun koşullar altında yeniden doğal yaşam ortamlarına sokulması için tedbirler alacaktır; </a:t>
            </a:r>
          </a:p>
          <a:p>
            <a:pPr>
              <a:buNone/>
            </a:pPr>
            <a:r>
              <a:rPr lang="tr-TR" dirty="0" smtClean="0"/>
              <a:t>(d) Yukarıdaki alt-paragraf (c) uyarınca geçici olarak “</a:t>
            </a:r>
            <a:r>
              <a:rPr lang="tr-TR" dirty="0" err="1" smtClean="0"/>
              <a:t>ex</a:t>
            </a:r>
            <a:r>
              <a:rPr lang="tr-TR" dirty="0" smtClean="0"/>
              <a:t>-</a:t>
            </a:r>
            <a:r>
              <a:rPr lang="tr-TR" dirty="0" err="1" smtClean="0"/>
              <a:t>situ</a:t>
            </a:r>
            <a:r>
              <a:rPr lang="tr-TR" dirty="0" smtClean="0"/>
              <a:t>” özel tedbirler alınması gerekli olmadıkça, ekosistemleri ve “in-</a:t>
            </a:r>
            <a:r>
              <a:rPr lang="tr-TR" dirty="0" err="1" smtClean="0"/>
              <a:t>situ</a:t>
            </a:r>
            <a:r>
              <a:rPr lang="tr-TR" dirty="0" smtClean="0"/>
              <a:t>” tür popülasyonlarını tehdit etmemek için “</a:t>
            </a:r>
            <a:r>
              <a:rPr lang="tr-TR" dirty="0" err="1" smtClean="0"/>
              <a:t>ex</a:t>
            </a:r>
            <a:r>
              <a:rPr lang="tr-TR" dirty="0" smtClean="0"/>
              <a:t>-</a:t>
            </a:r>
            <a:r>
              <a:rPr lang="tr-TR" dirty="0" err="1" smtClean="0"/>
              <a:t>situ</a:t>
            </a:r>
            <a:r>
              <a:rPr lang="tr-TR" dirty="0" smtClean="0"/>
              <a:t>” koruma amacıyla, biyolojik kaynakların doğal yaşam ortamlarından toplanmasını düzenleyecek ve yönetecektir;</a:t>
            </a:r>
            <a:endParaRPr lang="tr-T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Madde 10- Biyolojik Çeşitlilik Unsurlarının Sürdürülebilir Kullanımı</a:t>
            </a:r>
            <a:endParaRPr lang="tr-TR" dirty="0"/>
          </a:p>
        </p:txBody>
      </p:sp>
      <p:sp>
        <p:nvSpPr>
          <p:cNvPr id="3" name="2 İçerik Yer Tutucusu"/>
          <p:cNvSpPr>
            <a:spLocks noGrp="1"/>
          </p:cNvSpPr>
          <p:nvPr>
            <p:ph idx="1"/>
          </p:nvPr>
        </p:nvSpPr>
        <p:spPr/>
        <p:txBody>
          <a:bodyPr>
            <a:normAutofit fontScale="70000" lnSpcReduction="20000"/>
          </a:bodyPr>
          <a:lstStyle/>
          <a:p>
            <a:pPr marL="514350" indent="-514350" algn="just">
              <a:buAutoNum type="alphaLcParenBoth"/>
            </a:pPr>
            <a:r>
              <a:rPr lang="tr-TR" dirty="0" smtClean="0"/>
              <a:t>Biyolojik kaynakların korunması ve sürdürülebilir kullanımı konusunda ulusal karar-alma süreci ile bütünleştirecektir; </a:t>
            </a:r>
          </a:p>
          <a:p>
            <a:pPr marL="514350" indent="-514350" algn="just">
              <a:buAutoNum type="alphaLcParenBoth"/>
            </a:pPr>
            <a:r>
              <a:rPr lang="tr-TR" dirty="0" err="1" smtClean="0"/>
              <a:t>Biyoloik</a:t>
            </a:r>
            <a:r>
              <a:rPr lang="tr-TR" dirty="0" smtClean="0"/>
              <a:t> çeşitlilik üzerindeki olumsuz etkileri önlemek veya en aza indirgemek için biyolojik kaynakların kullanımı ile ilgili tedbirler alacaktır; </a:t>
            </a:r>
          </a:p>
          <a:p>
            <a:pPr marL="514350" indent="-514350" algn="just">
              <a:buAutoNum type="alphaLcParenBoth"/>
            </a:pPr>
            <a:r>
              <a:rPr lang="tr-TR" dirty="0" smtClean="0"/>
              <a:t>Biyolojik kaynakların korunması ve sürdürülebilir kullanımı gereksinimiyle bağdaşan geleneksel kültürün uygulamalara uygun biçimde, bu kaynakların alışılagelmiş kullanım biçimlerini koruyacak ve teşvik edecektir; </a:t>
            </a:r>
          </a:p>
          <a:p>
            <a:pPr marL="514350" indent="-514350" algn="just">
              <a:buAutoNum type="alphaLcParenBoth"/>
            </a:pPr>
            <a:r>
              <a:rPr lang="tr-TR" dirty="0" smtClean="0"/>
              <a:t>Biyolojik çeşitliliğin azaldığı bozulmuş alanlarda yerel nüfusun iyileş- </a:t>
            </a:r>
            <a:r>
              <a:rPr lang="tr-TR" dirty="0" err="1" smtClean="0"/>
              <a:t>tirici</a:t>
            </a:r>
            <a:r>
              <a:rPr lang="tr-TR" dirty="0" smtClean="0"/>
              <a:t> tedbirler geliştirmesini ve uygulamasını destekleyecektir; ve </a:t>
            </a:r>
          </a:p>
          <a:p>
            <a:pPr marL="514350" indent="-514350" algn="just">
              <a:buAutoNum type="alphaLcParenBoth"/>
            </a:pPr>
            <a:r>
              <a:rPr lang="tr-TR" dirty="0" smtClean="0"/>
              <a:t>Biyolojik kaynakların sürdürülebilir kullanımı için yöntemlerin geliştirilmesinde kendi devlet makamları ile özel sektörü arasında işbirliğini teşvik edecektir. </a:t>
            </a:r>
            <a:endParaRPr lang="tr-T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Madde 11. Teşvik Tedbirleri </a:t>
            </a:r>
            <a:endParaRPr lang="tr-TR" dirty="0"/>
          </a:p>
        </p:txBody>
      </p:sp>
      <p:sp>
        <p:nvSpPr>
          <p:cNvPr id="3" name="2 İçerik Yer Tutucusu"/>
          <p:cNvSpPr>
            <a:spLocks noGrp="1"/>
          </p:cNvSpPr>
          <p:nvPr>
            <p:ph idx="1"/>
          </p:nvPr>
        </p:nvSpPr>
        <p:spPr/>
        <p:txBody>
          <a:bodyPr/>
          <a:lstStyle/>
          <a:p>
            <a:pPr algn="just">
              <a:buNone/>
            </a:pPr>
            <a:r>
              <a:rPr lang="tr-TR" dirty="0" smtClean="0"/>
              <a:t>Akit Tarafların her biri mümkün olduğu ölçüde ve uygun biçimde, biyolojik çeşitlilik unsurlarının korunması ve sürdürülebilir kullanımı için, ekonomik ve sosyal açıdan güvenilir teşvik edici tedbirleri alacaktır.</a:t>
            </a:r>
            <a:endParaRPr lang="tr-T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Madde 12. Araştırma ve Eğitim Akit </a:t>
            </a:r>
            <a:endParaRPr lang="tr-TR" dirty="0"/>
          </a:p>
        </p:txBody>
      </p:sp>
      <p:sp>
        <p:nvSpPr>
          <p:cNvPr id="3" name="2 İçerik Yer Tutucusu"/>
          <p:cNvSpPr>
            <a:spLocks noGrp="1"/>
          </p:cNvSpPr>
          <p:nvPr>
            <p:ph idx="1"/>
          </p:nvPr>
        </p:nvSpPr>
        <p:spPr/>
        <p:txBody>
          <a:bodyPr>
            <a:normAutofit fontScale="62500" lnSpcReduction="20000"/>
          </a:bodyPr>
          <a:lstStyle/>
          <a:p>
            <a:pPr algn="just">
              <a:buNone/>
            </a:pPr>
            <a:r>
              <a:rPr lang="tr-TR" dirty="0" smtClean="0"/>
              <a:t>Taraflar, gelişmekte olan ülkelerin özel ihtiyaçlarını dikkate alarak: </a:t>
            </a:r>
          </a:p>
          <a:p>
            <a:pPr marL="514350" indent="-514350" algn="just">
              <a:buAutoNum type="alphaLcParenBoth"/>
            </a:pPr>
            <a:r>
              <a:rPr lang="tr-TR" dirty="0" smtClean="0"/>
              <a:t>Biyolojik çeşitliğin ve unsurlarının belirlenmesi, korunması ve </a:t>
            </a:r>
            <a:r>
              <a:rPr lang="tr-TR" dirty="0" err="1" smtClean="0"/>
              <a:t>sürdürü</a:t>
            </a:r>
            <a:r>
              <a:rPr lang="tr-TR" dirty="0" smtClean="0"/>
              <a:t>- </a:t>
            </a:r>
            <a:r>
              <a:rPr lang="tr-TR" dirty="0" err="1" smtClean="0"/>
              <a:t>lebilir</a:t>
            </a:r>
            <a:r>
              <a:rPr lang="tr-TR" dirty="0" smtClean="0"/>
              <a:t> kullanımı için alınacak tedbirler konusunda bilimsel ve teknik eğitim ve öğrenim programları </a:t>
            </a:r>
            <a:r>
              <a:rPr lang="tr-TR" dirty="0" err="1" smtClean="0"/>
              <a:t>düzenleyeyip</a:t>
            </a:r>
            <a:r>
              <a:rPr lang="tr-TR" dirty="0" smtClean="0"/>
              <a:t> idame ettirecek ve bu eğitim ve öğrenim için gelişmekte olan ülkelerin özgül ihtiyaçlarına gereğince destek sağlayacaklardır; </a:t>
            </a:r>
          </a:p>
          <a:p>
            <a:pPr marL="514350" indent="-514350" algn="just">
              <a:buAutoNum type="alphaLcParenBoth"/>
            </a:pPr>
            <a:r>
              <a:rPr lang="tr-TR" dirty="0" smtClean="0"/>
              <a:t>(b) Diğer hususların yanı sıra Bilimsel, Teknik ve Teknolojik Danışma Amaçlı Yan Organ’ın tavsiyeleri doğrultusunda Taraflar Konferansı’nın alacağı kararların da gereğini yerine getirerek, özellikle gelişmekte olan ülkelerde, biyolojik çeşitliliğin korunmasına ve sürdürülebilir kullanımına katkıda bulunan araştırmaları geliştirecek ve teşvik edeceklerdir; ve </a:t>
            </a:r>
          </a:p>
          <a:p>
            <a:pPr marL="514350" indent="-514350" algn="just">
              <a:buAutoNum type="alphaLcParenBoth"/>
            </a:pPr>
            <a:r>
              <a:rPr lang="tr-TR" dirty="0" smtClean="0"/>
              <a:t>(c) 16. 18 ve 20 </a:t>
            </a:r>
            <a:r>
              <a:rPr lang="tr-TR" dirty="0" err="1" smtClean="0"/>
              <a:t>nci</a:t>
            </a:r>
            <a:r>
              <a:rPr lang="tr-TR" dirty="0" smtClean="0"/>
              <a:t> Madde hükümlerine uygun olarak, biyolojik kaynakların korunması ve sürdürülebilir kullanımı için yöntemler geliştirirken, biyolojik çeşitlilik araştırmalarındaki bilimsel gelişmelerin kullanılmasını teşvik edecek ve bu konuda işbirliği yapacaklardır. </a:t>
            </a:r>
            <a:endParaRPr lang="tr-T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Madde 13. Kamu Eğitimi ve Bilgilendirme </a:t>
            </a:r>
            <a:endParaRPr lang="tr-TR" dirty="0"/>
          </a:p>
        </p:txBody>
      </p:sp>
      <p:sp>
        <p:nvSpPr>
          <p:cNvPr id="3" name="2 İçerik Yer Tutucusu"/>
          <p:cNvSpPr>
            <a:spLocks noGrp="1"/>
          </p:cNvSpPr>
          <p:nvPr>
            <p:ph idx="1"/>
          </p:nvPr>
        </p:nvSpPr>
        <p:spPr/>
        <p:txBody>
          <a:bodyPr>
            <a:normAutofit fontScale="92500" lnSpcReduction="10000"/>
          </a:bodyPr>
          <a:lstStyle/>
          <a:p>
            <a:pPr marL="514350" indent="-514350" algn="just">
              <a:buAutoNum type="alphaLcParenBoth"/>
            </a:pPr>
            <a:r>
              <a:rPr lang="tr-TR" dirty="0" smtClean="0"/>
              <a:t>Biyolojik çeşitliliği korumanın öneminin ve bunun için gerekli tedbirlerin anlaşılmasını, medya aracılığı ile yayınlanmasını ve bu konuların eğitim programlarına dahil edilmesini kolaylaştıracak ve teşvik edeceklerdir; ve </a:t>
            </a:r>
          </a:p>
          <a:p>
            <a:pPr marL="514350" indent="-514350" algn="just">
              <a:buAutoNum type="alphaLcParenBoth"/>
            </a:pPr>
            <a:r>
              <a:rPr lang="tr-TR" dirty="0" smtClean="0"/>
              <a:t> Biyolojik çeşitliliğin korunması ve sürdürülebilir kullanımı ile ilgili eğitim ve halkı bilgilendirme programlarının geliştirilmesinde diğer Devletlerle ve uluslararası örgütlerle uygun biçimde işbirliği yapacaklardır. </a:t>
            </a:r>
            <a:endParaRPr lang="tr-T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Madde 14. Etki Değerlendirmesi ve Olumsuz Etkilerin En Aza İndirgenmesi </a:t>
            </a:r>
            <a:endParaRPr lang="tr-TR" dirty="0"/>
          </a:p>
        </p:txBody>
      </p:sp>
      <p:sp>
        <p:nvSpPr>
          <p:cNvPr id="3" name="2 İçerik Yer Tutucusu"/>
          <p:cNvSpPr>
            <a:spLocks noGrp="1"/>
          </p:cNvSpPr>
          <p:nvPr>
            <p:ph idx="1"/>
          </p:nvPr>
        </p:nvSpPr>
        <p:spPr/>
        <p:txBody>
          <a:bodyPr>
            <a:normAutofit fontScale="62500" lnSpcReduction="20000"/>
          </a:bodyPr>
          <a:lstStyle/>
          <a:p>
            <a:pPr marL="514350" indent="-514350" algn="just">
              <a:buAutoNum type="arabicPeriod"/>
            </a:pPr>
            <a:r>
              <a:rPr lang="tr-TR" dirty="0" smtClean="0"/>
              <a:t>Akit Tarafların her biri, mümkün olduğu ölçüde ve uygun biçimde:</a:t>
            </a:r>
          </a:p>
          <a:p>
            <a:pPr marL="514350" indent="-514350" algn="just">
              <a:buAutoNum type="alphaLcParenBoth"/>
            </a:pPr>
            <a:r>
              <a:rPr lang="tr-TR" dirty="0" smtClean="0"/>
              <a:t>Biyolojik çeşitlilik için önemli olumsuz etkiler doğurabilecek mevcut proje önerilerinin, bu olumsuz etkileri engellemeye veya en aza indirmeye yönelik bir çevresel etki değerlendirmesine tabi tutulmasını öngören uygun işleyişleri yürürlüğe koyacak ve elverdiğince halkın da bu işleyişlere katılmasını sağlayacaktır; </a:t>
            </a:r>
          </a:p>
          <a:p>
            <a:pPr marL="514350" indent="-514350" algn="just">
              <a:buAutoNum type="alphaLcParenBoth"/>
            </a:pPr>
            <a:r>
              <a:rPr lang="tr-TR" dirty="0" smtClean="0"/>
              <a:t>Biyolojik çeşitlilik üzerinde önemli olumsuz etkiler yaratabilecek programlarının ve politikalarının çevresel sonuçlarının gerekli biçimde dikkate alınmasını sağlamak için uygun düzenlemeler yapacaktır; </a:t>
            </a:r>
          </a:p>
          <a:p>
            <a:pPr marL="514350" indent="-514350" algn="just">
              <a:buAutoNum type="alphaLcParenBoth"/>
            </a:pPr>
            <a:r>
              <a:rPr lang="tr-TR" dirty="0" smtClean="0"/>
              <a:t>Hangisi uygun ise, iki taraflı, bölgesel veya çok taraflı düzenlemelerin yapılmasını teşvik ederek, diğer Devletlerin veya ulusal yargı yetkisinin sı- </a:t>
            </a:r>
            <a:r>
              <a:rPr lang="tr-TR" dirty="0" err="1" smtClean="0"/>
              <a:t>nırları</a:t>
            </a:r>
            <a:r>
              <a:rPr lang="tr-TR" dirty="0" smtClean="0"/>
              <a:t> dışındaki alanların biyolojik çeşitliliği üzerinde önemli olumsuz etkide bulunması muhtemel olan, kendi yargı yetkisi veya denetimi kapsamındaki faaliyetlerle ilgili bildirim, bilgi alışverişi ve istişareleri karşılıklılık esasına göre geliştirecektir;</a:t>
            </a:r>
            <a:endParaRPr lang="tr-T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a:xfrm>
            <a:off x="457200" y="1000108"/>
            <a:ext cx="8229600" cy="5126055"/>
          </a:xfrm>
        </p:spPr>
        <p:txBody>
          <a:bodyPr>
            <a:normAutofit fontScale="62500" lnSpcReduction="20000"/>
          </a:bodyPr>
          <a:lstStyle/>
          <a:p>
            <a:pPr algn="just">
              <a:buNone/>
            </a:pPr>
            <a:r>
              <a:rPr lang="tr-TR" dirty="0" smtClean="0"/>
              <a:t>(d) Kendi yargı yetkisi veya denetimi altındaki alandan kaynaklanan ve başka Devletlerin yargı yetkisi içindeki alanlarda veya kendi ulusal yargı yetkisinin sınırları dışındaki alanlarda biyolojik çeşitlilik için ciddi bir tehdit ya da tehlike oluşturan ya da oluşturabilecek bir durumun ortaya çıkması halinde, etkilenmesi muhtemel Devletleri derhal bu tehlike veya zarardan haberdar edecek ve bu tehlike veya zararı önleyici veya en aza indirici girişimlerde bulunacaktır; ve </a:t>
            </a:r>
          </a:p>
          <a:p>
            <a:pPr algn="just">
              <a:buNone/>
            </a:pPr>
            <a:r>
              <a:rPr lang="tr-TR" dirty="0" smtClean="0"/>
              <a:t>(e) Doğal veya başka nedenlerle meydana gelen ve biyolojik çeşitlilik için ciddi ve her an gerçekleşebilecek bir tehlike arz eden olaylara veya faaliyetlere acilen karşılık verecek ulusal düzenlemelerin yapılmasını sağlayacak, bu tür ulusal çabaları tamamlamak, ve uygun olduğu ve ilgili Devletler veya bölgesel ekonomik bütünleşme örgütleri tarafından kabul edildiği takdirde, müştereken beklenmedik hal planları oluşturmak üzere uluslararası işbirliğini </a:t>
            </a:r>
            <a:r>
              <a:rPr lang="tr-TR" dirty="0" err="1" smtClean="0"/>
              <a:t>teş</a:t>
            </a:r>
            <a:r>
              <a:rPr lang="tr-TR" dirty="0" smtClean="0"/>
              <a:t> </a:t>
            </a:r>
            <a:r>
              <a:rPr lang="tr-TR" dirty="0" err="1" smtClean="0"/>
              <a:t>vik</a:t>
            </a:r>
            <a:r>
              <a:rPr lang="tr-TR" dirty="0" smtClean="0"/>
              <a:t> edecektir. </a:t>
            </a:r>
          </a:p>
          <a:p>
            <a:pPr algn="just">
              <a:buNone/>
            </a:pPr>
            <a:r>
              <a:rPr lang="tr-TR" dirty="0" smtClean="0"/>
              <a:t>2. Taraflar Konferansı, yapılacak etütleri temel alarak, biyolojik çeşitliliğe verilen zararlara yüklenecek sorumluluk ve telafi konusunu, restorasyon ve tazminat hususlarını da içerecek biçimde inceleyecektir; bu tür </a:t>
            </a:r>
            <a:r>
              <a:rPr lang="tr-TR" dirty="0" err="1" smtClean="0"/>
              <a:t>sorumlulu</a:t>
            </a:r>
            <a:r>
              <a:rPr lang="tr-TR" dirty="0" smtClean="0"/>
              <a:t> </a:t>
            </a:r>
            <a:r>
              <a:rPr lang="tr-TR" dirty="0" err="1" smtClean="0"/>
              <a:t>ğun</a:t>
            </a:r>
            <a:r>
              <a:rPr lang="tr-TR" dirty="0" smtClean="0"/>
              <a:t> bütünüyle bir iç sorun olduğu durumlar istisnadır. </a:t>
            </a:r>
            <a:endParaRPr lang="tr-T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Madde 15. Genetik Kaynaklara Erişim </a:t>
            </a:r>
            <a:endParaRPr lang="tr-TR" dirty="0"/>
          </a:p>
        </p:txBody>
      </p:sp>
      <p:sp>
        <p:nvSpPr>
          <p:cNvPr id="3" name="2 İçerik Yer Tutucusu"/>
          <p:cNvSpPr>
            <a:spLocks noGrp="1"/>
          </p:cNvSpPr>
          <p:nvPr>
            <p:ph idx="1"/>
          </p:nvPr>
        </p:nvSpPr>
        <p:spPr/>
        <p:txBody>
          <a:bodyPr>
            <a:normAutofit fontScale="70000" lnSpcReduction="20000"/>
          </a:bodyPr>
          <a:lstStyle/>
          <a:p>
            <a:pPr marL="514350" indent="-514350" algn="just">
              <a:buAutoNum type="arabicPeriod"/>
            </a:pPr>
            <a:r>
              <a:rPr lang="tr-TR" dirty="0" smtClean="0"/>
              <a:t>Devletlerin kendi doğal kaynakları üzerindeki egemen hakları dikkate alındığında, genetik kaynaklara erişime kayıt getirme yetkisi de ulusal hükümetlere aittir ve ulusal mevzuata tabidir. </a:t>
            </a:r>
          </a:p>
          <a:p>
            <a:pPr marL="514350" indent="-514350" algn="just">
              <a:buAutoNum type="arabicPeriod"/>
            </a:pPr>
            <a:r>
              <a:rPr lang="tr-TR" dirty="0" smtClean="0"/>
              <a:t>Akit Tarafların her biri, diğer Akit Tarafların çevresel açıdan güvenilir kullanım amaçları ile genetik kaynaklara erişimini kolaylaştıracak şartları yaratmaya ve bu Sözleşme’nin amaçlarına aykırı kısıtlamalar uygulamamaya gayret edecektir. </a:t>
            </a:r>
          </a:p>
          <a:p>
            <a:pPr marL="514350" indent="-514350" algn="just">
              <a:buAutoNum type="arabicPeriod"/>
            </a:pPr>
            <a:r>
              <a:rPr lang="tr-TR" dirty="0" smtClean="0"/>
              <a:t>Bu Sözleşme’de bu Madde ile 16 </a:t>
            </a:r>
            <a:r>
              <a:rPr lang="tr-TR" dirty="0" err="1" smtClean="0"/>
              <a:t>ncı</a:t>
            </a:r>
            <a:r>
              <a:rPr lang="tr-TR" dirty="0" smtClean="0"/>
              <a:t> ve 19 uncu Maddelerde anılan, herhangi bir Akit Tarafça temin edilen genetik kaynaklar, yalnızca bu kaynakların menşe ülkesi olan Akit Taraflarca veya genetik kaynakları bu Sözleşme’ye uygun olarak iktisap etmiş Taraflarca temin edilenlerdir. </a:t>
            </a:r>
          </a:p>
          <a:p>
            <a:pPr marL="514350" indent="-514350" algn="just">
              <a:buAutoNum type="arabicPeriod"/>
            </a:pPr>
            <a:r>
              <a:rPr lang="tr-TR" dirty="0" smtClean="0"/>
              <a:t>Erişim hakkının tanınmış olduğu durumlarda, erişim karşılıklı olarak mutabık kalınmış şartlara ve bu Madde hükümlerine tabi olacaktır.</a:t>
            </a:r>
            <a:endParaRPr lang="tr-TR"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pPr algn="just">
              <a:buNone/>
            </a:pPr>
            <a:r>
              <a:rPr lang="tr-TR" dirty="0" smtClean="0"/>
              <a:t>5. Genetik kaynaklara erişim, bu kaynakları temin eden Akit Tarafça aksi kararlaştırılmadığı sürece, bu Tarafın önceden izninin alınmasına tabidir. </a:t>
            </a:r>
          </a:p>
          <a:p>
            <a:pPr algn="just">
              <a:buNone/>
            </a:pPr>
            <a:r>
              <a:rPr lang="tr-TR" dirty="0" smtClean="0"/>
              <a:t>6. Akit Tarafların her biri, diğer Akit Taraflarca temin edilen genetik kaynaklara dayalı bilimsel araştırmaları, o tarafların da tam katılımıyla ve mümkünse onların ülkelerinde geliştirip yürütmek için çaba harcayacaktır. 7. Akit Tarafların her biri, genetik kaynakların ticari ve başka amaçlarla kullanımından doğan yararlarla araştırma ve geliştirme sonuçlarını, bu kaynakları temin eden Akit Tarafla adil ve hakkaniyete uygun biçimde paylaşmak amacı ile, uygun şekilde ve 16 ile 19 uncu Maddeler doğrultusunda ve gerektiğinde 20 ve 21 inci Maddelerde öngörülen mali mekanizma aracılığı ile idari, yasal veya siyasi tedbirleri alacaktır. Bu paylaşım karşılıklı olarak mutabık kalınan şartlara dayanacaktır.</a:t>
            </a:r>
            <a:endParaRPr lang="tr-T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Madde 17. Bilgi Alışverişi </a:t>
            </a:r>
            <a:endParaRPr lang="tr-TR" dirty="0"/>
          </a:p>
        </p:txBody>
      </p:sp>
      <p:sp>
        <p:nvSpPr>
          <p:cNvPr id="3" name="2 İçerik Yer Tutucusu"/>
          <p:cNvSpPr>
            <a:spLocks noGrp="1"/>
          </p:cNvSpPr>
          <p:nvPr>
            <p:ph idx="1"/>
          </p:nvPr>
        </p:nvSpPr>
        <p:spPr/>
        <p:txBody>
          <a:bodyPr>
            <a:normAutofit fontScale="85000" lnSpcReduction="20000"/>
          </a:bodyPr>
          <a:lstStyle/>
          <a:p>
            <a:pPr marL="514350" indent="-514350" algn="just">
              <a:buAutoNum type="arabicPeriod"/>
            </a:pPr>
            <a:r>
              <a:rPr lang="tr-TR" dirty="0" smtClean="0"/>
              <a:t>Akit Taraflar, gelişmekte olan ülkelerin özel ihtiyaçlarını dikkate alarak, biyolojik çeşitliliğin korunması ve sürdürülebilir kullanımı ile ilgili olan, herkese açık tüm kaynaklardan bilgi alışverişini kolaylaştıracaklardır. </a:t>
            </a:r>
          </a:p>
          <a:p>
            <a:pPr marL="514350" indent="-514350" algn="just">
              <a:buAutoNum type="arabicPeriod"/>
            </a:pPr>
            <a:r>
              <a:rPr lang="tr-TR" dirty="0" smtClean="0"/>
              <a:t>Bu bilgi alışverişi, teknik, bilimsel ve </a:t>
            </a:r>
            <a:r>
              <a:rPr lang="tr-TR" dirty="0" err="1" smtClean="0"/>
              <a:t>sosyo</a:t>
            </a:r>
            <a:r>
              <a:rPr lang="tr-TR" dirty="0" smtClean="0"/>
              <a:t>-ekonomik araştırma sonuç- </a:t>
            </a:r>
            <a:r>
              <a:rPr lang="tr-TR" dirty="0" err="1" smtClean="0"/>
              <a:t>ları</a:t>
            </a:r>
            <a:r>
              <a:rPr lang="tr-TR" dirty="0" smtClean="0"/>
              <a:t>, eğitim ve araştırma programları ile ilgili bilgiler, ihtisaslaşmış bilgi, bu türden yerli ve geleneksel bilgilerle birlikte 16 </a:t>
            </a:r>
            <a:r>
              <a:rPr lang="tr-TR" dirty="0" err="1" smtClean="0"/>
              <a:t>ıncı</a:t>
            </a:r>
            <a:r>
              <a:rPr lang="tr-TR" dirty="0" smtClean="0"/>
              <a:t> Maddenin 1 inci paragrafında anılan teknoloji alışverişini kapsayacaktır. Ayrıca, gerçekleştirilebilir olduğunda, bilgilerin ilgili ülkeye geri getirilmesi de bu kapsamda olacaktır.</a:t>
            </a:r>
            <a:endParaRPr lang="tr-T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Madde 19. </a:t>
            </a:r>
            <a:r>
              <a:rPr lang="tr-TR" dirty="0" err="1" smtClean="0"/>
              <a:t>Biyoteknolojinin</a:t>
            </a:r>
            <a:r>
              <a:rPr lang="tr-TR" dirty="0" smtClean="0"/>
              <a:t> İşlem Görmesi ve Yararlarının Dağıtımı </a:t>
            </a:r>
            <a:endParaRPr lang="tr-TR" dirty="0"/>
          </a:p>
        </p:txBody>
      </p:sp>
      <p:sp>
        <p:nvSpPr>
          <p:cNvPr id="3" name="2 İçerik Yer Tutucusu"/>
          <p:cNvSpPr>
            <a:spLocks noGrp="1"/>
          </p:cNvSpPr>
          <p:nvPr>
            <p:ph idx="1"/>
          </p:nvPr>
        </p:nvSpPr>
        <p:spPr>
          <a:xfrm>
            <a:off x="457200" y="1600200"/>
            <a:ext cx="8229600" cy="4829196"/>
          </a:xfrm>
        </p:spPr>
        <p:txBody>
          <a:bodyPr>
            <a:normAutofit fontScale="62500" lnSpcReduction="20000"/>
          </a:bodyPr>
          <a:lstStyle/>
          <a:p>
            <a:pPr marL="514350" indent="-514350" algn="just">
              <a:buAutoNum type="arabicPeriod"/>
            </a:pPr>
            <a:r>
              <a:rPr lang="tr-TR" dirty="0" smtClean="0"/>
              <a:t>Akit Tarafların her biri, </a:t>
            </a:r>
            <a:r>
              <a:rPr lang="tr-TR" dirty="0" err="1" smtClean="0"/>
              <a:t>biyoteknolojik</a:t>
            </a:r>
            <a:r>
              <a:rPr lang="tr-TR" dirty="0" smtClean="0"/>
              <a:t> araştırma için genetik kaynakları temin eden Akit Tarafların ve özellikle gelişmekte olan ülkelerin, mümkünse bu Akit Tarafların ülkelerinde, </a:t>
            </a:r>
            <a:r>
              <a:rPr lang="tr-TR" dirty="0" err="1" smtClean="0"/>
              <a:t>biyoteknolojik</a:t>
            </a:r>
            <a:r>
              <a:rPr lang="tr-TR" dirty="0" smtClean="0"/>
              <a:t> araştırma faaliyetlerine etkin biçimde katılımını sağlamak için uygun yasal, idari veya siyasi tedbirleri alacaktır. </a:t>
            </a:r>
          </a:p>
          <a:p>
            <a:pPr marL="514350" indent="-514350" algn="just">
              <a:buAutoNum type="arabicPeriod"/>
            </a:pPr>
            <a:r>
              <a:rPr lang="tr-TR" dirty="0" smtClean="0"/>
              <a:t>Akit Tarafların her biri, Akit Tarafların ve özellikle gelişmekte olan ülkelerin, bu akit Taraflarca temin edilen genetik kaynaklara dayalı </a:t>
            </a:r>
            <a:r>
              <a:rPr lang="tr-TR" dirty="0" err="1" smtClean="0"/>
              <a:t>biyoteknolojilerden</a:t>
            </a:r>
            <a:r>
              <a:rPr lang="tr-TR" dirty="0" smtClean="0"/>
              <a:t> doğan yarar ve sonuçlara, adil ve hakkaniyete uygun biçimde öncelikli erişimini teşvik etmek ve attırmak için makul tüm tedbirleri alacaktır. Bu erişim karşılıklı olarak mutabık kalınan şartlara tabi olacaktır. </a:t>
            </a:r>
          </a:p>
          <a:p>
            <a:pPr marL="514350" indent="-514350" algn="just">
              <a:buAutoNum type="arabicPeriod"/>
            </a:pPr>
            <a:r>
              <a:rPr lang="tr-TR" dirty="0" smtClean="0"/>
              <a:t> Taraflar, </a:t>
            </a:r>
            <a:r>
              <a:rPr lang="tr-TR" dirty="0" err="1" smtClean="0"/>
              <a:t>biyoteknoloji</a:t>
            </a:r>
            <a:r>
              <a:rPr lang="tr-TR" dirty="0" smtClean="0"/>
              <a:t> sonucunda değişime uğratılmış ve biyolojik çeşitliliğin korunması ve sürdürülebilir kullanımı üzerinde olumsuz etkide bulunabilecek her türlü canlı organizmanın emniyetli biçimde taşınması, işlem görmesi ve kullanılması konusunda, özellikle önceden bilgilendirerek mutabakat sağlanmasını da kapsayan uygun usullerin yer aldığı bir protokolün gerekliliğini ve bunun şeklini değerlendireceklerdir.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EK I </a:t>
            </a:r>
            <a:br>
              <a:rPr lang="tr-TR" dirty="0" smtClean="0"/>
            </a:br>
            <a:r>
              <a:rPr lang="tr-TR" dirty="0" smtClean="0"/>
              <a:t>BELİRLEME VE İZLEME</a:t>
            </a:r>
            <a:endParaRPr lang="tr-TR" dirty="0"/>
          </a:p>
        </p:txBody>
      </p:sp>
      <p:sp>
        <p:nvSpPr>
          <p:cNvPr id="3" name="2 İçerik Yer Tutucusu"/>
          <p:cNvSpPr>
            <a:spLocks noGrp="1"/>
          </p:cNvSpPr>
          <p:nvPr>
            <p:ph idx="1"/>
          </p:nvPr>
        </p:nvSpPr>
        <p:spPr/>
        <p:txBody>
          <a:bodyPr>
            <a:normAutofit fontScale="70000" lnSpcReduction="20000"/>
          </a:bodyPr>
          <a:lstStyle/>
          <a:p>
            <a:pPr algn="just">
              <a:buNone/>
            </a:pPr>
            <a:r>
              <a:rPr lang="tr-TR" dirty="0" smtClean="0"/>
              <a:t>1. Sosyal, ekonomik, kültürel veya bilimsel öneme sahip; göçücü türlerin ihtiyaç duyduğu; yüksek oranda çeşitlilik içeren, çok sayıda </a:t>
            </a:r>
            <a:r>
              <a:rPr lang="tr-TR" dirty="0" err="1" smtClean="0"/>
              <a:t>endemlik</a:t>
            </a:r>
            <a:r>
              <a:rPr lang="tr-TR" dirty="0" smtClean="0"/>
              <a:t> veya tehdit altında tür barındıran veya birçok yabani yaşam alanı ihtiva eden, temsil niteliğine sahip, özgün, veya önemli evrimsel ya da başka biyolojik proseslerle bağlantılı olan, ekosistemler ve yaşam ortamları; </a:t>
            </a:r>
          </a:p>
          <a:p>
            <a:pPr algn="just">
              <a:buNone/>
            </a:pPr>
            <a:r>
              <a:rPr lang="tr-TR" dirty="0" smtClean="0"/>
              <a:t>2. Tehdit altında bulunan; evcilleştirilmiş veya kültüre alınmış türlerin yabani akrabaları olan; tıbbi, tarımsal veya ekonomik değer sahibi; sosyal, bilimsel veya kültürel önem taşıyan; veya gösterge niteliğindeki türler gibi, biyolojik çeşitliliğin korunması ve </a:t>
            </a:r>
            <a:r>
              <a:rPr lang="tr-TR" dirty="0" err="1" smtClean="0"/>
              <a:t>sürüdürülebilir</a:t>
            </a:r>
            <a:r>
              <a:rPr lang="tr-TR" dirty="0" smtClean="0"/>
              <a:t> kullanımı konusundaki araştırmalar için önem arz eden türler ve topluluklar; ve </a:t>
            </a:r>
          </a:p>
          <a:p>
            <a:pPr algn="just">
              <a:buNone/>
            </a:pPr>
            <a:r>
              <a:rPr lang="tr-TR" dirty="0" smtClean="0"/>
              <a:t>3. Sosyal, bilimsel veya ekonomik öneme sahip, tanımlanmış genom ve genler.</a:t>
            </a:r>
            <a:endParaRPr lang="tr-TR"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714752"/>
            <a:ext cx="8229600" cy="2411411"/>
          </a:xfrm>
        </p:spPr>
        <p:txBody>
          <a:bodyPr>
            <a:normAutofit/>
          </a:bodyPr>
          <a:lstStyle/>
          <a:p>
            <a:r>
              <a:rPr lang="tr-TR" sz="6600" b="1" dirty="0" smtClean="0">
                <a:solidFill>
                  <a:schemeClr val="accent6">
                    <a:lumMod val="50000"/>
                  </a:schemeClr>
                </a:solidFill>
              </a:rPr>
              <a:t>TEŞEKKÜR EDERİM..</a:t>
            </a:r>
            <a:endParaRPr lang="tr-TR" sz="6600" b="1" dirty="0">
              <a:solidFill>
                <a:schemeClr val="accent6">
                  <a:lumMod val="50000"/>
                </a:schemeClr>
              </a:solidFill>
            </a:endParaRPr>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TotalTime>
  <Words>3083</Words>
  <Application>Microsoft Office PowerPoint</Application>
  <PresentationFormat>Ekran Gösterisi (4:3)</PresentationFormat>
  <Paragraphs>160</Paragraphs>
  <Slides>47</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47</vt:i4>
      </vt:variant>
    </vt:vector>
  </HeadingPairs>
  <TitlesOfParts>
    <vt:vector size="50" baseType="lpstr">
      <vt:lpstr>Arial</vt:lpstr>
      <vt:lpstr>Calibri</vt:lpstr>
      <vt:lpstr>Ofis Teması</vt:lpstr>
      <vt:lpstr>BİYOLOJİK ÇEŞİTLİLİK SÖZLEŞMESİ VE ULUSAL UYGULAMA DENEYİMİ</vt:lpstr>
      <vt:lpstr>BİYOLOJİK ÇEŞİTLİLİK SÖZLEŞMESİ </vt:lpstr>
      <vt:lpstr>BİYOLOJİK ÇEŞİTLİLİK SÖZLEŞMESİ’NİN AMAÇLARI</vt:lpstr>
      <vt:lpstr>SÖZLEŞME’NİN GENEL ÖZELLİKLERİ</vt:lpstr>
      <vt:lpstr>PowerPoint Sunusu</vt:lpstr>
      <vt:lpstr>PowerPoint Sunusu</vt:lpstr>
      <vt:lpstr>TEMEL PRENSİPLER</vt:lpstr>
      <vt:lpstr>SÜRDÜRÜLEBİLİR KULLANIM </vt:lpstr>
      <vt:lpstr>Karar Mekanizması</vt:lpstr>
      <vt:lpstr>Tematik Programlar</vt:lpstr>
      <vt:lpstr>Kesişen Konular ve Küresel Girişimler </vt:lpstr>
      <vt:lpstr>PowerPoint Sunusu</vt:lpstr>
      <vt:lpstr>PowerPoint Sunusu</vt:lpstr>
      <vt:lpstr>PowerPoint Sunusu</vt:lpstr>
      <vt:lpstr>PowerPoint Sunusu</vt:lpstr>
      <vt:lpstr>PowerPoint Sunusu</vt:lpstr>
      <vt:lpstr>PowerPoint Sunusu</vt:lpstr>
      <vt:lpstr>PowerPoint Sunusu</vt:lpstr>
      <vt:lpstr>BİYOLOJİK KAYNAKLARIN EKONOMİK POTANSİYELİ</vt:lpstr>
      <vt:lpstr>PowerPoint Sunusu</vt:lpstr>
      <vt:lpstr>PowerPoint Sunusu</vt:lpstr>
      <vt:lpstr>PowerPoint Sunusu</vt:lpstr>
      <vt:lpstr>PowerPoint Sunusu</vt:lpstr>
      <vt:lpstr>PowerPoint Sunusu</vt:lpstr>
      <vt:lpstr>PowerPoint Sunusu</vt:lpstr>
      <vt:lpstr>PowerPoint Sunusu</vt:lpstr>
      <vt:lpstr>PowerPoint Sunusu</vt:lpstr>
      <vt:lpstr>Madde 3. İlke  </vt:lpstr>
      <vt:lpstr>Madde 4. Yargı Yetkisi Alanı </vt:lpstr>
      <vt:lpstr>Madde 5. İşbirliği </vt:lpstr>
      <vt:lpstr>Madde 6. Koruma ve Sürdürülebilir Kullanım İçin Alınacak Genel Tedbirler </vt:lpstr>
      <vt:lpstr>Madde 7. Belirleme ve İzleme </vt:lpstr>
      <vt:lpstr>Madde 8. “In-situ” Koruma </vt:lpstr>
      <vt:lpstr>PowerPoint Sunusu</vt:lpstr>
      <vt:lpstr>Madde 9. “Ex-situ” Koruma</vt:lpstr>
      <vt:lpstr>Madde 10- Biyolojik Çeşitlilik Unsurlarının Sürdürülebilir Kullanımı</vt:lpstr>
      <vt:lpstr>Madde 11. Teşvik Tedbirleri </vt:lpstr>
      <vt:lpstr>Madde 12. Araştırma ve Eğitim Akit </vt:lpstr>
      <vt:lpstr>Madde 13. Kamu Eğitimi ve Bilgilendirme </vt:lpstr>
      <vt:lpstr>Madde 14. Etki Değerlendirmesi ve Olumsuz Etkilerin En Aza İndirgenmesi </vt:lpstr>
      <vt:lpstr>PowerPoint Sunusu</vt:lpstr>
      <vt:lpstr>Madde 15. Genetik Kaynaklara Erişim </vt:lpstr>
      <vt:lpstr>PowerPoint Sunusu</vt:lpstr>
      <vt:lpstr>Madde 17. Bilgi Alışverişi </vt:lpstr>
      <vt:lpstr>Madde 19. Biyoteknolojinin İşlem Görmesi ve Yararlarının Dağıtımı </vt:lpstr>
      <vt:lpstr>EK I  BELİRLEME VE İZLEME</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BİYOLOJİK ÇEŞİTLİLİK SÖZLEŞMESİ VE ULUSAL UYGULAMA DENEYİMİ</dc:title>
  <dc:creator>pc</dc:creator>
  <cp:lastModifiedBy>orhankurt</cp:lastModifiedBy>
  <cp:revision>12</cp:revision>
  <dcterms:created xsi:type="dcterms:W3CDTF">2015-12-02T17:20:28Z</dcterms:created>
  <dcterms:modified xsi:type="dcterms:W3CDTF">2022-04-09T09:27:55Z</dcterms:modified>
</cp:coreProperties>
</file>