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5"/>
  </p:notesMasterIdLst>
  <p:sldIdLst>
    <p:sldId id="256" r:id="rId2"/>
    <p:sldId id="426" r:id="rId3"/>
    <p:sldId id="427" r:id="rId4"/>
    <p:sldId id="428" r:id="rId5"/>
    <p:sldId id="415" r:id="rId6"/>
    <p:sldId id="430" r:id="rId7"/>
    <p:sldId id="431" r:id="rId8"/>
    <p:sldId id="432" r:id="rId9"/>
    <p:sldId id="433" r:id="rId10"/>
    <p:sldId id="435" r:id="rId11"/>
    <p:sldId id="439" r:id="rId12"/>
    <p:sldId id="441" r:id="rId13"/>
    <p:sldId id="446" r:id="rId14"/>
    <p:sldId id="448" r:id="rId15"/>
    <p:sldId id="386" r:id="rId16"/>
    <p:sldId id="449" r:id="rId17"/>
    <p:sldId id="453" r:id="rId18"/>
    <p:sldId id="456" r:id="rId19"/>
    <p:sldId id="458" r:id="rId20"/>
    <p:sldId id="424" r:id="rId21"/>
    <p:sldId id="440" r:id="rId22"/>
    <p:sldId id="390" r:id="rId23"/>
    <p:sldId id="324"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60"/>
  </p:normalViewPr>
  <p:slideViewPr>
    <p:cSldViewPr snapToGrid="0">
      <p:cViewPr varScale="1">
        <p:scale>
          <a:sx n="70" d="100"/>
          <a:sy n="70" d="100"/>
        </p:scale>
        <p:origin x="7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0458D-90C7-4135-9E3B-9826B0252A46}" type="datetimeFigureOut">
              <a:rPr lang="tr-TR" smtClean="0"/>
              <a:t>1.1.2023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F3CA4-2C39-404F-8E25-D17FFF9CA82F}" type="slidenum">
              <a:rPr lang="tr-TR" smtClean="0"/>
              <a:t>‹#›</a:t>
            </a:fld>
            <a:endParaRPr lang="tr-TR"/>
          </a:p>
        </p:txBody>
      </p:sp>
    </p:spTree>
    <p:extLst>
      <p:ext uri="{BB962C8B-B14F-4D97-AF65-F5344CB8AC3E}">
        <p14:creationId xmlns:p14="http://schemas.microsoft.com/office/powerpoint/2010/main" val="4068027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300344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03FA7D4-F22B-4CCF-929B-549083B0748D}" type="datetimeFigureOut">
              <a:rPr lang="tr-TR" smtClean="0"/>
              <a:t>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140489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1004352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smtClean="0"/>
              <a:t>Asıl metin stillerini düzenlemek için tıklatın</a:t>
            </a:r>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1410206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r-TR" smtClean="0"/>
              <a:t>Asıl metin stillerini düzenlemek için tıklatın</a:t>
            </a:r>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3972374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3709977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127830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2294908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139768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282565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03FA7D4-F22B-4CCF-929B-549083B0748D}" type="datetimeFigureOut">
              <a:rPr lang="tr-TR" smtClean="0"/>
              <a:t>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82309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03FA7D4-F22B-4CCF-929B-549083B0748D}" type="datetimeFigureOut">
              <a:rPr lang="tr-TR" smtClean="0"/>
              <a:t>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288824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03FA7D4-F22B-4CCF-929B-549083B0748D}" type="datetimeFigureOut">
              <a:rPr lang="tr-TR" smtClean="0"/>
              <a:t>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343975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03FA7D4-F22B-4CCF-929B-549083B0748D}" type="datetimeFigureOut">
              <a:rPr lang="tr-TR" smtClean="0"/>
              <a:t>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62950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FA7D4-F22B-4CCF-929B-549083B0748D}" type="datetimeFigureOut">
              <a:rPr lang="tr-TR" smtClean="0"/>
              <a:t>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5451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03FA7D4-F22B-4CCF-929B-549083B0748D}" type="datetimeFigureOut">
              <a:rPr lang="tr-TR" smtClean="0"/>
              <a:t>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29134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6399212" y="5883275"/>
            <a:ext cx="914400" cy="365125"/>
          </a:xfrm>
        </p:spPr>
        <p:txBody>
          <a:bodyPr/>
          <a:lstStyle/>
          <a:p>
            <a:fld id="{A03FA7D4-F22B-4CCF-929B-549083B0748D}" type="datetimeFigureOut">
              <a:rPr lang="tr-TR" smtClean="0"/>
              <a:t>1.1.2023</a:t>
            </a:fld>
            <a:endParaRPr lang="tr-TR"/>
          </a:p>
        </p:txBody>
      </p:sp>
      <p:sp>
        <p:nvSpPr>
          <p:cNvPr id="6" name="Footer Placeholder 5"/>
          <p:cNvSpPr>
            <a:spLocks noGrp="1"/>
          </p:cNvSpPr>
          <p:nvPr>
            <p:ph type="ftr" sz="quarter" idx="11"/>
          </p:nvPr>
        </p:nvSpPr>
        <p:spPr>
          <a:xfrm>
            <a:off x="1141412" y="5883275"/>
            <a:ext cx="5105400" cy="365125"/>
          </a:xfrm>
        </p:spPr>
        <p:txBody>
          <a:bodyPr/>
          <a:lstStyle/>
          <a:p>
            <a:endParaRPr lang="tr-TR"/>
          </a:p>
        </p:txBody>
      </p:sp>
      <p:sp>
        <p:nvSpPr>
          <p:cNvPr id="7" name="Slide Number Placeholder 6"/>
          <p:cNvSpPr>
            <a:spLocks noGrp="1"/>
          </p:cNvSpPr>
          <p:nvPr>
            <p:ph type="sldNum" sz="quarter" idx="12"/>
          </p:nvPr>
        </p:nvSpPr>
        <p:spPr>
          <a:xfrm>
            <a:off x="10742612" y="5883275"/>
            <a:ext cx="322567" cy="365125"/>
          </a:xfrm>
        </p:spPr>
        <p:txBody>
          <a:bodyPr/>
          <a:lstStyle/>
          <a:p>
            <a:fld id="{2936023B-A882-4011-8597-50F56DCF329F}" type="slidenum">
              <a:rPr lang="tr-TR" smtClean="0"/>
              <a:t>‹#›</a:t>
            </a:fld>
            <a:endParaRPr lang="tr-TR"/>
          </a:p>
        </p:txBody>
      </p:sp>
    </p:spTree>
    <p:extLst>
      <p:ext uri="{BB962C8B-B14F-4D97-AF65-F5344CB8AC3E}">
        <p14:creationId xmlns:p14="http://schemas.microsoft.com/office/powerpoint/2010/main" val="108714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03FA7D4-F22B-4CCF-929B-549083B0748D}" type="datetimeFigureOut">
              <a:rPr lang="tr-TR" smtClean="0"/>
              <a:t>1.1.2023</a:t>
            </a:fld>
            <a:endParaRPr lang="tr-TR"/>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tr-TR"/>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936023B-A882-4011-8597-50F56DCF329F}" type="slidenum">
              <a:rPr lang="tr-TR" smtClean="0"/>
              <a:t>‹#›</a:t>
            </a:fld>
            <a:endParaRPr lang="tr-TR"/>
          </a:p>
        </p:txBody>
      </p:sp>
    </p:spTree>
    <p:extLst>
      <p:ext uri="{BB962C8B-B14F-4D97-AF65-F5344CB8AC3E}">
        <p14:creationId xmlns:p14="http://schemas.microsoft.com/office/powerpoint/2010/main" val="3132249677"/>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file:///\\ozme"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344224"/>
            <a:ext cx="12192000" cy="1200329"/>
          </a:xfrm>
          <a:prstGeom prst="rect">
            <a:avLst/>
          </a:prstGeom>
        </p:spPr>
        <p:txBody>
          <a:bodyPr wrap="square">
            <a:spAutoFit/>
          </a:bodyPr>
          <a:lstStyle/>
          <a:p>
            <a:pPr algn="ctr"/>
            <a:r>
              <a:rPr lang="tr-TR" sz="7200" b="1" dirty="0">
                <a:solidFill>
                  <a:srgbClr val="FFFF00"/>
                </a:solidFill>
                <a:effectLst>
                  <a:outerShdw blurRad="38100" dist="38100" dir="2700000" algn="tl">
                    <a:srgbClr val="000000">
                      <a:alpha val="43137"/>
                    </a:srgbClr>
                  </a:outerShdw>
                </a:effectLst>
                <a:latin typeface="Comic Sans MS" panose="030F0702030302020204" pitchFamily="66" charset="0"/>
              </a:rPr>
              <a:t>Disiplin Yaklaşımları</a:t>
            </a:r>
          </a:p>
        </p:txBody>
      </p:sp>
    </p:spTree>
    <p:extLst>
      <p:ext uri="{BB962C8B-B14F-4D97-AF65-F5344CB8AC3E}">
        <p14:creationId xmlns:p14="http://schemas.microsoft.com/office/powerpoint/2010/main" val="46707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52461" y="0"/>
            <a:ext cx="10910272" cy="5539978"/>
          </a:xfrm>
          <a:prstGeom prst="rect">
            <a:avLst/>
          </a:prstGeom>
        </p:spPr>
        <p:txBody>
          <a:bodyPr wrap="square">
            <a:spAutoFit/>
          </a:bodyPr>
          <a:lstStyle/>
          <a:p>
            <a:pPr>
              <a:spcBef>
                <a:spcPts val="430"/>
              </a:spcBef>
              <a:spcAft>
                <a:spcPts val="0"/>
              </a:spcAft>
            </a:pPr>
            <a:r>
              <a:rPr lang="tr-TR" sz="2800" b="1" dirty="0" smtClean="0">
                <a:latin typeface="Comic Sans MS" panose="030F0702030302020204" pitchFamily="66" charset="0"/>
                <a:ea typeface="Times New Roman" panose="02020603050405020304" pitchFamily="18" charset="0"/>
                <a:cs typeface="Book Antiqua" panose="02040602050305030304" pitchFamily="18" charset="0"/>
              </a:rPr>
              <a:t>İstenmeyen </a:t>
            </a:r>
            <a:r>
              <a:rPr lang="tr-TR" sz="2800" b="1" dirty="0">
                <a:latin typeface="Comic Sans MS" panose="030F0702030302020204" pitchFamily="66" charset="0"/>
                <a:ea typeface="Times New Roman" panose="02020603050405020304" pitchFamily="18" charset="0"/>
                <a:cs typeface="Book Antiqua" panose="02040602050305030304" pitchFamily="18" charset="0"/>
              </a:rPr>
              <a:t>davranış karsısında uygulanabilecek yaptı­rımlar </a:t>
            </a:r>
            <a:r>
              <a:rPr lang="tr-TR" sz="2800" b="1" dirty="0" smtClean="0">
                <a:latin typeface="Comic Sans MS" panose="030F0702030302020204" pitchFamily="66" charset="0"/>
                <a:ea typeface="Times New Roman" panose="02020603050405020304" pitchFamily="18" charset="0"/>
                <a:cs typeface="Book Antiqua" panose="02040602050305030304" pitchFamily="18" charset="0"/>
              </a:rPr>
              <a:t>şunlardır:</a:t>
            </a:r>
            <a:endParaRPr lang="tr-TR" sz="2800" b="1" dirty="0">
              <a:latin typeface="Book Antiqua" panose="02040602050305030304" pitchFamily="18" charset="0"/>
              <a:ea typeface="Times New Roman" panose="02020603050405020304" pitchFamily="18" charset="0"/>
              <a:cs typeface="Times New Roman" panose="02020603050405020304" pitchFamily="18" charset="0"/>
            </a:endParaRPr>
          </a:p>
          <a:p>
            <a:pPr marL="342900" lvl="0" indent="-342900">
              <a:spcBef>
                <a:spcPts val="360"/>
              </a:spcBef>
              <a:spcAft>
                <a:spcPts val="0"/>
              </a:spcAft>
              <a:buFont typeface="Arial" panose="020B0604020202020204" pitchFamily="34" charset="0"/>
              <a:buChar char="*"/>
              <a:tabLst>
                <a:tab pos="484505" algn="l"/>
              </a:tabLst>
            </a:pPr>
            <a:endParaRPr lang="tr-TR" sz="1600" b="1" i="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endParaRPr>
          </a:p>
          <a:p>
            <a:pPr marL="457200" lvl="0" indent="-457200">
              <a:spcBef>
                <a:spcPts val="360"/>
              </a:spcBef>
              <a:spcAft>
                <a:spcPts val="0"/>
              </a:spcAft>
              <a:buClr>
                <a:srgbClr val="00B0F0"/>
              </a:buClr>
              <a:buFont typeface="Wingdings" pitchFamily="2" charset="2"/>
              <a:buChar char="q"/>
              <a:tabLst>
                <a:tab pos="484505" algn="l"/>
              </a:tabLs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Çocuğu </a:t>
            </a:r>
            <a:r>
              <a:rPr lang="tr-TR" sz="2800" dirty="0">
                <a:latin typeface="Comic Sans MS" panose="030F0702030302020204" pitchFamily="66" charset="0"/>
                <a:ea typeface="Times New Roman" panose="02020603050405020304" pitchFamily="18" charset="0"/>
                <a:cs typeface="Book Antiqua" panose="02040602050305030304" pitchFamily="18" charset="0"/>
              </a:rPr>
              <a:t>gruptan izole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etme</a:t>
            </a:r>
            <a:endParaRPr lang="tr-TR" sz="2400" dirty="0" smtClean="0">
              <a:latin typeface="Book Antiqua" panose="02040602050305030304" pitchFamily="18" charset="0"/>
              <a:ea typeface="Times New Roman" panose="02020603050405020304" pitchFamily="18" charset="0"/>
              <a:cs typeface="Times New Roman" panose="02020603050405020304" pitchFamily="18" charset="0"/>
            </a:endParaRPr>
          </a:p>
          <a:p>
            <a:pPr marL="457200" lvl="0" indent="-457200">
              <a:spcBef>
                <a:spcPts val="430"/>
              </a:spcBef>
              <a:spcAft>
                <a:spcPts val="0"/>
              </a:spcAft>
              <a:buClr>
                <a:srgbClr val="00B0F0"/>
              </a:buClr>
              <a:buFont typeface="Wingdings" pitchFamily="2" charset="2"/>
              <a:buChar char="q"/>
              <a:tabLst>
                <a:tab pos="484505" algn="l"/>
              </a:tabLs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Ayrıcalıkları </a:t>
            </a:r>
            <a:r>
              <a:rPr lang="tr-TR" sz="2800" dirty="0">
                <a:latin typeface="Comic Sans MS" panose="030F0702030302020204" pitchFamily="66" charset="0"/>
                <a:ea typeface="Times New Roman" panose="02020603050405020304" pitchFamily="18" charset="0"/>
                <a:cs typeface="Book Antiqua" panose="02040602050305030304" pitchFamily="18" charset="0"/>
              </a:rPr>
              <a:t>geri alma (imtiyaz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kaybı)</a:t>
            </a:r>
            <a:endParaRPr lang="tr-TR" sz="2400" dirty="0">
              <a:latin typeface="Book Antiqua" panose="02040602050305030304" pitchFamily="18" charset="0"/>
              <a:ea typeface="Times New Roman" panose="02020603050405020304" pitchFamily="18" charset="0"/>
              <a:cs typeface="Times New Roman" panose="02020603050405020304" pitchFamily="18" charset="0"/>
            </a:endParaRPr>
          </a:p>
          <a:p>
            <a:pPr marL="457200" lvl="0" indent="-457200">
              <a:spcBef>
                <a:spcPts val="360"/>
              </a:spcBef>
              <a:spcAft>
                <a:spcPts val="0"/>
              </a:spcAft>
              <a:buClr>
                <a:srgbClr val="00B0F0"/>
              </a:buClr>
              <a:buFont typeface="Wingdings" pitchFamily="2" charset="2"/>
              <a:buChar char="q"/>
              <a:tabLst>
                <a:tab pos="484505" algn="l"/>
              </a:tabLst>
            </a:pPr>
            <a:r>
              <a:rPr lang="tr-TR" sz="2800" dirty="0">
                <a:latin typeface="Comic Sans MS" panose="030F0702030302020204" pitchFamily="66" charset="0"/>
                <a:ea typeface="Times New Roman" panose="02020603050405020304" pitchFamily="18" charset="0"/>
                <a:cs typeface="Book Antiqua" panose="02040602050305030304" pitchFamily="18" charset="0"/>
              </a:rPr>
              <a:t>Çocuğun yapmakta olduğu etkinliği bitirene kadar sınıftan ayrılmasına izin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vermeme</a:t>
            </a:r>
          </a:p>
          <a:p>
            <a:pPr marL="457200" indent="-457200">
              <a:spcBef>
                <a:spcPts val="360"/>
              </a:spcBef>
              <a:buClr>
                <a:srgbClr val="00B0F0"/>
              </a:buClr>
              <a:buFont typeface="Wingdings" pitchFamily="2" charset="2"/>
              <a:buChar char="q"/>
              <a:tabLst>
                <a:tab pos="484505" algn="l"/>
              </a:tabLst>
            </a:pPr>
            <a:r>
              <a:rPr lang="tr-TR" sz="2800" dirty="0">
                <a:latin typeface="Comic Sans MS" panose="030F0702030302020204" pitchFamily="66" charset="0"/>
                <a:ea typeface="Times New Roman" panose="02020603050405020304" pitchFamily="18" charset="0"/>
                <a:cs typeface="Book Antiqua" panose="02040602050305030304" pitchFamily="18" charset="0"/>
              </a:rPr>
              <a:t>Çocuğu müdürün ofisine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gönderme</a:t>
            </a:r>
          </a:p>
          <a:p>
            <a:pPr marL="457200" indent="-457200">
              <a:spcBef>
                <a:spcPts val="360"/>
              </a:spcBef>
              <a:buClr>
                <a:srgbClr val="00B0F0"/>
              </a:buClr>
              <a:buFont typeface="Wingdings" pitchFamily="2" charset="2"/>
              <a:buChar char="q"/>
              <a:tabLst>
                <a:tab pos="484505" algn="l"/>
              </a:tabLst>
            </a:pPr>
            <a:r>
              <a:rPr lang="tr-TR" sz="2800" dirty="0">
                <a:latin typeface="Comic Sans MS" panose="030F0702030302020204" pitchFamily="66" charset="0"/>
                <a:ea typeface="Times New Roman" panose="02020603050405020304" pitchFamily="18" charset="0"/>
                <a:cs typeface="Book Antiqua" panose="02040602050305030304" pitchFamily="18" charset="0"/>
              </a:rPr>
              <a:t>Aileyi okula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çağırma</a:t>
            </a:r>
          </a:p>
          <a:p>
            <a:pPr marL="457200" indent="-457200">
              <a:spcBef>
                <a:spcPts val="360"/>
              </a:spcBef>
              <a:buClr>
                <a:srgbClr val="00B0F0"/>
              </a:buClr>
              <a:buFont typeface="Wingdings" pitchFamily="2" charset="2"/>
              <a:buChar char="q"/>
              <a:tabLst>
                <a:tab pos="484505" algn="l"/>
              </a:tabLst>
            </a:pPr>
            <a:r>
              <a:rPr lang="tr-TR" sz="2800" dirty="0">
                <a:latin typeface="Comic Sans MS" panose="030F0702030302020204" pitchFamily="66" charset="0"/>
                <a:ea typeface="Times New Roman" panose="02020603050405020304" pitchFamily="18" charset="0"/>
                <a:cs typeface="Book Antiqua" panose="02040602050305030304" pitchFamily="18" charset="0"/>
              </a:rPr>
              <a:t>Çocuğu başka bir sınıfa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gönderme</a:t>
            </a:r>
          </a:p>
          <a:p>
            <a:pPr marL="457200" indent="-457200">
              <a:spcBef>
                <a:spcPts val="360"/>
              </a:spcBef>
              <a:buClr>
                <a:srgbClr val="00B0F0"/>
              </a:buClr>
              <a:buFont typeface="Wingdings" pitchFamily="2" charset="2"/>
              <a:buChar char="q"/>
              <a:tabLst>
                <a:tab pos="484505" algn="l"/>
              </a:tabLst>
            </a:pPr>
            <a:r>
              <a:rPr lang="tr-TR" sz="2800" dirty="0">
                <a:latin typeface="Comic Sans MS" panose="030F0702030302020204" pitchFamily="66" charset="0"/>
                <a:ea typeface="Times New Roman" panose="02020603050405020304" pitchFamily="18" charset="0"/>
                <a:cs typeface="Book Antiqua" panose="02040602050305030304" pitchFamily="18" charset="0"/>
              </a:rPr>
              <a:t>Ses/görüntü kaydı</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marL="342900" lvl="0" indent="-342900">
              <a:spcBef>
                <a:spcPts val="360"/>
              </a:spcBef>
              <a:spcAft>
                <a:spcPts val="0"/>
              </a:spcAft>
              <a:buFont typeface="Arial" panose="020B0604020202020204" pitchFamily="34" charset="0"/>
              <a:buChar char="*"/>
              <a:tabLst>
                <a:tab pos="484505" algn="l"/>
              </a:tabLst>
            </a:pP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209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09625" y="557214"/>
            <a:ext cx="10725150" cy="4657685"/>
          </a:xfrm>
          <a:prstGeom prst="rect">
            <a:avLst/>
          </a:prstGeom>
        </p:spPr>
        <p:txBody>
          <a:bodyPr wrap="square">
            <a:spAutoFit/>
          </a:bodyPr>
          <a:lstStyle/>
          <a:p>
            <a:pPr>
              <a:spcBef>
                <a:spcPts val="95"/>
              </a:spcBef>
              <a:spcAft>
                <a:spcPts val="0"/>
              </a:spcAft>
              <a:tabLst>
                <a:tab pos="402590" algn="l"/>
              </a:tabLst>
            </a:pPr>
            <a:r>
              <a:rPr lang="tr-TR" sz="2800" b="1" dirty="0" smtClean="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2</a:t>
            </a:r>
            <a:r>
              <a:rPr lang="tr-TR" sz="2800" b="1" dirty="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a:t>
            </a:r>
            <a:r>
              <a:rPr lang="tr-TR" sz="2800" b="1"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rPr>
              <a:t>	</a:t>
            </a:r>
            <a:r>
              <a:rPr lang="tr-TR" sz="2800" b="1" dirty="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Hazırlanan disiplin planını çocuklara öğretme</a:t>
            </a:r>
            <a:endParaRPr lang="tr-TR" sz="2800" dirty="0">
              <a:solidFill>
                <a:srgbClr val="FFFF00"/>
              </a:solidFill>
              <a:latin typeface="Book Antiqua" panose="02040602050305030304" pitchFamily="18" charset="0"/>
              <a:ea typeface="Times New Roman" panose="02020603050405020304" pitchFamily="18" charset="0"/>
              <a:cs typeface="Times New Roman" panose="02020603050405020304" pitchFamily="18" charset="0"/>
            </a:endParaRPr>
          </a:p>
          <a:p>
            <a:pPr>
              <a:spcBef>
                <a:spcPts val="430"/>
              </a:spcBef>
              <a:spcAft>
                <a:spcPts val="0"/>
              </a:spcAft>
            </a:pPr>
            <a:r>
              <a:rPr lang="tr-TR" sz="2800" dirty="0">
                <a:latin typeface="Comic Sans MS" panose="030F0702030302020204" pitchFamily="66" charset="0"/>
                <a:ea typeface="Times New Roman" panose="02020603050405020304" pitchFamily="18" charset="0"/>
                <a:cs typeface="Book Antiqua" panose="02040602050305030304" pitchFamily="18" charset="0"/>
              </a:rPr>
              <a:t>Disiplin planını sesli bir şekilde okumak, resim ya da posterle sınıfa sunmak veya bir yere asmak yeterli değildir.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430"/>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a:spcBef>
                <a:spcPts val="430"/>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Disiplin </a:t>
            </a:r>
            <a:r>
              <a:rPr lang="tr-TR" sz="2800" dirty="0">
                <a:latin typeface="Comic Sans MS" panose="030F0702030302020204" pitchFamily="66" charset="0"/>
                <a:ea typeface="Times New Roman" panose="02020603050405020304" pitchFamily="18" charset="0"/>
                <a:cs typeface="Book Antiqua" panose="02040602050305030304" pitchFamily="18" charset="0"/>
              </a:rPr>
              <a:t>planı doğrudan çocuklara öğretilme­li, çocukların kurulların bütün çocuklara uygulanacağını anlamaları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sağlanmalıdır.</a:t>
            </a:r>
          </a:p>
          <a:p>
            <a:pPr>
              <a:spcBef>
                <a:spcPts val="430"/>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a:spcBef>
                <a:spcPts val="430"/>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Hazırlanan </a:t>
            </a:r>
            <a:r>
              <a:rPr lang="tr-TR" sz="2800" dirty="0">
                <a:latin typeface="Comic Sans MS" panose="030F0702030302020204" pitchFamily="66" charset="0"/>
                <a:ea typeface="Times New Roman" panose="02020603050405020304" pitchFamily="18" charset="0"/>
                <a:cs typeface="Book Antiqua" panose="02040602050305030304" pitchFamily="18" charset="0"/>
              </a:rPr>
              <a:t>disiplin planının onay ve destek almak için okul müdürü ve aile ile paylaşılması gereklidir.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p:txBody>
      </p:sp>
    </p:spTree>
    <p:extLst>
      <p:ext uri="{BB962C8B-B14F-4D97-AF65-F5344CB8AC3E}">
        <p14:creationId xmlns:p14="http://schemas.microsoft.com/office/powerpoint/2010/main" val="5773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76877" y="289773"/>
            <a:ext cx="10725150" cy="4985980"/>
          </a:xfrm>
          <a:prstGeom prst="rect">
            <a:avLst/>
          </a:prstGeom>
        </p:spPr>
        <p:txBody>
          <a:bodyPr wrap="square">
            <a:spAutoFit/>
          </a:bodyPr>
          <a:lstStyle/>
          <a:p>
            <a:pPr>
              <a:spcBef>
                <a:spcPts val="25"/>
              </a:spcBef>
              <a:spcAft>
                <a:spcPts val="0"/>
              </a:spcAft>
              <a:tabLst>
                <a:tab pos="402590" algn="l"/>
              </a:tabLst>
            </a:pPr>
            <a:r>
              <a:rPr lang="tr-TR" sz="2800" b="1" dirty="0" smtClean="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3.Disiplin </a:t>
            </a:r>
            <a:r>
              <a:rPr lang="tr-TR" sz="2800" b="1" dirty="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planını </a:t>
            </a:r>
            <a:r>
              <a:rPr lang="tr-TR" sz="2800" b="1" dirty="0" smtClean="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uygulama</a:t>
            </a:r>
          </a:p>
          <a:p>
            <a:pPr>
              <a:spcBef>
                <a:spcPts val="25"/>
              </a:spcBef>
              <a:spcAft>
                <a:spcPts val="0"/>
              </a:spcAft>
              <a:tabLst>
                <a:tab pos="402590" algn="l"/>
              </a:tabLst>
            </a:pPr>
            <a:endParaRPr lang="tr-TR" sz="2800" dirty="0">
              <a:solidFill>
                <a:srgbClr val="FFFF00"/>
              </a:solidFill>
              <a:latin typeface="Book Antiqua" panose="02040602050305030304" pitchFamily="18" charset="0"/>
              <a:ea typeface="Times New Roman" panose="02020603050405020304" pitchFamily="18" charset="0"/>
              <a:cs typeface="Times New Roman" panose="02020603050405020304" pitchFamily="18" charset="0"/>
            </a:endParaRPr>
          </a:p>
          <a:p>
            <a:pPr>
              <a:spcBef>
                <a:spcPts val="430"/>
              </a:spcBef>
              <a:spcAft>
                <a:spcPts val="0"/>
              </a:spcAft>
            </a:pPr>
            <a:r>
              <a:rPr lang="tr-TR" sz="2800" dirty="0">
                <a:latin typeface="Comic Sans MS" panose="030F0702030302020204" pitchFamily="66" charset="0"/>
                <a:ea typeface="Times New Roman" panose="02020603050405020304" pitchFamily="18" charset="0"/>
                <a:cs typeface="Book Antiqua" panose="02040602050305030304" pitchFamily="18" charset="0"/>
              </a:rPr>
              <a:t>Öğretmenin sınıf kurallarını takip etmesi </a:t>
            </a:r>
            <a:r>
              <a:rPr lang="tr-TR" sz="2800" i="1" dirty="0">
                <a:latin typeface="Comic Sans MS" panose="030F0702030302020204" pitchFamily="66" charset="0"/>
                <a:ea typeface="Times New Roman" panose="02020603050405020304" pitchFamily="18" charset="0"/>
                <a:cs typeface="Book Antiqua" panose="02040602050305030304" pitchFamily="18" charset="0"/>
              </a:rPr>
              <a:t>ve </a:t>
            </a:r>
            <a:r>
              <a:rPr lang="tr-TR" sz="2800" dirty="0">
                <a:latin typeface="Comic Sans MS" panose="030F0702030302020204" pitchFamily="66" charset="0"/>
                <a:ea typeface="Times New Roman" panose="02020603050405020304" pitchFamily="18" charset="0"/>
                <a:cs typeface="Book Antiqua" panose="02040602050305030304" pitchFamily="18" charset="0"/>
              </a:rPr>
              <a:t>disiplin planını uygulaması güvengen (atılgan) tepki biçimini ifade etmektedir.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430"/>
              </a:spcBef>
              <a:spcAft>
                <a:spcPts val="0"/>
              </a:spcAft>
            </a:pP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marL="354013" indent="-236538">
              <a:spcBef>
                <a:spcPts val="360"/>
              </a:spcBef>
              <a:spcAft>
                <a:spcPts val="0"/>
              </a:spcAft>
              <a:tabLst>
                <a:tab pos="354013" algn="l"/>
              </a:tabLs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Yaklaşıma </a:t>
            </a:r>
            <a:r>
              <a:rPr lang="tr-TR" sz="2800" dirty="0">
                <a:latin typeface="Comic Sans MS" panose="030F0702030302020204" pitchFamily="66" charset="0"/>
                <a:ea typeface="Times New Roman" panose="02020603050405020304" pitchFamily="18" charset="0"/>
                <a:cs typeface="Book Antiqua" panose="02040602050305030304" pitchFamily="18" charset="0"/>
              </a:rPr>
              <a:t>göre, öğretmenler sorun davranış gösteren bir çocuğa karşı yaptırımlara başvurmadan önce, </a:t>
            </a:r>
            <a:r>
              <a:rPr lang="tr-TR" sz="2800" u="sng" dirty="0" smtClean="0">
                <a:latin typeface="Comic Sans MS" panose="030F0702030302020204" pitchFamily="66" charset="0"/>
                <a:ea typeface="Times New Roman" panose="02020603050405020304" pitchFamily="18" charset="0"/>
                <a:cs typeface="Book Antiqua" panose="02040602050305030304" pitchFamily="18" charset="0"/>
              </a:rPr>
              <a:t>«</a:t>
            </a:r>
            <a:r>
              <a:rPr lang="tr-TR" sz="2800" b="1" u="sng" dirty="0" smtClean="0">
                <a:latin typeface="Comic Sans MS" panose="030F0702030302020204" pitchFamily="66" charset="0"/>
                <a:ea typeface="Times New Roman" panose="02020603050405020304" pitchFamily="18" charset="0"/>
                <a:cs typeface="Book Antiqua" panose="02040602050305030304" pitchFamily="18" charset="0"/>
              </a:rPr>
              <a:t>göz </a:t>
            </a:r>
            <a:r>
              <a:rPr lang="tr-TR" sz="2800" b="1" i="1" u="sng" dirty="0" smtClean="0">
                <a:latin typeface="Comic Sans MS" panose="030F0702030302020204" pitchFamily="66" charset="0"/>
                <a:ea typeface="Times New Roman" panose="02020603050405020304" pitchFamily="18" charset="0"/>
                <a:cs typeface="Book Antiqua" panose="02040602050305030304" pitchFamily="18" charset="0"/>
              </a:rPr>
              <a:t>kontağı kurma, dolaylı ileti (ipucu) sunma</a:t>
            </a:r>
            <a:r>
              <a:rPr lang="tr-TR" sz="2800" i="1" u="sng" dirty="0" smtClean="0">
                <a:latin typeface="Comic Sans MS" panose="030F0702030302020204" pitchFamily="66" charset="0"/>
                <a:ea typeface="Times New Roman" panose="02020603050405020304" pitchFamily="18" charset="0"/>
                <a:cs typeface="Book Antiqua" panose="02040602050305030304" pitchFamily="18" charset="0"/>
              </a:rPr>
              <a:t>, </a:t>
            </a:r>
            <a:r>
              <a:rPr lang="tr-TR" sz="2800" b="1" i="1" u="sng" dirty="0" smtClean="0">
                <a:latin typeface="Comic Sans MS" panose="030F0702030302020204" pitchFamily="66" charset="0"/>
                <a:ea typeface="Times New Roman" panose="02020603050405020304" pitchFamily="18" charset="0"/>
                <a:cs typeface="Book Antiqua" panose="02040602050305030304" pitchFamily="18" charset="0"/>
              </a:rPr>
              <a:t>yakınlık denetimi kullanma</a:t>
            </a:r>
            <a:r>
              <a:rPr lang="tr-TR" sz="2800" i="1" u="sng" dirty="0" smtClean="0">
                <a:latin typeface="Comic Sans MS" panose="030F0702030302020204" pitchFamily="66" charset="0"/>
                <a:ea typeface="Times New Roman" panose="02020603050405020304" pitchFamily="18" charset="0"/>
                <a:cs typeface="Book Antiqua" panose="02040602050305030304" pitchFamily="18" charset="0"/>
              </a:rPr>
              <a:t>, </a:t>
            </a:r>
            <a:r>
              <a:rPr lang="tr-TR" sz="2800" b="1" i="1" u="sng" dirty="0" smtClean="0">
                <a:latin typeface="Comic Sans MS" panose="030F0702030302020204" pitchFamily="66" charset="0"/>
                <a:ea typeface="Times New Roman" panose="02020603050405020304" pitchFamily="18" charset="0"/>
                <a:cs typeface="Book Antiqua" panose="02040602050305030304" pitchFamily="18" charset="0"/>
              </a:rPr>
              <a:t>doğrudan ileti sunma, mantıksal yaptırımları uygulama»</a:t>
            </a:r>
            <a:r>
              <a:rPr lang="tr-TR" sz="2800" b="1" i="1" u="sng"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stratejilerin, </a:t>
            </a:r>
            <a:r>
              <a:rPr lang="tr-TR" sz="2800" dirty="0">
                <a:latin typeface="Comic Sans MS" panose="030F0702030302020204" pitchFamily="66" charset="0"/>
                <a:ea typeface="Times New Roman" panose="02020603050405020304" pitchFamily="18" charset="0"/>
                <a:cs typeface="Book Antiqua" panose="02040602050305030304" pitchFamily="18" charset="0"/>
              </a:rPr>
              <a:t>izleyerek çocuğu yeniden etkinliğe yönlendirmeye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çalışmalı­dır.</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69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9212" y="194105"/>
            <a:ext cx="11518492" cy="8007320"/>
          </a:xfrm>
          <a:prstGeom prst="rect">
            <a:avLst/>
          </a:prstGeom>
        </p:spPr>
        <p:txBody>
          <a:bodyPr wrap="square">
            <a:spAutoFit/>
          </a:bodyPr>
          <a:lstStyle/>
          <a:p>
            <a:pPr marL="255905">
              <a:spcBef>
                <a:spcPts val="1150"/>
              </a:spcBef>
              <a:spcAft>
                <a:spcPts val="0"/>
              </a:spcAft>
            </a:pPr>
            <a:r>
              <a:rPr lang="tr-TR" sz="2800" b="1" dirty="0" smtClean="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4</a:t>
            </a:r>
            <a:r>
              <a:rPr lang="tr-TR" sz="2800" b="1" dirty="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 Yönetilmesi zor davranışlarla baş etme</a:t>
            </a:r>
            <a:endParaRPr lang="tr-TR" sz="2800" dirty="0">
              <a:solidFill>
                <a:srgbClr val="FFFF00"/>
              </a:solidFill>
              <a:latin typeface="Book Antiqua" panose="02040602050305030304" pitchFamily="18" charset="0"/>
              <a:ea typeface="Times New Roman" panose="02020603050405020304" pitchFamily="18" charset="0"/>
              <a:cs typeface="Times New Roman" panose="02020603050405020304" pitchFamily="18" charset="0"/>
            </a:endParaRPr>
          </a:p>
          <a:p>
            <a:pPr indent="247015">
              <a:spcBef>
                <a:spcPts val="505"/>
              </a:spcBef>
              <a:spcAft>
                <a:spcPts val="0"/>
              </a:spcAft>
            </a:pPr>
            <a:r>
              <a:rPr lang="tr-TR" sz="2800" dirty="0">
                <a:latin typeface="Comic Sans MS" panose="030F0702030302020204" pitchFamily="66" charset="0"/>
                <a:ea typeface="Times New Roman" panose="02020603050405020304" pitchFamily="18" charset="0"/>
                <a:cs typeface="Book Antiqua" panose="02040602050305030304" pitchFamily="18" charset="0"/>
              </a:rPr>
              <a:t>Canter ve Canter (1992), yönetilmesi zor davranışlarıyla baş etmede öğret­menlere yardımcı olacak üç yaklaşım önemektedir.</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indent="247015">
              <a:spcBef>
                <a:spcPts val="505"/>
              </a:spcBef>
              <a:spcAft>
                <a:spcPts val="0"/>
              </a:spcAft>
            </a:pPr>
            <a:r>
              <a:rPr lang="tr-TR" sz="2800" dirty="0">
                <a:latin typeface="Comic Sans MS" panose="030F0702030302020204" pitchFamily="66" charset="0"/>
                <a:ea typeface="Times New Roman" panose="02020603050405020304" pitchFamily="18" charset="0"/>
                <a:cs typeface="Book Antiqua" panose="02040602050305030304" pitchFamily="18" charset="0"/>
              </a:rPr>
              <a:t> </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marL="360363" indent="-236538">
              <a:spcBef>
                <a:spcPts val="360"/>
              </a:spcBef>
              <a:spcAft>
                <a:spcPts val="0"/>
              </a:spcAft>
              <a:tabLst>
                <a:tab pos="494030" algn="l"/>
              </a:tabLst>
            </a:pPr>
            <a:r>
              <a:rPr lang="tr-TR" sz="2800" b="1" i="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Birebir </a:t>
            </a:r>
            <a:r>
              <a:rPr lang="tr-TR" sz="2800" b="1" i="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problem </a:t>
            </a:r>
            <a:r>
              <a:rPr lang="en-US" sz="2800" b="1" i="1" u="sng"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hlinkClick r:id="rId2"/>
              </a:rPr>
              <a:t>çözme</a:t>
            </a:r>
            <a:r>
              <a:rPr lang="en-US" sz="2800" b="1" i="1" u="sng"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b="1" i="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görüşmesi:</a:t>
            </a:r>
            <a:r>
              <a:rPr lang="tr-TR" sz="2800" i="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Görüşmenin amacı çocuğu dinlemek ve onun davranışıyla ilgili iç görü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kazandırmaktır</a:t>
            </a:r>
            <a:r>
              <a:rPr lang="tr-TR" sz="2800" dirty="0">
                <a:latin typeface="Comic Sans MS" panose="030F0702030302020204" pitchFamily="66" charset="0"/>
                <a:ea typeface="Times New Roman" panose="02020603050405020304" pitchFamily="18" charset="0"/>
                <a:cs typeface="Book Antiqua" panose="02040602050305030304" pitchFamily="18" charset="0"/>
              </a:rPr>
              <a:t>.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marL="360363" lvl="0" indent="-236538">
              <a:spcBef>
                <a:spcPts val="360"/>
              </a:spcBef>
              <a:tabLst>
                <a:tab pos="494030" algn="l"/>
              </a:tabLst>
            </a:pPr>
            <a:endParaRPr lang="tr-TR" sz="2800" b="1" i="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endParaRPr>
          </a:p>
          <a:p>
            <a:pPr marL="360363" lvl="0" indent="-236538">
              <a:spcBef>
                <a:spcPts val="360"/>
              </a:spcBef>
              <a:tabLst>
                <a:tab pos="494030" algn="l"/>
              </a:tabLst>
            </a:pPr>
            <a:r>
              <a:rPr lang="tr-TR" sz="2800" b="1" i="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Çocukla </a:t>
            </a:r>
            <a:r>
              <a:rPr lang="tr-TR" sz="2800" b="1" i="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olumlu ilişkiler geliştirme:</a:t>
            </a:r>
            <a:r>
              <a:rPr lang="tr-TR" sz="2800" i="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Öğretmenlerin çocuklarla bir bi­rey olarak ilgilenmesidir.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marL="360363" indent="-236538">
              <a:spcBef>
                <a:spcPts val="360"/>
              </a:spcBef>
              <a:tabLst>
                <a:tab pos="494030" algn="l"/>
              </a:tabLst>
            </a:pPr>
            <a:endParaRPr lang="tr-TR" sz="2800" b="1" i="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endParaRPr>
          </a:p>
          <a:p>
            <a:pPr marL="360363" indent="-236538">
              <a:spcBef>
                <a:spcPts val="360"/>
              </a:spcBef>
              <a:tabLst>
                <a:tab pos="494030" algn="l"/>
              </a:tabLst>
            </a:pPr>
            <a:r>
              <a:rPr lang="tr-TR" sz="2800" b="1" i="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Bireysel </a:t>
            </a:r>
            <a:r>
              <a:rPr lang="tr-TR" sz="2800" b="1" i="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davranış planı geliştirme:</a:t>
            </a:r>
            <a:r>
              <a:rPr lang="tr-TR" sz="2800" i="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Genel disiplin planının problemi çözmediği durumlarda bir ya da iki davranış için bireysel disiplin planı hazırlanması daha yararlı olabilir.</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marL="360363" lvl="0" indent="-236538">
              <a:spcBef>
                <a:spcPts val="360"/>
              </a:spcBef>
              <a:tabLst>
                <a:tab pos="494030" algn="l"/>
              </a:tabLs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marL="360363" indent="-236538">
              <a:spcBef>
                <a:spcPts val="360"/>
              </a:spcBef>
              <a:spcAft>
                <a:spcPts val="0"/>
              </a:spcAft>
              <a:tabLst>
                <a:tab pos="494030" algn="l"/>
              </a:tabLs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marL="360363" indent="-236538">
              <a:spcBef>
                <a:spcPts val="360"/>
              </a:spcBef>
              <a:spcAft>
                <a:spcPts val="0"/>
              </a:spcAft>
              <a:tabLst>
                <a:tab pos="494030" algn="l"/>
              </a:tabLst>
            </a:pP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marL="360363" indent="-236538">
              <a:spcBef>
                <a:spcPts val="360"/>
              </a:spcBef>
              <a:spcAft>
                <a:spcPts val="0"/>
              </a:spcAft>
              <a:tabLst>
                <a:tab pos="494030" algn="l"/>
              </a:tabLst>
            </a:pPr>
            <a:r>
              <a:rPr lang="tr-TR" sz="2800" dirty="0">
                <a:latin typeface="Comic Sans MS" panose="030F0702030302020204" pitchFamily="66" charset="0"/>
                <a:ea typeface="Times New Roman" panose="02020603050405020304" pitchFamily="18" charset="0"/>
                <a:cs typeface="Book Antiqua" panose="02040602050305030304" pitchFamily="18" charset="0"/>
              </a:rPr>
              <a:t>	 </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87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38175" y="657226"/>
            <a:ext cx="10725150" cy="4914166"/>
          </a:xfrm>
          <a:prstGeom prst="rect">
            <a:avLst/>
          </a:prstGeom>
        </p:spPr>
        <p:txBody>
          <a:bodyPr wrap="square">
            <a:spAutoFit/>
          </a:bodyPr>
          <a:lstStyle/>
          <a:p>
            <a:pPr>
              <a:spcBef>
                <a:spcPts val="815"/>
              </a:spcBef>
              <a:spcAft>
                <a:spcPts val="0"/>
              </a:spcAft>
            </a:pPr>
            <a:r>
              <a:rPr lang="tr-TR" sz="2800" b="1" dirty="0" smtClean="0">
                <a:solidFill>
                  <a:srgbClr val="FFFF00"/>
                </a:solidFill>
                <a:latin typeface="Comic Sans MS" pitchFamily="66" charset="0"/>
                <a:ea typeface="Times New Roman" panose="02020603050405020304" pitchFamily="18" charset="0"/>
                <a:cs typeface="Book Antiqua" panose="02040602050305030304" pitchFamily="18" charset="0"/>
              </a:rPr>
              <a:t>Yaklaşımın Güçlü Yönleri</a:t>
            </a:r>
            <a:endParaRPr lang="tr-TR" sz="2800" dirty="0" smtClean="0">
              <a:solidFill>
                <a:srgbClr val="FFFF00"/>
              </a:solidFill>
              <a:latin typeface="Comic Sans MS" pitchFamily="66" charset="0"/>
              <a:ea typeface="Times New Roman" panose="02020603050405020304" pitchFamily="18" charset="0"/>
              <a:cs typeface="Times New Roman" panose="02020603050405020304" pitchFamily="18" charset="0"/>
            </a:endParaRPr>
          </a:p>
          <a:p>
            <a:pPr>
              <a:spcBef>
                <a:spcPts val="815"/>
              </a:spcBef>
              <a:spcAft>
                <a:spcPts val="0"/>
              </a:spcAft>
            </a:pPr>
            <a:endParaRPr lang="tr-TR" sz="2800" dirty="0">
              <a:latin typeface="Comic Sans MS" pitchFamily="66" charset="0"/>
              <a:ea typeface="Times New Roman" panose="02020603050405020304" pitchFamily="18" charset="0"/>
              <a:cs typeface="Times New Roman" panose="02020603050405020304" pitchFamily="18" charset="0"/>
            </a:endParaRPr>
          </a:p>
          <a:p>
            <a:pPr marL="457200" indent="-457200">
              <a:spcBef>
                <a:spcPts val="815"/>
              </a:spcBef>
              <a:spcAft>
                <a:spcPts val="0"/>
              </a:spcAft>
              <a:buClr>
                <a:srgbClr val="FFFF00"/>
              </a:buClr>
              <a:buFont typeface="Wingdings" pitchFamily="2" charset="2"/>
              <a:buChar char="q"/>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Öğretmen </a:t>
            </a:r>
            <a:r>
              <a:rPr lang="tr-TR" sz="2800" dirty="0">
                <a:latin typeface="Comic Sans MS" panose="030F0702030302020204" pitchFamily="66" charset="0"/>
                <a:ea typeface="Times New Roman" panose="02020603050405020304" pitchFamily="18" charset="0"/>
                <a:cs typeface="Book Antiqua" panose="02040602050305030304" pitchFamily="18" charset="0"/>
              </a:rPr>
              <a:t>ve çocukların ihtiyaçlarını dikkate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almaktadır. </a:t>
            </a:r>
          </a:p>
          <a:p>
            <a:pPr marL="457200" indent="-457200">
              <a:spcBef>
                <a:spcPts val="815"/>
              </a:spcBef>
              <a:spcAft>
                <a:spcPts val="0"/>
              </a:spcAft>
              <a:buClr>
                <a:srgbClr val="FFFF00"/>
              </a:buClr>
              <a:buFont typeface="Wingdings" pitchFamily="2" charset="2"/>
              <a:buChar char="q"/>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Çocuklara </a:t>
            </a:r>
            <a:r>
              <a:rPr lang="tr-TR" sz="2800" dirty="0">
                <a:latin typeface="Comic Sans MS" panose="030F0702030302020204" pitchFamily="66" charset="0"/>
                <a:ea typeface="Times New Roman" panose="02020603050405020304" pitchFamily="18" charset="0"/>
                <a:cs typeface="Book Antiqua" panose="02040602050305030304" pitchFamily="18" charset="0"/>
              </a:rPr>
              <a:t>sorumlu bir biçimde davranmayı </a:t>
            </a:r>
            <a:r>
              <a:rPr lang="tr-TR" sz="2800" dirty="0" err="1" smtClean="0">
                <a:latin typeface="Comic Sans MS" panose="030F0702030302020204" pitchFamily="66" charset="0"/>
                <a:ea typeface="Times New Roman" panose="02020603050405020304" pitchFamily="18" charset="0"/>
                <a:cs typeface="Book Antiqua" panose="02040602050305030304" pitchFamily="18" charset="0"/>
              </a:rPr>
              <a:t>öğretmeltedir</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 </a:t>
            </a:r>
          </a:p>
          <a:p>
            <a:pPr marL="457200" indent="-457200">
              <a:spcBef>
                <a:spcPts val="815"/>
              </a:spcBef>
              <a:spcAft>
                <a:spcPts val="0"/>
              </a:spcAft>
              <a:buClr>
                <a:srgbClr val="FFFF00"/>
              </a:buClr>
              <a:buFont typeface="Wingdings" pitchFamily="2" charset="2"/>
              <a:buChar char="q"/>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Yönetici </a:t>
            </a:r>
            <a:r>
              <a:rPr lang="tr-TR" sz="2800" dirty="0">
                <a:latin typeface="Comic Sans MS" panose="030F0702030302020204" pitchFamily="66" charset="0"/>
                <a:ea typeface="Times New Roman" panose="02020603050405020304" pitchFamily="18" charset="0"/>
                <a:cs typeface="Book Antiqua" panose="02040602050305030304" pitchFamily="18" charset="0"/>
              </a:rPr>
              <a:t>ve ebeveynlerin desteğine başvurması ve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kullanımı kolaydır.</a:t>
            </a:r>
          </a:p>
          <a:p>
            <a:pPr marL="457200" indent="-457200">
              <a:spcBef>
                <a:spcPts val="815"/>
              </a:spcBef>
              <a:spcAft>
                <a:spcPts val="0"/>
              </a:spcAft>
              <a:buClr>
                <a:srgbClr val="FFFF00"/>
              </a:buClr>
              <a:buFont typeface="Wingdings" pitchFamily="2" charset="2"/>
              <a:buChar char="q"/>
            </a:pPr>
            <a:r>
              <a:rPr lang="tr-TR" sz="2800" dirty="0">
                <a:latin typeface="Comic Sans MS" panose="030F0702030302020204" pitchFamily="66" charset="0"/>
                <a:ea typeface="Times New Roman" panose="02020603050405020304" pitchFamily="18" charset="0"/>
                <a:cs typeface="Book Antiqua" panose="02040602050305030304" pitchFamily="18" charset="0"/>
              </a:rPr>
              <a:t>Ö</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ğretmenlerin </a:t>
            </a:r>
            <a:r>
              <a:rPr lang="tr-TR" sz="2800" dirty="0">
                <a:latin typeface="Comic Sans MS" panose="030F0702030302020204" pitchFamily="66" charset="0"/>
                <a:ea typeface="Times New Roman" panose="02020603050405020304" pitchFamily="18" charset="0"/>
                <a:cs typeface="Book Antiqua" panose="02040602050305030304" pitchFamily="18" charset="0"/>
              </a:rPr>
              <a:t>düzeltici bir kontrol sistemini benimsemelerine yardım etmekte ve sınıftaki öğretimi çok az kesintiye uğratarak gerçekleştirmelerine izin vermektedir </a:t>
            </a:r>
          </a:p>
        </p:txBody>
      </p:sp>
    </p:spTree>
    <p:extLst>
      <p:ext uri="{BB962C8B-B14F-4D97-AF65-F5344CB8AC3E}">
        <p14:creationId xmlns:p14="http://schemas.microsoft.com/office/powerpoint/2010/main" val="399713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38175" y="657226"/>
            <a:ext cx="10725150" cy="3795911"/>
          </a:xfrm>
          <a:prstGeom prst="rect">
            <a:avLst/>
          </a:prstGeom>
        </p:spPr>
        <p:txBody>
          <a:bodyPr wrap="square">
            <a:spAutoFit/>
          </a:bodyPr>
          <a:lstStyle/>
          <a:p>
            <a:pPr indent="247015">
              <a:spcBef>
                <a:spcPts val="505"/>
              </a:spcBef>
              <a:spcAft>
                <a:spcPts val="0"/>
              </a:spcAft>
            </a:pPr>
            <a:r>
              <a:rPr lang="tr-TR" sz="2800" b="1" dirty="0" smtClean="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Yaklaşımın Zayıf Yönleri </a:t>
            </a: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indent="247015">
              <a:spcBef>
                <a:spcPts val="505"/>
              </a:spcBef>
              <a:spcAft>
                <a:spcPts val="0"/>
              </a:spcAft>
            </a:pPr>
            <a:endParaRPr lang="tr-TR" sz="2800" dirty="0">
              <a:latin typeface="Comic Sans MS" pitchFamily="66" charset="0"/>
              <a:ea typeface="Times New Roman" panose="02020603050405020304" pitchFamily="18" charset="0"/>
              <a:cs typeface="Times New Roman" panose="02020603050405020304" pitchFamily="18" charset="0"/>
            </a:endParaRPr>
          </a:p>
          <a:p>
            <a:pPr marL="457200" lvl="0" indent="-457200">
              <a:spcBef>
                <a:spcPts val="650"/>
              </a:spcBef>
              <a:buClr>
                <a:srgbClr val="FFFF00"/>
              </a:buClr>
              <a:buFont typeface="Wingdings" pitchFamily="2" charset="2"/>
              <a:buChar char="q"/>
              <a:tabLst>
                <a:tab pos="494030" algn="l"/>
              </a:tabLst>
            </a:pPr>
            <a:r>
              <a:rPr lang="tr-TR" sz="2800" dirty="0">
                <a:latin typeface="Comic Sans MS" panose="030F0702030302020204" pitchFamily="66" charset="0"/>
                <a:ea typeface="Times New Roman" panose="02020603050405020304" pitchFamily="18" charset="0"/>
                <a:cs typeface="Book Antiqua" panose="02040602050305030304" pitchFamily="18" charset="0"/>
              </a:rPr>
              <a:t>Davranışın altında yatan nedenleri anlamada yetersiz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kalmaktadır.</a:t>
            </a:r>
            <a:endParaRPr lang="tr-TR" sz="2800" dirty="0">
              <a:latin typeface="Comic Sans MS" pitchFamily="66" charset="0"/>
              <a:ea typeface="Times New Roman" panose="02020603050405020304" pitchFamily="18" charset="0"/>
              <a:cs typeface="Times New Roman" panose="02020603050405020304" pitchFamily="18" charset="0"/>
            </a:endParaRPr>
          </a:p>
          <a:p>
            <a:pPr marL="457200" lvl="0" indent="-457200">
              <a:spcBef>
                <a:spcPts val="430"/>
              </a:spcBef>
              <a:spcAft>
                <a:spcPts val="0"/>
              </a:spcAft>
              <a:buClr>
                <a:srgbClr val="FFFF00"/>
              </a:buClr>
              <a:buFont typeface="Wingdings" pitchFamily="2" charset="2"/>
              <a:buChar char="q"/>
              <a:tabLst>
                <a:tab pos="502920" algn="l"/>
              </a:tabLst>
            </a:pPr>
            <a:r>
              <a:rPr lang="tr-TR" sz="2800" dirty="0">
                <a:latin typeface="Comic Sans MS" panose="030F0702030302020204" pitchFamily="66" charset="0"/>
                <a:ea typeface="Times New Roman" panose="02020603050405020304" pitchFamily="18" charset="0"/>
                <a:cs typeface="Book Antiqua" panose="02040602050305030304" pitchFamily="18" charset="0"/>
              </a:rPr>
              <a:t>Övgü ve ödül kullanımı önerilmesine rağmen uygulamada buna fazla yer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verilmemektedir.</a:t>
            </a:r>
          </a:p>
          <a:p>
            <a:pPr marL="457200" lvl="0" indent="-457200">
              <a:spcBef>
                <a:spcPts val="430"/>
              </a:spcBef>
              <a:spcAft>
                <a:spcPts val="0"/>
              </a:spcAft>
              <a:buClr>
                <a:srgbClr val="FFFF00"/>
              </a:buClr>
              <a:buFont typeface="Wingdings" pitchFamily="2" charset="2"/>
              <a:buChar char="q"/>
              <a:tabLst>
                <a:tab pos="502920" algn="l"/>
              </a:tabLs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Çocuklara </a:t>
            </a:r>
            <a:r>
              <a:rPr lang="tr-TR" sz="2800" dirty="0">
                <a:latin typeface="Comic Sans MS" panose="030F0702030302020204" pitchFamily="66" charset="0"/>
                <a:ea typeface="Times New Roman" panose="02020603050405020304" pitchFamily="18" charset="0"/>
                <a:cs typeface="Book Antiqua" panose="02040602050305030304" pitchFamily="18" charset="0"/>
              </a:rPr>
              <a:t>kendi davranışlar mı kontrol etmeyi öğretmekten çok, istenmeyen davranışları önlemeye odaklı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olmaktadır.</a:t>
            </a:r>
            <a:endParaRPr lang="tr-TR" sz="2800" dirty="0">
              <a:latin typeface="Comic Sans MS" pitchFamily="66" charset="0"/>
            </a:endParaRPr>
          </a:p>
        </p:txBody>
      </p:sp>
    </p:spTree>
    <p:extLst>
      <p:ext uri="{BB962C8B-B14F-4D97-AF65-F5344CB8AC3E}">
        <p14:creationId xmlns:p14="http://schemas.microsoft.com/office/powerpoint/2010/main" val="416379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92409" y="667924"/>
            <a:ext cx="10796588" cy="4811574"/>
          </a:xfrm>
          <a:prstGeom prst="rect">
            <a:avLst/>
          </a:prstGeom>
        </p:spPr>
        <p:txBody>
          <a:bodyPr wrap="square">
            <a:spAutoFit/>
          </a:bodyPr>
          <a:lstStyle/>
          <a:p>
            <a:pPr>
              <a:spcBef>
                <a:spcPts val="815"/>
              </a:spcBef>
              <a:spcAft>
                <a:spcPts val="0"/>
              </a:spcAft>
            </a:pPr>
            <a:r>
              <a:rPr lang="tr-TR" sz="2800" b="1" dirty="0">
                <a:solidFill>
                  <a:srgbClr val="FFFF00"/>
                </a:solidFill>
                <a:latin typeface="Comic Sans MS" pitchFamily="66" charset="0"/>
                <a:ea typeface="Times New Roman" panose="02020603050405020304" pitchFamily="18" charset="0"/>
                <a:cs typeface="Book Antiqua" panose="02040602050305030304" pitchFamily="18" charset="0"/>
              </a:rPr>
              <a:t>Sosyal Disiplin Yaklaşımı (Ussal Sonuçlar - R. </a:t>
            </a:r>
            <a:r>
              <a:rPr lang="tr-TR" sz="2800" b="1" dirty="0" err="1">
                <a:solidFill>
                  <a:srgbClr val="FFFF00"/>
                </a:solidFill>
                <a:latin typeface="Comic Sans MS" pitchFamily="66" charset="0"/>
                <a:ea typeface="Times New Roman" panose="02020603050405020304" pitchFamily="18" charset="0"/>
                <a:cs typeface="Book Antiqua" panose="02040602050305030304" pitchFamily="18" charset="0"/>
              </a:rPr>
              <a:t>Dreikurs</a:t>
            </a:r>
            <a:r>
              <a:rPr lang="tr-TR" sz="2800" b="1" dirty="0" smtClean="0">
                <a:solidFill>
                  <a:srgbClr val="FFFF00"/>
                </a:solidFill>
                <a:latin typeface="Comic Sans MS" pitchFamily="66" charset="0"/>
                <a:ea typeface="Times New Roman" panose="02020603050405020304" pitchFamily="18" charset="0"/>
                <a:cs typeface="Book Antiqua" panose="02040602050305030304" pitchFamily="18" charset="0"/>
              </a:rPr>
              <a:t>)</a:t>
            </a:r>
          </a:p>
          <a:p>
            <a:pPr>
              <a:spcBef>
                <a:spcPts val="815"/>
              </a:spcBef>
              <a:spcAft>
                <a:spcPts val="0"/>
              </a:spcAft>
            </a:pPr>
            <a:endParaRPr lang="tr-TR" sz="2800" dirty="0">
              <a:latin typeface="Comic Sans MS" pitchFamily="66" charset="0"/>
              <a:ea typeface="Times New Roman" panose="02020603050405020304" pitchFamily="18" charset="0"/>
              <a:cs typeface="Times New Roman" panose="02020603050405020304" pitchFamily="18" charset="0"/>
            </a:endParaRPr>
          </a:p>
          <a:p>
            <a:pPr>
              <a:spcBef>
                <a:spcPts val="575"/>
              </a:spcBef>
              <a:spcAft>
                <a:spcPts val="0"/>
              </a:spcAft>
            </a:pPr>
            <a:r>
              <a:rPr lang="tr-TR" sz="2800" dirty="0">
                <a:latin typeface="Comic Sans MS" panose="030F0702030302020204" pitchFamily="66" charset="0"/>
                <a:ea typeface="Times New Roman" panose="02020603050405020304" pitchFamily="18" charset="0"/>
                <a:cs typeface="Book Antiqua" panose="02040602050305030304" pitchFamily="18" charset="0"/>
              </a:rPr>
              <a:t>Dreikurs'a göre bütün davranışlarımızın altında yatan temel güdü, diğer in­sanlar tarafından kabul edilme </a:t>
            </a:r>
            <a:r>
              <a:rPr lang="tr-TR" sz="2800" dirty="0">
                <a:latin typeface="Comic Sans MS" panose="030F0702030302020204" pitchFamily="66" charset="0"/>
                <a:ea typeface="Times New Roman" panose="02020603050405020304" pitchFamily="18" charset="0"/>
                <a:cs typeface="Constantia" panose="02030602050306030303" pitchFamily="18" charset="0"/>
              </a:rPr>
              <a:t>ve </a:t>
            </a:r>
            <a:r>
              <a:rPr lang="tr-TR" sz="2800" dirty="0">
                <a:latin typeface="Comic Sans MS" panose="030F0702030302020204" pitchFamily="66" charset="0"/>
                <a:ea typeface="Times New Roman" panose="02020603050405020304" pitchFamily="18" charset="0"/>
                <a:cs typeface="Book Antiqua" panose="02040602050305030304" pitchFamily="18" charset="0"/>
              </a:rPr>
              <a:t>bir gruba ait olma ihtiyacıdır.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575"/>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a:spcBef>
                <a:spcPts val="575"/>
              </a:spcBef>
            </a:pPr>
            <a:r>
              <a:rPr lang="tr-TR" sz="2800" dirty="0" err="1">
                <a:latin typeface="Comic Sans MS" panose="030F0702030302020204" pitchFamily="66" charset="0"/>
                <a:ea typeface="Times New Roman" panose="02020603050405020304" pitchFamily="18" charset="0"/>
                <a:cs typeface="Book Antiqua" panose="02040602050305030304" pitchFamily="18" charset="0"/>
              </a:rPr>
              <a:t>Dreikurs</a:t>
            </a:r>
            <a:r>
              <a:rPr lang="tr-TR" sz="2800" dirty="0">
                <a:latin typeface="Comic Sans MS" panose="030F0702030302020204" pitchFamily="66" charset="0"/>
                <a:ea typeface="Times New Roman" panose="02020603050405020304" pitchFamily="18" charset="0"/>
                <a:cs typeface="Book Antiqua" panose="02040602050305030304" pitchFamily="18" charset="0"/>
              </a:rPr>
              <a:t>' a göre çocukları yaramazlık yapmaya güdüleyen bu bilinçaltı amaçlar dikkat çekme, güç arama, öç alma isteği ve yetersizlik sergilemedir.</a:t>
            </a:r>
            <a:endParaRPr lang="tr-TR" sz="2800" dirty="0">
              <a:latin typeface="Comic Sans MS" pitchFamily="66" charset="0"/>
              <a:ea typeface="Times New Roman" panose="02020603050405020304" pitchFamily="18" charset="0"/>
              <a:cs typeface="Times New Roman" panose="02020603050405020304" pitchFamily="18" charset="0"/>
            </a:endParaRPr>
          </a:p>
          <a:p>
            <a:pPr>
              <a:spcBef>
                <a:spcPts val="575"/>
              </a:spcBef>
              <a:spcAft>
                <a:spcPts val="0"/>
              </a:spcAft>
            </a:pP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p:txBody>
      </p:sp>
    </p:spTree>
    <p:extLst>
      <p:ext uri="{BB962C8B-B14F-4D97-AF65-F5344CB8AC3E}">
        <p14:creationId xmlns:p14="http://schemas.microsoft.com/office/powerpoint/2010/main" val="131137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95641" y="1714769"/>
            <a:ext cx="10525125" cy="1815882"/>
          </a:xfrm>
          <a:prstGeom prst="rect">
            <a:avLst/>
          </a:prstGeom>
        </p:spPr>
        <p:txBody>
          <a:bodyPr wrap="square">
            <a:spAutoFit/>
          </a:bodyPr>
          <a:lstStyle/>
          <a:p>
            <a:pPr>
              <a:spcBef>
                <a:spcPts val="360"/>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Sosyal </a:t>
            </a:r>
            <a:r>
              <a:rPr lang="tr-TR" sz="2800" dirty="0">
                <a:latin typeface="Comic Sans MS" panose="030F0702030302020204" pitchFamily="66" charset="0"/>
                <a:ea typeface="Times New Roman" panose="02020603050405020304" pitchFamily="18" charset="0"/>
                <a:cs typeface="Book Antiqua" panose="02040602050305030304" pitchFamily="18" charset="0"/>
              </a:rPr>
              <a:t>disiplinde öğretmenlerin görevi çocukların ait olma duygusunu yaşamalarına yardım eden demokratik bir sınıf ortamı oluşturmak ve çocuklar yanlış amaçlara yöneldiklerinde onların doğru amaca yönelmelerini sağlamaktır.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p:txBody>
      </p:sp>
    </p:spTree>
    <p:extLst>
      <p:ext uri="{BB962C8B-B14F-4D97-AF65-F5344CB8AC3E}">
        <p14:creationId xmlns:p14="http://schemas.microsoft.com/office/powerpoint/2010/main" val="56303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627420" y="830156"/>
            <a:ext cx="10846825" cy="6001643"/>
          </a:xfrm>
          <a:prstGeom prst="rect">
            <a:avLst/>
          </a:prstGeom>
        </p:spPr>
        <p:txBody>
          <a:bodyPr wrap="square">
            <a:spAutoFit/>
          </a:bodyPr>
          <a:lstStyle/>
          <a:p>
            <a:pPr>
              <a:spcBef>
                <a:spcPts val="360"/>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Bu </a:t>
            </a:r>
            <a:r>
              <a:rPr lang="tr-TR" sz="2800" dirty="0">
                <a:latin typeface="Comic Sans MS" panose="030F0702030302020204" pitchFamily="66" charset="0"/>
                <a:ea typeface="Times New Roman" panose="02020603050405020304" pitchFamily="18" charset="0"/>
                <a:cs typeface="Book Antiqua" panose="02040602050305030304" pitchFamily="18" charset="0"/>
              </a:rPr>
              <a:t>doğrultuda öğretmenlerin yapması gereken çalışmalar aşamalı olarak aşağıda açıklanmıştır:</a:t>
            </a:r>
          </a:p>
          <a:p>
            <a:pPr marL="342900" lvl="0" indent="-342900">
              <a:spcBef>
                <a:spcPts val="360"/>
              </a:spcBef>
              <a:spcAft>
                <a:spcPts val="0"/>
              </a:spcAft>
              <a:buFont typeface="+mj-lt"/>
              <a:buAutoNum type="arabicPeriod"/>
            </a:pPr>
            <a:endParaRPr lang="tr-TR" sz="2800" b="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endParaRPr>
          </a:p>
          <a:p>
            <a:pPr marL="342900" lvl="0" indent="-342900">
              <a:spcBef>
                <a:spcPts val="360"/>
              </a:spcBef>
              <a:spcAft>
                <a:spcPts val="0"/>
              </a:spcAft>
              <a:buFont typeface="+mj-lt"/>
              <a:buAutoNum type="arabicPeriod"/>
            </a:pPr>
            <a:r>
              <a:rPr lang="tr-TR" sz="2800" b="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Yanlış </a:t>
            </a:r>
            <a:r>
              <a:rPr lang="tr-TR" sz="2800" b="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amacı belirleme:</a:t>
            </a:r>
            <a:r>
              <a:rPr lang="tr-TR" sz="2800"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Öğretmenlerin yapması gereken ilk iş, çocuğun davranışının dört yanlış amaçtan hangisine girdiğini belirlemektir. Çocuğun davranışlarını izlemek, amaç yönelimleri hakkında tahminde bulunmaya yardım eder.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marL="342900" lvl="0" indent="-342900">
              <a:spcBef>
                <a:spcPts val="360"/>
              </a:spcBef>
              <a:spcAft>
                <a:spcPts val="0"/>
              </a:spcAft>
              <a:buFont typeface="+mj-lt"/>
              <a:buAutoNum type="arabicPeriod"/>
            </a:pPr>
            <a:endParaRPr lang="tr-TR" sz="2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523875" indent="-514350">
              <a:spcBef>
                <a:spcPts val="360"/>
              </a:spcBef>
              <a:spcAft>
                <a:spcPts val="0"/>
              </a:spcAft>
              <a:buClr>
                <a:srgbClr val="00B050"/>
              </a:buClr>
              <a:buFont typeface="+mj-lt"/>
              <a:buAutoNum type="arabicPeriod" startAt="2"/>
            </a:pPr>
            <a:r>
              <a:rPr lang="tr-TR" sz="2800"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Çocuğu yanlış davranışla yüzleştirme: </a:t>
            </a:r>
            <a:r>
              <a:rPr lang="tr-TR" sz="2800" dirty="0">
                <a:latin typeface="Comic Sans MS" panose="030F0702030302020204" pitchFamily="66" charset="0"/>
                <a:ea typeface="Times New Roman" panose="02020603050405020304" pitchFamily="18" charset="0"/>
                <a:cs typeface="Book Antiqua" panose="02040602050305030304" pitchFamily="18" charset="0"/>
              </a:rPr>
              <a:t>Öğretmenin davranışın nede­nine yönelik tahminini çocuğa açıklamasıdır.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Öğretmenler </a:t>
            </a:r>
            <a:r>
              <a:rPr lang="tr-TR" sz="2800" dirty="0">
                <a:latin typeface="Comic Sans MS" panose="030F0702030302020204" pitchFamily="66" charset="0"/>
                <a:ea typeface="Times New Roman" panose="02020603050405020304" pitchFamily="18" charset="0"/>
                <a:cs typeface="Book Antiqua" panose="02040602050305030304" pitchFamily="18" charset="0"/>
              </a:rPr>
              <a:t>bu esnada tehdit edici ve küçük düşürücü olmadan çocuğa sorular sorabilirler. </a:t>
            </a:r>
          </a:p>
          <a:p>
            <a:pPr marL="342900" lvl="0" indent="-342900">
              <a:spcBef>
                <a:spcPts val="360"/>
              </a:spcBef>
              <a:spcAft>
                <a:spcPts val="0"/>
              </a:spcAft>
              <a:buFont typeface="+mj-lt"/>
              <a:buAutoNum type="arabicPeriod"/>
            </a:pPr>
            <a:endParaRPr lang="tr-TR" sz="2800" dirty="0">
              <a:effectLst/>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528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9136" y="463366"/>
            <a:ext cx="10696116" cy="6252994"/>
          </a:xfrm>
          <a:prstGeom prst="rect">
            <a:avLst/>
          </a:prstGeom>
        </p:spPr>
        <p:txBody>
          <a:bodyPr wrap="square">
            <a:spAutoFit/>
          </a:bodyPr>
          <a:lstStyle/>
          <a:p>
            <a:pPr marL="342900" lvl="0" indent="-342900">
              <a:spcBef>
                <a:spcPts val="215"/>
              </a:spcBef>
              <a:spcAft>
                <a:spcPts val="0"/>
              </a:spcAft>
              <a:buClr>
                <a:srgbClr val="00B0F0"/>
              </a:buClr>
              <a:buFont typeface="+mj-lt"/>
              <a:buAutoNum type="arabicPeriod" startAt="3"/>
            </a:pPr>
            <a:r>
              <a:rPr lang="tr-TR" sz="2800" b="1" dirty="0">
                <a:solidFill>
                  <a:srgbClr val="00B0F0"/>
                </a:solidFill>
                <a:latin typeface="Comic Sans MS" pitchFamily="66" charset="0"/>
                <a:ea typeface="Times New Roman" panose="02020603050405020304" pitchFamily="18" charset="0"/>
                <a:cs typeface="Book Antiqua" panose="02040602050305030304" pitchFamily="18" charset="0"/>
              </a:rPr>
              <a:t>Teşvik ve cesaretlendirme:</a:t>
            </a:r>
            <a:r>
              <a:rPr lang="tr-TR" sz="2800"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Dreikurs, çocukta bağımlılık yaratan, kay­gı düzeyini arttıran ve sonuca odaklanan övgü ve pekiştireçler yerine çocuğun çabasını vurgulayan teşvik ve cesaretlenmenin kullanılmasını önermektedir.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marL="342900" lvl="0" indent="-342900">
              <a:spcBef>
                <a:spcPts val="215"/>
              </a:spcBef>
              <a:spcAft>
                <a:spcPts val="0"/>
              </a:spcAft>
              <a:buClr>
                <a:srgbClr val="00B0F0"/>
              </a:buClr>
              <a:buFont typeface="+mj-lt"/>
              <a:buAutoNum type="arabicPeriod" startAt="3"/>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marL="342900" indent="-342900">
              <a:spcBef>
                <a:spcPts val="215"/>
              </a:spcBef>
              <a:buClr>
                <a:srgbClr val="00B0F0"/>
              </a:buClr>
              <a:buFont typeface="+mj-lt"/>
              <a:buAutoNum type="arabicPeriod" startAt="3"/>
            </a:pPr>
            <a:r>
              <a:rPr lang="tr-TR" sz="2800" b="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Sınıf toplantıları yapma:</a:t>
            </a:r>
            <a:r>
              <a:rPr lang="tr-TR" sz="2800"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dirty="0" err="1">
                <a:latin typeface="Comic Sans MS" panose="030F0702030302020204" pitchFamily="66" charset="0"/>
                <a:ea typeface="Times New Roman" panose="02020603050405020304" pitchFamily="18" charset="0"/>
                <a:cs typeface="Book Antiqua" panose="02040602050305030304" pitchFamily="18" charset="0"/>
              </a:rPr>
              <a:t>Dreikurs</a:t>
            </a:r>
            <a:r>
              <a:rPr lang="tr-TR" sz="2800" dirty="0">
                <a:latin typeface="Comic Sans MS" panose="030F0702030302020204" pitchFamily="66" charset="0"/>
                <a:ea typeface="Times New Roman" panose="02020603050405020304" pitchFamily="18" charset="0"/>
                <a:cs typeface="Book Antiqua" panose="02040602050305030304" pitchFamily="18" charset="0"/>
              </a:rPr>
              <a:t>, çocukların sorumluluk almayı demokratik bir sınıf ortamında öğrenebileceğini belirtir.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marL="342900" indent="-342900">
              <a:spcBef>
                <a:spcPts val="215"/>
              </a:spcBef>
              <a:buClr>
                <a:srgbClr val="00B0F0"/>
              </a:buClr>
              <a:buFont typeface="+mj-lt"/>
              <a:buAutoNum type="arabicPeriod" startAt="3"/>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marL="342900" indent="-342900">
              <a:spcBef>
                <a:spcPts val="215"/>
              </a:spcBef>
              <a:buClr>
                <a:srgbClr val="00B0F0"/>
              </a:buClr>
              <a:buFont typeface="+mj-lt"/>
              <a:buAutoNum type="arabicPeriod" startAt="3"/>
            </a:pPr>
            <a:r>
              <a:rPr lang="tr-TR" sz="2800" b="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Mantıksal (Ussal) sonuçları uygulama:</a:t>
            </a:r>
            <a:r>
              <a:rPr lang="tr-TR" sz="2800"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Cezanın çocukları yanlış amaç­lara yönelteceğini belirten </a:t>
            </a:r>
            <a:r>
              <a:rPr lang="tr-TR" sz="2800" dirty="0" err="1">
                <a:latin typeface="Comic Sans MS" panose="030F0702030302020204" pitchFamily="66" charset="0"/>
                <a:ea typeface="Times New Roman" panose="02020603050405020304" pitchFamily="18" charset="0"/>
                <a:cs typeface="Book Antiqua" panose="02040602050305030304" pitchFamily="18" charset="0"/>
              </a:rPr>
              <a:t>Dreikurs</a:t>
            </a:r>
            <a:r>
              <a:rPr lang="tr-TR" sz="2800" dirty="0">
                <a:latin typeface="Comic Sans MS" panose="030F0702030302020204" pitchFamily="66" charset="0"/>
                <a:ea typeface="Times New Roman" panose="02020603050405020304" pitchFamily="18" charset="0"/>
                <a:cs typeface="Book Antiqua" panose="02040602050305030304" pitchFamily="18" charset="0"/>
              </a:rPr>
              <a:t>' a göre öğretmenin görevi, çocukların davranışlarının sonuçlarını görmesine yardım etmektir. </a:t>
            </a:r>
          </a:p>
          <a:p>
            <a:pPr marL="342900" lvl="0" indent="-342900">
              <a:spcBef>
                <a:spcPts val="215"/>
              </a:spcBef>
              <a:spcAft>
                <a:spcPts val="0"/>
              </a:spcAft>
              <a:buClr>
                <a:srgbClr val="00B0F0"/>
              </a:buClr>
              <a:buFont typeface="+mj-lt"/>
              <a:buAutoNum type="arabicPeriod" startAt="3"/>
            </a:pP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p:txBody>
      </p:sp>
    </p:spTree>
    <p:extLst>
      <p:ext uri="{BB962C8B-B14F-4D97-AF65-F5344CB8AC3E}">
        <p14:creationId xmlns:p14="http://schemas.microsoft.com/office/powerpoint/2010/main" val="347781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81664" y="1029758"/>
            <a:ext cx="10736824" cy="3706143"/>
          </a:xfrm>
          <a:prstGeom prst="rect">
            <a:avLst/>
          </a:prstGeom>
        </p:spPr>
        <p:txBody>
          <a:bodyPr wrap="square">
            <a:spAutoFit/>
          </a:bodyPr>
          <a:lstStyle/>
          <a:p>
            <a:pPr>
              <a:spcBef>
                <a:spcPts val="745"/>
              </a:spcBef>
              <a:spcAft>
                <a:spcPts val="0"/>
              </a:spcAft>
            </a:pPr>
            <a:r>
              <a:rPr lang="tr-TR" sz="2800" b="1" dirty="0">
                <a:solidFill>
                  <a:srgbClr val="FFFF00"/>
                </a:solidFill>
                <a:latin typeface="Comic Sans MS" pitchFamily="66" charset="0"/>
                <a:ea typeface="Times New Roman" panose="02020603050405020304" pitchFamily="18" charset="0"/>
                <a:cs typeface="Book Antiqua" panose="02040602050305030304" pitchFamily="18" charset="0"/>
              </a:rPr>
              <a:t>Güvengen Disiplin Yaklaşımı (Atılgan Disiplin- </a:t>
            </a:r>
            <a:r>
              <a:rPr lang="tr-TR" sz="2800" b="1" dirty="0" err="1">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L.Canter</a:t>
            </a:r>
            <a:r>
              <a:rPr lang="tr-TR" sz="2800" b="1" dirty="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b="1" dirty="0" err="1">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M.Canter</a:t>
            </a:r>
            <a:r>
              <a:rPr lang="tr-TR" sz="2800" b="1" dirty="0" smtClean="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a:t>
            </a:r>
          </a:p>
          <a:p>
            <a:pPr>
              <a:spcBef>
                <a:spcPts val="745"/>
              </a:spcBef>
              <a:spcAft>
                <a:spcPts val="0"/>
              </a:spcAft>
            </a:pPr>
            <a:endParaRPr lang="tr-TR" sz="2800" dirty="0">
              <a:latin typeface="Comic Sans MS" pitchFamily="66" charset="0"/>
              <a:ea typeface="Times New Roman" panose="02020603050405020304" pitchFamily="18" charset="0"/>
              <a:cs typeface="Times New Roman" panose="02020603050405020304" pitchFamily="18" charset="0"/>
            </a:endParaRPr>
          </a:p>
          <a:p>
            <a:pPr>
              <a:spcBef>
                <a:spcPts val="575"/>
              </a:spcBef>
              <a:spcAft>
                <a:spcPts val="0"/>
              </a:spcAft>
            </a:pPr>
            <a:r>
              <a:rPr lang="tr-TR" sz="2800" dirty="0">
                <a:latin typeface="Comic Sans MS" panose="030F0702030302020204" pitchFamily="66" charset="0"/>
                <a:ea typeface="Times New Roman" panose="02020603050405020304" pitchFamily="18" charset="0"/>
                <a:cs typeface="Book Antiqua" panose="02040602050305030304" pitchFamily="18" charset="0"/>
              </a:rPr>
              <a:t>Yüksek öğretmen kontrolüne dayalı olan bu disiplin yaklaşımın amacı, öğret­menlerin çocuklarla tutarlı, sakin ve etkili bir biçimde iletişim kurmalarına yardım edecek sınıf düzenini sağlamak, öğretmen ve çocukların kişisel ihtiyaçlarını karşılamak ve e</a:t>
            </a:r>
            <a:r>
              <a:rPr lang="tr-TR" sz="2800" dirty="0">
                <a:latin typeface="Comic Sans MS" panose="030F0702030302020204" pitchFamily="66" charset="0"/>
                <a:ea typeface="Times New Roman" panose="02020603050405020304" pitchFamily="18" charset="0"/>
                <a:cs typeface="Comic Sans MS" panose="030F0702030302020204" pitchFamily="66" charset="0"/>
              </a:rPr>
              <a:t>ğ</a:t>
            </a:r>
            <a:r>
              <a:rPr lang="tr-TR" sz="2800" dirty="0">
                <a:latin typeface="Comic Sans MS" panose="030F0702030302020204" pitchFamily="66" charset="0"/>
                <a:ea typeface="Times New Roman" panose="02020603050405020304" pitchFamily="18" charset="0"/>
                <a:cs typeface="Book Antiqua" panose="02040602050305030304" pitchFamily="18" charset="0"/>
              </a:rPr>
              <a:t>itimin istenen y</a:t>
            </a:r>
            <a:r>
              <a:rPr lang="tr-TR" sz="2800" dirty="0">
                <a:latin typeface="Comic Sans MS" panose="030F0702030302020204" pitchFamily="66" charset="0"/>
                <a:ea typeface="Times New Roman" panose="02020603050405020304" pitchFamily="18" charset="0"/>
                <a:cs typeface="Comic Sans MS" panose="030F0702030302020204" pitchFamily="66" charset="0"/>
              </a:rPr>
              <a:t>ö</a:t>
            </a:r>
            <a:r>
              <a:rPr lang="tr-TR" sz="2800" dirty="0">
                <a:latin typeface="Comic Sans MS" panose="030F0702030302020204" pitchFamily="66" charset="0"/>
                <a:ea typeface="Times New Roman" panose="02020603050405020304" pitchFamily="18" charset="0"/>
                <a:cs typeface="Book Antiqua" panose="02040602050305030304" pitchFamily="18" charset="0"/>
              </a:rPr>
              <a:t>nde ger</a:t>
            </a:r>
            <a:r>
              <a:rPr lang="tr-TR" sz="2800" dirty="0">
                <a:latin typeface="Comic Sans MS" panose="030F0702030302020204" pitchFamily="66" charset="0"/>
                <a:ea typeface="Times New Roman" panose="02020603050405020304" pitchFamily="18" charset="0"/>
                <a:cs typeface="Comic Sans MS" panose="030F0702030302020204" pitchFamily="66" charset="0"/>
              </a:rPr>
              <a:t>ç</a:t>
            </a:r>
            <a:r>
              <a:rPr lang="tr-TR" sz="2800" dirty="0">
                <a:latin typeface="Comic Sans MS" panose="030F0702030302020204" pitchFamily="66" charset="0"/>
                <a:ea typeface="Times New Roman" panose="02020603050405020304" pitchFamily="18" charset="0"/>
                <a:cs typeface="Book Antiqua" panose="02040602050305030304" pitchFamily="18" charset="0"/>
              </a:rPr>
              <a:t>ekle</a:t>
            </a:r>
            <a:r>
              <a:rPr lang="tr-TR" sz="2800" dirty="0">
                <a:latin typeface="Comic Sans MS" panose="030F0702030302020204" pitchFamily="66" charset="0"/>
                <a:ea typeface="Times New Roman" panose="02020603050405020304" pitchFamily="18" charset="0"/>
                <a:cs typeface="Comic Sans MS" panose="030F0702030302020204" pitchFamily="66" charset="0"/>
              </a:rPr>
              <a:t>ş</a:t>
            </a:r>
            <a:r>
              <a:rPr lang="tr-TR" sz="2800" dirty="0">
                <a:latin typeface="Comic Sans MS" panose="030F0702030302020204" pitchFamily="66" charset="0"/>
                <a:ea typeface="Times New Roman" panose="02020603050405020304" pitchFamily="18" charset="0"/>
                <a:cs typeface="Book Antiqua" panose="02040602050305030304" pitchFamily="18" charset="0"/>
              </a:rPr>
              <a:t>mesini kolayla</a:t>
            </a:r>
            <a:r>
              <a:rPr lang="tr-TR" sz="2800" dirty="0">
                <a:latin typeface="Comic Sans MS" panose="030F0702030302020204" pitchFamily="66" charset="0"/>
                <a:ea typeface="Times New Roman" panose="02020603050405020304" pitchFamily="18" charset="0"/>
                <a:cs typeface="Comic Sans MS" panose="030F0702030302020204" pitchFamily="66" charset="0"/>
              </a:rPr>
              <a:t>ş</a:t>
            </a:r>
            <a:r>
              <a:rPr lang="tr-TR" sz="2800" dirty="0">
                <a:latin typeface="Comic Sans MS" panose="030F0702030302020204" pitchFamily="66" charset="0"/>
                <a:ea typeface="Times New Roman" panose="02020603050405020304" pitchFamily="18" charset="0"/>
                <a:cs typeface="Book Antiqua" panose="02040602050305030304" pitchFamily="18" charset="0"/>
              </a:rPr>
              <a:t>tırmaktır.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p:txBody>
      </p:sp>
    </p:spTree>
    <p:extLst>
      <p:ext uri="{BB962C8B-B14F-4D97-AF65-F5344CB8AC3E}">
        <p14:creationId xmlns:p14="http://schemas.microsoft.com/office/powerpoint/2010/main" val="1380586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9136" y="832076"/>
            <a:ext cx="10696116" cy="3642023"/>
          </a:xfrm>
          <a:prstGeom prst="rect">
            <a:avLst/>
          </a:prstGeom>
        </p:spPr>
        <p:txBody>
          <a:bodyPr wrap="square">
            <a:spAutoFit/>
          </a:bodyPr>
          <a:lstStyle/>
          <a:p>
            <a:pPr marL="514350" lvl="0" indent="-514350">
              <a:spcBef>
                <a:spcPts val="430"/>
              </a:spcBef>
              <a:spcAft>
                <a:spcPts val="0"/>
              </a:spcAft>
              <a:buClr>
                <a:srgbClr val="00B0F0"/>
              </a:buClr>
              <a:buFont typeface="+mj-lt"/>
              <a:buAutoNum type="arabicPeriod" startAt="6"/>
              <a:tabLst>
                <a:tab pos="247015" algn="l"/>
              </a:tabLst>
            </a:pPr>
            <a:r>
              <a:rPr lang="tr-TR" sz="2800" b="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İzolasyon</a:t>
            </a:r>
            <a:r>
              <a:rPr lang="tr-TR" sz="2800" b="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a:t>
            </a:r>
            <a:r>
              <a:rPr lang="tr-TR" sz="2800"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Mantıksal bir sonuç olarak görülmekle birlikte, ölçülü bir biçimde kullanımına dikkat edilmesi vurgulanmaktadır.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marL="514350" lvl="0" indent="-514350">
              <a:spcBef>
                <a:spcPts val="430"/>
              </a:spcBef>
              <a:spcAft>
                <a:spcPts val="0"/>
              </a:spcAft>
              <a:buClr>
                <a:srgbClr val="00B0F0"/>
              </a:buClr>
              <a:buFont typeface="+mj-lt"/>
              <a:buAutoNum type="arabicPeriod" startAt="6"/>
              <a:tabLst>
                <a:tab pos="247015" algn="l"/>
              </a:tabLs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marL="342900" lvl="0" indent="-342900">
              <a:spcBef>
                <a:spcPts val="430"/>
              </a:spcBef>
              <a:spcAft>
                <a:spcPts val="0"/>
              </a:spcAft>
              <a:buFont typeface="+mj-lt"/>
              <a:buAutoNum type="arabicPeriod" startAt="7"/>
              <a:tabLst>
                <a:tab pos="247015" algn="l"/>
              </a:tabLst>
            </a:pPr>
            <a:r>
              <a:rPr lang="tr-TR" sz="2800" b="1" dirty="0">
                <a:solidFill>
                  <a:srgbClr val="00B0F0"/>
                </a:solidFill>
                <a:latin typeface="Comic Sans MS" pitchFamily="66" charset="0"/>
                <a:ea typeface="Times New Roman" panose="02020603050405020304" pitchFamily="18" charset="0"/>
                <a:cs typeface="Book Antiqua" panose="02040602050305030304" pitchFamily="18" charset="0"/>
              </a:rPr>
              <a:t>Sosyal mühendislik:</a:t>
            </a:r>
            <a:r>
              <a:rPr lang="tr-TR" sz="2800"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Öğretmenin, sosyal uyum becerileri yönünden yetersiz olan çocukların bu becerilerini açığa çıkarmalarına ve olumlu deneyimler edinmelerine yardım edebilecek durumları düzenlemesini gerektirir. </a:t>
            </a:r>
          </a:p>
        </p:txBody>
      </p:sp>
    </p:spTree>
    <p:extLst>
      <p:ext uri="{BB962C8B-B14F-4D97-AF65-F5344CB8AC3E}">
        <p14:creationId xmlns:p14="http://schemas.microsoft.com/office/powerpoint/2010/main" val="230909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19137" y="492863"/>
            <a:ext cx="10425113" cy="4401205"/>
          </a:xfrm>
          <a:prstGeom prst="rect">
            <a:avLst/>
          </a:prstGeom>
        </p:spPr>
        <p:txBody>
          <a:bodyPr wrap="square">
            <a:spAutoFit/>
          </a:bodyPr>
          <a:lstStyle/>
          <a:p>
            <a:pPr>
              <a:spcAft>
                <a:spcPts val="0"/>
              </a:spcAft>
            </a:pPr>
            <a:r>
              <a:rPr lang="tr-TR" sz="2800" dirty="0" smtClean="0">
                <a:solidFill>
                  <a:srgbClr val="FFFF00"/>
                </a:solidFill>
                <a:latin typeface="Comic Sans MS" panose="030F0702030302020204" pitchFamily="66" charset="0"/>
                <a:ea typeface="Times New Roman" panose="02020603050405020304" pitchFamily="18" charset="0"/>
                <a:cs typeface="Sylfaen" panose="010A0502050306030303" pitchFamily="18" charset="0"/>
              </a:rPr>
              <a:t>Yaklaşımın </a:t>
            </a:r>
            <a:r>
              <a:rPr lang="tr-TR" sz="2800" dirty="0">
                <a:solidFill>
                  <a:srgbClr val="FFFF00"/>
                </a:solidFill>
                <a:latin typeface="Comic Sans MS" panose="030F0702030302020204" pitchFamily="66" charset="0"/>
                <a:ea typeface="Times New Roman" panose="02020603050405020304" pitchFamily="18" charset="0"/>
                <a:cs typeface="Sylfaen" panose="010A0502050306030303" pitchFamily="18" charset="0"/>
              </a:rPr>
              <a:t>güçlü yanları;</a:t>
            </a:r>
            <a:endParaRPr lang="tr-TR" sz="2800" dirty="0">
              <a:solidFill>
                <a:srgbClr val="FFFF00"/>
              </a:solidFill>
              <a:latin typeface="Book Antiqua" panose="02040602050305030304" pitchFamily="18" charset="0"/>
              <a:ea typeface="Times New Roman" panose="02020603050405020304" pitchFamily="18" charset="0"/>
              <a:cs typeface="Times New Roman" panose="02020603050405020304" pitchFamily="18" charset="0"/>
            </a:endParaRPr>
          </a:p>
          <a:p>
            <a:pPr>
              <a:spcAft>
                <a:spcPts val="0"/>
              </a:spcAft>
            </a:pPr>
            <a:r>
              <a:rPr lang="tr-TR" sz="2800" dirty="0">
                <a:latin typeface="Comic Sans MS" panose="030F0702030302020204" pitchFamily="66" charset="0"/>
                <a:ea typeface="Times New Roman" panose="02020603050405020304" pitchFamily="18" charset="0"/>
                <a:cs typeface="Sylfaen" panose="010A0502050306030303" pitchFamily="18" charset="0"/>
              </a:rPr>
              <a:t> </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marL="457200" lvl="0" indent="-457200">
              <a:spcAft>
                <a:spcPts val="0"/>
              </a:spcAft>
              <a:buClr>
                <a:srgbClr val="FFFF00"/>
              </a:buClr>
              <a:buFont typeface="Wingdings" pitchFamily="2" charset="2"/>
              <a:buChar char="v"/>
            </a:pPr>
            <a:r>
              <a:rPr lang="tr-TR" sz="2800" dirty="0">
                <a:latin typeface="Comic Sans MS" panose="030F0702030302020204" pitchFamily="66" charset="0"/>
                <a:ea typeface="Times New Roman" panose="02020603050405020304" pitchFamily="18" charset="0"/>
                <a:cs typeface="Sylfaen" panose="010A0502050306030303" pitchFamily="18" charset="0"/>
              </a:rPr>
              <a:t>Çocukların özerkliğini arttırması, </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marL="457200" lvl="0" indent="-457200">
              <a:spcAft>
                <a:spcPts val="0"/>
              </a:spcAft>
              <a:buClr>
                <a:srgbClr val="FFFF00"/>
              </a:buClr>
              <a:buFont typeface="Wingdings" pitchFamily="2" charset="2"/>
              <a:buChar char="v"/>
            </a:pPr>
            <a:r>
              <a:rPr lang="tr-TR" sz="2800" dirty="0">
                <a:latin typeface="Comic Sans MS" panose="030F0702030302020204" pitchFamily="66" charset="0"/>
                <a:ea typeface="Times New Roman" panose="02020603050405020304" pitchFamily="18" charset="0"/>
                <a:cs typeface="Sylfaen" panose="010A0502050306030303" pitchFamily="18" charset="0"/>
              </a:rPr>
              <a:t>Çocukların davranışlarının nedenini anlamalarına olanak sağlaması, </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marL="457200" lvl="0" indent="-457200">
              <a:spcAft>
                <a:spcPts val="0"/>
              </a:spcAft>
              <a:buClr>
                <a:srgbClr val="FFFF00"/>
              </a:buClr>
              <a:buFont typeface="Wingdings" pitchFamily="2" charset="2"/>
              <a:buChar char="v"/>
            </a:pPr>
            <a:r>
              <a:rPr lang="tr-TR" sz="2800" dirty="0">
                <a:latin typeface="Comic Sans MS" panose="030F0702030302020204" pitchFamily="66" charset="0"/>
                <a:ea typeface="Times New Roman" panose="02020603050405020304" pitchFamily="18" charset="0"/>
                <a:cs typeface="Sylfaen" panose="010A0502050306030303" pitchFamily="18" charset="0"/>
              </a:rPr>
              <a:t>Çocukların doğru davranışı öğrenmelerine yardım etmesi, </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marL="457200" lvl="0" indent="-457200">
              <a:spcAft>
                <a:spcPts val="0"/>
              </a:spcAft>
              <a:buClr>
                <a:srgbClr val="FFFF00"/>
              </a:buClr>
              <a:buFont typeface="Wingdings" pitchFamily="2" charset="2"/>
              <a:buChar char="v"/>
            </a:pPr>
            <a:r>
              <a:rPr lang="tr-TR" sz="2800" dirty="0">
                <a:latin typeface="Comic Sans MS" panose="030F0702030302020204" pitchFamily="66" charset="0"/>
                <a:ea typeface="Times New Roman" panose="02020603050405020304" pitchFamily="18" charset="0"/>
                <a:cs typeface="Sylfaen" panose="010A0502050306030303" pitchFamily="18" charset="0"/>
              </a:rPr>
              <a:t>Öğretmenin keyfi cezalandır­ma ve sistematik pekiştirme yerine, mantıksal sonuçlara güvenilmesi, Öğretmenlerin istenmeyen davranışa karşı eyleme geçmeden önce nedenlerine odaklanmalarını belirtmesi</a:t>
            </a:r>
            <a:r>
              <a:rPr lang="tr-TR" sz="2800" dirty="0" smtClean="0">
                <a:latin typeface="Comic Sans MS" panose="030F0702030302020204" pitchFamily="66" charset="0"/>
                <a:ea typeface="Times New Roman" panose="02020603050405020304" pitchFamily="18" charset="0"/>
                <a:cs typeface="Sylfaen" panose="010A0502050306030303" pitchFamily="18" charset="0"/>
              </a:rPr>
              <a:t>.</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091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71653" y="528526"/>
            <a:ext cx="10425113" cy="5262979"/>
          </a:xfrm>
          <a:prstGeom prst="rect">
            <a:avLst/>
          </a:prstGeom>
        </p:spPr>
        <p:txBody>
          <a:bodyPr wrap="square">
            <a:spAutoFit/>
          </a:bodyPr>
          <a:lstStyle/>
          <a:p>
            <a:pPr>
              <a:spcAft>
                <a:spcPts val="0"/>
              </a:spcAft>
            </a:pPr>
            <a:r>
              <a:rPr lang="tr-TR" sz="2800" dirty="0" smtClean="0">
                <a:solidFill>
                  <a:srgbClr val="FFFF00"/>
                </a:solidFill>
                <a:latin typeface="Comic Sans MS" panose="030F0702030302020204" pitchFamily="66" charset="0"/>
                <a:ea typeface="Times New Roman" panose="02020603050405020304" pitchFamily="18" charset="0"/>
                <a:cs typeface="Sylfaen" panose="010A0502050306030303" pitchFamily="18" charset="0"/>
              </a:rPr>
              <a:t>Yaklaşım  zayıf yünleri:</a:t>
            </a:r>
            <a:endParaRPr lang="tr-TR" sz="2800" dirty="0">
              <a:solidFill>
                <a:srgbClr val="FFFF00"/>
              </a:solidFill>
              <a:latin typeface="Book Antiqua" panose="02040602050305030304" pitchFamily="18" charset="0"/>
              <a:ea typeface="Times New Roman" panose="02020603050405020304" pitchFamily="18" charset="0"/>
              <a:cs typeface="Times New Roman" panose="02020603050405020304" pitchFamily="18" charset="0"/>
            </a:endParaRPr>
          </a:p>
          <a:p>
            <a:pPr>
              <a:spcAft>
                <a:spcPts val="0"/>
              </a:spcAft>
            </a:pPr>
            <a:r>
              <a:rPr lang="tr-TR" sz="2800" dirty="0">
                <a:latin typeface="Comic Sans MS" panose="030F0702030302020204" pitchFamily="66" charset="0"/>
                <a:ea typeface="Times New Roman" panose="02020603050405020304" pitchFamily="18" charset="0"/>
                <a:cs typeface="Sylfaen" panose="010A0502050306030303" pitchFamily="18" charset="0"/>
              </a:rPr>
              <a:t> </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marL="457200" lvl="0" indent="-457200">
              <a:spcAft>
                <a:spcPts val="0"/>
              </a:spcAft>
              <a:buClr>
                <a:srgbClr val="FFFF00"/>
              </a:buClr>
              <a:buFont typeface="Wingdings" pitchFamily="2" charset="2"/>
              <a:buChar char="q"/>
            </a:pPr>
            <a:r>
              <a:rPr lang="tr-TR" sz="2800" dirty="0">
                <a:latin typeface="Comic Sans MS" panose="030F0702030302020204" pitchFamily="66" charset="0"/>
                <a:ea typeface="Times New Roman" panose="02020603050405020304" pitchFamily="18" charset="0"/>
                <a:cs typeface="Sylfaen" panose="010A0502050306030303" pitchFamily="18" charset="0"/>
              </a:rPr>
              <a:t>Öğretmenler, çocukların günlük hareketlerini belirlemede zorlanabilirler.</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marL="457200" lvl="0" indent="-457200">
              <a:spcAft>
                <a:spcPts val="0"/>
              </a:spcAft>
              <a:buClr>
                <a:srgbClr val="FFFF00"/>
              </a:buClr>
              <a:buFont typeface="Wingdings" pitchFamily="2" charset="2"/>
              <a:buChar char="q"/>
            </a:pPr>
            <a:r>
              <a:rPr lang="tr-TR" sz="2800" dirty="0">
                <a:latin typeface="Comic Sans MS" panose="030F0702030302020204" pitchFamily="66" charset="0"/>
                <a:ea typeface="Times New Roman" panose="02020603050405020304" pitchFamily="18" charset="0"/>
                <a:cs typeface="Sylfaen" panose="010A0502050306030303" pitchFamily="18" charset="0"/>
              </a:rPr>
              <a:t>Çocuğun davranışının altında yatan nedeni belirlemekte zorlanabilirler.</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marL="457200" lvl="0" indent="-457200">
              <a:spcAft>
                <a:spcPts val="0"/>
              </a:spcAft>
              <a:buClr>
                <a:srgbClr val="FFFF00"/>
              </a:buClr>
              <a:buFont typeface="Wingdings" pitchFamily="2" charset="2"/>
              <a:buChar char="q"/>
            </a:pPr>
            <a:r>
              <a:rPr lang="tr-TR" sz="2800" dirty="0">
                <a:latin typeface="Comic Sans MS" panose="030F0702030302020204" pitchFamily="66" charset="0"/>
                <a:ea typeface="Times New Roman" panose="02020603050405020304" pitchFamily="18" charset="0"/>
                <a:cs typeface="Sylfaen" panose="010A0502050306030303" pitchFamily="18" charset="0"/>
              </a:rPr>
              <a:t>Kalabalık bir sınıfta, her çocuğu uygun olmayan bir biçimde davranma­ya iten amacın çözümlemesini yapmak kolay değildir,</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marL="457200" lvl="0" indent="-457200">
              <a:spcAft>
                <a:spcPts val="0"/>
              </a:spcAft>
              <a:buClr>
                <a:srgbClr val="FFFF00"/>
              </a:buClr>
              <a:buFont typeface="Wingdings" pitchFamily="2" charset="2"/>
              <a:buChar char="q"/>
            </a:pPr>
            <a:r>
              <a:rPr lang="tr-TR" sz="2800" dirty="0">
                <a:latin typeface="Comic Sans MS" panose="030F0702030302020204" pitchFamily="66" charset="0"/>
                <a:ea typeface="Times New Roman" panose="02020603050405020304" pitchFamily="18" charset="0"/>
                <a:cs typeface="Sylfaen" panose="010A0502050306030303" pitchFamily="18" charset="0"/>
              </a:rPr>
              <a:t>Sınıf toplantıları, iletişim becerilerine sahip olmayan, duygusal olgunlu­ğa erişmemiş çocuklarda gereksiz stres yaratabilir.</a:t>
            </a:r>
            <a:endParaRPr lang="tr-TR" sz="2800" dirty="0">
              <a:effectLst/>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67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4363" y="730340"/>
            <a:ext cx="10801350" cy="1733808"/>
          </a:xfrm>
          <a:prstGeom prst="rect">
            <a:avLst/>
          </a:prstGeom>
        </p:spPr>
        <p:txBody>
          <a:bodyPr wrap="square">
            <a:spAutoFit/>
          </a:bodyPr>
          <a:lstStyle/>
          <a:p>
            <a:pPr marL="3175" indent="-3175">
              <a:spcBef>
                <a:spcPts val="935"/>
              </a:spcBef>
              <a:spcAft>
                <a:spcPts val="0"/>
              </a:spcAft>
            </a:pPr>
            <a:r>
              <a:rPr lang="tr-TR" sz="2000" b="1" i="1" dirty="0" smtClean="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Kaynakça</a:t>
            </a:r>
          </a:p>
          <a:p>
            <a:pPr marL="3175" indent="-3175">
              <a:spcBef>
                <a:spcPts val="430"/>
              </a:spcBef>
              <a:spcAft>
                <a:spcPts val="0"/>
              </a:spcAft>
            </a:pPr>
            <a:endParaRPr lang="tr-TR" sz="2000" dirty="0">
              <a:latin typeface="Comic Sans MS" panose="030F0702030302020204" pitchFamily="66" charset="0"/>
              <a:ea typeface="Times New Roman" panose="02020603050405020304" pitchFamily="18" charset="0"/>
              <a:cs typeface="Book Antiqua" panose="02040602050305030304" pitchFamily="18" charset="0"/>
            </a:endParaRPr>
          </a:p>
          <a:p>
            <a:pPr marL="3175" indent="-3175">
              <a:spcBef>
                <a:spcPts val="430"/>
              </a:spcBef>
              <a:spcAft>
                <a:spcPts val="0"/>
              </a:spcAft>
            </a:pPr>
            <a:r>
              <a:rPr lang="tr-TR" sz="2000" dirty="0" smtClean="0">
                <a:latin typeface="Comic Sans MS" panose="030F0702030302020204" pitchFamily="66" charset="0"/>
                <a:ea typeface="Times New Roman" panose="02020603050405020304" pitchFamily="18" charset="0"/>
                <a:cs typeface="Book Antiqua" panose="02040602050305030304" pitchFamily="18" charset="0"/>
              </a:rPr>
              <a:t>SADIK, F., «</a:t>
            </a:r>
            <a:r>
              <a:rPr lang="tr-TR" sz="2000" b="1" dirty="0" smtClean="0">
                <a:latin typeface="Comic Sans MS" panose="030F0702030302020204" pitchFamily="66" charset="0"/>
                <a:ea typeface="Times New Roman" panose="02020603050405020304" pitchFamily="18" charset="0"/>
                <a:cs typeface="Book Antiqua" panose="02040602050305030304" pitchFamily="18" charset="0"/>
              </a:rPr>
              <a:t>Erken Çocukluk Eğitiminde Sınıf Yönetimi: </a:t>
            </a:r>
            <a:r>
              <a:rPr lang="tr-TR" sz="2000" dirty="0">
                <a:latin typeface="Comic Sans MS" panose="030F0702030302020204" pitchFamily="66" charset="0"/>
                <a:ea typeface="Times New Roman" panose="02020603050405020304" pitchFamily="18" charset="0"/>
                <a:cs typeface="Book Antiqua" panose="02040602050305030304" pitchFamily="18" charset="0"/>
              </a:rPr>
              <a:t>Disiplin Yaklaşımları» </a:t>
            </a:r>
            <a:r>
              <a:rPr lang="tr-TR" sz="2000" dirty="0" smtClean="0">
                <a:latin typeface="Comic Sans MS" panose="030F0702030302020204" pitchFamily="66" charset="0"/>
                <a:ea typeface="Times New Roman" panose="02020603050405020304" pitchFamily="18" charset="0"/>
                <a:cs typeface="Book Antiqua" panose="02040602050305030304" pitchFamily="18" charset="0"/>
              </a:rPr>
              <a:t>Editör; </a:t>
            </a:r>
            <a:r>
              <a:rPr lang="tr-TR" sz="2000" dirty="0" err="1" smtClean="0">
                <a:latin typeface="Comic Sans MS" panose="030F0702030302020204" pitchFamily="66" charset="0"/>
                <a:ea typeface="Times New Roman" panose="02020603050405020304" pitchFamily="18" charset="0"/>
                <a:cs typeface="Book Antiqua" panose="02040602050305030304" pitchFamily="18" charset="0"/>
              </a:rPr>
              <a:t>Prof.Dr</a:t>
            </a:r>
            <a:r>
              <a:rPr lang="tr-TR" sz="2000" dirty="0" smtClean="0">
                <a:latin typeface="Comic Sans MS" panose="030F0702030302020204" pitchFamily="66" charset="0"/>
                <a:ea typeface="Times New Roman" panose="02020603050405020304" pitchFamily="18" charset="0"/>
                <a:cs typeface="Book Antiqua" panose="02040602050305030304" pitchFamily="18" charset="0"/>
              </a:rPr>
              <a:t> </a:t>
            </a:r>
            <a:r>
              <a:rPr lang="tr-TR" sz="2000" dirty="0" err="1" smtClean="0">
                <a:latin typeface="Comic Sans MS" panose="030F0702030302020204" pitchFamily="66" charset="0"/>
                <a:ea typeface="Times New Roman" panose="02020603050405020304" pitchFamily="18" charset="0"/>
                <a:cs typeface="Book Antiqua" panose="02040602050305030304" pitchFamily="18" charset="0"/>
              </a:rPr>
              <a:t>Yaşare</a:t>
            </a:r>
            <a:r>
              <a:rPr lang="tr-TR" sz="2000" dirty="0" smtClean="0">
                <a:latin typeface="Comic Sans MS" panose="030F0702030302020204" pitchFamily="66" charset="0"/>
                <a:ea typeface="Times New Roman" panose="02020603050405020304" pitchFamily="18" charset="0"/>
                <a:cs typeface="Book Antiqua" panose="02040602050305030304" pitchFamily="18" charset="0"/>
              </a:rPr>
              <a:t> AKTAŞ ARNAS ve Doç. Dr. Fatma SADIK, </a:t>
            </a:r>
            <a:r>
              <a:rPr lang="tr-TR" sz="2000" dirty="0" err="1" smtClean="0">
                <a:latin typeface="Comic Sans MS" panose="030F0702030302020204" pitchFamily="66" charset="0"/>
                <a:ea typeface="Times New Roman" panose="02020603050405020304" pitchFamily="18" charset="0"/>
                <a:cs typeface="Book Antiqua" panose="02040602050305030304" pitchFamily="18" charset="0"/>
              </a:rPr>
              <a:t>Pegem</a:t>
            </a:r>
            <a:r>
              <a:rPr lang="tr-TR" sz="2000" dirty="0" smtClean="0">
                <a:latin typeface="Comic Sans MS" panose="030F0702030302020204" pitchFamily="66" charset="0"/>
                <a:ea typeface="Times New Roman" panose="02020603050405020304" pitchFamily="18" charset="0"/>
                <a:cs typeface="Book Antiqua" panose="02040602050305030304" pitchFamily="18" charset="0"/>
              </a:rPr>
              <a:t> Akademi, 2021, Ankara, Sayfa: 159-192</a:t>
            </a:r>
          </a:p>
        </p:txBody>
      </p:sp>
    </p:spTree>
    <p:extLst>
      <p:ext uri="{BB962C8B-B14F-4D97-AF65-F5344CB8AC3E}">
        <p14:creationId xmlns:p14="http://schemas.microsoft.com/office/powerpoint/2010/main" val="109802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25910" y="1006803"/>
            <a:ext cx="10427109" cy="3416320"/>
          </a:xfrm>
          <a:prstGeom prst="rect">
            <a:avLst/>
          </a:prstGeom>
        </p:spPr>
        <p:txBody>
          <a:bodyPr wrap="square">
            <a:spAutoFit/>
          </a:bodyPr>
          <a:lstStyle/>
          <a:p>
            <a:pPr>
              <a:spcBef>
                <a:spcPts val="575"/>
              </a:spcBef>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Yaklaşıma </a:t>
            </a:r>
            <a:r>
              <a:rPr lang="tr-TR" sz="2800" dirty="0">
                <a:latin typeface="Comic Sans MS" panose="030F0702030302020204" pitchFamily="66" charset="0"/>
                <a:ea typeface="Times New Roman" panose="02020603050405020304" pitchFamily="18" charset="0"/>
                <a:cs typeface="Book Antiqua" panose="02040602050305030304" pitchFamily="18" charset="0"/>
              </a:rPr>
              <a:t>göre öğretmenler çocukların sınıf içindeki yaramazlıkları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karşısında üç </a:t>
            </a:r>
            <a:r>
              <a:rPr lang="tr-TR" sz="2800" dirty="0">
                <a:latin typeface="Comic Sans MS" panose="030F0702030302020204" pitchFamily="66" charset="0"/>
                <a:ea typeface="Times New Roman" panose="02020603050405020304" pitchFamily="18" charset="0"/>
                <a:cs typeface="Book Antiqua" panose="02040602050305030304" pitchFamily="18" charset="0"/>
              </a:rPr>
              <a:t>tür tepki biçimi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kullanmaktadır. Bunlar;</a:t>
            </a:r>
          </a:p>
          <a:p>
            <a:pPr>
              <a:spcBef>
                <a:spcPts val="575"/>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a:spcBef>
                <a:spcPts val="575"/>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a- </a:t>
            </a:r>
            <a:r>
              <a:rPr lang="tr-TR" sz="2800" dirty="0" err="1" smtClean="0">
                <a:latin typeface="Comic Sans MS" panose="030F0702030302020204" pitchFamily="66" charset="0"/>
                <a:ea typeface="Times New Roman" panose="02020603050405020304" pitchFamily="18" charset="0"/>
                <a:cs typeface="Book Antiqua" panose="02040602050305030304" pitchFamily="18" charset="0"/>
              </a:rPr>
              <a:t>Güvengen</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/atılgan </a:t>
            </a:r>
            <a:r>
              <a:rPr lang="tr-TR" sz="2800" dirty="0">
                <a:latin typeface="Comic Sans MS" panose="030F0702030302020204" pitchFamily="66" charset="0"/>
                <a:ea typeface="Times New Roman" panose="02020603050405020304" pitchFamily="18" charset="0"/>
                <a:cs typeface="Book Antiqua" panose="02040602050305030304" pitchFamily="18" charset="0"/>
              </a:rPr>
              <a:t>olmayan,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575"/>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b- Düşmanca </a:t>
            </a:r>
          </a:p>
          <a:p>
            <a:pPr>
              <a:spcBef>
                <a:spcPts val="575"/>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c- </a:t>
            </a:r>
            <a:r>
              <a:rPr lang="tr-TR" sz="2800" dirty="0" err="1" smtClean="0">
                <a:latin typeface="Comic Sans MS" panose="030F0702030302020204" pitchFamily="66" charset="0"/>
                <a:ea typeface="Times New Roman" panose="02020603050405020304" pitchFamily="18" charset="0"/>
                <a:cs typeface="Book Antiqua" panose="02040602050305030304" pitchFamily="18" charset="0"/>
              </a:rPr>
              <a:t>Güvengen</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atılgan</a:t>
            </a:r>
            <a:endParaRPr lang="tr-TR" sz="2800" dirty="0">
              <a:latin typeface="Comic Sans MS" pitchFamily="66"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27102" y="239886"/>
            <a:ext cx="11050382" cy="4606389"/>
          </a:xfrm>
          <a:prstGeom prst="rect">
            <a:avLst/>
          </a:prstGeom>
        </p:spPr>
        <p:txBody>
          <a:bodyPr wrap="square">
            <a:spAutoFit/>
          </a:bodyPr>
          <a:lstStyle/>
          <a:p>
            <a:pPr>
              <a:spcBef>
                <a:spcPts val="360"/>
              </a:spcBef>
              <a:spcAft>
                <a:spcPts val="0"/>
              </a:spcAft>
            </a:pPr>
            <a:r>
              <a:rPr lang="tr-TR" sz="2800" b="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a- </a:t>
            </a:r>
            <a:r>
              <a:rPr lang="tr-TR" sz="2800" b="1" dirty="0" err="1"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Güvengen</a:t>
            </a:r>
            <a:r>
              <a:rPr lang="tr-TR" sz="2800" b="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b="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(atılgan) olmayan öğretmenler,</a:t>
            </a:r>
            <a:r>
              <a:rPr lang="tr-TR" sz="2800" b="1" dirty="0">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sınıf olayları karşısında pasiftirler. Beklentilerini, çocuklardan ne islediklerini veya neyi kabul edeceklerini açıkça ifade edemezler.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360"/>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a:spcBef>
                <a:spcPts val="360"/>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Davranışsal </a:t>
            </a:r>
            <a:r>
              <a:rPr lang="tr-TR" sz="2800" dirty="0">
                <a:latin typeface="Comic Sans MS" panose="030F0702030302020204" pitchFamily="66" charset="0"/>
                <a:ea typeface="Times New Roman" panose="02020603050405020304" pitchFamily="18" charset="0"/>
                <a:cs typeface="Book Antiqua" panose="02040602050305030304" pitchFamily="18" charset="0"/>
              </a:rPr>
              <a:t>standartları açıkça belirlemede ya da belirledikleri standartları uygun eylemlerle desteklemede başarısızdırlar. İsteklerinde kararlı ve ısrarcı değildirler.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360"/>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a:spcBef>
                <a:spcPts val="360"/>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Çoğunlukla </a:t>
            </a:r>
            <a:r>
              <a:rPr lang="tr-TR" sz="2800" dirty="0">
                <a:latin typeface="Comic Sans MS" panose="030F0702030302020204" pitchFamily="66" charset="0"/>
                <a:ea typeface="Times New Roman" panose="02020603050405020304" pitchFamily="18" charset="0"/>
                <a:cs typeface="Book Antiqua" panose="02040602050305030304" pitchFamily="18" charset="0"/>
              </a:rPr>
              <a:t>çocukların davranışlarını değiştiremeyecekleri­ni düşünerek istenmeyen davranış gösteren çocuğu tehdit ederler.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p:txBody>
      </p:sp>
    </p:spTree>
    <p:extLst>
      <p:ext uri="{BB962C8B-B14F-4D97-AF65-F5344CB8AC3E}">
        <p14:creationId xmlns:p14="http://schemas.microsoft.com/office/powerpoint/2010/main" val="342638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27102" y="239886"/>
            <a:ext cx="11050382" cy="3262432"/>
          </a:xfrm>
          <a:prstGeom prst="rect">
            <a:avLst/>
          </a:prstGeom>
        </p:spPr>
        <p:txBody>
          <a:bodyPr wrap="square">
            <a:spAutoFit/>
          </a:bodyPr>
          <a:lstStyle/>
          <a:p>
            <a:pPr>
              <a:spcBef>
                <a:spcPts val="360"/>
              </a:spcBef>
              <a:spcAft>
                <a:spcPts val="0"/>
              </a:spcAft>
            </a:pPr>
            <a:endParaRPr lang="tr-TR" sz="2800" b="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endParaRPr>
          </a:p>
          <a:p>
            <a:pPr>
              <a:spcBef>
                <a:spcPts val="360"/>
              </a:spcBef>
              <a:spcAft>
                <a:spcPts val="0"/>
              </a:spcAft>
            </a:pPr>
            <a:r>
              <a:rPr lang="tr-TR" sz="2800" b="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b- Düşmanca </a:t>
            </a:r>
            <a:r>
              <a:rPr lang="tr-TR" sz="2800" b="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tepki gösteren öğretmenler </a:t>
            </a:r>
            <a:r>
              <a:rPr lang="tr-TR" sz="2800" dirty="0">
                <a:latin typeface="Comic Sans MS" panose="030F0702030302020204" pitchFamily="66" charset="0"/>
                <a:ea typeface="Times New Roman" panose="02020603050405020304" pitchFamily="18" charset="0"/>
                <a:cs typeface="Book Antiqua" panose="02040602050305030304" pitchFamily="18" charset="0"/>
              </a:rPr>
              <a:t>ise sınıfta katı bir kontrol kurmaları gerektiğine inanan, alay etme, tehdit etme gibi yöntemleri sıklıkla kullanan öğ­retmenlerdir.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360"/>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a:spcBef>
                <a:spcPts val="360"/>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Çocukların </a:t>
            </a:r>
            <a:r>
              <a:rPr lang="tr-TR" sz="2800" dirty="0">
                <a:latin typeface="Comic Sans MS" panose="030F0702030302020204" pitchFamily="66" charset="0"/>
                <a:ea typeface="Times New Roman" panose="02020603050405020304" pitchFamily="18" charset="0"/>
                <a:cs typeface="Book Antiqua" panose="02040602050305030304" pitchFamily="18" charset="0"/>
              </a:rPr>
              <a:t>çoğu öğretmenin onlardan beklediği gibi davranır ama bunu yalnızca korkudan yaparlar.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p:txBody>
      </p:sp>
    </p:spTree>
    <p:extLst>
      <p:ext uri="{BB962C8B-B14F-4D97-AF65-F5344CB8AC3E}">
        <p14:creationId xmlns:p14="http://schemas.microsoft.com/office/powerpoint/2010/main" val="43080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7435" y="346587"/>
            <a:ext cx="10989545" cy="6278642"/>
          </a:xfrm>
          <a:prstGeom prst="rect">
            <a:avLst/>
          </a:prstGeom>
        </p:spPr>
        <p:txBody>
          <a:bodyPr wrap="square">
            <a:spAutoFit/>
          </a:bodyPr>
          <a:lstStyle/>
          <a:p>
            <a:pPr>
              <a:spcBef>
                <a:spcPts val="215"/>
              </a:spcBef>
              <a:spcAft>
                <a:spcPts val="0"/>
              </a:spcAft>
            </a:pPr>
            <a:r>
              <a:rPr lang="tr-TR" sz="2800" b="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c- </a:t>
            </a:r>
            <a:r>
              <a:rPr lang="tr-TR" sz="2800" b="1" dirty="0" err="1"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Güvengen</a:t>
            </a:r>
            <a:r>
              <a:rPr lang="tr-TR" sz="2800" b="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b="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(atılgan) tepki </a:t>
            </a:r>
            <a:r>
              <a:rPr lang="tr-TR" sz="2800" b="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biçimi, </a:t>
            </a:r>
            <a:r>
              <a:rPr lang="tr-TR" sz="2800" dirty="0">
                <a:latin typeface="Comic Sans MS" panose="030F0702030302020204" pitchFamily="66" charset="0"/>
                <a:ea typeface="Times New Roman" panose="02020603050405020304" pitchFamily="18" charset="0"/>
                <a:cs typeface="Book Antiqua" panose="02040602050305030304" pitchFamily="18" charset="0"/>
              </a:rPr>
              <a:t>çocuklara nasıl davranılacağını öğretir,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ne­yin </a:t>
            </a:r>
            <a:r>
              <a:rPr lang="tr-TR" sz="2800" dirty="0">
                <a:latin typeface="Comic Sans MS" panose="030F0702030302020204" pitchFamily="66" charset="0"/>
                <a:ea typeface="Times New Roman" panose="02020603050405020304" pitchFamily="18" charset="0"/>
                <a:cs typeface="Book Antiqua" panose="02040602050305030304" pitchFamily="18" charset="0"/>
              </a:rPr>
              <a:t>kabul edilebilir, neyin edilemez olduğunu anlamalarına yardım eder.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215"/>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a:spcBef>
                <a:spcPts val="215"/>
              </a:spcBef>
              <a:spcAft>
                <a:spcPts val="0"/>
              </a:spcAft>
            </a:pPr>
            <a:r>
              <a:rPr lang="tr-TR" sz="2800" dirty="0" err="1" smtClean="0">
                <a:latin typeface="Comic Sans MS" panose="030F0702030302020204" pitchFamily="66" charset="0"/>
                <a:ea typeface="Times New Roman" panose="02020603050405020304" pitchFamily="18" charset="0"/>
                <a:cs typeface="Book Antiqua" panose="02040602050305030304" pitchFamily="18" charset="0"/>
              </a:rPr>
              <a:t>Güvengen</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(atılgan) öğretmenler düşmanlık ve tehdit edicilikten uzak, tutarlı, özenli ve ilgilidir. Beklentilerini ve duygularını açıkça ifade ederler, sınıftaki davranışlarla ilgili belirgin sınırlar koyarlar.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215"/>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a:spcBef>
                <a:spcPts val="215"/>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Kurallara </a:t>
            </a:r>
            <a:r>
              <a:rPr lang="tr-TR" sz="2800" dirty="0">
                <a:latin typeface="Comic Sans MS" panose="030F0702030302020204" pitchFamily="66" charset="0"/>
                <a:ea typeface="Times New Roman" panose="02020603050405020304" pitchFamily="18" charset="0"/>
                <a:cs typeface="Book Antiqua" panose="02040602050305030304" pitchFamily="18" charset="0"/>
              </a:rPr>
              <a:t>neden gereksinim duyulduğunu açıklar ve davranışlarını nasıl düzeltecekleri konusunda çocuklara yol gösterirler.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215"/>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a:spcBef>
                <a:spcPts val="215"/>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Konuşur­ken </a:t>
            </a:r>
            <a:r>
              <a:rPr lang="tr-TR" sz="2800" dirty="0">
                <a:latin typeface="Comic Sans MS" panose="030F0702030302020204" pitchFamily="66" charset="0"/>
                <a:ea typeface="Times New Roman" panose="02020603050405020304" pitchFamily="18" charset="0"/>
                <a:cs typeface="Book Antiqua" panose="02040602050305030304" pitchFamily="18" charset="0"/>
              </a:rPr>
              <a:t>çocukla göz iletişimi kurar, sözel ifadelerini beden diliyle desteklerler.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p:txBody>
      </p:sp>
    </p:spTree>
    <p:extLst>
      <p:ext uri="{BB962C8B-B14F-4D97-AF65-F5344CB8AC3E}">
        <p14:creationId xmlns:p14="http://schemas.microsoft.com/office/powerpoint/2010/main" val="1842428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19728" y="333859"/>
            <a:ext cx="11293730" cy="6091411"/>
          </a:xfrm>
          <a:prstGeom prst="rect">
            <a:avLst/>
          </a:prstGeom>
        </p:spPr>
        <p:txBody>
          <a:bodyPr wrap="square">
            <a:spAutoFit/>
          </a:bodyPr>
          <a:lstStyle/>
          <a:p>
            <a:pPr>
              <a:spcBef>
                <a:spcPts val="25"/>
              </a:spcBef>
              <a:spcAft>
                <a:spcPts val="0"/>
              </a:spcAft>
            </a:pPr>
            <a:r>
              <a:rPr lang="tr-TR" sz="2800" b="1" dirty="0" smtClean="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1</a:t>
            </a:r>
            <a:r>
              <a:rPr lang="tr-TR" sz="2800" b="1" dirty="0">
                <a:solidFill>
                  <a:srgbClr val="FFFF00"/>
                </a:solidFill>
                <a:latin typeface="Comic Sans MS" panose="030F0702030302020204" pitchFamily="66" charset="0"/>
                <a:ea typeface="Times New Roman" panose="02020603050405020304" pitchFamily="18" charset="0"/>
                <a:cs typeface="Book Antiqua" panose="02040602050305030304" pitchFamily="18" charset="0"/>
              </a:rPr>
              <a:t>. Disiplin planı hazırlama</a:t>
            </a:r>
            <a:endParaRPr lang="tr-TR" sz="2800" dirty="0">
              <a:solidFill>
                <a:srgbClr val="FFFF00"/>
              </a:solidFill>
              <a:latin typeface="Book Antiqua" panose="02040602050305030304" pitchFamily="18" charset="0"/>
              <a:ea typeface="Times New Roman" panose="02020603050405020304" pitchFamily="18" charset="0"/>
              <a:cs typeface="Times New Roman" panose="02020603050405020304" pitchFamily="18" charset="0"/>
            </a:endParaRPr>
          </a:p>
          <a:p>
            <a:pPr>
              <a:spcBef>
                <a:spcPts val="505"/>
              </a:spcBef>
              <a:spcAft>
                <a:spcPts val="0"/>
              </a:spcAft>
            </a:pPr>
            <a:r>
              <a:rPr lang="tr-TR" sz="2800" dirty="0">
                <a:latin typeface="Comic Sans MS" panose="030F0702030302020204" pitchFamily="66" charset="0"/>
                <a:ea typeface="Times New Roman" panose="02020603050405020304" pitchFamily="18" charset="0"/>
                <a:cs typeface="Book Antiqua" panose="02040602050305030304" pitchFamily="18" charset="0"/>
              </a:rPr>
              <a:t>Disiplin planı öğretmenin çocuklardan, çocuklarında öğretmenden beklediği davranışları belirlemeye yönelik bir sistemdir.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505"/>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a:spcBef>
                <a:spcPts val="505"/>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Esnek </a:t>
            </a:r>
            <a:r>
              <a:rPr lang="tr-TR" sz="2800" dirty="0">
                <a:latin typeface="Comic Sans MS" panose="030F0702030302020204" pitchFamily="66" charset="0"/>
                <a:ea typeface="Times New Roman" panose="02020603050405020304" pitchFamily="18" charset="0"/>
                <a:cs typeface="Book Antiqua" panose="02040602050305030304" pitchFamily="18" charset="0"/>
              </a:rPr>
              <a:t>ve dinamik bir disiplin planı, tutarlılığı sağlar, davranış yönetimini ve düzenli bir sınıf ortamı sağlamayı kolaylaştırır. Yaklaşım, disiplin planını sorumlu davranışı teşvik etmede, benlik saygısını güçlendirmede en güçlü araç olarak belirtir. Etkili bir disiplin planı üç bölümden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oluşur:</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a:spcBef>
                <a:spcPts val="430"/>
              </a:spcBef>
              <a:spcAft>
                <a:spcPts val="0"/>
              </a:spcAft>
              <a:tabLst>
                <a:tab pos="466090" algn="l"/>
              </a:tabLst>
            </a:pPr>
            <a:endParaRPr lang="tr-TR" sz="2800" b="1" dirty="0" smtClean="0">
              <a:latin typeface="Comic Sans MS" panose="030F0702030302020204" pitchFamily="66" charset="0"/>
              <a:ea typeface="Times New Roman" panose="02020603050405020304" pitchFamily="18" charset="0"/>
              <a:cs typeface="Book Antiqua" panose="02040602050305030304" pitchFamily="18" charset="0"/>
            </a:endParaRPr>
          </a:p>
          <a:p>
            <a:pPr marL="514350" indent="-514350">
              <a:spcBef>
                <a:spcPts val="430"/>
              </a:spcBef>
              <a:spcAft>
                <a:spcPts val="0"/>
              </a:spcAft>
              <a:buClr>
                <a:srgbClr val="FFFF00"/>
              </a:buClr>
              <a:buFont typeface="+mj-lt"/>
              <a:buAutoNum type="alphaUcPeriod"/>
              <a:tabLst>
                <a:tab pos="466090" algn="l"/>
              </a:tabLs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Kuralları </a:t>
            </a:r>
            <a:r>
              <a:rPr lang="tr-TR" sz="2800" dirty="0">
                <a:latin typeface="Comic Sans MS" panose="030F0702030302020204" pitchFamily="66" charset="0"/>
                <a:ea typeface="Times New Roman" panose="02020603050405020304" pitchFamily="18" charset="0"/>
                <a:cs typeface="Book Antiqua" panose="02040602050305030304" pitchFamily="18" charset="0"/>
              </a:rPr>
              <a:t>ve beklentileri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belirleme</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a:p>
            <a:pPr marL="514350" indent="-514350">
              <a:spcBef>
                <a:spcPts val="360"/>
              </a:spcBef>
              <a:spcAft>
                <a:spcPts val="0"/>
              </a:spcAft>
              <a:buClr>
                <a:srgbClr val="FFFF00"/>
              </a:buClr>
              <a:buFont typeface="+mj-lt"/>
              <a:buAutoNum type="alphaUcPeriod"/>
              <a:tabLst>
                <a:tab pos="466090" algn="l"/>
              </a:tabLs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Pozitif </a:t>
            </a:r>
            <a:r>
              <a:rPr lang="tr-TR" sz="2800" dirty="0">
                <a:latin typeface="Comic Sans MS" panose="030F0702030302020204" pitchFamily="66" charset="0"/>
                <a:ea typeface="Times New Roman" panose="02020603050405020304" pitchFamily="18" charset="0"/>
                <a:cs typeface="Book Antiqua" panose="02040602050305030304" pitchFamily="18" charset="0"/>
              </a:rPr>
              <a:t>tanıma sağlama yollarını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belirleme</a:t>
            </a:r>
          </a:p>
          <a:p>
            <a:pPr marL="514350" indent="-514350">
              <a:spcBef>
                <a:spcPts val="360"/>
              </a:spcBef>
              <a:spcAft>
                <a:spcPts val="0"/>
              </a:spcAft>
              <a:buClr>
                <a:srgbClr val="FFFF00"/>
              </a:buClr>
              <a:buFont typeface="+mj-lt"/>
              <a:buAutoNum type="alphaUcPeriod"/>
              <a:tabLst>
                <a:tab pos="466090" algn="l"/>
              </a:tabLs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Mantıksal </a:t>
            </a:r>
            <a:r>
              <a:rPr lang="tr-TR" sz="2800" dirty="0">
                <a:latin typeface="Comic Sans MS" panose="030F0702030302020204" pitchFamily="66" charset="0"/>
                <a:ea typeface="Times New Roman" panose="02020603050405020304" pitchFamily="18" charset="0"/>
                <a:cs typeface="Book Antiqua" panose="02040602050305030304" pitchFamily="18" charset="0"/>
              </a:rPr>
              <a:t>yaptırımları belirleme</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81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52463" y="588093"/>
            <a:ext cx="10725150" cy="5519460"/>
          </a:xfrm>
          <a:prstGeom prst="rect">
            <a:avLst/>
          </a:prstGeom>
        </p:spPr>
        <p:txBody>
          <a:bodyPr wrap="square">
            <a:spAutoFit/>
          </a:bodyPr>
          <a:lstStyle/>
          <a:p>
            <a:pPr>
              <a:spcBef>
                <a:spcPts val="430"/>
              </a:spcBef>
              <a:spcAft>
                <a:spcPts val="0"/>
              </a:spcAft>
              <a:buAutoNum type="alphaUcPeriod"/>
              <a:tabLst>
                <a:tab pos="0" algn="l"/>
              </a:tabLst>
            </a:pPr>
            <a:r>
              <a:rPr lang="tr-TR" sz="2800" b="1" dirty="0" smtClean="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Kuralları </a:t>
            </a:r>
            <a:r>
              <a:rPr lang="tr-TR" sz="2800" b="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ve beklentileri belirleme:</a:t>
            </a:r>
            <a:r>
              <a:rPr lang="tr-TR" sz="2800"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Kural ve beklentileri belirleme süreci, öğretmenin çocuklardan neler beklediğini, nedenleriyle birlikle açıklama sürecidir.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430"/>
              </a:spcBef>
              <a:spcAft>
                <a:spcPts val="0"/>
              </a:spcAft>
              <a:buAutoNum type="alphaUcPeriod"/>
              <a:tabLst>
                <a:tab pos="0" algn="l"/>
              </a:tabLst>
            </a:pP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430"/>
              </a:spcBef>
              <a:spcAft>
                <a:spcPts val="0"/>
              </a:spcAft>
              <a:buAutoNum type="alphaUcPeriod"/>
              <a:tabLst>
                <a:tab pos="0" algn="l"/>
              </a:tabLst>
            </a:pPr>
            <a:r>
              <a:rPr lang="tr-TR" sz="2800" b="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Pozitif tanıma sağlama yollarını belirlem</a:t>
            </a:r>
            <a:r>
              <a:rPr lang="tr-TR" sz="2800"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e: </a:t>
            </a:r>
            <a:r>
              <a:rPr lang="tr-TR" sz="2800" dirty="0">
                <a:latin typeface="Comic Sans MS" panose="030F0702030302020204" pitchFamily="66" charset="0"/>
                <a:ea typeface="Times New Roman" panose="02020603050405020304" pitchFamily="18" charset="0"/>
                <a:cs typeface="Book Antiqua" panose="02040602050305030304" pitchFamily="18" charset="0"/>
              </a:rPr>
              <a:t>Pozitif tanıma, sınıfta beklentilere göre davranan çocuklara saygı duyma, onaylama ve övgü ve ödül verme anlamına </a:t>
            </a: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gelmektedir.</a:t>
            </a:r>
          </a:p>
          <a:p>
            <a:pPr>
              <a:spcBef>
                <a:spcPts val="430"/>
              </a:spcBef>
              <a:spcAft>
                <a:spcPts val="0"/>
              </a:spcAft>
              <a:buAutoNum type="alphaUcPeriod"/>
              <a:tabLst>
                <a:tab pos="0" algn="l"/>
              </a:tabLst>
            </a:pP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430"/>
              </a:spcBef>
              <a:buFontTx/>
              <a:buAutoNum type="alphaUcPeriod"/>
              <a:tabLst>
                <a:tab pos="0" algn="l"/>
              </a:tabLst>
            </a:pPr>
            <a:r>
              <a:rPr lang="tr-TR" sz="2800" b="1"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Mantıksal yaptırımları belirleme:</a:t>
            </a:r>
            <a:r>
              <a:rPr lang="tr-TR" sz="2800" dirty="0">
                <a:solidFill>
                  <a:srgbClr val="00B0F0"/>
                </a:solidFill>
                <a:latin typeface="Comic Sans MS" panose="030F0702030302020204" pitchFamily="66" charset="0"/>
                <a:ea typeface="Times New Roman" panose="02020603050405020304" pitchFamily="18" charset="0"/>
                <a:cs typeface="Book Antiqua" panose="02040602050305030304" pitchFamily="18" charset="0"/>
              </a:rPr>
              <a:t> </a:t>
            </a:r>
            <a:r>
              <a:rPr lang="tr-TR" sz="2800" dirty="0">
                <a:latin typeface="Comic Sans MS" panose="030F0702030302020204" pitchFamily="66" charset="0"/>
                <a:ea typeface="Times New Roman" panose="02020603050405020304" pitchFamily="18" charset="0"/>
                <a:cs typeface="Book Antiqua" panose="02040602050305030304" pitchFamily="18" charset="0"/>
              </a:rPr>
              <a:t>Kural ve beklentilere uyulmadığı takdirde sonuçların neler olacağı önceden belirlenmeli ve çocuklara açıklanmalıdır. </a:t>
            </a:r>
          </a:p>
          <a:p>
            <a:pPr>
              <a:spcBef>
                <a:spcPts val="430"/>
              </a:spcBef>
              <a:spcAft>
                <a:spcPts val="0"/>
              </a:spcAft>
              <a:buAutoNum type="alphaUcPeriod"/>
              <a:tabLst>
                <a:tab pos="0" algn="l"/>
              </a:tabLst>
            </a:pP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p:txBody>
      </p:sp>
    </p:spTree>
    <p:extLst>
      <p:ext uri="{BB962C8B-B14F-4D97-AF65-F5344CB8AC3E}">
        <p14:creationId xmlns:p14="http://schemas.microsoft.com/office/powerpoint/2010/main" val="107020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96413" y="923084"/>
            <a:ext cx="10692582" cy="2780248"/>
          </a:xfrm>
          <a:prstGeom prst="rect">
            <a:avLst/>
          </a:prstGeom>
        </p:spPr>
        <p:txBody>
          <a:bodyPr wrap="square">
            <a:spAutoFit/>
          </a:bodyPr>
          <a:lstStyle/>
          <a:p>
            <a:pPr>
              <a:spcBef>
                <a:spcPts val="430"/>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Yaklaşıma göre öğret­menlere</a:t>
            </a:r>
            <a:r>
              <a:rPr lang="tr-TR" sz="2800" dirty="0">
                <a:latin typeface="Comic Sans MS" panose="030F0702030302020204" pitchFamily="66" charset="0"/>
                <a:ea typeface="Times New Roman" panose="02020603050405020304" pitchFamily="18" charset="0"/>
                <a:cs typeface="Book Antiqua" panose="02040602050305030304" pitchFamily="18" charset="0"/>
              </a:rPr>
              <a:t>, istenmeyen davranışlar uygulanacak yaptırımların sırasını belirleyen bir hiyerarşi oluşturmaları önerilmektedir. </a:t>
            </a:r>
            <a:endParaRPr lang="tr-TR" sz="2800" dirty="0" smtClean="0">
              <a:latin typeface="Comic Sans MS" panose="030F0702030302020204" pitchFamily="66" charset="0"/>
              <a:ea typeface="Times New Roman" panose="02020603050405020304" pitchFamily="18" charset="0"/>
              <a:cs typeface="Book Antiqua" panose="02040602050305030304" pitchFamily="18" charset="0"/>
            </a:endParaRPr>
          </a:p>
          <a:p>
            <a:pPr>
              <a:spcBef>
                <a:spcPts val="430"/>
              </a:spcBef>
              <a:spcAft>
                <a:spcPts val="0"/>
              </a:spcAft>
            </a:pPr>
            <a:endParaRPr lang="tr-TR" sz="2800" dirty="0">
              <a:latin typeface="Comic Sans MS" panose="030F0702030302020204" pitchFamily="66" charset="0"/>
              <a:ea typeface="Times New Roman" panose="02020603050405020304" pitchFamily="18" charset="0"/>
              <a:cs typeface="Book Antiqua" panose="02040602050305030304" pitchFamily="18" charset="0"/>
            </a:endParaRPr>
          </a:p>
          <a:p>
            <a:pPr>
              <a:spcBef>
                <a:spcPts val="430"/>
              </a:spcBef>
              <a:spcAft>
                <a:spcPts val="0"/>
              </a:spcAft>
            </a:pPr>
            <a:r>
              <a:rPr lang="tr-TR" sz="2800" dirty="0" smtClean="0">
                <a:latin typeface="Comic Sans MS" panose="030F0702030302020204" pitchFamily="66" charset="0"/>
                <a:ea typeface="Times New Roman" panose="02020603050405020304" pitchFamily="18" charset="0"/>
                <a:cs typeface="Book Antiqua" panose="02040602050305030304" pitchFamily="18" charset="0"/>
              </a:rPr>
              <a:t>Hiyerarşideki </a:t>
            </a:r>
            <a:r>
              <a:rPr lang="tr-TR" sz="2800" dirty="0">
                <a:latin typeface="Comic Sans MS" panose="030F0702030302020204" pitchFamily="66" charset="0"/>
                <a:ea typeface="Times New Roman" panose="02020603050405020304" pitchFamily="18" charset="0"/>
                <a:cs typeface="Book Antiqua" panose="02040602050305030304" pitchFamily="18" charset="0"/>
              </a:rPr>
              <a:t>her yaptırım bir öncekine göre daha büyük olmalıdır. </a:t>
            </a:r>
            <a:endParaRPr lang="tr-TR" sz="2800"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312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ğ">
  <a:themeElements>
    <a:clrScheme name="Ağ">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Ağ">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ğ">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Ağ Gözü</Template>
  <TotalTime>473</TotalTime>
  <Words>953</Words>
  <Application>Microsoft Office PowerPoint</Application>
  <PresentationFormat>Geniş ekran</PresentationFormat>
  <Paragraphs>118</Paragraphs>
  <Slides>23</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23</vt:i4>
      </vt:variant>
    </vt:vector>
  </HeadingPairs>
  <TitlesOfParts>
    <vt:vector size="33" baseType="lpstr">
      <vt:lpstr>Arial</vt:lpstr>
      <vt:lpstr>Book Antiqua</vt:lpstr>
      <vt:lpstr>Calibri</vt:lpstr>
      <vt:lpstr>Century Gothic</vt:lpstr>
      <vt:lpstr>Comic Sans MS</vt:lpstr>
      <vt:lpstr>Constantia</vt:lpstr>
      <vt:lpstr>Sylfaen</vt:lpstr>
      <vt:lpstr>Times New Roman</vt:lpstr>
      <vt:lpstr>Wingdings</vt:lpstr>
      <vt:lpstr>Ağ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osdogan1</dc:creator>
  <cp:lastModifiedBy>osmansenai</cp:lastModifiedBy>
  <cp:revision>92</cp:revision>
  <dcterms:created xsi:type="dcterms:W3CDTF">2022-08-31T20:28:47Z</dcterms:created>
  <dcterms:modified xsi:type="dcterms:W3CDTF">2023-01-01T18:49:16Z</dcterms:modified>
</cp:coreProperties>
</file>