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30"/>
  </p:notesMasterIdLst>
  <p:sldIdLst>
    <p:sldId id="256" r:id="rId2"/>
    <p:sldId id="406" r:id="rId3"/>
    <p:sldId id="396" r:id="rId4"/>
    <p:sldId id="397" r:id="rId5"/>
    <p:sldId id="407" r:id="rId6"/>
    <p:sldId id="408" r:id="rId7"/>
    <p:sldId id="409" r:id="rId8"/>
    <p:sldId id="410" r:id="rId9"/>
    <p:sldId id="398" r:id="rId10"/>
    <p:sldId id="411" r:id="rId11"/>
    <p:sldId id="417" r:id="rId12"/>
    <p:sldId id="418" r:id="rId13"/>
    <p:sldId id="419" r:id="rId14"/>
    <p:sldId id="420" r:id="rId15"/>
    <p:sldId id="421" r:id="rId16"/>
    <p:sldId id="399" r:id="rId17"/>
    <p:sldId id="400" r:id="rId18"/>
    <p:sldId id="415" r:id="rId19"/>
    <p:sldId id="416" r:id="rId20"/>
    <p:sldId id="401" r:id="rId21"/>
    <p:sldId id="402" r:id="rId22"/>
    <p:sldId id="413" r:id="rId23"/>
    <p:sldId id="414" r:id="rId24"/>
    <p:sldId id="403" r:id="rId25"/>
    <p:sldId id="412" r:id="rId26"/>
    <p:sldId id="404" r:id="rId27"/>
    <p:sldId id="405" r:id="rId28"/>
    <p:sldId id="324" r:id="rId2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Orta Stil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10458D-90C7-4135-9E3B-9826B0252A46}" type="datetimeFigureOut">
              <a:rPr lang="tr-TR" smtClean="0"/>
              <a:t>1.1.2023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2F3CA4-2C39-404F-8E25-D17FFF9CA82F}" type="slidenum">
              <a:rPr lang="tr-TR" smtClean="0"/>
              <a:t>‹#›</a:t>
            </a:fld>
            <a:endParaRPr lang="tr-TR"/>
          </a:p>
        </p:txBody>
      </p:sp>
    </p:spTree>
    <p:extLst>
      <p:ext uri="{BB962C8B-B14F-4D97-AF65-F5344CB8AC3E}">
        <p14:creationId xmlns:p14="http://schemas.microsoft.com/office/powerpoint/2010/main" val="4068027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03FA7D4-F22B-4CCF-929B-549083B0748D}" type="datetimeFigureOut">
              <a:rPr lang="tr-TR" smtClean="0"/>
              <a:t>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936023B-A882-4011-8597-50F56DCF329F}" type="slidenum">
              <a:rPr lang="tr-TR" smtClean="0"/>
              <a:t>‹#›</a:t>
            </a:fld>
            <a:endParaRPr lang="tr-TR"/>
          </a:p>
        </p:txBody>
      </p:sp>
    </p:spTree>
    <p:extLst>
      <p:ext uri="{BB962C8B-B14F-4D97-AF65-F5344CB8AC3E}">
        <p14:creationId xmlns:p14="http://schemas.microsoft.com/office/powerpoint/2010/main" val="3003443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03FA7D4-F22B-4CCF-929B-549083B0748D}" type="datetimeFigureOut">
              <a:rPr lang="tr-TR" smtClean="0"/>
              <a:t>1.1.2023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936023B-A882-4011-8597-50F56DCF329F}" type="slidenum">
              <a:rPr lang="tr-TR" smtClean="0"/>
              <a:t>‹#›</a:t>
            </a:fld>
            <a:endParaRPr lang="tr-TR"/>
          </a:p>
        </p:txBody>
      </p:sp>
    </p:spTree>
    <p:extLst>
      <p:ext uri="{BB962C8B-B14F-4D97-AF65-F5344CB8AC3E}">
        <p14:creationId xmlns:p14="http://schemas.microsoft.com/office/powerpoint/2010/main" val="1404899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03FA7D4-F22B-4CCF-929B-549083B0748D}" type="datetimeFigureOut">
              <a:rPr lang="tr-TR" smtClean="0"/>
              <a:t>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936023B-A882-4011-8597-50F56DCF329F}" type="slidenum">
              <a:rPr lang="tr-TR" smtClean="0"/>
              <a:t>‹#›</a:t>
            </a:fld>
            <a:endParaRPr lang="tr-TR"/>
          </a:p>
        </p:txBody>
      </p:sp>
    </p:spTree>
    <p:extLst>
      <p:ext uri="{BB962C8B-B14F-4D97-AF65-F5344CB8AC3E}">
        <p14:creationId xmlns:p14="http://schemas.microsoft.com/office/powerpoint/2010/main" val="1004352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tr-TR" smtClean="0"/>
              <a:t>Asıl metin stillerini düzenlemek için tıklatın</a:t>
            </a:r>
          </a:p>
        </p:txBody>
      </p:sp>
      <p:sp>
        <p:nvSpPr>
          <p:cNvPr id="4" name="Date Placeholder 3"/>
          <p:cNvSpPr>
            <a:spLocks noGrp="1"/>
          </p:cNvSpPr>
          <p:nvPr>
            <p:ph type="dt" sz="half" idx="10"/>
          </p:nvPr>
        </p:nvSpPr>
        <p:spPr/>
        <p:txBody>
          <a:bodyPr/>
          <a:lstStyle/>
          <a:p>
            <a:fld id="{A03FA7D4-F22B-4CCF-929B-549083B0748D}" type="datetimeFigureOut">
              <a:rPr lang="tr-TR" smtClean="0"/>
              <a:t>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936023B-A882-4011-8597-50F56DCF329F}" type="slidenum">
              <a:rPr lang="tr-TR" smtClean="0"/>
              <a:t>‹#›</a:t>
            </a:fld>
            <a:endParaRPr lang="tr-TR"/>
          </a:p>
        </p:txBody>
      </p:sp>
    </p:spTree>
    <p:extLst>
      <p:ext uri="{BB962C8B-B14F-4D97-AF65-F5344CB8AC3E}">
        <p14:creationId xmlns:p14="http://schemas.microsoft.com/office/powerpoint/2010/main" val="1410206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tr-TR" smtClean="0"/>
              <a:t>Asıl metin stillerini düzenlemek için tıklatın</a:t>
            </a:r>
          </a:p>
        </p:txBody>
      </p:sp>
      <p:sp>
        <p:nvSpPr>
          <p:cNvPr id="4" name="Date Placeholder 3"/>
          <p:cNvSpPr>
            <a:spLocks noGrp="1"/>
          </p:cNvSpPr>
          <p:nvPr>
            <p:ph type="dt" sz="half" idx="10"/>
          </p:nvPr>
        </p:nvSpPr>
        <p:spPr/>
        <p:txBody>
          <a:bodyPr/>
          <a:lstStyle/>
          <a:p>
            <a:fld id="{A03FA7D4-F22B-4CCF-929B-549083B0748D}" type="datetimeFigureOut">
              <a:rPr lang="tr-TR" smtClean="0"/>
              <a:t>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936023B-A882-4011-8597-50F56DCF329F}" type="slidenum">
              <a:rPr lang="tr-TR" smtClean="0"/>
              <a:t>‹#›</a:t>
            </a:fld>
            <a:endParaRPr lang="tr-TR"/>
          </a:p>
        </p:txBody>
      </p:sp>
    </p:spTree>
    <p:extLst>
      <p:ext uri="{BB962C8B-B14F-4D97-AF65-F5344CB8AC3E}">
        <p14:creationId xmlns:p14="http://schemas.microsoft.com/office/powerpoint/2010/main" val="3972374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03FA7D4-F22B-4CCF-929B-549083B0748D}" type="datetimeFigureOut">
              <a:rPr lang="tr-TR" smtClean="0"/>
              <a:t>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936023B-A882-4011-8597-50F56DCF329F}" type="slidenum">
              <a:rPr lang="tr-TR" smtClean="0"/>
              <a:t>‹#›</a:t>
            </a:fld>
            <a:endParaRPr lang="tr-TR"/>
          </a:p>
        </p:txBody>
      </p:sp>
    </p:spTree>
    <p:extLst>
      <p:ext uri="{BB962C8B-B14F-4D97-AF65-F5344CB8AC3E}">
        <p14:creationId xmlns:p14="http://schemas.microsoft.com/office/powerpoint/2010/main" val="3709977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03FA7D4-F22B-4CCF-929B-549083B0748D}" type="datetimeFigureOut">
              <a:rPr lang="tr-TR" smtClean="0"/>
              <a:t>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936023B-A882-4011-8597-50F56DCF329F}" type="slidenum">
              <a:rPr lang="tr-TR" smtClean="0"/>
              <a:t>‹#›</a:t>
            </a:fld>
            <a:endParaRPr lang="tr-TR"/>
          </a:p>
        </p:txBody>
      </p:sp>
    </p:spTree>
    <p:extLst>
      <p:ext uri="{BB962C8B-B14F-4D97-AF65-F5344CB8AC3E}">
        <p14:creationId xmlns:p14="http://schemas.microsoft.com/office/powerpoint/2010/main" val="1278301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03FA7D4-F22B-4CCF-929B-549083B0748D}" type="datetimeFigureOut">
              <a:rPr lang="tr-TR" smtClean="0"/>
              <a:t>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936023B-A882-4011-8597-50F56DCF329F}" type="slidenum">
              <a:rPr lang="tr-TR" smtClean="0"/>
              <a:t>‹#›</a:t>
            </a:fld>
            <a:endParaRPr lang="tr-TR"/>
          </a:p>
        </p:txBody>
      </p:sp>
    </p:spTree>
    <p:extLst>
      <p:ext uri="{BB962C8B-B14F-4D97-AF65-F5344CB8AC3E}">
        <p14:creationId xmlns:p14="http://schemas.microsoft.com/office/powerpoint/2010/main" val="2294908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03FA7D4-F22B-4CCF-929B-549083B0748D}" type="datetimeFigureOut">
              <a:rPr lang="tr-TR" smtClean="0"/>
              <a:t>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936023B-A882-4011-8597-50F56DCF329F}" type="slidenum">
              <a:rPr lang="tr-TR" smtClean="0"/>
              <a:t>‹#›</a:t>
            </a:fld>
            <a:endParaRPr lang="tr-TR"/>
          </a:p>
        </p:txBody>
      </p:sp>
    </p:spTree>
    <p:extLst>
      <p:ext uri="{BB962C8B-B14F-4D97-AF65-F5344CB8AC3E}">
        <p14:creationId xmlns:p14="http://schemas.microsoft.com/office/powerpoint/2010/main" val="1397689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03FA7D4-F22B-4CCF-929B-549083B0748D}" type="datetimeFigureOut">
              <a:rPr lang="tr-TR" smtClean="0"/>
              <a:t>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936023B-A882-4011-8597-50F56DCF329F}" type="slidenum">
              <a:rPr lang="tr-TR" smtClean="0"/>
              <a:t>‹#›</a:t>
            </a:fld>
            <a:endParaRPr lang="tr-TR"/>
          </a:p>
        </p:txBody>
      </p:sp>
    </p:spTree>
    <p:extLst>
      <p:ext uri="{BB962C8B-B14F-4D97-AF65-F5344CB8AC3E}">
        <p14:creationId xmlns:p14="http://schemas.microsoft.com/office/powerpoint/2010/main" val="2825650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03FA7D4-F22B-4CCF-929B-549083B0748D}" type="datetimeFigureOut">
              <a:rPr lang="tr-TR" smtClean="0"/>
              <a:t>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936023B-A882-4011-8597-50F56DCF329F}" type="slidenum">
              <a:rPr lang="tr-TR" smtClean="0"/>
              <a:t>‹#›</a:t>
            </a:fld>
            <a:endParaRPr lang="tr-TR"/>
          </a:p>
        </p:txBody>
      </p:sp>
    </p:spTree>
    <p:extLst>
      <p:ext uri="{BB962C8B-B14F-4D97-AF65-F5344CB8AC3E}">
        <p14:creationId xmlns:p14="http://schemas.microsoft.com/office/powerpoint/2010/main" val="823095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03FA7D4-F22B-4CCF-929B-549083B0748D}" type="datetimeFigureOut">
              <a:rPr lang="tr-TR" smtClean="0"/>
              <a:t>1.1.2023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936023B-A882-4011-8597-50F56DCF329F}" type="slidenum">
              <a:rPr lang="tr-TR" smtClean="0"/>
              <a:t>‹#›</a:t>
            </a:fld>
            <a:endParaRPr lang="tr-TR"/>
          </a:p>
        </p:txBody>
      </p:sp>
    </p:spTree>
    <p:extLst>
      <p:ext uri="{BB962C8B-B14F-4D97-AF65-F5344CB8AC3E}">
        <p14:creationId xmlns:p14="http://schemas.microsoft.com/office/powerpoint/2010/main" val="2888242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03FA7D4-F22B-4CCF-929B-549083B0748D}" type="datetimeFigureOut">
              <a:rPr lang="tr-TR" smtClean="0"/>
              <a:t>1.1.2023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936023B-A882-4011-8597-50F56DCF329F}" type="slidenum">
              <a:rPr lang="tr-TR" smtClean="0"/>
              <a:t>‹#›</a:t>
            </a:fld>
            <a:endParaRPr lang="tr-TR"/>
          </a:p>
        </p:txBody>
      </p:sp>
    </p:spTree>
    <p:extLst>
      <p:ext uri="{BB962C8B-B14F-4D97-AF65-F5344CB8AC3E}">
        <p14:creationId xmlns:p14="http://schemas.microsoft.com/office/powerpoint/2010/main" val="3439753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03FA7D4-F22B-4CCF-929B-549083B0748D}" type="datetimeFigureOut">
              <a:rPr lang="tr-TR" smtClean="0"/>
              <a:t>1.1.2023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936023B-A882-4011-8597-50F56DCF329F}" type="slidenum">
              <a:rPr lang="tr-TR" smtClean="0"/>
              <a:t>‹#›</a:t>
            </a:fld>
            <a:endParaRPr lang="tr-TR"/>
          </a:p>
        </p:txBody>
      </p:sp>
    </p:spTree>
    <p:extLst>
      <p:ext uri="{BB962C8B-B14F-4D97-AF65-F5344CB8AC3E}">
        <p14:creationId xmlns:p14="http://schemas.microsoft.com/office/powerpoint/2010/main" val="629509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3FA7D4-F22B-4CCF-929B-549083B0748D}" type="datetimeFigureOut">
              <a:rPr lang="tr-TR" smtClean="0"/>
              <a:t>1.1.2023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936023B-A882-4011-8597-50F56DCF329F}" type="slidenum">
              <a:rPr lang="tr-TR" smtClean="0"/>
              <a:t>‹#›</a:t>
            </a:fld>
            <a:endParaRPr lang="tr-TR"/>
          </a:p>
        </p:txBody>
      </p:sp>
    </p:spTree>
    <p:extLst>
      <p:ext uri="{BB962C8B-B14F-4D97-AF65-F5344CB8AC3E}">
        <p14:creationId xmlns:p14="http://schemas.microsoft.com/office/powerpoint/2010/main" val="54510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03FA7D4-F22B-4CCF-929B-549083B0748D}" type="datetimeFigureOut">
              <a:rPr lang="tr-TR" smtClean="0"/>
              <a:t>1.1.2023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936023B-A882-4011-8597-50F56DCF329F}" type="slidenum">
              <a:rPr lang="tr-TR" smtClean="0"/>
              <a:t>‹#›</a:t>
            </a:fld>
            <a:endParaRPr lang="tr-TR"/>
          </a:p>
        </p:txBody>
      </p:sp>
    </p:spTree>
    <p:extLst>
      <p:ext uri="{BB962C8B-B14F-4D97-AF65-F5344CB8AC3E}">
        <p14:creationId xmlns:p14="http://schemas.microsoft.com/office/powerpoint/2010/main" val="291343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a:off x="6399212" y="5883275"/>
            <a:ext cx="914400" cy="365125"/>
          </a:xfrm>
        </p:spPr>
        <p:txBody>
          <a:bodyPr/>
          <a:lstStyle/>
          <a:p>
            <a:fld id="{A03FA7D4-F22B-4CCF-929B-549083B0748D}" type="datetimeFigureOut">
              <a:rPr lang="tr-TR" smtClean="0"/>
              <a:t>1.1.2023</a:t>
            </a:fld>
            <a:endParaRPr lang="tr-TR"/>
          </a:p>
        </p:txBody>
      </p:sp>
      <p:sp>
        <p:nvSpPr>
          <p:cNvPr id="6" name="Footer Placeholder 5"/>
          <p:cNvSpPr>
            <a:spLocks noGrp="1"/>
          </p:cNvSpPr>
          <p:nvPr>
            <p:ph type="ftr" sz="quarter" idx="11"/>
          </p:nvPr>
        </p:nvSpPr>
        <p:spPr>
          <a:xfrm>
            <a:off x="1141412" y="5883275"/>
            <a:ext cx="5105400" cy="365125"/>
          </a:xfrm>
        </p:spPr>
        <p:txBody>
          <a:bodyPr/>
          <a:lstStyle/>
          <a:p>
            <a:endParaRPr lang="tr-TR"/>
          </a:p>
        </p:txBody>
      </p:sp>
      <p:sp>
        <p:nvSpPr>
          <p:cNvPr id="7" name="Slide Number Placeholder 6"/>
          <p:cNvSpPr>
            <a:spLocks noGrp="1"/>
          </p:cNvSpPr>
          <p:nvPr>
            <p:ph type="sldNum" sz="quarter" idx="12"/>
          </p:nvPr>
        </p:nvSpPr>
        <p:spPr>
          <a:xfrm>
            <a:off x="10742612" y="5883275"/>
            <a:ext cx="322567" cy="365125"/>
          </a:xfrm>
        </p:spPr>
        <p:txBody>
          <a:bodyPr/>
          <a:lstStyle/>
          <a:p>
            <a:fld id="{2936023B-A882-4011-8597-50F56DCF329F}" type="slidenum">
              <a:rPr lang="tr-TR" smtClean="0"/>
              <a:t>‹#›</a:t>
            </a:fld>
            <a:endParaRPr lang="tr-TR"/>
          </a:p>
        </p:txBody>
      </p:sp>
    </p:spTree>
    <p:extLst>
      <p:ext uri="{BB962C8B-B14F-4D97-AF65-F5344CB8AC3E}">
        <p14:creationId xmlns:p14="http://schemas.microsoft.com/office/powerpoint/2010/main" val="1087147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A03FA7D4-F22B-4CCF-929B-549083B0748D}" type="datetimeFigureOut">
              <a:rPr lang="tr-TR" smtClean="0"/>
              <a:t>1.1.2023</a:t>
            </a:fld>
            <a:endParaRPr lang="tr-TR"/>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tr-TR"/>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2936023B-A882-4011-8597-50F56DCF329F}" type="slidenum">
              <a:rPr lang="tr-TR" smtClean="0"/>
              <a:t>‹#›</a:t>
            </a:fld>
            <a:endParaRPr lang="tr-TR"/>
          </a:p>
        </p:txBody>
      </p:sp>
    </p:spTree>
    <p:extLst>
      <p:ext uri="{BB962C8B-B14F-4D97-AF65-F5344CB8AC3E}">
        <p14:creationId xmlns:p14="http://schemas.microsoft.com/office/powerpoint/2010/main" val="3132249677"/>
      </p:ext>
    </p:extLst>
  </p:cSld>
  <p:clrMap bg1="dk1" tx1="lt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2201349"/>
            <a:ext cx="12192000" cy="1200329"/>
          </a:xfrm>
          <a:prstGeom prst="rect">
            <a:avLst/>
          </a:prstGeom>
        </p:spPr>
        <p:txBody>
          <a:bodyPr wrap="square">
            <a:spAutoFit/>
          </a:bodyPr>
          <a:lstStyle/>
          <a:p>
            <a:pPr algn="ctr"/>
            <a:r>
              <a:rPr lang="tr-TR" sz="7200" b="1" dirty="0">
                <a:solidFill>
                  <a:srgbClr val="FFFF00"/>
                </a:solidFill>
                <a:effectLst>
                  <a:outerShdw blurRad="38100" dist="38100" dir="2700000" algn="tl">
                    <a:srgbClr val="000000">
                      <a:alpha val="43137"/>
                    </a:srgbClr>
                  </a:outerShdw>
                </a:effectLst>
                <a:latin typeface="Comic Sans MS" panose="030F0702030302020204" pitchFamily="66" charset="0"/>
              </a:rPr>
              <a:t>Özel Gereksinimli Çocuklar</a:t>
            </a:r>
          </a:p>
        </p:txBody>
      </p:sp>
    </p:spTree>
    <p:extLst>
      <p:ext uri="{BB962C8B-B14F-4D97-AF65-F5344CB8AC3E}">
        <p14:creationId xmlns:p14="http://schemas.microsoft.com/office/powerpoint/2010/main" val="467078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47700" y="602007"/>
            <a:ext cx="10896600" cy="4678204"/>
          </a:xfrm>
          <a:prstGeom prst="rect">
            <a:avLst/>
          </a:prstGeom>
        </p:spPr>
        <p:txBody>
          <a:bodyPr wrap="square">
            <a:spAutoFit/>
          </a:bodyPr>
          <a:lstStyle/>
          <a:p>
            <a:pPr>
              <a:spcBef>
                <a:spcPts val="240"/>
              </a:spcBef>
              <a:spcAft>
                <a:spcPts val="0"/>
              </a:spcAft>
            </a:pPr>
            <a:r>
              <a:rPr lang="tr-TR" b="1" dirty="0">
                <a:solidFill>
                  <a:srgbClr val="FFFF00"/>
                </a:solidFill>
                <a:latin typeface="Comic Sans MS" panose="030F0702030302020204" pitchFamily="66" charset="0"/>
                <a:ea typeface="Times New Roman" panose="02020603050405020304" pitchFamily="18" charset="0"/>
                <a:cs typeface="Candara" panose="020E0502030303020204" pitchFamily="34" charset="0"/>
              </a:rPr>
              <a:t>Öğrenme Güçlüğü, Dikkat Eksikliği ve Hiperaktivite Bozukluğu Olan Çocuklar</a:t>
            </a:r>
            <a:endParaRPr lang="tr-TR" sz="2800" dirty="0">
              <a:solidFill>
                <a:srgbClr val="FFFF00"/>
              </a:solidFill>
              <a:latin typeface="Candara" panose="020E0502030303020204" pitchFamily="34" charset="0"/>
              <a:ea typeface="Times New Roman" panose="02020603050405020304" pitchFamily="18" charset="0"/>
              <a:cs typeface="Times New Roman" panose="02020603050405020304" pitchFamily="18" charset="0"/>
            </a:endParaRPr>
          </a:p>
          <a:p>
            <a:pPr>
              <a:spcBef>
                <a:spcPts val="360"/>
              </a:spcBef>
              <a:spcAft>
                <a:spcPts val="0"/>
              </a:spcAft>
            </a:pPr>
            <a:endParaRPr lang="tr-TR" dirty="0" smtClean="0">
              <a:latin typeface="Comic Sans MS" panose="030F0702030302020204" pitchFamily="66" charset="0"/>
              <a:ea typeface="Times New Roman" panose="02020603050405020304" pitchFamily="18" charset="0"/>
              <a:cs typeface="Times New Roman" panose="02020603050405020304" pitchFamily="18" charset="0"/>
            </a:endParaRPr>
          </a:p>
          <a:p>
            <a:pPr>
              <a:spcBef>
                <a:spcPts val="360"/>
              </a:spcBef>
              <a:spcAft>
                <a:spcPts val="0"/>
              </a:spcAft>
            </a:pPr>
            <a:r>
              <a:rPr lang="tr-TR" dirty="0" smtClean="0">
                <a:latin typeface="Comic Sans MS" panose="030F0702030302020204" pitchFamily="66" charset="0"/>
                <a:ea typeface="Times New Roman" panose="02020603050405020304" pitchFamily="18" charset="0"/>
                <a:cs typeface="Times New Roman" panose="02020603050405020304" pitchFamily="18" charset="0"/>
              </a:rPr>
              <a:t>Öğrenme </a:t>
            </a:r>
            <a:r>
              <a:rPr lang="tr-TR" dirty="0">
                <a:latin typeface="Comic Sans MS" panose="030F0702030302020204" pitchFamily="66" charset="0"/>
                <a:ea typeface="Times New Roman" panose="02020603050405020304" pitchFamily="18" charset="0"/>
                <a:cs typeface="Times New Roman" panose="02020603050405020304" pitchFamily="18" charset="0"/>
              </a:rPr>
              <a:t>güçlüğü olan çocuklar özellikleri bakımından birbirlerinden çok farklıdırlar. Fakat ortak olan özellikleri çalışma becerilerini doğru şekilde kulla­namamalarıdır Bilişsel davranışsal özelliklerine bakıldığında ise algısal, algısal devinimsel ve eşgüdüm problemleri, dikkat bozuklukları ve aşırı hareketlilik, dü­şünme ve bellek problemleri yaşadıkları görülmektedir. Genellikle zekaları nor­mal ya da normale yakındır. Bazılarının ise normalin üzerinde zekaya veya üstün yeteneğe sahip olabildikleri görülmektedir.</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a:p>
            <a:pPr>
              <a:spcBef>
                <a:spcPts val="215"/>
              </a:spcBef>
              <a:spcAft>
                <a:spcPts val="0"/>
              </a:spcAft>
            </a:pPr>
            <a:r>
              <a:rPr lang="tr-TR" dirty="0">
                <a:latin typeface="Comic Sans MS" panose="030F0702030302020204" pitchFamily="66" charset="0"/>
                <a:ea typeface="Times New Roman" panose="02020603050405020304" pitchFamily="18" charset="0"/>
                <a:cs typeface="Times New Roman" panose="02020603050405020304" pitchFamily="18" charset="0"/>
              </a:rPr>
              <a:t> </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a:p>
            <a:pPr>
              <a:spcBef>
                <a:spcPts val="215"/>
              </a:spcBef>
              <a:spcAft>
                <a:spcPts val="0"/>
              </a:spcAft>
            </a:pPr>
            <a:r>
              <a:rPr lang="tr-TR" dirty="0">
                <a:latin typeface="Comic Sans MS" panose="030F0702030302020204" pitchFamily="66" charset="0"/>
                <a:ea typeface="Times New Roman" panose="02020603050405020304" pitchFamily="18" charset="0"/>
                <a:cs typeface="Times New Roman" panose="02020603050405020304" pitchFamily="18" charset="0"/>
              </a:rPr>
              <a:t>Öğrenme güçlüğü olan gocuklar sosyal ortamlara uyum sağlamada güçlükler yaşayabilir. Anti-sosyal davranırlar sergileyebilir ve bazen de içe kapanıktırlar. Dik­kat eksikliği ve hiperaktivite ile birlikte grup uyumunu bozabilir, kurallara uyma­yabilirler. Genellikle kelimeler, dilbilgisi, dilin anlamsal ve edimsel kazanımı ve matematik ile ilgili alanlarda problemler yaşarlar. Motor becerilerde problemi olan çocuklar; elini kullanmada, topu atma ve yakalamada, okuma ve yazmada, kalem tutmada güçlükler yaşarken, bellekte tutma becerisinin yetersiz olması ise doğrudan okuma yazma, matematik ve dilin edinimi ile ilgili süreçleri etkilemektedir (</a:t>
            </a:r>
            <a:r>
              <a:rPr lang="tr-TR" dirty="0" err="1">
                <a:latin typeface="Comic Sans MS" panose="030F0702030302020204" pitchFamily="66" charset="0"/>
                <a:ea typeface="Times New Roman" panose="02020603050405020304" pitchFamily="18" charset="0"/>
                <a:cs typeface="Times New Roman" panose="02020603050405020304" pitchFamily="18" charset="0"/>
              </a:rPr>
              <a:t>Alloway</a:t>
            </a:r>
            <a:r>
              <a:rPr lang="tr-TR" dirty="0">
                <a:latin typeface="Comic Sans MS" panose="030F0702030302020204" pitchFamily="66" charset="0"/>
                <a:ea typeface="Times New Roman" panose="02020603050405020304" pitchFamily="18" charset="0"/>
                <a:cs typeface="Times New Roman" panose="02020603050405020304" pitchFamily="18" charset="0"/>
              </a:rPr>
              <a:t> ve </a:t>
            </a:r>
            <a:r>
              <a:rPr lang="tr-TR" dirty="0" err="1">
                <a:latin typeface="Comic Sans MS" panose="030F0702030302020204" pitchFamily="66" charset="0"/>
                <a:ea typeface="Times New Roman" panose="02020603050405020304" pitchFamily="18" charset="0"/>
                <a:cs typeface="Times New Roman" panose="02020603050405020304" pitchFamily="18" charset="0"/>
              </a:rPr>
              <a:t>Archibald</a:t>
            </a:r>
            <a:r>
              <a:rPr lang="tr-TR" dirty="0">
                <a:latin typeface="Comic Sans MS" panose="030F0702030302020204" pitchFamily="66" charset="0"/>
                <a:ea typeface="Times New Roman" panose="02020603050405020304" pitchFamily="18" charset="0"/>
                <a:cs typeface="Times New Roman" panose="02020603050405020304" pitchFamily="18" charset="0"/>
              </a:rPr>
              <a:t>. 2008</a:t>
            </a:r>
            <a:r>
              <a:rPr lang="tr-TR" dirty="0" smtClean="0">
                <a:latin typeface="Comic Sans MS" panose="030F0702030302020204" pitchFamily="66" charset="0"/>
                <a:ea typeface="Times New Roman" panose="02020603050405020304" pitchFamily="18" charset="0"/>
                <a:cs typeface="Times New Roman" panose="02020603050405020304" pitchFamily="18" charset="0"/>
              </a:rPr>
              <a:t>).</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624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33414" y="987771"/>
            <a:ext cx="10482263" cy="2964914"/>
          </a:xfrm>
          <a:prstGeom prst="rect">
            <a:avLst/>
          </a:prstGeom>
        </p:spPr>
        <p:txBody>
          <a:bodyPr wrap="square">
            <a:spAutoFit/>
          </a:bodyPr>
          <a:lstStyle/>
          <a:p>
            <a:pPr>
              <a:spcBef>
                <a:spcPts val="430"/>
              </a:spcBef>
              <a:spcAft>
                <a:spcPts val="0"/>
              </a:spcAft>
            </a:pPr>
            <a:r>
              <a:rPr lang="tr-TR" dirty="0" smtClean="0">
                <a:latin typeface="Comic Sans MS" panose="030F0702030302020204" pitchFamily="66" charset="0"/>
                <a:ea typeface="Times New Roman" panose="02020603050405020304" pitchFamily="18" charset="0"/>
                <a:cs typeface="Times New Roman" panose="02020603050405020304" pitchFamily="18" charset="0"/>
              </a:rPr>
              <a:t>Özgül </a:t>
            </a:r>
            <a:r>
              <a:rPr lang="tr-TR" dirty="0">
                <a:latin typeface="Comic Sans MS" panose="030F0702030302020204" pitchFamily="66" charset="0"/>
                <a:ea typeface="Times New Roman" panose="02020603050405020304" pitchFamily="18" charset="0"/>
                <a:cs typeface="Times New Roman" panose="02020603050405020304" pitchFamily="18" charset="0"/>
              </a:rPr>
              <a:t>öğrenme güçlüğüne sahip olan çocukların her birinin farklı özelliklere ve güçlüklere sahip olması nedeniyle bireysel eğitim planı hazırlamak gerekmektedir. Çocuğun hangi alanda eksikliklerinin olduğu ve öğrenme güçlüğünün hangi alanda olduğu belirlenmeli ve eğitime ona göre yön verilmelidir.</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a:p>
            <a:pPr>
              <a:spcBef>
                <a:spcPts val="360"/>
              </a:spcBef>
              <a:spcAft>
                <a:spcPts val="0"/>
              </a:spcAft>
            </a:pPr>
            <a:r>
              <a:rPr lang="tr-TR" dirty="0">
                <a:latin typeface="Comic Sans MS" panose="030F0702030302020204" pitchFamily="66" charset="0"/>
                <a:ea typeface="Times New Roman" panose="02020603050405020304" pitchFamily="18" charset="0"/>
                <a:cs typeface="Times New Roman" panose="02020603050405020304" pitchFamily="18" charset="0"/>
              </a:rPr>
              <a:t> </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a:p>
            <a:pPr>
              <a:spcBef>
                <a:spcPts val="360"/>
              </a:spcBef>
              <a:spcAft>
                <a:spcPts val="0"/>
              </a:spcAft>
            </a:pPr>
            <a:r>
              <a:rPr lang="tr-TR" dirty="0">
                <a:latin typeface="Comic Sans MS" panose="030F0702030302020204" pitchFamily="66" charset="0"/>
                <a:ea typeface="Times New Roman" panose="02020603050405020304" pitchFamily="18" charset="0"/>
                <a:cs typeface="Times New Roman" panose="02020603050405020304" pitchFamily="18" charset="0"/>
              </a:rPr>
              <a:t>Çocukta var olan bilişsel süreçteki yetersizlik görsel algılamadan kaynaklı okuma güçlüğü ise öncelikle çocuğun görsel algı becerilerini geliştirecek çalış­malar yapılmalıdır. Öğrendiklerini bellekte tutma, düşünme, ayırt etme, dil ve konuşma, dikkatini sürdürebilme için özel öğretim yapılması gerekmektedir. Bu problemler ne kadar aza indirgenirse öğrenme o kadar kolaylaşacaktır</a:t>
            </a:r>
            <a:r>
              <a:rPr lang="tr-TR" dirty="0" smtClean="0">
                <a:latin typeface="Comic Sans MS" panose="030F0702030302020204" pitchFamily="66" charset="0"/>
                <a:ea typeface="Times New Roman" panose="02020603050405020304" pitchFamily="18" charset="0"/>
                <a:cs typeface="Times New Roman" panose="02020603050405020304" pitchFamily="18" charset="0"/>
              </a:rPr>
              <a:t>.</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0252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33414" y="987771"/>
            <a:ext cx="10482263" cy="1754326"/>
          </a:xfrm>
          <a:prstGeom prst="rect">
            <a:avLst/>
          </a:prstGeom>
        </p:spPr>
        <p:txBody>
          <a:bodyPr wrap="square">
            <a:spAutoFit/>
          </a:bodyPr>
          <a:lstStyle/>
          <a:p>
            <a:pPr>
              <a:spcBef>
                <a:spcPts val="430"/>
              </a:spcBef>
              <a:spcAft>
                <a:spcPts val="0"/>
              </a:spcAft>
            </a:pPr>
            <a:r>
              <a:rPr lang="tr-TR" dirty="0" smtClean="0">
                <a:latin typeface="Comic Sans MS" panose="030F0702030302020204" pitchFamily="66" charset="0"/>
                <a:ea typeface="Times New Roman" panose="02020603050405020304" pitchFamily="18" charset="0"/>
                <a:cs typeface="Times New Roman" panose="02020603050405020304" pitchFamily="18" charset="0"/>
              </a:rPr>
              <a:t>Bu </a:t>
            </a:r>
            <a:r>
              <a:rPr lang="tr-TR" dirty="0">
                <a:latin typeface="Comic Sans MS" panose="030F0702030302020204" pitchFamily="66" charset="0"/>
                <a:ea typeface="Times New Roman" panose="02020603050405020304" pitchFamily="18" charset="0"/>
                <a:cs typeface="Times New Roman" panose="02020603050405020304" pitchFamily="18" charset="0"/>
              </a:rPr>
              <a:t>çocukların eğitiminde çok duyuya dayalı öğretim önem kazanmaktadır, öğretim sürecinde; görme, işitme, dokunul ve </a:t>
            </a:r>
            <a:r>
              <a:rPr lang="tr-TR" dirty="0" err="1">
                <a:latin typeface="Comic Sans MS" panose="030F0702030302020204" pitchFamily="66" charset="0"/>
                <a:ea typeface="Times New Roman" panose="02020603050405020304" pitchFamily="18" charset="0"/>
                <a:cs typeface="Times New Roman" panose="02020603050405020304" pitchFamily="18" charset="0"/>
              </a:rPr>
              <a:t>kinestetik</a:t>
            </a:r>
            <a:r>
              <a:rPr lang="tr-TR" dirty="0">
                <a:latin typeface="Comic Sans MS" panose="030F0702030302020204" pitchFamily="66" charset="0"/>
                <a:ea typeface="Times New Roman" panose="02020603050405020304" pitchFamily="18" charset="0"/>
                <a:cs typeface="Times New Roman" panose="02020603050405020304" pitchFamily="18" charset="0"/>
              </a:rPr>
              <a:t> duyuların aktif olarak kullanılması öğrenmeyi kolaylaştırmaktadır. Örneğin; çocuğa üçgen şeklini görsel olarak eğitimcinin göstererek adım söylemesi, daha sonra çocuğa şeklin adını sor­ması, şeklin üzerinden parmağı ile geçmesini sağlaması, havada ya da kum üzerin­de bu şekli çizmesinin sağlanması çocuğun duyularını aktif olarak kullanmasını sağlamaktadır</a:t>
            </a:r>
            <a:r>
              <a:rPr lang="tr-TR" dirty="0" smtClean="0">
                <a:latin typeface="Comic Sans MS" panose="030F0702030302020204" pitchFamily="66" charset="0"/>
                <a:ea typeface="Times New Roman" panose="02020603050405020304" pitchFamily="18" charset="0"/>
                <a:cs typeface="Times New Roman" panose="02020603050405020304" pitchFamily="18" charset="0"/>
              </a:rPr>
              <a:t>.</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6731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33414" y="987771"/>
            <a:ext cx="10482263" cy="2862322"/>
          </a:xfrm>
          <a:prstGeom prst="rect">
            <a:avLst/>
          </a:prstGeom>
        </p:spPr>
        <p:txBody>
          <a:bodyPr wrap="square">
            <a:spAutoFit/>
          </a:bodyPr>
          <a:lstStyle/>
          <a:p>
            <a:pPr>
              <a:spcBef>
                <a:spcPts val="360"/>
              </a:spcBef>
              <a:spcAft>
                <a:spcPts val="0"/>
              </a:spcAft>
            </a:pPr>
            <a:r>
              <a:rPr lang="tr-TR" dirty="0" smtClean="0">
                <a:latin typeface="Comic Sans MS" panose="030F0702030302020204" pitchFamily="66" charset="0"/>
                <a:ea typeface="Times New Roman" panose="02020603050405020304" pitchFamily="18" charset="0"/>
                <a:cs typeface="Times New Roman" panose="02020603050405020304" pitchFamily="18" charset="0"/>
              </a:rPr>
              <a:t>Dikkat </a:t>
            </a:r>
            <a:r>
              <a:rPr lang="tr-TR" dirty="0">
                <a:latin typeface="Comic Sans MS" panose="030F0702030302020204" pitchFamily="66" charset="0"/>
                <a:ea typeface="Times New Roman" panose="02020603050405020304" pitchFamily="18" charset="0"/>
                <a:cs typeface="Times New Roman" panose="02020603050405020304" pitchFamily="18" charset="0"/>
              </a:rPr>
              <a:t>eksikliği ve hiperaktivite bozukluğu olan çocuklar sıklıkla okulda problem yaşamaktadır. Akranları ile sosyal ilişkileri zayıftır. Pasif sınıf etkinlik­lerinde dikkatleri kolaylıkla dağılır, anlatılanı dinlemekte zorluk çekerler ve ko­nuştuklarında konu ile ilgisi olmayan o an düşündükleri hakkında konuşabilirler. Sınıf ve okul kurallarına uymakta güçlük çekerler. Sözel ve fiziksel şiddet kullana­bilirler. Eğitimlerinde, akademik ve sosyal yeterliliğin geliştirilmesi, davranış bü­tünlüğü ve uygunluğunun değerlendirilmesi, ilaç ve davranışsal eğitimin en uygun şekilde birleştirilmesi, sınıf yönetimini planlayan öğretmenlerle en etkili yöntem­lerin tartışılarak tanımlanması, erken dönemde (okul öncesi dönem) durumun belirlenerek etkili müdahalenin yapılmasına dikkat edilmelidir (</a:t>
            </a:r>
            <a:r>
              <a:rPr lang="tr-TR" dirty="0" err="1">
                <a:latin typeface="Comic Sans MS" panose="030F0702030302020204" pitchFamily="66" charset="0"/>
                <a:ea typeface="Times New Roman" panose="02020603050405020304" pitchFamily="18" charset="0"/>
                <a:cs typeface="Times New Roman" panose="02020603050405020304" pitchFamily="18" charset="0"/>
              </a:rPr>
              <a:t>Westwood</a:t>
            </a:r>
            <a:r>
              <a:rPr lang="tr-TR" dirty="0">
                <a:latin typeface="Comic Sans MS" panose="030F0702030302020204" pitchFamily="66" charset="0"/>
                <a:ea typeface="Times New Roman" panose="02020603050405020304" pitchFamily="18" charset="0"/>
                <a:cs typeface="Times New Roman" panose="02020603050405020304" pitchFamily="18" charset="0"/>
              </a:rPr>
              <a:t>, 1997; </a:t>
            </a:r>
            <a:r>
              <a:rPr lang="tr-TR" dirty="0" err="1">
                <a:latin typeface="Comic Sans MS" panose="030F0702030302020204" pitchFamily="66" charset="0"/>
                <a:ea typeface="Times New Roman" panose="02020603050405020304" pitchFamily="18" charset="0"/>
                <a:cs typeface="Times New Roman" panose="02020603050405020304" pitchFamily="18" charset="0"/>
              </a:rPr>
              <a:t>DuPaul</a:t>
            </a:r>
            <a:r>
              <a:rPr lang="tr-TR" dirty="0">
                <a:latin typeface="Comic Sans MS" panose="030F0702030302020204" pitchFamily="66" charset="0"/>
                <a:ea typeface="Times New Roman" panose="02020603050405020304" pitchFamily="18" charset="0"/>
                <a:cs typeface="Times New Roman" panose="02020603050405020304" pitchFamily="18" charset="0"/>
              </a:rPr>
              <a:t>. 2007; </a:t>
            </a:r>
            <a:r>
              <a:rPr lang="tr-TR" dirty="0" err="1">
                <a:latin typeface="Comic Sans MS" panose="030F0702030302020204" pitchFamily="66" charset="0"/>
                <a:ea typeface="Times New Roman" panose="02020603050405020304" pitchFamily="18" charset="0"/>
                <a:cs typeface="Times New Roman" panose="02020603050405020304" pitchFamily="18" charset="0"/>
              </a:rPr>
              <a:t>Vrtlello</a:t>
            </a:r>
            <a:r>
              <a:rPr lang="tr-TR" dirty="0">
                <a:latin typeface="Comic Sans MS" panose="030F0702030302020204" pitchFamily="66" charset="0"/>
                <a:ea typeface="Times New Roman" panose="02020603050405020304" pitchFamily="18" charset="0"/>
                <a:cs typeface="Times New Roman" panose="02020603050405020304" pitchFamily="18" charset="0"/>
              </a:rPr>
              <a:t> ve </a:t>
            </a:r>
            <a:r>
              <a:rPr lang="tr-TR" dirty="0" err="1">
                <a:latin typeface="Comic Sans MS" panose="030F0702030302020204" pitchFamily="66" charset="0"/>
                <a:ea typeface="Times New Roman" panose="02020603050405020304" pitchFamily="18" charset="0"/>
                <a:cs typeface="Times New Roman" panose="02020603050405020304" pitchFamily="18" charset="0"/>
              </a:rPr>
              <a:t>Sherrill</a:t>
            </a:r>
            <a:r>
              <a:rPr lang="tr-TR" dirty="0">
                <a:latin typeface="Comic Sans MS" panose="030F0702030302020204" pitchFamily="66" charset="0"/>
                <a:ea typeface="Times New Roman" panose="02020603050405020304" pitchFamily="18" charset="0"/>
                <a:cs typeface="Times New Roman" panose="02020603050405020304" pitchFamily="18" charset="0"/>
              </a:rPr>
              <a:t>. 2007; </a:t>
            </a:r>
            <a:r>
              <a:rPr lang="tr-TR" dirty="0" err="1">
                <a:latin typeface="Comic Sans MS" panose="030F0702030302020204" pitchFamily="66" charset="0"/>
                <a:ea typeface="Times New Roman" panose="02020603050405020304" pitchFamily="18" charset="0"/>
                <a:cs typeface="Times New Roman" panose="02020603050405020304" pitchFamily="18" charset="0"/>
              </a:rPr>
              <a:t>Schlachter</a:t>
            </a:r>
            <a:r>
              <a:rPr lang="tr-TR" dirty="0">
                <a:latin typeface="Comic Sans MS" panose="030F0702030302020204" pitchFamily="66" charset="0"/>
                <a:ea typeface="Times New Roman" panose="02020603050405020304" pitchFamily="18" charset="0"/>
                <a:cs typeface="Times New Roman" panose="02020603050405020304" pitchFamily="18" charset="0"/>
              </a:rPr>
              <a:t>, 2008</a:t>
            </a:r>
            <a:r>
              <a:rPr lang="tr-TR" dirty="0" smtClean="0">
                <a:latin typeface="Comic Sans MS" panose="030F0702030302020204" pitchFamily="66" charset="0"/>
                <a:ea typeface="Times New Roman" panose="02020603050405020304" pitchFamily="18" charset="0"/>
                <a:cs typeface="Times New Roman" panose="02020603050405020304" pitchFamily="18" charset="0"/>
              </a:rPr>
              <a:t>)</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9911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33414" y="987771"/>
            <a:ext cx="10482263" cy="3139321"/>
          </a:xfrm>
          <a:prstGeom prst="rect">
            <a:avLst/>
          </a:prstGeom>
        </p:spPr>
        <p:txBody>
          <a:bodyPr wrap="square">
            <a:spAutoFit/>
          </a:bodyPr>
          <a:lstStyle/>
          <a:p>
            <a:pPr>
              <a:spcBef>
                <a:spcPts val="215"/>
              </a:spcBef>
              <a:spcAft>
                <a:spcPts val="0"/>
              </a:spcAft>
            </a:pPr>
            <a:r>
              <a:rPr lang="tr-TR" dirty="0" smtClean="0">
                <a:latin typeface="Comic Sans MS" panose="030F0702030302020204" pitchFamily="66" charset="0"/>
                <a:ea typeface="Times New Roman" panose="02020603050405020304" pitchFamily="18" charset="0"/>
                <a:cs typeface="Times New Roman" panose="02020603050405020304" pitchFamily="18" charset="0"/>
              </a:rPr>
              <a:t>Genellikle </a:t>
            </a:r>
            <a:r>
              <a:rPr lang="tr-TR" dirty="0">
                <a:latin typeface="Comic Sans MS" panose="030F0702030302020204" pitchFamily="66" charset="0"/>
                <a:ea typeface="Times New Roman" panose="02020603050405020304" pitchFamily="18" charset="0"/>
                <a:cs typeface="Times New Roman" panose="02020603050405020304" pitchFamily="18" charset="0"/>
              </a:rPr>
              <a:t>aşırı hareketli ve dikkati dağınık çocuklarda davranış değiştirme teknikleri kullanılmaktadır. Bu çocuklar harekete geçerken dürtüsel davrandıkla­rı için hareketin sonucunu düşünmemektedirler. Bu nedenle harekete geçmeden önce düşünmeyi öğretmek gerekmektedir ve bunun için çoğunlukla olumlu pekiştireçler kullanılmalıdır. Aynı durum bilişsel öğrenme için de geçerlidir. Dikkati dağınık olan bir çocuk bir hikaye okunurken kalkıp gezinmek isteyebilir. Çocuğun neden bu hikayeyi dinlemesi gerektiğini düşünmesi istenerek, kendini sorgulaması sağlanmalıdır. Bu hikayeyi dinleyerek ana fikrini bulması, hikaye ile ilgili so­rulara cevap vermesi sağlanmalıdır. Sık sık nasıl daha iyi öğrenebilirim sorusunu kendisine sorması için cesaretlendirilmelidir. Üst üste hareketsiz, pasif etkinlikler uygulandığında dikkat eksikliği ve hiperaktivite bozukluğu olan çocukları eğitime dahil edebilmek güçleşmektedir. Bu nedenle öğretmen planını düzenlerken aktif ve pasif etkinlikleri doğru şekilde sıralamalıdır</a:t>
            </a:r>
            <a:r>
              <a:rPr lang="tr-TR" dirty="0" smtClean="0">
                <a:latin typeface="Comic Sans MS" panose="030F0702030302020204" pitchFamily="66" charset="0"/>
                <a:ea typeface="Times New Roman" panose="02020603050405020304" pitchFamily="18" charset="0"/>
                <a:cs typeface="Times New Roman" panose="02020603050405020304" pitchFamily="18" charset="0"/>
              </a:rPr>
              <a:t>.</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1800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33414" y="987771"/>
            <a:ext cx="10482263" cy="4349909"/>
          </a:xfrm>
          <a:prstGeom prst="rect">
            <a:avLst/>
          </a:prstGeom>
        </p:spPr>
        <p:txBody>
          <a:bodyPr wrap="square">
            <a:spAutoFit/>
          </a:bodyPr>
          <a:lstStyle/>
          <a:p>
            <a:pPr>
              <a:spcBef>
                <a:spcPts val="360"/>
              </a:spcBef>
              <a:spcAft>
                <a:spcPts val="0"/>
              </a:spcAft>
            </a:pPr>
            <a:r>
              <a:rPr lang="tr-TR" dirty="0" smtClean="0">
                <a:latin typeface="Comic Sans MS" panose="030F0702030302020204" pitchFamily="66" charset="0"/>
                <a:ea typeface="Times New Roman" panose="02020603050405020304" pitchFamily="18" charset="0"/>
                <a:cs typeface="Times New Roman" panose="02020603050405020304" pitchFamily="18" charset="0"/>
              </a:rPr>
              <a:t>Öğretim </a:t>
            </a:r>
            <a:r>
              <a:rPr lang="tr-TR" dirty="0">
                <a:latin typeface="Comic Sans MS" panose="030F0702030302020204" pitchFamily="66" charset="0"/>
                <a:ea typeface="Times New Roman" panose="02020603050405020304" pitchFamily="18" charset="0"/>
                <a:cs typeface="Times New Roman" panose="02020603050405020304" pitchFamily="18" charset="0"/>
              </a:rPr>
              <a:t>süreci eğitimci tarafından önceden planlanmalıdır. Öğretim esnasında ortamda dikkati dağıtacak uyarıcıları olmamasına dikkat edilmelidir. Ortamın ay­dınlatması yeterli olmalı ve gürültü olmaması için sınıfların yalıtımı iyi yapılmalıdır.</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a:p>
            <a:pPr>
              <a:spcBef>
                <a:spcPts val="360"/>
              </a:spcBef>
              <a:spcAft>
                <a:spcPts val="0"/>
              </a:spcAft>
            </a:pPr>
            <a:r>
              <a:rPr lang="tr-TR" dirty="0">
                <a:latin typeface="Comic Sans MS" panose="030F0702030302020204" pitchFamily="66" charset="0"/>
                <a:ea typeface="Times New Roman" panose="02020603050405020304" pitchFamily="18" charset="0"/>
                <a:cs typeface="Times New Roman" panose="02020603050405020304" pitchFamily="18" charset="0"/>
              </a:rPr>
              <a:t> </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a:p>
            <a:pPr>
              <a:spcBef>
                <a:spcPts val="360"/>
              </a:spcBef>
              <a:spcAft>
                <a:spcPts val="0"/>
              </a:spcAft>
            </a:pPr>
            <a:r>
              <a:rPr lang="tr-TR" dirty="0">
                <a:latin typeface="Comic Sans MS" panose="030F0702030302020204" pitchFamily="66" charset="0"/>
                <a:ea typeface="Times New Roman" panose="02020603050405020304" pitchFamily="18" charset="0"/>
                <a:cs typeface="Times New Roman" panose="02020603050405020304" pitchFamily="18" charset="0"/>
              </a:rPr>
              <a:t>Öğrenme güçlüğü, dikkat eksikliği ve hiperaktivite bozukluğu olan çocuklar için, sınıf öğretmeninin öğretim sürecinde tüm öğretme becerilerini ortaya koy­ması gerekmektedir. Sınıfta olağandan farklı çocukların başarılı olabilmesi için öğretmenin farklı öğretim yaklaşımlarını bilmesi gerekmektedir. Bazı durumlarda bu çocukların ek hizmetlerden yararlanması uygun görülebilmektedir. Bire bir al­dıkları eğitim ile sınıftaki eğitim uyumlu olmalıdır. Bunların yanı sıra öğretmen çocukların gelişimine uygun öğretim yapmaya çalışmalıdır. İlk yıllarda başarısız olarak güven duygusunu kaybetmemesi için sınıfta ona cevap verebileceği soru­lar yönlendirilmelidir. Öğretmen çocuğun verilen yönergeleri anlayabilmesi için açık ve net yönergeler kullanmalıdır. Grup etkinlikleri uygulanırken çocuğun ya­kınında veya göz teması kurabileceği şekilde yerleştirilmesi yardıma olabilir. Aile katılımı çalışmalarında farklılıklar yapılabilir ve aile ile işbirliği içinde çalışılması gerekmektedir (Özyürek, 2003</a:t>
            </a:r>
            <a:r>
              <a:rPr lang="tr-TR" dirty="0" smtClean="0">
                <a:latin typeface="Comic Sans MS" panose="030F0702030302020204" pitchFamily="66" charset="0"/>
                <a:ea typeface="Times New Roman" panose="02020603050405020304" pitchFamily="18" charset="0"/>
                <a:cs typeface="Times New Roman" panose="02020603050405020304" pitchFamily="18" charset="0"/>
              </a:rPr>
              <a:t>).</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2673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33414" y="987771"/>
            <a:ext cx="10482263" cy="3744615"/>
          </a:xfrm>
          <a:prstGeom prst="rect">
            <a:avLst/>
          </a:prstGeom>
        </p:spPr>
        <p:txBody>
          <a:bodyPr wrap="square">
            <a:spAutoFit/>
          </a:bodyPr>
          <a:lstStyle/>
          <a:p>
            <a:pPr>
              <a:spcBef>
                <a:spcPts val="360"/>
              </a:spcBef>
              <a:spcAft>
                <a:spcPts val="0"/>
              </a:spcAft>
            </a:pPr>
            <a:r>
              <a:rPr lang="tr-TR" dirty="0" smtClean="0">
                <a:latin typeface="Comic Sans MS" panose="030F0702030302020204" pitchFamily="66" charset="0"/>
                <a:ea typeface="Times New Roman" panose="02020603050405020304" pitchFamily="18" charset="0"/>
                <a:cs typeface="Times New Roman" panose="02020603050405020304" pitchFamily="18" charset="0"/>
              </a:rPr>
              <a:t>Çocuklar </a:t>
            </a:r>
            <a:r>
              <a:rPr lang="tr-TR" dirty="0">
                <a:latin typeface="Comic Sans MS" panose="030F0702030302020204" pitchFamily="66" charset="0"/>
                <a:ea typeface="Times New Roman" panose="02020603050405020304" pitchFamily="18" charset="0"/>
                <a:cs typeface="Times New Roman" panose="02020603050405020304" pitchFamily="18" charset="0"/>
              </a:rPr>
              <a:t>başarısız olduklarında akranlarından olumsuz tepkiler alabilmekte, alay konusu olabilmekte, sosyal olarak dışlanabilmektedir. Bu durum, öğrenme problemi yaşayan çocuğun özsaygısını ve özgüvenini yitirmesine neden olabilmektedir. Bu nedenle öğretmen çocukların başarılı oldukları diğer alanlarda ön plana çıkmasını sağlayarak diğer çocukların verebilecekleri olumsuz tepkileri ön­lemeye çalışmalıdır (</a:t>
            </a:r>
            <a:r>
              <a:rPr lang="tr-TR" dirty="0" err="1">
                <a:latin typeface="Comic Sans MS" panose="030F0702030302020204" pitchFamily="66" charset="0"/>
                <a:ea typeface="Times New Roman" panose="02020603050405020304" pitchFamily="18" charset="0"/>
                <a:cs typeface="Times New Roman" panose="02020603050405020304" pitchFamily="18" charset="0"/>
              </a:rPr>
              <a:t>Burden</a:t>
            </a:r>
            <a:r>
              <a:rPr lang="tr-TR" dirty="0">
                <a:latin typeface="Comic Sans MS" panose="030F0702030302020204" pitchFamily="66" charset="0"/>
                <a:ea typeface="Times New Roman" panose="02020603050405020304" pitchFamily="18" charset="0"/>
                <a:cs typeface="Times New Roman" panose="02020603050405020304" pitchFamily="18" charset="0"/>
              </a:rPr>
              <a:t> ve </a:t>
            </a:r>
            <a:r>
              <a:rPr lang="tr-TR" dirty="0" err="1">
                <a:latin typeface="Comic Sans MS" panose="030F0702030302020204" pitchFamily="66" charset="0"/>
                <a:ea typeface="Times New Roman" panose="02020603050405020304" pitchFamily="18" charset="0"/>
                <a:cs typeface="Times New Roman" panose="02020603050405020304" pitchFamily="18" charset="0"/>
              </a:rPr>
              <a:t>Burdett</a:t>
            </a:r>
            <a:r>
              <a:rPr lang="tr-TR" dirty="0">
                <a:latin typeface="Comic Sans MS" panose="030F0702030302020204" pitchFamily="66" charset="0"/>
                <a:ea typeface="Times New Roman" panose="02020603050405020304" pitchFamily="18" charset="0"/>
                <a:cs typeface="Times New Roman" panose="02020603050405020304" pitchFamily="18" charset="0"/>
              </a:rPr>
              <a:t>, 2005). Aynı şekilde öğrenme yetersizliği olan bir çocuğa sahip ebeveynlerde kendilerini değersiz, çocuklarını ise damga­lanmış hissedebilmektedirler. Bunun önlenmesi çocuğun daha iyi gelişim sağla­yabilmesi açısından çok büyük önem taşımaktadır (</a:t>
            </a:r>
            <a:r>
              <a:rPr lang="tr-TR" dirty="0" err="1">
                <a:latin typeface="Comic Sans MS" panose="030F0702030302020204" pitchFamily="66" charset="0"/>
                <a:ea typeface="Times New Roman" panose="02020603050405020304" pitchFamily="18" charset="0"/>
                <a:cs typeface="Times New Roman" panose="02020603050405020304" pitchFamily="18" charset="0"/>
              </a:rPr>
              <a:t>Courtman</a:t>
            </a:r>
            <a:r>
              <a:rPr lang="tr-TR" dirty="0">
                <a:latin typeface="Comic Sans MS" panose="030F0702030302020204" pitchFamily="66" charset="0"/>
                <a:ea typeface="Times New Roman" panose="02020603050405020304" pitchFamily="18" charset="0"/>
                <a:cs typeface="Times New Roman" panose="02020603050405020304" pitchFamily="18" charset="0"/>
              </a:rPr>
              <a:t> ve </a:t>
            </a:r>
            <a:r>
              <a:rPr lang="tr-TR" dirty="0" err="1">
                <a:latin typeface="Comic Sans MS" panose="030F0702030302020204" pitchFamily="66" charset="0"/>
                <a:ea typeface="Times New Roman" panose="02020603050405020304" pitchFamily="18" charset="0"/>
                <a:cs typeface="Times New Roman" panose="02020603050405020304" pitchFamily="18" charset="0"/>
              </a:rPr>
              <a:t>Mumby</a:t>
            </a:r>
            <a:r>
              <a:rPr lang="tr-TR" dirty="0">
                <a:latin typeface="Comic Sans MS" panose="030F0702030302020204" pitchFamily="66" charset="0"/>
                <a:ea typeface="Times New Roman" panose="02020603050405020304" pitchFamily="18" charset="0"/>
                <a:cs typeface="Times New Roman" panose="02020603050405020304" pitchFamily="18" charset="0"/>
              </a:rPr>
              <a:t>. 2008).</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a:p>
            <a:pPr>
              <a:spcBef>
                <a:spcPts val="215"/>
              </a:spcBef>
              <a:spcAft>
                <a:spcPts val="0"/>
              </a:spcAft>
            </a:pPr>
            <a:r>
              <a:rPr lang="tr-TR" dirty="0">
                <a:latin typeface="Comic Sans MS" panose="030F0702030302020204" pitchFamily="66" charset="0"/>
                <a:ea typeface="Times New Roman" panose="02020603050405020304" pitchFamily="18" charset="0"/>
                <a:cs typeface="Times New Roman" panose="02020603050405020304" pitchFamily="18" charset="0"/>
              </a:rPr>
              <a:t> </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a:p>
            <a:pPr>
              <a:spcBef>
                <a:spcPts val="215"/>
              </a:spcBef>
              <a:spcAft>
                <a:spcPts val="0"/>
              </a:spcAft>
            </a:pPr>
            <a:r>
              <a:rPr lang="tr-TR" dirty="0">
                <a:latin typeface="Comic Sans MS" panose="030F0702030302020204" pitchFamily="66" charset="0"/>
                <a:ea typeface="Times New Roman" panose="02020603050405020304" pitchFamily="18" charset="0"/>
                <a:cs typeface="Times New Roman" panose="02020603050405020304" pitchFamily="18" charset="0"/>
              </a:rPr>
              <a:t>Öğretmenler sınıftaki çocukların farklı özelliklere sahip olabileceklerini ve farklı şekillerde öğrenebileceklerini unutmamalıdır. Tüm çocuklar aynı şekilde öğrenerek, aynı başarıyı, uyumu gösteremeyebilirler. Öğretmenler sıkıntı yaşadık­ları noktada Rehberlik Araştırma Merkezleri’ </a:t>
            </a:r>
            <a:r>
              <a:rPr lang="tr-TR" dirty="0" err="1">
                <a:latin typeface="Comic Sans MS" panose="030F0702030302020204" pitchFamily="66" charset="0"/>
                <a:ea typeface="Times New Roman" panose="02020603050405020304" pitchFamily="18" charset="0"/>
                <a:cs typeface="Times New Roman" panose="02020603050405020304" pitchFamily="18" charset="0"/>
              </a:rPr>
              <a:t>nden</a:t>
            </a:r>
            <a:r>
              <a:rPr lang="tr-TR" dirty="0">
                <a:latin typeface="Comic Sans MS" panose="030F0702030302020204" pitchFamily="66" charset="0"/>
                <a:ea typeface="Times New Roman" panose="02020603050405020304" pitchFamily="18" charset="0"/>
                <a:cs typeface="Times New Roman" panose="02020603050405020304" pitchFamily="18" charset="0"/>
              </a:rPr>
              <a:t> veya uzmanlardan yardım almalıdırlar.</a:t>
            </a:r>
            <a:endParaRPr lang="tr-TR" sz="2800" dirty="0">
              <a:effectLst/>
              <a:latin typeface="Candara" panose="020E0502030303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0117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47701" y="980895"/>
            <a:ext cx="10510838" cy="18351178"/>
          </a:xfrm>
          <a:prstGeom prst="rect">
            <a:avLst/>
          </a:prstGeom>
        </p:spPr>
        <p:txBody>
          <a:bodyPr wrap="square">
            <a:spAutoFit/>
          </a:bodyPr>
          <a:lstStyle/>
          <a:p>
            <a:pPr>
              <a:spcBef>
                <a:spcPts val="815"/>
              </a:spcBef>
              <a:spcAft>
                <a:spcPts val="0"/>
              </a:spcAft>
            </a:pPr>
            <a:r>
              <a:rPr lang="tr-TR" b="1" dirty="0">
                <a:solidFill>
                  <a:srgbClr val="FFFF00"/>
                </a:solidFill>
                <a:latin typeface="Comic Sans MS" panose="030F0702030302020204" pitchFamily="66" charset="0"/>
                <a:ea typeface="Times New Roman" panose="02020603050405020304" pitchFamily="18" charset="0"/>
                <a:cs typeface="Candara" panose="020E0502030303020204" pitchFamily="34" charset="0"/>
              </a:rPr>
              <a:t>Görme Yetersizliği Olan Çocuklar</a:t>
            </a:r>
            <a:endParaRPr lang="tr-TR" sz="2800" dirty="0">
              <a:solidFill>
                <a:srgbClr val="FFFF00"/>
              </a:solidFill>
              <a:latin typeface="Candara" panose="020E0502030303020204" pitchFamily="34" charset="0"/>
              <a:ea typeface="Times New Roman" panose="02020603050405020304" pitchFamily="18" charset="0"/>
              <a:cs typeface="Times New Roman" panose="02020603050405020304" pitchFamily="18" charset="0"/>
            </a:endParaRPr>
          </a:p>
          <a:p>
            <a:pPr>
              <a:spcBef>
                <a:spcPts val="650"/>
              </a:spcBef>
              <a:spcAft>
                <a:spcPts val="0"/>
              </a:spcAft>
            </a:pPr>
            <a:r>
              <a:rPr lang="tr-TR" dirty="0">
                <a:latin typeface="Comic Sans MS" panose="030F0702030302020204" pitchFamily="66" charset="0"/>
                <a:ea typeface="Times New Roman" panose="02020603050405020304" pitchFamily="18" charset="0"/>
                <a:cs typeface="Times New Roman" panose="02020603050405020304" pitchFamily="18" charset="0"/>
              </a:rPr>
              <a:t>Diğer insanlarla ilişki kurmanın genel olarak ilk basamağını göz kontağı kur­ma oluşturur. Gören bireyler arasında sosyal alışveriş karşıdaki bireyin yüzüne bakma, bakışlarını başka tarafa çevirme ve diğer insanların yüz ifadeleri ile kont­rol edilir. Gülümseme, esneme, kaslarını çatma gibi mimikler gören bireylere kar­şısındakinin dikkat, ilgi ve anlayışı hakkında ipucu verir. Ek olarak vücut duruş­ları da gören çocuklara pek çok ipucu sağlar. Görme yetersizliğine sahip çocuğun yüzü genellikle iradesiz ve donuk olabilir (Tuncer. 2003).</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a:p>
            <a:pPr>
              <a:spcBef>
                <a:spcPts val="430"/>
              </a:spcBef>
              <a:spcAft>
                <a:spcPts val="0"/>
              </a:spcAft>
            </a:pPr>
            <a:r>
              <a:rPr lang="tr-TR" dirty="0">
                <a:latin typeface="Comic Sans MS" panose="030F0702030302020204" pitchFamily="66" charset="0"/>
                <a:ea typeface="Times New Roman" panose="02020603050405020304" pitchFamily="18" charset="0"/>
                <a:cs typeface="Times New Roman" panose="02020603050405020304" pitchFamily="18" charset="0"/>
              </a:rPr>
              <a:t> </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a:p>
            <a:pPr>
              <a:spcBef>
                <a:spcPts val="430"/>
              </a:spcBef>
              <a:spcAft>
                <a:spcPts val="0"/>
              </a:spcAft>
            </a:pPr>
            <a:r>
              <a:rPr lang="tr-TR" dirty="0">
                <a:latin typeface="Comic Sans MS" panose="030F0702030302020204" pitchFamily="66" charset="0"/>
                <a:ea typeface="Times New Roman" panose="02020603050405020304" pitchFamily="18" charset="0"/>
                <a:cs typeface="Times New Roman" panose="02020603050405020304" pitchFamily="18" charset="0"/>
              </a:rPr>
              <a:t>Görme yetersizliği doğal olarak çocukların tüm gelişim alanlarında problem yaşamalarına neden olmaktadır. Normal gelişim gösteren çocuklardaki gibi görme yetersizliği olan çocuklar da aynı gelişim basamaklarından geçmekte, fakat görme yetersizliğinin derecesine bağlı olarak özellikle görmeye dayalı becerilerde prob­lem yaşamaktadırlar. Yürüme, yemek yeme, giyinme soyunma gibi </a:t>
            </a:r>
            <a:r>
              <a:rPr lang="tr-TR" dirty="0" err="1">
                <a:latin typeface="Comic Sans MS" panose="030F0702030302020204" pitchFamily="66" charset="0"/>
                <a:ea typeface="Times New Roman" panose="02020603050405020304" pitchFamily="18" charset="0"/>
                <a:cs typeface="Times New Roman" panose="02020603050405020304" pitchFamily="18" charset="0"/>
              </a:rPr>
              <a:t>psiko</a:t>
            </a:r>
            <a:r>
              <a:rPr lang="tr-TR" dirty="0">
                <a:latin typeface="Comic Sans MS" panose="030F0702030302020204" pitchFamily="66" charset="0"/>
                <a:ea typeface="Times New Roman" panose="02020603050405020304" pitchFamily="18" charset="0"/>
                <a:cs typeface="Times New Roman" panose="02020603050405020304" pitchFamily="18" charset="0"/>
              </a:rPr>
              <a:t>-motor becerilerde desteğe ihtiyaç duymaktadırlar.</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a:p>
            <a:pPr>
              <a:spcBef>
                <a:spcPts val="430"/>
              </a:spcBef>
              <a:spcAft>
                <a:spcPts val="0"/>
              </a:spcAft>
            </a:pPr>
            <a:r>
              <a:rPr lang="tr-TR" dirty="0">
                <a:latin typeface="Comic Sans MS" panose="030F0702030302020204" pitchFamily="66" charset="0"/>
                <a:ea typeface="Times New Roman" panose="02020603050405020304" pitchFamily="18" charset="0"/>
                <a:cs typeface="Times New Roman" panose="02020603050405020304" pitchFamily="18" charset="0"/>
              </a:rPr>
              <a:t> </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a:p>
            <a:pPr>
              <a:spcBef>
                <a:spcPts val="430"/>
              </a:spcBef>
              <a:spcAft>
                <a:spcPts val="0"/>
              </a:spcAft>
            </a:pPr>
            <a:r>
              <a:rPr lang="tr-TR" dirty="0">
                <a:latin typeface="Comic Sans MS" panose="030F0702030302020204" pitchFamily="66" charset="0"/>
                <a:ea typeface="Times New Roman" panose="02020603050405020304" pitchFamily="18" charset="0"/>
                <a:cs typeface="Times New Roman" panose="02020603050405020304" pitchFamily="18" charset="0"/>
              </a:rPr>
              <a:t>Normal gören çocuklarda kendiliğinden öğrenme olabiliyorken, görme yeter­sizliği olan çocuklarda kendiliğinden öğrenme sınırlıdır. Bilişsel gelişimin önemli bir boyutu olan kavram edinimi, duyular yoluyla önce nesneler arasındaki farklılık ve benzerlikleri ayırt etmeyi gerektirmektedir. Daha sonra nesneler benzerlikleri ne göre etiketlenir. Çocuk böylece kavramlara sahip olur. Görme yetersizliği olan bir çocuk kavramları oluşturmada daha çok işitme ve dokunmaya bağlı kalacaktır. Bu durum kavram gelişiminde sınırlılık yaratabilir. Bütün kavramlar dokunsal ya da işitsel yaşantıyla öğrenilemeyebilir (örneğin; gökdelen, apartman, gökkuşağı gibi). Dokunsal yaşantı ile öğrenilebilecek kavramlar ise, incelenen örneklerle sı­nırlı kalabilir. Örneğin yaşamında bir kez uzun tüylü ve uzun kulaklı köpeğe do­kunan görmeyen çocukta köpek kavramı eksik oluşabilir.</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a:p>
            <a:pPr>
              <a:spcBef>
                <a:spcPts val="215"/>
              </a:spcBef>
              <a:spcAft>
                <a:spcPts val="0"/>
              </a:spcAft>
            </a:pPr>
            <a:r>
              <a:rPr lang="tr-TR" dirty="0">
                <a:latin typeface="Comic Sans MS" panose="030F0702030302020204" pitchFamily="66" charset="0"/>
                <a:ea typeface="Times New Roman" panose="02020603050405020304" pitchFamily="18" charset="0"/>
                <a:cs typeface="Times New Roman" panose="02020603050405020304" pitchFamily="18" charset="0"/>
              </a:rPr>
              <a:t> </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a:p>
            <a:pPr>
              <a:spcBef>
                <a:spcPts val="215"/>
              </a:spcBef>
              <a:spcAft>
                <a:spcPts val="0"/>
              </a:spcAft>
            </a:pPr>
            <a:r>
              <a:rPr lang="tr-TR" dirty="0">
                <a:latin typeface="Comic Sans MS" panose="030F0702030302020204" pitchFamily="66" charset="0"/>
                <a:ea typeface="Times New Roman" panose="02020603050405020304" pitchFamily="18" charset="0"/>
                <a:cs typeface="Times New Roman" panose="02020603050405020304" pitchFamily="18" charset="0"/>
              </a:rPr>
              <a:t>Kavram, soyutlama ve sınıflamaların gelişimi her çocuk için önemlidir. An­cak görme yetersizliği olan çocuklar kavramları edinirken görmeden çok diğer duyularına bağımlı oldukları için dezavantajlı olabilirler. Görme yetersizliği olan çocukların kavram gelişimlerini desteklemek için onlara birinci elden yaşantılar sunmak gerekir.</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a:p>
            <a:pPr>
              <a:spcBef>
                <a:spcPts val="215"/>
              </a:spcBef>
              <a:spcAft>
                <a:spcPts val="0"/>
              </a:spcAft>
            </a:pPr>
            <a:r>
              <a:rPr lang="tr-TR" dirty="0">
                <a:latin typeface="Comic Sans MS" panose="030F0702030302020204" pitchFamily="66" charset="0"/>
                <a:ea typeface="Times New Roman" panose="02020603050405020304" pitchFamily="18" charset="0"/>
                <a:cs typeface="Times New Roman" panose="02020603050405020304" pitchFamily="18" charset="0"/>
              </a:rPr>
              <a:t> </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a:p>
            <a:pPr>
              <a:spcBef>
                <a:spcPts val="215"/>
              </a:spcBef>
              <a:spcAft>
                <a:spcPts val="0"/>
              </a:spcAft>
            </a:pPr>
            <a:r>
              <a:rPr lang="tr-TR" dirty="0">
                <a:latin typeface="Comic Sans MS" panose="030F0702030302020204" pitchFamily="66" charset="0"/>
                <a:ea typeface="Times New Roman" panose="02020603050405020304" pitchFamily="18" charset="0"/>
                <a:cs typeface="Times New Roman" panose="02020603050405020304" pitchFamily="18" charset="0"/>
              </a:rPr>
              <a:t>Görme yetersizliğine sahip çocukların konuşmayı öğrenmesi, hem onlar hem de aileleri için büyük bir gelişim olarak kabul edilir. Görme yetersizliği olan bir çocuk, çevrede oluşan bir olaya ailesinin dikkatini gören bir çocukta olduğu gibi çekemez. Çocuk sesleri dinler, dokuları ve kokuları hisseder; fakat bunlarla ilgili her hangi bir dilekte bulunamaz. Bir diğer zorluk da ailelerin ve öğretmenlerin yaklaşımlarından kaynaklanabilir.</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a:p>
            <a:pPr>
              <a:spcBef>
                <a:spcPts val="360"/>
              </a:spcBef>
              <a:spcAft>
                <a:spcPts val="0"/>
              </a:spcAft>
            </a:pPr>
            <a:r>
              <a:rPr lang="tr-TR" dirty="0">
                <a:latin typeface="Comic Sans MS" panose="030F0702030302020204" pitchFamily="66" charset="0"/>
                <a:ea typeface="Times New Roman" panose="02020603050405020304" pitchFamily="18" charset="0"/>
                <a:cs typeface="Times New Roman" panose="02020603050405020304" pitchFamily="18" charset="0"/>
              </a:rPr>
              <a:t> </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a:p>
            <a:pPr>
              <a:spcBef>
                <a:spcPts val="360"/>
              </a:spcBef>
              <a:spcAft>
                <a:spcPts val="0"/>
              </a:spcAft>
            </a:pPr>
            <a:r>
              <a:rPr lang="tr-TR" dirty="0">
                <a:latin typeface="Comic Sans MS" panose="030F0702030302020204" pitchFamily="66" charset="0"/>
                <a:ea typeface="Times New Roman" panose="02020603050405020304" pitchFamily="18" charset="0"/>
                <a:cs typeface="Times New Roman" panose="02020603050405020304" pitchFamily="18" charset="0"/>
              </a:rPr>
              <a:t>Örneğin, </a:t>
            </a:r>
            <a:r>
              <a:rPr lang="tr-TR" i="1" dirty="0">
                <a:latin typeface="Comic Sans MS" panose="030F0702030302020204" pitchFamily="66" charset="0"/>
                <a:ea typeface="Times New Roman" panose="02020603050405020304" pitchFamily="18" charset="0"/>
                <a:cs typeface="Times New Roman" panose="02020603050405020304" pitchFamily="18" charset="0"/>
              </a:rPr>
              <a:t>gören bir çocuğa “Bak uçak geçiyor” derken görme yetersizliği olan çocuğa “Duyuyor musun? Uçak geçiyor" dendiğinde çocuk için daha anlamlı bir me­saj iletilmiş olur. </a:t>
            </a:r>
            <a:r>
              <a:rPr lang="tr-TR" dirty="0">
                <a:latin typeface="Comic Sans MS" panose="030F0702030302020204" pitchFamily="66" charset="0"/>
                <a:ea typeface="Times New Roman" panose="02020603050405020304" pitchFamily="18" charset="0"/>
                <a:cs typeface="Times New Roman" panose="02020603050405020304" pitchFamily="18" charset="0"/>
              </a:rPr>
              <a:t>Veya </a:t>
            </a:r>
            <a:r>
              <a:rPr lang="tr-TR" i="1" dirty="0">
                <a:latin typeface="Comic Sans MS" panose="030F0702030302020204" pitchFamily="66" charset="0"/>
                <a:ea typeface="Times New Roman" panose="02020603050405020304" pitchFamily="18" charset="0"/>
                <a:cs typeface="Times New Roman" panose="02020603050405020304" pitchFamily="18" charset="0"/>
              </a:rPr>
              <a:t>"Oyuncağını şuraya koy" cümlesi görme yetersizliği olan bir çocuk için yeterince anlamlı değildir. “Oyuncağını masanın üzerine koy" dendiğinde yerle ilgili ipucu da verilmiş olur.</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a:p>
            <a:pPr>
              <a:spcBef>
                <a:spcPts val="360"/>
              </a:spcBef>
              <a:spcAft>
                <a:spcPts val="0"/>
              </a:spcAft>
            </a:pPr>
            <a:r>
              <a:rPr lang="tr-TR" dirty="0">
                <a:latin typeface="Comic Sans MS" panose="030F0702030302020204" pitchFamily="66" charset="0"/>
                <a:ea typeface="Times New Roman" panose="02020603050405020304" pitchFamily="18" charset="0"/>
                <a:cs typeface="Times New Roman" panose="02020603050405020304" pitchFamily="18" charset="0"/>
              </a:rPr>
              <a:t> </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a:p>
            <a:pPr>
              <a:spcBef>
                <a:spcPts val="360"/>
              </a:spcBef>
              <a:spcAft>
                <a:spcPts val="0"/>
              </a:spcAft>
            </a:pPr>
            <a:r>
              <a:rPr lang="tr-TR" dirty="0">
                <a:latin typeface="Comic Sans MS" panose="030F0702030302020204" pitchFamily="66" charset="0"/>
                <a:ea typeface="Times New Roman" panose="02020603050405020304" pitchFamily="18" charset="0"/>
                <a:cs typeface="Times New Roman" panose="02020603050405020304" pitchFamily="18" charset="0"/>
              </a:rPr>
              <a:t>Görme yetersizliği olan çocukların başarılı bir şekilde kaynaştırılmasında dikkat edilmesi gereken bazı noktalar vardır. Öncelikle, görme yetersizliği olan ço­cuğun okul ve sınıf ortamında bağımsız hareket edebilmesi sağlanmalıdır. Bu du­rum okul ve sınıfta özel düzenlemelerin yapılmasını gerektirebilir. Fakat çocuğun okula uyum sağlayarak hareket edebilmesi çocuğun mutlu ve uyumlu olabilmesi için önemli adımlardan biridir. Daha sonra etkili bir öğrenme ortamı hazırlanmaya çalışılmalıdır Anlatılanın öğrenilmesinde işitsel, dokunsal duyulara yer verme, öğretim ve materyallerin uyarlanması sağlanmalıdır.</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a:p>
            <a:pPr>
              <a:spcBef>
                <a:spcPts val="430"/>
              </a:spcBef>
              <a:spcAft>
                <a:spcPts val="0"/>
              </a:spcAft>
            </a:pPr>
            <a:r>
              <a:rPr lang="tr-TR" dirty="0">
                <a:latin typeface="Comic Sans MS" panose="030F0702030302020204" pitchFamily="66" charset="0"/>
                <a:ea typeface="Times New Roman" panose="02020603050405020304" pitchFamily="18" charset="0"/>
                <a:cs typeface="Times New Roman" panose="02020603050405020304" pitchFamily="18" charset="0"/>
              </a:rPr>
              <a:t> </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a:p>
            <a:pPr>
              <a:spcBef>
                <a:spcPts val="430"/>
              </a:spcBef>
              <a:spcAft>
                <a:spcPts val="0"/>
              </a:spcAft>
            </a:pPr>
            <a:r>
              <a:rPr lang="tr-TR" dirty="0">
                <a:latin typeface="Comic Sans MS" panose="030F0702030302020204" pitchFamily="66" charset="0"/>
                <a:ea typeface="Times New Roman" panose="02020603050405020304" pitchFamily="18" charset="0"/>
                <a:cs typeface="Times New Roman" panose="02020603050405020304" pitchFamily="18" charset="0"/>
              </a:rPr>
              <a:t>Görme yetersizliği olan çocukların sınıf içerisinde isim ile yüzü birleştirme şansları yoktur. Ses ile arkadaşının ismini birleştirebilir. Bu durum sosyal etkileşimde problem yaşamasına neden olabileceğinden öğretmenler görme yetersizliği olan çocuğun sınıf içerisinde akranları ile etkileşimini desteklemelidir.</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a:p>
            <a:pPr>
              <a:spcBef>
                <a:spcPts val="360"/>
              </a:spcBef>
              <a:spcAft>
                <a:spcPts val="0"/>
              </a:spcAft>
            </a:pPr>
            <a:r>
              <a:rPr lang="tr-TR" dirty="0">
                <a:latin typeface="Comic Sans MS" panose="030F0702030302020204" pitchFamily="66" charset="0"/>
                <a:ea typeface="Times New Roman" panose="02020603050405020304" pitchFamily="18" charset="0"/>
                <a:cs typeface="Times New Roman" panose="02020603050405020304" pitchFamily="18" charset="0"/>
              </a:rPr>
              <a:t> </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a:p>
            <a:pPr>
              <a:spcBef>
                <a:spcPts val="360"/>
              </a:spcBef>
              <a:spcAft>
                <a:spcPts val="0"/>
              </a:spcAft>
            </a:pPr>
            <a:r>
              <a:rPr lang="tr-TR" dirty="0">
                <a:latin typeface="Comic Sans MS" panose="030F0702030302020204" pitchFamily="66" charset="0"/>
                <a:ea typeface="Times New Roman" panose="02020603050405020304" pitchFamily="18" charset="0"/>
                <a:cs typeface="Times New Roman" panose="02020603050405020304" pitchFamily="18" charset="0"/>
              </a:rPr>
              <a:t>Görsel olarak hazırlanan etkinliklerde bu çocuklar için ayrıca açıklama yapmak gerekmektedir. Görme yetersizliği olan bireylerin kullanabildiği işitsel uyaranlarla yönlendirilen bilgisayar programları geliştirilmiştir. Bu programlar çocukların bilgi edinmesini kolaylaştırabilir. Çalışma sayfalarının daha büyük ka­rakterlerle hazırlanması ve kağıt üzerindeki çizimlerin zıt renklerde olması (si­yah-beyaz) az gören çocuklar için daha yararlı olmaktadır. Hiç görmeyen çocuklar için ise kağıt üzerinde yer alan resimlerin sınırlarının silikon veya ip yapıştırıla­rak kabartma hale getirilmesi, çocukların kağıt üzerinde ne olduğunu dokunma duyuları ile ayırt etmelerine yardımcı olur. Hiç göremeyen çocuklar ilköğretim döneminde ise okumada Braille alfabesi ile hazırlanmış kitapları ve yazıda Braille alfabesine göre hazırlanmış tabletleri kullanmaktadırlar (</a:t>
            </a:r>
            <a:r>
              <a:rPr lang="tr-TR" dirty="0" err="1">
                <a:latin typeface="Comic Sans MS" panose="030F0702030302020204" pitchFamily="66" charset="0"/>
                <a:ea typeface="Times New Roman" panose="02020603050405020304" pitchFamily="18" charset="0"/>
                <a:cs typeface="Times New Roman" panose="02020603050405020304" pitchFamily="18" charset="0"/>
              </a:rPr>
              <a:t>Cox</a:t>
            </a:r>
            <a:r>
              <a:rPr lang="tr-TR" dirty="0">
                <a:latin typeface="Comic Sans MS" panose="030F0702030302020204" pitchFamily="66" charset="0"/>
                <a:ea typeface="Times New Roman" panose="02020603050405020304" pitchFamily="18" charset="0"/>
                <a:cs typeface="Times New Roman" panose="02020603050405020304" pitchFamily="18" charset="0"/>
              </a:rPr>
              <a:t> ve </a:t>
            </a:r>
            <a:r>
              <a:rPr lang="tr-TR" dirty="0" err="1">
                <a:latin typeface="Comic Sans MS" panose="030F0702030302020204" pitchFamily="66" charset="0"/>
                <a:ea typeface="Times New Roman" panose="02020603050405020304" pitchFamily="18" charset="0"/>
                <a:cs typeface="Times New Roman" panose="02020603050405020304" pitchFamily="18" charset="0"/>
              </a:rPr>
              <a:t>Dykes</a:t>
            </a:r>
            <a:r>
              <a:rPr lang="tr-TR" dirty="0">
                <a:latin typeface="Comic Sans MS" panose="030F0702030302020204" pitchFamily="66" charset="0"/>
                <a:ea typeface="Times New Roman" panose="02020603050405020304" pitchFamily="18" charset="0"/>
                <a:cs typeface="Times New Roman" panose="02020603050405020304" pitchFamily="18" charset="0"/>
              </a:rPr>
              <a:t>, 2001).</a:t>
            </a:r>
            <a:endParaRPr lang="tr-TR" sz="2800" dirty="0">
              <a:effectLst/>
              <a:latin typeface="Candara" panose="020E0502030303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2131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19137" y="284405"/>
            <a:ext cx="10567988" cy="4703852"/>
          </a:xfrm>
          <a:prstGeom prst="rect">
            <a:avLst/>
          </a:prstGeom>
        </p:spPr>
        <p:txBody>
          <a:bodyPr wrap="square">
            <a:spAutoFit/>
          </a:bodyPr>
          <a:lstStyle/>
          <a:p>
            <a:pPr>
              <a:spcBef>
                <a:spcPts val="215"/>
              </a:spcBef>
              <a:spcAft>
                <a:spcPts val="0"/>
              </a:spcAft>
            </a:pPr>
            <a:r>
              <a:rPr lang="tr-TR" b="1" dirty="0">
                <a:solidFill>
                  <a:srgbClr val="FFFF00"/>
                </a:solidFill>
                <a:latin typeface="Comic Sans MS" panose="030F0702030302020204" pitchFamily="66" charset="0"/>
                <a:ea typeface="Times New Roman" panose="02020603050405020304" pitchFamily="18" charset="0"/>
                <a:cs typeface="Candara" panose="020E0502030303020204" pitchFamily="34" charset="0"/>
              </a:rPr>
              <a:t>İşitme Yetersizliği Olan Çocuklar</a:t>
            </a:r>
            <a:endParaRPr lang="tr-TR" sz="2800" dirty="0">
              <a:solidFill>
                <a:srgbClr val="FFFF00"/>
              </a:solidFill>
              <a:latin typeface="Candara" panose="020E0502030303020204" pitchFamily="34" charset="0"/>
              <a:ea typeface="Times New Roman" panose="02020603050405020304" pitchFamily="18" charset="0"/>
              <a:cs typeface="Times New Roman" panose="02020603050405020304" pitchFamily="18" charset="0"/>
            </a:endParaRPr>
          </a:p>
          <a:p>
            <a:pPr>
              <a:spcBef>
                <a:spcPts val="575"/>
              </a:spcBef>
              <a:spcAft>
                <a:spcPts val="0"/>
              </a:spcAft>
            </a:pPr>
            <a:r>
              <a:rPr lang="tr-TR" dirty="0">
                <a:latin typeface="Comic Sans MS" panose="030F0702030302020204" pitchFamily="66" charset="0"/>
                <a:ea typeface="Times New Roman" panose="02020603050405020304" pitchFamily="18" charset="0"/>
                <a:cs typeface="Times New Roman" panose="02020603050405020304" pitchFamily="18" charset="0"/>
              </a:rPr>
              <a:t>Bireyler çevre ile iletişim kurabilmek için duyularını kullanmaktadır. Özellik­le iletişimde işitme duyusu çok önemli rol oynamaktadır Çocuklar işittikleri sü­rece içinde yaşadıkları toplumda konuşulan dili kazanabilmekte ve genellikle dört yaşından sonra dili kendilerine özgü bir biçimde kullanarak çevreleri ile iletişim kurabilmektedirler. İşitme yetersizliği olan çocukların en büyük problemlerinden birisi dili kullanarak iletişim kurmada karşılaştıkları güçlüklerdir. Bu çocuklar işitme yetersizliğinin derecesine bağlı olarak konuşulanı anlama ve düşündükleri­ni ifade edebilme yeteneğinden yoksun kalmaktadırlar. İşitme kaybı artıkça çevre ile olan iletişimdeki güçlükler de artmaktadır (Bal, 1992). İşitme yetersizliği olan çocuklar bazı kavramları, özellikle soyut olanları öğrenmekte güçlük çekebilirler (</a:t>
            </a:r>
            <a:r>
              <a:rPr lang="tr-TR" dirty="0" err="1">
                <a:latin typeface="Comic Sans MS" panose="030F0702030302020204" pitchFamily="66" charset="0"/>
                <a:ea typeface="Times New Roman" panose="02020603050405020304" pitchFamily="18" charset="0"/>
                <a:cs typeface="Times New Roman" panose="02020603050405020304" pitchFamily="18" charset="0"/>
              </a:rPr>
              <a:t>Bee</a:t>
            </a:r>
            <a:r>
              <a:rPr lang="tr-TR" dirty="0">
                <a:latin typeface="Comic Sans MS" panose="030F0702030302020204" pitchFamily="66" charset="0"/>
                <a:ea typeface="Times New Roman" panose="02020603050405020304" pitchFamily="18" charset="0"/>
                <a:cs typeface="Times New Roman" panose="02020603050405020304" pitchFamily="18" charset="0"/>
              </a:rPr>
              <a:t>, 1992). Erken dönemde işitme cihazı kullanımı, normal işiten yaşıtları ile bir­likte eğitim alma, bireysel eğitim ve aile eğitimi ile işitme yetersizliği olan çocukların dil gelişimi desteklenebilir (</a:t>
            </a:r>
            <a:r>
              <a:rPr lang="tr-TR" dirty="0" err="1">
                <a:latin typeface="Comic Sans MS" panose="030F0702030302020204" pitchFamily="66" charset="0"/>
                <a:ea typeface="Times New Roman" panose="02020603050405020304" pitchFamily="18" charset="0"/>
                <a:cs typeface="Times New Roman" panose="02020603050405020304" pitchFamily="18" charset="0"/>
              </a:rPr>
              <a:t>Bee</a:t>
            </a:r>
            <a:r>
              <a:rPr lang="tr-TR" dirty="0">
                <a:latin typeface="Comic Sans MS" panose="030F0702030302020204" pitchFamily="66" charset="0"/>
                <a:ea typeface="Times New Roman" panose="02020603050405020304" pitchFamily="18" charset="0"/>
                <a:cs typeface="Times New Roman" panose="02020603050405020304" pitchFamily="18" charset="0"/>
              </a:rPr>
              <a:t>, 1992; </a:t>
            </a:r>
            <a:r>
              <a:rPr lang="tr-TR" dirty="0" err="1">
                <a:latin typeface="Comic Sans MS" panose="030F0702030302020204" pitchFamily="66" charset="0"/>
                <a:ea typeface="Times New Roman" panose="02020603050405020304" pitchFamily="18" charset="0"/>
                <a:cs typeface="Times New Roman" panose="02020603050405020304" pitchFamily="18" charset="0"/>
              </a:rPr>
              <a:t>Deretarla</a:t>
            </a:r>
            <a:r>
              <a:rPr lang="tr-TR" dirty="0">
                <a:latin typeface="Comic Sans MS" panose="030F0702030302020204" pitchFamily="66" charset="0"/>
                <a:ea typeface="Times New Roman" panose="02020603050405020304" pitchFamily="18" charset="0"/>
                <a:cs typeface="Times New Roman" panose="02020603050405020304" pitchFamily="18" charset="0"/>
              </a:rPr>
              <a:t> 2000).</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a:p>
            <a:pPr>
              <a:spcBef>
                <a:spcPts val="360"/>
              </a:spcBef>
              <a:spcAft>
                <a:spcPts val="0"/>
              </a:spcAft>
            </a:pPr>
            <a:r>
              <a:rPr lang="tr-TR" dirty="0">
                <a:latin typeface="Comic Sans MS" panose="030F0702030302020204" pitchFamily="66" charset="0"/>
                <a:ea typeface="Times New Roman" panose="02020603050405020304" pitchFamily="18" charset="0"/>
                <a:cs typeface="Times New Roman" panose="02020603050405020304" pitchFamily="18" charset="0"/>
              </a:rPr>
              <a:t> </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a:p>
            <a:pPr>
              <a:spcBef>
                <a:spcPts val="360"/>
              </a:spcBef>
              <a:spcAft>
                <a:spcPts val="0"/>
              </a:spcAft>
            </a:pPr>
            <a:r>
              <a:rPr lang="tr-TR" dirty="0">
                <a:latin typeface="Comic Sans MS" panose="030F0702030302020204" pitchFamily="66" charset="0"/>
                <a:ea typeface="Times New Roman" panose="02020603050405020304" pitchFamily="18" charset="0"/>
                <a:cs typeface="Times New Roman" panose="02020603050405020304" pitchFamily="18" charset="0"/>
              </a:rPr>
              <a:t>İşitme yetersizliğinin derecesine bağlı olarak çocuğun, normal işiten yaşıtla­rına göre gelişim alanlarında gecikme göstermesi ve özellikle ileri ve çok ileri de­recede işitme kaybı çocuğun konuşmayı kendiliğinden kazanamayışı özel eğitim almasını gerektirmektedir</a:t>
            </a:r>
            <a:r>
              <a:rPr lang="tr-TR" dirty="0" smtClean="0">
                <a:latin typeface="Comic Sans MS" panose="030F0702030302020204" pitchFamily="66" charset="0"/>
                <a:ea typeface="Times New Roman" panose="02020603050405020304" pitchFamily="18" charset="0"/>
                <a:cs typeface="Times New Roman" panose="02020603050405020304" pitchFamily="18" charset="0"/>
              </a:rPr>
              <a:t>.</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3879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04837" y="555868"/>
            <a:ext cx="10567988" cy="3518912"/>
          </a:xfrm>
          <a:prstGeom prst="rect">
            <a:avLst/>
          </a:prstGeom>
        </p:spPr>
        <p:txBody>
          <a:bodyPr wrap="square">
            <a:spAutoFit/>
          </a:bodyPr>
          <a:lstStyle/>
          <a:p>
            <a:pPr>
              <a:spcBef>
                <a:spcPts val="430"/>
              </a:spcBef>
              <a:spcAft>
                <a:spcPts val="0"/>
              </a:spcAft>
            </a:pPr>
            <a:r>
              <a:rPr lang="tr-TR" dirty="0" smtClean="0">
                <a:latin typeface="Comic Sans MS" panose="030F0702030302020204" pitchFamily="66" charset="0"/>
                <a:ea typeface="Times New Roman" panose="02020603050405020304" pitchFamily="18" charset="0"/>
                <a:cs typeface="Times New Roman" panose="02020603050405020304" pitchFamily="18" charset="0"/>
              </a:rPr>
              <a:t>Kaynaştırma </a:t>
            </a:r>
            <a:r>
              <a:rPr lang="tr-TR" dirty="0">
                <a:latin typeface="Comic Sans MS" panose="030F0702030302020204" pitchFamily="66" charset="0"/>
                <a:ea typeface="Times New Roman" panose="02020603050405020304" pitchFamily="18" charset="0"/>
                <a:cs typeface="Times New Roman" panose="02020603050405020304" pitchFamily="18" charset="0"/>
              </a:rPr>
              <a:t>okul öncesi dönemden başlayarak, daha ileri sınıflarda da de­vam etmektedir. İşitme yetersizliği olan çocuğun yaşıtları ile etkileşimi, çocuğun sosyal ilişki kurmasını geliştirmekte ve bu nedenle diğer çocuklarla iletişim kur­ması için fırsattan arttırmaktadır. Kaynaştırma ile serbest oyun davranışları sıra­sında bu çocukların, akranlarının sosyal davranışlarını taklit etmelerinde artış ol­duğu gözlenmektedir. Özellikle küçük grup etkinlikleri kaynaştırma sınıflarındaki çocuklar arasında iletişimi geliştirmekledir.</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a:p>
            <a:pPr>
              <a:spcBef>
                <a:spcPts val="360"/>
              </a:spcBef>
              <a:spcAft>
                <a:spcPts val="0"/>
              </a:spcAft>
            </a:pPr>
            <a:r>
              <a:rPr lang="tr-TR" dirty="0">
                <a:latin typeface="Comic Sans MS" panose="030F0702030302020204" pitchFamily="66" charset="0"/>
                <a:ea typeface="Times New Roman" panose="02020603050405020304" pitchFamily="18" charset="0"/>
                <a:cs typeface="Times New Roman" panose="02020603050405020304" pitchFamily="18" charset="0"/>
              </a:rPr>
              <a:t> </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a:p>
            <a:pPr>
              <a:spcBef>
                <a:spcPts val="360"/>
              </a:spcBef>
              <a:spcAft>
                <a:spcPts val="0"/>
              </a:spcAft>
            </a:pPr>
            <a:r>
              <a:rPr lang="tr-TR" dirty="0">
                <a:latin typeface="Comic Sans MS" panose="030F0702030302020204" pitchFamily="66" charset="0"/>
                <a:ea typeface="Times New Roman" panose="02020603050405020304" pitchFamily="18" charset="0"/>
                <a:cs typeface="Times New Roman" panose="02020603050405020304" pitchFamily="18" charset="0"/>
              </a:rPr>
              <a:t>Tüm çocuklar için erken eğitimin önemi bilinmekte olup. gelişmiş ülkelerde yaygın olarak çeşitli programlar aracılığı ile uygulanmaktadır İşitme yetersizliği olan çocuğun temel sorununun ana dili edinememe, konuşamama olması ve dil öğrenmenin hızlı olduğu dönemin doğumdan sonraki ilk dört yıl olması nedeniyle, bu dönemde işitme yetersizliği olan çocuğa verilecek her türlü eğitim hizmeti daha fazla önem kazanmaktadır (Belgin ve Çağlar, 1995</a:t>
            </a:r>
            <a:r>
              <a:rPr lang="tr-TR" dirty="0" smtClean="0">
                <a:latin typeface="Comic Sans MS" panose="030F0702030302020204" pitchFamily="66" charset="0"/>
                <a:ea typeface="Times New Roman" panose="02020603050405020304" pitchFamily="18" charset="0"/>
                <a:cs typeface="Times New Roman" panose="02020603050405020304" pitchFamily="18" charset="0"/>
              </a:rPr>
              <a:t>),</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4240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04862" y="585787"/>
            <a:ext cx="10282238" cy="4524315"/>
          </a:xfrm>
          <a:prstGeom prst="rect">
            <a:avLst/>
          </a:prstGeom>
        </p:spPr>
        <p:txBody>
          <a:bodyPr wrap="square">
            <a:spAutoFit/>
          </a:bodyPr>
          <a:lstStyle/>
          <a:p>
            <a:pPr>
              <a:spcBef>
                <a:spcPts val="575"/>
              </a:spcBef>
              <a:spcAft>
                <a:spcPts val="0"/>
              </a:spcAft>
            </a:pPr>
            <a:r>
              <a:rPr lang="tr-TR" dirty="0" smtClean="0">
                <a:latin typeface="Comic Sans MS" panose="030F0702030302020204" pitchFamily="66" charset="0"/>
                <a:ea typeface="Times New Roman" panose="02020603050405020304" pitchFamily="18" charset="0"/>
                <a:cs typeface="Times New Roman" panose="02020603050405020304" pitchFamily="18" charset="0"/>
              </a:rPr>
              <a:t>Milli </a:t>
            </a:r>
            <a:r>
              <a:rPr lang="tr-TR" dirty="0">
                <a:latin typeface="Comic Sans MS" panose="030F0702030302020204" pitchFamily="66" charset="0"/>
                <a:ea typeface="Times New Roman" panose="02020603050405020304" pitchFamily="18" charset="0"/>
                <a:cs typeface="Times New Roman" panose="02020603050405020304" pitchFamily="18" charset="0"/>
              </a:rPr>
              <a:t>Eğitim Bakanlığının yayınladığı 2014-2015 yılı istatistiklerine göre Türkiye'de beş yaş grubu çocuklarda okullaşma oranı % 53.78 iken, kaynaştırma sınıfına</a:t>
            </a:r>
            <a:r>
              <a:rPr lang="tr-TR" cap="small" spc="200" dirty="0">
                <a:latin typeface="Comic Sans MS" panose="030F0702030302020204" pitchFamily="66" charset="0"/>
                <a:ea typeface="Times New Roman" panose="02020603050405020304" pitchFamily="18" charset="0"/>
                <a:cs typeface="Times New Roman" panose="02020603050405020304" pitchFamily="18" charset="0"/>
              </a:rPr>
              <a:t> </a:t>
            </a:r>
            <a:r>
              <a:rPr lang="tr-TR" dirty="0">
                <a:latin typeface="Comic Sans MS" panose="030F0702030302020204" pitchFamily="66" charset="0"/>
                <a:ea typeface="Times New Roman" panose="02020603050405020304" pitchFamily="18" charset="0"/>
                <a:cs typeface="Times New Roman" panose="02020603050405020304" pitchFamily="18" charset="0"/>
              </a:rPr>
              <a:t>devam eden çocuk sayısı sadece 304'tur. İlkokulda okullaşma oram 96.31 iken kaynaştırma sınıfına devam eden özel gereksinimli çocuk sayısı 72.095'dir. Sayılara dikkat edildiğinde hem okul öncesinde okullaşma oranının hem de kaynaştırma sınıfına devam eden özel gereksinimli çocuk sayısının azlığı dikkat çekmektedir. Fakat kaynaştırmanın az olmasının, okullaşma oranının azlığının yanı sıra daha birçok nedenden kaynaklandığı bilinmektedir Çoğu çocuk ilkokula bağladığında, okula uyum sağlamada, ders başarısında, iletişim becerilerinde problem yaşadığında uzmanlara yönlendirilmekledir. Okul öncesi sürecinde ebeveynler çocuklarının gelişiminden şüphelense bile büyüyünce geçeceği ümi­diyle tanıda gecikmelere neden olabilmektedirler. Okul öncesi eğitime devam eden farklı gelişimsel özellikler gösteren çocukları öğretmenler fark edebilmekte ve ebeveynler ile görüşerek durumu bildirmektedirler. Fakat ailelerin bu durumu kabullenmeleri ve çocuğu uzmanlara götürmeleri her zaman mümkün olmamaktadır. Hatta ebeveynler bu süreçte öğretmene kızıp veya sorunun öğretmenden kaynaklandığını düşünüp çocuğu okuldan alabilmektedirler. Oysaki erken tanı ve eğitim, özel gereksinimli bir çocuk için çok daha büyük bir önem arz etmektedir</a:t>
            </a:r>
            <a:r>
              <a:rPr lang="tr-TR" dirty="0" smtClean="0">
                <a:latin typeface="Comic Sans MS" panose="030F0702030302020204" pitchFamily="66" charset="0"/>
                <a:ea typeface="Times New Roman" panose="02020603050405020304" pitchFamily="18" charset="0"/>
                <a:cs typeface="Times New Roman" panose="02020603050405020304" pitchFamily="18" charset="0"/>
              </a:rPr>
              <a:t>.</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4399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47712" y="498718"/>
            <a:ext cx="10567988" cy="4349909"/>
          </a:xfrm>
          <a:prstGeom prst="rect">
            <a:avLst/>
          </a:prstGeom>
        </p:spPr>
        <p:txBody>
          <a:bodyPr wrap="square">
            <a:spAutoFit/>
          </a:bodyPr>
          <a:lstStyle/>
          <a:p>
            <a:pPr>
              <a:spcBef>
                <a:spcPts val="360"/>
              </a:spcBef>
              <a:spcAft>
                <a:spcPts val="0"/>
              </a:spcAft>
            </a:pPr>
            <a:r>
              <a:rPr lang="tr-TR" dirty="0" smtClean="0">
                <a:latin typeface="Comic Sans MS" panose="030F0702030302020204" pitchFamily="66" charset="0"/>
                <a:ea typeface="Times New Roman" panose="02020603050405020304" pitchFamily="18" charset="0"/>
                <a:cs typeface="Times New Roman" panose="02020603050405020304" pitchFamily="18" charset="0"/>
              </a:rPr>
              <a:t>İşitme </a:t>
            </a:r>
            <a:r>
              <a:rPr lang="tr-TR" dirty="0">
                <a:latin typeface="Comic Sans MS" panose="030F0702030302020204" pitchFamily="66" charset="0"/>
                <a:ea typeface="Times New Roman" panose="02020603050405020304" pitchFamily="18" charset="0"/>
                <a:cs typeface="Times New Roman" panose="02020603050405020304" pitchFamily="18" charset="0"/>
              </a:rPr>
              <a:t>yetersizliği olan çocuklar işitme kaybının derecesine göre çeşitli ci­hazlarla daha iyi duyabilmektedirler. Fakat bu cihazlar ile çocukların duydukları sesler mikrofonik özellik taşımaktadır. Özellikle sınıfta fazla gürültü olması ço­cukların rahatsızlık duymasına neden olmaktadır. Son yıllarda en çok kullanılan cihazlar kulak arkası cihazlardır. Öğretmenin bu cihazlarda uyarı sesine dikkat etmesi gerekmektedir. Çünkü kulak kanalına yerleştirilen kalıp yerinden oynadı­ğında çocuğun duyması engellenmiş olur. Cihaz uyarı </a:t>
            </a:r>
            <a:r>
              <a:rPr lang="tr-TR" i="1" dirty="0">
                <a:latin typeface="Comic Sans MS" panose="030F0702030302020204" pitchFamily="66" charset="0"/>
                <a:ea typeface="Times New Roman" panose="02020603050405020304" pitchFamily="18" charset="0"/>
                <a:cs typeface="Times New Roman" panose="02020603050405020304" pitchFamily="18" charset="0"/>
              </a:rPr>
              <a:t>sesi </a:t>
            </a:r>
            <a:r>
              <a:rPr lang="tr-TR" dirty="0">
                <a:latin typeface="Comic Sans MS" panose="030F0702030302020204" pitchFamily="66" charset="0"/>
                <a:ea typeface="Times New Roman" panose="02020603050405020304" pitchFamily="18" charset="0"/>
                <a:cs typeface="Times New Roman" panose="02020603050405020304" pitchFamily="18" charset="0"/>
              </a:rPr>
              <a:t>verir ve kalıbın kulak kanalına oturtulması gerekmektedir. Çok gürültü olduğunda çocuk rahatsızlık duyuyorsa cihazın ayarının düşürülmesi gerekebilir. Öğretmen işitme cihazının kullanımı konusunda çocuğun velisinden bilgi almalıdır.</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a:p>
            <a:pPr>
              <a:spcBef>
                <a:spcPts val="430"/>
              </a:spcBef>
              <a:spcAft>
                <a:spcPts val="0"/>
              </a:spcAft>
            </a:pPr>
            <a:r>
              <a:rPr lang="tr-TR" dirty="0">
                <a:latin typeface="Comic Sans MS" panose="030F0702030302020204" pitchFamily="66" charset="0"/>
                <a:ea typeface="Times New Roman" panose="02020603050405020304" pitchFamily="18" charset="0"/>
                <a:cs typeface="Times New Roman" panose="02020603050405020304" pitchFamily="18" charset="0"/>
              </a:rPr>
              <a:t> </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a:p>
            <a:pPr>
              <a:spcBef>
                <a:spcPts val="430"/>
              </a:spcBef>
              <a:spcAft>
                <a:spcPts val="0"/>
              </a:spcAft>
            </a:pPr>
            <a:r>
              <a:rPr lang="tr-TR" dirty="0">
                <a:latin typeface="Comic Sans MS" panose="030F0702030302020204" pitchFamily="66" charset="0"/>
                <a:ea typeface="Times New Roman" panose="02020603050405020304" pitchFamily="18" charset="0"/>
                <a:cs typeface="Times New Roman" panose="02020603050405020304" pitchFamily="18" charset="0"/>
              </a:rPr>
              <a:t>İşitme yetersizliği olan çocuklar konuşma eğitimi alırken genellikle du­dak okumayı da öğrenmektedirler. Bu nedenle bu çocukların öğretmenlerini ve arkadaşlarını rahatça görebileceği ve göz kontağı kurabilecekleri bir yere oturtul­maları doğru olacaktır. Ayrıca işitme de problem yaşadıkları için en aktif kullan­dıkları diğer duyuları görme duyularıdır. Öğretimin görsel araçlarla desteklenme­si çocukların anlamalarını kolaylaştırmaktadır</a:t>
            </a:r>
            <a:endParaRPr lang="tr-TR" sz="2800" dirty="0">
              <a:effectLst/>
              <a:latin typeface="Candara" panose="020E0502030303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7232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76298" y="270188"/>
            <a:ext cx="10439401" cy="5863144"/>
          </a:xfrm>
          <a:prstGeom prst="rect">
            <a:avLst/>
          </a:prstGeom>
        </p:spPr>
        <p:txBody>
          <a:bodyPr wrap="square">
            <a:spAutoFit/>
          </a:bodyPr>
          <a:lstStyle/>
          <a:p>
            <a:pPr>
              <a:spcBef>
                <a:spcPts val="815"/>
              </a:spcBef>
              <a:spcAft>
                <a:spcPts val="0"/>
              </a:spcAft>
            </a:pPr>
            <a:r>
              <a:rPr lang="tr-TR" b="1" dirty="0">
                <a:solidFill>
                  <a:srgbClr val="FFFF00"/>
                </a:solidFill>
                <a:latin typeface="Comic Sans MS" panose="030F0702030302020204" pitchFamily="66" charset="0"/>
                <a:ea typeface="Times New Roman" panose="02020603050405020304" pitchFamily="18" charset="0"/>
                <a:cs typeface="Candara" panose="020E0502030303020204" pitchFamily="34" charset="0"/>
              </a:rPr>
              <a:t>Dil </a:t>
            </a:r>
            <a:r>
              <a:rPr lang="tr-TR" b="1" dirty="0">
                <a:solidFill>
                  <a:srgbClr val="FFFF00"/>
                </a:solidFill>
                <a:latin typeface="Comic Sans MS" panose="030F0702030302020204" pitchFamily="66" charset="0"/>
                <a:ea typeface="Times New Roman" panose="02020603050405020304" pitchFamily="18" charset="0"/>
                <a:cs typeface="Times New Roman" panose="02020603050405020304" pitchFamily="18" charset="0"/>
              </a:rPr>
              <a:t>ve Konuşma</a:t>
            </a:r>
            <a:r>
              <a:rPr lang="tr-TR" dirty="0">
                <a:solidFill>
                  <a:srgbClr val="FFFF00"/>
                </a:solidFill>
                <a:latin typeface="Comic Sans MS" panose="030F0702030302020204" pitchFamily="66" charset="0"/>
                <a:ea typeface="Times New Roman" panose="02020603050405020304" pitchFamily="18" charset="0"/>
                <a:cs typeface="Times New Roman" panose="02020603050405020304" pitchFamily="18" charset="0"/>
              </a:rPr>
              <a:t> </a:t>
            </a:r>
            <a:r>
              <a:rPr lang="tr-TR" b="1" dirty="0">
                <a:solidFill>
                  <a:srgbClr val="FFFF00"/>
                </a:solidFill>
                <a:latin typeface="Comic Sans MS" panose="030F0702030302020204" pitchFamily="66" charset="0"/>
                <a:ea typeface="Times New Roman" panose="02020603050405020304" pitchFamily="18" charset="0"/>
                <a:cs typeface="Candara" panose="020E0502030303020204" pitchFamily="34" charset="0"/>
              </a:rPr>
              <a:t>Yetersizliği Olan </a:t>
            </a:r>
            <a:r>
              <a:rPr lang="tr-TR" b="1" dirty="0">
                <a:solidFill>
                  <a:srgbClr val="FFFF00"/>
                </a:solidFill>
                <a:latin typeface="Comic Sans MS" panose="030F0702030302020204" pitchFamily="66" charset="0"/>
                <a:ea typeface="Times New Roman" panose="02020603050405020304" pitchFamily="18" charset="0"/>
                <a:cs typeface="Times New Roman" panose="02020603050405020304" pitchFamily="18" charset="0"/>
              </a:rPr>
              <a:t>Çocuklar</a:t>
            </a:r>
            <a:endParaRPr lang="tr-TR" sz="2800" dirty="0">
              <a:solidFill>
                <a:srgbClr val="FFFF00"/>
              </a:solidFill>
              <a:latin typeface="Candara" panose="020E0502030303020204" pitchFamily="34" charset="0"/>
              <a:ea typeface="Times New Roman" panose="02020603050405020304" pitchFamily="18" charset="0"/>
              <a:cs typeface="Times New Roman" panose="02020603050405020304" pitchFamily="18" charset="0"/>
            </a:endParaRPr>
          </a:p>
          <a:p>
            <a:pPr>
              <a:spcBef>
                <a:spcPts val="575"/>
              </a:spcBef>
              <a:spcAft>
                <a:spcPts val="0"/>
              </a:spcAft>
            </a:pPr>
            <a:r>
              <a:rPr lang="tr-TR" dirty="0">
                <a:latin typeface="Comic Sans MS" panose="030F0702030302020204" pitchFamily="66" charset="0"/>
                <a:ea typeface="Times New Roman" panose="02020603050405020304" pitchFamily="18" charset="0"/>
                <a:cs typeface="Times New Roman" panose="02020603050405020304" pitchFamily="18" charset="0"/>
              </a:rPr>
              <a:t>Dil ve konuşma yetersizliği çok farklı nedenlere bağlı olduğu için problem tek bir yöntemle giderilemez. Problemin nedenine göre, çocuk bireysel ya da grup eğitimine alınmalıdır. Dil ve konuşma yetersizliği olan çocukların dil becerilerini kazanmaları için öncelikle dinleme çalışmaları yapılabilir. Konuşma organlarının fonksiyonlarını geliştirici çalışmalardan sonra ifade edici dil gelişimine ağırlık ve­rilir. İfade edici dil eğitiminde genişletme, model olma, taklit, ipucu verme, geri iletim, ödül, soru sorma, rol değiştirme yöntemleri kullanılır (Karatepe, 1992).</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a:p>
            <a:pPr>
              <a:spcBef>
                <a:spcPts val="360"/>
              </a:spcBef>
              <a:spcAft>
                <a:spcPts val="0"/>
              </a:spcAft>
            </a:pPr>
            <a:r>
              <a:rPr lang="tr-TR" dirty="0">
                <a:latin typeface="Comic Sans MS" panose="030F0702030302020204" pitchFamily="66" charset="0"/>
                <a:ea typeface="Times New Roman" panose="02020603050405020304" pitchFamily="18" charset="0"/>
                <a:cs typeface="Times New Roman" panose="02020603050405020304" pitchFamily="18" charset="0"/>
              </a:rPr>
              <a:t> </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a:p>
            <a:pPr>
              <a:spcBef>
                <a:spcPts val="360"/>
              </a:spcBef>
              <a:spcAft>
                <a:spcPts val="0"/>
              </a:spcAft>
            </a:pPr>
            <a:r>
              <a:rPr lang="tr-TR" dirty="0">
                <a:latin typeface="Comic Sans MS" panose="030F0702030302020204" pitchFamily="66" charset="0"/>
                <a:ea typeface="Times New Roman" panose="02020603050405020304" pitchFamily="18" charset="0"/>
                <a:cs typeface="Times New Roman" panose="02020603050405020304" pitchFamily="18" charset="0"/>
              </a:rPr>
              <a:t>Dil ve konuşma yetersizliği olan çocukların kaynaştırılmasında öğretmen iyi bir model olmalıdır. Kabul edici ve konuşma fırsatı sağlayıcı bir ortam yarat­malıdır. Çocukları, konuşmaları rahat duyabilecekleri ve izleyebilecekleri yerde oturtmalıdır. Diğer çocuklara bu çocukların özellikleri anlatılmalı, dışlanma, alay ve taklit etmeleri önlenmelidir. Öğretmen çocuk konuştuğunda onu dinlemeli ve diğer çocuklarında dinlemesini sağlamalıdır. Çocuk konuşurken öğretmen ve ar­kadaşları sürekli hatalarını düzeltmemelidir. Daha çok nasıl konuştuğuna değil ne konuştuğuna dikkat edilmelidir. Öğretmen zorlayıcı değil teşvik edici olmalıdır. Kendini sınıfta ifade edebilen çocukta doğal olarak davranış problemleri de azalacaktır.</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a:p>
            <a:pPr>
              <a:spcBef>
                <a:spcPts val="360"/>
              </a:spcBef>
              <a:spcAft>
                <a:spcPts val="0"/>
              </a:spcAft>
            </a:pPr>
            <a:r>
              <a:rPr lang="tr-TR" dirty="0">
                <a:latin typeface="Comic Sans MS" panose="030F0702030302020204" pitchFamily="66" charset="0"/>
                <a:ea typeface="Times New Roman" panose="02020603050405020304" pitchFamily="18" charset="0"/>
                <a:cs typeface="Times New Roman" panose="02020603050405020304" pitchFamily="18" charset="0"/>
              </a:rPr>
              <a:t> </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a:p>
            <a:r>
              <a:rPr lang="tr-TR" dirty="0">
                <a:latin typeface="Comic Sans MS" panose="030F0702030302020204" pitchFamily="66" charset="0"/>
                <a:ea typeface="Times New Roman" panose="02020603050405020304" pitchFamily="18" charset="0"/>
                <a:cs typeface="Times New Roman" panose="02020603050405020304" pitchFamily="18" charset="0"/>
              </a:rPr>
              <a:t>Dil ve konuşma sorunlarını önlemek için hazırlanan programın çocuğun ge­lişimini teşvik edici, ailelerin katılımını ve ihtiyaçlarını karşılayıcı nitelikte olması gerekir. Bu doğrultuda; ölçme tanılama, amaç belirleme, planlama, uygulama ve değerlendirme süreçleri programda bulunmalıdır.</a:t>
            </a:r>
            <a:endParaRPr lang="tr-TR" dirty="0"/>
          </a:p>
        </p:txBody>
      </p:sp>
    </p:spTree>
    <p:extLst>
      <p:ext uri="{BB962C8B-B14F-4D97-AF65-F5344CB8AC3E}">
        <p14:creationId xmlns:p14="http://schemas.microsoft.com/office/powerpoint/2010/main" val="3742544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62013" y="638171"/>
            <a:ext cx="10482262" cy="5360442"/>
          </a:xfrm>
          <a:prstGeom prst="rect">
            <a:avLst/>
          </a:prstGeom>
        </p:spPr>
        <p:txBody>
          <a:bodyPr wrap="square">
            <a:spAutoFit/>
          </a:bodyPr>
          <a:lstStyle/>
          <a:p>
            <a:pPr>
              <a:spcBef>
                <a:spcPts val="215"/>
              </a:spcBef>
              <a:spcAft>
                <a:spcPts val="0"/>
              </a:spcAft>
            </a:pPr>
            <a:r>
              <a:rPr lang="tr-TR" b="1" dirty="0" smtClean="0">
                <a:solidFill>
                  <a:srgbClr val="FFFF00"/>
                </a:solidFill>
                <a:latin typeface="Comic Sans MS" panose="030F0702030302020204" pitchFamily="66" charset="0"/>
                <a:ea typeface="Times New Roman" panose="02020603050405020304" pitchFamily="18" charset="0"/>
                <a:cs typeface="Times New Roman" panose="02020603050405020304" pitchFamily="18" charset="0"/>
              </a:rPr>
              <a:t>Üstün </a:t>
            </a:r>
            <a:r>
              <a:rPr lang="tr-TR" b="1" dirty="0">
                <a:solidFill>
                  <a:srgbClr val="FFFF00"/>
                </a:solidFill>
                <a:latin typeface="Comic Sans MS" panose="030F0702030302020204" pitchFamily="66" charset="0"/>
                <a:ea typeface="Times New Roman" panose="02020603050405020304" pitchFamily="18" charset="0"/>
                <a:cs typeface="Times New Roman" panose="02020603050405020304" pitchFamily="18" charset="0"/>
              </a:rPr>
              <a:t>Yetenekli Çocuklar</a:t>
            </a:r>
            <a:endParaRPr lang="tr-TR" sz="2800" dirty="0">
              <a:solidFill>
                <a:srgbClr val="FFFF00"/>
              </a:solidFill>
              <a:latin typeface="Candara" panose="020E0502030303020204" pitchFamily="34" charset="0"/>
              <a:ea typeface="Times New Roman" panose="02020603050405020304" pitchFamily="18" charset="0"/>
              <a:cs typeface="Times New Roman" panose="02020603050405020304" pitchFamily="18" charset="0"/>
            </a:endParaRPr>
          </a:p>
          <a:p>
            <a:pPr>
              <a:spcBef>
                <a:spcPts val="505"/>
              </a:spcBef>
              <a:spcAft>
                <a:spcPts val="0"/>
              </a:spcAft>
            </a:pPr>
            <a:r>
              <a:rPr lang="tr-TR" dirty="0">
                <a:latin typeface="Comic Sans MS" panose="030F0702030302020204" pitchFamily="66" charset="0"/>
                <a:ea typeface="Times New Roman" panose="02020603050405020304" pitchFamily="18" charset="0"/>
                <a:cs typeface="Times New Roman" panose="02020603050405020304" pitchFamily="18" charset="0"/>
              </a:rPr>
              <a:t>Üstün yetenekli çocukların öğrenme hızı, derinliği ve ilgileri, onlara normal gelişim gösterenlerden farklı eğitim yaşantıları sunulması gereğini ortaya çıkar­maktadır. Üstün yetenekli çocukların eğitiminde hızlandırma (okula erken baş­lama, sınıf atlama ve ders atlama), özel gruplamalar (Bilim Sanat Merkezleri) ve zenginleştirme (çeşitli proje ve etkinlikler) modelleri uygulanmaktadır. Kaynaş­tırma sınıflarında zenginleştirme iki şekilde yapılabilir;</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a:p>
            <a:pPr>
              <a:spcBef>
                <a:spcPts val="505"/>
              </a:spcBef>
              <a:spcAft>
                <a:spcPts val="0"/>
              </a:spcAft>
            </a:pPr>
            <a:r>
              <a:rPr lang="tr-TR" dirty="0">
                <a:latin typeface="Comic Sans MS" panose="030F0702030302020204" pitchFamily="66" charset="0"/>
                <a:ea typeface="Times New Roman" panose="02020603050405020304" pitchFamily="18" charset="0"/>
                <a:cs typeface="Times New Roman" panose="02020603050405020304" pitchFamily="18" charset="0"/>
              </a:rPr>
              <a:t> </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a:p>
            <a:pPr lvl="0">
              <a:spcBef>
                <a:spcPts val="360"/>
              </a:spcBef>
              <a:spcAft>
                <a:spcPts val="0"/>
              </a:spcAft>
              <a:buFont typeface="Comic Sans MS" panose="030F0702030302020204" pitchFamily="66" charset="0"/>
              <a:buAutoNum type="alphaLcParenR"/>
              <a:tabLst>
                <a:tab pos="457200" algn="l"/>
              </a:tabLst>
            </a:pPr>
            <a:r>
              <a:rPr lang="tr-TR" b="1" dirty="0">
                <a:solidFill>
                  <a:srgbClr val="00B0F0"/>
                </a:solidFill>
                <a:latin typeface="Comic Sans MS" panose="030F0702030302020204" pitchFamily="66" charset="0"/>
                <a:ea typeface="Times New Roman" panose="02020603050405020304" pitchFamily="18" charset="0"/>
                <a:cs typeface="Times New Roman" panose="02020603050405020304" pitchFamily="18" charset="0"/>
              </a:rPr>
              <a:t>Yatay zenginleştirme: </a:t>
            </a:r>
            <a:r>
              <a:rPr lang="tr-TR" dirty="0">
                <a:latin typeface="Comic Sans MS" panose="030F0702030302020204" pitchFamily="66" charset="0"/>
                <a:ea typeface="Times New Roman" panose="02020603050405020304" pitchFamily="18" charset="0"/>
                <a:cs typeface="Times New Roman" panose="02020603050405020304" pitchFamily="18" charset="0"/>
              </a:rPr>
              <a:t>Günlük eğitim akışı içerisinde kazanımlara ek olarak çocuğun ilgi alanlarına göre yeni kazanımlar belirlenebilir. Zenginleştirmeyi sağlamak amacıyla çeşitli projeler, araştırmalar yapmasına destek verilebilir. Aile ile işbirliği içerisinde çalışılabilir.</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a:p>
            <a:pPr>
              <a:spcBef>
                <a:spcPts val="360"/>
              </a:spcBef>
              <a:spcAft>
                <a:spcPts val="0"/>
              </a:spcAft>
              <a:tabLst>
                <a:tab pos="457200" algn="l"/>
              </a:tabLst>
            </a:pPr>
            <a:r>
              <a:rPr lang="tr-TR" b="1" dirty="0">
                <a:latin typeface="Comic Sans MS" panose="030F0702030302020204" pitchFamily="66" charset="0"/>
                <a:ea typeface="Times New Roman" panose="02020603050405020304" pitchFamily="18" charset="0"/>
                <a:cs typeface="Times New Roman" panose="02020603050405020304" pitchFamily="18" charset="0"/>
              </a:rPr>
              <a:t> </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a:p>
            <a:pPr lvl="0">
              <a:spcBef>
                <a:spcPts val="360"/>
              </a:spcBef>
              <a:spcAft>
                <a:spcPts val="0"/>
              </a:spcAft>
              <a:buFont typeface="Comic Sans MS" panose="030F0702030302020204" pitchFamily="66" charset="0"/>
              <a:buAutoNum type="alphaLcParenR"/>
              <a:tabLst>
                <a:tab pos="457200" algn="l"/>
              </a:tabLst>
            </a:pPr>
            <a:r>
              <a:rPr lang="tr-TR" b="1" dirty="0">
                <a:solidFill>
                  <a:srgbClr val="00B0F0"/>
                </a:solidFill>
                <a:latin typeface="Comic Sans MS" panose="030F0702030302020204" pitchFamily="66" charset="0"/>
                <a:ea typeface="Times New Roman" panose="02020603050405020304" pitchFamily="18" charset="0"/>
                <a:cs typeface="Times New Roman" panose="02020603050405020304" pitchFamily="18" charset="0"/>
              </a:rPr>
              <a:t>Dikey zenginleştirme: </a:t>
            </a:r>
            <a:r>
              <a:rPr lang="tr-TR" dirty="0">
                <a:latin typeface="Comic Sans MS" panose="030F0702030302020204" pitchFamily="66" charset="0"/>
                <a:ea typeface="Times New Roman" panose="02020603050405020304" pitchFamily="18" charset="0"/>
                <a:cs typeface="Times New Roman" panose="02020603050405020304" pitchFamily="18" charset="0"/>
              </a:rPr>
              <a:t>Dikey zenginleştirmede kazanımlar aynı kalmakta, ancak kazanımlara ulaşmak için planlanan etkinliklerde daha derinlemesine çalışmalar planlanmaktadır. Çocuk akranları ile aynı etkinlik ve kavram üzerinde çalışırken ilgili ve yetenekli olduğu alanlarda daha fazla çeşitlendirme ve ileri dü­zey çalışmalar sunulmaktadır. Bu şekilde üstün yetenekli çocuklar akranlarının öğrendiği konularda daha geniş bilgi ve beceri sahibi olmakta, akranlarının öğrenemediği konularda da incelemeler, projeler ve denemeler yapıp yeteneklerini geliştirme imkanı bulmaktadırlar (Ataman, 2003; </a:t>
            </a:r>
            <a:r>
              <a:rPr lang="tr-TR" dirty="0" err="1">
                <a:latin typeface="Comic Sans MS" panose="030F0702030302020204" pitchFamily="66" charset="0"/>
                <a:ea typeface="Times New Roman" panose="02020603050405020304" pitchFamily="18" charset="0"/>
                <a:cs typeface="Times New Roman" panose="02020603050405020304" pitchFamily="18" charset="0"/>
              </a:rPr>
              <a:t>Baykoç</a:t>
            </a:r>
            <a:r>
              <a:rPr lang="tr-TR" dirty="0">
                <a:latin typeface="Comic Sans MS" panose="030F0702030302020204" pitchFamily="66" charset="0"/>
                <a:ea typeface="Times New Roman" panose="02020603050405020304" pitchFamily="18" charset="0"/>
                <a:cs typeface="Times New Roman" panose="02020603050405020304" pitchFamily="18" charset="0"/>
              </a:rPr>
              <a:t>-Dönmez 2005; Çağlar, 2004; Metin. 1999</a:t>
            </a:r>
            <a:r>
              <a:rPr lang="tr-TR" dirty="0" smtClean="0">
                <a:latin typeface="Comic Sans MS" panose="030F0702030302020204" pitchFamily="66" charset="0"/>
                <a:ea typeface="Times New Roman" panose="02020603050405020304" pitchFamily="18" charset="0"/>
                <a:cs typeface="Times New Roman" panose="02020603050405020304" pitchFamily="18" charset="0"/>
              </a:rPr>
              <a:t>).</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948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62013" y="638171"/>
            <a:ext cx="10482262" cy="4124206"/>
          </a:xfrm>
          <a:prstGeom prst="rect">
            <a:avLst/>
          </a:prstGeom>
        </p:spPr>
        <p:txBody>
          <a:bodyPr wrap="square">
            <a:spAutoFit/>
          </a:bodyPr>
          <a:lstStyle/>
          <a:p>
            <a:pPr>
              <a:spcBef>
                <a:spcPts val="360"/>
              </a:spcBef>
              <a:spcAft>
                <a:spcPts val="0"/>
              </a:spcAft>
            </a:pPr>
            <a:r>
              <a:rPr lang="tr-TR" dirty="0" smtClean="0">
                <a:latin typeface="Comic Sans MS" panose="030F0702030302020204" pitchFamily="66" charset="0"/>
                <a:ea typeface="Times New Roman" panose="02020603050405020304" pitchFamily="18" charset="0"/>
                <a:cs typeface="Times New Roman" panose="02020603050405020304" pitchFamily="18" charset="0"/>
              </a:rPr>
              <a:t>Başka </a:t>
            </a:r>
            <a:r>
              <a:rPr lang="tr-TR" dirty="0">
                <a:latin typeface="Comic Sans MS" panose="030F0702030302020204" pitchFamily="66" charset="0"/>
                <a:ea typeface="Times New Roman" panose="02020603050405020304" pitchFamily="18" charset="0"/>
                <a:cs typeface="Times New Roman" panose="02020603050405020304" pitchFamily="18" charset="0"/>
              </a:rPr>
              <a:t>bir deyişle zenginleştirme her öğrencinin kendine özgü yetenekleri, ilgileri ve öğrenme stili dikkate alınarak düzenlenmelidir. Önemle üzerinde du­rulması gereken başka bir nokta ise, üstün yetenekli bir çocuğun değişik konu alanlarına hazır </a:t>
            </a:r>
            <a:r>
              <a:rPr lang="tr-TR" dirty="0" err="1">
                <a:latin typeface="Comic Sans MS" panose="030F0702030302020204" pitchFamily="66" charset="0"/>
                <a:ea typeface="Times New Roman" panose="02020603050405020304" pitchFamily="18" charset="0"/>
                <a:cs typeface="Times New Roman" panose="02020603050405020304" pitchFamily="18" charset="0"/>
              </a:rPr>
              <a:t>bulunuşluk</a:t>
            </a:r>
            <a:r>
              <a:rPr lang="tr-TR" dirty="0">
                <a:latin typeface="Comic Sans MS" panose="030F0702030302020204" pitchFamily="66" charset="0"/>
                <a:ea typeface="Times New Roman" panose="02020603050405020304" pitchFamily="18" charset="0"/>
                <a:cs typeface="Times New Roman" panose="02020603050405020304" pitchFamily="18" charset="0"/>
              </a:rPr>
              <a:t> düzeyi, yetenek, ilgi ve gereksinimlerinin farklı düzeylerde olabileceğidir.</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a:p>
            <a:pPr>
              <a:spcBef>
                <a:spcPts val="360"/>
              </a:spcBef>
              <a:spcAft>
                <a:spcPts val="0"/>
              </a:spcAft>
            </a:pPr>
            <a:r>
              <a:rPr lang="tr-TR" dirty="0">
                <a:latin typeface="Comic Sans MS" panose="030F0702030302020204" pitchFamily="66" charset="0"/>
                <a:ea typeface="Times New Roman" panose="02020603050405020304" pitchFamily="18" charset="0"/>
                <a:cs typeface="Times New Roman" panose="02020603050405020304" pitchFamily="18" charset="0"/>
              </a:rPr>
              <a:t> </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a:p>
            <a:pPr>
              <a:spcBef>
                <a:spcPts val="360"/>
              </a:spcBef>
              <a:spcAft>
                <a:spcPts val="0"/>
              </a:spcAft>
            </a:pPr>
            <a:r>
              <a:rPr lang="tr-TR" dirty="0">
                <a:latin typeface="Comic Sans MS" panose="030F0702030302020204" pitchFamily="66" charset="0"/>
                <a:ea typeface="Times New Roman" panose="02020603050405020304" pitchFamily="18" charset="0"/>
                <a:cs typeface="Times New Roman" panose="02020603050405020304" pitchFamily="18" charset="0"/>
              </a:rPr>
              <a:t>Zenginleştirme modeli her okulda uygulanabilir özelliktedir, ancak etkin bi­çimde uygulanabilmesi ve üstün yetenekli çocuklara gerçekten yararlı olabilmesi için bazı koşulların yerine getirilmesi gerekmektedir. Günlük eğitim akışı ve eğitimsel çevre; esnek, değişikliğe ve zenginleştirmeye olanak verecek şekilde dü­zenlenmelidir. Okul yönetimi ve öğretmen, üstün yetenekli çocukların özellikleri, ihtiyaçları ve program zenginleştirme konusunda eğitim almış olmalıdır. Üstün yetenekli çocukların bulunduğu sınırlarda çocuk sayısı, öğretmenin çocuklarla bireysel olarak ilgilenmesine olanak verecek şekilde azaltılmalıdır. Çok kalabalık gruplarda zenginleştirme uygulamalarını yapmak daha güç olabilmektedir.</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a:p>
            <a:pPr>
              <a:spcBef>
                <a:spcPts val="360"/>
              </a:spcBef>
              <a:spcAft>
                <a:spcPts val="0"/>
              </a:spcAft>
            </a:pPr>
            <a:r>
              <a:rPr lang="tr-TR" dirty="0">
                <a:latin typeface="Comic Sans MS" panose="030F0702030302020204" pitchFamily="66" charset="0"/>
                <a:ea typeface="Times New Roman" panose="02020603050405020304" pitchFamily="18" charset="0"/>
                <a:cs typeface="Times New Roman" panose="02020603050405020304" pitchFamily="18" charset="0"/>
              </a:rPr>
              <a:t> </a:t>
            </a:r>
            <a:endParaRPr lang="tr-TR" sz="2800" dirty="0">
              <a:effectLst/>
              <a:latin typeface="Candara" panose="020E0502030303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8890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62013" y="638171"/>
            <a:ext cx="10482262" cy="3970318"/>
          </a:xfrm>
          <a:prstGeom prst="rect">
            <a:avLst/>
          </a:prstGeom>
        </p:spPr>
        <p:txBody>
          <a:bodyPr wrap="square">
            <a:spAutoFit/>
          </a:bodyPr>
          <a:lstStyle/>
          <a:p>
            <a:pPr>
              <a:spcBef>
                <a:spcPts val="360"/>
              </a:spcBef>
              <a:spcAft>
                <a:spcPts val="0"/>
              </a:spcAft>
            </a:pPr>
            <a:r>
              <a:rPr lang="tr-TR" dirty="0" smtClean="0">
                <a:latin typeface="Comic Sans MS" panose="030F0702030302020204" pitchFamily="66" charset="0"/>
                <a:ea typeface="Times New Roman" panose="02020603050405020304" pitchFamily="18" charset="0"/>
                <a:cs typeface="Times New Roman" panose="02020603050405020304" pitchFamily="18" charset="0"/>
              </a:rPr>
              <a:t>Öğretmenin </a:t>
            </a:r>
            <a:r>
              <a:rPr lang="tr-TR" dirty="0">
                <a:latin typeface="Comic Sans MS" panose="030F0702030302020204" pitchFamily="66" charset="0"/>
                <a:ea typeface="Times New Roman" panose="02020603050405020304" pitchFamily="18" charset="0"/>
                <a:cs typeface="Times New Roman" panose="02020603050405020304" pitchFamily="18" charset="0"/>
              </a:rPr>
              <a:t>gerektiğinde danışma desteği alabileceği kaynak kişilerin olması ve üstün yetenekli çocukların yeteneklerini geliştirmek üzere yararlanabilecekleri çeşitli özel </a:t>
            </a:r>
            <a:r>
              <a:rPr lang="tr-TR" b="1" dirty="0">
                <a:latin typeface="Comic Sans MS" panose="030F0702030302020204" pitchFamily="66" charset="0"/>
                <a:ea typeface="Times New Roman" panose="02020603050405020304" pitchFamily="18" charset="0"/>
                <a:cs typeface="Times New Roman" panose="02020603050405020304" pitchFamily="18" charset="0"/>
              </a:rPr>
              <a:t>araç gereçlerle </a:t>
            </a:r>
            <a:r>
              <a:rPr lang="tr-TR" dirty="0">
                <a:latin typeface="Comic Sans MS" panose="030F0702030302020204" pitchFamily="66" charset="0"/>
                <a:ea typeface="Times New Roman" panose="02020603050405020304" pitchFamily="18" charset="0"/>
                <a:cs typeface="Times New Roman" panose="02020603050405020304" pitchFamily="18" charset="0"/>
              </a:rPr>
              <a:t>donatılmış öğrenme merkezlerinin bulunması çok ya­rarlı olacaktır. Öğrenme merkezlerinde üstün yetenekli çocukların ilgi alanlarına göre bulundurulan materyaller çocukların daha derinlemesine bilgi edinmesine katkı sağlayacak, okulda yaptığı etkinlikler çocuğu okula bağlayacaktır. Bu çocuk­lara zengin öğrenme ortamları sunulmadığında, okul onlar için anlamını yitirebilmekte ve rutin, sıkıcı bir yer olabilmektedir. Üstün yetenekli çocukların ortaya çıkardığı ürünler ve çalışma süreci grup içinde değerlendirilmeli ve grupla paylaşılmalıdır. Bu şekilde üstün yetenekli çocuğun başarısından dolayı mutlu olması sağlanarak, paylaşma isteği alışkanlık haline getirilmelidir. Üstün yetenekli çocu­ğun yeteneğini, bilgi ve becerilerini normal çocuklarla paylaşması, aynı zamanda diğer çocuklara da kendi düzeylerine göre daha gelişmiş davranış örneklerinden yararlanma ve gelişimlerini hızlandırma fırsatı sağlayacaktır (Ataman, 2003; Çağ­lar. 2004; Metin. 1999; Metin. 2005).</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a:p>
            <a:pPr>
              <a:spcAft>
                <a:spcPts val="0"/>
              </a:spcAft>
            </a:pPr>
            <a:r>
              <a:rPr lang="tr-TR" dirty="0">
                <a:latin typeface="Comic Sans MS" panose="030F0702030302020204" pitchFamily="66" charset="0"/>
                <a:ea typeface="Times New Roman" panose="02020603050405020304" pitchFamily="18" charset="0"/>
                <a:cs typeface="Times New Roman" panose="02020603050405020304" pitchFamily="18" charset="0"/>
              </a:rPr>
              <a:t> </a:t>
            </a:r>
            <a:endParaRPr lang="tr-TR" sz="2800" dirty="0">
              <a:effectLst/>
              <a:latin typeface="Candara" panose="020E0502030303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2981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62024" y="385762"/>
            <a:ext cx="10539413" cy="5232202"/>
          </a:xfrm>
          <a:prstGeom prst="rect">
            <a:avLst/>
          </a:prstGeom>
        </p:spPr>
        <p:txBody>
          <a:bodyPr wrap="square">
            <a:spAutoFit/>
          </a:bodyPr>
          <a:lstStyle/>
          <a:p>
            <a:pPr>
              <a:spcBef>
                <a:spcPts val="25"/>
              </a:spcBef>
              <a:spcAft>
                <a:spcPts val="0"/>
              </a:spcAft>
            </a:pPr>
            <a:r>
              <a:rPr lang="tr-TR" b="1" dirty="0">
                <a:solidFill>
                  <a:srgbClr val="FFFF00"/>
                </a:solidFill>
                <a:latin typeface="Comic Sans MS" panose="030F0702030302020204" pitchFamily="66" charset="0"/>
                <a:ea typeface="Times New Roman" panose="02020603050405020304" pitchFamily="18" charset="0"/>
                <a:cs typeface="Candara" panose="020E0502030303020204" pitchFamily="34" charset="0"/>
              </a:rPr>
              <a:t>Ortopedik Yetersizliği Olan Çocuklar</a:t>
            </a:r>
            <a:endParaRPr lang="tr-TR" sz="2800" dirty="0">
              <a:solidFill>
                <a:srgbClr val="FFFF00"/>
              </a:solidFill>
              <a:latin typeface="Candara" panose="020E0502030303020204" pitchFamily="34" charset="0"/>
              <a:ea typeface="Times New Roman" panose="02020603050405020304" pitchFamily="18" charset="0"/>
              <a:cs typeface="Times New Roman" panose="02020603050405020304" pitchFamily="18" charset="0"/>
            </a:endParaRPr>
          </a:p>
          <a:p>
            <a:pPr>
              <a:spcBef>
                <a:spcPts val="430"/>
              </a:spcBef>
              <a:spcAft>
                <a:spcPts val="0"/>
              </a:spcAft>
            </a:pPr>
            <a:r>
              <a:rPr lang="tr-TR" dirty="0">
                <a:latin typeface="Comic Sans MS" panose="030F0702030302020204" pitchFamily="66" charset="0"/>
                <a:ea typeface="Times New Roman" panose="02020603050405020304" pitchFamily="18" charset="0"/>
                <a:cs typeface="Times New Roman" panose="02020603050405020304" pitchFamily="18" charset="0"/>
              </a:rPr>
              <a:t>Çocuğun eğitsel performansını etkileyen ortopedik yetersizlik ile ilgili çok fazla durum vardır. Bunlar genel olarak sınır sistemi ile ilgili yetersizlikler, kas-iskelet sistemi ile ilgili yetersizlikler olmak üzere iki başlık altında toplanmaktadır. Ortopedik yetersizliğin derecesi ise, bireyin bireysel gereksinimlerini karşılayabilmesi ve bağımsız hareket edebilme becerisi göz önünde bulundurularak: hafif, orta ve ağır derecede ortopedik yetersizlik olarak sınıflandırılmaktadır (Özyürek. 2003).</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a:p>
            <a:pPr>
              <a:spcBef>
                <a:spcPts val="360"/>
              </a:spcBef>
              <a:spcAft>
                <a:spcPts val="0"/>
              </a:spcAft>
            </a:pPr>
            <a:r>
              <a:rPr lang="tr-TR" dirty="0">
                <a:latin typeface="Comic Sans MS" panose="030F0702030302020204" pitchFamily="66" charset="0"/>
                <a:ea typeface="Times New Roman" panose="02020603050405020304" pitchFamily="18" charset="0"/>
                <a:cs typeface="Times New Roman" panose="02020603050405020304" pitchFamily="18" charset="0"/>
              </a:rPr>
              <a:t> </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a:p>
            <a:pPr>
              <a:spcBef>
                <a:spcPts val="360"/>
              </a:spcBef>
              <a:spcAft>
                <a:spcPts val="0"/>
              </a:spcAft>
            </a:pPr>
            <a:r>
              <a:rPr lang="tr-TR" dirty="0">
                <a:latin typeface="Comic Sans MS" panose="030F0702030302020204" pitchFamily="66" charset="0"/>
                <a:ea typeface="Times New Roman" panose="02020603050405020304" pitchFamily="18" charset="0"/>
                <a:cs typeface="Times New Roman" panose="02020603050405020304" pitchFamily="18" charset="0"/>
              </a:rPr>
              <a:t>Sosyal izolasyon, fiziksel aktivitenin kısıtlanması ve zihinsel yetersizliğin yanı sıra ciddi </a:t>
            </a:r>
            <a:r>
              <a:rPr lang="tr-TR" dirty="0" err="1">
                <a:latin typeface="Comic Sans MS" panose="030F0702030302020204" pitchFamily="66" charset="0"/>
                <a:ea typeface="Times New Roman" panose="02020603050405020304" pitchFamily="18" charset="0"/>
                <a:cs typeface="Times New Roman" panose="02020603050405020304" pitchFamily="18" charset="0"/>
              </a:rPr>
              <a:t>psiko</a:t>
            </a:r>
            <a:r>
              <a:rPr lang="tr-TR" dirty="0">
                <a:latin typeface="Comic Sans MS" panose="030F0702030302020204" pitchFamily="66" charset="0"/>
                <a:ea typeface="Times New Roman" panose="02020603050405020304" pitchFamily="18" charset="0"/>
                <a:cs typeface="Times New Roman" panose="02020603050405020304" pitchFamily="18" charset="0"/>
              </a:rPr>
              <a:t>-sosyal hasarlara neden olabilmektedir. Ortopedik yetersizliği olan çocuklar genellikle sosyal ve davranışsal problemler yaşarlar. Benlik kavramı ve öz saygıları düşük, üzgün, mutsuz ve depresif görünürler (</a:t>
            </a:r>
            <a:r>
              <a:rPr lang="tr-TR" dirty="0" err="1">
                <a:latin typeface="Comic Sans MS" panose="030F0702030302020204" pitchFamily="66" charset="0"/>
                <a:ea typeface="Times New Roman" panose="02020603050405020304" pitchFamily="18" charset="0"/>
                <a:cs typeface="Times New Roman" panose="02020603050405020304" pitchFamily="18" charset="0"/>
              </a:rPr>
              <a:t>Miyahara</a:t>
            </a:r>
            <a:r>
              <a:rPr lang="tr-TR" dirty="0">
                <a:latin typeface="Comic Sans MS" panose="030F0702030302020204" pitchFamily="66" charset="0"/>
                <a:ea typeface="Times New Roman" panose="02020603050405020304" pitchFamily="18" charset="0"/>
                <a:cs typeface="Times New Roman" panose="02020603050405020304" pitchFamily="18" charset="0"/>
              </a:rPr>
              <a:t>, </a:t>
            </a:r>
            <a:r>
              <a:rPr lang="tr-TR" dirty="0" err="1">
                <a:latin typeface="Comic Sans MS" panose="030F0702030302020204" pitchFamily="66" charset="0"/>
                <a:ea typeface="Times New Roman" panose="02020603050405020304" pitchFamily="18" charset="0"/>
                <a:cs typeface="Times New Roman" panose="02020603050405020304" pitchFamily="18" charset="0"/>
              </a:rPr>
              <a:t>Yamaguchi</a:t>
            </a:r>
            <a:r>
              <a:rPr lang="tr-TR" dirty="0">
                <a:latin typeface="Comic Sans MS" panose="030F0702030302020204" pitchFamily="66" charset="0"/>
                <a:ea typeface="Times New Roman" panose="02020603050405020304" pitchFamily="18" charset="0"/>
                <a:cs typeface="Times New Roman" panose="02020603050405020304" pitchFamily="18" charset="0"/>
              </a:rPr>
              <a:t> ve </a:t>
            </a:r>
            <a:r>
              <a:rPr lang="tr-TR" dirty="0" err="1">
                <a:latin typeface="Comic Sans MS" panose="030F0702030302020204" pitchFamily="66" charset="0"/>
                <a:ea typeface="Times New Roman" panose="02020603050405020304" pitchFamily="18" charset="0"/>
                <a:cs typeface="Times New Roman" panose="02020603050405020304" pitchFamily="18" charset="0"/>
              </a:rPr>
              <a:t>Green</a:t>
            </a:r>
            <a:r>
              <a:rPr lang="tr-TR" dirty="0">
                <a:latin typeface="Comic Sans MS" panose="030F0702030302020204" pitchFamily="66" charset="0"/>
                <a:ea typeface="Times New Roman" panose="02020603050405020304" pitchFamily="18" charset="0"/>
                <a:cs typeface="Times New Roman" panose="02020603050405020304" pitchFamily="18" charset="0"/>
              </a:rPr>
              <a:t>, 2006). Okul öncesi dönemden itibaren çocukların uygun ortamlarda eğitim olanaklarının sağlanması, sosyalleşmelerinde ve sosyal kabul görmelerin­de etkili olmaktadır. Fakat kaynaştırma uygulanan sınıflarda öğretmenler, bu ço­cuklarda yetersizliğin neden olduğu problemler, eğitimsel ihtiyaçları, sınıftaki ve okuldaki araç ve donanımın adapte edilmesi konusunda sıkıntı yaşayabilmekte­dirler. Bu nedenledir ki ancak doktor, ortopedist, psikiyatrisi, özel eğitim uzmanı, sınıf öğretmeni ve ebeveynlerden oluşan bir ekip çalışması ile başarıya ulaşmak </a:t>
            </a:r>
            <a:r>
              <a:rPr lang="tr-TR" dirty="0" smtClean="0">
                <a:latin typeface="Comic Sans MS" panose="030F0702030302020204" pitchFamily="66" charset="0"/>
                <a:ea typeface="Times New Roman" panose="02020603050405020304" pitchFamily="18" charset="0"/>
                <a:cs typeface="Times New Roman" panose="02020603050405020304" pitchFamily="18" charset="0"/>
              </a:rPr>
              <a:t>mümkündür</a:t>
            </a:r>
            <a:r>
              <a:rPr lang="tr-TR" dirty="0">
                <a:latin typeface="Comic Sans MS" panose="030F0702030302020204" pitchFamily="66" charset="0"/>
                <a:ea typeface="Times New Roman" panose="02020603050405020304" pitchFamily="18" charset="0"/>
                <a:cs typeface="Times New Roman" panose="02020603050405020304" pitchFamily="18" charset="0"/>
              </a:rPr>
              <a:t>.</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1070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76299" y="557212"/>
            <a:ext cx="10539413" cy="4678204"/>
          </a:xfrm>
          <a:prstGeom prst="rect">
            <a:avLst/>
          </a:prstGeom>
        </p:spPr>
        <p:txBody>
          <a:bodyPr wrap="square">
            <a:spAutoFit/>
          </a:bodyPr>
          <a:lstStyle/>
          <a:p>
            <a:pPr>
              <a:spcBef>
                <a:spcPts val="430"/>
              </a:spcBef>
              <a:spcAft>
                <a:spcPts val="0"/>
              </a:spcAft>
            </a:pPr>
            <a:r>
              <a:rPr lang="tr-TR" dirty="0" smtClean="0">
                <a:latin typeface="Comic Sans MS" panose="030F0702030302020204" pitchFamily="66" charset="0"/>
                <a:ea typeface="Times New Roman" panose="02020603050405020304" pitchFamily="18" charset="0"/>
                <a:cs typeface="Times New Roman" panose="02020603050405020304" pitchFamily="18" charset="0"/>
              </a:rPr>
              <a:t>Ortopedik </a:t>
            </a:r>
            <a:r>
              <a:rPr lang="tr-TR" dirty="0">
                <a:latin typeface="Comic Sans MS" panose="030F0702030302020204" pitchFamily="66" charset="0"/>
                <a:ea typeface="Times New Roman" panose="02020603050405020304" pitchFamily="18" charset="0"/>
                <a:cs typeface="Times New Roman" panose="02020603050405020304" pitchFamily="18" charset="0"/>
              </a:rPr>
              <a:t>yetersizliği olan çocuklar oldukça heterojen bir gruptur. Bu ne­denle ortopedik yetersizliği olan çocuklarda eğitime başlamadan önce ortopedik yetersizliğin nedenini ve türünü bilmek, yetersizliğin hangi organ/organlarda ol­duğunu ve ne derecede eğitim öğretimini etkileyeceğini saptamak, çocuğun bu durumdan zihinsel, duygusal ve sosyal olarak etkilenip etkilenmediğini belirle­mek gerekmektedir. Eğitimciler çocuğun durumu ile ilgili detaylı bilgiye sahip ol­malıdır. Gerektiğinde bireysel eğitim programları ile desteklenmelidir.</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a:p>
            <a:pPr>
              <a:spcBef>
                <a:spcPts val="430"/>
              </a:spcBef>
              <a:spcAft>
                <a:spcPts val="0"/>
              </a:spcAft>
            </a:pPr>
            <a:r>
              <a:rPr lang="tr-TR" dirty="0">
                <a:latin typeface="Comic Sans MS" panose="030F0702030302020204" pitchFamily="66" charset="0"/>
                <a:ea typeface="Times New Roman" panose="02020603050405020304" pitchFamily="18" charset="0"/>
                <a:cs typeface="Times New Roman" panose="02020603050405020304" pitchFamily="18" charset="0"/>
              </a:rPr>
              <a:t> </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a:p>
            <a:pPr>
              <a:spcBef>
                <a:spcPts val="430"/>
              </a:spcBef>
              <a:spcAft>
                <a:spcPts val="0"/>
              </a:spcAft>
            </a:pPr>
            <a:r>
              <a:rPr lang="tr-TR" dirty="0">
                <a:latin typeface="Comic Sans MS" panose="030F0702030302020204" pitchFamily="66" charset="0"/>
                <a:ea typeface="Times New Roman" panose="02020603050405020304" pitchFamily="18" charset="0"/>
                <a:cs typeface="Times New Roman" panose="02020603050405020304" pitchFamily="18" charset="0"/>
              </a:rPr>
              <a:t>Ortopedik yetersizliği olan çocuk normal okula devam edecek ise, bina ve donanımın uygun olması gerekmektedir. Yetersizliğin durumuna göre tekerlekli sandalye veya koltuk değneği ile çıkabileceği rampalar, kalktığında tutunabileceği yerler, tuvalete ulaşabilme ve kullanabilme açısından düzenlemeler, çocuğun oturduğu masanın, sandalyesinin ve masa yüzeyinin çocuğun kullanımına uygun tasarlanması, koridorların ve kapıların yeterli genişlikte olması gerekmekledir (</a:t>
            </a:r>
            <a:r>
              <a:rPr lang="tr-TR" dirty="0" err="1">
                <a:latin typeface="Comic Sans MS" panose="030F0702030302020204" pitchFamily="66" charset="0"/>
                <a:ea typeface="Times New Roman" panose="02020603050405020304" pitchFamily="18" charset="0"/>
                <a:cs typeface="Times New Roman" panose="02020603050405020304" pitchFamily="18" charset="0"/>
              </a:rPr>
              <a:t>Coster</a:t>
            </a:r>
            <a:r>
              <a:rPr lang="tr-TR" dirty="0">
                <a:latin typeface="Comic Sans MS" panose="030F0702030302020204" pitchFamily="66" charset="0"/>
                <a:ea typeface="Times New Roman" panose="02020603050405020304" pitchFamily="18" charset="0"/>
                <a:cs typeface="Times New Roman" panose="02020603050405020304" pitchFamily="18" charset="0"/>
              </a:rPr>
              <a:t> ve </a:t>
            </a:r>
            <a:r>
              <a:rPr lang="tr-TR" dirty="0" err="1">
                <a:latin typeface="Comic Sans MS" panose="030F0702030302020204" pitchFamily="66" charset="0"/>
                <a:ea typeface="Times New Roman" panose="02020603050405020304" pitchFamily="18" charset="0"/>
                <a:cs typeface="Times New Roman" panose="02020603050405020304" pitchFamily="18" charset="0"/>
              </a:rPr>
              <a:t>Haltiwanger</a:t>
            </a:r>
            <a:r>
              <a:rPr lang="tr-TR" dirty="0">
                <a:latin typeface="Comic Sans MS" panose="030F0702030302020204" pitchFamily="66" charset="0"/>
                <a:ea typeface="Times New Roman" panose="02020603050405020304" pitchFamily="18" charset="0"/>
                <a:cs typeface="Times New Roman" panose="02020603050405020304" pitchFamily="18" charset="0"/>
              </a:rPr>
              <a:t>, 2004; Çağlar, 1982. </a:t>
            </a:r>
            <a:r>
              <a:rPr lang="tr-TR" dirty="0" err="1">
                <a:latin typeface="Comic Sans MS" panose="030F0702030302020204" pitchFamily="66" charset="0"/>
                <a:ea typeface="Times New Roman" panose="02020603050405020304" pitchFamily="18" charset="0"/>
                <a:cs typeface="Times New Roman" panose="02020603050405020304" pitchFamily="18" charset="0"/>
              </a:rPr>
              <a:t>Kendall</a:t>
            </a:r>
            <a:r>
              <a:rPr lang="tr-TR" dirty="0">
                <a:latin typeface="Comic Sans MS" panose="030F0702030302020204" pitchFamily="66" charset="0"/>
                <a:ea typeface="Times New Roman" panose="02020603050405020304" pitchFamily="18" charset="0"/>
                <a:cs typeface="Times New Roman" panose="02020603050405020304" pitchFamily="18" charset="0"/>
              </a:rPr>
              <a:t>. 1991; Singh, 2007).</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a:p>
            <a:pPr>
              <a:spcBef>
                <a:spcPts val="360"/>
              </a:spcBef>
              <a:spcAft>
                <a:spcPts val="0"/>
              </a:spcAft>
            </a:pPr>
            <a:r>
              <a:rPr lang="tr-TR" dirty="0">
                <a:latin typeface="Comic Sans MS" panose="030F0702030302020204" pitchFamily="66" charset="0"/>
                <a:ea typeface="Times New Roman" panose="02020603050405020304" pitchFamily="18" charset="0"/>
                <a:cs typeface="Times New Roman" panose="02020603050405020304" pitchFamily="18" charset="0"/>
              </a:rPr>
              <a:t>Çocuğun sınıf ve okul ortamında bağımsız hareket edebilmesinin sağlanmasının yanı sıra sınıf içi etkinliklerde etkin katılımının sağlanması için etkinlik planlarında uyarlamalar yapılması gerekmektedir. Hareketli etkinliklerde bile bu çocuğa verilecek bir sorumluluk düşünülmelidir.</a:t>
            </a:r>
            <a:endParaRPr lang="tr-TR" sz="2800" dirty="0">
              <a:effectLst/>
              <a:latin typeface="Candara" panose="020E0502030303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3332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33449" y="877744"/>
            <a:ext cx="10367963" cy="4703852"/>
          </a:xfrm>
          <a:prstGeom prst="rect">
            <a:avLst/>
          </a:prstGeom>
        </p:spPr>
        <p:txBody>
          <a:bodyPr wrap="square">
            <a:spAutoFit/>
          </a:bodyPr>
          <a:lstStyle/>
          <a:p>
            <a:pPr>
              <a:spcBef>
                <a:spcPts val="890"/>
              </a:spcBef>
              <a:spcAft>
                <a:spcPts val="0"/>
              </a:spcAft>
            </a:pPr>
            <a:r>
              <a:rPr lang="tr-TR" b="1" dirty="0">
                <a:solidFill>
                  <a:srgbClr val="FFFF00"/>
                </a:solidFill>
                <a:latin typeface="Comic Sans MS" panose="030F0702030302020204" pitchFamily="66" charset="0"/>
                <a:ea typeface="Times New Roman" panose="02020603050405020304" pitchFamily="18" charset="0"/>
                <a:cs typeface="Candara" panose="020E0502030303020204" pitchFamily="34" charset="0"/>
              </a:rPr>
              <a:t>Sonuç</a:t>
            </a:r>
            <a:endParaRPr lang="tr-TR" sz="2800" dirty="0">
              <a:solidFill>
                <a:srgbClr val="FFFF00"/>
              </a:solidFill>
              <a:latin typeface="Candara" panose="020E0502030303020204" pitchFamily="34" charset="0"/>
              <a:ea typeface="Times New Roman" panose="02020603050405020304" pitchFamily="18" charset="0"/>
              <a:cs typeface="Times New Roman" panose="02020603050405020304" pitchFamily="18" charset="0"/>
            </a:endParaRPr>
          </a:p>
          <a:p>
            <a:pPr>
              <a:spcBef>
                <a:spcPts val="575"/>
              </a:spcBef>
              <a:spcAft>
                <a:spcPts val="0"/>
              </a:spcAft>
            </a:pPr>
            <a:r>
              <a:rPr lang="tr-TR" dirty="0">
                <a:latin typeface="Comic Sans MS" panose="030F0702030302020204" pitchFamily="66" charset="0"/>
                <a:ea typeface="Times New Roman" panose="02020603050405020304" pitchFamily="18" charset="0"/>
                <a:cs typeface="Times New Roman" panose="02020603050405020304" pitchFamily="18" charset="0"/>
              </a:rPr>
              <a:t>Sonuç olarak sınıfta farklı gelişimsel özelliklere sahip bir ya da daha fazla ço­cuk olması doğrudan sınıf atmosferini etkileyen bir durumdur. Başarılı bir kay­naştırmanın sağlanabilmesinde öğretmenin sınıf yönetimi becerilerini etkili bir şekilde kullanabilmesi çok önemlidir. Sınıftaki her bir çocuk özeldir ve bazı durumlarda özel ilgiye ihtiyaç duyabilirler. Bazıları bu ihtiyaçlarını içe kapanık davranışlarla sergilerken, bazıları dışa dönük problem davranışlarla sergileyebilirler. Özel gereksinimli çocuklar ise kendi gelişimsel özellikleri, yetiştirilme tutumları ve sınıf ortamında kabul edilme durumlarına göre farklı davranışlar gösterebilir­ler. Bulunduğu ortamda sevildiğini, güvende olduğunu hisseden çocuklar okula, sınıf ortamına uyum sağlamada daha başarılı olacaklardır.</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a:p>
            <a:pPr>
              <a:spcBef>
                <a:spcPts val="360"/>
              </a:spcBef>
              <a:spcAft>
                <a:spcPts val="0"/>
              </a:spcAft>
            </a:pPr>
            <a:r>
              <a:rPr lang="tr-TR" dirty="0">
                <a:latin typeface="Comic Sans MS" panose="030F0702030302020204" pitchFamily="66" charset="0"/>
                <a:ea typeface="Times New Roman" panose="02020603050405020304" pitchFamily="18" charset="0"/>
                <a:cs typeface="Times New Roman" panose="02020603050405020304" pitchFamily="18" charset="0"/>
              </a:rPr>
              <a:t> </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a:p>
            <a:pPr>
              <a:spcBef>
                <a:spcPts val="360"/>
              </a:spcBef>
              <a:spcAft>
                <a:spcPts val="0"/>
              </a:spcAft>
            </a:pPr>
            <a:r>
              <a:rPr lang="tr-TR" dirty="0">
                <a:latin typeface="Comic Sans MS" panose="030F0702030302020204" pitchFamily="66" charset="0"/>
                <a:ea typeface="Times New Roman" panose="02020603050405020304" pitchFamily="18" charset="0"/>
                <a:cs typeface="Times New Roman" panose="02020603050405020304" pitchFamily="18" charset="0"/>
              </a:rPr>
              <a:t>Kaynaştırma sınıflarında özel gereksinimli çocuğun ebeveynleri ile aile katılımı çalışmalarına önem verilmelidir. Çocuk okula başlamadan ev ziyareti mutlaka yapılmalı, aile ile tanışılmalı, çocuk hakkında bilgi alınmalı ve çocuk ev ortamında gözlenmelidir. Çocuk hakkında alınan ön bilgiler; okulun ve sınıfın düzenlenme­si, akranların ve diğer ebeveynlerin bilgilendirilmesi, eğitim ve öğretimin düzenlenmesi için gereklidir.</a:t>
            </a:r>
            <a:endParaRPr lang="tr-TR" sz="2800" dirty="0">
              <a:effectLst/>
              <a:latin typeface="Candara" panose="020E0502030303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9148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4363" y="730340"/>
            <a:ext cx="10801350" cy="2780248"/>
          </a:xfrm>
          <a:prstGeom prst="rect">
            <a:avLst/>
          </a:prstGeom>
        </p:spPr>
        <p:txBody>
          <a:bodyPr wrap="square">
            <a:spAutoFit/>
          </a:bodyPr>
          <a:lstStyle/>
          <a:p>
            <a:pPr marL="3175" indent="-3175">
              <a:spcBef>
                <a:spcPts val="935"/>
              </a:spcBef>
              <a:spcAft>
                <a:spcPts val="0"/>
              </a:spcAft>
            </a:pPr>
            <a:r>
              <a:rPr lang="tr-TR" sz="2800" b="1" i="1" dirty="0" smtClean="0">
                <a:solidFill>
                  <a:srgbClr val="FFFF00"/>
                </a:solidFill>
                <a:latin typeface="Comic Sans MS" panose="030F0702030302020204" pitchFamily="66" charset="0"/>
                <a:ea typeface="Times New Roman" panose="02020603050405020304" pitchFamily="18" charset="0"/>
                <a:cs typeface="Book Antiqua" panose="02040602050305030304" pitchFamily="18" charset="0"/>
              </a:rPr>
              <a:t>Kaynakça</a:t>
            </a:r>
          </a:p>
          <a:p>
            <a:pPr marL="3175" indent="-3175">
              <a:spcBef>
                <a:spcPts val="430"/>
              </a:spcBef>
              <a:spcAft>
                <a:spcPts val="0"/>
              </a:spcAft>
            </a:pPr>
            <a:endParaRPr lang="tr-TR" sz="2800" dirty="0">
              <a:latin typeface="Comic Sans MS" panose="030F0702030302020204" pitchFamily="66" charset="0"/>
              <a:ea typeface="Times New Roman" panose="02020603050405020304" pitchFamily="18" charset="0"/>
              <a:cs typeface="Book Antiqua" panose="02040602050305030304" pitchFamily="18" charset="0"/>
            </a:endParaRPr>
          </a:p>
          <a:p>
            <a:pPr marL="3175" indent="-3175">
              <a:spcBef>
                <a:spcPts val="430"/>
              </a:spcBef>
              <a:spcAft>
                <a:spcPts val="0"/>
              </a:spcAft>
            </a:pPr>
            <a:r>
              <a:rPr lang="tr-TR" sz="2800" dirty="0" smtClean="0">
                <a:latin typeface="Comic Sans MS" panose="030F0702030302020204" pitchFamily="66" charset="0"/>
                <a:ea typeface="Times New Roman" panose="02020603050405020304" pitchFamily="18" charset="0"/>
                <a:cs typeface="Book Antiqua" panose="02040602050305030304" pitchFamily="18" charset="0"/>
              </a:rPr>
              <a:t>DİKİCİ SIĞIRTMAÇ, A., «</a:t>
            </a:r>
            <a:r>
              <a:rPr lang="tr-TR" sz="2800" b="1" dirty="0" smtClean="0">
                <a:latin typeface="Comic Sans MS" panose="030F0702030302020204" pitchFamily="66" charset="0"/>
                <a:ea typeface="Times New Roman" panose="02020603050405020304" pitchFamily="18" charset="0"/>
                <a:cs typeface="Book Antiqua" panose="02040602050305030304" pitchFamily="18" charset="0"/>
              </a:rPr>
              <a:t>Erken Çocukluk Eğitiminde Sınıf Yönetimi: </a:t>
            </a:r>
            <a:r>
              <a:rPr lang="tr-TR" sz="2800" dirty="0">
                <a:latin typeface="Comic Sans MS" panose="030F0702030302020204" pitchFamily="66" charset="0"/>
                <a:ea typeface="Times New Roman" panose="02020603050405020304" pitchFamily="18" charset="0"/>
                <a:cs typeface="Book Antiqua" panose="02040602050305030304" pitchFamily="18" charset="0"/>
              </a:rPr>
              <a:t>Özel Gereksinimli Çocuklar» </a:t>
            </a:r>
            <a:r>
              <a:rPr lang="tr-TR" sz="2800" dirty="0" smtClean="0">
                <a:latin typeface="Comic Sans MS" panose="030F0702030302020204" pitchFamily="66" charset="0"/>
                <a:ea typeface="Times New Roman" panose="02020603050405020304" pitchFamily="18" charset="0"/>
                <a:cs typeface="Book Antiqua" panose="02040602050305030304" pitchFamily="18" charset="0"/>
              </a:rPr>
              <a:t>Editör; </a:t>
            </a:r>
            <a:r>
              <a:rPr lang="tr-TR" sz="2800" dirty="0" err="1" smtClean="0">
                <a:latin typeface="Comic Sans MS" panose="030F0702030302020204" pitchFamily="66" charset="0"/>
                <a:ea typeface="Times New Roman" panose="02020603050405020304" pitchFamily="18" charset="0"/>
                <a:cs typeface="Book Antiqua" panose="02040602050305030304" pitchFamily="18" charset="0"/>
              </a:rPr>
              <a:t>Prof.Dr</a:t>
            </a:r>
            <a:r>
              <a:rPr lang="tr-TR" sz="2800" dirty="0" smtClean="0">
                <a:latin typeface="Comic Sans MS" panose="030F0702030302020204" pitchFamily="66" charset="0"/>
                <a:ea typeface="Times New Roman" panose="02020603050405020304" pitchFamily="18" charset="0"/>
                <a:cs typeface="Book Antiqua" panose="02040602050305030304" pitchFamily="18" charset="0"/>
              </a:rPr>
              <a:t> </a:t>
            </a:r>
            <a:r>
              <a:rPr lang="tr-TR" sz="2800" dirty="0" err="1" smtClean="0">
                <a:latin typeface="Comic Sans MS" panose="030F0702030302020204" pitchFamily="66" charset="0"/>
                <a:ea typeface="Times New Roman" panose="02020603050405020304" pitchFamily="18" charset="0"/>
                <a:cs typeface="Book Antiqua" panose="02040602050305030304" pitchFamily="18" charset="0"/>
              </a:rPr>
              <a:t>Yaşare</a:t>
            </a:r>
            <a:r>
              <a:rPr lang="tr-TR" sz="2800" dirty="0" smtClean="0">
                <a:latin typeface="Comic Sans MS" panose="030F0702030302020204" pitchFamily="66" charset="0"/>
                <a:ea typeface="Times New Roman" panose="02020603050405020304" pitchFamily="18" charset="0"/>
                <a:cs typeface="Book Antiqua" panose="02040602050305030304" pitchFamily="18" charset="0"/>
              </a:rPr>
              <a:t> AKTAŞ ARNAS ve Doç. Dr. Fatma SADIK, </a:t>
            </a:r>
            <a:r>
              <a:rPr lang="tr-TR" sz="2800" dirty="0" err="1" smtClean="0">
                <a:latin typeface="Comic Sans MS" panose="030F0702030302020204" pitchFamily="66" charset="0"/>
                <a:ea typeface="Times New Roman" panose="02020603050405020304" pitchFamily="18" charset="0"/>
                <a:cs typeface="Book Antiqua" panose="02040602050305030304" pitchFamily="18" charset="0"/>
              </a:rPr>
              <a:t>Pegem</a:t>
            </a:r>
            <a:r>
              <a:rPr lang="tr-TR" sz="2800" dirty="0" smtClean="0">
                <a:latin typeface="Comic Sans MS" panose="030F0702030302020204" pitchFamily="66" charset="0"/>
                <a:ea typeface="Times New Roman" panose="02020603050405020304" pitchFamily="18" charset="0"/>
                <a:cs typeface="Book Antiqua" panose="02040602050305030304" pitchFamily="18" charset="0"/>
              </a:rPr>
              <a:t> Akademi, 2021, Ankara, Sayfa: 195-207</a:t>
            </a:r>
          </a:p>
        </p:txBody>
      </p:sp>
    </p:spTree>
    <p:extLst>
      <p:ext uri="{BB962C8B-B14F-4D97-AF65-F5344CB8AC3E}">
        <p14:creationId xmlns:p14="http://schemas.microsoft.com/office/powerpoint/2010/main" val="1098021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04862" y="585787"/>
            <a:ext cx="10282238" cy="1754326"/>
          </a:xfrm>
          <a:prstGeom prst="rect">
            <a:avLst/>
          </a:prstGeom>
        </p:spPr>
        <p:txBody>
          <a:bodyPr wrap="square">
            <a:spAutoFit/>
          </a:bodyPr>
          <a:lstStyle/>
          <a:p>
            <a:pPr>
              <a:spcBef>
                <a:spcPts val="360"/>
              </a:spcBef>
              <a:spcAft>
                <a:spcPts val="0"/>
              </a:spcAft>
            </a:pPr>
            <a:r>
              <a:rPr lang="tr-TR" dirty="0" smtClean="0">
                <a:latin typeface="Comic Sans MS" panose="030F0702030302020204" pitchFamily="66" charset="0"/>
                <a:ea typeface="Times New Roman" panose="02020603050405020304" pitchFamily="18" charset="0"/>
                <a:cs typeface="Times New Roman" panose="02020603050405020304" pitchFamily="18" charset="0"/>
              </a:rPr>
              <a:t>Ülkemizde </a:t>
            </a:r>
            <a:r>
              <a:rPr lang="tr-TR" dirty="0">
                <a:latin typeface="Comic Sans MS" panose="030F0702030302020204" pitchFamily="66" charset="0"/>
                <a:ea typeface="Times New Roman" panose="02020603050405020304" pitchFamily="18" charset="0"/>
                <a:cs typeface="Times New Roman" panose="02020603050405020304" pitchFamily="18" charset="0"/>
              </a:rPr>
              <a:t>1997 yılında yürürlüğe giren 573 sayılı Özel Eğitim Hakkında Ka­nun Hükmünde Kararname ile özel gereksinimli çocuklar için okul öncesi </a:t>
            </a:r>
            <a:r>
              <a:rPr lang="tr-TR" dirty="0" smtClean="0">
                <a:latin typeface="Comic Sans MS" panose="030F0702030302020204" pitchFamily="66" charset="0"/>
                <a:ea typeface="Times New Roman" panose="02020603050405020304" pitchFamily="18" charset="0"/>
                <a:cs typeface="Times New Roman" panose="02020603050405020304" pitchFamily="18" charset="0"/>
              </a:rPr>
              <a:t>eğitim </a:t>
            </a:r>
            <a:r>
              <a:rPr lang="tr-TR" dirty="0">
                <a:latin typeface="Comic Sans MS" panose="030F0702030302020204" pitchFamily="66" charset="0"/>
                <a:ea typeface="Times New Roman" panose="02020603050405020304" pitchFamily="18" charset="0"/>
                <a:cs typeface="Times New Roman" panose="02020603050405020304" pitchFamily="18" charset="0"/>
              </a:rPr>
              <a:t>zorunlu hale getirilmiştir. 2005 yılında kabul edilen Özürlüler Kanununa dayalı olarak 2009 yılında yayımlanan Özel Eğitim Hizmetleri Yönetmeliği’ </a:t>
            </a:r>
            <a:r>
              <a:rPr lang="tr-TR" dirty="0" err="1">
                <a:latin typeface="Comic Sans MS" panose="030F0702030302020204" pitchFamily="66" charset="0"/>
                <a:ea typeface="Times New Roman" panose="02020603050405020304" pitchFamily="18" charset="0"/>
                <a:cs typeface="Times New Roman" panose="02020603050405020304" pitchFamily="18" charset="0"/>
              </a:rPr>
              <a:t>nin</a:t>
            </a:r>
            <a:r>
              <a:rPr lang="tr-TR" dirty="0">
                <a:latin typeface="Comic Sans MS" panose="030F0702030302020204" pitchFamily="66" charset="0"/>
                <a:ea typeface="Times New Roman" panose="02020603050405020304" pitchFamily="18" charset="0"/>
                <a:cs typeface="Times New Roman" panose="02020603050405020304" pitchFamily="18" charset="0"/>
              </a:rPr>
              <a:t> 29. mad­desinde "özel eğitime ihtiyacı olan bireylerin okul öncesi eğitimlerini, öncelikle okul öncesi eğitim kurumlarında kaynaştırma uygulamaları kapsamında sürdür­meleri esastır" hükmü ile yasa maddesi uygulamaya geçirilmiştir.</a:t>
            </a:r>
            <a:endParaRPr lang="tr-TR" sz="2800" dirty="0">
              <a:effectLst/>
              <a:latin typeface="Candara" panose="020E0502030303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0188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47711" y="1056313"/>
            <a:ext cx="10539413" cy="3600986"/>
          </a:xfrm>
          <a:prstGeom prst="rect">
            <a:avLst/>
          </a:prstGeom>
        </p:spPr>
        <p:txBody>
          <a:bodyPr wrap="square">
            <a:spAutoFit/>
          </a:bodyPr>
          <a:lstStyle/>
          <a:p>
            <a:pPr>
              <a:spcBef>
                <a:spcPts val="815"/>
              </a:spcBef>
              <a:spcAft>
                <a:spcPts val="0"/>
              </a:spcAft>
            </a:pPr>
            <a:r>
              <a:rPr lang="tr-TR" b="1" dirty="0">
                <a:solidFill>
                  <a:srgbClr val="FFFF00"/>
                </a:solidFill>
                <a:latin typeface="Comic Sans MS" panose="030F0702030302020204" pitchFamily="66" charset="0"/>
                <a:ea typeface="Times New Roman" panose="02020603050405020304" pitchFamily="18" charset="0"/>
                <a:cs typeface="Candara" panose="020E0502030303020204" pitchFamily="34" charset="0"/>
              </a:rPr>
              <a:t>Kaynaştırma </a:t>
            </a:r>
            <a:r>
              <a:rPr lang="tr-TR" b="1" dirty="0" smtClean="0">
                <a:solidFill>
                  <a:srgbClr val="FFFF00"/>
                </a:solidFill>
                <a:latin typeface="Comic Sans MS" panose="030F0702030302020204" pitchFamily="66" charset="0"/>
                <a:ea typeface="Times New Roman" panose="02020603050405020304" pitchFamily="18" charset="0"/>
                <a:cs typeface="Candara" panose="020E0502030303020204" pitchFamily="34" charset="0"/>
              </a:rPr>
              <a:t>Eğitimi</a:t>
            </a:r>
          </a:p>
          <a:p>
            <a:pPr>
              <a:spcBef>
                <a:spcPts val="815"/>
              </a:spcBef>
              <a:spcAft>
                <a:spcPts val="0"/>
              </a:spcAft>
            </a:pPr>
            <a:endParaRPr lang="tr-TR" sz="2800" dirty="0">
              <a:solidFill>
                <a:srgbClr val="FFFF00"/>
              </a:solidFill>
              <a:latin typeface="Candara" panose="020E0502030303020204" pitchFamily="34" charset="0"/>
              <a:ea typeface="Times New Roman" panose="02020603050405020304" pitchFamily="18" charset="0"/>
              <a:cs typeface="Times New Roman" panose="02020603050405020304" pitchFamily="18" charset="0"/>
            </a:endParaRPr>
          </a:p>
          <a:p>
            <a:pPr>
              <a:spcBef>
                <a:spcPts val="575"/>
              </a:spcBef>
              <a:spcAft>
                <a:spcPts val="0"/>
              </a:spcAft>
            </a:pPr>
            <a:r>
              <a:rPr lang="tr-TR" dirty="0">
                <a:latin typeface="Comic Sans MS" panose="030F0702030302020204" pitchFamily="66" charset="0"/>
                <a:ea typeface="Times New Roman" panose="02020603050405020304" pitchFamily="18" charset="0"/>
                <a:cs typeface="Times New Roman" panose="02020603050405020304" pitchFamily="18" charset="0"/>
              </a:rPr>
              <a:t>Özel gereksinimli çocuklar için nasıl bir eğitim ortamının sağlanması gerek­tiği uzun yıllardır üzerinde çalışılan bir konudur Çocuğun gereksinimleri göz önünde bulundurularak, çocuğa uygun olan "en az kısıtlayıcı" eğitim ortamı veya ortamları seçilmelidir.</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a:p>
            <a:pPr>
              <a:spcBef>
                <a:spcPts val="575"/>
              </a:spcBef>
              <a:spcAft>
                <a:spcPts val="0"/>
              </a:spcAft>
            </a:pPr>
            <a:r>
              <a:rPr lang="tr-TR" dirty="0">
                <a:latin typeface="Comic Sans MS" panose="030F0702030302020204" pitchFamily="66" charset="0"/>
                <a:ea typeface="Times New Roman" panose="02020603050405020304" pitchFamily="18" charset="0"/>
                <a:cs typeface="Times New Roman" panose="02020603050405020304" pitchFamily="18" charset="0"/>
              </a:rPr>
              <a:t> </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a:p>
            <a:pPr>
              <a:spcBef>
                <a:spcPts val="360"/>
              </a:spcBef>
              <a:spcAft>
                <a:spcPts val="0"/>
              </a:spcAft>
            </a:pPr>
            <a:r>
              <a:rPr lang="tr-TR" dirty="0">
                <a:latin typeface="Comic Sans MS" panose="030F0702030302020204" pitchFamily="66" charset="0"/>
                <a:ea typeface="Times New Roman" panose="02020603050405020304" pitchFamily="18" charset="0"/>
                <a:cs typeface="Times New Roman" panose="02020603050405020304" pitchFamily="18" charset="0"/>
              </a:rPr>
              <a:t>En az kısıtlayıcı eğitim ortamı, özel eğitime ihtiyacı olan bireyin, toplumla bütünleşmelerini sağlamaya yönelik sosyal, öz bakım, dil ve iletişim alanlarındaki davranışlar ile düzeyine uygun akademik ve mesleki bilgi ve becerileri kazandırmak amacıyla destek eğitim hizmetlerinin de verildiği ve mümkün olduğunca ye­tersizliği olmayan akranlarıyla bir arada olmasını sağlayan en uygun eğitim orta­mını ifade etmektedir. </a:t>
            </a:r>
            <a:endParaRPr lang="tr-TR" sz="2800" dirty="0">
              <a:effectLst/>
              <a:latin typeface="Candara" panose="020E0502030303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0642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47712" y="525483"/>
            <a:ext cx="10582275" cy="2964914"/>
          </a:xfrm>
          <a:prstGeom prst="rect">
            <a:avLst/>
          </a:prstGeom>
        </p:spPr>
        <p:txBody>
          <a:bodyPr wrap="square">
            <a:spAutoFit/>
          </a:bodyPr>
          <a:lstStyle/>
          <a:p>
            <a:pPr>
              <a:spcBef>
                <a:spcPts val="360"/>
              </a:spcBef>
              <a:spcAft>
                <a:spcPts val="0"/>
              </a:spcAft>
            </a:pPr>
            <a:r>
              <a:rPr lang="tr-TR" b="1" dirty="0">
                <a:solidFill>
                  <a:srgbClr val="00B0F0"/>
                </a:solidFill>
                <a:latin typeface="Comic Sans MS" panose="030F0702030302020204" pitchFamily="66" charset="0"/>
                <a:ea typeface="Times New Roman" panose="02020603050405020304" pitchFamily="18" charset="0"/>
                <a:cs typeface="Times New Roman" panose="02020603050405020304" pitchFamily="18" charset="0"/>
              </a:rPr>
              <a:t>Kaynaştırma;</a:t>
            </a:r>
            <a:r>
              <a:rPr lang="tr-TR" dirty="0">
                <a:solidFill>
                  <a:srgbClr val="00B0F0"/>
                </a:solidFill>
                <a:latin typeface="Comic Sans MS" panose="030F0702030302020204" pitchFamily="66" charset="0"/>
                <a:ea typeface="Times New Roman" panose="02020603050405020304" pitchFamily="18" charset="0"/>
                <a:cs typeface="Times New Roman" panose="02020603050405020304" pitchFamily="18" charset="0"/>
              </a:rPr>
              <a:t> </a:t>
            </a:r>
            <a:r>
              <a:rPr lang="tr-TR" dirty="0">
                <a:latin typeface="Comic Sans MS" panose="030F0702030302020204" pitchFamily="66" charset="0"/>
                <a:ea typeface="Times New Roman" panose="02020603050405020304" pitchFamily="18" charset="0"/>
                <a:cs typeface="Times New Roman" panose="02020603050405020304" pitchFamily="18" charset="0"/>
              </a:rPr>
              <a:t>normal eğilim ve özel eğitim personelinin sorumluluğunda düzenlenmiş eğitim programı ve program surecinde, bireysel destekleme ile birlik­te özel gereksinimli çocukların akranı ile belirli zamanlardaki eğitimsel ve sosyal birleşimidir.</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a:p>
            <a:pPr>
              <a:spcBef>
                <a:spcPts val="430"/>
              </a:spcBef>
              <a:spcAft>
                <a:spcPts val="0"/>
              </a:spcAft>
            </a:pPr>
            <a:r>
              <a:rPr lang="tr-TR" dirty="0">
                <a:latin typeface="Comic Sans MS" panose="030F0702030302020204" pitchFamily="66" charset="0"/>
                <a:ea typeface="Times New Roman" panose="02020603050405020304" pitchFamily="18" charset="0"/>
                <a:cs typeface="Times New Roman" panose="02020603050405020304" pitchFamily="18" charset="0"/>
              </a:rPr>
              <a:t> </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a:p>
            <a:pPr>
              <a:spcBef>
                <a:spcPts val="430"/>
              </a:spcBef>
              <a:spcAft>
                <a:spcPts val="0"/>
              </a:spcAft>
            </a:pPr>
            <a:r>
              <a:rPr lang="tr-TR" dirty="0">
                <a:latin typeface="Comic Sans MS" panose="030F0702030302020204" pitchFamily="66" charset="0"/>
                <a:ea typeface="Times New Roman" panose="02020603050405020304" pitchFamily="18" charset="0"/>
                <a:cs typeface="Times New Roman" panose="02020603050405020304" pitchFamily="18" charset="0"/>
              </a:rPr>
              <a:t>Kaynaştırma eğitiminin ne olduğu, nasıl uygulanacağı ve değerlendirileceği konusunda öğretmenlere hizmet içi eğitim verilmesi, öğretmenin konuya yakla­şımını değiştirebilmektedir. Çünkü birçok araştırma öğretmenlerin kaynaştırma eğitimine olumsuz tutum sergileyebildiklerini göstermiştir (</a:t>
            </a:r>
            <a:r>
              <a:rPr lang="tr-TR" dirty="0" err="1">
                <a:latin typeface="Comic Sans MS" panose="030F0702030302020204" pitchFamily="66" charset="0"/>
                <a:ea typeface="Times New Roman" panose="02020603050405020304" pitchFamily="18" charset="0"/>
                <a:cs typeface="Times New Roman" panose="02020603050405020304" pitchFamily="18" charset="0"/>
              </a:rPr>
              <a:t>Avramidis</a:t>
            </a:r>
            <a:r>
              <a:rPr lang="tr-TR" dirty="0">
                <a:latin typeface="Comic Sans MS" panose="030F0702030302020204" pitchFamily="66" charset="0"/>
                <a:ea typeface="Times New Roman" panose="02020603050405020304" pitchFamily="18" charset="0"/>
                <a:cs typeface="Times New Roman" panose="02020603050405020304" pitchFamily="18" charset="0"/>
              </a:rPr>
              <a:t>. </a:t>
            </a:r>
            <a:r>
              <a:rPr lang="tr-TR" dirty="0" err="1">
                <a:latin typeface="Comic Sans MS" panose="030F0702030302020204" pitchFamily="66" charset="0"/>
                <a:ea typeface="Times New Roman" panose="02020603050405020304" pitchFamily="18" charset="0"/>
                <a:cs typeface="Times New Roman" panose="02020603050405020304" pitchFamily="18" charset="0"/>
              </a:rPr>
              <a:t>Bayliss</a:t>
            </a:r>
            <a:r>
              <a:rPr lang="tr-TR" dirty="0">
                <a:latin typeface="Comic Sans MS" panose="030F0702030302020204" pitchFamily="66" charset="0"/>
                <a:ea typeface="Times New Roman" panose="02020603050405020304" pitchFamily="18" charset="0"/>
                <a:cs typeface="Times New Roman" panose="02020603050405020304" pitchFamily="18" charset="0"/>
              </a:rPr>
              <a:t> ve </a:t>
            </a:r>
            <a:r>
              <a:rPr lang="tr-TR" dirty="0" err="1">
                <a:latin typeface="Comic Sans MS" panose="030F0702030302020204" pitchFamily="66" charset="0"/>
                <a:ea typeface="Times New Roman" panose="02020603050405020304" pitchFamily="18" charset="0"/>
                <a:cs typeface="Times New Roman" panose="02020603050405020304" pitchFamily="18" charset="0"/>
              </a:rPr>
              <a:t>Burden</a:t>
            </a:r>
            <a:r>
              <a:rPr lang="tr-TR" dirty="0">
                <a:latin typeface="Comic Sans MS" panose="030F0702030302020204" pitchFamily="66" charset="0"/>
                <a:ea typeface="Times New Roman" panose="02020603050405020304" pitchFamily="18" charset="0"/>
                <a:cs typeface="Times New Roman" panose="02020603050405020304" pitchFamily="18" charset="0"/>
              </a:rPr>
              <a:t>. 2000; Çulhaoğlu-</a:t>
            </a:r>
            <a:r>
              <a:rPr lang="tr-TR" dirty="0" err="1">
                <a:latin typeface="Comic Sans MS" panose="030F0702030302020204" pitchFamily="66" charset="0"/>
                <a:ea typeface="Times New Roman" panose="02020603050405020304" pitchFamily="18" charset="0"/>
                <a:cs typeface="Times New Roman" panose="02020603050405020304" pitchFamily="18" charset="0"/>
              </a:rPr>
              <a:t>İmrak</a:t>
            </a:r>
            <a:r>
              <a:rPr lang="tr-TR" dirty="0">
                <a:latin typeface="Comic Sans MS" panose="030F0702030302020204" pitchFamily="66" charset="0"/>
                <a:ea typeface="Times New Roman" panose="02020603050405020304" pitchFamily="18" charset="0"/>
                <a:cs typeface="Times New Roman" panose="02020603050405020304" pitchFamily="18" charset="0"/>
              </a:rPr>
              <a:t>. 2009). Bunun en önemli nedeni öğretmenlerin bilgi, donanım yetersizliği ve destek hizmet yetersizliğinin olmasıdır. Fakat tek­noloji alanındaki hızlı gelişim bilgiye ulaşmada büyük kolaylıklar sağlamaktadır</a:t>
            </a:r>
            <a:r>
              <a:rPr lang="tr-TR" dirty="0" smtClean="0">
                <a:latin typeface="Comic Sans MS" panose="030F0702030302020204" pitchFamily="66" charset="0"/>
                <a:ea typeface="Times New Roman" panose="02020603050405020304" pitchFamily="18" charset="0"/>
                <a:cs typeface="Times New Roman" panose="02020603050405020304" pitchFamily="18" charset="0"/>
              </a:rPr>
              <a:t>.</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77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47712" y="525483"/>
            <a:ext cx="10582275" cy="2308324"/>
          </a:xfrm>
          <a:prstGeom prst="rect">
            <a:avLst/>
          </a:prstGeom>
        </p:spPr>
        <p:txBody>
          <a:bodyPr wrap="square">
            <a:spAutoFit/>
          </a:bodyPr>
          <a:lstStyle/>
          <a:p>
            <a:pPr>
              <a:spcBef>
                <a:spcPts val="360"/>
              </a:spcBef>
              <a:spcAft>
                <a:spcPts val="0"/>
              </a:spcAft>
            </a:pPr>
            <a:r>
              <a:rPr lang="tr-TR" dirty="0" smtClean="0">
                <a:latin typeface="Comic Sans MS" panose="030F0702030302020204" pitchFamily="66" charset="0"/>
                <a:ea typeface="Times New Roman" panose="02020603050405020304" pitchFamily="18" charset="0"/>
                <a:cs typeface="Times New Roman" panose="02020603050405020304" pitchFamily="18" charset="0"/>
              </a:rPr>
              <a:t>Birçok </a:t>
            </a:r>
            <a:r>
              <a:rPr lang="tr-TR" dirty="0">
                <a:latin typeface="Comic Sans MS" panose="030F0702030302020204" pitchFamily="66" charset="0"/>
                <a:ea typeface="Times New Roman" panose="02020603050405020304" pitchFamily="18" charset="0"/>
                <a:cs typeface="Times New Roman" panose="02020603050405020304" pitchFamily="18" charset="0"/>
              </a:rPr>
              <a:t>araştırma sonucuna göre kaynaştırma eğitimine devam eden çocuklarda sosyal beceri ve akademik başarı akranlarına göre daha düşük, problem davranışlar ise daha fazladır. Bununla birlikte, kaynaştırma sınıflarında özel gereksinimli çocukların sadece sınıf ortamında bulunarak ve akranları ile etkileşi­me girmesi beklenerek sosyal becerileri edinemedikleri, bu nedenle sosyal beceri öğretiminin yapılması gerektiği vurgulanmaktadır. Sosyal becerilerde yetersiz olunması doğrudan problem davranışların ve akademik başarısızlığın ortaya çık­masına neden olabilmektedir. Dolayısıyla kaynaştırma uygulamalarında en büyük sorumluluk Öğretmenlere yüklenmektedir {Sucuoğlu ve </a:t>
            </a:r>
            <a:r>
              <a:rPr lang="tr-TR" dirty="0" err="1">
                <a:latin typeface="Comic Sans MS" panose="030F0702030302020204" pitchFamily="66" charset="0"/>
                <a:ea typeface="Times New Roman" panose="02020603050405020304" pitchFamily="18" charset="0"/>
                <a:cs typeface="Times New Roman" panose="02020603050405020304" pitchFamily="18" charset="0"/>
              </a:rPr>
              <a:t>Özokçu</a:t>
            </a:r>
            <a:r>
              <a:rPr lang="tr-TR" dirty="0">
                <a:latin typeface="Comic Sans MS" panose="030F0702030302020204" pitchFamily="66" charset="0"/>
                <a:ea typeface="Times New Roman" panose="02020603050405020304" pitchFamily="18" charset="0"/>
                <a:cs typeface="Times New Roman" panose="02020603050405020304" pitchFamily="18" charset="0"/>
              </a:rPr>
              <a:t>, 2005</a:t>
            </a:r>
            <a:r>
              <a:rPr lang="tr-TR" dirty="0" smtClean="0">
                <a:latin typeface="Comic Sans MS" panose="030F0702030302020204" pitchFamily="66" charset="0"/>
                <a:ea typeface="Times New Roman" panose="02020603050405020304" pitchFamily="18" charset="0"/>
                <a:cs typeface="Times New Roman" panose="02020603050405020304" pitchFamily="18" charset="0"/>
              </a:rPr>
              <a:t>).</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42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47712" y="525483"/>
            <a:ext cx="10582275" cy="4349909"/>
          </a:xfrm>
          <a:prstGeom prst="rect">
            <a:avLst/>
          </a:prstGeom>
        </p:spPr>
        <p:txBody>
          <a:bodyPr wrap="square">
            <a:spAutoFit/>
          </a:bodyPr>
          <a:lstStyle/>
          <a:p>
            <a:pPr>
              <a:spcBef>
                <a:spcPts val="360"/>
              </a:spcBef>
              <a:spcAft>
                <a:spcPts val="0"/>
              </a:spcAft>
            </a:pPr>
            <a:r>
              <a:rPr lang="tr-TR" dirty="0" smtClean="0">
                <a:latin typeface="Comic Sans MS" panose="030F0702030302020204" pitchFamily="66" charset="0"/>
                <a:ea typeface="Times New Roman" panose="02020603050405020304" pitchFamily="18" charset="0"/>
                <a:cs typeface="Times New Roman" panose="02020603050405020304" pitchFamily="18" charset="0"/>
              </a:rPr>
              <a:t>Kaynaştırma </a:t>
            </a:r>
            <a:r>
              <a:rPr lang="tr-TR" dirty="0">
                <a:latin typeface="Comic Sans MS" panose="030F0702030302020204" pitchFamily="66" charset="0"/>
                <a:ea typeface="Times New Roman" panose="02020603050405020304" pitchFamily="18" charset="0"/>
                <a:cs typeface="Times New Roman" panose="02020603050405020304" pitchFamily="18" charset="0"/>
              </a:rPr>
              <a:t>sınıflarında öğretmenler, tüm çocuklar için öğretimi en üst dü­zeye çıkarabilecek şekilde öğretimi planlayabilmelidir. Her çocukta olduğu gibi özel gereksinimli çocuklarda da bireysel farklılıklar söz konusudur. Öğretimin bütün çocuklara hitap etmesi kaynaştırmada başarıyı artırmaktadır (Sucuoğlu, </a:t>
            </a:r>
            <a:r>
              <a:rPr lang="tr-TR" dirty="0" err="1">
                <a:latin typeface="Comic Sans MS" panose="030F0702030302020204" pitchFamily="66" charset="0"/>
                <a:ea typeface="Times New Roman" panose="02020603050405020304" pitchFamily="18" charset="0"/>
                <a:cs typeface="Times New Roman" panose="02020603050405020304" pitchFamily="18" charset="0"/>
              </a:rPr>
              <a:t>Unsal</a:t>
            </a:r>
            <a:r>
              <a:rPr lang="tr-TR" dirty="0">
                <a:latin typeface="Comic Sans MS" panose="030F0702030302020204" pitchFamily="66" charset="0"/>
                <a:ea typeface="Times New Roman" panose="02020603050405020304" pitchFamily="18" charset="0"/>
                <a:cs typeface="Times New Roman" panose="02020603050405020304" pitchFamily="18" charset="0"/>
              </a:rPr>
              <a:t> ve </a:t>
            </a:r>
            <a:r>
              <a:rPr lang="tr-TR" dirty="0" err="1">
                <a:latin typeface="Comic Sans MS" panose="030F0702030302020204" pitchFamily="66" charset="0"/>
                <a:ea typeface="Times New Roman" panose="02020603050405020304" pitchFamily="18" charset="0"/>
                <a:cs typeface="Times New Roman" panose="02020603050405020304" pitchFamily="18" charset="0"/>
              </a:rPr>
              <a:t>özokçu</a:t>
            </a:r>
            <a:r>
              <a:rPr lang="tr-TR" dirty="0">
                <a:latin typeface="Comic Sans MS" panose="030F0702030302020204" pitchFamily="66" charset="0"/>
                <a:ea typeface="Times New Roman" panose="02020603050405020304" pitchFamily="18" charset="0"/>
                <a:cs typeface="Times New Roman" panose="02020603050405020304" pitchFamily="18" charset="0"/>
              </a:rPr>
              <a:t>, 2004). Bunun için öğretmenin sınıfındaki tüm çocukları çok iyi gözlemlemesi, bireysel farklılıklarını ayırt etmesi ve sınıf içi uygulamalarında bunları göz önünde bulundurması gerekmektedir.</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a:p>
            <a:pPr>
              <a:spcBef>
                <a:spcPts val="360"/>
              </a:spcBef>
              <a:spcAft>
                <a:spcPts val="0"/>
              </a:spcAft>
            </a:pPr>
            <a:r>
              <a:rPr lang="tr-TR" dirty="0">
                <a:latin typeface="Comic Sans MS" panose="030F0702030302020204" pitchFamily="66" charset="0"/>
                <a:ea typeface="Times New Roman" panose="02020603050405020304" pitchFamily="18" charset="0"/>
                <a:cs typeface="Times New Roman" panose="02020603050405020304" pitchFamily="18" charset="0"/>
              </a:rPr>
              <a:t> </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a:p>
            <a:pPr>
              <a:spcBef>
                <a:spcPts val="360"/>
              </a:spcBef>
              <a:spcAft>
                <a:spcPts val="0"/>
              </a:spcAft>
            </a:pPr>
            <a:r>
              <a:rPr lang="tr-TR" dirty="0">
                <a:latin typeface="Comic Sans MS" panose="030F0702030302020204" pitchFamily="66" charset="0"/>
                <a:ea typeface="Times New Roman" panose="02020603050405020304" pitchFamily="18" charset="0"/>
                <a:cs typeface="Times New Roman" panose="02020603050405020304" pitchFamily="18" charset="0"/>
              </a:rPr>
              <a:t>Öğretmen, çocuk, kazanım ve göstergeler, ortamın düzenlenmesi, kaynaştır­ma ortamında öğretimsel düzenlemeleri etkileyen dört temel faktördür. Öğretme­nin davranış ve tutumu sınıftaki diğer çocukları doğrudan etkilemektedir. Öğretmen doğru model olmalı, özel gereksinimli çocuğa karşı olumlu ve kabullenici bir tutum sergilemelidir. Öğretmenin özel gereksinimli çocuk hakkında detaylı bilgi edinmesi öğretimi düzenlemesini kolaylaştırmaktadır. Ayrıca sınıfta normal geli­şim gösteren çocukları, özel gereksinimli arkadaşlarının neyi yapıp neyi yapmakta zorlandığı, ne zaman ona yardım etmemiz gerektiği gibi konularda bilgilendirme­si çocukların farklılıkları kabulünü </a:t>
            </a:r>
            <a:r>
              <a:rPr lang="tr-TR" dirty="0" smtClean="0">
                <a:latin typeface="Comic Sans MS" panose="030F0702030302020204" pitchFamily="66" charset="0"/>
                <a:ea typeface="Times New Roman" panose="02020603050405020304" pitchFamily="18" charset="0"/>
                <a:cs typeface="Times New Roman" panose="02020603050405020304" pitchFamily="18" charset="0"/>
              </a:rPr>
              <a:t>kolaylaştırmaktadır</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7846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47712" y="525483"/>
            <a:ext cx="10582275" cy="4349909"/>
          </a:xfrm>
          <a:prstGeom prst="rect">
            <a:avLst/>
          </a:prstGeom>
        </p:spPr>
        <p:txBody>
          <a:bodyPr wrap="square">
            <a:spAutoFit/>
          </a:bodyPr>
          <a:lstStyle/>
          <a:p>
            <a:pPr>
              <a:spcBef>
                <a:spcPts val="430"/>
              </a:spcBef>
              <a:spcAft>
                <a:spcPts val="0"/>
              </a:spcAft>
            </a:pPr>
            <a:r>
              <a:rPr lang="tr-TR" dirty="0" smtClean="0">
                <a:latin typeface="Comic Sans MS" panose="030F0702030302020204" pitchFamily="66" charset="0"/>
                <a:ea typeface="Times New Roman" panose="02020603050405020304" pitchFamily="18" charset="0"/>
                <a:cs typeface="Times New Roman" panose="02020603050405020304" pitchFamily="18" charset="0"/>
              </a:rPr>
              <a:t>Özel </a:t>
            </a:r>
            <a:r>
              <a:rPr lang="tr-TR" dirty="0">
                <a:latin typeface="Comic Sans MS" panose="030F0702030302020204" pitchFamily="66" charset="0"/>
                <a:ea typeface="Times New Roman" panose="02020603050405020304" pitchFamily="18" charset="0"/>
                <a:cs typeface="Times New Roman" panose="02020603050405020304" pitchFamily="18" charset="0"/>
              </a:rPr>
              <a:t>gereksinimli çocuğun öğrenmeye ilgisi ve güdülenmesi, dikkat süresi, yetersizlikten etkilenme durumu, problem davranışlarının olup olmaması, dil ve iletişim becerisi, sosyal uyumu, </a:t>
            </a:r>
            <a:r>
              <a:rPr lang="tr-TR" dirty="0" err="1">
                <a:latin typeface="Comic Sans MS" panose="030F0702030302020204" pitchFamily="66" charset="0"/>
                <a:ea typeface="Times New Roman" panose="02020603050405020304" pitchFamily="18" charset="0"/>
                <a:cs typeface="Times New Roman" panose="02020603050405020304" pitchFamily="18" charset="0"/>
              </a:rPr>
              <a:t>psiko</a:t>
            </a:r>
            <a:r>
              <a:rPr lang="tr-TR" dirty="0">
                <a:latin typeface="Comic Sans MS" panose="030F0702030302020204" pitchFamily="66" charset="0"/>
                <a:ea typeface="Times New Roman" panose="02020603050405020304" pitchFamily="18" charset="0"/>
                <a:cs typeface="Times New Roman" panose="02020603050405020304" pitchFamily="18" charset="0"/>
              </a:rPr>
              <a:t>-motor gelişimi öğrenme durumunu ve sınıfa uyum sağlamasını etkilemektedir.</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a:p>
            <a:pPr>
              <a:spcBef>
                <a:spcPts val="360"/>
              </a:spcBef>
              <a:spcAft>
                <a:spcPts val="0"/>
              </a:spcAft>
            </a:pPr>
            <a:r>
              <a:rPr lang="tr-TR" dirty="0">
                <a:latin typeface="Comic Sans MS" panose="030F0702030302020204" pitchFamily="66" charset="0"/>
                <a:ea typeface="Times New Roman" panose="02020603050405020304" pitchFamily="18" charset="0"/>
                <a:cs typeface="Times New Roman" panose="02020603050405020304" pitchFamily="18" charset="0"/>
              </a:rPr>
              <a:t> </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a:p>
            <a:pPr>
              <a:spcBef>
                <a:spcPts val="360"/>
              </a:spcBef>
              <a:spcAft>
                <a:spcPts val="0"/>
              </a:spcAft>
            </a:pPr>
            <a:r>
              <a:rPr lang="tr-TR" dirty="0">
                <a:latin typeface="Comic Sans MS" panose="030F0702030302020204" pitchFamily="66" charset="0"/>
                <a:ea typeface="Times New Roman" panose="02020603050405020304" pitchFamily="18" charset="0"/>
                <a:cs typeface="Times New Roman" panose="02020603050405020304" pitchFamily="18" charset="0"/>
              </a:rPr>
              <a:t>Kazanım ve göstergeler belirlenirken 2013 yılında yenilenerek uygulanmaya başlanan okul öncesi eğitim programı takip edilmektedir. Kazanım ve gösterge­lere göre hazırlanan etkinlikler özel gereksinimli çocuğa göre uyarlanmalı ve ge­rektiğinde bireyselleştirilerek hazırlanmalıdır. Konu ile ilgili ön bilgi ve hazırlık düzeyi bilinmeli ve öğretimde kullanılacak yöntemler belirlenmelidir. Bu doğrul­tuda gerekli olan eğitim araç gereçleri hazırlanmalıdır. Öğretim yapıldıktan sonra değerlendirme yapılarak hazırlanan öğretim planının ne kadar amacına ulaştığı belirlenmelidir. Sınıf içerisinde tüm çocuklarda olduğu gibi özel gereksinimli ço­cuğun başarılı olduğu alanlarda ön plana çıkarılması sınıfa kabulünü kolaylaştırmaktadır. Küçük grup etkinliklerinde başlangıçta ona model olabilecek, onunla uyumla zaman geçirebilecek akranları ile bir araya gelmesi ve zaman içerisinde tüm sınıftaki akranları ile etkileşim ortamının sağlanması sosyalleşmesine destek sağlayacaktır</a:t>
            </a:r>
            <a:r>
              <a:rPr lang="tr-TR" dirty="0" smtClean="0">
                <a:latin typeface="Comic Sans MS" panose="030F0702030302020204" pitchFamily="66" charset="0"/>
                <a:ea typeface="Times New Roman" panose="02020603050405020304" pitchFamily="18" charset="0"/>
                <a:cs typeface="Times New Roman" panose="02020603050405020304" pitchFamily="18" charset="0"/>
              </a:rPr>
              <a:t>.</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0784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47712" y="525483"/>
            <a:ext cx="10582275" cy="4175502"/>
          </a:xfrm>
          <a:prstGeom prst="rect">
            <a:avLst/>
          </a:prstGeom>
        </p:spPr>
        <p:txBody>
          <a:bodyPr wrap="square">
            <a:spAutoFit/>
          </a:bodyPr>
          <a:lstStyle/>
          <a:p>
            <a:pPr>
              <a:spcBef>
                <a:spcPts val="430"/>
              </a:spcBef>
              <a:spcAft>
                <a:spcPts val="0"/>
              </a:spcAft>
            </a:pPr>
            <a:r>
              <a:rPr lang="tr-TR" dirty="0" smtClean="0">
                <a:latin typeface="Comic Sans MS" panose="030F0702030302020204" pitchFamily="66" charset="0"/>
                <a:ea typeface="Times New Roman" panose="02020603050405020304" pitchFamily="18" charset="0"/>
                <a:cs typeface="Times New Roman" panose="02020603050405020304" pitchFamily="18" charset="0"/>
              </a:rPr>
              <a:t>Sınıf </a:t>
            </a:r>
            <a:r>
              <a:rPr lang="tr-TR" dirty="0">
                <a:latin typeface="Comic Sans MS" panose="030F0702030302020204" pitchFamily="66" charset="0"/>
                <a:ea typeface="Times New Roman" panose="02020603050405020304" pitchFamily="18" charset="0"/>
                <a:cs typeface="Times New Roman" panose="02020603050405020304" pitchFamily="18" charset="0"/>
              </a:rPr>
              <a:t>ve okul ortamı, akademik çalışmalarda veya öğrenme merkezlerinde bütün çocukların eşli ya da grup etkinliklerine katılabilecekleri şekilde düzenlen­melidir. Ortamın ve öğrenme merkezlerinin çocukların ilgi ve ihtiyaçlarını kar­şılayacak şekilde düzenlenmesi çocukların sosyal etkileşimini artırdığı gibi sınıf yönetimini de kolaylaştırmaktadır (Güzel-Özmen, 2003; </a:t>
            </a:r>
            <a:r>
              <a:rPr lang="tr-TR" dirty="0" err="1">
                <a:latin typeface="Comic Sans MS" panose="030F0702030302020204" pitchFamily="66" charset="0"/>
                <a:ea typeface="Times New Roman" panose="02020603050405020304" pitchFamily="18" charset="0"/>
                <a:cs typeface="Times New Roman" panose="02020603050405020304" pitchFamily="18" charset="0"/>
              </a:rPr>
              <a:t>Westwood</a:t>
            </a:r>
            <a:r>
              <a:rPr lang="tr-TR" dirty="0">
                <a:latin typeface="Comic Sans MS" panose="030F0702030302020204" pitchFamily="66" charset="0"/>
                <a:ea typeface="Times New Roman" panose="02020603050405020304" pitchFamily="18" charset="0"/>
                <a:cs typeface="Times New Roman" panose="02020603050405020304" pitchFamily="18" charset="0"/>
              </a:rPr>
              <a:t>, 2003; Batu ve Kırcaali-İftar, 2005; </a:t>
            </a:r>
            <a:r>
              <a:rPr lang="tr-TR" dirty="0" err="1">
                <a:latin typeface="Comic Sans MS" panose="030F0702030302020204" pitchFamily="66" charset="0"/>
                <a:ea typeface="Times New Roman" panose="02020603050405020304" pitchFamily="18" charset="0"/>
                <a:cs typeface="Times New Roman" panose="02020603050405020304" pitchFamily="18" charset="0"/>
              </a:rPr>
              <a:t>Guo</a:t>
            </a:r>
            <a:r>
              <a:rPr lang="tr-TR" dirty="0">
                <a:latin typeface="Comic Sans MS" panose="030F0702030302020204" pitchFamily="66" charset="0"/>
                <a:ea typeface="Times New Roman" panose="02020603050405020304" pitchFamily="18" charset="0"/>
                <a:cs typeface="Times New Roman" panose="02020603050405020304" pitchFamily="18" charset="0"/>
              </a:rPr>
              <a:t>. </a:t>
            </a:r>
            <a:r>
              <a:rPr lang="tr-TR" dirty="0" err="1">
                <a:latin typeface="Comic Sans MS" panose="030F0702030302020204" pitchFamily="66" charset="0"/>
                <a:ea typeface="Times New Roman" panose="02020603050405020304" pitchFamily="18" charset="0"/>
                <a:cs typeface="Times New Roman" panose="02020603050405020304" pitchFamily="18" charset="0"/>
              </a:rPr>
              <a:t>Sawyer</a:t>
            </a:r>
            <a:r>
              <a:rPr lang="tr-TR" dirty="0">
                <a:latin typeface="Comic Sans MS" panose="030F0702030302020204" pitchFamily="66" charset="0"/>
                <a:ea typeface="Times New Roman" panose="02020603050405020304" pitchFamily="18" charset="0"/>
                <a:cs typeface="Times New Roman" panose="02020603050405020304" pitchFamily="18" charset="0"/>
              </a:rPr>
              <a:t>, </a:t>
            </a:r>
            <a:r>
              <a:rPr lang="tr-TR" dirty="0" err="1">
                <a:latin typeface="Comic Sans MS" panose="030F0702030302020204" pitchFamily="66" charset="0"/>
                <a:ea typeface="Times New Roman" panose="02020603050405020304" pitchFamily="18" charset="0"/>
                <a:cs typeface="Times New Roman" panose="02020603050405020304" pitchFamily="18" charset="0"/>
              </a:rPr>
              <a:t>Justice</a:t>
            </a:r>
            <a:r>
              <a:rPr lang="tr-TR" dirty="0">
                <a:latin typeface="Comic Sans MS" panose="030F0702030302020204" pitchFamily="66" charset="0"/>
                <a:ea typeface="Times New Roman" panose="02020603050405020304" pitchFamily="18" charset="0"/>
                <a:cs typeface="Times New Roman" panose="02020603050405020304" pitchFamily="18" charset="0"/>
              </a:rPr>
              <a:t> ve </a:t>
            </a:r>
            <a:r>
              <a:rPr lang="tr-TR" dirty="0" err="1">
                <a:latin typeface="Comic Sans MS" panose="030F0702030302020204" pitchFamily="66" charset="0"/>
                <a:ea typeface="Times New Roman" panose="02020603050405020304" pitchFamily="18" charset="0"/>
                <a:cs typeface="Times New Roman" panose="02020603050405020304" pitchFamily="18" charset="0"/>
              </a:rPr>
              <a:t>Kaderavek</a:t>
            </a:r>
            <a:r>
              <a:rPr lang="tr-TR" dirty="0">
                <a:latin typeface="Comic Sans MS" panose="030F0702030302020204" pitchFamily="66" charset="0"/>
                <a:ea typeface="Times New Roman" panose="02020603050405020304" pitchFamily="18" charset="0"/>
                <a:cs typeface="Times New Roman" panose="02020603050405020304" pitchFamily="18" charset="0"/>
              </a:rPr>
              <a:t>, 2013).</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a:p>
            <a:pPr>
              <a:spcBef>
                <a:spcPts val="360"/>
              </a:spcBef>
              <a:spcAft>
                <a:spcPts val="0"/>
              </a:spcAft>
            </a:pPr>
            <a:r>
              <a:rPr lang="tr-TR" dirty="0">
                <a:latin typeface="Comic Sans MS" panose="030F0702030302020204" pitchFamily="66" charset="0"/>
                <a:ea typeface="Times New Roman" panose="02020603050405020304" pitchFamily="18" charset="0"/>
                <a:cs typeface="Times New Roman" panose="02020603050405020304" pitchFamily="18" charset="0"/>
              </a:rPr>
              <a:t> </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a:p>
            <a:pPr>
              <a:spcBef>
                <a:spcPts val="360"/>
              </a:spcBef>
              <a:spcAft>
                <a:spcPts val="0"/>
              </a:spcAft>
            </a:pPr>
            <a:r>
              <a:rPr lang="tr-TR" dirty="0">
                <a:latin typeface="Comic Sans MS" panose="030F0702030302020204" pitchFamily="66" charset="0"/>
                <a:ea typeface="Times New Roman" panose="02020603050405020304" pitchFamily="18" charset="0"/>
                <a:cs typeface="Times New Roman" panose="02020603050405020304" pitchFamily="18" charset="0"/>
              </a:rPr>
              <a:t>Çocuklar çevreleri hakkında bilgileri, kavramları, görme, işitme, koklama, tatma, dokunma gibi tüm duyuların ortak çalışması ile edinilirler. Bu duyuların herhangi birinde oluşan hasar farklı algılamalara ve bazı kavramların, becerilerin daha zor öğrenilmesine neden olabilmektedir (</a:t>
            </a:r>
            <a:r>
              <a:rPr lang="tr-TR" dirty="0" err="1">
                <a:latin typeface="Comic Sans MS" panose="030F0702030302020204" pitchFamily="66" charset="0"/>
                <a:ea typeface="Times New Roman" panose="02020603050405020304" pitchFamily="18" charset="0"/>
                <a:cs typeface="Times New Roman" panose="02020603050405020304" pitchFamily="18" charset="0"/>
              </a:rPr>
              <a:t>Bee</a:t>
            </a:r>
            <a:r>
              <a:rPr lang="tr-TR" dirty="0">
                <a:latin typeface="Comic Sans MS" panose="030F0702030302020204" pitchFamily="66" charset="0"/>
                <a:ea typeface="Times New Roman" panose="02020603050405020304" pitchFamily="18" charset="0"/>
                <a:cs typeface="Times New Roman" panose="02020603050405020304" pitchFamily="18" charset="0"/>
              </a:rPr>
              <a:t>, 1992).</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a:p>
            <a:pPr>
              <a:spcBef>
                <a:spcPts val="430"/>
              </a:spcBef>
              <a:spcAft>
                <a:spcPts val="0"/>
              </a:spcAft>
            </a:pPr>
            <a:r>
              <a:rPr lang="tr-TR" dirty="0">
                <a:latin typeface="Comic Sans MS" panose="030F0702030302020204" pitchFamily="66" charset="0"/>
                <a:ea typeface="Times New Roman" panose="02020603050405020304" pitchFamily="18" charset="0"/>
                <a:cs typeface="Times New Roman" panose="02020603050405020304" pitchFamily="18" charset="0"/>
              </a:rPr>
              <a:t> </a:t>
            </a:r>
            <a:endParaRPr lang="tr-TR" sz="2800" dirty="0">
              <a:latin typeface="Candara" panose="020E0502030303020204" pitchFamily="34" charset="0"/>
              <a:ea typeface="Times New Roman" panose="02020603050405020304" pitchFamily="18" charset="0"/>
              <a:cs typeface="Times New Roman" panose="02020603050405020304" pitchFamily="18" charset="0"/>
            </a:endParaRPr>
          </a:p>
          <a:p>
            <a:pPr>
              <a:spcBef>
                <a:spcPts val="430"/>
              </a:spcBef>
              <a:spcAft>
                <a:spcPts val="0"/>
              </a:spcAft>
            </a:pPr>
            <a:r>
              <a:rPr lang="tr-TR" dirty="0">
                <a:latin typeface="Comic Sans MS" panose="030F0702030302020204" pitchFamily="66" charset="0"/>
                <a:ea typeface="Times New Roman" panose="02020603050405020304" pitchFamily="18" charset="0"/>
                <a:cs typeface="Times New Roman" panose="02020603050405020304" pitchFamily="18" charset="0"/>
              </a:rPr>
              <a:t>Her bir özel gereksinim tanısı farklı gelişimsel özelliklere neden olmakla birlikte, aynı tanıyı almış çocuklarda bile çok farklı bireysel özellikler gözlemek mümkündür. Dolayısıyla aşağıda özel gereksinim türüne göre karşılaşabilecek durumlar ve neler yapabilir değinilmiştir.</a:t>
            </a:r>
            <a:endParaRPr lang="tr-TR" sz="2800" dirty="0">
              <a:effectLst/>
              <a:latin typeface="Candara" panose="020E0502030303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65643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ğ">
  <a:themeElements>
    <a:clrScheme name="Ağ">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Ağ">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ğ">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Ağ Gözü</Template>
  <TotalTime>324</TotalTime>
  <Words>2188</Words>
  <Application>Microsoft Office PowerPoint</Application>
  <PresentationFormat>Geniş ekran</PresentationFormat>
  <Paragraphs>101</Paragraphs>
  <Slides>28</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28</vt:i4>
      </vt:variant>
    </vt:vector>
  </HeadingPairs>
  <TitlesOfParts>
    <vt:vector size="36" baseType="lpstr">
      <vt:lpstr>Arial</vt:lpstr>
      <vt:lpstr>Book Antiqua</vt:lpstr>
      <vt:lpstr>Calibri</vt:lpstr>
      <vt:lpstr>Candara</vt:lpstr>
      <vt:lpstr>Century Gothic</vt:lpstr>
      <vt:lpstr>Comic Sans MS</vt:lpstr>
      <vt:lpstr>Times New Roman</vt:lpstr>
      <vt:lpstr>Ağ</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osdogan1</dc:creator>
  <cp:lastModifiedBy>osmansenai</cp:lastModifiedBy>
  <cp:revision>65</cp:revision>
  <dcterms:created xsi:type="dcterms:W3CDTF">2022-08-31T20:28:47Z</dcterms:created>
  <dcterms:modified xsi:type="dcterms:W3CDTF">2023-01-01T17:53:56Z</dcterms:modified>
</cp:coreProperties>
</file>