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367" r:id="rId2"/>
    <p:sldId id="324" r:id="rId3"/>
    <p:sldId id="326" r:id="rId4"/>
    <p:sldId id="327" r:id="rId5"/>
    <p:sldId id="328" r:id="rId6"/>
    <p:sldId id="330" r:id="rId7"/>
    <p:sldId id="322" r:id="rId8"/>
    <p:sldId id="331" r:id="rId9"/>
    <p:sldId id="332" r:id="rId10"/>
    <p:sldId id="333" r:id="rId11"/>
    <p:sldId id="368" r:id="rId12"/>
    <p:sldId id="370" r:id="rId13"/>
    <p:sldId id="371" r:id="rId14"/>
    <p:sldId id="372" r:id="rId15"/>
    <p:sldId id="373" r:id="rId16"/>
    <p:sldId id="374" r:id="rId17"/>
    <p:sldId id="369" r:id="rId18"/>
    <p:sldId id="366"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94680" autoAdjust="0"/>
  </p:normalViewPr>
  <p:slideViewPr>
    <p:cSldViewPr>
      <p:cViewPr varScale="1">
        <p:scale>
          <a:sx n="67" d="100"/>
          <a:sy n="67" d="100"/>
        </p:scale>
        <p:origin x="1344" y="66"/>
      </p:cViewPr>
      <p:guideLst>
        <p:guide orient="horz" pos="2160"/>
        <p:guide pos="2880"/>
      </p:guideLst>
    </p:cSldViewPr>
  </p:slideViewPr>
  <p:outlineViewPr>
    <p:cViewPr>
      <p:scale>
        <a:sx n="33" d="100"/>
        <a:sy n="33" d="100"/>
      </p:scale>
      <p:origin x="0" y="339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3D05E6-7DD5-4AF3-A30A-065034291620}" type="datetimeFigureOut">
              <a:rPr lang="tr-TR" smtClean="0"/>
              <a:t>20.4.2021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3783B0-52A4-4188-8EA6-392CA3E6F993}" type="slidenum">
              <a:rPr lang="tr-TR" smtClean="0"/>
              <a:t>‹#›</a:t>
            </a:fld>
            <a:endParaRPr lang="tr-TR"/>
          </a:p>
        </p:txBody>
      </p:sp>
    </p:spTree>
    <p:extLst>
      <p:ext uri="{BB962C8B-B14F-4D97-AF65-F5344CB8AC3E}">
        <p14:creationId xmlns:p14="http://schemas.microsoft.com/office/powerpoint/2010/main" val="1577485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20.4.2021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002086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20.4.2021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187744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t>20.4.2021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75590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23720DD-5B6D-40BF-8493-A6B52D484E6B}" type="datetimeFigureOut">
              <a:rPr lang="tr-TR" smtClean="0"/>
              <a:t>20.4.2021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16321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23720DD-5B6D-40BF-8493-A6B52D484E6B}" type="datetimeFigureOut">
              <a:rPr lang="tr-TR" smtClean="0"/>
              <a:t>20.4.2021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813155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23720DD-5B6D-40BF-8493-A6B52D484E6B}" type="datetimeFigureOut">
              <a:rPr lang="tr-TR" smtClean="0"/>
              <a:t>20.4.2021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080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t>20.4.2021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419344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20.4.2021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291933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20.4.2021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477459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20.4.2021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116761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20.4.2021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016746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t>20.4.2021</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29246078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3528" y="1916832"/>
            <a:ext cx="8496944" cy="1200329"/>
          </a:xfrm>
          <a:prstGeom prst="rect">
            <a:avLst/>
          </a:prstGeom>
        </p:spPr>
        <p:txBody>
          <a:bodyPr wrap="square">
            <a:spAutoFit/>
          </a:bodyPr>
          <a:lstStyle/>
          <a:p>
            <a:pPr algn="ctr"/>
            <a:r>
              <a:rPr lang="tr-TR" sz="3600" b="1" dirty="0" smtClean="0">
                <a:solidFill>
                  <a:srgbClr val="FF0000"/>
                </a:solidFill>
                <a:latin typeface="Comic Sans MS" panose="030F0702030302020204" pitchFamily="66" charset="0"/>
              </a:rPr>
              <a:t>Çocukları Tanıma ve Değerlendirmede Kullanılan </a:t>
            </a:r>
            <a:r>
              <a:rPr lang="tr-TR" sz="3600" b="1" dirty="0" err="1" smtClean="0">
                <a:solidFill>
                  <a:srgbClr val="FF0000"/>
                </a:solidFill>
                <a:latin typeface="Comic Sans MS" panose="030F0702030302020204" pitchFamily="66" charset="0"/>
              </a:rPr>
              <a:t>Projektif</a:t>
            </a:r>
            <a:r>
              <a:rPr lang="tr-TR" sz="3600" b="1" dirty="0" smtClean="0">
                <a:solidFill>
                  <a:srgbClr val="FF0000"/>
                </a:solidFill>
                <a:latin typeface="Comic Sans MS" panose="030F0702030302020204" pitchFamily="66" charset="0"/>
              </a:rPr>
              <a:t> Testler</a:t>
            </a:r>
            <a:endParaRPr lang="tr-TR" sz="3600" b="1" dirty="0" smtClean="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540380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3528" y="188640"/>
            <a:ext cx="8496944" cy="6124754"/>
          </a:xfrm>
          <a:prstGeom prst="rect">
            <a:avLst/>
          </a:prstGeom>
        </p:spPr>
        <p:txBody>
          <a:bodyPr wrap="square">
            <a:spAutoFit/>
          </a:bodyPr>
          <a:lstStyle/>
          <a:p>
            <a:pPr algn="ctr"/>
            <a:r>
              <a:rPr lang="tr-TR" sz="2800" b="1" dirty="0" err="1">
                <a:solidFill>
                  <a:srgbClr val="FF0000"/>
                </a:solidFill>
                <a:latin typeface="Comic Sans MS" panose="030F0702030302020204" pitchFamily="66" charset="0"/>
              </a:rPr>
              <a:t>Projektif</a:t>
            </a:r>
            <a:r>
              <a:rPr lang="tr-TR" sz="2800" b="1" dirty="0">
                <a:solidFill>
                  <a:srgbClr val="FF0000"/>
                </a:solidFill>
                <a:latin typeface="Comic Sans MS" panose="030F0702030302020204" pitchFamily="66" charset="0"/>
              </a:rPr>
              <a:t> Testlerin Kökeni ve </a:t>
            </a:r>
            <a:endParaRPr lang="tr-TR" sz="2800" b="1" dirty="0" smtClean="0">
              <a:solidFill>
                <a:srgbClr val="FF0000"/>
              </a:solidFill>
              <a:latin typeface="Comic Sans MS" panose="030F0702030302020204" pitchFamily="66" charset="0"/>
            </a:endParaRPr>
          </a:p>
          <a:p>
            <a:pPr algn="ctr"/>
            <a:r>
              <a:rPr lang="tr-TR" sz="2800" b="1" dirty="0" smtClean="0">
                <a:solidFill>
                  <a:srgbClr val="FF0000"/>
                </a:solidFill>
                <a:latin typeface="Comic Sans MS" panose="030F0702030302020204" pitchFamily="66" charset="0"/>
              </a:rPr>
              <a:t>Ayırt </a:t>
            </a:r>
            <a:r>
              <a:rPr lang="tr-TR" sz="2800" b="1" dirty="0">
                <a:solidFill>
                  <a:srgbClr val="FF0000"/>
                </a:solidFill>
                <a:latin typeface="Comic Sans MS" panose="030F0702030302020204" pitchFamily="66" charset="0"/>
              </a:rPr>
              <a:t>Edici Noktalar </a:t>
            </a:r>
            <a:endParaRPr lang="tr-TR" sz="2800" b="1" dirty="0" smtClean="0">
              <a:solidFill>
                <a:srgbClr val="FF0000"/>
              </a:solidFill>
              <a:latin typeface="Comic Sans MS" panose="030F0702030302020204" pitchFamily="66" charset="0"/>
            </a:endParaRPr>
          </a:p>
          <a:p>
            <a:endParaRPr lang="tr-TR" sz="2800" dirty="0">
              <a:latin typeface="Comic Sans MS" panose="030F0702030302020204" pitchFamily="66" charset="0"/>
            </a:endParaRPr>
          </a:p>
          <a:p>
            <a:r>
              <a:rPr lang="tr-TR" sz="2800" dirty="0" err="1" smtClean="0">
                <a:latin typeface="Comic Sans MS" panose="030F0702030302020204" pitchFamily="66" charset="0"/>
              </a:rPr>
              <a:t>Projektif</a:t>
            </a:r>
            <a:r>
              <a:rPr lang="tr-TR" sz="2800" dirty="0" smtClean="0">
                <a:latin typeface="Comic Sans MS" panose="030F0702030302020204" pitchFamily="66" charset="0"/>
              </a:rPr>
              <a:t> </a:t>
            </a:r>
            <a:r>
              <a:rPr lang="tr-TR" sz="2800" dirty="0" smtClean="0">
                <a:latin typeface="Comic Sans MS" panose="030F0702030302020204" pitchFamily="66" charset="0"/>
              </a:rPr>
              <a:t>testler, </a:t>
            </a:r>
            <a:r>
              <a:rPr lang="tr-TR" sz="2800" dirty="0">
                <a:latin typeface="Comic Sans MS" panose="030F0702030302020204" pitchFamily="66" charset="0"/>
              </a:rPr>
              <a:t>kişinin iç dünyasını aktarması sağlandığından “yansıtma” </a:t>
            </a:r>
            <a:r>
              <a:rPr lang="tr-TR" sz="2800" dirty="0" smtClean="0">
                <a:latin typeface="Comic Sans MS" panose="030F0702030302020204" pitchFamily="66" charset="0"/>
              </a:rPr>
              <a:t>kavramı ile, </a:t>
            </a:r>
            <a:r>
              <a:rPr lang="tr-TR" sz="2800" dirty="0">
                <a:latin typeface="Comic Sans MS" panose="030F0702030302020204" pitchFamily="66" charset="0"/>
              </a:rPr>
              <a:t>yansıtma kavramı söz konusu </a:t>
            </a:r>
            <a:r>
              <a:rPr lang="tr-TR" sz="2800" dirty="0" smtClean="0">
                <a:latin typeface="Comic Sans MS" panose="030F0702030302020204" pitchFamily="66" charset="0"/>
              </a:rPr>
              <a:t>olduğu için Freud </a:t>
            </a:r>
            <a:r>
              <a:rPr lang="tr-TR" sz="2800" dirty="0">
                <a:latin typeface="Comic Sans MS" panose="030F0702030302020204" pitchFamily="66" charset="0"/>
              </a:rPr>
              <a:t>ile anılır</a:t>
            </a:r>
            <a:r>
              <a:rPr lang="tr-TR" sz="2800" dirty="0" smtClean="0">
                <a:latin typeface="Comic Sans MS" panose="030F0702030302020204" pitchFamily="66" charset="0"/>
              </a:rPr>
              <a:t>.</a:t>
            </a:r>
          </a:p>
          <a:p>
            <a:endParaRPr lang="tr-TR" sz="2800" dirty="0">
              <a:latin typeface="Comic Sans MS" panose="030F0702030302020204" pitchFamily="66" charset="0"/>
            </a:endParaRPr>
          </a:p>
          <a:p>
            <a:r>
              <a:rPr lang="tr-TR" sz="2800" dirty="0">
                <a:latin typeface="Comic Sans MS" panose="030F0702030302020204" pitchFamily="66" charset="0"/>
              </a:rPr>
              <a:t>Freud’un </a:t>
            </a:r>
            <a:r>
              <a:rPr lang="tr-TR" sz="2800" dirty="0" err="1">
                <a:latin typeface="Comic Sans MS" panose="030F0702030302020204" pitchFamily="66" charset="0"/>
              </a:rPr>
              <a:t>psiko</a:t>
            </a:r>
            <a:r>
              <a:rPr lang="tr-TR" sz="2800" dirty="0">
                <a:latin typeface="Comic Sans MS" panose="030F0702030302020204" pitchFamily="66" charset="0"/>
              </a:rPr>
              <a:t>-analitik rüya yorumu ve kişiyi tanıma-tedavi yaklaşımında; kişiyi rahatsız eden, </a:t>
            </a:r>
            <a:r>
              <a:rPr lang="tr-TR" sz="2800" dirty="0" smtClean="0">
                <a:latin typeface="Comic Sans MS" panose="030F0702030302020204" pitchFamily="66" charset="0"/>
              </a:rPr>
              <a:t>korkutan düşünceler bilinçaltına itilmiştir ve uzmanlar bunları </a:t>
            </a:r>
            <a:r>
              <a:rPr lang="tr-TR" sz="2800" dirty="0">
                <a:latin typeface="Comic Sans MS" panose="030F0702030302020204" pitchFamily="66" charset="0"/>
              </a:rPr>
              <a:t>bilince getirmeye ve anlamaya çalışır. </a:t>
            </a:r>
          </a:p>
          <a:p>
            <a:endParaRPr lang="tr-TR" sz="2800" dirty="0">
              <a:latin typeface="Comic Sans MS" panose="030F0702030302020204" pitchFamily="66" charset="0"/>
            </a:endParaRPr>
          </a:p>
          <a:p>
            <a:r>
              <a:rPr lang="tr-TR" sz="2800" dirty="0">
                <a:latin typeface="Comic Sans MS" panose="030F0702030302020204" pitchFamily="66" charset="0"/>
              </a:rPr>
              <a:t>Sonrasında teşhis ve tedavi süreçleri yürütülür</a:t>
            </a:r>
            <a:r>
              <a:rPr lang="tr-TR" sz="2800" dirty="0" smtClean="0">
                <a:latin typeface="Comic Sans MS" panose="030F0702030302020204" pitchFamily="66" charset="0"/>
              </a:rPr>
              <a:t>.</a:t>
            </a:r>
          </a:p>
        </p:txBody>
      </p:sp>
    </p:spTree>
    <p:extLst>
      <p:ext uri="{BB962C8B-B14F-4D97-AF65-F5344CB8AC3E}">
        <p14:creationId xmlns:p14="http://schemas.microsoft.com/office/powerpoint/2010/main" val="854947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3528" y="188640"/>
            <a:ext cx="8496944" cy="4832092"/>
          </a:xfrm>
          <a:prstGeom prst="rect">
            <a:avLst/>
          </a:prstGeom>
        </p:spPr>
        <p:txBody>
          <a:bodyPr wrap="square">
            <a:spAutoFit/>
          </a:bodyPr>
          <a:lstStyle/>
          <a:p>
            <a:endParaRPr lang="tr-TR" sz="2800" dirty="0">
              <a:latin typeface="Comic Sans MS" panose="030F0702030302020204" pitchFamily="66" charset="0"/>
            </a:endParaRPr>
          </a:p>
          <a:p>
            <a:r>
              <a:rPr lang="tr-TR" sz="2800" dirty="0" err="1" smtClean="0">
                <a:latin typeface="Comic Sans MS" panose="030F0702030302020204" pitchFamily="66" charset="0"/>
              </a:rPr>
              <a:t>Projektif</a:t>
            </a:r>
            <a:r>
              <a:rPr lang="tr-TR" sz="2800" dirty="0" smtClean="0">
                <a:latin typeface="Comic Sans MS" panose="030F0702030302020204" pitchFamily="66" charset="0"/>
              </a:rPr>
              <a:t> </a:t>
            </a:r>
            <a:r>
              <a:rPr lang="tr-TR" sz="2800" dirty="0">
                <a:latin typeface="Comic Sans MS" panose="030F0702030302020204" pitchFamily="66" charset="0"/>
              </a:rPr>
              <a:t>yaklaşımlarda da yapılmaya çalışılan buna benzer bir süreçtir. </a:t>
            </a:r>
            <a:endParaRPr lang="tr-TR" sz="2800" dirty="0" smtClean="0">
              <a:latin typeface="Comic Sans MS" panose="030F0702030302020204" pitchFamily="66" charset="0"/>
            </a:endParaRPr>
          </a:p>
          <a:p>
            <a:endParaRPr lang="tr-TR" sz="2800" dirty="0">
              <a:latin typeface="Comic Sans MS" panose="030F0702030302020204" pitchFamily="66" charset="0"/>
            </a:endParaRPr>
          </a:p>
          <a:p>
            <a:r>
              <a:rPr lang="tr-TR" sz="2800" dirty="0" smtClean="0">
                <a:latin typeface="Comic Sans MS" panose="030F0702030302020204" pitchFamily="66" charset="0"/>
              </a:rPr>
              <a:t>Fakat </a:t>
            </a:r>
            <a:r>
              <a:rPr lang="tr-TR" sz="2800" dirty="0">
                <a:latin typeface="Comic Sans MS" panose="030F0702030302020204" pitchFamily="66" charset="0"/>
              </a:rPr>
              <a:t>buradaki ayrım bu tekniklerin ilk başlarda sadece patolojik belirtiler gösteren kişilere uygulanırken, artık çocukların kişiliklerini derinlemesine inceleme, teşhis ve terapi ihtiyaçlarını belirleme amacıyla da kullanılıyor </a:t>
            </a:r>
            <a:r>
              <a:rPr lang="tr-TR" sz="2800" dirty="0" smtClean="0">
                <a:latin typeface="Comic Sans MS" panose="030F0702030302020204" pitchFamily="66" charset="0"/>
              </a:rPr>
              <a:t>olmasıdır. </a:t>
            </a:r>
          </a:p>
          <a:p>
            <a:endParaRPr lang="tr-TR" sz="2800" dirty="0">
              <a:latin typeface="Comic Sans MS" panose="030F0702030302020204" pitchFamily="66" charset="0"/>
            </a:endParaRPr>
          </a:p>
        </p:txBody>
      </p:sp>
    </p:spTree>
    <p:extLst>
      <p:ext uri="{BB962C8B-B14F-4D97-AF65-F5344CB8AC3E}">
        <p14:creationId xmlns:p14="http://schemas.microsoft.com/office/powerpoint/2010/main" val="39219454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76672"/>
            <a:ext cx="8568952" cy="4401205"/>
          </a:xfrm>
          <a:prstGeom prst="rect">
            <a:avLst/>
          </a:prstGeom>
        </p:spPr>
        <p:txBody>
          <a:bodyPr wrap="square">
            <a:spAutoFit/>
          </a:bodyPr>
          <a:lstStyle/>
          <a:p>
            <a:r>
              <a:rPr lang="tr-TR" sz="2800" b="1" dirty="0" err="1">
                <a:solidFill>
                  <a:srgbClr val="0070C0"/>
                </a:solidFill>
                <a:latin typeface="Comic Sans MS" panose="030F0702030302020204" pitchFamily="66" charset="0"/>
              </a:rPr>
              <a:t>Projektif</a:t>
            </a:r>
            <a:r>
              <a:rPr lang="tr-TR" sz="2800" b="1" dirty="0">
                <a:solidFill>
                  <a:srgbClr val="0070C0"/>
                </a:solidFill>
                <a:latin typeface="Comic Sans MS" panose="030F0702030302020204" pitchFamily="66" charset="0"/>
              </a:rPr>
              <a:t> Tekniklerin Sınıflandırılması </a:t>
            </a:r>
            <a:endParaRPr lang="tr-TR" sz="2800" b="1" dirty="0" smtClean="0">
              <a:solidFill>
                <a:srgbClr val="0070C0"/>
              </a:solidFill>
              <a:latin typeface="Comic Sans MS" panose="030F0702030302020204" pitchFamily="66" charset="0"/>
            </a:endParaRPr>
          </a:p>
          <a:p>
            <a:endParaRPr lang="tr-TR" sz="2800" b="1" dirty="0">
              <a:solidFill>
                <a:srgbClr val="0070C0"/>
              </a:solidFill>
              <a:latin typeface="Comic Sans MS" panose="030F0702030302020204" pitchFamily="66" charset="0"/>
            </a:endParaRPr>
          </a:p>
          <a:p>
            <a:r>
              <a:rPr lang="tr-TR" sz="2800" dirty="0" err="1">
                <a:latin typeface="Comic Sans MS" panose="030F0702030302020204" pitchFamily="66" charset="0"/>
              </a:rPr>
              <a:t>Lindzey</a:t>
            </a:r>
            <a:r>
              <a:rPr lang="tr-TR" sz="2800" dirty="0">
                <a:latin typeface="Comic Sans MS" panose="030F0702030302020204" pitchFamily="66" charset="0"/>
              </a:rPr>
              <a:t> (1961)’in sınıflandırması daha yaygın olarak kabul edilmektedir. </a:t>
            </a:r>
            <a:endParaRPr lang="tr-TR" sz="2800" dirty="0" smtClean="0">
              <a:latin typeface="Comic Sans MS" panose="030F0702030302020204" pitchFamily="66" charset="0"/>
            </a:endParaRPr>
          </a:p>
          <a:p>
            <a:endParaRPr lang="tr-TR" sz="2800" dirty="0">
              <a:latin typeface="Comic Sans MS" panose="030F0702030302020204" pitchFamily="66" charset="0"/>
            </a:endParaRPr>
          </a:p>
          <a:p>
            <a:pPr marL="514350" indent="-514350">
              <a:buFont typeface="+mj-lt"/>
              <a:buAutoNum type="arabicPeriod"/>
            </a:pPr>
            <a:r>
              <a:rPr lang="tr-TR" sz="2800" dirty="0">
                <a:latin typeface="Comic Sans MS" panose="030F0702030302020204" pitchFamily="66" charset="0"/>
              </a:rPr>
              <a:t>Çağrışım </a:t>
            </a:r>
            <a:r>
              <a:rPr lang="tr-TR" sz="2800" dirty="0" smtClean="0">
                <a:latin typeface="Comic Sans MS" panose="030F0702030302020204" pitchFamily="66" charset="0"/>
              </a:rPr>
              <a:t>sınıflandırması </a:t>
            </a:r>
          </a:p>
          <a:p>
            <a:pPr marL="514350" indent="-514350">
              <a:buFont typeface="+mj-lt"/>
              <a:buAutoNum type="arabicPeriod"/>
            </a:pPr>
            <a:r>
              <a:rPr lang="tr-TR" sz="2800" dirty="0" smtClean="0">
                <a:latin typeface="Comic Sans MS" panose="030F0702030302020204" pitchFamily="66" charset="0"/>
              </a:rPr>
              <a:t>Yapılandırma </a:t>
            </a:r>
            <a:r>
              <a:rPr lang="tr-TR" sz="2800" dirty="0">
                <a:latin typeface="Comic Sans MS" panose="030F0702030302020204" pitchFamily="66" charset="0"/>
              </a:rPr>
              <a:t>sınıflandırması </a:t>
            </a:r>
            <a:endParaRPr lang="tr-TR" sz="2800" dirty="0" smtClean="0">
              <a:latin typeface="Comic Sans MS" panose="030F0702030302020204" pitchFamily="66" charset="0"/>
            </a:endParaRPr>
          </a:p>
          <a:p>
            <a:pPr marL="514350" indent="-514350">
              <a:buFont typeface="+mj-lt"/>
              <a:buAutoNum type="arabicPeriod"/>
            </a:pPr>
            <a:r>
              <a:rPr lang="tr-TR" sz="2800" dirty="0" smtClean="0">
                <a:latin typeface="Comic Sans MS" panose="030F0702030302020204" pitchFamily="66" charset="0"/>
              </a:rPr>
              <a:t>Tamamlama </a:t>
            </a:r>
            <a:r>
              <a:rPr lang="tr-TR" sz="2800" dirty="0">
                <a:latin typeface="Comic Sans MS" panose="030F0702030302020204" pitchFamily="66" charset="0"/>
              </a:rPr>
              <a:t>sınıflandırması </a:t>
            </a:r>
          </a:p>
          <a:p>
            <a:pPr marL="514350" indent="-514350">
              <a:buFont typeface="+mj-lt"/>
              <a:buAutoNum type="arabicPeriod"/>
            </a:pPr>
            <a:r>
              <a:rPr lang="tr-TR" sz="2800" dirty="0" smtClean="0">
                <a:latin typeface="Comic Sans MS" panose="030F0702030302020204" pitchFamily="66" charset="0"/>
              </a:rPr>
              <a:t>Seçme </a:t>
            </a:r>
            <a:r>
              <a:rPr lang="tr-TR" sz="2800" dirty="0">
                <a:latin typeface="Comic Sans MS" panose="030F0702030302020204" pitchFamily="66" charset="0"/>
              </a:rPr>
              <a:t>ya da düzenleme </a:t>
            </a:r>
            <a:r>
              <a:rPr lang="tr-TR" sz="2800" dirty="0" smtClean="0">
                <a:latin typeface="Comic Sans MS" panose="030F0702030302020204" pitchFamily="66" charset="0"/>
              </a:rPr>
              <a:t>sınıflandırması</a:t>
            </a:r>
          </a:p>
          <a:p>
            <a:pPr marL="514350" indent="-514350">
              <a:buFont typeface="+mj-lt"/>
              <a:buAutoNum type="arabicPeriod"/>
            </a:pPr>
            <a:r>
              <a:rPr lang="tr-TR" sz="2800" dirty="0">
                <a:latin typeface="Comic Sans MS" panose="030F0702030302020204" pitchFamily="66" charset="0"/>
              </a:rPr>
              <a:t>Anlatım </a:t>
            </a:r>
            <a:r>
              <a:rPr lang="tr-TR" sz="2800" dirty="0" smtClean="0">
                <a:latin typeface="Comic Sans MS" panose="030F0702030302020204" pitchFamily="66" charset="0"/>
              </a:rPr>
              <a:t>sınıflandırması</a:t>
            </a:r>
            <a:endParaRPr lang="tr-TR" sz="2800" dirty="0">
              <a:latin typeface="Comic Sans MS" panose="030F0702030302020204" pitchFamily="66" charset="0"/>
            </a:endParaRPr>
          </a:p>
        </p:txBody>
      </p:sp>
    </p:spTree>
    <p:extLst>
      <p:ext uri="{BB962C8B-B14F-4D97-AF65-F5344CB8AC3E}">
        <p14:creationId xmlns:p14="http://schemas.microsoft.com/office/powerpoint/2010/main" val="2323382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88640"/>
            <a:ext cx="8496944" cy="5693866"/>
          </a:xfrm>
          <a:prstGeom prst="rect">
            <a:avLst/>
          </a:prstGeom>
        </p:spPr>
        <p:txBody>
          <a:bodyPr wrap="square">
            <a:spAutoFit/>
          </a:bodyPr>
          <a:lstStyle/>
          <a:p>
            <a:pPr marL="514350" indent="-514350">
              <a:buAutoNum type="arabicPeriod"/>
            </a:pPr>
            <a:r>
              <a:rPr lang="tr-TR" sz="2800" b="1" dirty="0" smtClean="0">
                <a:solidFill>
                  <a:srgbClr val="0070C0"/>
                </a:solidFill>
                <a:latin typeface="Comic Sans MS" panose="030F0702030302020204" pitchFamily="66" charset="0"/>
              </a:rPr>
              <a:t>Çağrışım </a:t>
            </a:r>
            <a:r>
              <a:rPr lang="tr-TR" sz="2800" b="1" dirty="0">
                <a:solidFill>
                  <a:srgbClr val="0070C0"/>
                </a:solidFill>
                <a:latin typeface="Comic Sans MS" panose="030F0702030302020204" pitchFamily="66" charset="0"/>
              </a:rPr>
              <a:t>sınıflandırması (sözcük çağrışım testlerinin oluşturduğu sınıf); </a:t>
            </a:r>
            <a:r>
              <a:rPr lang="tr-TR" sz="2800" dirty="0" smtClean="0">
                <a:latin typeface="Comic Sans MS" panose="030F0702030302020204" pitchFamily="66" charset="0"/>
              </a:rPr>
              <a:t>Bu </a:t>
            </a:r>
            <a:r>
              <a:rPr lang="tr-TR" sz="2800" dirty="0">
                <a:latin typeface="Comic Sans MS" panose="030F0702030302020204" pitchFamily="66" charset="0"/>
              </a:rPr>
              <a:t>sınıflandırmada, kişiden kendisine sunulan uyarana karşı aklına gelen ilk sözcüğü söylemesi </a:t>
            </a:r>
            <a:r>
              <a:rPr lang="tr-TR" sz="2800" dirty="0" smtClean="0">
                <a:latin typeface="Comic Sans MS" panose="030F0702030302020204" pitchFamily="66" charset="0"/>
              </a:rPr>
              <a:t>istenir</a:t>
            </a:r>
          </a:p>
          <a:p>
            <a:pPr marL="514350" indent="-514350">
              <a:buAutoNum type="arabicPeriod"/>
            </a:pPr>
            <a:endParaRPr lang="tr-TR" sz="2800" dirty="0">
              <a:latin typeface="Comic Sans MS" panose="030F0702030302020204" pitchFamily="66" charset="0"/>
            </a:endParaRPr>
          </a:p>
          <a:p>
            <a:pPr marL="542925"/>
            <a:r>
              <a:rPr lang="tr-TR" sz="2800" dirty="0" smtClean="0">
                <a:latin typeface="Comic Sans MS" panose="030F0702030302020204" pitchFamily="66" charset="0"/>
              </a:rPr>
              <a:t>Burada </a:t>
            </a:r>
            <a:r>
              <a:rPr lang="tr-TR" sz="2800" dirty="0">
                <a:latin typeface="Comic Sans MS" panose="030F0702030302020204" pitchFamily="66" charset="0"/>
              </a:rPr>
              <a:t>önemli olan kişinin fazla düşünmesine fırsat vermeden hemen cevap verebilmesini sağlamaktır. </a:t>
            </a:r>
            <a:endParaRPr lang="tr-TR" sz="2800" dirty="0" smtClean="0">
              <a:latin typeface="Comic Sans MS" panose="030F0702030302020204" pitchFamily="66" charset="0"/>
            </a:endParaRPr>
          </a:p>
          <a:p>
            <a:pPr marL="542925"/>
            <a:endParaRPr lang="tr-TR" sz="2800" dirty="0">
              <a:latin typeface="Comic Sans MS" panose="030F0702030302020204" pitchFamily="66" charset="0"/>
            </a:endParaRPr>
          </a:p>
          <a:p>
            <a:pPr marL="542925"/>
            <a:r>
              <a:rPr lang="tr-TR" sz="2800" dirty="0" err="1">
                <a:latin typeface="Comic Sans MS" panose="030F0702030302020204" pitchFamily="66" charset="0"/>
              </a:rPr>
              <a:t>Rorschach</a:t>
            </a:r>
            <a:r>
              <a:rPr lang="tr-TR" sz="2800" dirty="0">
                <a:latin typeface="Comic Sans MS" panose="030F0702030302020204" pitchFamily="66" charset="0"/>
              </a:rPr>
              <a:t> mürekkep lekesi testi ve kelime çağrışım testleri gibi testler bu sınıfa girmektedirler</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8254133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88640"/>
            <a:ext cx="8496944" cy="6124754"/>
          </a:xfrm>
          <a:prstGeom prst="rect">
            <a:avLst/>
          </a:prstGeom>
        </p:spPr>
        <p:txBody>
          <a:bodyPr wrap="square">
            <a:spAutoFit/>
          </a:bodyPr>
          <a:lstStyle/>
          <a:p>
            <a:pPr marL="514350" indent="-514350">
              <a:buFont typeface="+mj-lt"/>
              <a:buAutoNum type="arabicPeriod" startAt="2"/>
            </a:pPr>
            <a:r>
              <a:rPr lang="tr-TR" sz="2800" b="1" dirty="0" smtClean="0">
                <a:solidFill>
                  <a:srgbClr val="0070C0"/>
                </a:solidFill>
                <a:latin typeface="Comic Sans MS" panose="030F0702030302020204" pitchFamily="66" charset="0"/>
              </a:rPr>
              <a:t>Yapılandırma </a:t>
            </a:r>
            <a:r>
              <a:rPr lang="tr-TR" sz="2800" b="1" dirty="0">
                <a:solidFill>
                  <a:srgbClr val="0070C0"/>
                </a:solidFill>
                <a:latin typeface="Comic Sans MS" panose="030F0702030302020204" pitchFamily="66" charset="0"/>
              </a:rPr>
              <a:t>sınıflandırması (öykü kurgulama yanıtlarının oluşturduğu sınıf); </a:t>
            </a:r>
            <a:endParaRPr lang="tr-TR" sz="2800" b="1" dirty="0" smtClean="0">
              <a:solidFill>
                <a:srgbClr val="0070C0"/>
              </a:solidFill>
              <a:latin typeface="Comic Sans MS" panose="030F0702030302020204" pitchFamily="66" charset="0"/>
            </a:endParaRPr>
          </a:p>
          <a:p>
            <a:pPr marL="514350" indent="-514350">
              <a:buFont typeface="+mj-lt"/>
              <a:buAutoNum type="arabicPeriod" startAt="2"/>
            </a:pPr>
            <a:endParaRPr lang="tr-TR" sz="2800" b="1" dirty="0">
              <a:solidFill>
                <a:srgbClr val="0070C0"/>
              </a:solidFill>
              <a:latin typeface="Comic Sans MS" panose="030F0702030302020204" pitchFamily="66" charset="0"/>
            </a:endParaRPr>
          </a:p>
          <a:p>
            <a:pPr marL="542925"/>
            <a:r>
              <a:rPr lang="tr-TR" sz="2800" dirty="0" smtClean="0">
                <a:latin typeface="Comic Sans MS" panose="030F0702030302020204" pitchFamily="66" charset="0"/>
              </a:rPr>
              <a:t>Bu </a:t>
            </a:r>
            <a:r>
              <a:rPr lang="tr-TR" sz="2800" dirty="0">
                <a:latin typeface="Comic Sans MS" panose="030F0702030302020204" pitchFamily="66" charset="0"/>
              </a:rPr>
              <a:t>sınıflandırmada yer alan testlerin uyaranları yine belirsiz resimler olabilir fakat kişiden beklenen, çağrışım yöntemine kıyasla daha uzun ve detaylı cevap vermesidir. </a:t>
            </a:r>
            <a:endParaRPr lang="tr-TR" sz="2800" dirty="0" smtClean="0">
              <a:latin typeface="Comic Sans MS" panose="030F0702030302020204" pitchFamily="66" charset="0"/>
            </a:endParaRPr>
          </a:p>
          <a:p>
            <a:pPr marL="542925"/>
            <a:endParaRPr lang="tr-TR" sz="2800" dirty="0">
              <a:latin typeface="Comic Sans MS" panose="030F0702030302020204" pitchFamily="66" charset="0"/>
            </a:endParaRPr>
          </a:p>
          <a:p>
            <a:pPr marL="542925"/>
            <a:r>
              <a:rPr lang="tr-TR" sz="2800" dirty="0">
                <a:latin typeface="Comic Sans MS" panose="030F0702030302020204" pitchFamily="66" charset="0"/>
              </a:rPr>
              <a:t>Çağrışım yöntemine göre daha geniş ve farklı yanıtlar elde edilebilir. </a:t>
            </a:r>
          </a:p>
          <a:p>
            <a:pPr marL="542925"/>
            <a:endParaRPr lang="tr-TR" sz="2800" dirty="0" smtClean="0">
              <a:latin typeface="Comic Sans MS" panose="030F0702030302020204" pitchFamily="66" charset="0"/>
            </a:endParaRPr>
          </a:p>
          <a:p>
            <a:pPr marL="542925"/>
            <a:r>
              <a:rPr lang="tr-TR" sz="2800" dirty="0" smtClean="0">
                <a:latin typeface="Comic Sans MS" panose="030F0702030302020204" pitchFamily="66" charset="0"/>
              </a:rPr>
              <a:t>Bu sınıfta yer alan testlere örnek olarak Tematik Algı Testi (TAT) ve Çocuklar için Algı Testi (CAT) verilebilir.</a:t>
            </a:r>
            <a:endParaRPr lang="tr-TR" sz="2800" dirty="0">
              <a:latin typeface="Comic Sans MS" panose="030F0702030302020204" pitchFamily="66" charset="0"/>
            </a:endParaRPr>
          </a:p>
        </p:txBody>
      </p:sp>
    </p:spTree>
    <p:extLst>
      <p:ext uri="{BB962C8B-B14F-4D97-AF65-F5344CB8AC3E}">
        <p14:creationId xmlns:p14="http://schemas.microsoft.com/office/powerpoint/2010/main" val="2701508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88640"/>
            <a:ext cx="8496944" cy="4862870"/>
          </a:xfrm>
          <a:prstGeom prst="rect">
            <a:avLst/>
          </a:prstGeom>
        </p:spPr>
        <p:txBody>
          <a:bodyPr wrap="square">
            <a:spAutoFit/>
          </a:bodyPr>
          <a:lstStyle/>
          <a:p>
            <a:pPr marL="514350" indent="-514350">
              <a:buFont typeface="+mj-lt"/>
              <a:buAutoNum type="arabicPeriod" startAt="3"/>
            </a:pPr>
            <a:r>
              <a:rPr lang="tr-TR" sz="2800" b="1" dirty="0" smtClean="0">
                <a:solidFill>
                  <a:srgbClr val="0070C0"/>
                </a:solidFill>
                <a:latin typeface="Comic Sans MS" panose="030F0702030302020204" pitchFamily="66" charset="0"/>
              </a:rPr>
              <a:t>Tamamlama </a:t>
            </a:r>
            <a:r>
              <a:rPr lang="tr-TR" sz="2800" b="1" dirty="0">
                <a:solidFill>
                  <a:srgbClr val="0070C0"/>
                </a:solidFill>
                <a:latin typeface="Comic Sans MS" panose="030F0702030302020204" pitchFamily="66" charset="0"/>
              </a:rPr>
              <a:t>sınıflandırması (cümle tamamlama yanıtlarının oluşturduğu sınıf); </a:t>
            </a:r>
            <a:endParaRPr lang="tr-TR" sz="2800" b="1" dirty="0" smtClean="0">
              <a:solidFill>
                <a:srgbClr val="0070C0"/>
              </a:solidFill>
              <a:latin typeface="Comic Sans MS" panose="030F0702030302020204" pitchFamily="66" charset="0"/>
            </a:endParaRPr>
          </a:p>
          <a:p>
            <a:pPr marL="514350" indent="-514350">
              <a:buFont typeface="+mj-lt"/>
              <a:buAutoNum type="arabicPeriod" startAt="3"/>
            </a:pPr>
            <a:endParaRPr lang="tr-TR" sz="2000" b="1" dirty="0">
              <a:solidFill>
                <a:srgbClr val="0070C0"/>
              </a:solidFill>
              <a:latin typeface="Comic Sans MS" panose="030F0702030302020204" pitchFamily="66" charset="0"/>
            </a:endParaRPr>
          </a:p>
          <a:p>
            <a:pPr marL="542925"/>
            <a:r>
              <a:rPr lang="tr-TR" sz="2800" dirty="0" smtClean="0">
                <a:latin typeface="Comic Sans MS" panose="030F0702030302020204" pitchFamily="66" charset="0"/>
              </a:rPr>
              <a:t>Bu </a:t>
            </a:r>
            <a:r>
              <a:rPr lang="tr-TR" sz="2800" dirty="0">
                <a:latin typeface="Comic Sans MS" panose="030F0702030302020204" pitchFamily="66" charset="0"/>
              </a:rPr>
              <a:t>sınıflandırma grubunda yer alan testlerde kişiye yarım bırakılmış bir cümle, öykü gibi uyaranlar verilerek bunları tamamlaması istenir. </a:t>
            </a:r>
            <a:endParaRPr lang="tr-TR" sz="2800" dirty="0" smtClean="0">
              <a:latin typeface="Comic Sans MS" panose="030F0702030302020204" pitchFamily="66" charset="0"/>
            </a:endParaRPr>
          </a:p>
          <a:p>
            <a:pPr marL="542925"/>
            <a:endParaRPr lang="tr-TR" dirty="0">
              <a:latin typeface="Comic Sans MS" panose="030F0702030302020204" pitchFamily="66" charset="0"/>
            </a:endParaRPr>
          </a:p>
          <a:p>
            <a:pPr marL="542925"/>
            <a:endParaRPr lang="tr-TR" sz="2000" dirty="0" smtClean="0">
              <a:latin typeface="Comic Sans MS" panose="030F0702030302020204" pitchFamily="66" charset="0"/>
            </a:endParaRPr>
          </a:p>
          <a:p>
            <a:pPr marL="542925"/>
            <a:r>
              <a:rPr lang="tr-TR" sz="2800" dirty="0" smtClean="0">
                <a:latin typeface="Comic Sans MS" panose="030F0702030302020204" pitchFamily="66" charset="0"/>
              </a:rPr>
              <a:t>Cümle ve hikâye tamamlama testleri, resim engelleme testi bu sınıflandırmaya girmektedirler.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207502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88640"/>
            <a:ext cx="8496944" cy="5262979"/>
          </a:xfrm>
          <a:prstGeom prst="rect">
            <a:avLst/>
          </a:prstGeom>
        </p:spPr>
        <p:txBody>
          <a:bodyPr wrap="square">
            <a:spAutoFit/>
          </a:bodyPr>
          <a:lstStyle/>
          <a:p>
            <a:pPr marL="514350" indent="-514350">
              <a:buFont typeface="+mj-lt"/>
              <a:buAutoNum type="arabicPeriod" startAt="4"/>
            </a:pPr>
            <a:r>
              <a:rPr lang="tr-TR" sz="2800" b="1" dirty="0" smtClean="0">
                <a:solidFill>
                  <a:srgbClr val="0070C0"/>
                </a:solidFill>
                <a:latin typeface="Comic Sans MS" panose="030F0702030302020204" pitchFamily="66" charset="0"/>
              </a:rPr>
              <a:t>Seçme ya da düzenleme sınıflandırması (resimleri seçme veya sıralamaya yönelik yanıtların oluşturduğu sınıf); </a:t>
            </a:r>
          </a:p>
          <a:p>
            <a:pPr marL="514350" indent="-514350">
              <a:buFont typeface="+mj-lt"/>
              <a:buAutoNum type="arabicPeriod" startAt="4"/>
            </a:pPr>
            <a:endParaRPr lang="tr-TR" sz="2800" b="1" dirty="0">
              <a:solidFill>
                <a:srgbClr val="0070C0"/>
              </a:solidFill>
              <a:latin typeface="Comic Sans MS" panose="030F0702030302020204" pitchFamily="66" charset="0"/>
            </a:endParaRPr>
          </a:p>
          <a:p>
            <a:pPr marL="542925"/>
            <a:r>
              <a:rPr lang="tr-TR" sz="2800" dirty="0" smtClean="0">
                <a:latin typeface="Comic Sans MS" panose="030F0702030302020204" pitchFamily="66" charset="0"/>
              </a:rPr>
              <a:t>Bu sınıflandırmadaki testlerde, kişiye karışık şekildeki resimler uyaran olarak sunulur ve bunlardan kendi tercihine göre seçimler yapması veya bunları kendi tercih sırasına göre sıralaması istenir. </a:t>
            </a:r>
          </a:p>
          <a:p>
            <a:pPr marL="542925"/>
            <a:endParaRPr lang="tr-TR" sz="2800" dirty="0" smtClean="0">
              <a:latin typeface="Comic Sans MS" panose="030F0702030302020204" pitchFamily="66" charset="0"/>
            </a:endParaRPr>
          </a:p>
          <a:p>
            <a:pPr marL="542925"/>
            <a:r>
              <a:rPr lang="tr-TR" sz="2800" dirty="0" smtClean="0">
                <a:latin typeface="Comic Sans MS" panose="030F0702030302020204" pitchFamily="66" charset="0"/>
              </a:rPr>
              <a:t>Bu sınıfa giren test örnekleri olarak resim düzenleme testi ve </a:t>
            </a:r>
            <a:r>
              <a:rPr lang="tr-TR" sz="2800" dirty="0" err="1" smtClean="0">
                <a:latin typeface="Comic Sans MS" panose="030F0702030302020204" pitchFamily="66" charset="0"/>
              </a:rPr>
              <a:t>Szondi</a:t>
            </a:r>
            <a:r>
              <a:rPr lang="tr-TR" sz="2800" dirty="0" smtClean="0">
                <a:latin typeface="Comic Sans MS" panose="030F0702030302020204" pitchFamily="66" charset="0"/>
              </a:rPr>
              <a:t> testi verilmektedir</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1018943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88640"/>
            <a:ext cx="8496944" cy="6124754"/>
          </a:xfrm>
          <a:prstGeom prst="rect">
            <a:avLst/>
          </a:prstGeom>
        </p:spPr>
        <p:txBody>
          <a:bodyPr wrap="square">
            <a:spAutoFit/>
          </a:bodyPr>
          <a:lstStyle/>
          <a:p>
            <a:pPr marL="514350" indent="-514350">
              <a:buFont typeface="+mj-lt"/>
              <a:buAutoNum type="arabicPeriod" startAt="5"/>
            </a:pPr>
            <a:r>
              <a:rPr lang="tr-TR" sz="2800" b="1" dirty="0" smtClean="0">
                <a:solidFill>
                  <a:srgbClr val="0070C0"/>
                </a:solidFill>
                <a:latin typeface="Comic Sans MS" panose="030F0702030302020204" pitchFamily="66" charset="0"/>
              </a:rPr>
              <a:t>Anlatım sınıflandırması (dışavurumcu yanıtların oluşturduğu sınıf); </a:t>
            </a:r>
          </a:p>
          <a:p>
            <a:endParaRPr lang="tr-TR" sz="2800" dirty="0">
              <a:latin typeface="Comic Sans MS" panose="030F0702030302020204" pitchFamily="66" charset="0"/>
            </a:endParaRPr>
          </a:p>
          <a:p>
            <a:pPr marL="447675"/>
            <a:r>
              <a:rPr lang="tr-TR" sz="2800" dirty="0" smtClean="0">
                <a:latin typeface="Comic Sans MS" panose="030F0702030302020204" pitchFamily="66" charset="0"/>
              </a:rPr>
              <a:t>Burada bireyden istenen, belirli bir uyaran sunularak ona yönelik tepkisel yanıtını almak değil, onun kendi ürününü ortaya koymasını sağlamak ve bu ürün üzerinden onu değerlendirmektir. </a:t>
            </a:r>
          </a:p>
          <a:p>
            <a:pPr marL="447675"/>
            <a:endParaRPr lang="tr-TR" sz="2800" dirty="0">
              <a:latin typeface="Comic Sans MS" panose="030F0702030302020204" pitchFamily="66" charset="0"/>
            </a:endParaRPr>
          </a:p>
          <a:p>
            <a:pPr marL="447675"/>
            <a:r>
              <a:rPr lang="tr-TR" sz="2800" dirty="0">
                <a:latin typeface="Comic Sans MS" panose="030F0702030302020204" pitchFamily="66" charset="0"/>
              </a:rPr>
              <a:t>Oyun, resim çizme, </a:t>
            </a:r>
            <a:r>
              <a:rPr lang="tr-TR" sz="2800" dirty="0" err="1">
                <a:latin typeface="Comic Sans MS" panose="030F0702030302020204" pitchFamily="66" charset="0"/>
              </a:rPr>
              <a:t>psikodrama</a:t>
            </a:r>
            <a:r>
              <a:rPr lang="tr-TR" sz="2800" dirty="0">
                <a:latin typeface="Comic Sans MS" panose="030F0702030302020204" pitchFamily="66" charset="0"/>
              </a:rPr>
              <a:t>, </a:t>
            </a:r>
            <a:r>
              <a:rPr lang="tr-TR" sz="2800" dirty="0" err="1">
                <a:latin typeface="Comic Sans MS" panose="030F0702030302020204" pitchFamily="66" charset="0"/>
              </a:rPr>
              <a:t>sosyodrama</a:t>
            </a:r>
            <a:r>
              <a:rPr lang="tr-TR" sz="2800" dirty="0">
                <a:latin typeface="Comic Sans MS" panose="030F0702030302020204" pitchFamily="66" charset="0"/>
              </a:rPr>
              <a:t> gibi teknikler burada </a:t>
            </a:r>
            <a:r>
              <a:rPr lang="tr-TR" sz="2800" dirty="0" smtClean="0">
                <a:latin typeface="Comic Sans MS" panose="030F0702030302020204" pitchFamily="66" charset="0"/>
              </a:rPr>
              <a:t>kullanılır.</a:t>
            </a:r>
          </a:p>
          <a:p>
            <a:pPr marL="447675"/>
            <a:endParaRPr lang="tr-TR" sz="2800" dirty="0">
              <a:latin typeface="Comic Sans MS" panose="030F0702030302020204" pitchFamily="66" charset="0"/>
            </a:endParaRPr>
          </a:p>
          <a:p>
            <a:pPr marL="447675"/>
            <a:r>
              <a:rPr lang="tr-TR" sz="2800" dirty="0">
                <a:latin typeface="Comic Sans MS" panose="030F0702030302020204" pitchFamily="66" charset="0"/>
              </a:rPr>
              <a:t>Kinetik aile çizimi testi bu sınıflandırmada yer alır</a:t>
            </a:r>
            <a:r>
              <a:rPr lang="tr-TR" sz="2800" dirty="0" smtClean="0">
                <a:latin typeface="Comic Sans MS" panose="030F0702030302020204" pitchFamily="66" charset="0"/>
              </a:rPr>
              <a:t>.</a:t>
            </a:r>
            <a:endParaRPr lang="tr-TR" sz="2800" dirty="0">
              <a:latin typeface="Comic Sans MS" panose="030F0702030302020204" pitchFamily="66" charset="0"/>
            </a:endParaRPr>
          </a:p>
        </p:txBody>
      </p:sp>
    </p:spTree>
    <p:extLst>
      <p:ext uri="{BB962C8B-B14F-4D97-AF65-F5344CB8AC3E}">
        <p14:creationId xmlns:p14="http://schemas.microsoft.com/office/powerpoint/2010/main" val="473339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784976" cy="6555641"/>
          </a:xfrm>
          <a:prstGeom prst="rect">
            <a:avLst/>
          </a:prstGeom>
        </p:spPr>
        <p:txBody>
          <a:bodyPr wrap="square">
            <a:spAutoFit/>
          </a:bodyPr>
          <a:lstStyle/>
          <a:p>
            <a:r>
              <a:rPr lang="tr-TR" sz="2800" b="1" dirty="0" err="1">
                <a:solidFill>
                  <a:srgbClr val="0070C0"/>
                </a:solidFill>
                <a:latin typeface="Comic Sans MS" panose="030F0702030302020204" pitchFamily="66" charset="0"/>
              </a:rPr>
              <a:t>Projektif</a:t>
            </a:r>
            <a:r>
              <a:rPr lang="tr-TR" sz="2800" b="1" dirty="0">
                <a:solidFill>
                  <a:srgbClr val="0070C0"/>
                </a:solidFill>
                <a:latin typeface="Comic Sans MS" panose="030F0702030302020204" pitchFamily="66" charset="0"/>
              </a:rPr>
              <a:t> </a:t>
            </a:r>
            <a:r>
              <a:rPr lang="tr-TR" sz="2800" b="1" dirty="0" smtClean="0">
                <a:solidFill>
                  <a:srgbClr val="0070C0"/>
                </a:solidFill>
                <a:latin typeface="Comic Sans MS" panose="030F0702030302020204" pitchFamily="66" charset="0"/>
              </a:rPr>
              <a:t>testlerden </a:t>
            </a:r>
            <a:r>
              <a:rPr lang="tr-TR" sz="2800" b="1" smtClean="0">
                <a:solidFill>
                  <a:srgbClr val="0070C0"/>
                </a:solidFill>
                <a:latin typeface="Comic Sans MS" panose="030F0702030302020204" pitchFamily="66" charset="0"/>
              </a:rPr>
              <a:t>bazıları şunlardır;</a:t>
            </a:r>
            <a:endParaRPr lang="tr-TR" sz="2800" b="1" dirty="0" smtClean="0">
              <a:solidFill>
                <a:srgbClr val="0070C0"/>
              </a:solidFill>
              <a:latin typeface="Comic Sans MS" panose="030F0702030302020204" pitchFamily="66" charset="0"/>
            </a:endParaRPr>
          </a:p>
          <a:p>
            <a:endParaRPr lang="tr-TR" sz="2800" dirty="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dirty="0" err="1" smtClean="0">
                <a:latin typeface="Comic Sans MS" panose="030F0702030302020204" pitchFamily="66" charset="0"/>
              </a:rPr>
              <a:t>Rorschach</a:t>
            </a:r>
            <a:r>
              <a:rPr lang="tr-TR" sz="2800" dirty="0" smtClean="0">
                <a:latin typeface="Comic Sans MS" panose="030F0702030302020204" pitchFamily="66" charset="0"/>
              </a:rPr>
              <a:t> </a:t>
            </a:r>
            <a:r>
              <a:rPr lang="tr-TR" sz="2800" dirty="0">
                <a:latin typeface="Comic Sans MS" panose="030F0702030302020204" pitchFamily="66" charset="0"/>
              </a:rPr>
              <a:t>testi </a:t>
            </a:r>
            <a:r>
              <a:rPr lang="tr-TR" sz="2800" dirty="0" smtClean="0">
                <a:latin typeface="Comic Sans MS" panose="030F0702030302020204" pitchFamily="66" charset="0"/>
              </a:rPr>
              <a:t>(Mürekkep </a:t>
            </a:r>
            <a:r>
              <a:rPr lang="tr-TR" sz="2800" dirty="0">
                <a:latin typeface="Comic Sans MS" panose="030F0702030302020204" pitchFamily="66" charset="0"/>
              </a:rPr>
              <a:t>lekesi testi</a:t>
            </a:r>
            <a:r>
              <a:rPr lang="tr-TR" sz="2800" dirty="0" smtClean="0">
                <a:latin typeface="Comic Sans MS" panose="030F0702030302020204" pitchFamily="66" charset="0"/>
              </a:rPr>
              <a:t>)</a:t>
            </a:r>
          </a:p>
          <a:p>
            <a:pPr marL="457200" indent="-457200">
              <a:buClr>
                <a:srgbClr val="0070C0"/>
              </a:buClr>
              <a:buFont typeface="Courier New" panose="02070309020205020404" pitchFamily="49" charset="0"/>
              <a:buChar char="o"/>
            </a:pPr>
            <a:endParaRPr lang="tr-TR" sz="2800" dirty="0" smtClean="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dirty="0">
                <a:latin typeface="Comic Sans MS" panose="030F0702030302020204" pitchFamily="66" charset="0"/>
              </a:rPr>
              <a:t>Tematik algı testi (TAT</a:t>
            </a:r>
            <a:r>
              <a:rPr lang="tr-TR" sz="2800" dirty="0" smtClean="0">
                <a:latin typeface="Comic Sans MS" panose="030F0702030302020204" pitchFamily="66" charset="0"/>
              </a:rPr>
              <a:t>)</a:t>
            </a:r>
          </a:p>
          <a:p>
            <a:pPr marL="457200" indent="-457200">
              <a:buClr>
                <a:srgbClr val="0070C0"/>
              </a:buClr>
              <a:buFont typeface="Courier New" panose="02070309020205020404" pitchFamily="49" charset="0"/>
              <a:buChar char="o"/>
            </a:pPr>
            <a:endParaRPr lang="tr-TR" sz="2800" dirty="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dirty="0">
                <a:latin typeface="Comic Sans MS" panose="030F0702030302020204" pitchFamily="66" charset="0"/>
              </a:rPr>
              <a:t>Çocuklar için algı testi (CAT) </a:t>
            </a:r>
            <a:endParaRPr lang="tr-TR" sz="2800" dirty="0" smtClean="0">
              <a:latin typeface="Comic Sans MS" panose="030F0702030302020204" pitchFamily="66" charset="0"/>
            </a:endParaRPr>
          </a:p>
          <a:p>
            <a:pPr marL="457200" indent="-457200">
              <a:buClr>
                <a:srgbClr val="0070C0"/>
              </a:buClr>
              <a:buFont typeface="Courier New" panose="02070309020205020404" pitchFamily="49" charset="0"/>
              <a:buChar char="o"/>
            </a:pPr>
            <a:endParaRPr lang="tr-TR" sz="2800" dirty="0" smtClean="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dirty="0" err="1" smtClean="0">
                <a:latin typeface="Comic Sans MS" panose="030F0702030302020204" pitchFamily="66" charset="0"/>
              </a:rPr>
              <a:t>Goodenough</a:t>
            </a:r>
            <a:r>
              <a:rPr lang="tr-TR" sz="2800" dirty="0" smtClean="0">
                <a:latin typeface="Comic Sans MS" panose="030F0702030302020204" pitchFamily="66" charset="0"/>
              </a:rPr>
              <a:t> </a:t>
            </a:r>
            <a:r>
              <a:rPr lang="tr-TR" sz="2800" dirty="0">
                <a:latin typeface="Comic Sans MS" panose="030F0702030302020204" pitchFamily="66" charset="0"/>
              </a:rPr>
              <a:t>&amp; Harris-bir adam çiz </a:t>
            </a:r>
            <a:r>
              <a:rPr lang="tr-TR" sz="2800" dirty="0" smtClean="0">
                <a:latin typeface="Comic Sans MS" panose="030F0702030302020204" pitchFamily="66" charset="0"/>
              </a:rPr>
              <a:t>testi</a:t>
            </a:r>
          </a:p>
          <a:p>
            <a:pPr marL="457200" indent="-457200">
              <a:buClr>
                <a:srgbClr val="0070C0"/>
              </a:buClr>
              <a:buFont typeface="Courier New" panose="02070309020205020404" pitchFamily="49" charset="0"/>
              <a:buChar char="o"/>
            </a:pPr>
            <a:endParaRPr lang="tr-TR" sz="2800" dirty="0" smtClean="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dirty="0" smtClean="0">
                <a:latin typeface="Comic Sans MS" panose="030F0702030302020204" pitchFamily="66" charset="0"/>
              </a:rPr>
              <a:t>Karen </a:t>
            </a:r>
            <a:r>
              <a:rPr lang="tr-TR" sz="2800" dirty="0" err="1">
                <a:latin typeface="Comic Sans MS" panose="030F0702030302020204" pitchFamily="66" charset="0"/>
              </a:rPr>
              <a:t>Machover</a:t>
            </a:r>
            <a:r>
              <a:rPr lang="tr-TR" sz="2800" dirty="0">
                <a:latin typeface="Comic Sans MS" panose="030F0702030302020204" pitchFamily="66" charset="0"/>
              </a:rPr>
              <a:t>-bir insan çiz testi </a:t>
            </a:r>
            <a:endParaRPr lang="tr-TR" sz="2800" dirty="0" smtClean="0">
              <a:latin typeface="Comic Sans MS" panose="030F0702030302020204" pitchFamily="66" charset="0"/>
            </a:endParaRPr>
          </a:p>
          <a:p>
            <a:pPr marL="457200" indent="-457200">
              <a:buClr>
                <a:srgbClr val="0070C0"/>
              </a:buClr>
              <a:buFont typeface="Courier New" panose="02070309020205020404" pitchFamily="49" charset="0"/>
              <a:buChar char="o"/>
            </a:pPr>
            <a:endParaRPr lang="tr-TR" sz="2800" dirty="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dirty="0">
                <a:latin typeface="Comic Sans MS" panose="030F0702030302020204" pitchFamily="66" charset="0"/>
              </a:rPr>
              <a:t>Ev, ağaç, insan çiz testi </a:t>
            </a:r>
            <a:endParaRPr lang="tr-TR" sz="2800" dirty="0" smtClean="0">
              <a:latin typeface="Comic Sans MS" panose="030F0702030302020204" pitchFamily="66" charset="0"/>
            </a:endParaRPr>
          </a:p>
          <a:p>
            <a:pPr marL="457200" indent="-457200">
              <a:buClr>
                <a:srgbClr val="0070C0"/>
              </a:buClr>
              <a:buFont typeface="Courier New" panose="02070309020205020404" pitchFamily="49" charset="0"/>
              <a:buChar char="o"/>
            </a:pPr>
            <a:endParaRPr lang="tr-TR" sz="2800" dirty="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dirty="0">
                <a:latin typeface="Comic Sans MS" panose="030F0702030302020204" pitchFamily="66" charset="0"/>
              </a:rPr>
              <a:t>Kinetik aile çizim testi</a:t>
            </a:r>
            <a:r>
              <a:rPr lang="tr-TR" sz="2800" b="1" dirty="0">
                <a:solidFill>
                  <a:srgbClr val="0070C0"/>
                </a:solidFill>
                <a:latin typeface="Comic Sans MS" panose="030F0702030302020204" pitchFamily="66" charset="0"/>
              </a:rPr>
              <a:t>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32311746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784976" cy="4401205"/>
          </a:xfrm>
          <a:prstGeom prst="rect">
            <a:avLst/>
          </a:prstGeom>
        </p:spPr>
        <p:txBody>
          <a:bodyPr wrap="square">
            <a:spAutoFit/>
          </a:bodyPr>
          <a:lstStyle/>
          <a:p>
            <a:endParaRPr lang="tr-TR" sz="2800" dirty="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b="1" dirty="0" err="1" smtClean="0">
                <a:solidFill>
                  <a:srgbClr val="0070C0"/>
                </a:solidFill>
                <a:latin typeface="Comic Sans MS" panose="030F0702030302020204" pitchFamily="66" charset="0"/>
              </a:rPr>
              <a:t>Rorschach</a:t>
            </a:r>
            <a:r>
              <a:rPr lang="tr-TR" sz="2800" b="1" dirty="0" smtClean="0">
                <a:solidFill>
                  <a:srgbClr val="0070C0"/>
                </a:solidFill>
                <a:latin typeface="Comic Sans MS" panose="030F0702030302020204" pitchFamily="66" charset="0"/>
              </a:rPr>
              <a:t> </a:t>
            </a:r>
            <a:r>
              <a:rPr lang="tr-TR" sz="2800" b="1" dirty="0">
                <a:solidFill>
                  <a:srgbClr val="0070C0"/>
                </a:solidFill>
                <a:latin typeface="Comic Sans MS" panose="030F0702030302020204" pitchFamily="66" charset="0"/>
              </a:rPr>
              <a:t>testi </a:t>
            </a:r>
            <a:r>
              <a:rPr lang="tr-TR" sz="2800" b="1" dirty="0" smtClean="0">
                <a:solidFill>
                  <a:srgbClr val="0070C0"/>
                </a:solidFill>
                <a:latin typeface="Comic Sans MS" panose="030F0702030302020204" pitchFamily="66" charset="0"/>
              </a:rPr>
              <a:t>(Mürekkep </a:t>
            </a:r>
            <a:r>
              <a:rPr lang="tr-TR" sz="2800" b="1" dirty="0">
                <a:solidFill>
                  <a:srgbClr val="0070C0"/>
                </a:solidFill>
                <a:latin typeface="Comic Sans MS" panose="030F0702030302020204" pitchFamily="66" charset="0"/>
              </a:rPr>
              <a:t>lekesi </a:t>
            </a:r>
            <a:r>
              <a:rPr lang="tr-TR" sz="2800" b="1" dirty="0" smtClean="0">
                <a:solidFill>
                  <a:srgbClr val="0070C0"/>
                </a:solidFill>
                <a:latin typeface="Comic Sans MS" panose="030F0702030302020204" pitchFamily="66" charset="0"/>
              </a:rPr>
              <a:t>testi): </a:t>
            </a:r>
            <a:r>
              <a:rPr lang="tr-TR" sz="2800" dirty="0" smtClean="0">
                <a:latin typeface="Comic Sans MS" panose="030F0702030302020204" pitchFamily="66" charset="0"/>
              </a:rPr>
              <a:t>Klinik </a:t>
            </a:r>
            <a:r>
              <a:rPr lang="tr-TR" sz="2800" dirty="0">
                <a:latin typeface="Comic Sans MS" panose="030F0702030302020204" pitchFamily="66" charset="0"/>
              </a:rPr>
              <a:t>psikolojide sıklıkla kullanılan ve yaygın olarak tanınan bir testtir</a:t>
            </a:r>
            <a:r>
              <a:rPr lang="tr-TR" sz="2800" dirty="0" smtClean="0">
                <a:latin typeface="Comic Sans MS" panose="030F0702030302020204" pitchFamily="66" charset="0"/>
              </a:rPr>
              <a:t>. </a:t>
            </a:r>
            <a:r>
              <a:rPr lang="tr-TR" sz="2800" dirty="0">
                <a:latin typeface="Comic Sans MS" panose="030F0702030302020204" pitchFamily="66" charset="0"/>
              </a:rPr>
              <a:t>Bu </a:t>
            </a:r>
            <a:r>
              <a:rPr lang="tr-TR" sz="2800" dirty="0" smtClean="0">
                <a:latin typeface="Comic Sans MS" panose="030F0702030302020204" pitchFamily="66" charset="0"/>
              </a:rPr>
              <a:t>test, mürekkep </a:t>
            </a:r>
            <a:r>
              <a:rPr lang="tr-TR" sz="2800" dirty="0">
                <a:latin typeface="Comic Sans MS" panose="030F0702030302020204" pitchFamily="66" charset="0"/>
              </a:rPr>
              <a:t>lekelerinin kullanılarak kişinin iç dünyasını anlamaya yönelik süreçleri </a:t>
            </a:r>
            <a:r>
              <a:rPr lang="tr-TR" sz="2800" dirty="0" smtClean="0">
                <a:latin typeface="Comic Sans MS" panose="030F0702030302020204" pitchFamily="66" charset="0"/>
              </a:rPr>
              <a:t>içermektedir. </a:t>
            </a:r>
          </a:p>
          <a:p>
            <a:pPr marL="457200" indent="-457200">
              <a:buClr>
                <a:srgbClr val="0070C0"/>
              </a:buClr>
              <a:buFont typeface="Courier New" panose="02070309020205020404" pitchFamily="49" charset="0"/>
              <a:buChar char="o"/>
            </a:pPr>
            <a:endParaRPr lang="tr-TR" sz="2800" dirty="0">
              <a:latin typeface="Comic Sans MS" panose="030F0702030302020204" pitchFamily="66" charset="0"/>
            </a:endParaRPr>
          </a:p>
          <a:p>
            <a:pPr marL="457200" indent="-457200">
              <a:buClr>
                <a:srgbClr val="0070C0"/>
              </a:buClr>
              <a:buFont typeface="Courier New" panose="02070309020205020404" pitchFamily="49" charset="0"/>
              <a:buChar char="o"/>
            </a:pPr>
            <a:r>
              <a:rPr lang="tr-TR" sz="2800" dirty="0">
                <a:latin typeface="Comic Sans MS" panose="030F0702030302020204" pitchFamily="66" charset="0"/>
              </a:rPr>
              <a:t>Test mürekkep lekelerinin kişiye gösterilerek, neye benzediğini tanımlaması şeklinde yapılandırılmıştır. </a:t>
            </a:r>
          </a:p>
        </p:txBody>
      </p:sp>
    </p:spTree>
    <p:extLst>
      <p:ext uri="{BB962C8B-B14F-4D97-AF65-F5344CB8AC3E}">
        <p14:creationId xmlns:p14="http://schemas.microsoft.com/office/powerpoint/2010/main" val="9108158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784976" cy="5262979"/>
          </a:xfrm>
          <a:prstGeom prst="rect">
            <a:avLst/>
          </a:prstGeom>
        </p:spPr>
        <p:txBody>
          <a:bodyPr wrap="square">
            <a:spAutoFit/>
          </a:bodyPr>
          <a:lstStyle/>
          <a:p>
            <a:pPr marL="457200" indent="-457200">
              <a:buClr>
                <a:srgbClr val="0070C0"/>
              </a:buClr>
              <a:buFont typeface="Courier New" panose="02070309020205020404" pitchFamily="49" charset="0"/>
              <a:buChar char="o"/>
            </a:pPr>
            <a:r>
              <a:rPr lang="tr-TR" sz="2800" b="1" dirty="0" smtClean="0">
                <a:solidFill>
                  <a:srgbClr val="0070C0"/>
                </a:solidFill>
                <a:latin typeface="Comic Sans MS" panose="030F0702030302020204" pitchFamily="66" charset="0"/>
              </a:rPr>
              <a:t>Tematik </a:t>
            </a:r>
            <a:r>
              <a:rPr lang="tr-TR" sz="2800" b="1" dirty="0">
                <a:solidFill>
                  <a:srgbClr val="0070C0"/>
                </a:solidFill>
                <a:latin typeface="Comic Sans MS" panose="030F0702030302020204" pitchFamily="66" charset="0"/>
              </a:rPr>
              <a:t>algı testi (TAT</a:t>
            </a:r>
            <a:r>
              <a:rPr lang="tr-TR" sz="2800" b="1" dirty="0" smtClean="0">
                <a:solidFill>
                  <a:srgbClr val="0070C0"/>
                </a:solidFill>
                <a:latin typeface="Comic Sans MS" panose="030F0702030302020204" pitchFamily="66" charset="0"/>
              </a:rPr>
              <a:t>): </a:t>
            </a:r>
            <a:r>
              <a:rPr lang="tr-TR" sz="2800" dirty="0" smtClean="0">
                <a:latin typeface="Comic Sans MS" panose="030F0702030302020204" pitchFamily="66" charset="0"/>
              </a:rPr>
              <a:t>TAT </a:t>
            </a:r>
            <a:r>
              <a:rPr lang="tr-TR" sz="2800" dirty="0">
                <a:latin typeface="Comic Sans MS" panose="030F0702030302020204" pitchFamily="66" charset="0"/>
              </a:rPr>
              <a:t>bireyin kişilik yapısını anlamada, normal veya anormal düşünce ve duygularını, psikolojik rahatsızlıklarını belirlemede uzmanlara ipuçları vermektedir. </a:t>
            </a:r>
          </a:p>
          <a:p>
            <a:pPr marL="457200" indent="-457200">
              <a:buClr>
                <a:srgbClr val="0070C0"/>
              </a:buClr>
              <a:buFont typeface="Courier New" panose="02070309020205020404" pitchFamily="49" charset="0"/>
              <a:buChar char="o"/>
            </a:pPr>
            <a:endParaRPr lang="tr-TR" sz="2800" dirty="0" smtClean="0">
              <a:latin typeface="Comic Sans MS" panose="030F0702030302020204" pitchFamily="66" charset="0"/>
            </a:endParaRPr>
          </a:p>
          <a:p>
            <a:pPr marL="542925">
              <a:buClr>
                <a:srgbClr val="0070C0"/>
              </a:buClr>
            </a:pPr>
            <a:r>
              <a:rPr lang="tr-TR" sz="2800" dirty="0" smtClean="0">
                <a:latin typeface="Comic Sans MS" panose="030F0702030302020204" pitchFamily="66" charset="0"/>
              </a:rPr>
              <a:t>Testin </a:t>
            </a:r>
            <a:r>
              <a:rPr lang="tr-TR" sz="2800" dirty="0">
                <a:latin typeface="Comic Sans MS" panose="030F0702030302020204" pitchFamily="66" charset="0"/>
              </a:rPr>
              <a:t>genel olarak mantığı yetişkinlere veya ergenlere psikolojik olarak belli bir takım kavramları simgeleyen fakat kişinin bunu bilmediği sembollerin yer aldığı resimleri göstererek bunlarla ilgili “yaratıcı” hikâyeler oluşturmalarını </a:t>
            </a:r>
            <a:r>
              <a:rPr lang="tr-TR" sz="2800" dirty="0" smtClean="0">
                <a:latin typeface="Comic Sans MS" panose="030F0702030302020204" pitchFamily="66" charset="0"/>
              </a:rPr>
              <a:t>istemektir.</a:t>
            </a:r>
          </a:p>
          <a:p>
            <a:pPr marL="457200" indent="-457200">
              <a:buClr>
                <a:srgbClr val="0070C0"/>
              </a:buClr>
              <a:buFont typeface="Courier New" panose="02070309020205020404" pitchFamily="49" charset="0"/>
              <a:buChar char="o"/>
            </a:pP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837858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568952" cy="6432530"/>
          </a:xfrm>
          <a:prstGeom prst="rect">
            <a:avLst/>
          </a:prstGeom>
        </p:spPr>
        <p:txBody>
          <a:bodyPr wrap="square">
            <a:spAutoFit/>
          </a:bodyPr>
          <a:lstStyle/>
          <a:p>
            <a:pPr marL="457200" indent="-457200">
              <a:buClr>
                <a:srgbClr val="0070C0"/>
              </a:buClr>
              <a:buFont typeface="Courier New" panose="02070309020205020404" pitchFamily="49" charset="0"/>
              <a:buChar char="o"/>
            </a:pPr>
            <a:r>
              <a:rPr lang="tr-TR" sz="2800" b="1" dirty="0" smtClean="0">
                <a:solidFill>
                  <a:srgbClr val="0070C0"/>
                </a:solidFill>
                <a:latin typeface="Comic Sans MS" panose="030F0702030302020204" pitchFamily="66" charset="0"/>
              </a:rPr>
              <a:t>Çocuklar </a:t>
            </a:r>
            <a:r>
              <a:rPr lang="tr-TR" sz="2800" b="1" dirty="0">
                <a:solidFill>
                  <a:srgbClr val="0070C0"/>
                </a:solidFill>
                <a:latin typeface="Comic Sans MS" panose="030F0702030302020204" pitchFamily="66" charset="0"/>
              </a:rPr>
              <a:t>için algı testi (CAT</a:t>
            </a:r>
            <a:r>
              <a:rPr lang="tr-TR" sz="2800" b="1" dirty="0" smtClean="0">
                <a:solidFill>
                  <a:srgbClr val="0070C0"/>
                </a:solidFill>
                <a:latin typeface="Comic Sans MS" panose="030F0702030302020204" pitchFamily="66" charset="0"/>
              </a:rPr>
              <a:t>): </a:t>
            </a:r>
            <a:r>
              <a:rPr lang="tr-TR" sz="2800" dirty="0" smtClean="0">
                <a:latin typeface="Comic Sans MS" panose="030F0702030302020204" pitchFamily="66" charset="0"/>
              </a:rPr>
              <a:t>Çocuklar </a:t>
            </a:r>
            <a:r>
              <a:rPr lang="tr-TR" sz="2800" dirty="0">
                <a:latin typeface="Comic Sans MS" panose="030F0702030302020204" pitchFamily="66" charset="0"/>
              </a:rPr>
              <a:t>için Algı Testi (CAT) ise çocuklara uygulanacak şekilde yeniden oluşturulmuş ama kaynağını ve çıkış noktasını </a:t>
            </a:r>
            <a:r>
              <a:rPr lang="tr-TR" sz="2800" dirty="0" err="1">
                <a:latin typeface="Comic Sans MS" panose="030F0702030302020204" pitchFamily="66" charset="0"/>
              </a:rPr>
              <a:t>TAT’dan</a:t>
            </a:r>
            <a:r>
              <a:rPr lang="tr-TR" sz="2800" dirty="0">
                <a:latin typeface="Comic Sans MS" panose="030F0702030302020204" pitchFamily="66" charset="0"/>
              </a:rPr>
              <a:t> alan bir testtir.</a:t>
            </a:r>
          </a:p>
          <a:p>
            <a:endParaRPr lang="tr-TR" sz="2000" dirty="0">
              <a:latin typeface="Comic Sans MS" panose="030F0702030302020204" pitchFamily="66" charset="0"/>
            </a:endParaRPr>
          </a:p>
          <a:p>
            <a:pPr marL="442913"/>
            <a:r>
              <a:rPr lang="tr-TR" sz="2800" dirty="0">
                <a:latin typeface="Comic Sans MS" panose="030F0702030302020204" pitchFamily="66" charset="0"/>
              </a:rPr>
              <a:t>Bu testin </a:t>
            </a:r>
            <a:r>
              <a:rPr lang="tr-TR" sz="2800" dirty="0" err="1">
                <a:latin typeface="Comic Sans MS" panose="030F0702030302020204" pitchFamily="66" charset="0"/>
              </a:rPr>
              <a:t>TAT’tan</a:t>
            </a:r>
            <a:r>
              <a:rPr lang="tr-TR" sz="2800" dirty="0">
                <a:latin typeface="Comic Sans MS" panose="030F0702030302020204" pitchFamily="66" charset="0"/>
              </a:rPr>
              <a:t> farkı resimlerde insan yerine hayvanların yer alıyor olmasıdır. </a:t>
            </a:r>
          </a:p>
          <a:p>
            <a:pPr marL="442913"/>
            <a:endParaRPr lang="tr-TR" sz="2800" dirty="0">
              <a:latin typeface="Comic Sans MS" panose="030F0702030302020204" pitchFamily="66" charset="0"/>
            </a:endParaRPr>
          </a:p>
          <a:p>
            <a:pPr marL="442913"/>
            <a:r>
              <a:rPr lang="tr-TR" sz="2800" dirty="0" smtClean="0">
                <a:latin typeface="Comic Sans MS" panose="030F0702030302020204" pitchFamily="66" charset="0"/>
              </a:rPr>
              <a:t>Resimlerdeki </a:t>
            </a:r>
            <a:r>
              <a:rPr lang="tr-TR" sz="2800" dirty="0">
                <a:latin typeface="Comic Sans MS" panose="030F0702030302020204" pitchFamily="66" charset="0"/>
              </a:rPr>
              <a:t>hayvanlar bazılarında insana benzer şekilde masada oturmakta veya yatakta yatmakta bazılarında ise kendi doğal ortamlarında resmedilmektedirler</a:t>
            </a:r>
            <a:r>
              <a:rPr lang="tr-TR" sz="2800" dirty="0" smtClean="0">
                <a:latin typeface="Comic Sans MS" panose="030F0702030302020204" pitchFamily="66" charset="0"/>
              </a:rPr>
              <a:t>.</a:t>
            </a:r>
          </a:p>
          <a:p>
            <a:pPr marL="442913"/>
            <a:endParaRPr lang="tr-TR" sz="2800" dirty="0">
              <a:latin typeface="Comic Sans MS" panose="030F0702030302020204" pitchFamily="66" charset="0"/>
            </a:endParaRPr>
          </a:p>
          <a:p>
            <a:pPr marL="442913"/>
            <a:r>
              <a:rPr lang="tr-TR" sz="2800" dirty="0" smtClean="0">
                <a:latin typeface="Comic Sans MS" panose="030F0702030302020204" pitchFamily="66" charset="0"/>
              </a:rPr>
              <a:t>Çocukların </a:t>
            </a:r>
            <a:r>
              <a:rPr lang="tr-TR" sz="2800" dirty="0">
                <a:latin typeface="Comic Sans MS" panose="030F0702030302020204" pitchFamily="66" charset="0"/>
              </a:rPr>
              <a:t>resimlerle ilgili yaratıcı hikâyeler oluşturmaları ve anlatmaları istenir</a:t>
            </a:r>
            <a:r>
              <a:rPr lang="tr-TR" sz="2800" dirty="0" smtClean="0">
                <a:latin typeface="Comic Sans MS" panose="030F0702030302020204" pitchFamily="66" charset="0"/>
              </a:rPr>
              <a:t>.</a:t>
            </a:r>
            <a:endParaRPr lang="tr-TR" sz="2800" dirty="0">
              <a:latin typeface="Comic Sans MS" panose="030F0702030302020204" pitchFamily="66" charset="0"/>
            </a:endParaRPr>
          </a:p>
        </p:txBody>
      </p:sp>
    </p:spTree>
    <p:extLst>
      <p:ext uri="{BB962C8B-B14F-4D97-AF65-F5344CB8AC3E}">
        <p14:creationId xmlns:p14="http://schemas.microsoft.com/office/powerpoint/2010/main" val="35003991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784976" cy="7417415"/>
          </a:xfrm>
          <a:prstGeom prst="rect">
            <a:avLst/>
          </a:prstGeom>
        </p:spPr>
        <p:txBody>
          <a:bodyPr wrap="square">
            <a:spAutoFit/>
          </a:bodyPr>
          <a:lstStyle/>
          <a:p>
            <a:pPr marL="457200" indent="-457200">
              <a:buClr>
                <a:srgbClr val="0070C0"/>
              </a:buClr>
              <a:buFont typeface="Courier New" panose="02070309020205020404" pitchFamily="49" charset="0"/>
              <a:buChar char="o"/>
            </a:pPr>
            <a:r>
              <a:rPr lang="tr-TR" sz="2800" b="1" dirty="0" err="1" smtClean="0">
                <a:solidFill>
                  <a:srgbClr val="0070C0"/>
                </a:solidFill>
                <a:latin typeface="Comic Sans MS" panose="030F0702030302020204" pitchFamily="66" charset="0"/>
              </a:rPr>
              <a:t>Goodenough</a:t>
            </a:r>
            <a:r>
              <a:rPr lang="tr-TR" sz="2800" b="1" dirty="0" smtClean="0">
                <a:solidFill>
                  <a:srgbClr val="0070C0"/>
                </a:solidFill>
                <a:latin typeface="Comic Sans MS" panose="030F0702030302020204" pitchFamily="66" charset="0"/>
              </a:rPr>
              <a:t> </a:t>
            </a:r>
            <a:r>
              <a:rPr lang="tr-TR" sz="2800" b="1" dirty="0">
                <a:solidFill>
                  <a:srgbClr val="0070C0"/>
                </a:solidFill>
                <a:latin typeface="Comic Sans MS" panose="030F0702030302020204" pitchFamily="66" charset="0"/>
              </a:rPr>
              <a:t>&amp; Harris-bir adam çiz </a:t>
            </a:r>
            <a:r>
              <a:rPr lang="tr-TR" sz="2800" b="1" dirty="0" smtClean="0">
                <a:solidFill>
                  <a:srgbClr val="0070C0"/>
                </a:solidFill>
                <a:latin typeface="Comic Sans MS" panose="030F0702030302020204" pitchFamily="66" charset="0"/>
              </a:rPr>
              <a:t>testi; </a:t>
            </a:r>
            <a:r>
              <a:rPr lang="tr-TR" sz="2800" dirty="0" smtClean="0">
                <a:latin typeface="Comic Sans MS" panose="030F0702030302020204" pitchFamily="66" charset="0"/>
              </a:rPr>
              <a:t>B</a:t>
            </a:r>
            <a:r>
              <a:rPr lang="tr-TR" sz="2800" dirty="0" smtClean="0">
                <a:latin typeface="Comic Sans MS" panose="030F0702030302020204" pitchFamily="66" charset="0"/>
              </a:rPr>
              <a:t>ir </a:t>
            </a:r>
            <a:r>
              <a:rPr lang="tr-TR" sz="2800" dirty="0">
                <a:latin typeface="Comic Sans MS" panose="030F0702030302020204" pitchFamily="66" charset="0"/>
              </a:rPr>
              <a:t>adam çiz testi genellikle çocuklara bireysel olarak uygulanmakla beraber, grup olarak da uygulanabilir. </a:t>
            </a:r>
            <a:r>
              <a:rPr lang="tr-TR" sz="2800" dirty="0" smtClean="0">
                <a:latin typeface="Comic Sans MS" panose="030F0702030302020204" pitchFamily="66" charset="0"/>
              </a:rPr>
              <a:t>4-14 </a:t>
            </a:r>
            <a:r>
              <a:rPr lang="tr-TR" sz="2800" dirty="0">
                <a:latin typeface="Comic Sans MS" panose="030F0702030302020204" pitchFamily="66" charset="0"/>
              </a:rPr>
              <a:t>yaş arası çocuklara uygulanmaktadır. </a:t>
            </a:r>
            <a:r>
              <a:rPr lang="tr-TR" sz="2800" dirty="0" smtClean="0">
                <a:latin typeface="Comic Sans MS" panose="030F0702030302020204" pitchFamily="66" charset="0"/>
              </a:rPr>
              <a:t>Süre </a:t>
            </a:r>
            <a:r>
              <a:rPr lang="tr-TR" sz="2800" dirty="0">
                <a:latin typeface="Comic Sans MS" panose="030F0702030302020204" pitchFamily="66" charset="0"/>
              </a:rPr>
              <a:t>ile ilgili çocuklar serbesttir. </a:t>
            </a:r>
            <a:r>
              <a:rPr lang="tr-TR" sz="2800" dirty="0" smtClean="0">
                <a:latin typeface="Comic Sans MS" panose="030F0702030302020204" pitchFamily="66" charset="0"/>
              </a:rPr>
              <a:t>Çocuklar </a:t>
            </a:r>
            <a:r>
              <a:rPr lang="tr-TR" sz="2800" dirty="0">
                <a:latin typeface="Comic Sans MS" panose="030F0702030302020204" pitchFamily="66" charset="0"/>
              </a:rPr>
              <a:t>sadece kurşun kalem kullanarak çizimlerini yaparlar. </a:t>
            </a:r>
            <a:endParaRPr lang="tr-TR" sz="2800" dirty="0" smtClean="0">
              <a:latin typeface="Comic Sans MS" panose="030F0702030302020204" pitchFamily="66" charset="0"/>
            </a:endParaRPr>
          </a:p>
          <a:p>
            <a:endParaRPr lang="tr-TR" sz="2800" dirty="0">
              <a:latin typeface="Comic Sans MS" panose="030F0702030302020204" pitchFamily="66" charset="0"/>
            </a:endParaRPr>
          </a:p>
          <a:p>
            <a:pPr marL="442913">
              <a:tabLst>
                <a:tab pos="542925" algn="l"/>
              </a:tabLst>
            </a:pPr>
            <a:r>
              <a:rPr lang="tr-TR" sz="2800" dirty="0">
                <a:latin typeface="Comic Sans MS" panose="030F0702030302020204" pitchFamily="66" charset="0"/>
              </a:rPr>
              <a:t>Testin uygulanışında uzman, testin uygulandığı çocuklara bunun artistik becerilerin incelendiği bir test olmadığını ve istediği gibi çizebileceğini belirtikten sonra bir kâğıda bir adam resmi çizmesini (çizimi bittikten sonra başka bir kâğıt verilir ve bir kadın çizmesi istenir) ister ve bunun “bütün bir insan” olması gerektiği </a:t>
            </a:r>
            <a:r>
              <a:rPr lang="tr-TR" sz="2800" dirty="0" smtClean="0">
                <a:latin typeface="Comic Sans MS" panose="030F0702030302020204" pitchFamily="66" charset="0"/>
              </a:rPr>
              <a:t>vurgulanır.</a:t>
            </a:r>
          </a:p>
          <a:p>
            <a:endParaRPr lang="tr-TR" sz="2800" dirty="0">
              <a:latin typeface="Comic Sans MS" panose="030F0702030302020204" pitchFamily="66" charset="0"/>
            </a:endParaRPr>
          </a:p>
          <a:p>
            <a:endParaRPr lang="tr-TR" sz="2800" dirty="0">
              <a:latin typeface="Comic Sans MS" panose="030F0702030302020204" pitchFamily="66" charset="0"/>
            </a:endParaRPr>
          </a:p>
        </p:txBody>
      </p:sp>
    </p:spTree>
    <p:extLst>
      <p:ext uri="{BB962C8B-B14F-4D97-AF65-F5344CB8AC3E}">
        <p14:creationId xmlns:p14="http://schemas.microsoft.com/office/powerpoint/2010/main" val="3494901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16632"/>
            <a:ext cx="8784976" cy="6647974"/>
          </a:xfrm>
          <a:prstGeom prst="rect">
            <a:avLst/>
          </a:prstGeom>
        </p:spPr>
        <p:txBody>
          <a:bodyPr wrap="square">
            <a:spAutoFit/>
          </a:bodyPr>
          <a:lstStyle/>
          <a:p>
            <a:pPr marL="457200" indent="-457200">
              <a:buClr>
                <a:srgbClr val="0070C0"/>
              </a:buClr>
              <a:buFont typeface="Courier New" panose="02070309020205020404" pitchFamily="49" charset="0"/>
              <a:buChar char="o"/>
            </a:pPr>
            <a:r>
              <a:rPr lang="tr-TR" sz="2800" b="1" dirty="0" smtClean="0">
                <a:solidFill>
                  <a:srgbClr val="0070C0"/>
                </a:solidFill>
                <a:latin typeface="Comic Sans MS" panose="030F0702030302020204" pitchFamily="66" charset="0"/>
              </a:rPr>
              <a:t>Karen </a:t>
            </a:r>
            <a:r>
              <a:rPr lang="tr-TR" sz="2800" b="1" dirty="0" err="1">
                <a:solidFill>
                  <a:srgbClr val="0070C0"/>
                </a:solidFill>
                <a:latin typeface="Comic Sans MS" panose="030F0702030302020204" pitchFamily="66" charset="0"/>
              </a:rPr>
              <a:t>Machover</a:t>
            </a:r>
            <a:r>
              <a:rPr lang="tr-TR" sz="2800" b="1" dirty="0">
                <a:solidFill>
                  <a:srgbClr val="0070C0"/>
                </a:solidFill>
                <a:latin typeface="Comic Sans MS" panose="030F0702030302020204" pitchFamily="66" charset="0"/>
              </a:rPr>
              <a:t>-bir insan çiz </a:t>
            </a:r>
            <a:r>
              <a:rPr lang="tr-TR" sz="2800" b="1" dirty="0" smtClean="0">
                <a:solidFill>
                  <a:srgbClr val="0070C0"/>
                </a:solidFill>
                <a:latin typeface="Comic Sans MS" panose="030F0702030302020204" pitchFamily="66" charset="0"/>
              </a:rPr>
              <a:t>testi;  </a:t>
            </a:r>
            <a:r>
              <a:rPr lang="tr-TR" sz="2800" dirty="0" err="1" smtClean="0">
                <a:latin typeface="Comic Sans MS" panose="030F0702030302020204" pitchFamily="66" charset="0"/>
              </a:rPr>
              <a:t>Machover</a:t>
            </a:r>
            <a:r>
              <a:rPr lang="tr-TR" sz="2800" dirty="0" smtClean="0">
                <a:latin typeface="Comic Sans MS" panose="030F0702030302020204" pitchFamily="66" charset="0"/>
              </a:rPr>
              <a:t> </a:t>
            </a:r>
            <a:r>
              <a:rPr lang="tr-TR" sz="2800" dirty="0">
                <a:latin typeface="Comic Sans MS" panose="030F0702030302020204" pitchFamily="66" charset="0"/>
              </a:rPr>
              <a:t>testinde, bir insan resmi çizen deneklerin kendi bedensel izlenimlerini yansıttıklarını, bunun da bilinçaltının beden imgesi ile ilişkili olduğunu </a:t>
            </a:r>
            <a:r>
              <a:rPr lang="tr-TR" sz="2800" dirty="0" smtClean="0">
                <a:latin typeface="Comic Sans MS" panose="030F0702030302020204" pitchFamily="66" charset="0"/>
              </a:rPr>
              <a:t>belirtmiştir.</a:t>
            </a:r>
          </a:p>
          <a:p>
            <a:pPr marL="457200" indent="-457200">
              <a:buClr>
                <a:srgbClr val="0070C0"/>
              </a:buClr>
              <a:buFont typeface="Courier New" panose="02070309020205020404" pitchFamily="49" charset="0"/>
              <a:buChar char="o"/>
            </a:pPr>
            <a:endParaRPr lang="tr-TR" sz="1600" dirty="0">
              <a:latin typeface="Comic Sans MS" panose="030F0702030302020204" pitchFamily="66" charset="0"/>
            </a:endParaRPr>
          </a:p>
          <a:p>
            <a:pPr marL="542925" indent="-14288"/>
            <a:r>
              <a:rPr lang="tr-TR" sz="2800" dirty="0" err="1">
                <a:latin typeface="Comic Sans MS" panose="030F0702030302020204" pitchFamily="66" charset="0"/>
              </a:rPr>
              <a:t>Machover’ın</a:t>
            </a:r>
            <a:r>
              <a:rPr lang="tr-TR" sz="2800" dirty="0">
                <a:latin typeface="Comic Sans MS" panose="030F0702030302020204" pitchFamily="66" charset="0"/>
              </a:rPr>
              <a:t> testinde </a:t>
            </a:r>
            <a:r>
              <a:rPr lang="tr-TR" sz="2800" dirty="0" err="1">
                <a:latin typeface="Comic Sans MS" panose="030F0702030302020204" pitchFamily="66" charset="0"/>
              </a:rPr>
              <a:t>Goodenough’ın</a:t>
            </a:r>
            <a:r>
              <a:rPr lang="tr-TR" sz="2800" dirty="0">
                <a:latin typeface="Comic Sans MS" panose="030F0702030302020204" pitchFamily="66" charset="0"/>
              </a:rPr>
              <a:t> testine göre farklılık olarak, öncelikle cinsiyet belirtilmeksizin çocuktan “bir insan” çizmesi istenir. </a:t>
            </a:r>
            <a:r>
              <a:rPr lang="tr-TR" sz="2800" dirty="0" smtClean="0">
                <a:latin typeface="Comic Sans MS" panose="030F0702030302020204" pitchFamily="66" charset="0"/>
              </a:rPr>
              <a:t> Çocuğun </a:t>
            </a:r>
            <a:r>
              <a:rPr lang="tr-TR" sz="2800" dirty="0">
                <a:latin typeface="Comic Sans MS" panose="030F0702030302020204" pitchFamily="66" charset="0"/>
              </a:rPr>
              <a:t>ilk çizdiği resimden sonra ikinci resminde ilk çizdiğinin karşıt cinsiyetinde birini çizmesi istenir.</a:t>
            </a:r>
          </a:p>
          <a:p>
            <a:pPr marL="528637">
              <a:buClr>
                <a:srgbClr val="0070C0"/>
              </a:buClr>
            </a:pPr>
            <a:endParaRPr lang="tr-TR" dirty="0" smtClean="0">
              <a:latin typeface="Comic Sans MS" panose="030F0702030302020204" pitchFamily="66" charset="0"/>
            </a:endParaRPr>
          </a:p>
          <a:p>
            <a:pPr marL="528637">
              <a:buClr>
                <a:srgbClr val="0070C0"/>
              </a:buClr>
            </a:pPr>
            <a:r>
              <a:rPr lang="tr-TR" sz="2800" dirty="0" smtClean="0">
                <a:latin typeface="Comic Sans MS" panose="030F0702030302020204" pitchFamily="66" charset="0"/>
              </a:rPr>
              <a:t>Bu </a:t>
            </a:r>
            <a:r>
              <a:rPr lang="tr-TR" sz="2800" dirty="0">
                <a:latin typeface="Comic Sans MS" panose="030F0702030302020204" pitchFamily="66" charset="0"/>
              </a:rPr>
              <a:t>testte çocuğun çiziminde yer alan beden parçalarının psikolojik olarak farklı şekillerde yorumlanması söz konusudur.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28593740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981"/>
            <a:ext cx="8784976" cy="7540526"/>
          </a:xfrm>
          <a:prstGeom prst="rect">
            <a:avLst/>
          </a:prstGeom>
        </p:spPr>
        <p:txBody>
          <a:bodyPr wrap="square">
            <a:spAutoFit/>
          </a:bodyPr>
          <a:lstStyle/>
          <a:p>
            <a:pPr marL="457200" indent="-457200">
              <a:buClr>
                <a:srgbClr val="0070C0"/>
              </a:buClr>
              <a:buFont typeface="Courier New" panose="02070309020205020404" pitchFamily="49" charset="0"/>
              <a:buChar char="o"/>
            </a:pPr>
            <a:r>
              <a:rPr lang="tr-TR" sz="2800" b="1" dirty="0" smtClean="0">
                <a:solidFill>
                  <a:srgbClr val="0070C0"/>
                </a:solidFill>
                <a:latin typeface="Comic Sans MS" panose="030F0702030302020204" pitchFamily="66" charset="0"/>
              </a:rPr>
              <a:t>Ev</a:t>
            </a:r>
            <a:r>
              <a:rPr lang="tr-TR" sz="2800" b="1" dirty="0">
                <a:solidFill>
                  <a:srgbClr val="0070C0"/>
                </a:solidFill>
                <a:latin typeface="Comic Sans MS" panose="030F0702030302020204" pitchFamily="66" charset="0"/>
              </a:rPr>
              <a:t>, ağaç, insan çiz </a:t>
            </a:r>
            <a:r>
              <a:rPr lang="tr-TR" sz="2800" b="1" dirty="0" smtClean="0">
                <a:solidFill>
                  <a:srgbClr val="0070C0"/>
                </a:solidFill>
                <a:latin typeface="Comic Sans MS" panose="030F0702030302020204" pitchFamily="66" charset="0"/>
              </a:rPr>
              <a:t>testi; </a:t>
            </a:r>
            <a:r>
              <a:rPr lang="tr-TR" sz="2800" dirty="0" smtClean="0">
                <a:latin typeface="Comic Sans MS" panose="030F0702030302020204" pitchFamily="66" charset="0"/>
              </a:rPr>
              <a:t>Daha </a:t>
            </a:r>
            <a:r>
              <a:rPr lang="tr-TR" sz="2800" dirty="0">
                <a:latin typeface="Comic Sans MS" panose="030F0702030302020204" pitchFamily="66" charset="0"/>
              </a:rPr>
              <a:t>çok kişinin kendisi ve çevresi ile olan bütünlüğünü inceleyen bir </a:t>
            </a:r>
            <a:r>
              <a:rPr lang="tr-TR" sz="2800" dirty="0" smtClean="0">
                <a:latin typeface="Comic Sans MS" panose="030F0702030302020204" pitchFamily="66" charset="0"/>
              </a:rPr>
              <a:t>testtir. Testin </a:t>
            </a:r>
            <a:r>
              <a:rPr lang="tr-TR" sz="2800" dirty="0">
                <a:latin typeface="Comic Sans MS" panose="030F0702030302020204" pitchFamily="66" charset="0"/>
              </a:rPr>
              <a:t>uygulanmasında isminde geçtiği sıra yani öncelikle bir ev, sonra ağaç ve en son da bir insan çizmesi istenir. </a:t>
            </a:r>
            <a:endParaRPr lang="tr-TR" sz="2800" dirty="0" smtClean="0">
              <a:latin typeface="Comic Sans MS" panose="030F0702030302020204" pitchFamily="66" charset="0"/>
            </a:endParaRPr>
          </a:p>
          <a:p>
            <a:endParaRPr lang="tr-TR" dirty="0">
              <a:latin typeface="Comic Sans MS" panose="030F0702030302020204" pitchFamily="66" charset="0"/>
            </a:endParaRPr>
          </a:p>
          <a:p>
            <a:pPr marL="442913"/>
            <a:r>
              <a:rPr lang="tr-TR" sz="2800" dirty="0">
                <a:latin typeface="Comic Sans MS" panose="030F0702030302020204" pitchFamily="66" charset="0"/>
              </a:rPr>
              <a:t>Burada insan figürünün çiziminin kişinin bütün içsel yapısını </a:t>
            </a:r>
            <a:r>
              <a:rPr lang="tr-TR" sz="2800" dirty="0" smtClean="0">
                <a:latin typeface="Comic Sans MS" panose="030F0702030302020204" pitchFamily="66" charset="0"/>
              </a:rPr>
              <a:t>ev </a:t>
            </a:r>
            <a:r>
              <a:rPr lang="tr-TR" sz="2800" dirty="0">
                <a:latin typeface="Comic Sans MS" panose="030F0702030302020204" pitchFamily="66" charset="0"/>
              </a:rPr>
              <a:t>çizimi sosyal çevresi ile ilgili duyguları, ağaç ise psikolojik durumuna dair bir takım bilgileri ortaya </a:t>
            </a:r>
            <a:r>
              <a:rPr lang="tr-TR" sz="2800" dirty="0" smtClean="0">
                <a:latin typeface="Comic Sans MS" panose="030F0702030302020204" pitchFamily="66" charset="0"/>
              </a:rPr>
              <a:t>koyar. </a:t>
            </a:r>
            <a:endParaRPr lang="tr-TR" sz="2800" dirty="0">
              <a:latin typeface="Comic Sans MS" panose="030F0702030302020204" pitchFamily="66" charset="0"/>
            </a:endParaRPr>
          </a:p>
          <a:p>
            <a:pPr marL="442913"/>
            <a:endParaRPr lang="tr-TR" dirty="0">
              <a:latin typeface="Comic Sans MS" panose="030F0702030302020204" pitchFamily="66" charset="0"/>
            </a:endParaRPr>
          </a:p>
          <a:p>
            <a:pPr marL="442913"/>
            <a:r>
              <a:rPr lang="tr-TR" sz="2800" dirty="0">
                <a:latin typeface="Comic Sans MS" panose="030F0702030302020204" pitchFamily="66" charset="0"/>
              </a:rPr>
              <a:t>Yorumlanmasında çocukların çizdiği resimlerin ayrıntılar, perspektif ve renk açısından değerlendirilmesi ve bunlarla ilgili konuşulmasını içeren sözel ve sözel olmayan bir değerlendirme söz konusudur. </a:t>
            </a:r>
          </a:p>
          <a:p>
            <a:endParaRPr lang="tr-TR" sz="2800" dirty="0">
              <a:latin typeface="Comic Sans MS" panose="030F0702030302020204" pitchFamily="66" charset="0"/>
            </a:endParaRPr>
          </a:p>
          <a:p>
            <a:endParaRPr lang="tr-TR" sz="2800" dirty="0">
              <a:latin typeface="Comic Sans MS" panose="030F0702030302020204" pitchFamily="66" charset="0"/>
            </a:endParaRPr>
          </a:p>
        </p:txBody>
      </p:sp>
    </p:spTree>
    <p:extLst>
      <p:ext uri="{BB962C8B-B14F-4D97-AF65-F5344CB8AC3E}">
        <p14:creationId xmlns:p14="http://schemas.microsoft.com/office/powerpoint/2010/main" val="23458207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784976" cy="6555641"/>
          </a:xfrm>
          <a:prstGeom prst="rect">
            <a:avLst/>
          </a:prstGeom>
        </p:spPr>
        <p:txBody>
          <a:bodyPr wrap="square">
            <a:spAutoFit/>
          </a:bodyPr>
          <a:lstStyle/>
          <a:p>
            <a:pPr marL="457200" indent="-457200">
              <a:buClr>
                <a:srgbClr val="0070C0"/>
              </a:buClr>
              <a:buFont typeface="Courier New" panose="02070309020205020404" pitchFamily="49" charset="0"/>
              <a:buChar char="o"/>
            </a:pPr>
            <a:r>
              <a:rPr lang="tr-TR" sz="2800" b="1" dirty="0" smtClean="0">
                <a:solidFill>
                  <a:srgbClr val="0070C0"/>
                </a:solidFill>
                <a:latin typeface="Comic Sans MS" panose="030F0702030302020204" pitchFamily="66" charset="0"/>
              </a:rPr>
              <a:t>Kinetik aile çizim </a:t>
            </a:r>
            <a:r>
              <a:rPr lang="tr-TR" sz="2800" b="1" dirty="0" smtClean="0">
                <a:solidFill>
                  <a:srgbClr val="0070C0"/>
                </a:solidFill>
                <a:latin typeface="Comic Sans MS" panose="030F0702030302020204" pitchFamily="66" charset="0"/>
              </a:rPr>
              <a:t>testi; </a:t>
            </a:r>
            <a:r>
              <a:rPr lang="tr-TR" sz="2800" dirty="0" smtClean="0">
                <a:latin typeface="Comic Sans MS" panose="030F0702030302020204" pitchFamily="66" charset="0"/>
              </a:rPr>
              <a:t>Çocuk ve ergenlerde kullanımı için oluşturulan ve yayınlanan bir testtir. </a:t>
            </a:r>
          </a:p>
          <a:p>
            <a:pPr marL="457200" indent="-457200">
              <a:buClr>
                <a:srgbClr val="0070C0"/>
              </a:buClr>
              <a:buFont typeface="Courier New" panose="02070309020205020404" pitchFamily="49" charset="0"/>
              <a:buChar char="o"/>
            </a:pPr>
            <a:endParaRPr lang="tr-TR" sz="2800" dirty="0">
              <a:latin typeface="Comic Sans MS" panose="030F0702030302020204" pitchFamily="66" charset="0"/>
            </a:endParaRPr>
          </a:p>
          <a:p>
            <a:pPr marL="457200" indent="-14288"/>
            <a:r>
              <a:rPr lang="tr-TR" sz="2800" dirty="0">
                <a:latin typeface="Comic Sans MS" panose="030F0702030302020204" pitchFamily="66" charset="0"/>
              </a:rPr>
              <a:t>Çocuğa yönerge olarak; “içinde senin ve ailendeki herkesin olduğu ve herkesin bir şeyler yaptığı bir resim çiz” yönergesi verilir. </a:t>
            </a:r>
            <a:r>
              <a:rPr lang="tr-TR" sz="2800" dirty="0" smtClean="0">
                <a:latin typeface="Comic Sans MS" panose="030F0702030302020204" pitchFamily="66" charset="0"/>
              </a:rPr>
              <a:t>Sonrasında </a:t>
            </a:r>
            <a:r>
              <a:rPr lang="tr-TR" sz="2800" dirty="0">
                <a:latin typeface="Comic Sans MS" panose="030F0702030302020204" pitchFamily="66" charset="0"/>
              </a:rPr>
              <a:t>çocukla çizdiklerinin hangi aile üyeleri oldukları, o an ne yaptıkları, duyguları ve düşündükleri ile ilgili konuşulur. </a:t>
            </a:r>
          </a:p>
          <a:p>
            <a:pPr marL="457200" indent="-14288"/>
            <a:endParaRPr lang="tr-TR" sz="2800" dirty="0" smtClean="0">
              <a:latin typeface="Comic Sans MS" panose="030F0702030302020204" pitchFamily="66" charset="0"/>
            </a:endParaRPr>
          </a:p>
          <a:p>
            <a:pPr marL="457200" indent="-14288"/>
            <a:r>
              <a:rPr lang="tr-TR" sz="2800" dirty="0" smtClean="0">
                <a:latin typeface="Comic Sans MS" panose="030F0702030302020204" pitchFamily="66" charset="0"/>
              </a:rPr>
              <a:t>Çocuğun </a:t>
            </a:r>
            <a:r>
              <a:rPr lang="tr-TR" sz="2800" dirty="0">
                <a:latin typeface="Comic Sans MS" panose="030F0702030302020204" pitchFamily="66" charset="0"/>
              </a:rPr>
              <a:t>çizdiği resim figürlerin özellikleri, figürlerin kâğıt üzerindeki kompozisyonu, semboller ve hareketler başlıkları altında incelenir.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17433709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323528" y="548680"/>
            <a:ext cx="8382000" cy="2210862"/>
          </a:xfrm>
          <a:prstGeom prst="rect">
            <a:avLst/>
          </a:prstGeom>
        </p:spPr>
        <p:txBody>
          <a:bodyPr vert="horz" lIns="91440" tIns="45720" rIns="91440" bIns="45720" rtlCol="0" anchor="ctr">
            <a:normAutofit/>
          </a:bodyPr>
          <a:lstStyle>
            <a:defPPr>
              <a:defRPr lang="tr-TR"/>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2400" b="1" dirty="0" smtClean="0">
                <a:solidFill>
                  <a:srgbClr val="0070C0"/>
                </a:solidFill>
                <a:latin typeface="Arial" panose="020B0604020202020204" pitchFamily="34" charset="0"/>
                <a:cs typeface="Arial" panose="020B0604020202020204" pitchFamily="34" charset="0"/>
              </a:rPr>
              <a:t>Kaynakça</a:t>
            </a:r>
          </a:p>
          <a:p>
            <a:endParaRPr lang="tr-TR" sz="2400" b="1" dirty="0" smtClean="0">
              <a:solidFill>
                <a:schemeClr val="tx1"/>
              </a:solidFill>
              <a:latin typeface="Arial" panose="020B0604020202020204" pitchFamily="34" charset="0"/>
              <a:cs typeface="Arial" panose="020B0604020202020204" pitchFamily="34" charset="0"/>
            </a:endParaRPr>
          </a:p>
          <a:p>
            <a:r>
              <a:rPr lang="tr-TR" sz="2400" dirty="0" smtClean="0">
                <a:solidFill>
                  <a:schemeClr val="tx1"/>
                </a:solidFill>
                <a:latin typeface="Arial" panose="020B0604020202020204" pitchFamily="34" charset="0"/>
                <a:cs typeface="Arial" panose="020B0604020202020204" pitchFamily="34" charset="0"/>
              </a:rPr>
              <a:t>ÖZER, G., (2018) </a:t>
            </a:r>
            <a:r>
              <a:rPr lang="tr-TR" sz="2400" b="1" dirty="0" smtClean="0">
                <a:solidFill>
                  <a:schemeClr val="tx1"/>
                </a:solidFill>
                <a:latin typeface="Arial" panose="020B0604020202020204" pitchFamily="34" charset="0"/>
                <a:cs typeface="Arial" panose="020B0604020202020204" pitchFamily="34" charset="0"/>
              </a:rPr>
              <a:t>«Erken Çocuklukta Çocuğu Tanıma ve Değerlendirme</a:t>
            </a:r>
            <a:r>
              <a:rPr lang="tr-TR" sz="2400" b="1" i="1" dirty="0" smtClean="0">
                <a:solidFill>
                  <a:schemeClr val="tx1"/>
                </a:solidFill>
                <a:latin typeface="Arial" panose="020B0604020202020204" pitchFamily="34" charset="0"/>
                <a:cs typeface="Arial" panose="020B0604020202020204" pitchFamily="34" charset="0"/>
              </a:rPr>
              <a:t>: </a:t>
            </a:r>
            <a:r>
              <a:rPr lang="tr-TR" sz="2400" i="1" dirty="0" smtClean="0">
                <a:solidFill>
                  <a:schemeClr val="tx1"/>
                </a:solidFill>
                <a:latin typeface="Arial" panose="020B0604020202020204" pitchFamily="34" charset="0"/>
                <a:cs typeface="Arial" panose="020B0604020202020204" pitchFamily="34" charset="0"/>
              </a:rPr>
              <a:t>Çocukları Tanıma ve Değerlendirmede </a:t>
            </a:r>
            <a:r>
              <a:rPr lang="tr-TR" sz="2400" i="1" dirty="0" err="1" smtClean="0">
                <a:solidFill>
                  <a:schemeClr val="tx1"/>
                </a:solidFill>
                <a:latin typeface="Arial" panose="020B0604020202020204" pitchFamily="34" charset="0"/>
                <a:cs typeface="Arial" panose="020B0604020202020204" pitchFamily="34" charset="0"/>
              </a:rPr>
              <a:t>Projektif</a:t>
            </a:r>
            <a:r>
              <a:rPr lang="tr-TR" sz="2400" i="1" smtClean="0">
                <a:solidFill>
                  <a:schemeClr val="tx1"/>
                </a:solidFill>
                <a:latin typeface="Arial" panose="020B0604020202020204" pitchFamily="34" charset="0"/>
                <a:cs typeface="Arial" panose="020B0604020202020204" pitchFamily="34" charset="0"/>
              </a:rPr>
              <a:t> Testler</a:t>
            </a:r>
            <a:r>
              <a:rPr lang="tr-TR" sz="2400" b="1" smtClean="0">
                <a:solidFill>
                  <a:schemeClr val="tx1"/>
                </a:solidFill>
                <a:latin typeface="Arial" panose="020B0604020202020204" pitchFamily="34" charset="0"/>
                <a:cs typeface="Arial" panose="020B0604020202020204" pitchFamily="34" charset="0"/>
              </a:rPr>
              <a:t>» </a:t>
            </a:r>
            <a:r>
              <a:rPr lang="tr-TR" sz="2400" dirty="0" smtClean="0">
                <a:solidFill>
                  <a:schemeClr val="tx1"/>
                </a:solidFill>
                <a:latin typeface="Arial" panose="020B0604020202020204" pitchFamily="34" charset="0"/>
                <a:cs typeface="Arial" panose="020B0604020202020204" pitchFamily="34" charset="0"/>
              </a:rPr>
              <a:t>Ankara, Eğiten Kitap</a:t>
            </a:r>
          </a:p>
          <a:p>
            <a:endParaRPr lang="tr-TR" sz="2400" dirty="0"/>
          </a:p>
        </p:txBody>
      </p:sp>
    </p:spTree>
    <p:extLst>
      <p:ext uri="{BB962C8B-B14F-4D97-AF65-F5344CB8AC3E}">
        <p14:creationId xmlns:p14="http://schemas.microsoft.com/office/powerpoint/2010/main" val="16956660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413</TotalTime>
  <Words>1001</Words>
  <Application>Microsoft Office PowerPoint</Application>
  <PresentationFormat>Ekran Gösterisi (4:3)</PresentationFormat>
  <Paragraphs>102</Paragraphs>
  <Slides>18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18</vt:i4>
      </vt:variant>
    </vt:vector>
  </HeadingPairs>
  <TitlesOfParts>
    <vt:vector size="24" baseType="lpstr">
      <vt:lpstr>Arial</vt:lpstr>
      <vt:lpstr>Calibri</vt:lpstr>
      <vt:lpstr>Calibri Light</vt:lpstr>
      <vt:lpstr>Comic Sans MS</vt:lpstr>
      <vt:lpstr>Courier New</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Lenovoo</dc:creator>
  <cp:lastModifiedBy>osdogan1</cp:lastModifiedBy>
  <cp:revision>45</cp:revision>
  <dcterms:created xsi:type="dcterms:W3CDTF">2019-02-05T09:56:23Z</dcterms:created>
  <dcterms:modified xsi:type="dcterms:W3CDTF">2021-04-20T18:55:22Z</dcterms:modified>
</cp:coreProperties>
</file>