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5"/>
  </p:notesMasterIdLst>
  <p:sldIdLst>
    <p:sldId id="376" r:id="rId2"/>
    <p:sldId id="317" r:id="rId3"/>
    <p:sldId id="334" r:id="rId4"/>
    <p:sldId id="318" r:id="rId5"/>
    <p:sldId id="373" r:id="rId6"/>
    <p:sldId id="374" r:id="rId7"/>
    <p:sldId id="320" r:id="rId8"/>
    <p:sldId id="375" r:id="rId9"/>
    <p:sldId id="321" r:id="rId10"/>
    <p:sldId id="324" r:id="rId11"/>
    <p:sldId id="297" r:id="rId12"/>
    <p:sldId id="325" r:id="rId13"/>
    <p:sldId id="326" r:id="rId14"/>
    <p:sldId id="327" r:id="rId15"/>
    <p:sldId id="338" r:id="rId16"/>
    <p:sldId id="339" r:id="rId17"/>
    <p:sldId id="301" r:id="rId18"/>
    <p:sldId id="340" r:id="rId19"/>
    <p:sldId id="342" r:id="rId20"/>
    <p:sldId id="331" r:id="rId21"/>
    <p:sldId id="315" r:id="rId22"/>
    <p:sldId id="332" r:id="rId23"/>
    <p:sldId id="372" r:id="rId2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Orta Stil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1392"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EF05C7-0743-4617-A29E-80BC9384F981}" type="datetimeFigureOut">
              <a:rPr lang="tr-TR" smtClean="0"/>
              <a:t>7.3.2021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3B6878-36FD-48EA-8057-F28FB771B2C7}" type="slidenum">
              <a:rPr lang="tr-TR" smtClean="0"/>
              <a:t>‹#›</a:t>
            </a:fld>
            <a:endParaRPr lang="tr-TR"/>
          </a:p>
        </p:txBody>
      </p:sp>
    </p:spTree>
    <p:extLst>
      <p:ext uri="{BB962C8B-B14F-4D97-AF65-F5344CB8AC3E}">
        <p14:creationId xmlns:p14="http://schemas.microsoft.com/office/powerpoint/2010/main" val="32998907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5" name="Yuvarlatılmış Dikdörtgen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Yuvarlatılmış Dikdörtgen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Başlık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tr-TR" smtClean="0"/>
              <a:t>Asıl başlık stili için tıklatın</a:t>
            </a:r>
            <a:endParaRPr kumimoji="0" lang="en-US"/>
          </a:p>
        </p:txBody>
      </p:sp>
      <p:sp>
        <p:nvSpPr>
          <p:cNvPr id="20" name="Alt Başlık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19" name="Veri Yer Tutucusu 18"/>
          <p:cNvSpPr>
            <a:spLocks noGrp="1"/>
          </p:cNvSpPr>
          <p:nvPr>
            <p:ph type="dt" sz="half" idx="10"/>
          </p:nvPr>
        </p:nvSpPr>
        <p:spPr/>
        <p:txBody>
          <a:bodyPr/>
          <a:lstStyle>
            <a:extLst/>
          </a:lstStyle>
          <a:p>
            <a:fld id="{A23720DD-5B6D-40BF-8493-A6B52D484E6B}" type="datetimeFigureOut">
              <a:rPr lang="tr-TR" smtClean="0"/>
              <a:t>7.3.2021</a:t>
            </a:fld>
            <a:endParaRPr lang="tr-TR"/>
          </a:p>
        </p:txBody>
      </p:sp>
      <p:sp>
        <p:nvSpPr>
          <p:cNvPr id="8" name="Altbilgi Yer Tutucusu 7"/>
          <p:cNvSpPr>
            <a:spLocks noGrp="1"/>
          </p:cNvSpPr>
          <p:nvPr>
            <p:ph type="ftr" sz="quarter" idx="11"/>
          </p:nvPr>
        </p:nvSpPr>
        <p:spPr/>
        <p:txBody>
          <a:bodyPr/>
          <a:lstStyle>
            <a:extLst/>
          </a:lstStyle>
          <a:p>
            <a:endParaRPr lang="tr-TR"/>
          </a:p>
        </p:txBody>
      </p:sp>
      <p:sp>
        <p:nvSpPr>
          <p:cNvPr id="11" name="Slayt Numarası Yer Tutucusu 10"/>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502920" y="4983480"/>
            <a:ext cx="8183880" cy="1051560"/>
          </a:xfrm>
        </p:spPr>
        <p:txBody>
          <a:bodyPr/>
          <a:lstStyle>
            <a:extLst/>
          </a:lstStyle>
          <a:p>
            <a:r>
              <a:rPr kumimoji="0" lang="tr-TR" smtClean="0"/>
              <a:t>Asıl başlık stili için tıklatın</a:t>
            </a:r>
            <a:endParaRPr kumimoji="0" lang="en-US"/>
          </a:p>
        </p:txBody>
      </p:sp>
      <p:sp>
        <p:nvSpPr>
          <p:cNvPr id="3" name="İçerik Yer Tutucusu 2"/>
          <p:cNvSpPr>
            <a:spLocks noGrp="1"/>
          </p:cNvSpPr>
          <p:nvPr>
            <p:ph idx="1"/>
          </p:nvPr>
        </p:nvSpPr>
        <p:spPr>
          <a:xfrm>
            <a:off x="502920" y="530352"/>
            <a:ext cx="8183880" cy="4187952"/>
          </a:xfrm>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extLst/>
          </a:lstStyle>
          <a:p>
            <a:fld id="{A23720DD-5B6D-40BF-8493-A6B52D484E6B}" type="datetimeFigureOut">
              <a:rPr lang="tr-TR" smtClean="0"/>
              <a:t>7.3.2021</a:t>
            </a:fld>
            <a:endParaRPr lang="tr-TR"/>
          </a:p>
        </p:txBody>
      </p:sp>
      <p:sp>
        <p:nvSpPr>
          <p:cNvPr id="5" name="Altbilgi Yer Tutucusu 4"/>
          <p:cNvSpPr>
            <a:spLocks noGrp="1"/>
          </p:cNvSpPr>
          <p:nvPr>
            <p:ph type="ftr" sz="quarter" idx="11"/>
          </p:nvPr>
        </p:nvSpPr>
        <p:spPr/>
        <p:txBody>
          <a:bodyPr/>
          <a:lstStyle>
            <a:extLst/>
          </a:lstStyle>
          <a:p>
            <a:endParaRPr lang="tr-TR"/>
          </a:p>
        </p:txBody>
      </p:sp>
      <p:sp>
        <p:nvSpPr>
          <p:cNvPr id="6" name="Slayt Numarası Yer Tutucusu 5"/>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14" name="Yuvarlatılmış Dikdörtgen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Yuvarlatılmış Dikdörtgen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Başlık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p:txBody>
          <a:bodyPr/>
          <a:lstStyle>
            <a:extLst/>
          </a:lstStyle>
          <a:p>
            <a:fld id="{A23720DD-5B6D-40BF-8493-A6B52D484E6B}" type="datetimeFigureOut">
              <a:rPr lang="tr-TR" smtClean="0"/>
              <a:t>7.3.2021</a:t>
            </a:fld>
            <a:endParaRPr lang="tr-TR"/>
          </a:p>
        </p:txBody>
      </p:sp>
      <p:sp>
        <p:nvSpPr>
          <p:cNvPr id="5" name="Altbilgi Yer Tutucusu 4"/>
          <p:cNvSpPr>
            <a:spLocks noGrp="1"/>
          </p:cNvSpPr>
          <p:nvPr>
            <p:ph type="ftr" sz="quarter" idx="11"/>
          </p:nvPr>
        </p:nvSpPr>
        <p:spPr/>
        <p:txBody>
          <a:bodyPr/>
          <a:lstStyle>
            <a:extLst/>
          </a:lstStyle>
          <a:p>
            <a:endParaRPr lang="tr-TR"/>
          </a:p>
        </p:txBody>
      </p:sp>
      <p:sp>
        <p:nvSpPr>
          <p:cNvPr id="6" name="Slayt Numarası Yer Tutucusu 5"/>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extLst/>
          </a:lstStyle>
          <a:p>
            <a:r>
              <a:rPr kumimoji="0" lang="tr-TR" smtClean="0"/>
              <a:t>Asıl başlık stili için tıklatın</a:t>
            </a:r>
            <a:endParaRPr kumimoji="0" lang="en-US"/>
          </a:p>
        </p:txBody>
      </p:sp>
      <p:sp>
        <p:nvSpPr>
          <p:cNvPr id="3" name="İçerik Yer Tutucusu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İçerik Yer Tutucusu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extLst/>
          </a:lstStyle>
          <a:p>
            <a:fld id="{A23720DD-5B6D-40BF-8493-A6B52D484E6B}" type="datetimeFigureOut">
              <a:rPr lang="tr-TR" smtClean="0"/>
              <a:t>7.3.2021</a:t>
            </a:fld>
            <a:endParaRPr lang="tr-TR"/>
          </a:p>
        </p:txBody>
      </p:sp>
      <p:sp>
        <p:nvSpPr>
          <p:cNvPr id="6" name="Altbilgi Yer Tutucusu 5"/>
          <p:cNvSpPr>
            <a:spLocks noGrp="1"/>
          </p:cNvSpPr>
          <p:nvPr>
            <p:ph type="ftr" sz="quarter" idx="11"/>
          </p:nvPr>
        </p:nvSpPr>
        <p:spPr/>
        <p:txBody>
          <a:bodyPr/>
          <a:lstStyle>
            <a:extLst/>
          </a:lstStyle>
          <a:p>
            <a:endParaRPr lang="tr-TR"/>
          </a:p>
        </p:txBody>
      </p:sp>
      <p:sp>
        <p:nvSpPr>
          <p:cNvPr id="7" name="Slayt Numarası Yer Tutucusu 6"/>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502920" y="4983480"/>
            <a:ext cx="8183880" cy="1051560"/>
          </a:xfrm>
        </p:spPr>
        <p:txBody>
          <a:bodyPr anchor="b"/>
          <a:lstStyle>
            <a:lvl1pPr>
              <a:defRPr b="1"/>
            </a:lvl1pPr>
            <a:extLst/>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Metin Yer Tutucusu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İçerik Yer Tutucusu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İçerik Yer Tutucusu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Veri Yer Tutucusu 6"/>
          <p:cNvSpPr>
            <a:spLocks noGrp="1"/>
          </p:cNvSpPr>
          <p:nvPr>
            <p:ph type="dt" sz="half" idx="10"/>
          </p:nvPr>
        </p:nvSpPr>
        <p:spPr/>
        <p:txBody>
          <a:bodyPr/>
          <a:lstStyle>
            <a:extLst/>
          </a:lstStyle>
          <a:p>
            <a:fld id="{A23720DD-5B6D-40BF-8493-A6B52D484E6B}" type="datetimeFigureOut">
              <a:rPr lang="tr-TR" smtClean="0"/>
              <a:t>7.3.2021</a:t>
            </a:fld>
            <a:endParaRPr lang="tr-TR"/>
          </a:p>
        </p:txBody>
      </p:sp>
      <p:sp>
        <p:nvSpPr>
          <p:cNvPr id="8" name="Altbilgi Yer Tutucusu 7"/>
          <p:cNvSpPr>
            <a:spLocks noGrp="1"/>
          </p:cNvSpPr>
          <p:nvPr>
            <p:ph type="ftr" sz="quarter" idx="11"/>
          </p:nvPr>
        </p:nvSpPr>
        <p:spPr/>
        <p:txBody>
          <a:bodyPr/>
          <a:lstStyle>
            <a:extLst/>
          </a:lstStyle>
          <a:p>
            <a:endParaRPr lang="tr-TR"/>
          </a:p>
        </p:txBody>
      </p:sp>
      <p:sp>
        <p:nvSpPr>
          <p:cNvPr id="9" name="Slayt Numarası Yer Tutucusu 8"/>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extLst/>
          </a:lstStyle>
          <a:p>
            <a:r>
              <a:rPr kumimoji="0" lang="tr-TR" smtClean="0"/>
              <a:t>Asıl başlık stili için tıklatın</a:t>
            </a:r>
            <a:endParaRPr kumimoji="0" lang="en-US"/>
          </a:p>
        </p:txBody>
      </p:sp>
      <p:sp>
        <p:nvSpPr>
          <p:cNvPr id="3" name="Veri Yer Tutucusu 2"/>
          <p:cNvSpPr>
            <a:spLocks noGrp="1"/>
          </p:cNvSpPr>
          <p:nvPr>
            <p:ph type="dt" sz="half" idx="10"/>
          </p:nvPr>
        </p:nvSpPr>
        <p:spPr/>
        <p:txBody>
          <a:bodyPr/>
          <a:lstStyle>
            <a:extLst/>
          </a:lstStyle>
          <a:p>
            <a:fld id="{A23720DD-5B6D-40BF-8493-A6B52D484E6B}" type="datetimeFigureOut">
              <a:rPr lang="tr-TR" smtClean="0"/>
              <a:t>7.3.2021</a:t>
            </a:fld>
            <a:endParaRPr lang="tr-TR"/>
          </a:p>
        </p:txBody>
      </p:sp>
      <p:sp>
        <p:nvSpPr>
          <p:cNvPr id="4" name="Altbilgi Yer Tutucusu 3"/>
          <p:cNvSpPr>
            <a:spLocks noGrp="1"/>
          </p:cNvSpPr>
          <p:nvPr>
            <p:ph type="ftr" sz="quarter" idx="11"/>
          </p:nvPr>
        </p:nvSpPr>
        <p:spPr/>
        <p:txBody>
          <a:bodyPr/>
          <a:lstStyle>
            <a:extLst/>
          </a:lstStyle>
          <a:p>
            <a:endParaRPr lang="tr-TR"/>
          </a:p>
        </p:txBody>
      </p:sp>
      <p:sp>
        <p:nvSpPr>
          <p:cNvPr id="5" name="Slayt Numarası Yer Tutucusu 4"/>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7" name="Yuvarlatılmış Dikdörtgen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Veri Yer Tutucusu 1"/>
          <p:cNvSpPr>
            <a:spLocks noGrp="1"/>
          </p:cNvSpPr>
          <p:nvPr>
            <p:ph type="dt" sz="half" idx="10"/>
          </p:nvPr>
        </p:nvSpPr>
        <p:spPr/>
        <p:txBody>
          <a:bodyPr/>
          <a:lstStyle>
            <a:extLst/>
          </a:lstStyle>
          <a:p>
            <a:fld id="{A23720DD-5B6D-40BF-8493-A6B52D484E6B}" type="datetimeFigureOut">
              <a:rPr lang="tr-TR" smtClean="0"/>
              <a:t>7.3.2021</a:t>
            </a:fld>
            <a:endParaRPr lang="tr-TR"/>
          </a:p>
        </p:txBody>
      </p:sp>
      <p:sp>
        <p:nvSpPr>
          <p:cNvPr id="3" name="Altbilgi Yer Tutucusu 2"/>
          <p:cNvSpPr>
            <a:spLocks noGrp="1"/>
          </p:cNvSpPr>
          <p:nvPr>
            <p:ph type="ftr" sz="quarter" idx="11"/>
          </p:nvPr>
        </p:nvSpPr>
        <p:spPr/>
        <p:txBody>
          <a:bodyPr/>
          <a:lstStyle>
            <a:extLst/>
          </a:lstStyle>
          <a:p>
            <a:endParaRPr lang="tr-TR"/>
          </a:p>
        </p:txBody>
      </p:sp>
      <p:sp>
        <p:nvSpPr>
          <p:cNvPr id="4" name="Slayt Numarası Yer Tutucusu 3"/>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İçerik Yer Tutucusu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extLst/>
          </a:lstStyle>
          <a:p>
            <a:fld id="{A23720DD-5B6D-40BF-8493-A6B52D484E6B}" type="datetimeFigureOut">
              <a:rPr lang="tr-TR" smtClean="0"/>
              <a:t>7.3.2021</a:t>
            </a:fld>
            <a:endParaRPr lang="tr-TR"/>
          </a:p>
        </p:txBody>
      </p:sp>
      <p:sp>
        <p:nvSpPr>
          <p:cNvPr id="6" name="Altbilgi Yer Tutucusu 5"/>
          <p:cNvSpPr>
            <a:spLocks noGrp="1"/>
          </p:cNvSpPr>
          <p:nvPr>
            <p:ph type="ftr" sz="quarter" idx="11"/>
          </p:nvPr>
        </p:nvSpPr>
        <p:spPr/>
        <p:txBody>
          <a:bodyPr/>
          <a:lstStyle>
            <a:extLst/>
          </a:lstStyle>
          <a:p>
            <a:endParaRPr lang="tr-TR"/>
          </a:p>
        </p:txBody>
      </p:sp>
      <p:sp>
        <p:nvSpPr>
          <p:cNvPr id="7" name="Slayt Numarası Yer Tutucusu 6"/>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5" name="Yuvarlatılmış Dikdörtgen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Tek Köşesi Yuvarlatılmış Dikdörtgen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Başlık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tr-TR" smtClean="0"/>
              <a:t>Asıl başlık stili için tıklatın</a:t>
            </a:r>
            <a:endParaRPr kumimoji="0" lang="en-US"/>
          </a:p>
        </p:txBody>
      </p:sp>
      <p:sp>
        <p:nvSpPr>
          <p:cNvPr id="4" name="Metin Yer Tutucusu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extLst/>
          </a:lstStyle>
          <a:p>
            <a:fld id="{A23720DD-5B6D-40BF-8493-A6B52D484E6B}" type="datetimeFigureOut">
              <a:rPr lang="tr-TR" smtClean="0"/>
              <a:t>7.3.2021</a:t>
            </a:fld>
            <a:endParaRPr lang="tr-TR"/>
          </a:p>
        </p:txBody>
      </p:sp>
      <p:sp>
        <p:nvSpPr>
          <p:cNvPr id="6" name="Altbilgi Yer Tutucusu 5"/>
          <p:cNvSpPr>
            <a:spLocks noGrp="1"/>
          </p:cNvSpPr>
          <p:nvPr>
            <p:ph type="ftr" sz="quarter" idx="11"/>
          </p:nvPr>
        </p:nvSpPr>
        <p:spPr/>
        <p:txBody>
          <a:bodyPr/>
          <a:lstStyle>
            <a:extLst/>
          </a:lstStyle>
          <a:p>
            <a:endParaRPr lang="tr-TR"/>
          </a:p>
        </p:txBody>
      </p:sp>
      <p:sp>
        <p:nvSpPr>
          <p:cNvPr id="7" name="Slayt Numarası Yer Tutucusu 6"/>
          <p:cNvSpPr>
            <a:spLocks noGrp="1"/>
          </p:cNvSpPr>
          <p:nvPr>
            <p:ph type="sldNum" sz="quarter" idx="12"/>
          </p:nvPr>
        </p:nvSpPr>
        <p:spPr/>
        <p:txBody>
          <a:bodyPr/>
          <a:lstStyle>
            <a:extLst/>
          </a:lstStyle>
          <a:p>
            <a:fld id="{F302176B-0E47-46AC-8F43-DAB4B8A37D06}" type="slidenum">
              <a:rPr lang="tr-TR" smtClean="0"/>
              <a:t>‹#›</a:t>
            </a:fld>
            <a:endParaRPr lang="tr-TR"/>
          </a:p>
        </p:txBody>
      </p:sp>
      <p:sp>
        <p:nvSpPr>
          <p:cNvPr id="3" name="Resim Yer Tutucusu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tr-TR" smtClean="0"/>
              <a:t>Resim eklemek için simgeyi tıklatın</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a:xfrm>
            <a:off x="502920" y="4983480"/>
            <a:ext cx="8183880" cy="1051560"/>
          </a:xfrm>
        </p:spPr>
        <p:txBody>
          <a:bodyPr/>
          <a:lstStyle>
            <a:extLs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502920" y="530352"/>
            <a:ext cx="8183880" cy="4187952"/>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extLst/>
          </a:lstStyle>
          <a:p>
            <a:fld id="{A23720DD-5B6D-40BF-8493-A6B52D484E6B}" type="datetimeFigureOut">
              <a:rPr lang="tr-TR" smtClean="0"/>
              <a:t>7.3.2021</a:t>
            </a:fld>
            <a:endParaRPr lang="tr-TR"/>
          </a:p>
        </p:txBody>
      </p:sp>
      <p:sp>
        <p:nvSpPr>
          <p:cNvPr id="5" name="Altbilgi Yer Tutucusu 4"/>
          <p:cNvSpPr>
            <a:spLocks noGrp="1"/>
          </p:cNvSpPr>
          <p:nvPr>
            <p:ph type="ftr" sz="quarter" idx="11"/>
          </p:nvPr>
        </p:nvSpPr>
        <p:spPr/>
        <p:txBody>
          <a:bodyPr/>
          <a:lstStyle>
            <a:extLst/>
          </a:lstStyle>
          <a:p>
            <a:endParaRPr lang="tr-TR"/>
          </a:p>
        </p:txBody>
      </p:sp>
      <p:sp>
        <p:nvSpPr>
          <p:cNvPr id="6" name="Slayt Numarası Yer Tutucusu 5"/>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533404"/>
            <a:ext cx="1981200" cy="5257799"/>
          </a:xfrm>
        </p:spPr>
        <p:txBody>
          <a:bodyPr vert="eaVert"/>
          <a:lstStyle>
            <a:extLs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533400" y="533402"/>
            <a:ext cx="5943600" cy="5257801"/>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extLst/>
          </a:lstStyle>
          <a:p>
            <a:fld id="{A23720DD-5B6D-40BF-8493-A6B52D484E6B}" type="datetimeFigureOut">
              <a:rPr lang="tr-TR" smtClean="0"/>
              <a:t>7.3.2021</a:t>
            </a:fld>
            <a:endParaRPr lang="tr-TR"/>
          </a:p>
        </p:txBody>
      </p:sp>
      <p:sp>
        <p:nvSpPr>
          <p:cNvPr id="5" name="Altbilgi Yer Tutucusu 4"/>
          <p:cNvSpPr>
            <a:spLocks noGrp="1"/>
          </p:cNvSpPr>
          <p:nvPr>
            <p:ph type="ftr" sz="quarter" idx="11"/>
          </p:nvPr>
        </p:nvSpPr>
        <p:spPr/>
        <p:txBody>
          <a:bodyPr/>
          <a:lstStyle>
            <a:extLst/>
          </a:lstStyle>
          <a:p>
            <a:endParaRPr lang="tr-TR"/>
          </a:p>
        </p:txBody>
      </p:sp>
      <p:sp>
        <p:nvSpPr>
          <p:cNvPr id="6" name="Slayt Numarası Yer Tutucusu 5"/>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Yuvarlatılmış Dikdörtgen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Yuvarlatılmış Dikdörtgen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Başlık Yer Tutucusu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tr-TR" smtClean="0"/>
              <a:t>Asıl başlık stili için tıklatın</a:t>
            </a:r>
            <a:endParaRPr kumimoji="0" lang="en-US"/>
          </a:p>
        </p:txBody>
      </p:sp>
      <p:sp>
        <p:nvSpPr>
          <p:cNvPr id="4" name="Metin Yer Tutucusu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25" name="Veri Yer Tutucusu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A23720DD-5B6D-40BF-8493-A6B52D484E6B}" type="datetimeFigureOut">
              <a:rPr lang="tr-TR" smtClean="0"/>
              <a:t>7.3.2021</a:t>
            </a:fld>
            <a:endParaRPr lang="tr-TR"/>
          </a:p>
        </p:txBody>
      </p:sp>
      <p:sp>
        <p:nvSpPr>
          <p:cNvPr id="18" name="Altbilgi Yer Tutucusu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tr-TR"/>
          </a:p>
        </p:txBody>
      </p:sp>
      <p:sp>
        <p:nvSpPr>
          <p:cNvPr id="5" name="Slayt Numarası Yer Tutucusu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solidFill>
                  <a:srgbClr val="FF0000"/>
                </a:solidFill>
                <a:latin typeface="Comic Sans MS" panose="030F0702030302020204" pitchFamily="66" charset="0"/>
              </a:rPr>
              <a:t>Gözlem ve Gözlem Teknikleri</a:t>
            </a:r>
            <a:endParaRPr lang="tr-TR"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1274227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5" y="302359"/>
            <a:ext cx="8352929" cy="6494085"/>
          </a:xfrm>
          <a:prstGeom prst="rect">
            <a:avLst/>
          </a:prstGeom>
        </p:spPr>
        <p:txBody>
          <a:bodyPr wrap="square">
            <a:spAutoFit/>
          </a:bodyPr>
          <a:lstStyle/>
          <a:p>
            <a:pPr marL="342900" indent="-342900">
              <a:buAutoNum type="arabicPeriod"/>
            </a:pPr>
            <a:r>
              <a:rPr lang="tr-TR" sz="2400" b="1" dirty="0" smtClean="0">
                <a:solidFill>
                  <a:srgbClr val="FF0000"/>
                </a:solidFill>
                <a:latin typeface="Comic Sans MS" panose="030F0702030302020204" pitchFamily="66" charset="0"/>
              </a:rPr>
              <a:t>Gözlem </a:t>
            </a:r>
            <a:r>
              <a:rPr lang="tr-TR" sz="2400" b="1" dirty="0">
                <a:solidFill>
                  <a:srgbClr val="FF0000"/>
                </a:solidFill>
                <a:latin typeface="Comic Sans MS" panose="030F0702030302020204" pitchFamily="66" charset="0"/>
              </a:rPr>
              <a:t>Tanımı ve Niteliği </a:t>
            </a:r>
            <a:endParaRPr lang="tr-TR" sz="2400" b="1" dirty="0" smtClean="0">
              <a:solidFill>
                <a:srgbClr val="FF0000"/>
              </a:solidFill>
              <a:latin typeface="Comic Sans MS" panose="030F0702030302020204" pitchFamily="66" charset="0"/>
            </a:endParaRPr>
          </a:p>
          <a:p>
            <a:endParaRPr lang="tr-TR" sz="1600" dirty="0" smtClean="0">
              <a:latin typeface="Comic Sans MS" panose="030F0702030302020204" pitchFamily="66" charset="0"/>
            </a:endParaRPr>
          </a:p>
          <a:p>
            <a:r>
              <a:rPr lang="tr-TR" sz="2400" dirty="0" smtClean="0">
                <a:latin typeface="Comic Sans MS" panose="030F0702030302020204" pitchFamily="66" charset="0"/>
              </a:rPr>
              <a:t>Özgüven </a:t>
            </a:r>
            <a:r>
              <a:rPr lang="tr-TR" sz="2400" dirty="0">
                <a:latin typeface="Comic Sans MS" panose="030F0702030302020204" pitchFamily="66" charset="0"/>
              </a:rPr>
              <a:t>(2002) ise gözlemi </a:t>
            </a:r>
            <a:r>
              <a:rPr lang="tr-TR" sz="2400" b="1" dirty="0" smtClean="0">
                <a:latin typeface="Comic Sans MS" panose="030F0702030302020204" pitchFamily="66" charset="0"/>
              </a:rPr>
              <a:t>«herhangi </a:t>
            </a:r>
            <a:r>
              <a:rPr lang="tr-TR" sz="2400" b="1" dirty="0">
                <a:latin typeface="Comic Sans MS" panose="030F0702030302020204" pitchFamily="66" charset="0"/>
              </a:rPr>
              <a:t>bir olayı, nesneyi, kişi ya da grubu, mevcut durumunu ve özelliklerini ortaya koymak için, dikkatli ve planlı şekilde inceleme </a:t>
            </a:r>
            <a:r>
              <a:rPr lang="tr-TR" sz="2400" b="1" dirty="0" smtClean="0">
                <a:latin typeface="Comic Sans MS" panose="030F0702030302020204" pitchFamily="66" charset="0"/>
              </a:rPr>
              <a:t>olarak»</a:t>
            </a:r>
            <a:r>
              <a:rPr lang="tr-TR" sz="2400" dirty="0" smtClean="0">
                <a:latin typeface="Comic Sans MS" panose="030F0702030302020204" pitchFamily="66" charset="0"/>
              </a:rPr>
              <a:t> </a:t>
            </a:r>
            <a:r>
              <a:rPr lang="tr-TR" sz="2400" dirty="0">
                <a:latin typeface="Comic Sans MS" panose="030F0702030302020204" pitchFamily="66" charset="0"/>
              </a:rPr>
              <a:t>açıklar. </a:t>
            </a:r>
            <a:endParaRPr lang="tr-TR" sz="2400" dirty="0" smtClean="0">
              <a:latin typeface="Comic Sans MS" panose="030F0702030302020204" pitchFamily="66" charset="0"/>
            </a:endParaRPr>
          </a:p>
          <a:p>
            <a:endParaRPr lang="tr-TR" sz="1600" dirty="0">
              <a:latin typeface="Comic Sans MS" panose="030F0702030302020204" pitchFamily="66" charset="0"/>
            </a:endParaRPr>
          </a:p>
          <a:p>
            <a:r>
              <a:rPr lang="tr-TR" sz="2400" dirty="0" smtClean="0">
                <a:latin typeface="Comic Sans MS" panose="030F0702030302020204" pitchFamily="66" charset="0"/>
              </a:rPr>
              <a:t>Özgüven’e </a:t>
            </a:r>
            <a:r>
              <a:rPr lang="tr-TR" sz="2400" dirty="0">
                <a:latin typeface="Comic Sans MS" panose="030F0702030302020204" pitchFamily="66" charset="0"/>
              </a:rPr>
              <a:t>göre (2002), gözlemin belirgin </a:t>
            </a:r>
            <a:r>
              <a:rPr lang="tr-TR" sz="2400" dirty="0" smtClean="0">
                <a:latin typeface="Comic Sans MS" panose="030F0702030302020204" pitchFamily="66" charset="0"/>
              </a:rPr>
              <a:t>özellikleri;</a:t>
            </a:r>
          </a:p>
          <a:p>
            <a:endParaRPr lang="tr-TR" sz="2000" dirty="0" smtClean="0">
              <a:latin typeface="Comic Sans MS" panose="030F0702030302020204" pitchFamily="66" charset="0"/>
            </a:endParaRPr>
          </a:p>
          <a:p>
            <a:pPr marL="285750" indent="-285750">
              <a:buBlip>
                <a:blip r:embed="rId2"/>
              </a:buBlip>
            </a:pPr>
            <a:r>
              <a:rPr lang="tr-TR" sz="2400" dirty="0" smtClean="0">
                <a:latin typeface="Comic Sans MS" panose="030F0702030302020204" pitchFamily="66" charset="0"/>
              </a:rPr>
              <a:t>Gözlem</a:t>
            </a:r>
            <a:r>
              <a:rPr lang="tr-TR" sz="2400" dirty="0">
                <a:latin typeface="Comic Sans MS" panose="030F0702030302020204" pitchFamily="66" charset="0"/>
              </a:rPr>
              <a:t>, neyin, ne için, hangi durumlarda, hangi kaynaklar ile ne kadar sürede gözleneceği ve sonuçların nasıl kaydedileceği önceden belirlenen planlı bir incelemedir. </a:t>
            </a:r>
            <a:endParaRPr lang="tr-TR" sz="2400" dirty="0" smtClean="0">
              <a:latin typeface="Comic Sans MS" panose="030F0702030302020204" pitchFamily="66" charset="0"/>
            </a:endParaRPr>
          </a:p>
          <a:p>
            <a:pPr marL="285750" indent="-285750">
              <a:buBlip>
                <a:blip r:embed="rId2"/>
              </a:buBlip>
            </a:pPr>
            <a:endParaRPr lang="tr-TR" sz="2400" dirty="0" smtClean="0">
              <a:latin typeface="Comic Sans MS" panose="030F0702030302020204" pitchFamily="66" charset="0"/>
            </a:endParaRPr>
          </a:p>
          <a:p>
            <a:pPr marL="285750" indent="-285750">
              <a:buBlip>
                <a:blip r:embed="rId2"/>
              </a:buBlip>
            </a:pPr>
            <a:r>
              <a:rPr lang="tr-TR" sz="2400" dirty="0" smtClean="0">
                <a:latin typeface="Comic Sans MS" panose="030F0702030302020204" pitchFamily="66" charset="0"/>
              </a:rPr>
              <a:t>Gözlem </a:t>
            </a:r>
            <a:r>
              <a:rPr lang="tr-TR" sz="2400" dirty="0">
                <a:latin typeface="Comic Sans MS" panose="030F0702030302020204" pitchFamily="66" charset="0"/>
              </a:rPr>
              <a:t>bireyi, davranışlarını, bir olayı ya da durumu inceleyen ve onun hakkında bilgi toplamayı amaçlayan bir tekniktir.  </a:t>
            </a:r>
            <a:endParaRPr lang="tr-TR" sz="2400" dirty="0" smtClean="0">
              <a:latin typeface="Comic Sans MS" panose="030F0702030302020204" pitchFamily="66" charset="0"/>
            </a:endParaRPr>
          </a:p>
          <a:p>
            <a:pPr marL="285750" indent="-285750">
              <a:buBlip>
                <a:blip r:embed="rId2"/>
              </a:buBlip>
            </a:pPr>
            <a:endParaRPr lang="tr-TR" sz="2800" dirty="0" smtClean="0">
              <a:latin typeface="Comic Sans MS" panose="030F0702030302020204" pitchFamily="66" charset="0"/>
            </a:endParaRPr>
          </a:p>
        </p:txBody>
      </p:sp>
    </p:spTree>
    <p:extLst>
      <p:ext uri="{BB962C8B-B14F-4D97-AF65-F5344CB8AC3E}">
        <p14:creationId xmlns:p14="http://schemas.microsoft.com/office/powerpoint/2010/main" val="2397406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487025"/>
            <a:ext cx="8208912" cy="4893647"/>
          </a:xfrm>
          <a:prstGeom prst="rect">
            <a:avLst/>
          </a:prstGeom>
        </p:spPr>
        <p:txBody>
          <a:bodyPr wrap="square">
            <a:spAutoFit/>
          </a:bodyPr>
          <a:lstStyle/>
          <a:p>
            <a:endParaRPr lang="tr-TR" sz="2400" dirty="0">
              <a:latin typeface="Comic Sans MS" panose="030F0702030302020204" pitchFamily="66" charset="0"/>
            </a:endParaRPr>
          </a:p>
          <a:p>
            <a:pPr marL="285750" indent="-285750">
              <a:buBlip>
                <a:blip r:embed="rId2"/>
              </a:buBlip>
            </a:pPr>
            <a:r>
              <a:rPr lang="tr-TR" sz="2400" dirty="0">
                <a:latin typeface="Comic Sans MS" panose="030F0702030302020204" pitchFamily="66" charset="0"/>
              </a:rPr>
              <a:t>Gözlem sürecinde genellikle kişi, olay ya da durum olduğu gibi değiştirilmeden objektif bir şekilde gözlemlenir. </a:t>
            </a:r>
          </a:p>
          <a:p>
            <a:pPr marL="285750" indent="-285750">
              <a:buBlip>
                <a:blip r:embed="rId2"/>
              </a:buBlip>
            </a:pPr>
            <a:endParaRPr lang="tr-TR" sz="2400" dirty="0">
              <a:latin typeface="Comic Sans MS" panose="030F0702030302020204" pitchFamily="66" charset="0"/>
            </a:endParaRPr>
          </a:p>
          <a:p>
            <a:pPr marL="285750" indent="-285750">
              <a:buBlip>
                <a:blip r:embed="rId2"/>
              </a:buBlip>
            </a:pPr>
            <a:r>
              <a:rPr lang="tr-TR" sz="2400" dirty="0">
                <a:latin typeface="Comic Sans MS" panose="030F0702030302020204" pitchFamily="66" charset="0"/>
              </a:rPr>
              <a:t>Gözlemin geçerliliğini arttırmak için gözlem yapan kişinin gözlem konusunda dikkatli ve uyanık olması </a:t>
            </a:r>
            <a:r>
              <a:rPr lang="tr-TR" sz="2400" dirty="0" smtClean="0">
                <a:latin typeface="Comic Sans MS" panose="030F0702030302020204" pitchFamily="66" charset="0"/>
              </a:rPr>
              <a:t>beklenir.</a:t>
            </a:r>
          </a:p>
          <a:p>
            <a:pPr marL="285750" indent="-285750">
              <a:buBlip>
                <a:blip r:embed="rId2"/>
              </a:buBlip>
            </a:pPr>
            <a:endParaRPr lang="tr-TR" sz="2400" dirty="0">
              <a:latin typeface="Comic Sans MS" panose="030F0702030302020204" pitchFamily="66" charset="0"/>
            </a:endParaRPr>
          </a:p>
          <a:p>
            <a:pPr marL="285750" indent="-285750">
              <a:buBlip>
                <a:blip r:embed="rId2"/>
              </a:buBlip>
            </a:pPr>
            <a:r>
              <a:rPr lang="tr-TR" sz="2400" dirty="0" smtClean="0">
                <a:latin typeface="Comic Sans MS" panose="030F0702030302020204" pitchFamily="66" charset="0"/>
              </a:rPr>
              <a:t>Gözlem</a:t>
            </a:r>
            <a:r>
              <a:rPr lang="tr-TR" sz="2400" dirty="0">
                <a:latin typeface="Comic Sans MS" panose="030F0702030302020204" pitchFamily="66" charset="0"/>
              </a:rPr>
              <a:t>, bireyin gözlenebilir bütün davranışları hakkında yeni ve güvenilir bilgiler toplanmasına fırsat veren bir tekniktir.</a:t>
            </a:r>
          </a:p>
          <a:p>
            <a:endParaRPr lang="tr-TR" sz="2400" dirty="0" smtClean="0">
              <a:latin typeface="Comic Sans MS" panose="030F0702030302020204" pitchFamily="66" charset="0"/>
            </a:endParaRPr>
          </a:p>
        </p:txBody>
      </p:sp>
    </p:spTree>
    <p:extLst>
      <p:ext uri="{BB962C8B-B14F-4D97-AF65-F5344CB8AC3E}">
        <p14:creationId xmlns:p14="http://schemas.microsoft.com/office/powerpoint/2010/main" val="3342978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487025"/>
            <a:ext cx="8208912" cy="3785652"/>
          </a:xfrm>
          <a:prstGeom prst="rect">
            <a:avLst/>
          </a:prstGeom>
        </p:spPr>
        <p:txBody>
          <a:bodyPr wrap="square">
            <a:spAutoFit/>
          </a:bodyPr>
          <a:lstStyle/>
          <a:p>
            <a:endParaRPr lang="tr-TR" sz="2400" dirty="0" smtClean="0">
              <a:latin typeface="Comic Sans MS" panose="030F0702030302020204" pitchFamily="66" charset="0"/>
            </a:endParaRPr>
          </a:p>
          <a:p>
            <a:r>
              <a:rPr lang="tr-TR" sz="2400" dirty="0" smtClean="0">
                <a:latin typeface="Comic Sans MS" panose="030F0702030302020204" pitchFamily="66" charset="0"/>
              </a:rPr>
              <a:t>Okul </a:t>
            </a:r>
            <a:r>
              <a:rPr lang="tr-TR" sz="2400" dirty="0">
                <a:latin typeface="Comic Sans MS" panose="030F0702030302020204" pitchFamily="66" charset="0"/>
              </a:rPr>
              <a:t>öncesi dönemde öğretmenler çocukların gelişim özelliklerini ve akademik başarılarını değerlendirmek, ilgi ve ihtiyaçlarını ortaya koymak, problemleri belirlemek, iletişim kurmak ve programlarını gözden geçirmek için gözlemden yararlanırlar. </a:t>
            </a:r>
            <a:endParaRPr lang="tr-TR" sz="2400" dirty="0" smtClean="0">
              <a:latin typeface="Comic Sans MS" panose="030F0702030302020204" pitchFamily="66" charset="0"/>
            </a:endParaRPr>
          </a:p>
          <a:p>
            <a:endParaRPr lang="tr-TR" sz="2400" dirty="0">
              <a:latin typeface="Comic Sans MS" panose="030F0702030302020204" pitchFamily="66" charset="0"/>
            </a:endParaRPr>
          </a:p>
          <a:p>
            <a:r>
              <a:rPr lang="tr-TR" sz="2400" dirty="0" smtClean="0">
                <a:latin typeface="Comic Sans MS" panose="030F0702030302020204" pitchFamily="66" charset="0"/>
              </a:rPr>
              <a:t>Öğretmenler </a:t>
            </a:r>
            <a:r>
              <a:rPr lang="tr-TR" sz="2400" dirty="0">
                <a:latin typeface="Comic Sans MS" panose="030F0702030302020204" pitchFamily="66" charset="0"/>
              </a:rPr>
              <a:t>çocukların ilgi ve ihtiyaçlarına uygun nitelikli programlar için gözlemsel bilgiye ihtiyaç duyarlar. </a:t>
            </a:r>
          </a:p>
        </p:txBody>
      </p:sp>
    </p:spTree>
    <p:extLst>
      <p:ext uri="{BB962C8B-B14F-4D97-AF65-F5344CB8AC3E}">
        <p14:creationId xmlns:p14="http://schemas.microsoft.com/office/powerpoint/2010/main" val="13311652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332656"/>
            <a:ext cx="8208912" cy="5693866"/>
          </a:xfrm>
          <a:prstGeom prst="rect">
            <a:avLst/>
          </a:prstGeom>
        </p:spPr>
        <p:txBody>
          <a:bodyPr wrap="square">
            <a:spAutoFit/>
          </a:bodyPr>
          <a:lstStyle/>
          <a:p>
            <a:r>
              <a:rPr lang="tr-TR" sz="2800" b="1" dirty="0" smtClean="0">
                <a:solidFill>
                  <a:srgbClr val="FF0000"/>
                </a:solidFill>
                <a:latin typeface="Comic Sans MS" panose="030F0702030302020204" pitchFamily="66" charset="0"/>
              </a:rPr>
              <a:t>Gözlem </a:t>
            </a:r>
            <a:r>
              <a:rPr lang="tr-TR" sz="2800" b="1" dirty="0">
                <a:solidFill>
                  <a:srgbClr val="FF0000"/>
                </a:solidFill>
                <a:latin typeface="Comic Sans MS" panose="030F0702030302020204" pitchFamily="66" charset="0"/>
              </a:rPr>
              <a:t>tekniğinin </a:t>
            </a:r>
            <a:r>
              <a:rPr lang="tr-TR" sz="2800" b="1" dirty="0" smtClean="0">
                <a:solidFill>
                  <a:srgbClr val="FF0000"/>
                </a:solidFill>
                <a:latin typeface="Comic Sans MS" panose="030F0702030302020204" pitchFamily="66" charset="0"/>
              </a:rPr>
              <a:t>güçlü yanları; </a:t>
            </a:r>
          </a:p>
          <a:p>
            <a:endParaRPr lang="tr-TR" sz="2800" dirty="0">
              <a:latin typeface="Comic Sans MS" panose="030F0702030302020204" pitchFamily="66" charset="0"/>
            </a:endParaRPr>
          </a:p>
          <a:p>
            <a:pPr marL="342900" indent="-342900">
              <a:buBlip>
                <a:blip r:embed="rId2"/>
              </a:buBlip>
            </a:pPr>
            <a:r>
              <a:rPr lang="tr-TR" sz="2800" dirty="0" smtClean="0">
                <a:latin typeface="Comic Sans MS" panose="030F0702030302020204" pitchFamily="66" charset="0"/>
              </a:rPr>
              <a:t>Doğal </a:t>
            </a:r>
            <a:r>
              <a:rPr lang="tr-TR" sz="2800" dirty="0">
                <a:latin typeface="Comic Sans MS" panose="030F0702030302020204" pitchFamily="66" charset="0"/>
              </a:rPr>
              <a:t>ortamda gözlenen davranışlar gerçek durumu daha iyi yansıtırlar. </a:t>
            </a:r>
            <a:endParaRPr lang="tr-TR" sz="2800" dirty="0" smtClean="0">
              <a:latin typeface="Comic Sans MS" panose="030F0702030302020204" pitchFamily="66" charset="0"/>
            </a:endParaRPr>
          </a:p>
          <a:p>
            <a:pPr marL="342900" indent="-342900">
              <a:buBlip>
                <a:blip r:embed="rId2"/>
              </a:buBlip>
            </a:pPr>
            <a:endParaRPr lang="tr-TR" sz="2800" dirty="0">
              <a:latin typeface="Comic Sans MS" panose="030F0702030302020204" pitchFamily="66" charset="0"/>
            </a:endParaRPr>
          </a:p>
          <a:p>
            <a:pPr marL="342900" indent="-342900">
              <a:buBlip>
                <a:blip r:embed="rId2"/>
              </a:buBlip>
            </a:pPr>
            <a:r>
              <a:rPr lang="tr-TR" sz="2800" dirty="0" smtClean="0">
                <a:latin typeface="Comic Sans MS" panose="030F0702030302020204" pitchFamily="66" charset="0"/>
              </a:rPr>
              <a:t>Davranışları </a:t>
            </a:r>
            <a:r>
              <a:rPr lang="tr-TR" sz="2800" dirty="0">
                <a:latin typeface="Comic Sans MS" panose="030F0702030302020204" pitchFamily="66" charset="0"/>
              </a:rPr>
              <a:t>doğrudan gözleme fırsatı vermesidir. Böylece pek çok veri toplama aracı sayesinde ikinci elden ulaşılan verilerin neden olduğu dezavantajlar yaşanmaz. </a:t>
            </a:r>
            <a:endParaRPr lang="tr-TR" sz="2800" dirty="0" smtClean="0">
              <a:latin typeface="Comic Sans MS" panose="030F0702030302020204" pitchFamily="66" charset="0"/>
            </a:endParaRPr>
          </a:p>
          <a:p>
            <a:pPr marL="342900" indent="-342900">
              <a:buBlip>
                <a:blip r:embed="rId2"/>
              </a:buBlip>
            </a:pPr>
            <a:endParaRPr lang="tr-TR" sz="2800" dirty="0">
              <a:latin typeface="Comic Sans MS" panose="030F0702030302020204" pitchFamily="66" charset="0"/>
            </a:endParaRPr>
          </a:p>
          <a:p>
            <a:pPr marL="342900" indent="-342900">
              <a:buBlip>
                <a:blip r:embed="rId2"/>
              </a:buBlip>
            </a:pPr>
            <a:r>
              <a:rPr lang="tr-TR" sz="2800" dirty="0" smtClean="0">
                <a:latin typeface="Comic Sans MS" panose="030F0702030302020204" pitchFamily="66" charset="0"/>
              </a:rPr>
              <a:t>Gözlem</a:t>
            </a:r>
            <a:r>
              <a:rPr lang="tr-TR" sz="2800" dirty="0">
                <a:latin typeface="Comic Sans MS" panose="030F0702030302020204" pitchFamily="66" charset="0"/>
              </a:rPr>
              <a:t>, araç gereç gerektirmediği için bütün koşullarda rahatlıkla uygulanabilecek kolay bir tekniktir. </a:t>
            </a:r>
            <a:endParaRPr lang="tr-TR" sz="2800" dirty="0" smtClean="0">
              <a:latin typeface="Comic Sans MS" panose="030F0702030302020204" pitchFamily="66" charset="0"/>
            </a:endParaRPr>
          </a:p>
        </p:txBody>
      </p:sp>
    </p:spTree>
    <p:extLst>
      <p:ext uri="{BB962C8B-B14F-4D97-AF65-F5344CB8AC3E}">
        <p14:creationId xmlns:p14="http://schemas.microsoft.com/office/powerpoint/2010/main" val="1431025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476672"/>
            <a:ext cx="8208912" cy="5693866"/>
          </a:xfrm>
          <a:prstGeom prst="rect">
            <a:avLst/>
          </a:prstGeom>
        </p:spPr>
        <p:txBody>
          <a:bodyPr wrap="square">
            <a:spAutoFit/>
          </a:bodyPr>
          <a:lstStyle/>
          <a:p>
            <a:pPr marL="342900" indent="-342900">
              <a:buBlip>
                <a:blip r:embed="rId2"/>
              </a:buBlip>
            </a:pPr>
            <a:r>
              <a:rPr lang="tr-TR" sz="2800" dirty="0" smtClean="0">
                <a:latin typeface="Comic Sans MS" panose="030F0702030302020204" pitchFamily="66" charset="0"/>
              </a:rPr>
              <a:t>Gözlem </a:t>
            </a:r>
            <a:r>
              <a:rPr lang="tr-TR" sz="2800" dirty="0">
                <a:latin typeface="Comic Sans MS" panose="030F0702030302020204" pitchFamily="66" charset="0"/>
              </a:rPr>
              <a:t>yapmak, olay ve objelere rastgele bakmak değil, belli bir amacı olan sistemli bir etkinliktir. </a:t>
            </a:r>
            <a:endParaRPr lang="tr-TR" sz="2800" dirty="0" smtClean="0">
              <a:latin typeface="Comic Sans MS" panose="030F0702030302020204" pitchFamily="66" charset="0"/>
            </a:endParaRPr>
          </a:p>
          <a:p>
            <a:pPr marL="342900" indent="-342900">
              <a:buBlip>
                <a:blip r:embed="rId2"/>
              </a:buBlip>
            </a:pPr>
            <a:endParaRPr lang="tr-TR" sz="2800" dirty="0">
              <a:latin typeface="Comic Sans MS" panose="030F0702030302020204" pitchFamily="66" charset="0"/>
            </a:endParaRPr>
          </a:p>
          <a:p>
            <a:pPr marL="342900" indent="-342900">
              <a:buBlip>
                <a:blip r:embed="rId2"/>
              </a:buBlip>
            </a:pPr>
            <a:r>
              <a:rPr lang="tr-TR" sz="2800" dirty="0" smtClean="0">
                <a:latin typeface="Comic Sans MS" panose="030F0702030302020204" pitchFamily="66" charset="0"/>
              </a:rPr>
              <a:t>Gözlem</a:t>
            </a:r>
            <a:r>
              <a:rPr lang="tr-TR" sz="2800" dirty="0">
                <a:latin typeface="Comic Sans MS" panose="030F0702030302020204" pitchFamily="66" charset="0"/>
              </a:rPr>
              <a:t>, sadece çocuk hakkında bilgi toplamamıza değil karar vermemize de dayanak sağlar. </a:t>
            </a:r>
            <a:endParaRPr lang="tr-TR" sz="2800" dirty="0" smtClean="0">
              <a:latin typeface="Comic Sans MS" panose="030F0702030302020204" pitchFamily="66" charset="0"/>
            </a:endParaRPr>
          </a:p>
          <a:p>
            <a:pPr marL="342900" indent="-342900">
              <a:buBlip>
                <a:blip r:embed="rId2"/>
              </a:buBlip>
            </a:pPr>
            <a:endParaRPr lang="tr-TR" sz="2800" dirty="0">
              <a:latin typeface="Comic Sans MS" panose="030F0702030302020204" pitchFamily="66" charset="0"/>
            </a:endParaRPr>
          </a:p>
          <a:p>
            <a:pPr marL="342900" indent="-342900">
              <a:buBlip>
                <a:blip r:embed="rId2"/>
              </a:buBlip>
            </a:pPr>
            <a:r>
              <a:rPr lang="tr-TR" sz="2800" dirty="0" smtClean="0">
                <a:latin typeface="Comic Sans MS" panose="030F0702030302020204" pitchFamily="66" charset="0"/>
              </a:rPr>
              <a:t>Gözlem </a:t>
            </a:r>
            <a:r>
              <a:rPr lang="tr-TR" sz="2800" dirty="0">
                <a:latin typeface="Comic Sans MS" panose="030F0702030302020204" pitchFamily="66" charset="0"/>
              </a:rPr>
              <a:t>sadece duyular ile algılanalar değildir, algılananların bir anlam ifade edecek şekilde yorumlanması olarak tanımlanmaktadır. Harekete geçmek için gözlem bilgilerine ihtiyaç vardır. </a:t>
            </a:r>
            <a:endParaRPr lang="tr-TR" sz="2800" dirty="0" smtClean="0">
              <a:latin typeface="Comic Sans MS" panose="030F0702030302020204" pitchFamily="66" charset="0"/>
            </a:endParaRPr>
          </a:p>
        </p:txBody>
      </p:sp>
    </p:spTree>
    <p:extLst>
      <p:ext uri="{BB962C8B-B14F-4D97-AF65-F5344CB8AC3E}">
        <p14:creationId xmlns:p14="http://schemas.microsoft.com/office/powerpoint/2010/main" val="77276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332656"/>
            <a:ext cx="8208912" cy="5693866"/>
          </a:xfrm>
          <a:prstGeom prst="rect">
            <a:avLst/>
          </a:prstGeom>
        </p:spPr>
        <p:txBody>
          <a:bodyPr wrap="square">
            <a:spAutoFit/>
          </a:bodyPr>
          <a:lstStyle/>
          <a:p>
            <a:pPr marL="342900" indent="-342900">
              <a:buBlip>
                <a:blip r:embed="rId2"/>
              </a:buBlip>
            </a:pPr>
            <a:r>
              <a:rPr lang="tr-TR" sz="2800" dirty="0" smtClean="0">
                <a:latin typeface="Comic Sans MS" panose="030F0702030302020204" pitchFamily="66" charset="0"/>
              </a:rPr>
              <a:t>En </a:t>
            </a:r>
            <a:r>
              <a:rPr lang="tr-TR" sz="2800" dirty="0">
                <a:latin typeface="Comic Sans MS" panose="030F0702030302020204" pitchFamily="66" charset="0"/>
              </a:rPr>
              <a:t>doğal veri toplama süreci ve en pratik veri toplama aracı olan gözlem etkin bir eylemdir. </a:t>
            </a:r>
            <a:endParaRPr lang="tr-TR" sz="2800" dirty="0" smtClean="0">
              <a:latin typeface="Comic Sans MS" panose="030F0702030302020204" pitchFamily="66" charset="0"/>
            </a:endParaRPr>
          </a:p>
          <a:p>
            <a:pPr marL="342900" indent="-342900">
              <a:buBlip>
                <a:blip r:embed="rId2"/>
              </a:buBlip>
            </a:pPr>
            <a:endParaRPr lang="tr-TR" sz="2800" dirty="0">
              <a:latin typeface="Comic Sans MS" panose="030F0702030302020204" pitchFamily="66" charset="0"/>
            </a:endParaRPr>
          </a:p>
          <a:p>
            <a:pPr marL="342900" indent="-342900">
              <a:buBlip>
                <a:blip r:embed="rId2"/>
              </a:buBlip>
            </a:pPr>
            <a:r>
              <a:rPr lang="tr-TR" sz="2800" dirty="0" smtClean="0">
                <a:latin typeface="Comic Sans MS" panose="030F0702030302020204" pitchFamily="66" charset="0"/>
              </a:rPr>
              <a:t>Gözlem </a:t>
            </a:r>
            <a:r>
              <a:rPr lang="tr-TR" sz="2800" dirty="0">
                <a:latin typeface="Comic Sans MS" panose="030F0702030302020204" pitchFamily="66" charset="0"/>
              </a:rPr>
              <a:t>sayesinde çocukların motivasyonları, ilgi alanları, öğrenim stilleri, gereksinimleri, organizasyon becerileri, sözel dil gelişimi,  yazılı dil gelişimi,  arkadaşlarla iletişimi ve problem çözme teknikleri hakkında bilgi sahibi </a:t>
            </a:r>
            <a:r>
              <a:rPr lang="tr-TR" sz="2800" dirty="0" smtClean="0">
                <a:latin typeface="Comic Sans MS" panose="030F0702030302020204" pitchFamily="66" charset="0"/>
              </a:rPr>
              <a:t>olunur. </a:t>
            </a:r>
          </a:p>
          <a:p>
            <a:pPr marL="342900" indent="-342900">
              <a:buBlip>
                <a:blip r:embed="rId2"/>
              </a:buBlip>
            </a:pPr>
            <a:endParaRPr lang="tr-TR" sz="2800" dirty="0">
              <a:latin typeface="Comic Sans MS" panose="030F0702030302020204" pitchFamily="66" charset="0"/>
            </a:endParaRPr>
          </a:p>
          <a:p>
            <a:pPr marL="342900" indent="-342900">
              <a:buBlip>
                <a:blip r:embed="rId2"/>
              </a:buBlip>
            </a:pPr>
            <a:r>
              <a:rPr lang="tr-TR" sz="2800" dirty="0" smtClean="0">
                <a:latin typeface="Comic Sans MS" panose="030F0702030302020204" pitchFamily="66" charset="0"/>
              </a:rPr>
              <a:t>Planlı </a:t>
            </a:r>
            <a:r>
              <a:rPr lang="tr-TR" sz="2800" dirty="0">
                <a:latin typeface="Comic Sans MS" panose="030F0702030302020204" pitchFamily="66" charset="0"/>
              </a:rPr>
              <a:t>ve sistemli bir teknik olan gözlemin temel ilkeler göz önüne alınarak uygulanması önemli bir gerekliliktir. </a:t>
            </a:r>
          </a:p>
        </p:txBody>
      </p:sp>
    </p:spTree>
    <p:extLst>
      <p:ext uri="{BB962C8B-B14F-4D97-AF65-F5344CB8AC3E}">
        <p14:creationId xmlns:p14="http://schemas.microsoft.com/office/powerpoint/2010/main" val="849387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476672"/>
            <a:ext cx="8280920" cy="5262979"/>
          </a:xfrm>
          <a:prstGeom prst="rect">
            <a:avLst/>
          </a:prstGeom>
        </p:spPr>
        <p:txBody>
          <a:bodyPr wrap="square">
            <a:spAutoFit/>
          </a:bodyPr>
          <a:lstStyle/>
          <a:p>
            <a:r>
              <a:rPr lang="tr-TR" sz="2400" b="1" dirty="0">
                <a:solidFill>
                  <a:srgbClr val="FF0000"/>
                </a:solidFill>
                <a:latin typeface="Comic Sans MS" panose="030F0702030302020204" pitchFamily="66" charset="0"/>
              </a:rPr>
              <a:t>2. Gözlem Sürecinde İzlenecek Temel İlkeler </a:t>
            </a:r>
            <a:endParaRPr lang="tr-TR" sz="2400" b="1" dirty="0" smtClean="0">
              <a:solidFill>
                <a:srgbClr val="FF0000"/>
              </a:solidFill>
              <a:latin typeface="Comic Sans MS" panose="030F0702030302020204" pitchFamily="66" charset="0"/>
            </a:endParaRPr>
          </a:p>
          <a:p>
            <a:endParaRPr lang="tr-TR" sz="2400" dirty="0">
              <a:latin typeface="Comic Sans MS" panose="030F0702030302020204" pitchFamily="66" charset="0"/>
            </a:endParaRPr>
          </a:p>
          <a:p>
            <a:r>
              <a:rPr lang="tr-TR" sz="2400" dirty="0" smtClean="0">
                <a:latin typeface="Comic Sans MS" panose="030F0702030302020204" pitchFamily="66" charset="0"/>
              </a:rPr>
              <a:t>Başarılı </a:t>
            </a:r>
            <a:r>
              <a:rPr lang="tr-TR" sz="2400" dirty="0">
                <a:latin typeface="Comic Sans MS" panose="030F0702030302020204" pitchFamily="66" charset="0"/>
              </a:rPr>
              <a:t>bir gözlem için izlenmesi gereken </a:t>
            </a:r>
            <a:r>
              <a:rPr lang="tr-TR" sz="2400" dirty="0" smtClean="0">
                <a:latin typeface="Comic Sans MS" panose="030F0702030302020204" pitchFamily="66" charset="0"/>
              </a:rPr>
              <a:t>ilkeler; </a:t>
            </a:r>
          </a:p>
          <a:p>
            <a:endParaRPr lang="tr-TR" sz="2400" dirty="0" smtClean="0">
              <a:latin typeface="Comic Sans MS" panose="030F0702030302020204" pitchFamily="66" charset="0"/>
            </a:endParaRPr>
          </a:p>
          <a:p>
            <a:pPr marL="342900" indent="-342900">
              <a:buBlip>
                <a:blip r:embed="rId2"/>
              </a:buBlip>
            </a:pPr>
            <a:r>
              <a:rPr lang="tr-TR" sz="2400" dirty="0" smtClean="0">
                <a:latin typeface="Comic Sans MS" panose="030F0702030302020204" pitchFamily="66" charset="0"/>
              </a:rPr>
              <a:t>Okul </a:t>
            </a:r>
            <a:r>
              <a:rPr lang="tr-TR" sz="2400" dirty="0">
                <a:latin typeface="Comic Sans MS" panose="030F0702030302020204" pitchFamily="66" charset="0"/>
              </a:rPr>
              <a:t>öncesi öğretmeni gözleme başlamadan önce amacını belirleyerek bir gözlem planı hazırlamalıdır. </a:t>
            </a:r>
            <a:endParaRPr lang="tr-TR" sz="2400" dirty="0" smtClean="0">
              <a:latin typeface="Comic Sans MS" panose="030F0702030302020204" pitchFamily="66" charset="0"/>
            </a:endParaRPr>
          </a:p>
          <a:p>
            <a:endParaRPr lang="tr-TR" sz="2400" dirty="0">
              <a:latin typeface="Comic Sans MS" panose="030F0702030302020204" pitchFamily="66" charset="0"/>
            </a:endParaRPr>
          </a:p>
          <a:p>
            <a:pPr marL="342900" indent="-342900">
              <a:buBlip>
                <a:blip r:embed="rId2"/>
              </a:buBlip>
            </a:pPr>
            <a:r>
              <a:rPr lang="tr-TR" sz="2400" dirty="0" smtClean="0">
                <a:latin typeface="Comic Sans MS" panose="030F0702030302020204" pitchFamily="66" charset="0"/>
              </a:rPr>
              <a:t>Okul </a:t>
            </a:r>
            <a:r>
              <a:rPr lang="tr-TR" sz="2400" dirty="0">
                <a:latin typeface="Comic Sans MS" panose="030F0702030302020204" pitchFamily="66" charset="0"/>
              </a:rPr>
              <a:t>öncesi dönemde çocuğun farklı zamanlarda gözlenmesi daha güvenli bilgi edinmesine katkı sağlar</a:t>
            </a:r>
            <a:r>
              <a:rPr lang="tr-TR" sz="2400" dirty="0" smtClean="0">
                <a:latin typeface="Comic Sans MS" panose="030F0702030302020204" pitchFamily="66" charset="0"/>
              </a:rPr>
              <a:t>.</a:t>
            </a:r>
          </a:p>
          <a:p>
            <a:pPr marL="342900" indent="-342900">
              <a:buBlip>
                <a:blip r:embed="rId2"/>
              </a:buBlip>
            </a:pPr>
            <a:endParaRPr lang="tr-TR" sz="2400" dirty="0">
              <a:latin typeface="Comic Sans MS" panose="030F0702030302020204" pitchFamily="66" charset="0"/>
            </a:endParaRPr>
          </a:p>
          <a:p>
            <a:pPr marL="285750" indent="-285750">
              <a:buBlip>
                <a:blip r:embed="rId2"/>
              </a:buBlip>
            </a:pPr>
            <a:r>
              <a:rPr lang="tr-TR" sz="2400" dirty="0">
                <a:latin typeface="Comic Sans MS" panose="030F0702030302020204" pitchFamily="66" charset="0"/>
              </a:rPr>
              <a:t>Öğretmen gözlem sürecini kayıt altına almalı ve yeri geldikçe kullanmak üzere çocukların </a:t>
            </a:r>
            <a:r>
              <a:rPr lang="tr-TR" sz="2400" dirty="0" err="1">
                <a:latin typeface="Comic Sans MS" panose="030F0702030302020204" pitchFamily="66" charset="0"/>
              </a:rPr>
              <a:t>portfolyo</a:t>
            </a:r>
            <a:r>
              <a:rPr lang="tr-TR" sz="2400" dirty="0">
                <a:latin typeface="Comic Sans MS" panose="030F0702030302020204" pitchFamily="66" charset="0"/>
              </a:rPr>
              <a:t> dosyalarında muhafaza etmelidir. </a:t>
            </a:r>
            <a:endParaRPr lang="tr-TR" sz="2400" dirty="0" smtClean="0">
              <a:latin typeface="Comic Sans MS" panose="030F0702030302020204" pitchFamily="66" charset="0"/>
            </a:endParaRPr>
          </a:p>
          <a:p>
            <a:pPr marL="285750" indent="-285750">
              <a:buBlip>
                <a:blip r:embed="rId2"/>
              </a:buBlip>
            </a:pPr>
            <a:endParaRPr lang="tr-TR" sz="2400" dirty="0">
              <a:latin typeface="Comic Sans MS" panose="030F0702030302020204" pitchFamily="66" charset="0"/>
            </a:endParaRPr>
          </a:p>
        </p:txBody>
      </p:sp>
    </p:spTree>
    <p:extLst>
      <p:ext uri="{BB962C8B-B14F-4D97-AF65-F5344CB8AC3E}">
        <p14:creationId xmlns:p14="http://schemas.microsoft.com/office/powerpoint/2010/main" val="3697357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476672"/>
            <a:ext cx="8280920" cy="5262979"/>
          </a:xfrm>
          <a:prstGeom prst="rect">
            <a:avLst/>
          </a:prstGeom>
        </p:spPr>
        <p:txBody>
          <a:bodyPr wrap="square">
            <a:spAutoFit/>
          </a:bodyPr>
          <a:lstStyle/>
          <a:p>
            <a:pPr marL="285750" indent="-285750">
              <a:buBlip>
                <a:blip r:embed="rId2"/>
              </a:buBlip>
            </a:pPr>
            <a:r>
              <a:rPr lang="tr-TR" sz="2400" dirty="0" smtClean="0">
                <a:latin typeface="Comic Sans MS" panose="030F0702030302020204" pitchFamily="66" charset="0"/>
              </a:rPr>
              <a:t>Öğretmen </a:t>
            </a:r>
            <a:r>
              <a:rPr lang="tr-TR" sz="2400" dirty="0">
                <a:latin typeface="Comic Sans MS" panose="030F0702030302020204" pitchFamily="66" charset="0"/>
              </a:rPr>
              <a:t>gözlem yaparken öznel değil nesnel değerlendirme ölçütlerini kullanmalıdır. </a:t>
            </a:r>
            <a:endParaRPr lang="tr-TR" sz="2400" dirty="0" smtClean="0">
              <a:latin typeface="Comic Sans MS" panose="030F0702030302020204" pitchFamily="66" charset="0"/>
            </a:endParaRPr>
          </a:p>
          <a:p>
            <a:endParaRPr lang="tr-TR" sz="2400" dirty="0">
              <a:latin typeface="Comic Sans MS" panose="030F0702030302020204" pitchFamily="66" charset="0"/>
            </a:endParaRPr>
          </a:p>
          <a:p>
            <a:pPr marL="285750" indent="-285750">
              <a:buBlip>
                <a:blip r:embed="rId2"/>
              </a:buBlip>
            </a:pPr>
            <a:r>
              <a:rPr lang="tr-TR" sz="2400" dirty="0">
                <a:latin typeface="Comic Sans MS" panose="030F0702030302020204" pitchFamily="66" charset="0"/>
              </a:rPr>
              <a:t>Öğretmen çocuğun davranışlarını dikkatli incelemelidir</a:t>
            </a:r>
            <a:r>
              <a:rPr lang="tr-TR" sz="2400" dirty="0" smtClean="0">
                <a:latin typeface="Comic Sans MS" panose="030F0702030302020204" pitchFamily="66" charset="0"/>
              </a:rPr>
              <a:t>.</a:t>
            </a:r>
          </a:p>
          <a:p>
            <a:pPr marL="285750" indent="-285750">
              <a:buBlip>
                <a:blip r:embed="rId2"/>
              </a:buBlip>
            </a:pPr>
            <a:endParaRPr lang="tr-TR" sz="2400" dirty="0">
              <a:latin typeface="Comic Sans MS" panose="030F0702030302020204" pitchFamily="66" charset="0"/>
            </a:endParaRPr>
          </a:p>
          <a:p>
            <a:pPr marL="285750" indent="-285750">
              <a:buBlip>
                <a:blip r:embed="rId2"/>
              </a:buBlip>
            </a:pPr>
            <a:r>
              <a:rPr lang="tr-TR" sz="2400" dirty="0">
                <a:latin typeface="Comic Sans MS" panose="030F0702030302020204" pitchFamily="66" charset="0"/>
              </a:rPr>
              <a:t>Okul öncesi dönemde çocukların gelişimlerini takip edebilmek için gözlemlerin sürekli ve sık aralıklarla yapılması önemlidir. </a:t>
            </a:r>
            <a:endParaRPr lang="tr-TR" sz="2400" dirty="0" smtClean="0">
              <a:latin typeface="Comic Sans MS" panose="030F0702030302020204" pitchFamily="66" charset="0"/>
            </a:endParaRPr>
          </a:p>
          <a:p>
            <a:endParaRPr lang="tr-TR" sz="2400" dirty="0">
              <a:latin typeface="Comic Sans MS" panose="030F0702030302020204" pitchFamily="66" charset="0"/>
            </a:endParaRPr>
          </a:p>
          <a:p>
            <a:pPr marL="285750" indent="-285750">
              <a:buBlip>
                <a:blip r:embed="rId2"/>
              </a:buBlip>
            </a:pPr>
            <a:r>
              <a:rPr lang="tr-TR" sz="2400" dirty="0">
                <a:latin typeface="Comic Sans MS" panose="030F0702030302020204" pitchFamily="66" charset="0"/>
              </a:rPr>
              <a:t>Öğretmenin gözlem sonucu elde ettiği bilgiler gizli kalmalıdır.  </a:t>
            </a:r>
          </a:p>
          <a:p>
            <a:pPr marL="285750" indent="-285750">
              <a:buBlip>
                <a:blip r:embed="rId2"/>
              </a:buBlip>
            </a:pPr>
            <a:endParaRPr lang="tr-TR" sz="2400" dirty="0">
              <a:latin typeface="Comic Sans MS" panose="030F0702030302020204" pitchFamily="66" charset="0"/>
            </a:endParaRPr>
          </a:p>
          <a:p>
            <a:pPr marL="285750" indent="-285750">
              <a:buBlip>
                <a:blip r:embed="rId2"/>
              </a:buBlip>
            </a:pPr>
            <a:r>
              <a:rPr lang="tr-TR" sz="2400" dirty="0">
                <a:latin typeface="Comic Sans MS" panose="030F0702030302020204" pitchFamily="66" charset="0"/>
              </a:rPr>
              <a:t>Gözlemlerin mümkün olduğunca birden fazla gözlemci tarafından </a:t>
            </a:r>
            <a:r>
              <a:rPr lang="tr-TR" sz="2400" dirty="0" smtClean="0">
                <a:latin typeface="Comic Sans MS" panose="030F0702030302020204" pitchFamily="66" charset="0"/>
              </a:rPr>
              <a:t>yapılmalıdır.</a:t>
            </a:r>
            <a:endParaRPr lang="tr-TR" sz="2400" dirty="0" smtClean="0">
              <a:latin typeface="Comic Sans MS" panose="030F0702030302020204" pitchFamily="66" charset="0"/>
            </a:endParaRPr>
          </a:p>
        </p:txBody>
      </p:sp>
    </p:spTree>
    <p:extLst>
      <p:ext uri="{BB962C8B-B14F-4D97-AF65-F5344CB8AC3E}">
        <p14:creationId xmlns:p14="http://schemas.microsoft.com/office/powerpoint/2010/main" val="664157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476672"/>
            <a:ext cx="8208912" cy="3416320"/>
          </a:xfrm>
          <a:prstGeom prst="rect">
            <a:avLst/>
          </a:prstGeom>
        </p:spPr>
        <p:txBody>
          <a:bodyPr wrap="square">
            <a:spAutoFit/>
          </a:bodyPr>
          <a:lstStyle/>
          <a:p>
            <a:pPr marL="342900" indent="-342900">
              <a:buBlip>
                <a:blip r:embed="rId2"/>
              </a:buBlip>
            </a:pPr>
            <a:r>
              <a:rPr lang="tr-TR" sz="2400" dirty="0">
                <a:latin typeface="Comic Sans MS" panose="030F0702030302020204" pitchFamily="66" charset="0"/>
              </a:rPr>
              <a:t>Öğretmen gözlem sırasında çocuğun gösterdiği davranışı; koşulları, yer, durum ve zamanı belirtilerek kaydetmelidir. </a:t>
            </a:r>
            <a:endParaRPr lang="tr-TR" sz="2400" dirty="0" smtClean="0">
              <a:latin typeface="Comic Sans MS" panose="030F0702030302020204" pitchFamily="66" charset="0"/>
            </a:endParaRPr>
          </a:p>
          <a:p>
            <a:pPr marL="342900" indent="-342900">
              <a:buBlip>
                <a:blip r:embed="rId2"/>
              </a:buBlip>
            </a:pPr>
            <a:endParaRPr lang="tr-TR" sz="2400" dirty="0" smtClean="0">
              <a:latin typeface="Comic Sans MS" panose="030F0702030302020204" pitchFamily="66" charset="0"/>
            </a:endParaRPr>
          </a:p>
          <a:p>
            <a:pPr marL="342900" indent="-342900">
              <a:buBlip>
                <a:blip r:embed="rId2"/>
              </a:buBlip>
            </a:pPr>
            <a:r>
              <a:rPr lang="tr-TR" sz="2400" dirty="0" smtClean="0">
                <a:latin typeface="Comic Sans MS" panose="030F0702030302020204" pitchFamily="66" charset="0"/>
              </a:rPr>
              <a:t>Öğretmen </a:t>
            </a:r>
            <a:r>
              <a:rPr lang="tr-TR" sz="2400" dirty="0">
                <a:latin typeface="Comic Sans MS" panose="030F0702030302020204" pitchFamily="66" charset="0"/>
              </a:rPr>
              <a:t>tipik ve anlamlı davranışları gözlemlemeli, gereksiz ayrıntıları gözlenen duruma karıştırmamalıdır. </a:t>
            </a:r>
            <a:endParaRPr lang="tr-TR" sz="2400" dirty="0" smtClean="0">
              <a:latin typeface="Comic Sans MS" panose="030F0702030302020204" pitchFamily="66" charset="0"/>
            </a:endParaRPr>
          </a:p>
          <a:p>
            <a:pPr marL="342900" indent="-342900">
              <a:buBlip>
                <a:blip r:embed="rId2"/>
              </a:buBlip>
            </a:pPr>
            <a:endParaRPr lang="tr-TR" sz="2400" dirty="0">
              <a:latin typeface="Comic Sans MS" panose="030F0702030302020204" pitchFamily="66" charset="0"/>
            </a:endParaRPr>
          </a:p>
          <a:p>
            <a:pPr marL="342900" indent="-342900">
              <a:buBlip>
                <a:blip r:embed="rId2"/>
              </a:buBlip>
            </a:pPr>
            <a:r>
              <a:rPr lang="tr-TR" sz="2400" dirty="0" smtClean="0">
                <a:latin typeface="Comic Sans MS" panose="030F0702030302020204" pitchFamily="66" charset="0"/>
              </a:rPr>
              <a:t>Her </a:t>
            </a:r>
            <a:r>
              <a:rPr lang="tr-TR" sz="2400" dirty="0">
                <a:latin typeface="Comic Sans MS" panose="030F0702030302020204" pitchFamily="66" charset="0"/>
              </a:rPr>
              <a:t>gözlem bir çocuğa yönelik olmalıdır. </a:t>
            </a:r>
          </a:p>
        </p:txBody>
      </p:sp>
    </p:spTree>
    <p:extLst>
      <p:ext uri="{BB962C8B-B14F-4D97-AF65-F5344CB8AC3E}">
        <p14:creationId xmlns:p14="http://schemas.microsoft.com/office/powerpoint/2010/main" val="3058296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548680"/>
            <a:ext cx="8352928" cy="5632311"/>
          </a:xfrm>
          <a:prstGeom prst="rect">
            <a:avLst/>
          </a:prstGeom>
        </p:spPr>
        <p:txBody>
          <a:bodyPr wrap="square">
            <a:spAutoFit/>
          </a:bodyPr>
          <a:lstStyle/>
          <a:p>
            <a:r>
              <a:rPr lang="tr-TR" sz="2400" b="1" dirty="0">
                <a:solidFill>
                  <a:srgbClr val="FF0000"/>
                </a:solidFill>
                <a:latin typeface="Comic Sans MS" panose="030F0702030302020204" pitchFamily="66" charset="0"/>
              </a:rPr>
              <a:t>3. Gözlem Yapmanın Aşamaları </a:t>
            </a:r>
            <a:endParaRPr lang="tr-TR" sz="2400" b="1" dirty="0" smtClean="0">
              <a:solidFill>
                <a:srgbClr val="FF0000"/>
              </a:solidFill>
              <a:latin typeface="Comic Sans MS" panose="030F0702030302020204" pitchFamily="66" charset="0"/>
            </a:endParaRPr>
          </a:p>
          <a:p>
            <a:endParaRPr lang="tr-TR" sz="2400" dirty="0">
              <a:latin typeface="Comic Sans MS" panose="030F0702030302020204" pitchFamily="66" charset="0"/>
            </a:endParaRPr>
          </a:p>
          <a:p>
            <a:r>
              <a:rPr lang="tr-TR" sz="2400" dirty="0" smtClean="0">
                <a:latin typeface="Comic Sans MS" panose="030F0702030302020204" pitchFamily="66" charset="0"/>
              </a:rPr>
              <a:t>Gözlem </a:t>
            </a:r>
            <a:r>
              <a:rPr lang="tr-TR" sz="2400" dirty="0">
                <a:latin typeface="Comic Sans MS" panose="030F0702030302020204" pitchFamily="66" charset="0"/>
              </a:rPr>
              <a:t>tekniği üç aşamadan oluşur. </a:t>
            </a:r>
            <a:endParaRPr lang="tr-TR" sz="2400" dirty="0" smtClean="0">
              <a:latin typeface="Comic Sans MS" panose="030F0702030302020204" pitchFamily="66" charset="0"/>
            </a:endParaRPr>
          </a:p>
          <a:p>
            <a:endParaRPr lang="tr-TR" sz="2400" dirty="0">
              <a:latin typeface="Comic Sans MS" panose="030F0702030302020204" pitchFamily="66" charset="0"/>
            </a:endParaRPr>
          </a:p>
          <a:p>
            <a:r>
              <a:rPr lang="tr-TR" sz="2400" b="1" dirty="0" smtClean="0">
                <a:solidFill>
                  <a:srgbClr val="0070C0"/>
                </a:solidFill>
                <a:latin typeface="Comic Sans MS" panose="030F0702030302020204" pitchFamily="66" charset="0"/>
              </a:rPr>
              <a:t>1- Planlama Aşaması: </a:t>
            </a:r>
            <a:r>
              <a:rPr lang="tr-TR" sz="2400" dirty="0">
                <a:latin typeface="Comic Sans MS" panose="030F0702030302020204" pitchFamily="66" charset="0"/>
              </a:rPr>
              <a:t>G</a:t>
            </a:r>
            <a:r>
              <a:rPr lang="tr-TR" sz="2400" dirty="0" smtClean="0">
                <a:latin typeface="Comic Sans MS" panose="030F0702030302020204" pitchFamily="66" charset="0"/>
              </a:rPr>
              <a:t>özleme </a:t>
            </a:r>
            <a:r>
              <a:rPr lang="tr-TR" sz="2400" dirty="0">
                <a:latin typeface="Comic Sans MS" panose="030F0702030302020204" pitchFamily="66" charset="0"/>
              </a:rPr>
              <a:t>ilişkin hazırlığın yapıldığı, gözlenen kişiye, gözlemciye, ortama, zamana ve gözlem araçlarına ilişkin ayrıntıların belirlendiği </a:t>
            </a:r>
            <a:r>
              <a:rPr lang="tr-TR" sz="2400" dirty="0" smtClean="0">
                <a:latin typeface="Comic Sans MS" panose="030F0702030302020204" pitchFamily="66" charset="0"/>
              </a:rPr>
              <a:t>aşamadır</a:t>
            </a:r>
            <a:r>
              <a:rPr lang="tr-TR" sz="2400" dirty="0">
                <a:latin typeface="Comic Sans MS" panose="030F0702030302020204" pitchFamily="66" charset="0"/>
              </a:rPr>
              <a:t>. </a:t>
            </a:r>
            <a:endParaRPr lang="tr-TR" sz="2400" dirty="0" smtClean="0">
              <a:latin typeface="Comic Sans MS" panose="030F0702030302020204" pitchFamily="66" charset="0"/>
            </a:endParaRPr>
          </a:p>
          <a:p>
            <a:endParaRPr lang="tr-TR" sz="2400" dirty="0">
              <a:latin typeface="Comic Sans MS" panose="030F0702030302020204" pitchFamily="66" charset="0"/>
            </a:endParaRPr>
          </a:p>
          <a:p>
            <a:r>
              <a:rPr lang="tr-TR" sz="2400" b="1" dirty="0" smtClean="0">
                <a:solidFill>
                  <a:srgbClr val="0070C0"/>
                </a:solidFill>
                <a:latin typeface="Comic Sans MS" panose="030F0702030302020204" pitchFamily="66" charset="0"/>
              </a:rPr>
              <a:t>2- Gözlem </a:t>
            </a:r>
            <a:r>
              <a:rPr lang="tr-TR" sz="2400" b="1" dirty="0">
                <a:solidFill>
                  <a:srgbClr val="0070C0"/>
                </a:solidFill>
                <a:latin typeface="Comic Sans MS" panose="030F0702030302020204" pitchFamily="66" charset="0"/>
              </a:rPr>
              <a:t>ve </a:t>
            </a:r>
            <a:r>
              <a:rPr lang="tr-TR" sz="2400" b="1" dirty="0" smtClean="0">
                <a:solidFill>
                  <a:srgbClr val="0070C0"/>
                </a:solidFill>
                <a:latin typeface="Comic Sans MS" panose="030F0702030302020204" pitchFamily="66" charset="0"/>
              </a:rPr>
              <a:t>Kayıt Aşaması: </a:t>
            </a:r>
            <a:r>
              <a:rPr lang="tr-TR" sz="2400" dirty="0" smtClean="0">
                <a:latin typeface="Comic Sans MS" panose="030F0702030302020204" pitchFamily="66" charset="0"/>
              </a:rPr>
              <a:t>Farklı </a:t>
            </a:r>
            <a:r>
              <a:rPr lang="tr-TR" sz="2400" dirty="0">
                <a:latin typeface="Comic Sans MS" panose="030F0702030302020204" pitchFamily="66" charset="0"/>
              </a:rPr>
              <a:t>gözlem türleri ile araçlarının kullanıldığı amaca yönelik uygulamaların </a:t>
            </a:r>
            <a:r>
              <a:rPr lang="tr-TR" sz="2400" dirty="0" smtClean="0">
                <a:latin typeface="Comic Sans MS" panose="030F0702030302020204" pitchFamily="66" charset="0"/>
              </a:rPr>
              <a:t>yapıldığı aşamadır. </a:t>
            </a:r>
          </a:p>
          <a:p>
            <a:endParaRPr lang="tr-TR" sz="2400" dirty="0">
              <a:latin typeface="Comic Sans MS" panose="030F0702030302020204" pitchFamily="66" charset="0"/>
            </a:endParaRPr>
          </a:p>
          <a:p>
            <a:r>
              <a:rPr lang="tr-TR" sz="2400" b="1" dirty="0" smtClean="0">
                <a:solidFill>
                  <a:srgbClr val="0070C0"/>
                </a:solidFill>
                <a:latin typeface="Comic Sans MS" panose="030F0702030302020204" pitchFamily="66" charset="0"/>
              </a:rPr>
              <a:t>3- </a:t>
            </a:r>
            <a:r>
              <a:rPr lang="tr-TR" sz="2400" b="1" dirty="0" err="1" smtClean="0">
                <a:solidFill>
                  <a:srgbClr val="0070C0"/>
                </a:solidFill>
                <a:latin typeface="Comic Sans MS" panose="030F0702030302020204" pitchFamily="66" charset="0"/>
              </a:rPr>
              <a:t>Raporlaştırma</a:t>
            </a:r>
            <a:r>
              <a:rPr lang="tr-TR" sz="2400" b="1" dirty="0" smtClean="0">
                <a:solidFill>
                  <a:srgbClr val="0070C0"/>
                </a:solidFill>
                <a:latin typeface="Comic Sans MS" panose="030F0702030302020204" pitchFamily="66" charset="0"/>
              </a:rPr>
              <a:t> Aşaması: </a:t>
            </a:r>
            <a:r>
              <a:rPr lang="tr-TR" sz="2400" dirty="0" smtClean="0">
                <a:latin typeface="Comic Sans MS" panose="030F0702030302020204" pitchFamily="66" charset="0"/>
              </a:rPr>
              <a:t>Gözlemden </a:t>
            </a:r>
            <a:r>
              <a:rPr lang="tr-TR" sz="2400" dirty="0">
                <a:latin typeface="Comic Sans MS" panose="030F0702030302020204" pitchFamily="66" charset="0"/>
              </a:rPr>
              <a:t>elde edilen verilerin yorumlandığı ve </a:t>
            </a:r>
            <a:r>
              <a:rPr lang="tr-TR" sz="2400" dirty="0" smtClean="0">
                <a:latin typeface="Comic Sans MS" panose="030F0702030302020204" pitchFamily="66" charset="0"/>
              </a:rPr>
              <a:t>kullanıldığı aşamadır</a:t>
            </a:r>
            <a:r>
              <a:rPr lang="tr-TR" sz="2400" dirty="0">
                <a:latin typeface="Comic Sans MS" panose="030F0702030302020204" pitchFamily="66" charset="0"/>
              </a:rPr>
              <a:t>. </a:t>
            </a:r>
            <a:endParaRPr lang="tr-TR" sz="2400" dirty="0" smtClean="0">
              <a:latin typeface="Comic Sans MS" panose="030F0702030302020204" pitchFamily="66" charset="0"/>
            </a:endParaRPr>
          </a:p>
          <a:p>
            <a:endParaRPr lang="tr-TR" sz="2400" dirty="0">
              <a:latin typeface="Comic Sans MS" panose="030F0702030302020204" pitchFamily="66" charset="0"/>
            </a:endParaRPr>
          </a:p>
        </p:txBody>
      </p:sp>
    </p:spTree>
    <p:extLst>
      <p:ext uri="{BB962C8B-B14F-4D97-AF65-F5344CB8AC3E}">
        <p14:creationId xmlns:p14="http://schemas.microsoft.com/office/powerpoint/2010/main" val="3512457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332656"/>
            <a:ext cx="8352928" cy="4154984"/>
          </a:xfrm>
          <a:prstGeom prst="rect">
            <a:avLst/>
          </a:prstGeom>
        </p:spPr>
        <p:txBody>
          <a:bodyPr wrap="square">
            <a:spAutoFit/>
          </a:bodyPr>
          <a:lstStyle/>
          <a:p>
            <a:r>
              <a:rPr lang="tr-TR" sz="2400" b="1" dirty="0" smtClean="0">
                <a:solidFill>
                  <a:srgbClr val="0070C0"/>
                </a:solidFill>
                <a:latin typeface="Comic Sans MS" panose="030F0702030302020204" pitchFamily="66" charset="0"/>
              </a:rPr>
              <a:t>1</a:t>
            </a:r>
            <a:r>
              <a:rPr lang="tr-TR" sz="2400" b="1" dirty="0">
                <a:solidFill>
                  <a:srgbClr val="0070C0"/>
                </a:solidFill>
                <a:latin typeface="Comic Sans MS" panose="030F0702030302020204" pitchFamily="66" charset="0"/>
              </a:rPr>
              <a:t>. Planlama </a:t>
            </a:r>
            <a:r>
              <a:rPr lang="tr-TR" sz="2400" b="1" dirty="0" smtClean="0">
                <a:solidFill>
                  <a:srgbClr val="0070C0"/>
                </a:solidFill>
                <a:latin typeface="Comic Sans MS" panose="030F0702030302020204" pitchFamily="66" charset="0"/>
              </a:rPr>
              <a:t>Aşaması</a:t>
            </a:r>
          </a:p>
          <a:p>
            <a:endParaRPr lang="tr-TR" sz="2400" dirty="0">
              <a:latin typeface="Comic Sans MS" panose="030F0702030302020204" pitchFamily="66" charset="0"/>
            </a:endParaRPr>
          </a:p>
          <a:p>
            <a:r>
              <a:rPr lang="tr-TR" sz="2400" dirty="0" smtClean="0">
                <a:latin typeface="Comic Sans MS" panose="030F0702030302020204" pitchFamily="66" charset="0"/>
              </a:rPr>
              <a:t>Gözlem sürecinin planlanmasında ilk </a:t>
            </a:r>
            <a:r>
              <a:rPr lang="tr-TR" sz="2400" dirty="0">
                <a:latin typeface="Comic Sans MS" panose="030F0702030302020204" pitchFamily="66" charset="0"/>
              </a:rPr>
              <a:t>olarak gözlenecek kişi, olay ya da durumun belirlenmesi gerekir. </a:t>
            </a:r>
            <a:endParaRPr lang="tr-TR" sz="2400" dirty="0" smtClean="0">
              <a:latin typeface="Comic Sans MS" panose="030F0702030302020204" pitchFamily="66" charset="0"/>
            </a:endParaRPr>
          </a:p>
          <a:p>
            <a:endParaRPr lang="tr-TR" sz="2400" dirty="0">
              <a:latin typeface="Comic Sans MS" panose="030F0702030302020204" pitchFamily="66" charset="0"/>
            </a:endParaRPr>
          </a:p>
          <a:p>
            <a:r>
              <a:rPr lang="tr-TR" sz="2400" dirty="0" smtClean="0">
                <a:latin typeface="Comic Sans MS" panose="030F0702030302020204" pitchFamily="66" charset="0"/>
              </a:rPr>
              <a:t>Gözlem </a:t>
            </a:r>
            <a:r>
              <a:rPr lang="tr-TR" sz="2400" dirty="0">
                <a:latin typeface="Comic Sans MS" panose="030F0702030302020204" pitchFamily="66" charset="0"/>
              </a:rPr>
              <a:t>yapılacak olgu önce genel şekilde daha sonra ayrıntılı olarak betimlenir. </a:t>
            </a:r>
            <a:endParaRPr lang="tr-TR" sz="2400" dirty="0" smtClean="0">
              <a:latin typeface="Comic Sans MS" panose="030F0702030302020204" pitchFamily="66" charset="0"/>
            </a:endParaRPr>
          </a:p>
          <a:p>
            <a:endParaRPr lang="tr-TR" sz="2400" dirty="0">
              <a:latin typeface="Comic Sans MS" panose="030F0702030302020204" pitchFamily="66" charset="0"/>
            </a:endParaRPr>
          </a:p>
          <a:p>
            <a:r>
              <a:rPr lang="tr-TR" sz="2400" dirty="0" smtClean="0">
                <a:latin typeface="Comic Sans MS" panose="030F0702030302020204" pitchFamily="66" charset="0"/>
              </a:rPr>
              <a:t>Gözlem </a:t>
            </a:r>
            <a:r>
              <a:rPr lang="tr-TR" sz="2400" dirty="0">
                <a:latin typeface="Comic Sans MS" panose="030F0702030302020204" pitchFamily="66" charset="0"/>
              </a:rPr>
              <a:t>sırasında dikkat edilmesi geren ilkeler göz önünde bulundurularak neyin gözleneceği yani gözlemin amacı belirlenmelidir. </a:t>
            </a:r>
            <a:endParaRPr lang="tr-TR" sz="2400" dirty="0" smtClean="0">
              <a:latin typeface="Comic Sans MS" panose="030F0702030302020204" pitchFamily="66" charset="0"/>
            </a:endParaRPr>
          </a:p>
        </p:txBody>
      </p:sp>
    </p:spTree>
    <p:extLst>
      <p:ext uri="{BB962C8B-B14F-4D97-AF65-F5344CB8AC3E}">
        <p14:creationId xmlns:p14="http://schemas.microsoft.com/office/powerpoint/2010/main" val="3027506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404664"/>
            <a:ext cx="8280920" cy="4524315"/>
          </a:xfrm>
          <a:prstGeom prst="rect">
            <a:avLst/>
          </a:prstGeom>
        </p:spPr>
        <p:txBody>
          <a:bodyPr wrap="square">
            <a:spAutoFit/>
          </a:bodyPr>
          <a:lstStyle/>
          <a:p>
            <a:r>
              <a:rPr lang="tr-TR" sz="2400" b="1" dirty="0" smtClean="0">
                <a:solidFill>
                  <a:srgbClr val="0070C0"/>
                </a:solidFill>
                <a:latin typeface="Comic Sans MS" panose="030F0702030302020204" pitchFamily="66" charset="0"/>
              </a:rPr>
              <a:t>2</a:t>
            </a:r>
            <a:r>
              <a:rPr lang="tr-TR" sz="2400" b="1" dirty="0">
                <a:solidFill>
                  <a:srgbClr val="0070C0"/>
                </a:solidFill>
                <a:latin typeface="Comic Sans MS" panose="030F0702030302020204" pitchFamily="66" charset="0"/>
              </a:rPr>
              <a:t>. Gözlem ve Kayıt Etme </a:t>
            </a:r>
            <a:endParaRPr lang="tr-TR" sz="2400" b="1" dirty="0" smtClean="0">
              <a:solidFill>
                <a:srgbClr val="0070C0"/>
              </a:solidFill>
              <a:latin typeface="Comic Sans MS" panose="030F0702030302020204" pitchFamily="66" charset="0"/>
            </a:endParaRPr>
          </a:p>
          <a:p>
            <a:endParaRPr lang="tr-TR" sz="2400" dirty="0">
              <a:latin typeface="Comic Sans MS" panose="030F0702030302020204" pitchFamily="66" charset="0"/>
            </a:endParaRPr>
          </a:p>
          <a:p>
            <a:pPr marL="342900" indent="-342900">
              <a:buBlip>
                <a:blip r:embed="rId2"/>
              </a:buBlip>
            </a:pPr>
            <a:r>
              <a:rPr lang="tr-TR" sz="2400" dirty="0" smtClean="0">
                <a:latin typeface="Comic Sans MS" panose="030F0702030302020204" pitchFamily="66" charset="0"/>
              </a:rPr>
              <a:t>Gözlem </a:t>
            </a:r>
            <a:r>
              <a:rPr lang="tr-TR" sz="2400" dirty="0">
                <a:latin typeface="Comic Sans MS" panose="030F0702030302020204" pitchFamily="66" charset="0"/>
              </a:rPr>
              <a:t>sonuçlarını kaydetme, </a:t>
            </a:r>
            <a:r>
              <a:rPr lang="tr-TR" sz="2400" dirty="0" smtClean="0">
                <a:latin typeface="Comic Sans MS" panose="030F0702030302020204" pitchFamily="66" charset="0"/>
              </a:rPr>
              <a:t>bir </a:t>
            </a:r>
            <a:r>
              <a:rPr lang="tr-TR" sz="2400" dirty="0">
                <a:latin typeface="Comic Sans MS" panose="030F0702030302020204" pitchFamily="66" charset="0"/>
              </a:rPr>
              <a:t>tercih konusu değil zorunluluktur. </a:t>
            </a:r>
            <a:endParaRPr lang="tr-TR" sz="2400" dirty="0" smtClean="0">
              <a:latin typeface="Comic Sans MS" panose="030F0702030302020204" pitchFamily="66" charset="0"/>
            </a:endParaRPr>
          </a:p>
          <a:p>
            <a:pPr marL="342900" indent="-342900">
              <a:buBlip>
                <a:blip r:embed="rId2"/>
              </a:buBlip>
            </a:pPr>
            <a:endParaRPr lang="tr-TR" sz="2400" dirty="0">
              <a:latin typeface="Comic Sans MS" panose="030F0702030302020204" pitchFamily="66" charset="0"/>
            </a:endParaRPr>
          </a:p>
          <a:p>
            <a:pPr marL="342900" indent="-342900">
              <a:buBlip>
                <a:blip r:embed="rId2"/>
              </a:buBlip>
            </a:pPr>
            <a:r>
              <a:rPr lang="tr-TR" sz="2400" dirty="0" smtClean="0">
                <a:latin typeface="Comic Sans MS" panose="030F0702030302020204" pitchFamily="66" charset="0"/>
              </a:rPr>
              <a:t>Gözlem </a:t>
            </a:r>
            <a:r>
              <a:rPr lang="tr-TR" sz="2400" dirty="0">
                <a:latin typeface="Comic Sans MS" panose="030F0702030302020204" pitchFamily="66" charset="0"/>
              </a:rPr>
              <a:t>sonuçlarının nasıl kaydedileceği planlama aşamasında hazırlanan gözlem planında </a:t>
            </a:r>
            <a:r>
              <a:rPr lang="tr-TR" sz="2400" dirty="0" smtClean="0">
                <a:latin typeface="Comic Sans MS" panose="030F0702030302020204" pitchFamily="66" charset="0"/>
              </a:rPr>
              <a:t>belirtilmelidir. </a:t>
            </a:r>
          </a:p>
          <a:p>
            <a:pPr marL="342900" indent="-342900">
              <a:buBlip>
                <a:blip r:embed="rId2"/>
              </a:buBlip>
            </a:pPr>
            <a:endParaRPr lang="tr-TR" sz="2400" dirty="0">
              <a:latin typeface="Comic Sans MS" panose="030F0702030302020204" pitchFamily="66" charset="0"/>
            </a:endParaRPr>
          </a:p>
          <a:p>
            <a:pPr marL="342900" indent="-342900">
              <a:buBlip>
                <a:blip r:embed="rId2"/>
              </a:buBlip>
            </a:pPr>
            <a:r>
              <a:rPr lang="tr-TR" sz="2400" dirty="0" smtClean="0">
                <a:latin typeface="Comic Sans MS" panose="030F0702030302020204" pitchFamily="66" charset="0"/>
              </a:rPr>
              <a:t>Gözlem </a:t>
            </a:r>
            <a:r>
              <a:rPr lang="tr-TR" sz="2400" dirty="0">
                <a:latin typeface="Comic Sans MS" panose="030F0702030302020204" pitchFamily="66" charset="0"/>
              </a:rPr>
              <a:t>sonuçlarının kayıtları anlaşılır ve net </a:t>
            </a:r>
            <a:r>
              <a:rPr lang="tr-TR" sz="2400" dirty="0" smtClean="0">
                <a:latin typeface="Comic Sans MS" panose="030F0702030302020204" pitchFamily="66" charset="0"/>
              </a:rPr>
              <a:t>olmalıdır</a:t>
            </a:r>
            <a:r>
              <a:rPr lang="tr-TR" sz="2400" dirty="0">
                <a:latin typeface="Comic Sans MS" panose="030F0702030302020204" pitchFamily="66" charset="0"/>
              </a:rPr>
              <a:t>. </a:t>
            </a:r>
            <a:endParaRPr lang="tr-TR" sz="2400" dirty="0" smtClean="0">
              <a:latin typeface="Comic Sans MS" panose="030F0702030302020204" pitchFamily="66" charset="0"/>
            </a:endParaRPr>
          </a:p>
          <a:p>
            <a:pPr marL="342900" indent="-342900">
              <a:buBlip>
                <a:blip r:embed="rId2"/>
              </a:buBlip>
            </a:pPr>
            <a:endParaRPr lang="tr-TR" sz="2400" dirty="0">
              <a:latin typeface="Comic Sans MS" panose="030F0702030302020204" pitchFamily="66" charset="0"/>
            </a:endParaRPr>
          </a:p>
          <a:p>
            <a:pPr marL="342900" indent="-342900">
              <a:buBlip>
                <a:blip r:embed="rId2"/>
              </a:buBlip>
            </a:pPr>
            <a:r>
              <a:rPr lang="tr-TR" sz="2400" dirty="0" smtClean="0">
                <a:latin typeface="Comic Sans MS" panose="030F0702030302020204" pitchFamily="66" charset="0"/>
              </a:rPr>
              <a:t>Çocukların </a:t>
            </a:r>
            <a:r>
              <a:rPr lang="tr-TR" sz="2400" dirty="0">
                <a:latin typeface="Comic Sans MS" panose="030F0702030302020204" pitchFamily="66" charset="0"/>
              </a:rPr>
              <a:t>olumsuz davranışlarının dışında olumlu davranışları da gözlenmelidir. </a:t>
            </a:r>
            <a:endParaRPr lang="tr-TR" sz="2400" dirty="0" smtClean="0">
              <a:latin typeface="Comic Sans MS" panose="030F0702030302020204" pitchFamily="66" charset="0"/>
            </a:endParaRPr>
          </a:p>
        </p:txBody>
      </p:sp>
    </p:spTree>
    <p:extLst>
      <p:ext uri="{BB962C8B-B14F-4D97-AF65-F5344CB8AC3E}">
        <p14:creationId xmlns:p14="http://schemas.microsoft.com/office/powerpoint/2010/main" val="38309360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476672"/>
            <a:ext cx="8208912" cy="6001643"/>
          </a:xfrm>
          <a:prstGeom prst="rect">
            <a:avLst/>
          </a:prstGeom>
        </p:spPr>
        <p:txBody>
          <a:bodyPr wrap="square">
            <a:spAutoFit/>
          </a:bodyPr>
          <a:lstStyle/>
          <a:p>
            <a:r>
              <a:rPr lang="tr-TR" sz="2400" b="1" dirty="0" smtClean="0">
                <a:latin typeface="Comic Sans MS" panose="030F0702030302020204" pitchFamily="66" charset="0"/>
              </a:rPr>
              <a:t>Gözlemlerin kayıt altına alınması sürecinde kullanılabilecek kayıt tutma yöntemleri</a:t>
            </a:r>
          </a:p>
          <a:p>
            <a:endParaRPr lang="tr-TR" sz="2400" dirty="0">
              <a:latin typeface="Comic Sans MS" panose="030F0702030302020204" pitchFamily="66" charset="0"/>
            </a:endParaRPr>
          </a:p>
          <a:p>
            <a:r>
              <a:rPr lang="tr-TR" sz="2400" b="1" dirty="0" smtClean="0">
                <a:solidFill>
                  <a:srgbClr val="0070C0"/>
                </a:solidFill>
                <a:latin typeface="Comic Sans MS" panose="030F0702030302020204" pitchFamily="66" charset="0"/>
              </a:rPr>
              <a:t>Not </a:t>
            </a:r>
            <a:r>
              <a:rPr lang="tr-TR" sz="2400" b="1" dirty="0">
                <a:solidFill>
                  <a:srgbClr val="0070C0"/>
                </a:solidFill>
                <a:latin typeface="Comic Sans MS" panose="030F0702030302020204" pitchFamily="66" charset="0"/>
              </a:rPr>
              <a:t>Alma ve </a:t>
            </a:r>
            <a:r>
              <a:rPr lang="tr-TR" sz="2400" b="1" dirty="0" smtClean="0">
                <a:solidFill>
                  <a:srgbClr val="0070C0"/>
                </a:solidFill>
                <a:latin typeface="Comic Sans MS" panose="030F0702030302020204" pitchFamily="66" charset="0"/>
              </a:rPr>
              <a:t>Yazma: </a:t>
            </a:r>
            <a:r>
              <a:rPr lang="tr-TR" sz="2400" dirty="0" smtClean="0">
                <a:latin typeface="Comic Sans MS" panose="030F0702030302020204" pitchFamily="66" charset="0"/>
              </a:rPr>
              <a:t>Gözlem sonuçlarını not alarak kayıt etme gözlem sırasında ya da gözlemin sonunda; gözlemin, süresine (uzun-kısa), katılımlı ve katılımsız olmasına göre farklı şekillerde yapılır. </a:t>
            </a:r>
          </a:p>
          <a:p>
            <a:endParaRPr lang="tr-TR" sz="2400" dirty="0">
              <a:latin typeface="Comic Sans MS" panose="030F0702030302020204" pitchFamily="66" charset="0"/>
            </a:endParaRPr>
          </a:p>
          <a:p>
            <a:r>
              <a:rPr lang="tr-TR" sz="2400" b="1" dirty="0">
                <a:solidFill>
                  <a:srgbClr val="0070C0"/>
                </a:solidFill>
                <a:latin typeface="Comic Sans MS" panose="030F0702030302020204" pitchFamily="66" charset="0"/>
              </a:rPr>
              <a:t>Optik ve Elektronik Araçlardan Yararlanma: </a:t>
            </a:r>
            <a:r>
              <a:rPr lang="tr-TR" sz="2400" dirty="0" smtClean="0">
                <a:latin typeface="Comic Sans MS" panose="030F0702030302020204" pitchFamily="66" charset="0"/>
              </a:rPr>
              <a:t>Fotoğraf </a:t>
            </a:r>
            <a:r>
              <a:rPr lang="tr-TR" sz="2400" dirty="0">
                <a:latin typeface="Comic Sans MS" panose="030F0702030302020204" pitchFamily="66" charset="0"/>
              </a:rPr>
              <a:t>makinesi veya video çekimleri hareket halindeki obje ve olayları gözlemlemek amacıyla optik veya elektronik araçlardan yararlanılabilmektir. </a:t>
            </a:r>
          </a:p>
          <a:p>
            <a:endParaRPr lang="tr-TR" sz="2400" dirty="0">
              <a:latin typeface="Comic Sans MS" panose="030F0702030302020204" pitchFamily="66" charset="0"/>
            </a:endParaRPr>
          </a:p>
          <a:p>
            <a:r>
              <a:rPr lang="tr-TR" sz="2400" dirty="0">
                <a:latin typeface="Comic Sans MS" panose="030F0702030302020204" pitchFamily="66" charset="0"/>
              </a:rPr>
              <a:t>Bu tür kayıt araçlarının kullanılması, aradan uzun zaman geçse bile olayları yeniden olduğu gibi gözlemleme olanağı verirler. </a:t>
            </a:r>
            <a:endParaRPr lang="tr-TR" sz="2400" dirty="0" smtClean="0">
              <a:latin typeface="Comic Sans MS" panose="030F0702030302020204" pitchFamily="66" charset="0"/>
            </a:endParaRPr>
          </a:p>
        </p:txBody>
      </p:sp>
    </p:spTree>
    <p:extLst>
      <p:ext uri="{BB962C8B-B14F-4D97-AF65-F5344CB8AC3E}">
        <p14:creationId xmlns:p14="http://schemas.microsoft.com/office/powerpoint/2010/main" val="22248873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5" y="404664"/>
            <a:ext cx="8352929" cy="4524315"/>
          </a:xfrm>
          <a:prstGeom prst="rect">
            <a:avLst/>
          </a:prstGeom>
        </p:spPr>
        <p:txBody>
          <a:bodyPr wrap="square">
            <a:spAutoFit/>
          </a:bodyPr>
          <a:lstStyle/>
          <a:p>
            <a:r>
              <a:rPr lang="tr-TR" sz="2400" b="1" dirty="0" smtClean="0">
                <a:solidFill>
                  <a:srgbClr val="0070C0"/>
                </a:solidFill>
                <a:latin typeface="Comic Sans MS" panose="030F0702030302020204" pitchFamily="66" charset="0"/>
              </a:rPr>
              <a:t>Ölçek </a:t>
            </a:r>
            <a:r>
              <a:rPr lang="tr-TR" sz="2400" b="1" dirty="0" err="1" smtClean="0">
                <a:solidFill>
                  <a:srgbClr val="0070C0"/>
                </a:solidFill>
                <a:latin typeface="Comic Sans MS" panose="030F0702030302020204" pitchFamily="66" charset="0"/>
              </a:rPr>
              <a:t>Kullanma:</a:t>
            </a:r>
            <a:r>
              <a:rPr lang="tr-TR" sz="2400" dirty="0" err="1" smtClean="0">
                <a:latin typeface="Comic Sans MS" panose="030F0702030302020204" pitchFamily="66" charset="0"/>
              </a:rPr>
              <a:t>Gözlem</a:t>
            </a:r>
            <a:r>
              <a:rPr lang="tr-TR" sz="2400" dirty="0" smtClean="0">
                <a:latin typeface="Comic Sans MS" panose="030F0702030302020204" pitchFamily="66" charset="0"/>
              </a:rPr>
              <a:t> </a:t>
            </a:r>
            <a:r>
              <a:rPr lang="tr-TR" sz="2400" dirty="0">
                <a:latin typeface="Comic Sans MS" panose="030F0702030302020204" pitchFamily="66" charset="0"/>
              </a:rPr>
              <a:t>sonuçlarının nesnel, güvenilir olması ve gözlemcinin yorumlarını içermemesi için bir kayıt sisteminin belirlenmesi şarttır. </a:t>
            </a:r>
            <a:endParaRPr lang="tr-TR" sz="2400" dirty="0" smtClean="0">
              <a:latin typeface="Comic Sans MS" panose="030F0702030302020204" pitchFamily="66" charset="0"/>
            </a:endParaRPr>
          </a:p>
          <a:p>
            <a:endParaRPr lang="tr-TR" sz="2400" dirty="0" smtClean="0">
              <a:latin typeface="Comic Sans MS" panose="030F0702030302020204" pitchFamily="66" charset="0"/>
            </a:endParaRPr>
          </a:p>
          <a:p>
            <a:r>
              <a:rPr lang="tr-TR" sz="2400" dirty="0" smtClean="0">
                <a:latin typeface="Comic Sans MS" panose="030F0702030302020204" pitchFamily="66" charset="0"/>
              </a:rPr>
              <a:t>Gözlem </a:t>
            </a:r>
            <a:r>
              <a:rPr lang="tr-TR" sz="2400" dirty="0">
                <a:latin typeface="Comic Sans MS" panose="030F0702030302020204" pitchFamily="66" charset="0"/>
              </a:rPr>
              <a:t>formu, gözlem kayıt çizelgeleri, gözlem fişi gibi ölçekler bu konuda gözlemciye yardımcı olurlar. </a:t>
            </a:r>
            <a:endParaRPr lang="tr-TR" sz="2400" dirty="0" smtClean="0">
              <a:latin typeface="Comic Sans MS" panose="030F0702030302020204" pitchFamily="66" charset="0"/>
            </a:endParaRPr>
          </a:p>
          <a:p>
            <a:endParaRPr lang="tr-TR" sz="2400" dirty="0" smtClean="0">
              <a:latin typeface="Comic Sans MS" panose="030F0702030302020204" pitchFamily="66" charset="0"/>
            </a:endParaRPr>
          </a:p>
          <a:p>
            <a:r>
              <a:rPr lang="tr-TR" sz="2400" b="1" dirty="0">
                <a:solidFill>
                  <a:srgbClr val="0070C0"/>
                </a:solidFill>
                <a:latin typeface="Comic Sans MS" panose="030F0702030302020204" pitchFamily="66" charset="0"/>
              </a:rPr>
              <a:t>Gözlem </a:t>
            </a:r>
            <a:r>
              <a:rPr lang="tr-TR" sz="2400" b="1" dirty="0" err="1" smtClean="0">
                <a:solidFill>
                  <a:srgbClr val="0070C0"/>
                </a:solidFill>
                <a:latin typeface="Comic Sans MS" panose="030F0702030302020204" pitchFamily="66" charset="0"/>
              </a:rPr>
              <a:t>Merkezleri:</a:t>
            </a:r>
            <a:r>
              <a:rPr lang="tr-TR" sz="2400" dirty="0" err="1" smtClean="0">
                <a:latin typeface="Comic Sans MS" panose="030F0702030302020204" pitchFamily="66" charset="0"/>
              </a:rPr>
              <a:t>Gözlem</a:t>
            </a:r>
            <a:r>
              <a:rPr lang="tr-TR" sz="2400" dirty="0" smtClean="0">
                <a:latin typeface="Comic Sans MS" panose="030F0702030302020204" pitchFamily="66" charset="0"/>
              </a:rPr>
              <a:t> </a:t>
            </a:r>
            <a:r>
              <a:rPr lang="tr-TR" sz="2400" dirty="0">
                <a:latin typeface="Comic Sans MS" panose="030F0702030302020204" pitchFamily="66" charset="0"/>
              </a:rPr>
              <a:t>merkezleri, davranış bilimlerinde bireysel davranışları, bireyin grup içindeki davranışlarını ve grup dinamiğini gözlemlemek için kullanılan odalardır. </a:t>
            </a:r>
          </a:p>
          <a:p>
            <a:endParaRPr lang="tr-TR" sz="2400" dirty="0" smtClean="0">
              <a:latin typeface="Comic Sans MS" panose="030F0702030302020204" pitchFamily="66" charset="0"/>
            </a:endParaRPr>
          </a:p>
        </p:txBody>
      </p:sp>
    </p:spTree>
    <p:extLst>
      <p:ext uri="{BB962C8B-B14F-4D97-AF65-F5344CB8AC3E}">
        <p14:creationId xmlns:p14="http://schemas.microsoft.com/office/powerpoint/2010/main" val="4121201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620688"/>
            <a:ext cx="8208912" cy="4524315"/>
          </a:xfrm>
          <a:prstGeom prst="rect">
            <a:avLst/>
          </a:prstGeom>
        </p:spPr>
        <p:txBody>
          <a:bodyPr wrap="square">
            <a:spAutoFit/>
          </a:bodyPr>
          <a:lstStyle/>
          <a:p>
            <a:r>
              <a:rPr lang="tr-TR" sz="2400" b="1" dirty="0" smtClean="0">
                <a:solidFill>
                  <a:srgbClr val="0070C0"/>
                </a:solidFill>
                <a:latin typeface="Comic Sans MS" panose="030F0702030302020204" pitchFamily="66" charset="0"/>
              </a:rPr>
              <a:t>3</a:t>
            </a:r>
            <a:r>
              <a:rPr lang="tr-TR" sz="2400" b="1" dirty="0">
                <a:solidFill>
                  <a:srgbClr val="0070C0"/>
                </a:solidFill>
                <a:latin typeface="Comic Sans MS" panose="030F0702030302020204" pitchFamily="66" charset="0"/>
              </a:rPr>
              <a:t>. </a:t>
            </a:r>
            <a:r>
              <a:rPr lang="tr-TR" sz="2400" b="1" dirty="0" smtClean="0">
                <a:solidFill>
                  <a:srgbClr val="0070C0"/>
                </a:solidFill>
                <a:latin typeface="Comic Sans MS" panose="030F0702030302020204" pitchFamily="66" charset="0"/>
              </a:rPr>
              <a:t>Sonuçlandırma</a:t>
            </a:r>
            <a:r>
              <a:rPr lang="tr-TR" sz="2400" b="1" dirty="0">
                <a:solidFill>
                  <a:srgbClr val="0070C0"/>
                </a:solidFill>
                <a:latin typeface="Comic Sans MS" panose="030F0702030302020204" pitchFamily="66" charset="0"/>
              </a:rPr>
              <a:t>/ </a:t>
            </a:r>
            <a:r>
              <a:rPr lang="tr-TR" sz="2400" b="1" dirty="0" err="1">
                <a:solidFill>
                  <a:srgbClr val="0070C0"/>
                </a:solidFill>
                <a:latin typeface="Comic Sans MS" panose="030F0702030302020204" pitchFamily="66" charset="0"/>
              </a:rPr>
              <a:t>Raporlaştırma</a:t>
            </a:r>
            <a:r>
              <a:rPr lang="tr-TR" sz="2400" b="1" dirty="0">
                <a:solidFill>
                  <a:srgbClr val="0070C0"/>
                </a:solidFill>
                <a:latin typeface="Comic Sans MS" panose="030F0702030302020204" pitchFamily="66" charset="0"/>
              </a:rPr>
              <a:t> </a:t>
            </a:r>
            <a:endParaRPr lang="tr-TR" sz="2400" b="1" dirty="0" smtClean="0">
              <a:solidFill>
                <a:srgbClr val="0070C0"/>
              </a:solidFill>
              <a:latin typeface="Comic Sans MS" panose="030F0702030302020204" pitchFamily="66" charset="0"/>
            </a:endParaRPr>
          </a:p>
          <a:p>
            <a:endParaRPr lang="tr-TR" sz="2400" dirty="0">
              <a:latin typeface="Comic Sans MS" panose="030F0702030302020204" pitchFamily="66" charset="0"/>
            </a:endParaRPr>
          </a:p>
          <a:p>
            <a:r>
              <a:rPr lang="tr-TR" sz="2400" dirty="0" smtClean="0">
                <a:latin typeface="Comic Sans MS" panose="030F0702030302020204" pitchFamily="66" charset="0"/>
              </a:rPr>
              <a:t>Bu </a:t>
            </a:r>
            <a:r>
              <a:rPr lang="tr-TR" sz="2400" dirty="0">
                <a:latin typeface="Comic Sans MS" panose="030F0702030302020204" pitchFamily="66" charset="0"/>
              </a:rPr>
              <a:t>son aşama gözlem sonunda elde edilen kayıtların gözden geçirilip değerlendirildiği ve yorumlandığı aşamadır. </a:t>
            </a:r>
            <a:endParaRPr lang="tr-TR" sz="2400" dirty="0" smtClean="0">
              <a:latin typeface="Comic Sans MS" panose="030F0702030302020204" pitchFamily="66" charset="0"/>
            </a:endParaRPr>
          </a:p>
          <a:p>
            <a:endParaRPr lang="tr-TR" sz="2400" dirty="0">
              <a:latin typeface="Comic Sans MS" panose="030F0702030302020204" pitchFamily="66" charset="0"/>
            </a:endParaRPr>
          </a:p>
          <a:p>
            <a:r>
              <a:rPr lang="tr-TR" sz="2400" dirty="0" smtClean="0">
                <a:latin typeface="Comic Sans MS" panose="030F0702030302020204" pitchFamily="66" charset="0"/>
              </a:rPr>
              <a:t>Gözlem </a:t>
            </a:r>
            <a:r>
              <a:rPr lang="tr-TR" sz="2400" dirty="0">
                <a:latin typeface="Comic Sans MS" panose="030F0702030302020204" pitchFamily="66" charset="0"/>
              </a:rPr>
              <a:t>sonuçlarına ilişkin bir rapor hazırlanır. </a:t>
            </a:r>
            <a:endParaRPr lang="tr-TR" sz="2400" dirty="0" smtClean="0">
              <a:latin typeface="Comic Sans MS" panose="030F0702030302020204" pitchFamily="66" charset="0"/>
            </a:endParaRPr>
          </a:p>
          <a:p>
            <a:endParaRPr lang="tr-TR" sz="2400" dirty="0">
              <a:latin typeface="Comic Sans MS" panose="030F0702030302020204" pitchFamily="66" charset="0"/>
            </a:endParaRPr>
          </a:p>
          <a:p>
            <a:r>
              <a:rPr lang="tr-TR" sz="2400" dirty="0">
                <a:latin typeface="Comic Sans MS" panose="030F0702030302020204" pitchFamily="66" charset="0"/>
              </a:rPr>
              <a:t>Değerlendirme yapılırken gözlem yapılan çocuğun gösterdiği olumlu ve olumsuz özellikteki davranışlarının listesi hazırlanarak yorumlanır. </a:t>
            </a:r>
          </a:p>
          <a:p>
            <a:endParaRPr lang="tr-TR" sz="2400" dirty="0" smtClean="0">
              <a:latin typeface="Comic Sans MS" panose="030F0702030302020204" pitchFamily="66" charset="0"/>
            </a:endParaRPr>
          </a:p>
        </p:txBody>
      </p:sp>
    </p:spTree>
    <p:extLst>
      <p:ext uri="{BB962C8B-B14F-4D97-AF65-F5344CB8AC3E}">
        <p14:creationId xmlns:p14="http://schemas.microsoft.com/office/powerpoint/2010/main" val="31314120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476672"/>
            <a:ext cx="8352928" cy="5970865"/>
          </a:xfrm>
          <a:prstGeom prst="rect">
            <a:avLst/>
          </a:prstGeom>
        </p:spPr>
        <p:txBody>
          <a:bodyPr wrap="square">
            <a:spAutoFit/>
          </a:bodyPr>
          <a:lstStyle/>
          <a:p>
            <a:r>
              <a:rPr lang="tr-TR" sz="2800" b="1" dirty="0" smtClean="0">
                <a:solidFill>
                  <a:srgbClr val="FF0000"/>
                </a:solidFill>
                <a:latin typeface="Comic Sans MS" panose="030F0702030302020204" pitchFamily="66" charset="0"/>
              </a:rPr>
              <a:t>Gözlem Türleri</a:t>
            </a:r>
          </a:p>
          <a:p>
            <a:endParaRPr lang="tr-TR" dirty="0">
              <a:latin typeface="Comic Sans MS" panose="030F0702030302020204" pitchFamily="66" charset="0"/>
            </a:endParaRPr>
          </a:p>
          <a:p>
            <a:r>
              <a:rPr lang="tr-TR" sz="2800" dirty="0" smtClean="0">
                <a:latin typeface="Comic Sans MS" panose="030F0702030302020204" pitchFamily="66" charset="0"/>
              </a:rPr>
              <a:t>Gözlem </a:t>
            </a:r>
            <a:r>
              <a:rPr lang="tr-TR" sz="2800" dirty="0">
                <a:latin typeface="Comic Sans MS" panose="030F0702030302020204" pitchFamily="66" charset="0"/>
              </a:rPr>
              <a:t>tekniği bazı ölçütler göz önüne alınarak farklı şekillerde sınıflandırılabilir. </a:t>
            </a:r>
            <a:r>
              <a:rPr lang="tr-TR" sz="2800" dirty="0" smtClean="0">
                <a:latin typeface="Comic Sans MS" panose="030F0702030302020204" pitchFamily="66" charset="0"/>
              </a:rPr>
              <a:t>Bu ölçütler; </a:t>
            </a:r>
          </a:p>
          <a:p>
            <a:endParaRPr lang="tr-TR" sz="2800" dirty="0" smtClean="0">
              <a:latin typeface="Comic Sans MS" panose="030F0702030302020204" pitchFamily="66" charset="0"/>
            </a:endParaRPr>
          </a:p>
          <a:p>
            <a:pPr marL="457200" indent="-457200">
              <a:buBlip>
                <a:blip r:embed="rId2"/>
              </a:buBlip>
            </a:pPr>
            <a:r>
              <a:rPr lang="tr-TR" sz="2800" dirty="0" smtClean="0">
                <a:latin typeface="Comic Sans MS" panose="030F0702030302020204" pitchFamily="66" charset="0"/>
              </a:rPr>
              <a:t>Gözlenen </a:t>
            </a:r>
            <a:r>
              <a:rPr lang="tr-TR" sz="2800" dirty="0">
                <a:latin typeface="Comic Sans MS" panose="030F0702030302020204" pitchFamily="66" charset="0"/>
              </a:rPr>
              <a:t>davranışı etkileyen bağımsız değişkenlerin kontrol edilip edilmemesi, </a:t>
            </a:r>
            <a:endParaRPr lang="tr-TR" sz="2800" dirty="0" smtClean="0">
              <a:latin typeface="Comic Sans MS" panose="030F0702030302020204" pitchFamily="66" charset="0"/>
            </a:endParaRPr>
          </a:p>
          <a:p>
            <a:pPr marL="457200" indent="-457200">
              <a:buBlip>
                <a:blip r:embed="rId2"/>
              </a:buBlip>
            </a:pPr>
            <a:r>
              <a:rPr lang="tr-TR" sz="2800" dirty="0" smtClean="0">
                <a:latin typeface="Comic Sans MS" panose="030F0702030302020204" pitchFamily="66" charset="0"/>
              </a:rPr>
              <a:t>Gözlenen </a:t>
            </a:r>
            <a:r>
              <a:rPr lang="tr-TR" sz="2800" dirty="0">
                <a:latin typeface="Comic Sans MS" panose="030F0702030302020204" pitchFamily="66" charset="0"/>
              </a:rPr>
              <a:t>bireyin gözlemcinin varlığını bilip bilmemesi, </a:t>
            </a:r>
            <a:endParaRPr lang="tr-TR" sz="2800" dirty="0" smtClean="0">
              <a:latin typeface="Comic Sans MS" panose="030F0702030302020204" pitchFamily="66" charset="0"/>
            </a:endParaRPr>
          </a:p>
          <a:p>
            <a:pPr marL="457200" indent="-457200">
              <a:buBlip>
                <a:blip r:embed="rId2"/>
              </a:buBlip>
            </a:pPr>
            <a:r>
              <a:rPr lang="tr-TR" sz="2800" dirty="0" smtClean="0">
                <a:latin typeface="Comic Sans MS" panose="030F0702030302020204" pitchFamily="66" charset="0"/>
              </a:rPr>
              <a:t>Gözlemin </a:t>
            </a:r>
            <a:r>
              <a:rPr lang="tr-TR" sz="2800" dirty="0">
                <a:latin typeface="Comic Sans MS" panose="030F0702030302020204" pitchFamily="66" charset="0"/>
              </a:rPr>
              <a:t>doğal ya da doğal olmayan bir ortamda yapılması, </a:t>
            </a:r>
            <a:endParaRPr lang="tr-TR" sz="2800" dirty="0" smtClean="0">
              <a:latin typeface="Comic Sans MS" panose="030F0702030302020204" pitchFamily="66" charset="0"/>
            </a:endParaRPr>
          </a:p>
          <a:p>
            <a:pPr marL="457200" indent="-457200">
              <a:buBlip>
                <a:blip r:embed="rId2"/>
              </a:buBlip>
            </a:pPr>
            <a:r>
              <a:rPr lang="tr-TR" sz="2800" dirty="0" smtClean="0">
                <a:latin typeface="Comic Sans MS" panose="030F0702030302020204" pitchFamily="66" charset="0"/>
              </a:rPr>
              <a:t>Sürekli </a:t>
            </a:r>
            <a:r>
              <a:rPr lang="tr-TR" sz="2800" dirty="0">
                <a:latin typeface="Comic Sans MS" panose="030F0702030302020204" pitchFamily="66" charset="0"/>
              </a:rPr>
              <a:t>ya da aralıklı olması, </a:t>
            </a:r>
            <a:endParaRPr lang="tr-TR" sz="2800" dirty="0" smtClean="0">
              <a:latin typeface="Comic Sans MS" panose="030F0702030302020204" pitchFamily="66" charset="0"/>
            </a:endParaRPr>
          </a:p>
          <a:p>
            <a:pPr marL="457200" indent="-457200">
              <a:buBlip>
                <a:blip r:embed="rId2"/>
              </a:buBlip>
            </a:pPr>
            <a:r>
              <a:rPr lang="tr-TR" sz="2800" dirty="0" smtClean="0">
                <a:latin typeface="Comic Sans MS" panose="030F0702030302020204" pitchFamily="66" charset="0"/>
              </a:rPr>
              <a:t>Gözlemcinin </a:t>
            </a:r>
            <a:r>
              <a:rPr lang="tr-TR" sz="2800" dirty="0">
                <a:latin typeface="Comic Sans MS" panose="030F0702030302020204" pitchFamily="66" charset="0"/>
              </a:rPr>
              <a:t>müdahale derecesi </a:t>
            </a:r>
            <a:endParaRPr lang="tr-TR" sz="2800" dirty="0" smtClean="0">
              <a:latin typeface="Comic Sans MS" panose="030F0702030302020204" pitchFamily="66" charset="0"/>
            </a:endParaRPr>
          </a:p>
          <a:p>
            <a:pPr marL="457200" indent="-457200">
              <a:buBlip>
                <a:blip r:embed="rId2"/>
              </a:buBlip>
            </a:pPr>
            <a:r>
              <a:rPr lang="tr-TR" sz="2800" dirty="0" smtClean="0">
                <a:latin typeface="Comic Sans MS" panose="030F0702030302020204" pitchFamily="66" charset="0"/>
              </a:rPr>
              <a:t>Gözlem </a:t>
            </a:r>
            <a:r>
              <a:rPr lang="tr-TR" sz="2800" dirty="0">
                <a:latin typeface="Comic Sans MS" panose="030F0702030302020204" pitchFamily="66" charset="0"/>
              </a:rPr>
              <a:t>sonuçlarının </a:t>
            </a:r>
            <a:r>
              <a:rPr lang="tr-TR" sz="2800" dirty="0" smtClean="0">
                <a:latin typeface="Comic Sans MS" panose="030F0702030302020204" pitchFamily="66" charset="0"/>
              </a:rPr>
              <a:t>kaydedilmesi</a:t>
            </a:r>
          </a:p>
        </p:txBody>
      </p:sp>
    </p:spTree>
    <p:extLst>
      <p:ext uri="{BB962C8B-B14F-4D97-AF65-F5344CB8AC3E}">
        <p14:creationId xmlns:p14="http://schemas.microsoft.com/office/powerpoint/2010/main" val="35124579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39550" y="476672"/>
            <a:ext cx="8136905" cy="6124754"/>
          </a:xfrm>
          <a:prstGeom prst="rect">
            <a:avLst/>
          </a:prstGeom>
        </p:spPr>
        <p:txBody>
          <a:bodyPr wrap="square">
            <a:spAutoFit/>
          </a:bodyPr>
          <a:lstStyle/>
          <a:p>
            <a:r>
              <a:rPr lang="tr-TR" sz="2800" b="1" dirty="0" smtClean="0">
                <a:solidFill>
                  <a:srgbClr val="0070C0"/>
                </a:solidFill>
                <a:latin typeface="Comic Sans MS" panose="030F0702030302020204" pitchFamily="66" charset="0"/>
              </a:rPr>
              <a:t>1.</a:t>
            </a:r>
            <a:r>
              <a:rPr lang="tr-TR" sz="2800" b="1" dirty="0" smtClean="0">
                <a:solidFill>
                  <a:srgbClr val="0070C0"/>
                </a:solidFill>
                <a:latin typeface="Comic Sans MS" panose="030F0702030302020204" pitchFamily="66" charset="0"/>
              </a:rPr>
              <a:t>Gelişigüzel </a:t>
            </a:r>
            <a:r>
              <a:rPr lang="tr-TR" sz="2800" b="1" dirty="0">
                <a:solidFill>
                  <a:srgbClr val="0070C0"/>
                </a:solidFill>
                <a:latin typeface="Comic Sans MS" panose="030F0702030302020204" pitchFamily="66" charset="0"/>
              </a:rPr>
              <a:t>Gözlem: </a:t>
            </a:r>
            <a:r>
              <a:rPr lang="tr-TR" sz="2800" dirty="0">
                <a:latin typeface="Comic Sans MS" panose="030F0702030302020204" pitchFamily="66" charset="0"/>
              </a:rPr>
              <a:t>Bu gözlem türünde neyin, ne zaman, nerede ve nasıl gözleneceğine ilişkin bir planlama yoktur. Amacın belirlenmediği doğal bir ortamda bilgilerin elde edildiği gözlem türüdür. </a:t>
            </a:r>
            <a:endParaRPr lang="tr-TR" sz="2800" dirty="0" smtClean="0">
              <a:latin typeface="Comic Sans MS" panose="030F0702030302020204" pitchFamily="66" charset="0"/>
            </a:endParaRPr>
          </a:p>
          <a:p>
            <a:endParaRPr lang="tr-TR" sz="2800" dirty="0" smtClean="0">
              <a:latin typeface="Comic Sans MS" panose="030F0702030302020204" pitchFamily="66" charset="0"/>
            </a:endParaRPr>
          </a:p>
          <a:p>
            <a:r>
              <a:rPr lang="tr-TR" sz="2800" b="1" dirty="0" smtClean="0">
                <a:solidFill>
                  <a:srgbClr val="0070C0"/>
                </a:solidFill>
                <a:latin typeface="Comic Sans MS" panose="030F0702030302020204" pitchFamily="66" charset="0"/>
              </a:rPr>
              <a:t>2.Sistemli </a:t>
            </a:r>
            <a:r>
              <a:rPr lang="tr-TR" sz="2800" b="1" dirty="0">
                <a:solidFill>
                  <a:srgbClr val="0070C0"/>
                </a:solidFill>
                <a:latin typeface="Comic Sans MS" panose="030F0702030302020204" pitchFamily="66" charset="0"/>
              </a:rPr>
              <a:t>Gözlem </a:t>
            </a:r>
            <a:r>
              <a:rPr lang="tr-TR" sz="2800" dirty="0">
                <a:latin typeface="Comic Sans MS" panose="030F0702030302020204" pitchFamily="66" charset="0"/>
              </a:rPr>
              <a:t>Belirli davranışların kasıtlı olarak gözlenmesidir. Sistemli gözlemde gelişigüzel gözlemden farklı olarak gözlenecek durumun hangi koşullarda ne zaman, hangi araçlarla ve nasıl gözleneceği belirtilir. </a:t>
            </a:r>
          </a:p>
          <a:p>
            <a:pPr marL="514350" indent="-514350">
              <a:buAutoNum type="arabicPeriod"/>
            </a:pPr>
            <a:endParaRPr lang="tr-TR" sz="2800" dirty="0" smtClean="0">
              <a:latin typeface="Comic Sans MS" panose="030F0702030302020204" pitchFamily="66" charset="0"/>
            </a:endParaRPr>
          </a:p>
          <a:p>
            <a:pPr marL="514350" indent="-514350">
              <a:buAutoNum type="arabicPeriod"/>
            </a:pPr>
            <a:endParaRPr lang="tr-TR" sz="2800" dirty="0">
              <a:latin typeface="Comic Sans MS" panose="030F0702030302020204" pitchFamily="66" charset="0"/>
            </a:endParaRPr>
          </a:p>
          <a:p>
            <a:pPr marL="514350" indent="-514350">
              <a:buAutoNum type="arabicPeriod"/>
            </a:pPr>
            <a:endParaRPr lang="tr-TR" sz="2800" dirty="0" smtClean="0">
              <a:latin typeface="Comic Sans MS" panose="030F0702030302020204" pitchFamily="66" charset="0"/>
            </a:endParaRPr>
          </a:p>
        </p:txBody>
      </p:sp>
    </p:spTree>
    <p:extLst>
      <p:ext uri="{BB962C8B-B14F-4D97-AF65-F5344CB8AC3E}">
        <p14:creationId xmlns:p14="http://schemas.microsoft.com/office/powerpoint/2010/main" val="358972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548680"/>
            <a:ext cx="8208912" cy="4401205"/>
          </a:xfrm>
          <a:prstGeom prst="rect">
            <a:avLst/>
          </a:prstGeom>
        </p:spPr>
        <p:txBody>
          <a:bodyPr wrap="square">
            <a:spAutoFit/>
          </a:bodyPr>
          <a:lstStyle/>
          <a:p>
            <a:r>
              <a:rPr lang="tr-TR" sz="2800" b="1" dirty="0">
                <a:solidFill>
                  <a:srgbClr val="0070C0"/>
                </a:solidFill>
                <a:latin typeface="Comic Sans MS" panose="030F0702030302020204" pitchFamily="66" charset="0"/>
              </a:rPr>
              <a:t>3</a:t>
            </a:r>
            <a:r>
              <a:rPr lang="tr-TR" sz="2800" b="1" dirty="0" smtClean="0">
                <a:solidFill>
                  <a:srgbClr val="0070C0"/>
                </a:solidFill>
                <a:latin typeface="Comic Sans MS" panose="030F0702030302020204" pitchFamily="66" charset="0"/>
              </a:rPr>
              <a:t>.Katılımlı </a:t>
            </a:r>
            <a:r>
              <a:rPr lang="tr-TR" sz="2800" b="1" dirty="0" err="1" smtClean="0">
                <a:solidFill>
                  <a:srgbClr val="0070C0"/>
                </a:solidFill>
                <a:latin typeface="Comic Sans MS" panose="030F0702030302020204" pitchFamily="66" charset="0"/>
              </a:rPr>
              <a:t>Gözlem:</a:t>
            </a:r>
            <a:r>
              <a:rPr lang="tr-TR" sz="2800" dirty="0" err="1" smtClean="0">
                <a:latin typeface="Comic Sans MS" panose="030F0702030302020204" pitchFamily="66" charset="0"/>
              </a:rPr>
              <a:t>Bu</a:t>
            </a:r>
            <a:r>
              <a:rPr lang="tr-TR" sz="2800" dirty="0" smtClean="0">
                <a:latin typeface="Comic Sans MS" panose="030F0702030302020204" pitchFamily="66" charset="0"/>
              </a:rPr>
              <a:t> gözlem türünde gözlemci gözlenen kişi ya da kişiler gibi davranır. </a:t>
            </a:r>
          </a:p>
          <a:p>
            <a:endParaRPr lang="tr-TR" sz="2800" dirty="0">
              <a:latin typeface="Comic Sans MS" panose="030F0702030302020204" pitchFamily="66" charset="0"/>
            </a:endParaRPr>
          </a:p>
          <a:p>
            <a:endParaRPr lang="tr-TR" sz="2800" dirty="0">
              <a:latin typeface="Comic Sans MS" panose="030F0702030302020204" pitchFamily="66" charset="0"/>
            </a:endParaRPr>
          </a:p>
          <a:p>
            <a:r>
              <a:rPr lang="tr-TR" sz="2800" b="1" dirty="0">
                <a:solidFill>
                  <a:srgbClr val="0070C0"/>
                </a:solidFill>
                <a:latin typeface="Comic Sans MS" panose="030F0702030302020204" pitchFamily="66" charset="0"/>
              </a:rPr>
              <a:t>4. Katılımsız Gözlem </a:t>
            </a:r>
            <a:r>
              <a:rPr lang="tr-TR" sz="2800" dirty="0">
                <a:latin typeface="Comic Sans MS" panose="030F0702030302020204" pitchFamily="66" charset="0"/>
              </a:rPr>
              <a:t>Katılımsız gözlemde gözlem yapan kişi gözlenen durumun dışında kalarak durumu objektif şekilde gözlemler. Bu gözlem türünde gözlenen bireyin gözlemciyi görme imkanı yoktur. </a:t>
            </a:r>
          </a:p>
          <a:p>
            <a:endParaRPr lang="tr-TR" sz="2800" dirty="0" smtClean="0">
              <a:latin typeface="Comic Sans MS" panose="030F0702030302020204" pitchFamily="66" charset="0"/>
            </a:endParaRPr>
          </a:p>
        </p:txBody>
      </p:sp>
    </p:spTree>
    <p:extLst>
      <p:ext uri="{BB962C8B-B14F-4D97-AF65-F5344CB8AC3E}">
        <p14:creationId xmlns:p14="http://schemas.microsoft.com/office/powerpoint/2010/main" val="7234699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404664"/>
            <a:ext cx="8208912" cy="2677656"/>
          </a:xfrm>
          <a:prstGeom prst="rect">
            <a:avLst/>
          </a:prstGeom>
        </p:spPr>
        <p:txBody>
          <a:bodyPr wrap="square">
            <a:spAutoFit/>
          </a:bodyPr>
          <a:lstStyle/>
          <a:p>
            <a:r>
              <a:rPr lang="tr-TR" sz="2800" b="1" dirty="0" smtClean="0">
                <a:solidFill>
                  <a:srgbClr val="0070C0"/>
                </a:solidFill>
                <a:latin typeface="Comic Sans MS" panose="030F0702030302020204" pitchFamily="66" charset="0"/>
              </a:rPr>
              <a:t>5</a:t>
            </a:r>
            <a:r>
              <a:rPr lang="tr-TR" sz="2800" b="1" dirty="0">
                <a:solidFill>
                  <a:srgbClr val="0070C0"/>
                </a:solidFill>
                <a:latin typeface="Comic Sans MS" panose="030F0702030302020204" pitchFamily="66" charset="0"/>
              </a:rPr>
              <a:t>. Doğal Gözlem </a:t>
            </a:r>
            <a:r>
              <a:rPr lang="tr-TR" sz="2800" dirty="0">
                <a:latin typeface="Comic Sans MS" panose="030F0702030302020204" pitchFamily="66" charset="0"/>
              </a:rPr>
              <a:t>Doğal gözlem, gözlenecek kişinin bulunduğu çevrede gerçekleşen gözlemdir. </a:t>
            </a:r>
            <a:r>
              <a:rPr lang="tr-TR" sz="2800" dirty="0" smtClean="0">
                <a:latin typeface="Comic Sans MS" panose="030F0702030302020204" pitchFamily="66" charset="0"/>
              </a:rPr>
              <a:t>Bu </a:t>
            </a:r>
            <a:r>
              <a:rPr lang="tr-TR" sz="2800" dirty="0">
                <a:latin typeface="Comic Sans MS" panose="030F0702030302020204" pitchFamily="66" charset="0"/>
              </a:rPr>
              <a:t>gözlemde gözlemci pasif kalarak gözlem ortamına herhangi bir müdahalede bulunmaz. </a:t>
            </a:r>
            <a:r>
              <a:rPr lang="tr-TR" sz="2800" dirty="0" smtClean="0">
                <a:latin typeface="Comic Sans MS" panose="030F0702030302020204" pitchFamily="66" charset="0"/>
              </a:rPr>
              <a:t>Doğal </a:t>
            </a:r>
            <a:r>
              <a:rPr lang="tr-TR" sz="2800" dirty="0">
                <a:latin typeface="Comic Sans MS" panose="030F0702030302020204" pitchFamily="66" charset="0"/>
              </a:rPr>
              <a:t>ortamda ortaya çıkan durum ya da davranışı betimleyerek kaydetmeye çalışır. </a:t>
            </a:r>
            <a:endParaRPr lang="tr-TR" sz="2800" dirty="0" smtClean="0">
              <a:latin typeface="Comic Sans MS" panose="030F0702030302020204" pitchFamily="66" charset="0"/>
            </a:endParaRPr>
          </a:p>
        </p:txBody>
      </p:sp>
    </p:spTree>
    <p:extLst>
      <p:ext uri="{BB962C8B-B14F-4D97-AF65-F5344CB8AC3E}">
        <p14:creationId xmlns:p14="http://schemas.microsoft.com/office/powerpoint/2010/main" val="14013796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476672"/>
            <a:ext cx="8280920" cy="5601533"/>
          </a:xfrm>
          <a:prstGeom prst="rect">
            <a:avLst/>
          </a:prstGeom>
        </p:spPr>
        <p:txBody>
          <a:bodyPr wrap="square">
            <a:spAutoFit/>
          </a:bodyPr>
          <a:lstStyle/>
          <a:p>
            <a:r>
              <a:rPr lang="tr-TR" b="1" dirty="0" smtClean="0">
                <a:solidFill>
                  <a:srgbClr val="0070C0"/>
                </a:solidFill>
                <a:latin typeface="Comic Sans MS" panose="030F0702030302020204" pitchFamily="66" charset="0"/>
              </a:rPr>
              <a:t>Okul Öncesi Dönemde Yapılan Bir Doğal Gözlem Örneği </a:t>
            </a:r>
          </a:p>
          <a:p>
            <a:endParaRPr lang="tr-TR" dirty="0">
              <a:latin typeface="Comic Sans MS" panose="030F0702030302020204" pitchFamily="66" charset="0"/>
            </a:endParaRPr>
          </a:p>
          <a:p>
            <a:r>
              <a:rPr lang="tr-TR" b="1" dirty="0" smtClean="0">
                <a:latin typeface="Comic Sans MS" panose="030F0702030302020204" pitchFamily="66" charset="0"/>
              </a:rPr>
              <a:t>Gözlemci</a:t>
            </a:r>
            <a:r>
              <a:rPr lang="tr-TR" b="1" dirty="0">
                <a:latin typeface="Comic Sans MS" panose="030F0702030302020204" pitchFamily="66" charset="0"/>
              </a:rPr>
              <a:t>: </a:t>
            </a:r>
            <a:r>
              <a:rPr lang="tr-TR" dirty="0">
                <a:latin typeface="Comic Sans MS" panose="030F0702030302020204" pitchFamily="66" charset="0"/>
              </a:rPr>
              <a:t>Fatma </a:t>
            </a:r>
            <a:r>
              <a:rPr lang="tr-TR" dirty="0" err="1">
                <a:latin typeface="Comic Sans MS" panose="030F0702030302020204" pitchFamily="66" charset="0"/>
              </a:rPr>
              <a:t>Özterzi</a:t>
            </a:r>
            <a:r>
              <a:rPr lang="tr-TR" dirty="0">
                <a:latin typeface="Comic Sans MS" panose="030F0702030302020204" pitchFamily="66" charset="0"/>
              </a:rPr>
              <a:t> </a:t>
            </a:r>
            <a:r>
              <a:rPr lang="tr-TR" dirty="0" smtClean="0">
                <a:latin typeface="Comic Sans MS" panose="030F0702030302020204" pitchFamily="66" charset="0"/>
              </a:rPr>
              <a:t>		</a:t>
            </a:r>
            <a:r>
              <a:rPr lang="tr-TR" b="1" dirty="0" smtClean="0">
                <a:latin typeface="Comic Sans MS" panose="030F0702030302020204" pitchFamily="66" charset="0"/>
              </a:rPr>
              <a:t>Gözlenen</a:t>
            </a:r>
            <a:r>
              <a:rPr lang="tr-TR" b="1" dirty="0">
                <a:latin typeface="Comic Sans MS" panose="030F0702030302020204" pitchFamily="66" charset="0"/>
              </a:rPr>
              <a:t>: </a:t>
            </a:r>
            <a:r>
              <a:rPr lang="tr-TR" dirty="0">
                <a:latin typeface="Comic Sans MS" panose="030F0702030302020204" pitchFamily="66" charset="0"/>
              </a:rPr>
              <a:t>Yusuf Emir Taş </a:t>
            </a:r>
            <a:endParaRPr lang="tr-TR" dirty="0" smtClean="0">
              <a:latin typeface="Comic Sans MS" panose="030F0702030302020204" pitchFamily="66" charset="0"/>
            </a:endParaRPr>
          </a:p>
          <a:p>
            <a:r>
              <a:rPr lang="tr-TR" b="1" dirty="0" smtClean="0">
                <a:latin typeface="Comic Sans MS" panose="030F0702030302020204" pitchFamily="66" charset="0"/>
              </a:rPr>
              <a:t>Gözlem </a:t>
            </a:r>
            <a:r>
              <a:rPr lang="tr-TR" b="1" dirty="0">
                <a:latin typeface="Comic Sans MS" panose="030F0702030302020204" pitchFamily="66" charset="0"/>
              </a:rPr>
              <a:t>Tarihi: </a:t>
            </a:r>
            <a:r>
              <a:rPr lang="tr-TR" dirty="0">
                <a:latin typeface="Comic Sans MS" panose="030F0702030302020204" pitchFamily="66" charset="0"/>
              </a:rPr>
              <a:t>17 Temmuz 2010. </a:t>
            </a:r>
            <a:r>
              <a:rPr lang="tr-TR" dirty="0" smtClean="0">
                <a:latin typeface="Comic Sans MS" panose="030F0702030302020204" pitchFamily="66" charset="0"/>
              </a:rPr>
              <a:t>	</a:t>
            </a:r>
            <a:r>
              <a:rPr lang="tr-TR" b="1" dirty="0" smtClean="0">
                <a:latin typeface="Comic Sans MS" panose="030F0702030302020204" pitchFamily="66" charset="0"/>
              </a:rPr>
              <a:t>Gözlem </a:t>
            </a:r>
            <a:r>
              <a:rPr lang="tr-TR" b="1" dirty="0">
                <a:latin typeface="Comic Sans MS" panose="030F0702030302020204" pitchFamily="66" charset="0"/>
              </a:rPr>
              <a:t>Yeri: </a:t>
            </a:r>
            <a:r>
              <a:rPr lang="tr-TR" dirty="0">
                <a:latin typeface="Comic Sans MS" panose="030F0702030302020204" pitchFamily="66" charset="0"/>
              </a:rPr>
              <a:t>Oyun Bahçesi </a:t>
            </a:r>
            <a:endParaRPr lang="tr-TR" dirty="0" smtClean="0">
              <a:latin typeface="Comic Sans MS" panose="030F0702030302020204" pitchFamily="66" charset="0"/>
            </a:endParaRPr>
          </a:p>
          <a:p>
            <a:r>
              <a:rPr lang="tr-TR" b="1" dirty="0" smtClean="0">
                <a:latin typeface="Comic Sans MS" panose="030F0702030302020204" pitchFamily="66" charset="0"/>
              </a:rPr>
              <a:t>Başlama </a:t>
            </a:r>
            <a:r>
              <a:rPr lang="tr-TR" b="1" dirty="0">
                <a:latin typeface="Comic Sans MS" panose="030F0702030302020204" pitchFamily="66" charset="0"/>
              </a:rPr>
              <a:t>ve Bitiş Saati: </a:t>
            </a:r>
            <a:r>
              <a:rPr lang="tr-TR" dirty="0">
                <a:latin typeface="Comic Sans MS" panose="030F0702030302020204" pitchFamily="66" charset="0"/>
              </a:rPr>
              <a:t>10:30- 10:45</a:t>
            </a:r>
          </a:p>
          <a:p>
            <a:endParaRPr lang="tr-TR" sz="1600" dirty="0" smtClean="0">
              <a:latin typeface="Comic Sans MS" panose="030F0702030302020204" pitchFamily="66" charset="0"/>
            </a:endParaRPr>
          </a:p>
          <a:p>
            <a:r>
              <a:rPr lang="tr-TR" dirty="0" smtClean="0">
                <a:latin typeface="Comic Sans MS" panose="030F0702030302020204" pitchFamily="66" charset="0"/>
              </a:rPr>
              <a:t>Gözlem </a:t>
            </a:r>
            <a:r>
              <a:rPr lang="tr-TR" dirty="0">
                <a:latin typeface="Comic Sans MS" panose="030F0702030302020204" pitchFamily="66" charset="0"/>
              </a:rPr>
              <a:t>Türü: Doğal Gözlem Anaokulu üç katlı bir binadır. </a:t>
            </a:r>
            <a:r>
              <a:rPr lang="tr-TR" dirty="0" smtClean="0">
                <a:latin typeface="Comic Sans MS" panose="030F0702030302020204" pitchFamily="66" charset="0"/>
              </a:rPr>
              <a:t>Binanın </a:t>
            </a:r>
            <a:r>
              <a:rPr lang="tr-TR" dirty="0">
                <a:latin typeface="Comic Sans MS" panose="030F0702030302020204" pitchFamily="66" charset="0"/>
              </a:rPr>
              <a:t>arka tarafında yeşil halı ile kaplanmış oyun alanı varı. Oyun alanında kumdan bir havuz, bir salıncak ve bir kaydırak vardı. Yusuf Emir bahçede arkadaşlarıyla oyun oynarken, yan tarafında duran topu yerden aldı ve arkadaşı Betül’e attı. Betül topu yakalayamadı ve topun peşinden koştu. Topu aldı ve Yusuf Emir’e attı. Yusuf Emir “Benim gibi havadan at, sen yerden atıyorsun” dedi. Topu havadan Betül’e attı. Top Betül’ün üstünden geçti. Betül koşup topu getirdi, topu yerden Yusuf Emir’e attı. Yusuf Emir daha yüksek sesle “Sana topu erkekler gibi havadan at dedim</a:t>
            </a:r>
            <a:r>
              <a:rPr lang="tr-TR" dirty="0" smtClean="0">
                <a:latin typeface="Comic Sans MS" panose="030F0702030302020204" pitchFamily="66" charset="0"/>
              </a:rPr>
              <a:t>” dedi</a:t>
            </a:r>
            <a:r>
              <a:rPr lang="tr-TR" dirty="0">
                <a:latin typeface="Comic Sans MS" panose="030F0702030302020204" pitchFamily="66" charset="0"/>
              </a:rPr>
              <a:t>. Topu yerden aldı ve tekrar havadan Betül’e attı. Betül topu yine yakalayamadı. Betül “Seninle oynamak istemiyorum. Sen hep yukarıdan atıyorsun. Ben topu hiç yakalayamıyorum” dedi. Yusuf Emir koştu ve topu eline aldı. “Sen oynamazsan ben de kendim oynarım” dedi. Duvarın karşısına geçti ve topu duvara vurarak kendi başına oyun oynamaya devam etti (</a:t>
            </a:r>
            <a:r>
              <a:rPr lang="tr-TR" dirty="0" err="1">
                <a:latin typeface="Comic Sans MS" panose="030F0702030302020204" pitchFamily="66" charset="0"/>
              </a:rPr>
              <a:t>Erözkan</a:t>
            </a:r>
            <a:r>
              <a:rPr lang="tr-TR" dirty="0">
                <a:latin typeface="Comic Sans MS" panose="030F0702030302020204" pitchFamily="66" charset="0"/>
              </a:rPr>
              <a:t>, 2014). </a:t>
            </a:r>
            <a:endParaRPr lang="tr-TR" dirty="0" smtClean="0">
              <a:latin typeface="Comic Sans MS" panose="030F0702030302020204" pitchFamily="66" charset="0"/>
            </a:endParaRPr>
          </a:p>
        </p:txBody>
      </p:sp>
    </p:spTree>
    <p:extLst>
      <p:ext uri="{BB962C8B-B14F-4D97-AF65-F5344CB8AC3E}">
        <p14:creationId xmlns:p14="http://schemas.microsoft.com/office/powerpoint/2010/main" val="22164911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404664"/>
            <a:ext cx="8280920" cy="3108543"/>
          </a:xfrm>
          <a:prstGeom prst="rect">
            <a:avLst/>
          </a:prstGeom>
        </p:spPr>
        <p:txBody>
          <a:bodyPr wrap="square">
            <a:spAutoFit/>
          </a:bodyPr>
          <a:lstStyle/>
          <a:p>
            <a:r>
              <a:rPr lang="tr-TR" sz="2800" b="1" dirty="0" smtClean="0">
                <a:solidFill>
                  <a:srgbClr val="0070C0"/>
                </a:solidFill>
                <a:latin typeface="Comic Sans MS" panose="030F0702030302020204" pitchFamily="66" charset="0"/>
              </a:rPr>
              <a:t>6</a:t>
            </a:r>
            <a:r>
              <a:rPr lang="tr-TR" sz="2800" b="1" dirty="0">
                <a:solidFill>
                  <a:srgbClr val="0070C0"/>
                </a:solidFill>
                <a:latin typeface="Comic Sans MS" panose="030F0702030302020204" pitchFamily="66" charset="0"/>
              </a:rPr>
              <a:t>. Doğal Olmayan Gözlem </a:t>
            </a:r>
            <a:r>
              <a:rPr lang="tr-TR" sz="2800" dirty="0">
                <a:latin typeface="Comic Sans MS" panose="030F0702030302020204" pitchFamily="66" charset="0"/>
              </a:rPr>
              <a:t>Gözlenmesi istenen davranış veya durumların ortaya çıkabilmesi için gözlemcinin müdahaleler aracılığı ile koşulları düzenlediği ya da ortamı ayarladığı gözlem </a:t>
            </a:r>
            <a:r>
              <a:rPr lang="tr-TR" sz="2800" dirty="0" smtClean="0">
                <a:latin typeface="Comic Sans MS" panose="030F0702030302020204" pitchFamily="66" charset="0"/>
              </a:rPr>
              <a:t>türüdür. Bu </a:t>
            </a:r>
            <a:r>
              <a:rPr lang="tr-TR" sz="2800" dirty="0">
                <a:latin typeface="Comic Sans MS" panose="030F0702030302020204" pitchFamily="66" charset="0"/>
              </a:rPr>
              <a:t>gözlem türü kişinin sürekli ya da daha önce hiç bulunmadığı ortamlarda </a:t>
            </a:r>
            <a:r>
              <a:rPr lang="tr-TR" sz="2800" dirty="0" smtClean="0">
                <a:latin typeface="Comic Sans MS" panose="030F0702030302020204" pitchFamily="66" charset="0"/>
              </a:rPr>
              <a:t>gerçekleştirilir</a:t>
            </a:r>
            <a:r>
              <a:rPr lang="tr-TR" sz="2800" dirty="0">
                <a:latin typeface="Comic Sans MS" panose="030F0702030302020204" pitchFamily="66" charset="0"/>
              </a:rPr>
              <a:t>. </a:t>
            </a:r>
            <a:endParaRPr lang="tr-TR" sz="2800" dirty="0" smtClean="0">
              <a:latin typeface="Comic Sans MS" panose="030F0702030302020204" pitchFamily="66" charset="0"/>
            </a:endParaRPr>
          </a:p>
        </p:txBody>
      </p:sp>
    </p:spTree>
    <p:extLst>
      <p:ext uri="{BB962C8B-B14F-4D97-AF65-F5344CB8AC3E}">
        <p14:creationId xmlns:p14="http://schemas.microsoft.com/office/powerpoint/2010/main" val="1625366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2"/>
          <p:cNvSpPr txBox="1">
            <a:spLocks/>
          </p:cNvSpPr>
          <p:nvPr/>
        </p:nvSpPr>
        <p:spPr>
          <a:xfrm>
            <a:off x="323528" y="548680"/>
            <a:ext cx="8382000" cy="2210862"/>
          </a:xfrm>
          <a:prstGeom prst="rect">
            <a:avLst/>
          </a:prstGeom>
        </p:spPr>
        <p:txBody>
          <a:bodyPr vert="horz" lIns="91440" tIns="45720" rIns="91440" bIns="45720" rtlCol="0" anchor="ctr">
            <a:normAutofit/>
          </a:bodyPr>
          <a:lstStyle>
            <a:defPPr>
              <a:defRPr lang="tr-TR"/>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sz="2400" b="1" dirty="0" smtClean="0">
                <a:solidFill>
                  <a:srgbClr val="0070C0"/>
                </a:solidFill>
                <a:latin typeface="Arial" panose="020B0604020202020204" pitchFamily="34" charset="0"/>
                <a:cs typeface="Arial" panose="020B0604020202020204" pitchFamily="34" charset="0"/>
              </a:rPr>
              <a:t>Kaynakça</a:t>
            </a:r>
          </a:p>
          <a:p>
            <a:endParaRPr lang="tr-TR" sz="2400" b="1" dirty="0" smtClean="0">
              <a:solidFill>
                <a:schemeClr val="tx1"/>
              </a:solidFill>
              <a:latin typeface="Arial" panose="020B0604020202020204" pitchFamily="34" charset="0"/>
              <a:cs typeface="Arial" panose="020B0604020202020204" pitchFamily="34" charset="0"/>
            </a:endParaRPr>
          </a:p>
          <a:p>
            <a:r>
              <a:rPr lang="tr-TR" sz="2400" dirty="0" smtClean="0">
                <a:solidFill>
                  <a:schemeClr val="tx1"/>
                </a:solidFill>
                <a:latin typeface="Arial" panose="020B0604020202020204" pitchFamily="34" charset="0"/>
                <a:cs typeface="Arial" panose="020B0604020202020204" pitchFamily="34" charset="0"/>
              </a:rPr>
              <a:t>ÖZEN ALTINKAYNAK, </a:t>
            </a:r>
            <a:r>
              <a:rPr lang="tr-TR" sz="2400" dirty="0">
                <a:solidFill>
                  <a:schemeClr val="tx1"/>
                </a:solidFill>
                <a:latin typeface="Arial" panose="020B0604020202020204" pitchFamily="34" charset="0"/>
                <a:cs typeface="Arial" panose="020B0604020202020204" pitchFamily="34" charset="0"/>
              </a:rPr>
              <a:t>Ş</a:t>
            </a:r>
            <a:r>
              <a:rPr lang="tr-TR" sz="2400" dirty="0" smtClean="0">
                <a:solidFill>
                  <a:schemeClr val="tx1"/>
                </a:solidFill>
                <a:latin typeface="Arial" panose="020B0604020202020204" pitchFamily="34" charset="0"/>
                <a:cs typeface="Arial" panose="020B0604020202020204" pitchFamily="34" charset="0"/>
              </a:rPr>
              <a:t>., (2018) </a:t>
            </a:r>
            <a:r>
              <a:rPr lang="tr-TR" sz="2400" b="1" dirty="0" smtClean="0">
                <a:solidFill>
                  <a:schemeClr val="tx1"/>
                </a:solidFill>
                <a:latin typeface="Arial" panose="020B0604020202020204" pitchFamily="34" charset="0"/>
                <a:cs typeface="Arial" panose="020B0604020202020204" pitchFamily="34" charset="0"/>
              </a:rPr>
              <a:t>«Erken Çocuklukta Çocuğu Tanıma ve Değerlendirme</a:t>
            </a:r>
            <a:r>
              <a:rPr lang="tr-TR" sz="2400" b="1" i="1" dirty="0" smtClean="0">
                <a:solidFill>
                  <a:schemeClr val="tx1"/>
                </a:solidFill>
                <a:latin typeface="Arial" panose="020B0604020202020204" pitchFamily="34" charset="0"/>
                <a:cs typeface="Arial" panose="020B0604020202020204" pitchFamily="34" charset="0"/>
              </a:rPr>
              <a:t>: </a:t>
            </a:r>
            <a:r>
              <a:rPr lang="tr-TR" sz="2400" i="1" dirty="0" smtClean="0">
                <a:solidFill>
                  <a:schemeClr val="tx1"/>
                </a:solidFill>
                <a:latin typeface="Arial" panose="020B0604020202020204" pitchFamily="34" charset="0"/>
                <a:cs typeface="Arial" panose="020B0604020202020204" pitchFamily="34" charset="0"/>
              </a:rPr>
              <a:t>Gözlem ve </a:t>
            </a:r>
            <a:r>
              <a:rPr lang="tr-TR" sz="2400" i="1" smtClean="0">
                <a:solidFill>
                  <a:schemeClr val="tx1"/>
                </a:solidFill>
                <a:latin typeface="Arial" panose="020B0604020202020204" pitchFamily="34" charset="0"/>
                <a:cs typeface="Arial" panose="020B0604020202020204" pitchFamily="34" charset="0"/>
              </a:rPr>
              <a:t>Gözlem Teknikleri</a:t>
            </a:r>
            <a:r>
              <a:rPr lang="tr-TR" sz="2400" b="1" smtClean="0">
                <a:solidFill>
                  <a:schemeClr val="tx1"/>
                </a:solidFill>
                <a:latin typeface="Arial" panose="020B0604020202020204" pitchFamily="34" charset="0"/>
                <a:cs typeface="Arial" panose="020B0604020202020204" pitchFamily="34" charset="0"/>
              </a:rPr>
              <a:t>» </a:t>
            </a:r>
            <a:r>
              <a:rPr lang="tr-TR" sz="2400" dirty="0" smtClean="0">
                <a:solidFill>
                  <a:schemeClr val="tx1"/>
                </a:solidFill>
                <a:latin typeface="Arial" panose="020B0604020202020204" pitchFamily="34" charset="0"/>
                <a:cs typeface="Arial" panose="020B0604020202020204" pitchFamily="34" charset="0"/>
              </a:rPr>
              <a:t>Ankara, Eğiten Kitap</a:t>
            </a:r>
          </a:p>
          <a:p>
            <a:endParaRPr lang="tr-TR" sz="2400" dirty="0"/>
          </a:p>
        </p:txBody>
      </p:sp>
    </p:spTree>
    <p:extLst>
      <p:ext uri="{BB962C8B-B14F-4D97-AF65-F5344CB8AC3E}">
        <p14:creationId xmlns:p14="http://schemas.microsoft.com/office/powerpoint/2010/main" val="32870782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örünüş">
  <a:themeElements>
    <a:clrScheme name="Görünüş">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Görünüş">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Görünüş">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358</TotalTime>
  <Words>1127</Words>
  <Application>Microsoft Office PowerPoint</Application>
  <PresentationFormat>Ekran Gösterisi (4:3)</PresentationFormat>
  <Paragraphs>134</Paragraphs>
  <Slides>23</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23</vt:i4>
      </vt:variant>
    </vt:vector>
  </HeadingPairs>
  <TitlesOfParts>
    <vt:vector size="29" baseType="lpstr">
      <vt:lpstr>Arial</vt:lpstr>
      <vt:lpstr>Calibri</vt:lpstr>
      <vt:lpstr>Comic Sans MS</vt:lpstr>
      <vt:lpstr>Verdana</vt:lpstr>
      <vt:lpstr>Wingdings 2</vt:lpstr>
      <vt:lpstr>Görünüş</vt:lpstr>
      <vt:lpstr>Gözlem ve Gözlem Teknikleri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Lenovoo</dc:creator>
  <cp:lastModifiedBy>osdogan1</cp:lastModifiedBy>
  <cp:revision>47</cp:revision>
  <dcterms:created xsi:type="dcterms:W3CDTF">2019-02-05T09:56:23Z</dcterms:created>
  <dcterms:modified xsi:type="dcterms:W3CDTF">2021-03-07T15:52:40Z</dcterms:modified>
</cp:coreProperties>
</file>