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9"/>
  </p:notesMasterIdLst>
  <p:sldIdLst>
    <p:sldId id="373" r:id="rId2"/>
    <p:sldId id="374" r:id="rId3"/>
    <p:sldId id="333" r:id="rId4"/>
    <p:sldId id="302" r:id="rId5"/>
    <p:sldId id="304" r:id="rId6"/>
    <p:sldId id="367" r:id="rId7"/>
    <p:sldId id="347" r:id="rId8"/>
    <p:sldId id="368" r:id="rId9"/>
    <p:sldId id="308" r:id="rId10"/>
    <p:sldId id="364" r:id="rId11"/>
    <p:sldId id="365" r:id="rId12"/>
    <p:sldId id="369" r:id="rId13"/>
    <p:sldId id="353" r:id="rId14"/>
    <p:sldId id="371" r:id="rId15"/>
    <p:sldId id="351" r:id="rId16"/>
    <p:sldId id="370" r:id="rId17"/>
    <p:sldId id="372" r:id="rId1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Orta Stil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392"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EF05C7-0743-4617-A29E-80BC9384F981}" type="datetimeFigureOut">
              <a:rPr lang="tr-TR" smtClean="0"/>
              <a:t>7.3.2021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B6878-36FD-48EA-8057-F28FB771B2C7}" type="slidenum">
              <a:rPr lang="tr-TR" smtClean="0"/>
              <a:t>‹#›</a:t>
            </a:fld>
            <a:endParaRPr lang="tr-TR"/>
          </a:p>
        </p:txBody>
      </p:sp>
    </p:spTree>
    <p:extLst>
      <p:ext uri="{BB962C8B-B14F-4D97-AF65-F5344CB8AC3E}">
        <p14:creationId xmlns:p14="http://schemas.microsoft.com/office/powerpoint/2010/main" val="3299890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5" name="Yuvarlatılmış Dikdörtgen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Yuvarlatılmış Dikdörtgen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Başlık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tr-TR" smtClean="0"/>
              <a:t>Asıl başlık stili için tıklatın</a:t>
            </a:r>
            <a:endParaRPr kumimoji="0" lang="en-US"/>
          </a:p>
        </p:txBody>
      </p:sp>
      <p:sp>
        <p:nvSpPr>
          <p:cNvPr id="20" name="Alt Başlık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19" name="Veri Yer Tutucusu 18"/>
          <p:cNvSpPr>
            <a:spLocks noGrp="1"/>
          </p:cNvSpPr>
          <p:nvPr>
            <p:ph type="dt" sz="half" idx="10"/>
          </p:nvPr>
        </p:nvSpPr>
        <p:spPr/>
        <p:txBody>
          <a:bodyPr/>
          <a:lstStyle>
            <a:extLst/>
          </a:lstStyle>
          <a:p>
            <a:fld id="{A23720DD-5B6D-40BF-8493-A6B52D484E6B}" type="datetimeFigureOut">
              <a:rPr lang="tr-TR" smtClean="0"/>
              <a:t>7.3.2021</a:t>
            </a:fld>
            <a:endParaRPr lang="tr-TR"/>
          </a:p>
        </p:txBody>
      </p:sp>
      <p:sp>
        <p:nvSpPr>
          <p:cNvPr id="8" name="Altbilgi Yer Tutucusu 7"/>
          <p:cNvSpPr>
            <a:spLocks noGrp="1"/>
          </p:cNvSpPr>
          <p:nvPr>
            <p:ph type="ftr" sz="quarter" idx="11"/>
          </p:nvPr>
        </p:nvSpPr>
        <p:spPr/>
        <p:txBody>
          <a:bodyPr/>
          <a:lstStyle>
            <a:extLst/>
          </a:lstStyle>
          <a:p>
            <a:endParaRPr lang="tr-TR"/>
          </a:p>
        </p:txBody>
      </p:sp>
      <p:sp>
        <p:nvSpPr>
          <p:cNvPr id="11" name="Slayt Numarası Yer Tutucusu 10"/>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502920" y="4983480"/>
            <a:ext cx="8183880" cy="1051560"/>
          </a:xfrm>
        </p:spPr>
        <p:txBody>
          <a:bodyPr/>
          <a:lstStyle>
            <a:extLst/>
          </a:lstStyle>
          <a:p>
            <a:r>
              <a:rPr kumimoji="0" lang="tr-TR" smtClean="0"/>
              <a:t>Asıl başlık stili için tıklatın</a:t>
            </a:r>
            <a:endParaRPr kumimoji="0" lang="en-US"/>
          </a:p>
        </p:txBody>
      </p:sp>
      <p:sp>
        <p:nvSpPr>
          <p:cNvPr id="3" name="İçerik Yer Tutucusu 2"/>
          <p:cNvSpPr>
            <a:spLocks noGrp="1"/>
          </p:cNvSpPr>
          <p:nvPr>
            <p:ph idx="1"/>
          </p:nvPr>
        </p:nvSpPr>
        <p:spPr>
          <a:xfrm>
            <a:off x="502920" y="530352"/>
            <a:ext cx="8183880" cy="4187952"/>
          </a:xfrm>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t>7.3.2021</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14" name="Yuvarlatılmış Dikdörtgen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Yuvarlatılmış Dikdörtgen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Başlık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t>7.3.2021</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İçerik Yer Tutucusu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extLst/>
          </a:lstStyle>
          <a:p>
            <a:fld id="{A23720DD-5B6D-40BF-8493-A6B52D484E6B}" type="datetimeFigureOut">
              <a:rPr lang="tr-TR" smtClean="0"/>
              <a:t>7.3.2021</a:t>
            </a:fld>
            <a:endParaRPr lang="tr-TR"/>
          </a:p>
        </p:txBody>
      </p:sp>
      <p:sp>
        <p:nvSpPr>
          <p:cNvPr id="6" name="Altbilgi Yer Tutucusu 5"/>
          <p:cNvSpPr>
            <a:spLocks noGrp="1"/>
          </p:cNvSpPr>
          <p:nvPr>
            <p:ph type="ftr" sz="quarter" idx="11"/>
          </p:nvPr>
        </p:nvSpPr>
        <p:spPr/>
        <p:txBody>
          <a:bodyPr/>
          <a:lstStyle>
            <a:extLst/>
          </a:lstStyle>
          <a:p>
            <a:endParaRPr lang="tr-TR"/>
          </a:p>
        </p:txBody>
      </p:sp>
      <p:sp>
        <p:nvSpPr>
          <p:cNvPr id="7" name="Slayt Numarası Yer Tutucusu 6"/>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502920" y="4983480"/>
            <a:ext cx="8183880" cy="1051560"/>
          </a:xfrm>
        </p:spPr>
        <p:txBody>
          <a:bodyPr anchor="b"/>
          <a:lstStyle>
            <a:lvl1pPr>
              <a:defRPr b="1"/>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Metin Yer Tutucusu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İçerik Yer Tutucusu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İçerik Yer Tutucusu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0"/>
          </p:nvPr>
        </p:nvSpPr>
        <p:spPr/>
        <p:txBody>
          <a:bodyPr/>
          <a:lstStyle>
            <a:extLst/>
          </a:lstStyle>
          <a:p>
            <a:fld id="{A23720DD-5B6D-40BF-8493-A6B52D484E6B}" type="datetimeFigureOut">
              <a:rPr lang="tr-TR" smtClean="0"/>
              <a:t>7.3.2021</a:t>
            </a:fld>
            <a:endParaRPr lang="tr-TR"/>
          </a:p>
        </p:txBody>
      </p:sp>
      <p:sp>
        <p:nvSpPr>
          <p:cNvPr id="8" name="Altbilgi Yer Tutucusu 7"/>
          <p:cNvSpPr>
            <a:spLocks noGrp="1"/>
          </p:cNvSpPr>
          <p:nvPr>
            <p:ph type="ftr" sz="quarter" idx="11"/>
          </p:nvPr>
        </p:nvSpPr>
        <p:spPr/>
        <p:txBody>
          <a:bodyPr/>
          <a:lstStyle>
            <a:extLst/>
          </a:lstStyle>
          <a:p>
            <a:endParaRPr lang="tr-TR"/>
          </a:p>
        </p:txBody>
      </p:sp>
      <p:sp>
        <p:nvSpPr>
          <p:cNvPr id="9" name="Slayt Numarası Yer Tutucusu 8"/>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Veri Yer Tutucusu 2"/>
          <p:cNvSpPr>
            <a:spLocks noGrp="1"/>
          </p:cNvSpPr>
          <p:nvPr>
            <p:ph type="dt" sz="half" idx="10"/>
          </p:nvPr>
        </p:nvSpPr>
        <p:spPr/>
        <p:txBody>
          <a:bodyPr/>
          <a:lstStyle>
            <a:extLst/>
          </a:lstStyle>
          <a:p>
            <a:fld id="{A23720DD-5B6D-40BF-8493-A6B52D484E6B}" type="datetimeFigureOut">
              <a:rPr lang="tr-TR" smtClean="0"/>
              <a:t>7.3.2021</a:t>
            </a:fld>
            <a:endParaRPr lang="tr-TR"/>
          </a:p>
        </p:txBody>
      </p:sp>
      <p:sp>
        <p:nvSpPr>
          <p:cNvPr id="4" name="Altbilgi Yer Tutucusu 3"/>
          <p:cNvSpPr>
            <a:spLocks noGrp="1"/>
          </p:cNvSpPr>
          <p:nvPr>
            <p:ph type="ftr" sz="quarter" idx="11"/>
          </p:nvPr>
        </p:nvSpPr>
        <p:spPr/>
        <p:txBody>
          <a:bodyPr/>
          <a:lstStyle>
            <a:extLst/>
          </a:lstStyle>
          <a:p>
            <a:endParaRPr lang="tr-TR"/>
          </a:p>
        </p:txBody>
      </p:sp>
      <p:sp>
        <p:nvSpPr>
          <p:cNvPr id="5" name="Slayt Numarası Yer Tutucusu 4"/>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7" name="Yuvarlatılmış Dikdörtgen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Veri Yer Tutucusu 1"/>
          <p:cNvSpPr>
            <a:spLocks noGrp="1"/>
          </p:cNvSpPr>
          <p:nvPr>
            <p:ph type="dt" sz="half" idx="10"/>
          </p:nvPr>
        </p:nvSpPr>
        <p:spPr/>
        <p:txBody>
          <a:bodyPr/>
          <a:lstStyle>
            <a:extLst/>
          </a:lstStyle>
          <a:p>
            <a:fld id="{A23720DD-5B6D-40BF-8493-A6B52D484E6B}" type="datetimeFigureOut">
              <a:rPr lang="tr-TR" smtClean="0"/>
              <a:t>7.3.2021</a:t>
            </a:fld>
            <a:endParaRPr lang="tr-TR"/>
          </a:p>
        </p:txBody>
      </p:sp>
      <p:sp>
        <p:nvSpPr>
          <p:cNvPr id="3" name="Altbilgi Yer Tutucusu 2"/>
          <p:cNvSpPr>
            <a:spLocks noGrp="1"/>
          </p:cNvSpPr>
          <p:nvPr>
            <p:ph type="ftr" sz="quarter" idx="11"/>
          </p:nvPr>
        </p:nvSpPr>
        <p:spPr/>
        <p:txBody>
          <a:bodyPr/>
          <a:lstStyle>
            <a:extLst/>
          </a:lstStyle>
          <a:p>
            <a:endParaRPr lang="tr-TR"/>
          </a:p>
        </p:txBody>
      </p:sp>
      <p:sp>
        <p:nvSpPr>
          <p:cNvPr id="4" name="Slayt Numarası Yer Tutucusu 3"/>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extLst/>
          </a:lstStyle>
          <a:p>
            <a:fld id="{A23720DD-5B6D-40BF-8493-A6B52D484E6B}" type="datetimeFigureOut">
              <a:rPr lang="tr-TR" smtClean="0"/>
              <a:t>7.3.2021</a:t>
            </a:fld>
            <a:endParaRPr lang="tr-TR"/>
          </a:p>
        </p:txBody>
      </p:sp>
      <p:sp>
        <p:nvSpPr>
          <p:cNvPr id="6" name="Altbilgi Yer Tutucusu 5"/>
          <p:cNvSpPr>
            <a:spLocks noGrp="1"/>
          </p:cNvSpPr>
          <p:nvPr>
            <p:ph type="ftr" sz="quarter" idx="11"/>
          </p:nvPr>
        </p:nvSpPr>
        <p:spPr/>
        <p:txBody>
          <a:bodyPr/>
          <a:lstStyle>
            <a:extLst/>
          </a:lstStyle>
          <a:p>
            <a:endParaRPr lang="tr-TR"/>
          </a:p>
        </p:txBody>
      </p:sp>
      <p:sp>
        <p:nvSpPr>
          <p:cNvPr id="7" name="Slayt Numarası Yer Tutucusu 6"/>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5" name="Yuvarlatılmış Dikdörtgen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Tek Köşesi Yuvarlatılmış Dikdörtgen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Başlık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tr-TR" smtClean="0"/>
              <a:t>Asıl başlık stili için tıklatın</a:t>
            </a:r>
            <a:endParaRPr kumimoji="0" lang="en-US"/>
          </a:p>
        </p:txBody>
      </p:sp>
      <p:sp>
        <p:nvSpPr>
          <p:cNvPr id="4" name="Metin Yer Tutucusu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extLst/>
          </a:lstStyle>
          <a:p>
            <a:fld id="{A23720DD-5B6D-40BF-8493-A6B52D484E6B}" type="datetimeFigureOut">
              <a:rPr lang="tr-TR" smtClean="0"/>
              <a:t>7.3.2021</a:t>
            </a:fld>
            <a:endParaRPr lang="tr-TR"/>
          </a:p>
        </p:txBody>
      </p:sp>
      <p:sp>
        <p:nvSpPr>
          <p:cNvPr id="6" name="Altbilgi Yer Tutucusu 5"/>
          <p:cNvSpPr>
            <a:spLocks noGrp="1"/>
          </p:cNvSpPr>
          <p:nvPr>
            <p:ph type="ftr" sz="quarter" idx="11"/>
          </p:nvPr>
        </p:nvSpPr>
        <p:spPr/>
        <p:txBody>
          <a:bodyPr/>
          <a:lstStyle>
            <a:extLst/>
          </a:lstStyle>
          <a:p>
            <a:endParaRPr lang="tr-TR"/>
          </a:p>
        </p:txBody>
      </p:sp>
      <p:sp>
        <p:nvSpPr>
          <p:cNvPr id="7" name="Slayt Numarası Yer Tutucusu 6"/>
          <p:cNvSpPr>
            <a:spLocks noGrp="1"/>
          </p:cNvSpPr>
          <p:nvPr>
            <p:ph type="sldNum" sz="quarter" idx="12"/>
          </p:nvPr>
        </p:nvSpPr>
        <p:spPr/>
        <p:txBody>
          <a:bodyPr/>
          <a:lstStyle>
            <a:extLst/>
          </a:lstStyle>
          <a:p>
            <a:fld id="{F302176B-0E47-46AC-8F43-DAB4B8A37D06}" type="slidenum">
              <a:rPr lang="tr-TR" smtClean="0"/>
              <a:t>‹#›</a:t>
            </a:fld>
            <a:endParaRPr lang="tr-TR"/>
          </a:p>
        </p:txBody>
      </p:sp>
      <p:sp>
        <p:nvSpPr>
          <p:cNvPr id="3" name="Resim Yer Tutucusu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tr-TR" smtClean="0"/>
              <a:t>Resim eklemek için simgeyi tıklatın</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a:xfrm>
            <a:off x="502920" y="4983480"/>
            <a:ext cx="8183880" cy="1051560"/>
          </a:xfrm>
        </p:spPr>
        <p:txBody>
          <a:bodyPr/>
          <a:lstStyle>
            <a:extLs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502920" y="530352"/>
            <a:ext cx="8183880" cy="4187952"/>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t>7.3.2021</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533404"/>
            <a:ext cx="1981200" cy="5257799"/>
          </a:xfrm>
        </p:spPr>
        <p:txBody>
          <a:bodyPr vert="eaVert"/>
          <a:lstStyle>
            <a:extLs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533400" y="533402"/>
            <a:ext cx="5943600" cy="5257801"/>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t>7.3.2021</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Yuvarlatılmış Dikdörtgen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Yuvarlatılmış Dikdörtgen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Başlık Yer Tutucusu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tr-TR" smtClean="0"/>
              <a:t>Asıl başlık stili için tıklatın</a:t>
            </a:r>
            <a:endParaRPr kumimoji="0" lang="en-US"/>
          </a:p>
        </p:txBody>
      </p:sp>
      <p:sp>
        <p:nvSpPr>
          <p:cNvPr id="4" name="Metin Yer Tutucusu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5" name="Veri Yer Tutucusu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A23720DD-5B6D-40BF-8493-A6B52D484E6B}" type="datetimeFigureOut">
              <a:rPr lang="tr-TR" smtClean="0"/>
              <a:t>7.3.2021</a:t>
            </a:fld>
            <a:endParaRPr lang="tr-TR"/>
          </a:p>
        </p:txBody>
      </p:sp>
      <p:sp>
        <p:nvSpPr>
          <p:cNvPr id="18" name="Altbilgi Yer Tutucusu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tr-TR"/>
          </a:p>
        </p:txBody>
      </p:sp>
      <p:sp>
        <p:nvSpPr>
          <p:cNvPr id="5" name="Slayt Numarası Yer Tutucusu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fontScale="90000"/>
          </a:bodyPr>
          <a:lstStyle/>
          <a:p>
            <a:r>
              <a:rPr lang="tr-TR" sz="4800" dirty="0">
                <a:solidFill>
                  <a:srgbClr val="FF0000"/>
                </a:solidFill>
                <a:latin typeface="Comic Sans MS" panose="030F0702030302020204" pitchFamily="66" charset="0"/>
              </a:rPr>
              <a:t>Okul Öncesi Dönemde Kullanılan Gözleme Dayalı Teknikler </a:t>
            </a:r>
            <a:br>
              <a:rPr lang="tr-TR" sz="4800" dirty="0">
                <a:solidFill>
                  <a:srgbClr val="FF0000"/>
                </a:solidFill>
                <a:latin typeface="Comic Sans MS" panose="030F0702030302020204" pitchFamily="66" charset="0"/>
              </a:rPr>
            </a:br>
            <a:endParaRPr lang="tr-TR" dirty="0"/>
          </a:p>
        </p:txBody>
      </p:sp>
    </p:spTree>
    <p:extLst>
      <p:ext uri="{BB962C8B-B14F-4D97-AF65-F5344CB8AC3E}">
        <p14:creationId xmlns:p14="http://schemas.microsoft.com/office/powerpoint/2010/main" val="1859533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1196752"/>
            <a:ext cx="8183041" cy="2246769"/>
          </a:xfrm>
          <a:prstGeom prst="rect">
            <a:avLst/>
          </a:prstGeom>
        </p:spPr>
        <p:txBody>
          <a:bodyPr wrap="square">
            <a:spAutoFit/>
          </a:bodyPr>
          <a:lstStyle/>
          <a:p>
            <a:endParaRPr lang="tr-TR" sz="2800" b="1" dirty="0" smtClean="0">
              <a:latin typeface="Comic Sans MS" panose="030F0702030302020204" pitchFamily="66" charset="0"/>
            </a:endParaRPr>
          </a:p>
          <a:p>
            <a:r>
              <a:rPr lang="tr-TR" sz="2800" dirty="0" smtClean="0">
                <a:latin typeface="Comic Sans MS" panose="030F0702030302020204" pitchFamily="66" charset="0"/>
              </a:rPr>
              <a:t>Okul öncesi öğretmenlerinin bu dönemde gözleme dayalı farklı teknikleri bilmeleri ve uygulamaları değerlendirme sürecinden doğru ve güvenilir bilgilerin elde edilmesini sağlayacaktır. </a:t>
            </a:r>
          </a:p>
        </p:txBody>
      </p:sp>
    </p:spTree>
    <p:extLst>
      <p:ext uri="{BB962C8B-B14F-4D97-AF65-F5344CB8AC3E}">
        <p14:creationId xmlns:p14="http://schemas.microsoft.com/office/powerpoint/2010/main" val="33397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548680"/>
            <a:ext cx="8183041" cy="3539430"/>
          </a:xfrm>
          <a:prstGeom prst="rect">
            <a:avLst/>
          </a:prstGeom>
        </p:spPr>
        <p:txBody>
          <a:bodyPr wrap="square">
            <a:spAutoFit/>
          </a:bodyPr>
          <a:lstStyle/>
          <a:p>
            <a:r>
              <a:rPr lang="tr-TR" sz="2800" dirty="0">
                <a:latin typeface="Comic Sans MS" panose="030F0702030302020204" pitchFamily="66" charset="0"/>
              </a:rPr>
              <a:t>O</a:t>
            </a:r>
            <a:r>
              <a:rPr lang="tr-TR" sz="2800" dirty="0" smtClean="0">
                <a:latin typeface="Comic Sans MS" panose="030F0702030302020204" pitchFamily="66" charset="0"/>
              </a:rPr>
              <a:t>kul </a:t>
            </a:r>
            <a:r>
              <a:rPr lang="tr-TR" sz="2800" dirty="0">
                <a:latin typeface="Comic Sans MS" panose="030F0702030302020204" pitchFamily="66" charset="0"/>
              </a:rPr>
              <a:t>öncesi dönemde kullanılan gözleme dayalı tekniklerdendir. </a:t>
            </a:r>
          </a:p>
          <a:p>
            <a:endParaRPr lang="tr-TR" sz="2800" dirty="0">
              <a:latin typeface="Comic Sans MS" panose="030F0702030302020204" pitchFamily="66" charset="0"/>
            </a:endParaRPr>
          </a:p>
          <a:p>
            <a:pPr marL="457200" indent="-457200">
              <a:buFont typeface="Courier New" panose="02070309020205020404" pitchFamily="49" charset="0"/>
              <a:buChar char="o"/>
            </a:pPr>
            <a:r>
              <a:rPr lang="tr-TR" sz="2800" dirty="0" smtClean="0">
                <a:latin typeface="Comic Sans MS" panose="030F0702030302020204" pitchFamily="66" charset="0"/>
              </a:rPr>
              <a:t>Olay kayıtları, </a:t>
            </a:r>
          </a:p>
          <a:p>
            <a:pPr marL="457200" indent="-457200">
              <a:buFont typeface="Courier New" panose="02070309020205020404" pitchFamily="49" charset="0"/>
              <a:buChar char="o"/>
            </a:pPr>
            <a:r>
              <a:rPr lang="tr-TR" sz="2800" dirty="0" smtClean="0">
                <a:latin typeface="Comic Sans MS" panose="030F0702030302020204" pitchFamily="66" charset="0"/>
              </a:rPr>
              <a:t>Süre kayıtları, </a:t>
            </a:r>
          </a:p>
          <a:p>
            <a:pPr marL="457200" indent="-457200">
              <a:buFont typeface="Courier New" panose="02070309020205020404" pitchFamily="49" charset="0"/>
              <a:buChar char="o"/>
            </a:pPr>
            <a:r>
              <a:rPr lang="tr-TR" sz="2800" dirty="0" smtClean="0">
                <a:latin typeface="Comic Sans MS" panose="030F0702030302020204" pitchFamily="66" charset="0"/>
              </a:rPr>
              <a:t>Olay örneklemi, </a:t>
            </a:r>
          </a:p>
          <a:p>
            <a:pPr marL="457200" indent="-457200">
              <a:buFont typeface="Courier New" panose="02070309020205020404" pitchFamily="49" charset="0"/>
              <a:buChar char="o"/>
            </a:pPr>
            <a:r>
              <a:rPr lang="tr-TR" sz="2800" dirty="0" smtClean="0">
                <a:latin typeface="Comic Sans MS" panose="030F0702030302020204" pitchFamily="66" charset="0"/>
              </a:rPr>
              <a:t>Zaman örneklemi </a:t>
            </a:r>
          </a:p>
          <a:p>
            <a:pPr marL="457200" indent="-457200">
              <a:buFont typeface="Courier New" panose="02070309020205020404" pitchFamily="49" charset="0"/>
              <a:buChar char="o"/>
            </a:pPr>
            <a:r>
              <a:rPr lang="tr-TR" sz="2800" dirty="0" err="1" smtClean="0">
                <a:latin typeface="Comic Sans MS" panose="030F0702030302020204" pitchFamily="66" charset="0"/>
              </a:rPr>
              <a:t>Anektod</a:t>
            </a:r>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2673893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476672"/>
            <a:ext cx="8136904" cy="6001643"/>
          </a:xfrm>
          <a:prstGeom prst="rect">
            <a:avLst/>
          </a:prstGeom>
        </p:spPr>
        <p:txBody>
          <a:bodyPr wrap="square">
            <a:spAutoFit/>
          </a:bodyPr>
          <a:lstStyle/>
          <a:p>
            <a:r>
              <a:rPr lang="tr-TR" sz="2400" b="1" dirty="0" smtClean="0">
                <a:solidFill>
                  <a:srgbClr val="0070C0"/>
                </a:solidFill>
                <a:latin typeface="Comic Sans MS" panose="030F0702030302020204" pitchFamily="66" charset="0"/>
              </a:rPr>
              <a:t>Olay </a:t>
            </a:r>
            <a:r>
              <a:rPr lang="tr-TR" sz="2400" b="1" dirty="0">
                <a:solidFill>
                  <a:srgbClr val="0070C0"/>
                </a:solidFill>
                <a:latin typeface="Comic Sans MS" panose="030F0702030302020204" pitchFamily="66" charset="0"/>
              </a:rPr>
              <a:t>kayıtları </a:t>
            </a:r>
            <a:r>
              <a:rPr lang="tr-TR" sz="2400" dirty="0">
                <a:latin typeface="Comic Sans MS" panose="030F0702030302020204" pitchFamily="66" charset="0"/>
              </a:rPr>
              <a:t>Sınıfta uygulanması en kolay tekniklerden biri olan olay kaydı ile hedef davranışlar </a:t>
            </a:r>
            <a:r>
              <a:rPr lang="tr-TR" sz="2400" dirty="0" smtClean="0">
                <a:latin typeface="Comic Sans MS" panose="030F0702030302020204" pitchFamily="66" charset="0"/>
              </a:rPr>
              <a:t>kaydedilir</a:t>
            </a:r>
            <a:r>
              <a:rPr lang="tr-TR" sz="2400" dirty="0">
                <a:latin typeface="Comic Sans MS" panose="030F0702030302020204" pitchFamily="66" charset="0"/>
              </a:rPr>
              <a:t>. Yani öğretmen gözlem süresince gözlenen davranışın kaç defa ortaya çıktığını kaydeder. </a:t>
            </a:r>
            <a:r>
              <a:rPr lang="tr-TR" sz="2400" dirty="0" smtClean="0">
                <a:latin typeface="Comic Sans MS" panose="030F0702030302020204" pitchFamily="66" charset="0"/>
              </a:rPr>
              <a:t>Olay </a:t>
            </a:r>
            <a:r>
              <a:rPr lang="tr-TR" sz="2400" dirty="0" smtClean="0">
                <a:latin typeface="Comic Sans MS" panose="030F0702030302020204" pitchFamily="66" charset="0"/>
              </a:rPr>
              <a:t>kaydının çok uzun, çok sık ya da farklılaşan sürelerde gerçekleşen davranışları kaydetmek de zordur. </a:t>
            </a:r>
            <a:endParaRPr lang="tr-TR" sz="2400" dirty="0" smtClean="0">
              <a:latin typeface="Comic Sans MS" panose="030F0702030302020204" pitchFamily="66" charset="0"/>
            </a:endParaRPr>
          </a:p>
          <a:p>
            <a:endParaRPr lang="tr-TR" sz="2400" dirty="0">
              <a:latin typeface="Comic Sans MS" panose="030F0702030302020204" pitchFamily="66" charset="0"/>
            </a:endParaRPr>
          </a:p>
          <a:p>
            <a:r>
              <a:rPr lang="tr-TR" sz="2400" b="1" dirty="0">
                <a:solidFill>
                  <a:srgbClr val="0070C0"/>
                </a:solidFill>
                <a:latin typeface="Comic Sans MS" panose="030F0702030302020204" pitchFamily="66" charset="0"/>
              </a:rPr>
              <a:t>Süre kayıtları Süre kaydı, </a:t>
            </a:r>
            <a:r>
              <a:rPr lang="tr-TR" sz="2400" dirty="0">
                <a:latin typeface="Comic Sans MS" panose="030F0702030302020204" pitchFamily="66" charset="0"/>
              </a:rPr>
              <a:t>herhangi bir olay ya da davranışın süresinin önemli olduğu durumlarda kullanılan bir tekniktir. </a:t>
            </a:r>
          </a:p>
          <a:p>
            <a:endParaRPr lang="tr-TR" sz="2400" dirty="0">
              <a:latin typeface="Comic Sans MS" panose="030F0702030302020204" pitchFamily="66" charset="0"/>
            </a:endParaRPr>
          </a:p>
          <a:p>
            <a:r>
              <a:rPr lang="tr-TR" sz="2400" dirty="0">
                <a:latin typeface="Comic Sans MS" panose="030F0702030302020204" pitchFamily="66" charset="0"/>
              </a:rPr>
              <a:t>İki farklı şekilde süre kaydı tutulabilir;</a:t>
            </a:r>
          </a:p>
          <a:p>
            <a:endParaRPr lang="tr-TR" sz="2400" dirty="0">
              <a:latin typeface="Comic Sans MS" panose="030F0702030302020204" pitchFamily="66" charset="0"/>
            </a:endParaRPr>
          </a:p>
          <a:p>
            <a:r>
              <a:rPr lang="tr-TR" sz="2400" dirty="0">
                <a:latin typeface="Comic Sans MS" panose="030F0702030302020204" pitchFamily="66" charset="0"/>
              </a:rPr>
              <a:t>a- Her bir davranışın süre kaydı</a:t>
            </a:r>
          </a:p>
          <a:p>
            <a:r>
              <a:rPr lang="tr-TR" sz="2400" dirty="0">
                <a:latin typeface="Comic Sans MS" panose="030F0702030302020204" pitchFamily="66" charset="0"/>
              </a:rPr>
              <a:t>b- Gözlenen davranışın toplam gerçekleşme süresi </a:t>
            </a:r>
          </a:p>
          <a:p>
            <a:endParaRPr lang="tr-TR" sz="2400" dirty="0">
              <a:latin typeface="Comic Sans MS" panose="030F0702030302020204" pitchFamily="66" charset="0"/>
            </a:endParaRPr>
          </a:p>
        </p:txBody>
      </p:sp>
    </p:spTree>
    <p:extLst>
      <p:ext uri="{BB962C8B-B14F-4D97-AF65-F5344CB8AC3E}">
        <p14:creationId xmlns:p14="http://schemas.microsoft.com/office/powerpoint/2010/main" val="3512457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33636" y="548680"/>
            <a:ext cx="8208912" cy="5262979"/>
          </a:xfrm>
          <a:prstGeom prst="rect">
            <a:avLst/>
          </a:prstGeom>
        </p:spPr>
        <p:txBody>
          <a:bodyPr wrap="square">
            <a:spAutoFit/>
          </a:bodyPr>
          <a:lstStyle/>
          <a:p>
            <a:r>
              <a:rPr lang="tr-TR" sz="2400" b="1" dirty="0" smtClean="0">
                <a:solidFill>
                  <a:srgbClr val="0070C0"/>
                </a:solidFill>
                <a:latin typeface="Comic Sans MS" panose="030F0702030302020204" pitchFamily="66" charset="0"/>
              </a:rPr>
              <a:t>Olay örneklemi </a:t>
            </a:r>
            <a:r>
              <a:rPr lang="tr-TR" sz="2400" dirty="0" smtClean="0">
                <a:latin typeface="Comic Sans MS" panose="030F0702030302020204" pitchFamily="66" charset="0"/>
              </a:rPr>
              <a:t>Olay örneklemi, belirli bir olayı, öncesi ve sonrasında </a:t>
            </a:r>
            <a:r>
              <a:rPr lang="tr-TR" sz="2400" dirty="0">
                <a:latin typeface="Comic Sans MS" panose="030F0702030302020204" pitchFamily="66" charset="0"/>
              </a:rPr>
              <a:t>olanlar ile birlikte ele alan </a:t>
            </a:r>
            <a:r>
              <a:rPr lang="tr-TR" sz="2400" dirty="0" smtClean="0">
                <a:latin typeface="Comic Sans MS" panose="030F0702030302020204" pitchFamily="66" charset="0"/>
              </a:rPr>
              <a:t>tekniktir. ABC kaydı ya da ABC örneklemesi olarak da adlandırılır.</a:t>
            </a:r>
            <a:endParaRPr lang="tr-TR" sz="2400" dirty="0">
              <a:latin typeface="Comic Sans MS" panose="030F0702030302020204" pitchFamily="66" charset="0"/>
            </a:endParaRPr>
          </a:p>
          <a:p>
            <a:r>
              <a:rPr lang="tr-TR" sz="2400" dirty="0" smtClean="0">
                <a:latin typeface="Comic Sans MS" panose="030F0702030302020204" pitchFamily="66" charset="0"/>
              </a:rPr>
              <a:t>“</a:t>
            </a:r>
            <a:r>
              <a:rPr lang="tr-TR" sz="2400" dirty="0">
                <a:latin typeface="Comic Sans MS" panose="030F0702030302020204" pitchFamily="66" charset="0"/>
              </a:rPr>
              <a:t>A” olaydan önce ne olduğunu, “B” olayı, “C” ise olaydan sonra ne olduğunu ifade eder. </a:t>
            </a:r>
            <a:endParaRPr lang="tr-TR" sz="2400" dirty="0" smtClean="0">
              <a:latin typeface="Comic Sans MS" panose="030F0702030302020204" pitchFamily="66" charset="0"/>
            </a:endParaRPr>
          </a:p>
          <a:p>
            <a:endParaRPr lang="tr-TR" sz="2400" dirty="0">
              <a:latin typeface="Comic Sans MS" panose="030F0702030302020204" pitchFamily="66" charset="0"/>
            </a:endParaRPr>
          </a:p>
          <a:p>
            <a:r>
              <a:rPr lang="tr-TR" sz="2400" b="1" dirty="0">
                <a:solidFill>
                  <a:srgbClr val="0070C0"/>
                </a:solidFill>
                <a:latin typeface="Comic Sans MS" panose="030F0702030302020204" pitchFamily="66" charset="0"/>
              </a:rPr>
              <a:t>Zaman Örneklemi </a:t>
            </a:r>
            <a:r>
              <a:rPr lang="tr-TR" sz="2400" dirty="0">
                <a:latin typeface="Comic Sans MS" panose="030F0702030302020204" pitchFamily="66" charset="0"/>
              </a:rPr>
              <a:t>Zaman örneklemi, önemli görülen davranışların belirli bir zaman aralığında gözlenmesi ve kaydedilmesidir</a:t>
            </a:r>
            <a:r>
              <a:rPr lang="tr-TR" sz="2400" dirty="0" smtClean="0">
                <a:latin typeface="Comic Sans MS" panose="030F0702030302020204" pitchFamily="66" charset="0"/>
              </a:rPr>
              <a:t>.</a:t>
            </a:r>
          </a:p>
          <a:p>
            <a:endParaRPr lang="tr-TR" sz="2400" dirty="0">
              <a:latin typeface="Comic Sans MS" panose="030F0702030302020204" pitchFamily="66" charset="0"/>
            </a:endParaRPr>
          </a:p>
          <a:p>
            <a:r>
              <a:rPr lang="tr-TR" sz="2400" dirty="0">
                <a:latin typeface="Comic Sans MS" panose="030F0702030302020204" pitchFamily="66" charset="0"/>
              </a:rPr>
              <a:t>Zaman örneklemi tekniği okulda istenmeyen davranışlar gösteren çocukların bu davranışlarının nedenini anlamak amacı ile kullanılır. </a:t>
            </a:r>
          </a:p>
          <a:p>
            <a:endParaRPr lang="tr-TR" sz="2400" dirty="0">
              <a:latin typeface="Comic Sans MS" panose="030F0702030302020204" pitchFamily="66" charset="0"/>
            </a:endParaRPr>
          </a:p>
        </p:txBody>
      </p:sp>
    </p:spTree>
    <p:extLst>
      <p:ext uri="{BB962C8B-B14F-4D97-AF65-F5344CB8AC3E}">
        <p14:creationId xmlns:p14="http://schemas.microsoft.com/office/powerpoint/2010/main" val="3512457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476672"/>
            <a:ext cx="8280920" cy="830997"/>
          </a:xfrm>
          <a:prstGeom prst="rect">
            <a:avLst/>
          </a:prstGeom>
        </p:spPr>
        <p:txBody>
          <a:bodyPr wrap="square">
            <a:spAutoFit/>
          </a:bodyPr>
          <a:lstStyle/>
          <a:p>
            <a:r>
              <a:rPr lang="tr-TR" sz="2400" dirty="0" smtClean="0">
                <a:solidFill>
                  <a:srgbClr val="0070C0"/>
                </a:solidFill>
                <a:latin typeface="Comic Sans MS" panose="030F0702030302020204" pitchFamily="66" charset="0"/>
              </a:rPr>
              <a:t>Zaman </a:t>
            </a:r>
            <a:r>
              <a:rPr lang="tr-TR" sz="2400" dirty="0">
                <a:solidFill>
                  <a:srgbClr val="0070C0"/>
                </a:solidFill>
                <a:latin typeface="Comic Sans MS" panose="030F0702030302020204" pitchFamily="66" charset="0"/>
              </a:rPr>
              <a:t>Örneklemi </a:t>
            </a:r>
            <a:r>
              <a:rPr lang="tr-TR" sz="2400" dirty="0" smtClean="0">
                <a:solidFill>
                  <a:srgbClr val="0070C0"/>
                </a:solidFill>
                <a:latin typeface="Comic Sans MS" panose="030F0702030302020204" pitchFamily="66" charset="0"/>
              </a:rPr>
              <a:t>Formu</a:t>
            </a:r>
            <a:endParaRPr lang="tr-TR" sz="2400" dirty="0">
              <a:latin typeface="Comic Sans MS" panose="030F0702030302020204" pitchFamily="66" charset="0"/>
            </a:endParaRPr>
          </a:p>
          <a:p>
            <a:endParaRPr lang="tr-TR" sz="2400" dirty="0" smtClean="0">
              <a:latin typeface="Comic Sans MS" panose="030F0702030302020204" pitchFamily="66" charset="0"/>
            </a:endParaRPr>
          </a:p>
        </p:txBody>
      </p:sp>
      <p:graphicFrame>
        <p:nvGraphicFramePr>
          <p:cNvPr id="4" name="Tablo 3"/>
          <p:cNvGraphicFramePr>
            <a:graphicFrameLocks noGrp="1"/>
          </p:cNvGraphicFramePr>
          <p:nvPr>
            <p:extLst>
              <p:ext uri="{D42A27DB-BD31-4B8C-83A1-F6EECF244321}">
                <p14:modId xmlns:p14="http://schemas.microsoft.com/office/powerpoint/2010/main" val="2918783683"/>
              </p:ext>
            </p:extLst>
          </p:nvPr>
        </p:nvGraphicFramePr>
        <p:xfrm>
          <a:off x="611560" y="1196752"/>
          <a:ext cx="7484268" cy="2265347"/>
        </p:xfrm>
        <a:graphic>
          <a:graphicData uri="http://schemas.openxmlformats.org/drawingml/2006/table">
            <a:tbl>
              <a:tblPr firstRow="1" bandRow="1">
                <a:tableStyleId>{D7AC3CCA-C797-4891-BE02-D94E43425B78}</a:tableStyleId>
              </a:tblPr>
              <a:tblGrid>
                <a:gridCol w="3672408"/>
                <a:gridCol w="3811860"/>
              </a:tblGrid>
              <a:tr h="370840">
                <a:tc>
                  <a:txBody>
                    <a:bodyPr/>
                    <a:lstStyle/>
                    <a:p>
                      <a:r>
                        <a:rPr lang="tr-TR" b="0" dirty="0" smtClean="0">
                          <a:latin typeface="Arial" panose="020B0604020202020204" pitchFamily="34" charset="0"/>
                          <a:cs typeface="Arial" panose="020B0604020202020204" pitchFamily="34" charset="0"/>
                        </a:rPr>
                        <a:t>Çocuk Adı </a:t>
                      </a:r>
                      <a:endParaRPr lang="tr-TR" b="0" dirty="0">
                        <a:latin typeface="Arial" panose="020B0604020202020204" pitchFamily="34" charset="0"/>
                        <a:cs typeface="Arial" panose="020B0604020202020204" pitchFamily="34" charset="0"/>
                      </a:endParaRPr>
                    </a:p>
                  </a:txBody>
                  <a:tcPr>
                    <a:noFill/>
                  </a:tcPr>
                </a:tc>
                <a:tc>
                  <a:txBody>
                    <a:bodyPr/>
                    <a:lstStyle/>
                    <a:p>
                      <a:endParaRPr lang="tr-TR" b="0" dirty="0">
                        <a:latin typeface="Arial" panose="020B0604020202020204" pitchFamily="34" charset="0"/>
                        <a:cs typeface="Arial" panose="020B0604020202020204" pitchFamily="34" charset="0"/>
                      </a:endParaRPr>
                    </a:p>
                  </a:txBody>
                  <a:tcPr>
                    <a:noFill/>
                  </a:tcPr>
                </a:tc>
              </a:tr>
              <a:tr h="370840">
                <a:tc>
                  <a:txBody>
                    <a:bodyPr/>
                    <a:lstStyle/>
                    <a:p>
                      <a:r>
                        <a:rPr lang="tr-TR" b="0" dirty="0" smtClean="0">
                          <a:latin typeface="Arial" panose="020B0604020202020204" pitchFamily="34" charset="0"/>
                          <a:cs typeface="Arial" panose="020B0604020202020204" pitchFamily="34" charset="0"/>
                        </a:rPr>
                        <a:t>Yaşı</a:t>
                      </a:r>
                      <a:endParaRPr lang="tr-TR" b="0" dirty="0">
                        <a:latin typeface="Arial" panose="020B0604020202020204" pitchFamily="34" charset="0"/>
                        <a:cs typeface="Arial" panose="020B0604020202020204" pitchFamily="34" charset="0"/>
                      </a:endParaRPr>
                    </a:p>
                  </a:txBody>
                  <a:tcPr>
                    <a:noFill/>
                  </a:tcPr>
                </a:tc>
                <a:tc>
                  <a:txBody>
                    <a:bodyPr/>
                    <a:lstStyle/>
                    <a:p>
                      <a:endParaRPr lang="tr-TR" b="0" dirty="0">
                        <a:latin typeface="Arial" panose="020B0604020202020204" pitchFamily="34" charset="0"/>
                        <a:cs typeface="Arial" panose="020B0604020202020204" pitchFamily="34" charset="0"/>
                      </a:endParaRPr>
                    </a:p>
                  </a:txBody>
                  <a:tcPr>
                    <a:noFill/>
                  </a:tcPr>
                </a:tc>
              </a:tr>
              <a:tr h="370840">
                <a:tc>
                  <a:txBody>
                    <a:bodyPr/>
                    <a:lstStyle/>
                    <a:p>
                      <a:r>
                        <a:rPr lang="tr-TR" b="0" dirty="0" smtClean="0">
                          <a:latin typeface="Arial" panose="020B0604020202020204" pitchFamily="34" charset="0"/>
                          <a:cs typeface="Arial" panose="020B0604020202020204" pitchFamily="34" charset="0"/>
                        </a:rPr>
                        <a:t>Gün ve Saat </a:t>
                      </a:r>
                      <a:endParaRPr lang="tr-TR" b="0" dirty="0">
                        <a:latin typeface="Arial" panose="020B0604020202020204" pitchFamily="34" charset="0"/>
                        <a:cs typeface="Arial" panose="020B0604020202020204" pitchFamily="34" charset="0"/>
                      </a:endParaRPr>
                    </a:p>
                  </a:txBody>
                  <a:tcPr>
                    <a:noFill/>
                  </a:tcPr>
                </a:tc>
                <a:tc>
                  <a:txBody>
                    <a:bodyPr/>
                    <a:lstStyle/>
                    <a:p>
                      <a:endParaRPr lang="tr-TR" b="0" dirty="0">
                        <a:latin typeface="Arial" panose="020B0604020202020204" pitchFamily="34" charset="0"/>
                        <a:cs typeface="Arial" panose="020B0604020202020204" pitchFamily="34" charset="0"/>
                      </a:endParaRPr>
                    </a:p>
                  </a:txBody>
                  <a:tcPr>
                    <a:noFill/>
                  </a:tcPr>
                </a:tc>
              </a:tr>
              <a:tr h="370840">
                <a:tc>
                  <a:txBody>
                    <a:bodyPr/>
                    <a:lstStyle/>
                    <a:p>
                      <a:r>
                        <a:rPr lang="tr-TR" b="0" dirty="0" smtClean="0">
                          <a:latin typeface="Arial" panose="020B0604020202020204" pitchFamily="34" charset="0"/>
                          <a:cs typeface="Arial" panose="020B0604020202020204" pitchFamily="34" charset="0"/>
                        </a:rPr>
                        <a:t>Gözlemi Yapan Kişi </a:t>
                      </a:r>
                      <a:endParaRPr lang="tr-TR" b="0" dirty="0">
                        <a:latin typeface="Arial" panose="020B0604020202020204" pitchFamily="34" charset="0"/>
                        <a:cs typeface="Arial" panose="020B0604020202020204" pitchFamily="34" charset="0"/>
                      </a:endParaRPr>
                    </a:p>
                  </a:txBody>
                  <a:tcPr>
                    <a:noFill/>
                  </a:tcPr>
                </a:tc>
                <a:tc>
                  <a:txBody>
                    <a:bodyPr/>
                    <a:lstStyle/>
                    <a:p>
                      <a:endParaRPr lang="tr-TR" b="0" dirty="0">
                        <a:latin typeface="Arial" panose="020B0604020202020204" pitchFamily="34" charset="0"/>
                        <a:cs typeface="Arial" panose="020B0604020202020204" pitchFamily="34" charset="0"/>
                      </a:endParaRPr>
                    </a:p>
                  </a:txBody>
                  <a:tcPr>
                    <a:noFill/>
                  </a:tcPr>
                </a:tc>
              </a:tr>
              <a:tr h="185420">
                <a:tc>
                  <a:txBody>
                    <a:bodyPr/>
                    <a:lstStyle/>
                    <a:p>
                      <a:r>
                        <a:rPr lang="tr-TR" b="0" dirty="0" smtClean="0">
                          <a:latin typeface="Arial" panose="020B0604020202020204" pitchFamily="34" charset="0"/>
                          <a:cs typeface="Arial" panose="020B0604020202020204" pitchFamily="34" charset="0"/>
                        </a:rPr>
                        <a:t>Gözlemi Yapılan </a:t>
                      </a:r>
                      <a:endParaRPr lang="tr-TR" b="0" dirty="0">
                        <a:latin typeface="Arial" panose="020B0604020202020204" pitchFamily="34" charset="0"/>
                        <a:cs typeface="Arial" panose="020B0604020202020204" pitchFamily="34" charset="0"/>
                      </a:endParaRPr>
                    </a:p>
                  </a:txBody>
                  <a:tcPr>
                    <a:noFill/>
                  </a:tcPr>
                </a:tc>
                <a:tc>
                  <a:txBody>
                    <a:bodyPr/>
                    <a:lstStyle/>
                    <a:p>
                      <a:endParaRPr lang="tr-TR" b="0" dirty="0">
                        <a:latin typeface="Arial" panose="020B0604020202020204" pitchFamily="34" charset="0"/>
                        <a:cs typeface="Arial" panose="020B0604020202020204" pitchFamily="34" charset="0"/>
                      </a:endParaRPr>
                    </a:p>
                  </a:txBody>
                  <a:tcPr>
                    <a:noFill/>
                  </a:tcPr>
                </a:tc>
              </a:tr>
              <a:tr h="4162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b="0" dirty="0" smtClean="0">
                          <a:latin typeface="Arial" panose="020B0604020202020204" pitchFamily="34" charset="0"/>
                          <a:cs typeface="Arial" panose="020B0604020202020204" pitchFamily="34" charset="0"/>
                        </a:rPr>
                        <a:t>Davranış Olay Zamanı Notlar</a:t>
                      </a:r>
                      <a:endParaRPr lang="tr-TR" b="0" dirty="0">
                        <a:latin typeface="Arial" panose="020B0604020202020204" pitchFamily="34" charset="0"/>
                        <a:cs typeface="Arial" panose="020B0604020202020204" pitchFamily="34" charset="0"/>
                      </a:endParaRPr>
                    </a:p>
                  </a:txBody>
                  <a:tcPr>
                    <a:noFill/>
                  </a:tcPr>
                </a:tc>
                <a:tc>
                  <a:txBody>
                    <a:bodyPr/>
                    <a:lstStyle/>
                    <a:p>
                      <a:endParaRPr lang="tr-TR" b="0" dirty="0">
                        <a:latin typeface="Arial" panose="020B0604020202020204" pitchFamily="34" charset="0"/>
                        <a:cs typeface="Arial" panose="020B0604020202020204" pitchFamily="34" charset="0"/>
                      </a:endParaRPr>
                    </a:p>
                  </a:txBody>
                  <a:tcPr>
                    <a:noFill/>
                  </a:tcPr>
                </a:tc>
              </a:tr>
            </a:tbl>
          </a:graphicData>
        </a:graphic>
      </p:graphicFrame>
    </p:spTree>
    <p:extLst>
      <p:ext uri="{BB962C8B-B14F-4D97-AF65-F5344CB8AC3E}">
        <p14:creationId xmlns:p14="http://schemas.microsoft.com/office/powerpoint/2010/main" val="1214352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548680"/>
            <a:ext cx="8064896" cy="3539430"/>
          </a:xfrm>
          <a:prstGeom prst="rect">
            <a:avLst/>
          </a:prstGeom>
        </p:spPr>
        <p:txBody>
          <a:bodyPr wrap="square">
            <a:spAutoFit/>
          </a:bodyPr>
          <a:lstStyle/>
          <a:p>
            <a:r>
              <a:rPr lang="tr-TR" sz="2800" b="1" dirty="0" err="1" smtClean="0">
                <a:solidFill>
                  <a:srgbClr val="0070C0"/>
                </a:solidFill>
                <a:latin typeface="Comic Sans MS" panose="030F0702030302020204" pitchFamily="66" charset="0"/>
              </a:rPr>
              <a:t>Anektod</a:t>
            </a:r>
            <a:r>
              <a:rPr lang="tr-TR" sz="2800" b="1" dirty="0">
                <a:solidFill>
                  <a:srgbClr val="002060"/>
                </a:solidFill>
                <a:latin typeface="Comic Sans MS" panose="030F0702030302020204" pitchFamily="66" charset="0"/>
              </a:rPr>
              <a:t> </a:t>
            </a:r>
            <a:r>
              <a:rPr lang="tr-TR" sz="2800" b="1" dirty="0" smtClean="0">
                <a:solidFill>
                  <a:srgbClr val="0070C0"/>
                </a:solidFill>
                <a:latin typeface="Comic Sans MS" panose="030F0702030302020204" pitchFamily="66" charset="0"/>
              </a:rPr>
              <a:t>kaydı;  </a:t>
            </a:r>
            <a:r>
              <a:rPr lang="tr-TR" sz="2800" i="1" dirty="0" smtClean="0">
                <a:latin typeface="Comic Sans MS" panose="030F0702030302020204" pitchFamily="66" charset="0"/>
              </a:rPr>
              <a:t>Çocukların </a:t>
            </a:r>
            <a:r>
              <a:rPr lang="tr-TR" sz="2800" i="1" dirty="0">
                <a:latin typeface="Comic Sans MS" panose="030F0702030302020204" pitchFamily="66" charset="0"/>
              </a:rPr>
              <a:t>gelişim </a:t>
            </a:r>
            <a:r>
              <a:rPr lang="tr-TR" sz="2800" dirty="0">
                <a:latin typeface="Comic Sans MS" panose="030F0702030302020204" pitchFamily="66" charset="0"/>
              </a:rPr>
              <a:t>özelliklerini ve programın amaçlarını temel alan işlevsel anekdot </a:t>
            </a:r>
            <a:r>
              <a:rPr lang="tr-TR" sz="2800" dirty="0" smtClean="0">
                <a:latin typeface="Comic Sans MS" panose="030F0702030302020204" pitchFamily="66" charset="0"/>
              </a:rPr>
              <a:t>kayıtları </a:t>
            </a:r>
            <a:r>
              <a:rPr lang="tr-TR" sz="2800" dirty="0">
                <a:latin typeface="Comic Sans MS" panose="030F0702030302020204" pitchFamily="66" charset="0"/>
              </a:rPr>
              <a:t>kısa, önemli ve kritik olayların </a:t>
            </a:r>
            <a:r>
              <a:rPr lang="tr-TR" sz="2800" dirty="0" smtClean="0">
                <a:latin typeface="Comic Sans MS" panose="030F0702030302020204" pitchFamily="66" charset="0"/>
              </a:rPr>
              <a:t>notlarıdır</a:t>
            </a:r>
            <a:r>
              <a:rPr lang="tr-TR" sz="2800" dirty="0">
                <a:latin typeface="Comic Sans MS" panose="030F0702030302020204" pitchFamily="66" charset="0"/>
              </a:rPr>
              <a:t>. Bu bilgiler gözlenen çocuğun yaşamından bir kesit sunmalı, onun çeşitli durumlarda nasıl davrandığını gösteren bir bütün olmalıdır.</a:t>
            </a:r>
          </a:p>
          <a:p>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318695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11560" y="692696"/>
            <a:ext cx="6462464" cy="369332"/>
          </a:xfrm>
          <a:prstGeom prst="rect">
            <a:avLst/>
          </a:prstGeom>
        </p:spPr>
        <p:txBody>
          <a:bodyPr wrap="square">
            <a:spAutoFit/>
          </a:bodyPr>
          <a:lstStyle/>
          <a:p>
            <a:pPr algn="ctr"/>
            <a:r>
              <a:rPr lang="tr-TR" b="1" dirty="0">
                <a:solidFill>
                  <a:srgbClr val="0070C0"/>
                </a:solidFill>
              </a:rPr>
              <a:t>Şekil 4. </a:t>
            </a:r>
            <a:r>
              <a:rPr lang="tr-TR" b="1" dirty="0" err="1">
                <a:solidFill>
                  <a:srgbClr val="0070C0"/>
                </a:solidFill>
              </a:rPr>
              <a:t>Anektod</a:t>
            </a:r>
            <a:r>
              <a:rPr lang="tr-TR" b="1" dirty="0">
                <a:solidFill>
                  <a:srgbClr val="0070C0"/>
                </a:solidFill>
              </a:rPr>
              <a:t> Kaydı Özetleme Formu</a:t>
            </a:r>
          </a:p>
        </p:txBody>
      </p:sp>
      <p:graphicFrame>
        <p:nvGraphicFramePr>
          <p:cNvPr id="3" name="Tablo 2"/>
          <p:cNvGraphicFramePr>
            <a:graphicFrameLocks noGrp="1"/>
          </p:cNvGraphicFramePr>
          <p:nvPr>
            <p:extLst>
              <p:ext uri="{D42A27DB-BD31-4B8C-83A1-F6EECF244321}">
                <p14:modId xmlns:p14="http://schemas.microsoft.com/office/powerpoint/2010/main" val="484237797"/>
              </p:ext>
            </p:extLst>
          </p:nvPr>
        </p:nvGraphicFramePr>
        <p:xfrm>
          <a:off x="899592" y="1700808"/>
          <a:ext cx="7200800" cy="2987040"/>
        </p:xfrm>
        <a:graphic>
          <a:graphicData uri="http://schemas.openxmlformats.org/drawingml/2006/table">
            <a:tbl>
              <a:tblPr firstRow="1" bandRow="1">
                <a:tableStyleId>{D7AC3CCA-C797-4891-BE02-D94E43425B78}</a:tableStyleId>
              </a:tblPr>
              <a:tblGrid>
                <a:gridCol w="1440160"/>
                <a:gridCol w="1440160"/>
                <a:gridCol w="1440160"/>
                <a:gridCol w="1440160"/>
                <a:gridCol w="1440160"/>
              </a:tblGrid>
              <a:tr h="370840">
                <a:tc gridSpan="5">
                  <a:txBody>
                    <a:bodyPr/>
                    <a:lstStyle/>
                    <a:p>
                      <a:endParaRPr lang="tr-TR" sz="1600" b="0" dirty="0" smtClean="0"/>
                    </a:p>
                    <a:p>
                      <a:r>
                        <a:rPr lang="tr-TR" sz="1600" b="0" dirty="0" smtClean="0"/>
                        <a:t>Adı Soyadı: ………………………………….           Sınıf: …………………………. Kapsadığı Süre:……………………………</a:t>
                      </a:r>
                      <a:r>
                        <a:rPr lang="tr-TR" sz="1600" b="0" baseline="0" dirty="0" smtClean="0"/>
                        <a:t>            </a:t>
                      </a:r>
                      <a:r>
                        <a:rPr lang="tr-TR" sz="1600" b="0" dirty="0" smtClean="0"/>
                        <a:t>Yer: ………………………………</a:t>
                      </a:r>
                    </a:p>
                    <a:p>
                      <a:endParaRPr lang="tr-TR" dirty="0"/>
                    </a:p>
                  </a:txBody>
                  <a:tcP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370696">
                <a:tc>
                  <a:txBody>
                    <a:bodyPr/>
                    <a:lstStyle/>
                    <a:p>
                      <a:pPr algn="ctr"/>
                      <a:r>
                        <a:rPr lang="tr-TR" sz="1600" dirty="0" smtClean="0"/>
                        <a:t>Tarih</a:t>
                      </a:r>
                      <a:endParaRPr lang="tr-TR" sz="1600" dirty="0"/>
                    </a:p>
                  </a:txBody>
                  <a:tcPr>
                    <a:noFill/>
                  </a:tcPr>
                </a:tc>
                <a:tc>
                  <a:txBody>
                    <a:bodyPr/>
                    <a:lstStyle/>
                    <a:p>
                      <a:pPr algn="ctr"/>
                      <a:r>
                        <a:rPr lang="tr-TR" sz="1600" dirty="0" smtClean="0"/>
                        <a:t>Yer</a:t>
                      </a:r>
                      <a:endParaRPr lang="tr-TR" sz="1600" dirty="0"/>
                    </a:p>
                  </a:txBody>
                  <a:tcPr>
                    <a:noFill/>
                  </a:tcPr>
                </a:tc>
                <a:tc>
                  <a:txBody>
                    <a:bodyPr/>
                    <a:lstStyle/>
                    <a:p>
                      <a:pPr algn="ctr"/>
                      <a:r>
                        <a:rPr lang="tr-TR" sz="1600" dirty="0" smtClean="0"/>
                        <a:t>Gözlemci</a:t>
                      </a:r>
                      <a:endParaRPr lang="tr-TR" sz="1600" dirty="0"/>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600" dirty="0" smtClean="0"/>
                        <a:t>Davranış</a:t>
                      </a:r>
                    </a:p>
                    <a:p>
                      <a:pPr algn="ctr"/>
                      <a:endParaRPr lang="tr-TR" sz="1600" dirty="0"/>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600" dirty="0" smtClean="0"/>
                        <a:t>Yorum</a:t>
                      </a:r>
                    </a:p>
                    <a:p>
                      <a:pPr algn="ctr"/>
                      <a:endParaRPr lang="tr-TR" sz="1600" dirty="0"/>
                    </a:p>
                  </a:txBody>
                  <a:tcPr>
                    <a:noFill/>
                  </a:tcPr>
                </a:tc>
              </a:tr>
              <a:tr h="370696">
                <a:tc>
                  <a:txBody>
                    <a:bodyPr/>
                    <a:lstStyle/>
                    <a:p>
                      <a:pPr algn="ctr"/>
                      <a:endParaRPr lang="tr-TR" sz="1600" dirty="0"/>
                    </a:p>
                  </a:txBody>
                  <a:tcPr>
                    <a:noFill/>
                  </a:tcPr>
                </a:tc>
                <a:tc>
                  <a:txBody>
                    <a:bodyPr/>
                    <a:lstStyle/>
                    <a:p>
                      <a:pPr algn="ctr"/>
                      <a:endParaRPr lang="tr-TR" sz="1600" dirty="0"/>
                    </a:p>
                  </a:txBody>
                  <a:tcPr>
                    <a:noFill/>
                  </a:tcPr>
                </a:tc>
                <a:tc>
                  <a:txBody>
                    <a:bodyPr/>
                    <a:lstStyle/>
                    <a:p>
                      <a:pPr algn="ctr"/>
                      <a:endParaRPr lang="tr-TR" sz="1600" dirty="0" smtClean="0"/>
                    </a:p>
                    <a:p>
                      <a:pPr algn="ctr"/>
                      <a:endParaRPr lang="tr-TR" sz="1600" dirty="0" smtClean="0"/>
                    </a:p>
                    <a:p>
                      <a:pPr algn="ctr"/>
                      <a:endParaRPr lang="tr-TR" sz="1600" dirty="0" smtClean="0"/>
                    </a:p>
                    <a:p>
                      <a:pPr algn="ctr"/>
                      <a:endParaRPr lang="tr-TR" sz="1600" dirty="0" smtClean="0"/>
                    </a:p>
                    <a:p>
                      <a:pPr algn="ctr"/>
                      <a:endParaRPr lang="tr-TR" sz="1600" dirty="0"/>
                    </a:p>
                  </a:txBody>
                  <a:tcPr>
                    <a:noFill/>
                  </a:tcPr>
                </a:tc>
                <a:tc>
                  <a:txBody>
                    <a:bodyPr/>
                    <a:lstStyle/>
                    <a:p>
                      <a:pPr algn="ctr"/>
                      <a:endParaRPr lang="tr-TR" sz="1600" dirty="0"/>
                    </a:p>
                  </a:txBody>
                  <a:tcPr>
                    <a:noFill/>
                  </a:tcPr>
                </a:tc>
                <a:tc>
                  <a:txBody>
                    <a:bodyPr/>
                    <a:lstStyle/>
                    <a:p>
                      <a:pPr algn="ctr"/>
                      <a:endParaRPr lang="tr-TR" sz="1600" dirty="0"/>
                    </a:p>
                  </a:txBody>
                  <a:tcPr>
                    <a:noFill/>
                  </a:tcPr>
                </a:tc>
              </a:tr>
            </a:tbl>
          </a:graphicData>
        </a:graphic>
      </p:graphicFrame>
    </p:spTree>
    <p:extLst>
      <p:ext uri="{BB962C8B-B14F-4D97-AF65-F5344CB8AC3E}">
        <p14:creationId xmlns:p14="http://schemas.microsoft.com/office/powerpoint/2010/main" val="928425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404664"/>
            <a:ext cx="8208912" cy="6124754"/>
          </a:xfrm>
          <a:prstGeom prst="rect">
            <a:avLst/>
          </a:prstGeom>
        </p:spPr>
        <p:txBody>
          <a:bodyPr wrap="square">
            <a:spAutoFit/>
          </a:bodyPr>
          <a:lstStyle/>
          <a:p>
            <a:r>
              <a:rPr lang="tr-TR" sz="2800" b="1" dirty="0">
                <a:solidFill>
                  <a:srgbClr val="FF0000"/>
                </a:solidFill>
                <a:latin typeface="Comic Sans MS" panose="030F0702030302020204" pitchFamily="66" charset="0"/>
              </a:rPr>
              <a:t>Gözleme Dayalı Değerlendirme </a:t>
            </a:r>
            <a:r>
              <a:rPr lang="tr-TR" sz="2800" b="1" dirty="0" smtClean="0">
                <a:solidFill>
                  <a:srgbClr val="FF0000"/>
                </a:solidFill>
                <a:latin typeface="Comic Sans MS" panose="030F0702030302020204" pitchFamily="66" charset="0"/>
              </a:rPr>
              <a:t>Araçları</a:t>
            </a:r>
          </a:p>
          <a:p>
            <a:endParaRPr lang="tr-TR" sz="2800" b="1" dirty="0">
              <a:solidFill>
                <a:srgbClr val="FF0000"/>
              </a:solidFill>
              <a:latin typeface="Comic Sans MS" panose="030F0702030302020204" pitchFamily="66" charset="0"/>
            </a:endParaRPr>
          </a:p>
          <a:p>
            <a:r>
              <a:rPr lang="tr-TR" sz="2800" b="1" dirty="0">
                <a:solidFill>
                  <a:srgbClr val="0070C0"/>
                </a:solidFill>
                <a:latin typeface="Comic Sans MS" panose="030F0702030302020204" pitchFamily="66" charset="0"/>
              </a:rPr>
              <a:t>Gelişim Gözlem Formu:  </a:t>
            </a:r>
            <a:r>
              <a:rPr lang="tr-TR" sz="2800" dirty="0">
                <a:latin typeface="Comic Sans MS" panose="030F0702030302020204" pitchFamily="66" charset="0"/>
              </a:rPr>
              <a:t>Çocukların gelişimini gözlem formu ile kayıt altına alma çocuğun neleri başarabildiği ve ne düzeyde gerçekleştirebildiği hakkında bilgi verir. </a:t>
            </a:r>
            <a:endParaRPr lang="tr-TR" sz="2800" dirty="0" smtClean="0">
              <a:latin typeface="Comic Sans MS" panose="030F0702030302020204" pitchFamily="66" charset="0"/>
            </a:endParaRPr>
          </a:p>
          <a:p>
            <a:endParaRPr lang="tr-TR" sz="2800" dirty="0">
              <a:latin typeface="Comic Sans MS" panose="030F0702030302020204" pitchFamily="66" charset="0"/>
            </a:endParaRPr>
          </a:p>
          <a:p>
            <a:r>
              <a:rPr lang="tr-TR" sz="2800" b="1" dirty="0">
                <a:solidFill>
                  <a:srgbClr val="0070C0"/>
                </a:solidFill>
                <a:latin typeface="Comic Sans MS" panose="030F0702030302020204" pitchFamily="66" charset="0"/>
              </a:rPr>
              <a:t>Gelişim Gözlem Raporu: </a:t>
            </a:r>
            <a:r>
              <a:rPr lang="tr-TR" sz="2800" dirty="0">
                <a:latin typeface="Comic Sans MS" panose="030F0702030302020204" pitchFamily="66" charset="0"/>
              </a:rPr>
              <a:t>Gelişim Raporu, gelişim gözlem formlarında yer alan bilgilerin analiz edilerek değerlendirildikleri bir formdur. </a:t>
            </a:r>
            <a:r>
              <a:rPr lang="tr-TR" sz="2800" dirty="0" smtClean="0">
                <a:latin typeface="Comic Sans MS" panose="030F0702030302020204" pitchFamily="66" charset="0"/>
              </a:rPr>
              <a:t> Gelişim </a:t>
            </a:r>
            <a:r>
              <a:rPr lang="tr-TR" sz="2800" dirty="0">
                <a:latin typeface="Comic Sans MS" panose="030F0702030302020204" pitchFamily="66" charset="0"/>
              </a:rPr>
              <a:t>gözlem formuna dayalı olarak dönem sonlarında olmak üzere yılda iki defa hazırlanan bu raporda çocukların bütün gelişim alanları genel biçimde özetlenir. </a:t>
            </a:r>
            <a:endParaRPr lang="tr-TR" sz="2800" dirty="0">
              <a:latin typeface="Comic Sans MS" panose="030F0702030302020204" pitchFamily="66" charset="0"/>
            </a:endParaRPr>
          </a:p>
        </p:txBody>
      </p:sp>
    </p:spTree>
    <p:extLst>
      <p:ext uri="{BB962C8B-B14F-4D97-AF65-F5344CB8AC3E}">
        <p14:creationId xmlns:p14="http://schemas.microsoft.com/office/powerpoint/2010/main" val="3512457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548680"/>
            <a:ext cx="8208912" cy="6124754"/>
          </a:xfrm>
          <a:prstGeom prst="rect">
            <a:avLst/>
          </a:prstGeom>
        </p:spPr>
        <p:txBody>
          <a:bodyPr wrap="square">
            <a:spAutoFit/>
          </a:bodyPr>
          <a:lstStyle/>
          <a:p>
            <a:r>
              <a:rPr lang="tr-TR" sz="2800" b="1" dirty="0" smtClean="0">
                <a:solidFill>
                  <a:srgbClr val="0070C0"/>
                </a:solidFill>
                <a:latin typeface="Comic Sans MS" panose="030F0702030302020204" pitchFamily="66" charset="0"/>
              </a:rPr>
              <a:t>Gözlem </a:t>
            </a:r>
            <a:r>
              <a:rPr lang="tr-TR" sz="2800" b="1" dirty="0">
                <a:solidFill>
                  <a:srgbClr val="0070C0"/>
                </a:solidFill>
                <a:latin typeface="Comic Sans MS" panose="030F0702030302020204" pitchFamily="66" charset="0"/>
              </a:rPr>
              <a:t>Listeleri</a:t>
            </a:r>
            <a:r>
              <a:rPr lang="tr-TR" sz="2800" dirty="0">
                <a:latin typeface="Comic Sans MS" panose="030F0702030302020204" pitchFamily="66" charset="0"/>
              </a:rPr>
              <a:t>: Gözlenebilir belirli davranışlara ve kişilik özelliklerine gözlemcinin dikkatini yöneltmek amacıyla hazırlanan araçlardır. </a:t>
            </a:r>
            <a:r>
              <a:rPr lang="tr-TR" sz="2800" dirty="0" smtClean="0">
                <a:latin typeface="Comic Sans MS" panose="030F0702030302020204" pitchFamily="66" charset="0"/>
              </a:rPr>
              <a:t>Bu </a:t>
            </a:r>
            <a:r>
              <a:rPr lang="tr-TR" sz="2800" dirty="0">
                <a:latin typeface="Comic Sans MS" panose="030F0702030302020204" pitchFamily="66" charset="0"/>
              </a:rPr>
              <a:t>listeler ulaşılmak istenen özellikleri ayrıntılı olarak içeren bir listedir. </a:t>
            </a:r>
            <a:endParaRPr lang="tr-TR" sz="2800" dirty="0" smtClean="0">
              <a:latin typeface="Comic Sans MS" panose="030F0702030302020204" pitchFamily="66" charset="0"/>
            </a:endParaRPr>
          </a:p>
          <a:p>
            <a:endParaRPr lang="tr-TR" sz="2800" dirty="0">
              <a:latin typeface="Comic Sans MS" panose="030F0702030302020204" pitchFamily="66" charset="0"/>
            </a:endParaRPr>
          </a:p>
          <a:p>
            <a:r>
              <a:rPr lang="tr-TR" sz="2800" b="1" dirty="0">
                <a:solidFill>
                  <a:srgbClr val="0070C0"/>
                </a:solidFill>
                <a:latin typeface="Comic Sans MS" panose="030F0702030302020204" pitchFamily="66" charset="0"/>
              </a:rPr>
              <a:t>Gözlem Çizelgeleri: </a:t>
            </a:r>
            <a:r>
              <a:rPr lang="tr-TR" sz="2800" dirty="0">
                <a:latin typeface="Comic Sans MS" panose="030F0702030302020204" pitchFamily="66" charset="0"/>
              </a:rPr>
              <a:t>Gözlem çizelgesi daha çok problem durumlarında kullanılır. Belirli bir zaman diliminde davranışla ilgili durum farklı yönleri ile (davranışın tanımı, öğretmenin tepkisi, çocuğun tepkisi gibi) kaydedilir. Aynı çizelge üzerinde birbirini izleyen, tekrar eden davranışlar ve tepkiler yer alır. </a:t>
            </a:r>
          </a:p>
          <a:p>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3855814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548680"/>
            <a:ext cx="8280920" cy="5262979"/>
          </a:xfrm>
          <a:prstGeom prst="rect">
            <a:avLst/>
          </a:prstGeom>
        </p:spPr>
        <p:txBody>
          <a:bodyPr wrap="square">
            <a:spAutoFit/>
          </a:bodyPr>
          <a:lstStyle/>
          <a:p>
            <a:r>
              <a:rPr lang="tr-TR" sz="2800" b="1" dirty="0" smtClean="0">
                <a:solidFill>
                  <a:srgbClr val="0070C0"/>
                </a:solidFill>
                <a:latin typeface="Comic Sans MS" panose="030F0702030302020204" pitchFamily="66" charset="0"/>
              </a:rPr>
              <a:t>Sınıf </a:t>
            </a:r>
            <a:r>
              <a:rPr lang="tr-TR" sz="2800" b="1" dirty="0">
                <a:solidFill>
                  <a:srgbClr val="0070C0"/>
                </a:solidFill>
                <a:latin typeface="Comic Sans MS" panose="030F0702030302020204" pitchFamily="66" charset="0"/>
              </a:rPr>
              <a:t>Listelerine Dayalı Kayıt: </a:t>
            </a:r>
            <a:r>
              <a:rPr lang="tr-TR" sz="2800" dirty="0">
                <a:latin typeface="Comic Sans MS" panose="030F0702030302020204" pitchFamily="66" charset="0"/>
              </a:rPr>
              <a:t>Sınıf listelerine dayalı kayı gün içinde, her çocuğu belirlenen herhangi bir özellik, davranış ya da beceri konusunda kısa kayıtlarla gözlemlemedir</a:t>
            </a:r>
            <a:r>
              <a:rPr lang="tr-TR" sz="2800" dirty="0" smtClean="0">
                <a:latin typeface="Comic Sans MS" panose="030F0702030302020204" pitchFamily="66" charset="0"/>
              </a:rPr>
              <a:t>. Kayıt </a:t>
            </a:r>
            <a:r>
              <a:rPr lang="tr-TR" sz="2800" dirty="0">
                <a:latin typeface="Comic Sans MS" panose="030F0702030302020204" pitchFamily="66" charset="0"/>
              </a:rPr>
              <a:t>listesinde isimler alfabetik olarak sıralanır, gözlemleyen, tarih ve gözlemin konusu not edilir</a:t>
            </a:r>
            <a:r>
              <a:rPr lang="tr-TR" sz="2800" dirty="0" smtClean="0">
                <a:latin typeface="Comic Sans MS" panose="030F0702030302020204" pitchFamily="66" charset="0"/>
              </a:rPr>
              <a:t>.</a:t>
            </a:r>
          </a:p>
          <a:p>
            <a:endParaRPr lang="tr-TR" sz="2800" dirty="0">
              <a:latin typeface="Comic Sans MS" panose="030F0702030302020204" pitchFamily="66" charset="0"/>
            </a:endParaRPr>
          </a:p>
          <a:p>
            <a:r>
              <a:rPr lang="tr-TR" sz="2800" b="1" dirty="0">
                <a:solidFill>
                  <a:srgbClr val="0070C0"/>
                </a:solidFill>
                <a:latin typeface="Comic Sans MS" panose="030F0702030302020204" pitchFamily="66" charset="0"/>
              </a:rPr>
              <a:t>Özellik Kayıt Listeleri: </a:t>
            </a:r>
            <a:r>
              <a:rPr lang="tr-TR" sz="2800" dirty="0">
                <a:latin typeface="Comic Sans MS" panose="030F0702030302020204" pitchFamily="66" charset="0"/>
              </a:rPr>
              <a:t>Çocukların çeşitli alanlardaki özelliklerini gözlemleyip ilgili alandaki durumunu ortaya koymak amacı ile geliştirilen ve gözlem listelerine benzeyen araçlardır</a:t>
            </a:r>
            <a:r>
              <a:rPr lang="tr-TR" sz="2800" dirty="0" smtClean="0">
                <a:latin typeface="Comic Sans MS" panose="030F0702030302020204" pitchFamily="66" charset="0"/>
              </a:rPr>
              <a:t>.</a:t>
            </a:r>
            <a:r>
              <a:rPr lang="tr-TR" sz="2800" dirty="0" smtClean="0">
                <a:latin typeface="Comic Sans MS" panose="030F0702030302020204" pitchFamily="66" charset="0"/>
              </a:rPr>
              <a:t> </a:t>
            </a:r>
            <a:endParaRPr lang="tr-TR" sz="2800" dirty="0" smtClean="0">
              <a:latin typeface="Comic Sans MS" panose="030F0702030302020204" pitchFamily="66" charset="0"/>
            </a:endParaRPr>
          </a:p>
          <a:p>
            <a:endParaRPr lang="tr-TR" sz="2800" dirty="0">
              <a:latin typeface="Comic Sans MS" panose="030F0702030302020204" pitchFamily="66" charset="0"/>
            </a:endParaRPr>
          </a:p>
        </p:txBody>
      </p:sp>
    </p:spTree>
    <p:extLst>
      <p:ext uri="{BB962C8B-B14F-4D97-AF65-F5344CB8AC3E}">
        <p14:creationId xmlns:p14="http://schemas.microsoft.com/office/powerpoint/2010/main" val="4078067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360244"/>
            <a:ext cx="8064896" cy="338554"/>
          </a:xfrm>
          <a:prstGeom prst="rect">
            <a:avLst/>
          </a:prstGeom>
        </p:spPr>
        <p:txBody>
          <a:bodyPr wrap="square">
            <a:spAutoFit/>
          </a:bodyPr>
          <a:lstStyle/>
          <a:p>
            <a:pPr algn="ctr"/>
            <a:r>
              <a:rPr lang="tr-TR" sz="1600" b="1" dirty="0" smtClean="0">
                <a:solidFill>
                  <a:srgbClr val="0070C0"/>
                </a:solidFill>
              </a:rPr>
              <a:t>Özellik </a:t>
            </a:r>
            <a:r>
              <a:rPr lang="tr-TR" sz="1600" b="1" dirty="0">
                <a:solidFill>
                  <a:srgbClr val="0070C0"/>
                </a:solidFill>
              </a:rPr>
              <a:t>Kayıt Listesi Örneği</a:t>
            </a:r>
          </a:p>
        </p:txBody>
      </p:sp>
      <p:graphicFrame>
        <p:nvGraphicFramePr>
          <p:cNvPr id="3" name="Tablo 2"/>
          <p:cNvGraphicFramePr>
            <a:graphicFrameLocks noGrp="1"/>
          </p:cNvGraphicFramePr>
          <p:nvPr>
            <p:extLst>
              <p:ext uri="{D42A27DB-BD31-4B8C-83A1-F6EECF244321}">
                <p14:modId xmlns:p14="http://schemas.microsoft.com/office/powerpoint/2010/main" val="3952329176"/>
              </p:ext>
            </p:extLst>
          </p:nvPr>
        </p:nvGraphicFramePr>
        <p:xfrm>
          <a:off x="611560" y="799416"/>
          <a:ext cx="7920880" cy="5077856"/>
        </p:xfrm>
        <a:graphic>
          <a:graphicData uri="http://schemas.openxmlformats.org/drawingml/2006/table">
            <a:tbl>
              <a:tblPr firstRow="1" bandRow="1">
                <a:tableStyleId>{D7AC3CCA-C797-4891-BE02-D94E43425B78}</a:tableStyleId>
              </a:tblPr>
              <a:tblGrid>
                <a:gridCol w="2160240"/>
                <a:gridCol w="2376264"/>
                <a:gridCol w="1404156"/>
                <a:gridCol w="1980220"/>
              </a:tblGrid>
              <a:tr h="370840">
                <a:tc gridSpan="4">
                  <a:txBody>
                    <a:bodyPr/>
                    <a:lstStyle/>
                    <a:p>
                      <a:r>
                        <a:rPr lang="tr-TR" sz="1400" b="0" dirty="0" smtClean="0"/>
                        <a:t>Resim Yapma Yeteneği Olan Çocukların Özellikleri </a:t>
                      </a:r>
                    </a:p>
                    <a:p>
                      <a:pPr marL="342900" indent="-342900">
                        <a:buAutoNum type="arabicPeriod"/>
                      </a:pPr>
                      <a:r>
                        <a:rPr lang="tr-TR" sz="1400" b="0" dirty="0" smtClean="0"/>
                        <a:t>Çeşitli konularda resimler yapar. </a:t>
                      </a:r>
                    </a:p>
                    <a:p>
                      <a:pPr marL="342900" indent="-342900">
                        <a:buAutoNum type="arabicPeriod"/>
                      </a:pPr>
                      <a:r>
                        <a:rPr lang="tr-TR" sz="1400" b="0" dirty="0" smtClean="0"/>
                        <a:t>Resimleri planlar, resimlere derinlik verir ve parçalar arasında uygun oranlar kullanır. </a:t>
                      </a:r>
                    </a:p>
                    <a:p>
                      <a:pPr marL="342900" indent="-342900">
                        <a:buAutoNum type="arabicPeriod"/>
                      </a:pPr>
                      <a:r>
                        <a:rPr lang="tr-TR" sz="1400" b="0" dirty="0" smtClean="0"/>
                        <a:t>Resim çalışmalarını ciddiye alır ve resim yapmaktan haz duyar. </a:t>
                      </a:r>
                    </a:p>
                    <a:p>
                      <a:pPr marL="342900" indent="-342900">
                        <a:buAutoNum type="arabicPeriod"/>
                      </a:pPr>
                      <a:r>
                        <a:rPr lang="tr-TR" sz="1400" b="0" dirty="0" smtClean="0"/>
                        <a:t>Diğer çocukların yaptıklarından değişik çizimler yapar. </a:t>
                      </a:r>
                    </a:p>
                    <a:p>
                      <a:pPr marL="342900" indent="-342900">
                        <a:buAutoNum type="arabicPeriod"/>
                      </a:pPr>
                      <a:r>
                        <a:rPr lang="tr-TR" sz="1400" b="0" dirty="0" smtClean="0"/>
                        <a:t>Yeni gereçler kullanmak ister. </a:t>
                      </a:r>
                    </a:p>
                    <a:p>
                      <a:pPr marL="342900" indent="-342900">
                        <a:buAutoNum type="arabicPeriod"/>
                      </a:pPr>
                      <a:r>
                        <a:rPr lang="tr-TR" sz="1400" b="0" dirty="0" smtClean="0"/>
                        <a:t>Resim çizme ve boyama için çok zaman harcar. </a:t>
                      </a:r>
                    </a:p>
                    <a:p>
                      <a:pPr marL="342900" indent="-342900">
                        <a:buAutoNum type="arabicPeriod"/>
                      </a:pPr>
                      <a:r>
                        <a:rPr lang="tr-TR" sz="1400" b="0" dirty="0" smtClean="0"/>
                        <a:t>Resmi, kendi yaşantılarını ve duygularını ifade etmek için başarılı şekilde kullanır. </a:t>
                      </a:r>
                    </a:p>
                    <a:p>
                      <a:pPr marL="342900" indent="-342900">
                        <a:buAutoNum type="arabicPeriod"/>
                      </a:pPr>
                      <a:r>
                        <a:rPr lang="tr-TR" sz="1400" b="0" dirty="0" smtClean="0"/>
                        <a:t>Diğer insanların sanat-resim çalışmalarına ilgi duyar. </a:t>
                      </a:r>
                    </a:p>
                    <a:p>
                      <a:pPr marL="342900" indent="-342900">
                        <a:buAutoNum type="arabicPeriod"/>
                      </a:pPr>
                      <a:r>
                        <a:rPr lang="tr-TR" sz="1400" b="0" dirty="0" smtClean="0"/>
                        <a:t>Çamur, sabun, plastik vb. yumuşak gereçlerle üç boyutlu şeyler yapmaya özen gösterir. </a:t>
                      </a:r>
                    </a:p>
                    <a:p>
                      <a:pPr marL="342900" indent="-342900">
                        <a:buAutoNum type="arabicPeriod"/>
                      </a:pPr>
                      <a:r>
                        <a:rPr lang="tr-TR" sz="1400" b="0" dirty="0" smtClean="0"/>
                        <a:t>Resim ve heykel sergileriyle özellikle ilgilenir. </a:t>
                      </a:r>
                    </a:p>
                    <a:p>
                      <a:pPr marL="342900" indent="-342900">
                        <a:buAutoNum type="arabicPeriod"/>
                      </a:pPr>
                      <a:r>
                        <a:rPr lang="tr-TR" sz="1400" b="0" dirty="0" smtClean="0"/>
                        <a:t>Çevresinde olan sanat ve resim çalışmalarını izler. </a:t>
                      </a:r>
                    </a:p>
                    <a:p>
                      <a:pPr marL="342900" indent="-342900">
                        <a:buAutoNum type="arabicPeriod"/>
                      </a:pPr>
                      <a:r>
                        <a:rPr lang="tr-TR" sz="1400" b="0" dirty="0" smtClean="0"/>
                        <a:t>Sanat değeri olan tabloların kopyası olan kartlardan oluşan koleksiyonlar yapar. </a:t>
                      </a:r>
                    </a:p>
                    <a:p>
                      <a:pPr marL="342900" indent="-342900">
                        <a:buAutoNum type="arabicPeriod"/>
                      </a:pPr>
                      <a:endParaRPr lang="tr-TR" sz="1400" b="0" dirty="0" smtClean="0"/>
                    </a:p>
                    <a:p>
                      <a:pPr marL="0" indent="0">
                        <a:buNone/>
                      </a:pPr>
                      <a:r>
                        <a:rPr lang="tr-TR" sz="1400" b="1" dirty="0" smtClean="0"/>
                        <a:t>Özellik Kayıt Listesi</a:t>
                      </a:r>
                      <a:endParaRPr lang="tr-TR" sz="1400" b="1" dirty="0"/>
                    </a:p>
                  </a:txBody>
                  <a:tcPr>
                    <a:noFill/>
                  </a:tcPr>
                </a:tc>
                <a:tc hMerge="1">
                  <a:txBody>
                    <a:bodyPr/>
                    <a:lstStyle/>
                    <a:p>
                      <a:endParaRPr lang="tr-TR"/>
                    </a:p>
                  </a:txBody>
                  <a:tcPr/>
                </a:tc>
                <a:tc hMerge="1">
                  <a:txBody>
                    <a:bodyPr/>
                    <a:lstStyle/>
                    <a:p>
                      <a:endParaRPr lang="tr-TR"/>
                    </a:p>
                  </a:txBody>
                  <a:tcPr/>
                </a:tc>
                <a:tc hMerge="1">
                  <a:txBody>
                    <a:bodyPr/>
                    <a:lstStyle/>
                    <a:p>
                      <a:endParaRPr lang="tr-TR"/>
                    </a:p>
                  </a:txBody>
                  <a:tcPr/>
                </a:tc>
              </a:tr>
              <a:tr h="313888">
                <a:tc>
                  <a:txBody>
                    <a:bodyPr/>
                    <a:lstStyle/>
                    <a:p>
                      <a:pPr marL="0" indent="0">
                        <a:buNone/>
                      </a:pPr>
                      <a:r>
                        <a:rPr lang="tr-TR" sz="1200" b="1" dirty="0" smtClean="0"/>
                        <a:t>Öğrencinin Adı Soyadı </a:t>
                      </a:r>
                      <a:endParaRPr lang="tr-TR" sz="1200" b="1" dirty="0"/>
                    </a:p>
                  </a:txBody>
                  <a:tcPr>
                    <a:noFill/>
                  </a:tcPr>
                </a:tc>
                <a:tc>
                  <a:txBody>
                    <a:bodyPr/>
                    <a:lstStyle/>
                    <a:p>
                      <a:pPr marL="0" indent="0">
                        <a:buNone/>
                      </a:pPr>
                      <a:r>
                        <a:rPr lang="tr-TR" sz="1200" b="1" dirty="0" smtClean="0"/>
                        <a:t>Gözlenen Davranış Özelliği </a:t>
                      </a:r>
                      <a:endParaRPr lang="tr-TR" sz="1200" b="1" dirty="0"/>
                    </a:p>
                  </a:txBody>
                  <a:tcPr>
                    <a:noFill/>
                  </a:tcPr>
                </a:tc>
                <a:tc>
                  <a:txBody>
                    <a:bodyPr/>
                    <a:lstStyle/>
                    <a:p>
                      <a:pPr marL="0" indent="0" algn="ctr">
                        <a:buNone/>
                      </a:pPr>
                      <a:r>
                        <a:rPr lang="tr-TR" sz="1200" b="1" dirty="0" smtClean="0"/>
                        <a:t>Toplam</a:t>
                      </a:r>
                      <a:endParaRPr lang="tr-TR" sz="1200" b="1" dirty="0"/>
                    </a:p>
                  </a:txBody>
                  <a:tcPr>
                    <a:noFill/>
                  </a:tcPr>
                </a:tc>
                <a:tc>
                  <a:txBody>
                    <a:bodyPr/>
                    <a:lstStyle/>
                    <a:p>
                      <a:pPr marL="0" indent="0">
                        <a:buNone/>
                      </a:pPr>
                      <a:r>
                        <a:rPr lang="tr-TR" sz="1200" b="1" dirty="0" smtClean="0"/>
                        <a:t>Düşünceler</a:t>
                      </a:r>
                      <a:endParaRPr lang="tr-TR" sz="1200" b="1" dirty="0"/>
                    </a:p>
                  </a:txBody>
                  <a:tcPr>
                    <a:noFill/>
                  </a:tcPr>
                </a:tc>
              </a:tr>
              <a:tr h="313888">
                <a:tc>
                  <a:txBody>
                    <a:bodyPr/>
                    <a:lstStyle/>
                    <a:p>
                      <a:pPr marL="0" indent="0">
                        <a:buNone/>
                      </a:pPr>
                      <a:r>
                        <a:rPr lang="tr-TR" sz="1200" b="0" dirty="0" smtClean="0"/>
                        <a:t>Ayfer</a:t>
                      </a:r>
                      <a:endParaRPr lang="tr-TR" sz="1200" b="0" dirty="0"/>
                    </a:p>
                  </a:txBody>
                  <a:tcPr>
                    <a:noFill/>
                  </a:tcPr>
                </a:tc>
                <a:tc>
                  <a:txBody>
                    <a:bodyPr/>
                    <a:lstStyle/>
                    <a:p>
                      <a:pPr marL="0" indent="0">
                        <a:buNone/>
                      </a:pPr>
                      <a:r>
                        <a:rPr lang="tr-TR" sz="1200" b="0" dirty="0" smtClean="0"/>
                        <a:t>1, 3, 6, 8, 11</a:t>
                      </a:r>
                      <a:endParaRPr lang="tr-TR" sz="1200" b="0" dirty="0"/>
                    </a:p>
                  </a:txBody>
                  <a:tcPr>
                    <a:noFill/>
                  </a:tcPr>
                </a:tc>
                <a:tc>
                  <a:txBody>
                    <a:bodyPr/>
                    <a:lstStyle/>
                    <a:p>
                      <a:pPr marL="0" indent="0" algn="ctr">
                        <a:buNone/>
                      </a:pPr>
                      <a:r>
                        <a:rPr lang="tr-TR" sz="1200" b="0" dirty="0" smtClean="0"/>
                        <a:t>5</a:t>
                      </a:r>
                      <a:endParaRPr lang="tr-TR" sz="1200" b="0" dirty="0"/>
                    </a:p>
                  </a:txBody>
                  <a:tcPr>
                    <a:noFill/>
                  </a:tcPr>
                </a:tc>
                <a:tc>
                  <a:txBody>
                    <a:bodyPr/>
                    <a:lstStyle/>
                    <a:p>
                      <a:pPr marL="0" indent="0">
                        <a:buNone/>
                      </a:pPr>
                      <a:endParaRPr lang="tr-TR" sz="1200" b="0" dirty="0"/>
                    </a:p>
                  </a:txBody>
                  <a:tcPr>
                    <a:noFill/>
                  </a:tcPr>
                </a:tc>
              </a:tr>
              <a:tr h="313888">
                <a:tc>
                  <a:txBody>
                    <a:bodyPr/>
                    <a:lstStyle/>
                    <a:p>
                      <a:pPr marL="0" indent="0">
                        <a:buNone/>
                      </a:pPr>
                      <a:r>
                        <a:rPr lang="tr-TR" sz="1200" b="0" dirty="0" smtClean="0"/>
                        <a:t>Hatice</a:t>
                      </a:r>
                      <a:endParaRPr lang="tr-TR" sz="1200" b="0" dirty="0"/>
                    </a:p>
                  </a:txBody>
                  <a:tcPr>
                    <a:noFill/>
                  </a:tcPr>
                </a:tc>
                <a:tc>
                  <a:txBody>
                    <a:bodyPr/>
                    <a:lstStyle/>
                    <a:p>
                      <a:pPr marL="0" indent="0">
                        <a:buNone/>
                      </a:pPr>
                      <a:r>
                        <a:rPr lang="tr-TR" sz="1200" b="0" dirty="0" smtClean="0"/>
                        <a:t>2, 5, 7, 9</a:t>
                      </a:r>
                      <a:endParaRPr lang="tr-TR" sz="1200" b="0" dirty="0"/>
                    </a:p>
                  </a:txBody>
                  <a:tcPr>
                    <a:noFill/>
                  </a:tcPr>
                </a:tc>
                <a:tc>
                  <a:txBody>
                    <a:bodyPr/>
                    <a:lstStyle/>
                    <a:p>
                      <a:pPr marL="0" indent="0" algn="ctr">
                        <a:buNone/>
                      </a:pPr>
                      <a:r>
                        <a:rPr lang="tr-TR" sz="1200" b="0" dirty="0" smtClean="0"/>
                        <a:t>4</a:t>
                      </a:r>
                      <a:endParaRPr lang="tr-TR" sz="1200" b="0" dirty="0"/>
                    </a:p>
                  </a:txBody>
                  <a:tcPr>
                    <a:noFill/>
                  </a:tcPr>
                </a:tc>
                <a:tc>
                  <a:txBody>
                    <a:bodyPr/>
                    <a:lstStyle/>
                    <a:p>
                      <a:pPr marL="0" indent="0">
                        <a:buNone/>
                      </a:pPr>
                      <a:endParaRPr lang="tr-TR" sz="1200" b="0" dirty="0"/>
                    </a:p>
                  </a:txBody>
                  <a:tcPr>
                    <a:noFill/>
                  </a:tcPr>
                </a:tc>
              </a:tr>
              <a:tr h="237024">
                <a:tc>
                  <a:txBody>
                    <a:bodyPr/>
                    <a:lstStyle/>
                    <a:p>
                      <a:pPr marL="0" indent="0">
                        <a:buNone/>
                      </a:pPr>
                      <a:r>
                        <a:rPr lang="tr-TR" sz="1200" b="0" dirty="0" smtClean="0"/>
                        <a:t>Zeynep</a:t>
                      </a:r>
                      <a:endParaRPr lang="tr-TR" sz="1200" b="0" dirty="0"/>
                    </a:p>
                  </a:txBody>
                  <a:tcPr>
                    <a:noFill/>
                  </a:tcPr>
                </a:tc>
                <a:tc>
                  <a:txBody>
                    <a:bodyPr/>
                    <a:lstStyle/>
                    <a:p>
                      <a:pPr marL="0" indent="0">
                        <a:buNone/>
                      </a:pPr>
                      <a:r>
                        <a:rPr lang="tr-TR" sz="1200" b="0" dirty="0" smtClean="0"/>
                        <a:t>1, 2, 4, 6, 9, 11, 12</a:t>
                      </a:r>
                      <a:endParaRPr lang="tr-TR" sz="1200" b="0" dirty="0"/>
                    </a:p>
                  </a:txBody>
                  <a:tcPr>
                    <a:noFill/>
                  </a:tcPr>
                </a:tc>
                <a:tc>
                  <a:txBody>
                    <a:bodyPr/>
                    <a:lstStyle/>
                    <a:p>
                      <a:pPr marL="0" indent="0" algn="ctr">
                        <a:buNone/>
                      </a:pPr>
                      <a:r>
                        <a:rPr lang="tr-TR" sz="1200" b="0" dirty="0" smtClean="0"/>
                        <a:t>7</a:t>
                      </a:r>
                      <a:endParaRPr lang="tr-TR" sz="1200" b="0" dirty="0"/>
                    </a:p>
                  </a:txBody>
                  <a:tcPr>
                    <a:noFill/>
                  </a:tcPr>
                </a:tc>
                <a:tc>
                  <a:txBody>
                    <a:bodyPr/>
                    <a:lstStyle/>
                    <a:p>
                      <a:pPr marL="0" indent="0">
                        <a:buNone/>
                      </a:pPr>
                      <a:endParaRPr lang="tr-TR" sz="1200" b="0" dirty="0"/>
                    </a:p>
                  </a:txBody>
                  <a:tcPr>
                    <a:noFill/>
                  </a:tcPr>
                </a:tc>
              </a:tr>
            </a:tbl>
          </a:graphicData>
        </a:graphic>
      </p:graphicFrame>
    </p:spTree>
    <p:extLst>
      <p:ext uri="{BB962C8B-B14F-4D97-AF65-F5344CB8AC3E}">
        <p14:creationId xmlns:p14="http://schemas.microsoft.com/office/powerpoint/2010/main" val="87818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612845"/>
            <a:ext cx="8280920" cy="3108543"/>
          </a:xfrm>
          <a:prstGeom prst="rect">
            <a:avLst/>
          </a:prstGeom>
        </p:spPr>
        <p:txBody>
          <a:bodyPr wrap="square">
            <a:spAutoFit/>
          </a:bodyPr>
          <a:lstStyle/>
          <a:p>
            <a:r>
              <a:rPr lang="tr-TR" sz="2800" b="1" dirty="0">
                <a:solidFill>
                  <a:srgbClr val="0070C0"/>
                </a:solidFill>
                <a:latin typeface="Comic Sans MS" panose="030F0702030302020204" pitchFamily="66" charset="0"/>
              </a:rPr>
              <a:t>Derecelendirme Ölçekleri: </a:t>
            </a:r>
            <a:r>
              <a:rPr lang="tr-TR" sz="2800" dirty="0">
                <a:latin typeface="Comic Sans MS" panose="030F0702030302020204" pitchFamily="66" charset="0"/>
              </a:rPr>
              <a:t>Derecelendirme ölçekleri çocuğun davranışlarının derecesini belirlemek için kullanılan </a:t>
            </a:r>
            <a:r>
              <a:rPr lang="tr-TR" sz="2800" dirty="0" smtClean="0">
                <a:latin typeface="Comic Sans MS" panose="030F0702030302020204" pitchFamily="66" charset="0"/>
              </a:rPr>
              <a:t>araçlardır. </a:t>
            </a:r>
            <a:r>
              <a:rPr lang="tr-TR" sz="2800" dirty="0" smtClean="0">
                <a:latin typeface="Comic Sans MS" panose="030F0702030302020204" pitchFamily="66" charset="0"/>
              </a:rPr>
              <a:t>Bireyin </a:t>
            </a:r>
            <a:r>
              <a:rPr lang="tr-TR" sz="2800" dirty="0">
                <a:latin typeface="Comic Sans MS" panose="030F0702030302020204" pitchFamily="66" charset="0"/>
              </a:rPr>
              <a:t>davranışları hakkında sıralanmış ifade ya da cümlelerin gözlemci tarafından işaretlenmesini esas alır. </a:t>
            </a:r>
            <a:endParaRPr lang="tr-TR" sz="2800" dirty="0" smtClean="0">
              <a:latin typeface="Comic Sans MS" panose="030F0702030302020204" pitchFamily="66" charset="0"/>
            </a:endParaRPr>
          </a:p>
          <a:p>
            <a:endParaRPr lang="tr-TR" sz="2800" dirty="0">
              <a:latin typeface="Comic Sans MS" panose="030F0702030302020204" pitchFamily="66" charset="0"/>
            </a:endParaRPr>
          </a:p>
        </p:txBody>
      </p:sp>
    </p:spTree>
    <p:extLst>
      <p:ext uri="{BB962C8B-B14F-4D97-AF65-F5344CB8AC3E}">
        <p14:creationId xmlns:p14="http://schemas.microsoft.com/office/powerpoint/2010/main" val="2518022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692696"/>
            <a:ext cx="8496944" cy="369332"/>
          </a:xfrm>
          <a:prstGeom prst="rect">
            <a:avLst/>
          </a:prstGeom>
        </p:spPr>
        <p:txBody>
          <a:bodyPr wrap="square">
            <a:spAutoFit/>
          </a:bodyPr>
          <a:lstStyle/>
          <a:p>
            <a:pPr algn="ctr"/>
            <a:r>
              <a:rPr lang="tr-TR" b="1" dirty="0">
                <a:solidFill>
                  <a:srgbClr val="0070C0"/>
                </a:solidFill>
              </a:rPr>
              <a:t>Derecelendirme Ölçeği Örneği</a:t>
            </a:r>
          </a:p>
        </p:txBody>
      </p:sp>
      <p:graphicFrame>
        <p:nvGraphicFramePr>
          <p:cNvPr id="3" name="Tablo 2"/>
          <p:cNvGraphicFramePr>
            <a:graphicFrameLocks noGrp="1"/>
          </p:cNvGraphicFramePr>
          <p:nvPr>
            <p:extLst>
              <p:ext uri="{D42A27DB-BD31-4B8C-83A1-F6EECF244321}">
                <p14:modId xmlns:p14="http://schemas.microsoft.com/office/powerpoint/2010/main" val="965074606"/>
              </p:ext>
            </p:extLst>
          </p:nvPr>
        </p:nvGraphicFramePr>
        <p:xfrm>
          <a:off x="683568" y="1268760"/>
          <a:ext cx="7776863" cy="3405976"/>
        </p:xfrm>
        <a:graphic>
          <a:graphicData uri="http://schemas.openxmlformats.org/drawingml/2006/table">
            <a:tbl>
              <a:tblPr firstRow="1" bandRow="1">
                <a:tableStyleId>{D7AC3CCA-C797-4891-BE02-D94E43425B78}</a:tableStyleId>
              </a:tblPr>
              <a:tblGrid>
                <a:gridCol w="5759205"/>
                <a:gridCol w="338125"/>
                <a:gridCol w="405749"/>
                <a:gridCol w="405749"/>
                <a:gridCol w="405749"/>
                <a:gridCol w="462286"/>
              </a:tblGrid>
              <a:tr h="850546">
                <a:tc gridSpan="6">
                  <a:txBody>
                    <a:bodyPr/>
                    <a:lstStyle/>
                    <a:p>
                      <a:r>
                        <a:rPr lang="tr-TR" sz="1600" b="1" dirty="0" smtClean="0"/>
                        <a:t>Çocuğun Adı/Yaşı: </a:t>
                      </a:r>
                      <a:r>
                        <a:rPr lang="tr-TR" sz="1600" b="0" dirty="0" smtClean="0"/>
                        <a:t>Mert Kaya / 2 </a:t>
                      </a:r>
                    </a:p>
                    <a:p>
                      <a:r>
                        <a:rPr lang="tr-TR" sz="1600" b="1" dirty="0" smtClean="0"/>
                        <a:t>Tarih: </a:t>
                      </a:r>
                      <a:r>
                        <a:rPr lang="tr-TR" sz="1600" b="0" dirty="0" smtClean="0"/>
                        <a:t>24.04.2015                                    </a:t>
                      </a:r>
                      <a:r>
                        <a:rPr lang="tr-TR" sz="1600" b="1" dirty="0" smtClean="0"/>
                        <a:t>Gözlemci: </a:t>
                      </a:r>
                      <a:r>
                        <a:rPr lang="tr-TR" sz="1600" b="0" dirty="0" smtClean="0"/>
                        <a:t>Berrin Aksekil</a:t>
                      </a:r>
                      <a:r>
                        <a:rPr lang="tr-TR" b="0" dirty="0" smtClean="0"/>
                        <a:t>i </a:t>
                      </a:r>
                    </a:p>
                    <a:p>
                      <a:endParaRPr lang="tr-TR" sz="1100" b="0" dirty="0" smtClean="0"/>
                    </a:p>
                    <a:p>
                      <a:r>
                        <a:rPr lang="tr-TR" sz="1400" b="1" dirty="0" smtClean="0"/>
                        <a:t>1= Hiçbir zaman    2= Nadiren      3= Bazen      4= Sık sık       5= Her zaman</a:t>
                      </a:r>
                    </a:p>
                    <a:p>
                      <a:endParaRPr lang="tr-TR" sz="1400" b="1" dirty="0"/>
                    </a:p>
                  </a:txBody>
                  <a:tcP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400" b="1" dirty="0" smtClean="0"/>
                        <a:t>Bilişsel Gelişim</a:t>
                      </a:r>
                      <a:endParaRPr lang="tr-TR" sz="1400" b="1" dirty="0"/>
                    </a:p>
                  </a:txBody>
                  <a:tcPr>
                    <a:noFill/>
                  </a:tcPr>
                </a:tc>
                <a:tc>
                  <a:txBody>
                    <a:bodyPr/>
                    <a:lstStyle/>
                    <a:p>
                      <a:pPr algn="ctr"/>
                      <a:r>
                        <a:rPr lang="tr-TR" sz="1400" b="1" dirty="0" smtClean="0"/>
                        <a:t>1</a:t>
                      </a:r>
                      <a:endParaRPr lang="tr-TR" sz="1400" b="1" dirty="0"/>
                    </a:p>
                  </a:txBody>
                  <a:tcPr>
                    <a:noFill/>
                  </a:tcPr>
                </a:tc>
                <a:tc>
                  <a:txBody>
                    <a:bodyPr/>
                    <a:lstStyle/>
                    <a:p>
                      <a:pPr algn="ctr"/>
                      <a:r>
                        <a:rPr lang="tr-TR" sz="1400" b="1" dirty="0" smtClean="0"/>
                        <a:t>2</a:t>
                      </a:r>
                      <a:endParaRPr lang="tr-TR" sz="1400" b="1" dirty="0"/>
                    </a:p>
                  </a:txBody>
                  <a:tcPr>
                    <a:noFill/>
                  </a:tcPr>
                </a:tc>
                <a:tc>
                  <a:txBody>
                    <a:bodyPr/>
                    <a:lstStyle/>
                    <a:p>
                      <a:pPr algn="ctr"/>
                      <a:r>
                        <a:rPr lang="tr-TR" sz="1400" b="1" dirty="0" smtClean="0"/>
                        <a:t>3</a:t>
                      </a:r>
                      <a:endParaRPr lang="tr-TR" sz="1400" b="1" dirty="0"/>
                    </a:p>
                  </a:txBody>
                  <a:tcPr>
                    <a:noFill/>
                  </a:tcPr>
                </a:tc>
                <a:tc>
                  <a:txBody>
                    <a:bodyPr/>
                    <a:lstStyle/>
                    <a:p>
                      <a:pPr algn="ctr"/>
                      <a:r>
                        <a:rPr lang="tr-TR" sz="1400" b="1" dirty="0" smtClean="0"/>
                        <a:t>4</a:t>
                      </a:r>
                      <a:endParaRPr lang="tr-TR" sz="1400" b="1" dirty="0"/>
                    </a:p>
                  </a:txBody>
                  <a:tcPr>
                    <a:noFill/>
                  </a:tcPr>
                </a:tc>
                <a:tc>
                  <a:txBody>
                    <a:bodyPr/>
                    <a:lstStyle/>
                    <a:p>
                      <a:pPr algn="ctr"/>
                      <a:r>
                        <a:rPr lang="tr-TR" sz="1400" b="1" dirty="0" smtClean="0"/>
                        <a:t>5</a:t>
                      </a:r>
                      <a:endParaRPr lang="tr-TR" sz="1400" b="1" dirty="0"/>
                    </a:p>
                  </a:txBody>
                  <a:tcPr>
                    <a:no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400" b="0" dirty="0" smtClean="0"/>
                        <a:t>Nesneleri, aynı nesnelerin resimleri ile eşleştirebilir.                                                 </a:t>
                      </a:r>
                      <a:endParaRPr lang="tr-TR" sz="1400" b="0" dirty="0"/>
                    </a:p>
                  </a:txBody>
                  <a:tcPr>
                    <a:noFill/>
                  </a:tcPr>
                </a:tc>
                <a:tc>
                  <a:txBody>
                    <a:bodyPr/>
                    <a:lstStyle/>
                    <a:p>
                      <a:pPr algn="ctr"/>
                      <a:endParaRPr lang="tr-TR" sz="1400" b="1" dirty="0"/>
                    </a:p>
                  </a:txBody>
                  <a:tcPr>
                    <a:noFill/>
                  </a:tcPr>
                </a:tc>
                <a:tc>
                  <a:txBody>
                    <a:bodyPr/>
                    <a:lstStyle/>
                    <a:p>
                      <a:pPr algn="ctr"/>
                      <a:endParaRPr lang="tr-TR" sz="1400" b="1" dirty="0"/>
                    </a:p>
                  </a:txBody>
                  <a:tcPr>
                    <a:noFill/>
                  </a:tcPr>
                </a:tc>
                <a:tc>
                  <a:txBody>
                    <a:bodyPr/>
                    <a:lstStyle/>
                    <a:p>
                      <a:pPr algn="ctr"/>
                      <a:endParaRPr lang="tr-TR" sz="1400" b="1" dirty="0"/>
                    </a:p>
                  </a:txBody>
                  <a:tcPr>
                    <a:noFill/>
                  </a:tcPr>
                </a:tc>
                <a:tc>
                  <a:txBody>
                    <a:bodyPr/>
                    <a:lstStyle/>
                    <a:p>
                      <a:pPr algn="ctr"/>
                      <a:endParaRPr lang="tr-TR" sz="1400" b="1" dirty="0"/>
                    </a:p>
                  </a:txBody>
                  <a:tcPr>
                    <a:noFill/>
                  </a:tcPr>
                </a:tc>
                <a:tc>
                  <a:txBody>
                    <a:bodyPr/>
                    <a:lstStyle/>
                    <a:p>
                      <a:pPr algn="ctr"/>
                      <a:endParaRPr lang="tr-TR" sz="1400" b="1" dirty="0"/>
                    </a:p>
                  </a:txBody>
                  <a:tcPr>
                    <a:no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400" b="0" dirty="0" smtClean="0"/>
                        <a:t>Bazı renkleri ayırt edebilir.(sarı, kırmızı, mor)</a:t>
                      </a:r>
                      <a:endParaRPr lang="tr-TR" sz="1400" b="0" dirty="0"/>
                    </a:p>
                  </a:txBody>
                  <a:tcPr>
                    <a:noFill/>
                  </a:tcPr>
                </a:tc>
                <a:tc>
                  <a:txBody>
                    <a:bodyPr/>
                    <a:lstStyle/>
                    <a:p>
                      <a:pPr algn="ctr"/>
                      <a:endParaRPr lang="tr-TR" sz="1400" b="1" dirty="0"/>
                    </a:p>
                  </a:txBody>
                  <a:tcPr>
                    <a:noFill/>
                  </a:tcPr>
                </a:tc>
                <a:tc>
                  <a:txBody>
                    <a:bodyPr/>
                    <a:lstStyle/>
                    <a:p>
                      <a:pPr algn="ctr"/>
                      <a:endParaRPr lang="tr-TR" sz="1400" b="1" dirty="0"/>
                    </a:p>
                  </a:txBody>
                  <a:tcPr>
                    <a:noFill/>
                  </a:tcPr>
                </a:tc>
                <a:tc>
                  <a:txBody>
                    <a:bodyPr/>
                    <a:lstStyle/>
                    <a:p>
                      <a:pPr algn="ctr"/>
                      <a:endParaRPr lang="tr-TR" sz="1400" b="1" dirty="0"/>
                    </a:p>
                  </a:txBody>
                  <a:tcPr>
                    <a:noFill/>
                  </a:tcPr>
                </a:tc>
                <a:tc>
                  <a:txBody>
                    <a:bodyPr/>
                    <a:lstStyle/>
                    <a:p>
                      <a:pPr algn="ctr"/>
                      <a:endParaRPr lang="tr-TR" sz="1400" b="1" dirty="0"/>
                    </a:p>
                  </a:txBody>
                  <a:tcPr>
                    <a:noFill/>
                  </a:tcPr>
                </a:tc>
                <a:tc>
                  <a:txBody>
                    <a:bodyPr/>
                    <a:lstStyle/>
                    <a:p>
                      <a:pPr algn="ctr"/>
                      <a:endParaRPr lang="tr-TR" sz="1400" b="1" dirty="0"/>
                    </a:p>
                  </a:txBody>
                  <a:tcPr>
                    <a:noFill/>
                  </a:tcPr>
                </a:tc>
              </a:tr>
              <a:tr h="34781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400" b="0" dirty="0" smtClean="0"/>
                        <a:t>Tanıdığı nesneler için sorulan “Bu ne?” sorusuna cevap verir. </a:t>
                      </a:r>
                      <a:endParaRPr lang="tr-TR" sz="1400" b="0" dirty="0"/>
                    </a:p>
                  </a:txBody>
                  <a:tcPr>
                    <a:noFill/>
                  </a:tcPr>
                </a:tc>
                <a:tc>
                  <a:txBody>
                    <a:bodyPr/>
                    <a:lstStyle/>
                    <a:p>
                      <a:pPr algn="ctr"/>
                      <a:endParaRPr lang="tr-TR" sz="1400" b="1" dirty="0"/>
                    </a:p>
                  </a:txBody>
                  <a:tcPr>
                    <a:noFill/>
                  </a:tcPr>
                </a:tc>
                <a:tc>
                  <a:txBody>
                    <a:bodyPr/>
                    <a:lstStyle/>
                    <a:p>
                      <a:pPr algn="ctr"/>
                      <a:endParaRPr lang="tr-TR" sz="1400" b="1" dirty="0"/>
                    </a:p>
                  </a:txBody>
                  <a:tcPr>
                    <a:noFill/>
                  </a:tcPr>
                </a:tc>
                <a:tc>
                  <a:txBody>
                    <a:bodyPr/>
                    <a:lstStyle/>
                    <a:p>
                      <a:pPr algn="ctr"/>
                      <a:endParaRPr lang="tr-TR" sz="1400" b="1" dirty="0"/>
                    </a:p>
                  </a:txBody>
                  <a:tcPr>
                    <a:noFill/>
                  </a:tcPr>
                </a:tc>
                <a:tc>
                  <a:txBody>
                    <a:bodyPr/>
                    <a:lstStyle/>
                    <a:p>
                      <a:pPr algn="ctr"/>
                      <a:endParaRPr lang="tr-TR" sz="1400" b="1" dirty="0"/>
                    </a:p>
                  </a:txBody>
                  <a:tcPr>
                    <a:noFill/>
                  </a:tcPr>
                </a:tc>
                <a:tc>
                  <a:txBody>
                    <a:bodyPr/>
                    <a:lstStyle/>
                    <a:p>
                      <a:pPr algn="ctr"/>
                      <a:endParaRPr lang="tr-TR" sz="1400" b="1" dirty="0"/>
                    </a:p>
                  </a:txBody>
                  <a:tcPr>
                    <a:no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400" b="0" dirty="0" smtClean="0"/>
                        <a:t>Basit soruları anlar.                                             </a:t>
                      </a:r>
                      <a:endParaRPr lang="tr-TR" sz="1400" b="0" dirty="0"/>
                    </a:p>
                  </a:txBody>
                  <a:tcPr>
                    <a:noFill/>
                  </a:tcPr>
                </a:tc>
                <a:tc>
                  <a:txBody>
                    <a:bodyPr/>
                    <a:lstStyle/>
                    <a:p>
                      <a:pPr algn="ctr"/>
                      <a:endParaRPr lang="tr-TR" sz="1400" b="1" dirty="0"/>
                    </a:p>
                  </a:txBody>
                  <a:tcPr>
                    <a:noFill/>
                  </a:tcPr>
                </a:tc>
                <a:tc>
                  <a:txBody>
                    <a:bodyPr/>
                    <a:lstStyle/>
                    <a:p>
                      <a:pPr algn="ctr"/>
                      <a:endParaRPr lang="tr-TR" sz="1400" b="1" dirty="0"/>
                    </a:p>
                  </a:txBody>
                  <a:tcPr>
                    <a:noFill/>
                  </a:tcPr>
                </a:tc>
                <a:tc>
                  <a:txBody>
                    <a:bodyPr/>
                    <a:lstStyle/>
                    <a:p>
                      <a:pPr algn="ctr"/>
                      <a:endParaRPr lang="tr-TR" sz="1400" b="1" dirty="0"/>
                    </a:p>
                  </a:txBody>
                  <a:tcPr>
                    <a:noFill/>
                  </a:tcPr>
                </a:tc>
                <a:tc>
                  <a:txBody>
                    <a:bodyPr/>
                    <a:lstStyle/>
                    <a:p>
                      <a:pPr algn="ctr"/>
                      <a:endParaRPr lang="tr-TR" sz="1400" b="1" dirty="0"/>
                    </a:p>
                  </a:txBody>
                  <a:tcPr>
                    <a:noFill/>
                  </a:tcPr>
                </a:tc>
                <a:tc>
                  <a:txBody>
                    <a:bodyPr/>
                    <a:lstStyle/>
                    <a:p>
                      <a:pPr algn="ctr"/>
                      <a:endParaRPr lang="tr-TR" sz="1400" b="1" dirty="0"/>
                    </a:p>
                  </a:txBody>
                  <a:tcPr>
                    <a:no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400" b="0" dirty="0" smtClean="0"/>
                        <a:t>Ertelenmiş taklit yapar. </a:t>
                      </a:r>
                      <a:endParaRPr lang="tr-TR" sz="1400" b="0" dirty="0"/>
                    </a:p>
                  </a:txBody>
                  <a:tcPr>
                    <a:noFill/>
                  </a:tcPr>
                </a:tc>
                <a:tc>
                  <a:txBody>
                    <a:bodyPr/>
                    <a:lstStyle/>
                    <a:p>
                      <a:pPr algn="ctr"/>
                      <a:endParaRPr lang="tr-TR" sz="1400" b="1" dirty="0"/>
                    </a:p>
                  </a:txBody>
                  <a:tcPr>
                    <a:noFill/>
                  </a:tcPr>
                </a:tc>
                <a:tc>
                  <a:txBody>
                    <a:bodyPr/>
                    <a:lstStyle/>
                    <a:p>
                      <a:pPr algn="ctr"/>
                      <a:endParaRPr lang="tr-TR" sz="1400" b="1" dirty="0"/>
                    </a:p>
                  </a:txBody>
                  <a:tcPr>
                    <a:noFill/>
                  </a:tcPr>
                </a:tc>
                <a:tc>
                  <a:txBody>
                    <a:bodyPr/>
                    <a:lstStyle/>
                    <a:p>
                      <a:pPr algn="ctr"/>
                      <a:endParaRPr lang="tr-TR" sz="1400" b="1" dirty="0"/>
                    </a:p>
                  </a:txBody>
                  <a:tcPr>
                    <a:noFill/>
                  </a:tcPr>
                </a:tc>
                <a:tc>
                  <a:txBody>
                    <a:bodyPr/>
                    <a:lstStyle/>
                    <a:p>
                      <a:pPr algn="ctr"/>
                      <a:endParaRPr lang="tr-TR" sz="1400" b="1" dirty="0"/>
                    </a:p>
                  </a:txBody>
                  <a:tcPr>
                    <a:noFill/>
                  </a:tcPr>
                </a:tc>
                <a:tc>
                  <a:txBody>
                    <a:bodyPr/>
                    <a:lstStyle/>
                    <a:p>
                      <a:pPr algn="ctr"/>
                      <a:endParaRPr lang="tr-TR" sz="1400" b="1" dirty="0"/>
                    </a:p>
                  </a:txBody>
                  <a:tcPr>
                    <a:noFill/>
                  </a:tcPr>
                </a:tc>
              </a:tr>
            </a:tbl>
          </a:graphicData>
        </a:graphic>
      </p:graphicFrame>
    </p:spTree>
    <p:extLst>
      <p:ext uri="{BB962C8B-B14F-4D97-AF65-F5344CB8AC3E}">
        <p14:creationId xmlns:p14="http://schemas.microsoft.com/office/powerpoint/2010/main" val="3536625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476672"/>
            <a:ext cx="7992888" cy="2246769"/>
          </a:xfrm>
          <a:prstGeom prst="rect">
            <a:avLst/>
          </a:prstGeom>
        </p:spPr>
        <p:txBody>
          <a:bodyPr wrap="square">
            <a:spAutoFit/>
          </a:bodyPr>
          <a:lstStyle/>
          <a:p>
            <a:r>
              <a:rPr lang="tr-TR" sz="2800" b="1" dirty="0">
                <a:solidFill>
                  <a:srgbClr val="0070C0"/>
                </a:solidFill>
                <a:latin typeface="Comic Sans MS" panose="030F0702030302020204" pitchFamily="66" charset="0"/>
              </a:rPr>
              <a:t>Kontrol Listeleri: </a:t>
            </a:r>
            <a:r>
              <a:rPr lang="tr-TR" sz="2800" dirty="0">
                <a:latin typeface="Comic Sans MS" panose="030F0702030302020204" pitchFamily="66" charset="0"/>
              </a:rPr>
              <a:t>Kontrol listeleri belirli bir davranışın ya da kritik özelliğin çocukta olup olmadığını belirlemek için kullanılır. </a:t>
            </a:r>
            <a:r>
              <a:rPr lang="tr-TR" sz="2800" dirty="0" smtClean="0">
                <a:latin typeface="Comic Sans MS" panose="030F0702030302020204" pitchFamily="66" charset="0"/>
              </a:rPr>
              <a:t>Çocukların </a:t>
            </a:r>
            <a:r>
              <a:rPr lang="tr-TR" sz="2800" dirty="0">
                <a:latin typeface="Comic Sans MS" panose="030F0702030302020204" pitchFamily="66" charset="0"/>
              </a:rPr>
              <a:t>gelişiminin hızlı şekilde değerlendirilmesini sağlar. </a:t>
            </a:r>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2239889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31751" y="476672"/>
            <a:ext cx="8280920" cy="584775"/>
          </a:xfrm>
          <a:prstGeom prst="rect">
            <a:avLst/>
          </a:prstGeom>
        </p:spPr>
        <p:txBody>
          <a:bodyPr wrap="square">
            <a:spAutoFit/>
          </a:bodyPr>
          <a:lstStyle/>
          <a:p>
            <a:r>
              <a:rPr lang="tr-TR" sz="1600" b="1" dirty="0">
                <a:solidFill>
                  <a:srgbClr val="0070C0"/>
                </a:solidFill>
              </a:rPr>
              <a:t>Okul öncesi dönemde öğretmen tarafından hazırlanabilecek kontrol listesine yönelik örnek maddeler</a:t>
            </a:r>
          </a:p>
        </p:txBody>
      </p:sp>
      <p:graphicFrame>
        <p:nvGraphicFramePr>
          <p:cNvPr id="3" name="Tablo 2"/>
          <p:cNvGraphicFramePr>
            <a:graphicFrameLocks noGrp="1"/>
          </p:cNvGraphicFramePr>
          <p:nvPr>
            <p:extLst>
              <p:ext uri="{D42A27DB-BD31-4B8C-83A1-F6EECF244321}">
                <p14:modId xmlns:p14="http://schemas.microsoft.com/office/powerpoint/2010/main" val="460653655"/>
              </p:ext>
            </p:extLst>
          </p:nvPr>
        </p:nvGraphicFramePr>
        <p:xfrm>
          <a:off x="539553" y="1397000"/>
          <a:ext cx="7920879" cy="4612536"/>
        </p:xfrm>
        <a:graphic>
          <a:graphicData uri="http://schemas.openxmlformats.org/drawingml/2006/table">
            <a:tbl>
              <a:tblPr firstRow="1" bandRow="1">
                <a:tableStyleId>{D7AC3CCA-C797-4891-BE02-D94E43425B78}</a:tableStyleId>
              </a:tblPr>
              <a:tblGrid>
                <a:gridCol w="1800199"/>
                <a:gridCol w="5184576"/>
                <a:gridCol w="936104"/>
              </a:tblGrid>
              <a:tr h="375816">
                <a:tc>
                  <a:txBody>
                    <a:bodyPr/>
                    <a:lstStyle/>
                    <a:p>
                      <a:r>
                        <a:rPr lang="tr-TR" sz="1400" b="1" dirty="0" smtClean="0"/>
                        <a:t>Gelişim Alanı</a:t>
                      </a:r>
                      <a:endParaRPr lang="tr-TR" sz="1400" b="1" dirty="0"/>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400" b="1" dirty="0" smtClean="0"/>
                        <a:t>Davranışlar</a:t>
                      </a:r>
                      <a:endParaRPr lang="tr-TR" sz="1400" b="1" dirty="0"/>
                    </a:p>
                  </a:txBody>
                  <a:tcPr>
                    <a:noFill/>
                  </a:tcPr>
                </a:tc>
                <a:tc>
                  <a:txBody>
                    <a:bodyPr/>
                    <a:lstStyle/>
                    <a:p>
                      <a:r>
                        <a:rPr lang="tr-TR" sz="1400" b="1" dirty="0" smtClean="0"/>
                        <a:t>Tarih</a:t>
                      </a:r>
                      <a:endParaRPr lang="tr-TR" sz="1400" b="1" dirty="0"/>
                    </a:p>
                  </a:txBody>
                  <a:tcPr>
                    <a:noFill/>
                  </a:tcPr>
                </a:tc>
              </a:tr>
              <a:tr h="741680">
                <a:tc>
                  <a:txBody>
                    <a:bodyPr/>
                    <a:lstStyle/>
                    <a:p>
                      <a:r>
                        <a:rPr lang="tr-TR" sz="1400" dirty="0" smtClean="0"/>
                        <a:t>Bilişsel Gelişim Okuma-Yazma </a:t>
                      </a:r>
                      <a:endParaRPr lang="tr-TR" sz="1400" dirty="0"/>
                    </a:p>
                    <a:p>
                      <a:endParaRPr lang="tr-TR" sz="1400" dirty="0" smtClean="0"/>
                    </a:p>
                    <a:p>
                      <a:endParaRPr lang="tr-TR" sz="1400" dirty="0" smtClean="0"/>
                    </a:p>
                    <a:p>
                      <a:endParaRPr lang="tr-TR" sz="1400" dirty="0" smtClean="0"/>
                    </a:p>
                    <a:p>
                      <a:r>
                        <a:rPr lang="tr-TR" sz="1400" dirty="0" smtClean="0"/>
                        <a:t>Mantık-Matematik </a:t>
                      </a:r>
                      <a:endParaRPr lang="tr-TR" sz="1400" dirty="0"/>
                    </a:p>
                  </a:txBody>
                  <a:tcPr>
                    <a:noFill/>
                  </a:tcPr>
                </a:tc>
                <a:tc>
                  <a:txBody>
                    <a:bodyPr/>
                    <a:lstStyle/>
                    <a:p>
                      <a:r>
                        <a:rPr lang="tr-TR" sz="1400" b="0" dirty="0" smtClean="0"/>
                        <a:t>Düzgünce konuşur</a:t>
                      </a:r>
                    </a:p>
                    <a:p>
                      <a:r>
                        <a:rPr lang="tr-TR" sz="1400" b="0" dirty="0" smtClean="0"/>
                        <a:t>Başkaları ile sohbete katılır Sayfanın başını gösterir Hikayeyi okumada resimleri kullanır </a:t>
                      </a:r>
                    </a:p>
                    <a:p>
                      <a:endParaRPr lang="tr-TR" sz="1400" b="0" dirty="0" smtClean="0"/>
                    </a:p>
                    <a:p>
                      <a:endParaRPr lang="tr-TR" sz="1400" b="0" dirty="0"/>
                    </a:p>
                    <a:p>
                      <a:r>
                        <a:rPr lang="tr-TR" sz="1400" dirty="0" smtClean="0"/>
                        <a:t>Günün olaylarını anlatır </a:t>
                      </a:r>
                    </a:p>
                    <a:p>
                      <a:r>
                        <a:rPr lang="tr-TR" sz="1400" dirty="0" smtClean="0"/>
                        <a:t>Önünde, arkasında, yanında, üstünde, altında kavramlarını bilir (bu kavramlar ayrı ayrı sıralanmalı) Objeleri büyüklüklerine göre sıralar </a:t>
                      </a:r>
                    </a:p>
                    <a:p>
                      <a:r>
                        <a:rPr lang="tr-TR" sz="1400" dirty="0" smtClean="0"/>
                        <a:t>Şekilleri (daire, kare, üçgen) tanır </a:t>
                      </a:r>
                      <a:endParaRPr lang="tr-TR" sz="1400" dirty="0"/>
                    </a:p>
                  </a:txBody>
                  <a:tcPr>
                    <a:noFill/>
                  </a:tcPr>
                </a:tc>
                <a:tc>
                  <a:txBody>
                    <a:bodyPr/>
                    <a:lstStyle/>
                    <a:p>
                      <a:endParaRPr lang="tr-TR" dirty="0"/>
                    </a:p>
                  </a:txBody>
                  <a:tcPr>
                    <a:noFill/>
                  </a:tcPr>
                </a:tc>
              </a:tr>
              <a:tr h="741680">
                <a:tc>
                  <a:txBody>
                    <a:bodyPr/>
                    <a:lstStyle/>
                    <a:p>
                      <a:r>
                        <a:rPr lang="tr-TR" sz="1400" dirty="0" smtClean="0"/>
                        <a:t>Fiziksel Gelişim Kaba Motor </a:t>
                      </a:r>
                      <a:endParaRPr lang="tr-TR" sz="1400" dirty="0"/>
                    </a:p>
                    <a:p>
                      <a:endParaRPr lang="tr-TR" sz="1400" dirty="0" smtClean="0"/>
                    </a:p>
                    <a:p>
                      <a:endParaRPr lang="tr-TR" sz="1400" dirty="0" smtClean="0"/>
                    </a:p>
                    <a:p>
                      <a:endParaRPr lang="tr-TR" sz="1400" dirty="0" smtClean="0"/>
                    </a:p>
                    <a:p>
                      <a:endParaRPr lang="tr-TR" sz="1400" dirty="0" smtClean="0"/>
                    </a:p>
                    <a:p>
                      <a:r>
                        <a:rPr lang="tr-TR" sz="1400" dirty="0" err="1" smtClean="0"/>
                        <a:t>Ince</a:t>
                      </a:r>
                      <a:r>
                        <a:rPr lang="tr-TR" sz="1400" dirty="0" smtClean="0"/>
                        <a:t> Motor </a:t>
                      </a:r>
                      <a:endParaRPr lang="tr-TR" sz="1400" dirty="0"/>
                    </a:p>
                  </a:txBody>
                  <a:tcPr>
                    <a:noFill/>
                  </a:tcPr>
                </a:tc>
                <a:tc>
                  <a:txBody>
                    <a:bodyPr/>
                    <a:lstStyle/>
                    <a:p>
                      <a:r>
                        <a:rPr lang="tr-TR" sz="1400" dirty="0" smtClean="0"/>
                        <a:t>Merdivenleri çıkar  </a:t>
                      </a:r>
                    </a:p>
                    <a:p>
                      <a:r>
                        <a:rPr lang="tr-TR" sz="1400" dirty="0" smtClean="0"/>
                        <a:t>Tek ayak üzerinde durur </a:t>
                      </a:r>
                    </a:p>
                    <a:p>
                      <a:r>
                        <a:rPr lang="tr-TR" sz="1400" dirty="0" smtClean="0"/>
                        <a:t>Atlayabilir </a:t>
                      </a:r>
                    </a:p>
                    <a:p>
                      <a:r>
                        <a:rPr lang="tr-TR" sz="1400" dirty="0" smtClean="0"/>
                        <a:t>Topa vurabilir </a:t>
                      </a:r>
                    </a:p>
                    <a:p>
                      <a:r>
                        <a:rPr lang="tr-TR" sz="1400" dirty="0" smtClean="0"/>
                        <a:t>Topu fırlatabilir</a:t>
                      </a:r>
                    </a:p>
                    <a:p>
                      <a:endParaRPr lang="tr-TR" sz="1400" dirty="0"/>
                    </a:p>
                    <a:p>
                      <a:r>
                        <a:rPr lang="tr-TR" sz="1400" dirty="0" smtClean="0"/>
                        <a:t>Düğmelerini ilikleyebilir </a:t>
                      </a:r>
                    </a:p>
                    <a:p>
                      <a:r>
                        <a:rPr lang="tr-TR" sz="1400" dirty="0" smtClean="0"/>
                        <a:t>Ayakkabı bağcıklarını bağlayabilir </a:t>
                      </a:r>
                    </a:p>
                    <a:p>
                      <a:r>
                        <a:rPr lang="tr-TR" sz="1400" dirty="0" smtClean="0"/>
                        <a:t>Boncukları ipe dizebilir </a:t>
                      </a:r>
                      <a:endParaRPr lang="tr-TR" sz="1400" dirty="0"/>
                    </a:p>
                  </a:txBody>
                  <a:tcPr>
                    <a:noFill/>
                  </a:tcPr>
                </a:tc>
                <a:tc>
                  <a:txBody>
                    <a:bodyPr/>
                    <a:lstStyle/>
                    <a:p>
                      <a:endParaRPr lang="tr-TR" dirty="0"/>
                    </a:p>
                  </a:txBody>
                  <a:tcPr>
                    <a:noFill/>
                  </a:tcPr>
                </a:tc>
              </a:tr>
            </a:tbl>
          </a:graphicData>
        </a:graphic>
      </p:graphicFrame>
    </p:spTree>
    <p:extLst>
      <p:ext uri="{BB962C8B-B14F-4D97-AF65-F5344CB8AC3E}">
        <p14:creationId xmlns:p14="http://schemas.microsoft.com/office/powerpoint/2010/main" val="5980441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323528" y="548680"/>
            <a:ext cx="8382000" cy="2210862"/>
          </a:xfrm>
          <a:prstGeom prst="rect">
            <a:avLst/>
          </a:prstGeom>
        </p:spPr>
        <p:txBody>
          <a:bodyPr vert="horz" lIns="91440" tIns="45720" rIns="91440" bIns="45720" rtlCol="0" anchor="ctr">
            <a:normAutofit/>
          </a:bodyPr>
          <a:lstStyle>
            <a:defPPr>
              <a:defRPr lang="tr-TR"/>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2400" b="1" dirty="0" smtClean="0">
                <a:solidFill>
                  <a:srgbClr val="0070C0"/>
                </a:solidFill>
                <a:latin typeface="Arial" panose="020B0604020202020204" pitchFamily="34" charset="0"/>
                <a:cs typeface="Arial" panose="020B0604020202020204" pitchFamily="34" charset="0"/>
              </a:rPr>
              <a:t>Kaynakça</a:t>
            </a:r>
          </a:p>
          <a:p>
            <a:endParaRPr lang="tr-TR" sz="2400" b="1" dirty="0" smtClean="0">
              <a:solidFill>
                <a:schemeClr val="tx1"/>
              </a:solidFill>
              <a:latin typeface="Arial" panose="020B0604020202020204" pitchFamily="34" charset="0"/>
              <a:cs typeface="Arial" panose="020B0604020202020204" pitchFamily="34" charset="0"/>
            </a:endParaRPr>
          </a:p>
          <a:p>
            <a:r>
              <a:rPr lang="tr-TR" sz="2400" dirty="0" smtClean="0">
                <a:solidFill>
                  <a:schemeClr val="tx1"/>
                </a:solidFill>
                <a:latin typeface="Arial" panose="020B0604020202020204" pitchFamily="34" charset="0"/>
                <a:cs typeface="Arial" panose="020B0604020202020204" pitchFamily="34" charset="0"/>
              </a:rPr>
              <a:t>ÖZEN ALTINKAYNAK, </a:t>
            </a:r>
            <a:r>
              <a:rPr lang="tr-TR" sz="2400" dirty="0">
                <a:solidFill>
                  <a:schemeClr val="tx1"/>
                </a:solidFill>
                <a:latin typeface="Arial" panose="020B0604020202020204" pitchFamily="34" charset="0"/>
                <a:cs typeface="Arial" panose="020B0604020202020204" pitchFamily="34" charset="0"/>
              </a:rPr>
              <a:t>Ş</a:t>
            </a:r>
            <a:r>
              <a:rPr lang="tr-TR" sz="2400" dirty="0" smtClean="0">
                <a:solidFill>
                  <a:schemeClr val="tx1"/>
                </a:solidFill>
                <a:latin typeface="Arial" panose="020B0604020202020204" pitchFamily="34" charset="0"/>
                <a:cs typeface="Arial" panose="020B0604020202020204" pitchFamily="34" charset="0"/>
              </a:rPr>
              <a:t>., (2018) </a:t>
            </a:r>
            <a:r>
              <a:rPr lang="tr-TR" sz="2400" b="1" dirty="0" smtClean="0">
                <a:solidFill>
                  <a:schemeClr val="tx1"/>
                </a:solidFill>
                <a:latin typeface="Arial" panose="020B0604020202020204" pitchFamily="34" charset="0"/>
                <a:cs typeface="Arial" panose="020B0604020202020204" pitchFamily="34" charset="0"/>
              </a:rPr>
              <a:t>«Erken Çocuklukta Çocuğu Tanıma ve Değerlendirme</a:t>
            </a:r>
            <a:r>
              <a:rPr lang="tr-TR" sz="2400" b="1" i="1" dirty="0" smtClean="0">
                <a:solidFill>
                  <a:schemeClr val="tx1"/>
                </a:solidFill>
                <a:latin typeface="Arial" panose="020B0604020202020204" pitchFamily="34" charset="0"/>
                <a:cs typeface="Arial" panose="020B0604020202020204" pitchFamily="34" charset="0"/>
              </a:rPr>
              <a:t>: </a:t>
            </a:r>
            <a:r>
              <a:rPr lang="tr-TR" sz="2400" i="1" dirty="0" smtClean="0">
                <a:solidFill>
                  <a:schemeClr val="tx1"/>
                </a:solidFill>
                <a:latin typeface="Arial" panose="020B0604020202020204" pitchFamily="34" charset="0"/>
                <a:cs typeface="Arial" panose="020B0604020202020204" pitchFamily="34" charset="0"/>
              </a:rPr>
              <a:t>Gözlem ve </a:t>
            </a:r>
            <a:r>
              <a:rPr lang="tr-TR" sz="2400" i="1" smtClean="0">
                <a:solidFill>
                  <a:schemeClr val="tx1"/>
                </a:solidFill>
                <a:latin typeface="Arial" panose="020B0604020202020204" pitchFamily="34" charset="0"/>
                <a:cs typeface="Arial" panose="020B0604020202020204" pitchFamily="34" charset="0"/>
              </a:rPr>
              <a:t>Gözlem Teknikleri</a:t>
            </a:r>
            <a:r>
              <a:rPr lang="tr-TR" sz="2400" b="1" smtClean="0">
                <a:solidFill>
                  <a:schemeClr val="tx1"/>
                </a:solidFill>
                <a:latin typeface="Arial" panose="020B0604020202020204" pitchFamily="34" charset="0"/>
                <a:cs typeface="Arial" panose="020B0604020202020204" pitchFamily="34" charset="0"/>
              </a:rPr>
              <a:t>» </a:t>
            </a:r>
            <a:r>
              <a:rPr lang="tr-TR" sz="2400" dirty="0" smtClean="0">
                <a:solidFill>
                  <a:schemeClr val="tx1"/>
                </a:solidFill>
                <a:latin typeface="Arial" panose="020B0604020202020204" pitchFamily="34" charset="0"/>
                <a:cs typeface="Arial" panose="020B0604020202020204" pitchFamily="34" charset="0"/>
              </a:rPr>
              <a:t>Ankara, Eğiten Kitap</a:t>
            </a:r>
          </a:p>
          <a:p>
            <a:endParaRPr lang="tr-TR" sz="2400" dirty="0"/>
          </a:p>
        </p:txBody>
      </p:sp>
    </p:spTree>
    <p:extLst>
      <p:ext uri="{BB962C8B-B14F-4D97-AF65-F5344CB8AC3E}">
        <p14:creationId xmlns:p14="http://schemas.microsoft.com/office/powerpoint/2010/main" val="31229653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örünüş">
  <a:themeElements>
    <a:clrScheme name="Görünüş">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Görünüş">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Görünüş">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360</TotalTime>
  <Words>930</Words>
  <Application>Microsoft Office PowerPoint</Application>
  <PresentationFormat>Ekran Gösterisi (4:3)</PresentationFormat>
  <Paragraphs>135</Paragraphs>
  <Slides>17</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17</vt:i4>
      </vt:variant>
    </vt:vector>
  </HeadingPairs>
  <TitlesOfParts>
    <vt:vector size="24" baseType="lpstr">
      <vt:lpstr>Arial</vt:lpstr>
      <vt:lpstr>Calibri</vt:lpstr>
      <vt:lpstr>Comic Sans MS</vt:lpstr>
      <vt:lpstr>Courier New</vt:lpstr>
      <vt:lpstr>Verdana</vt:lpstr>
      <vt:lpstr>Wingdings 2</vt:lpstr>
      <vt:lpstr>Görünüş</vt:lpstr>
      <vt:lpstr>Okul Öncesi Dönemde Kullanılan Gözleme Dayalı Teknikler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Lenovoo</dc:creator>
  <cp:lastModifiedBy>osdogan1</cp:lastModifiedBy>
  <cp:revision>46</cp:revision>
  <dcterms:created xsi:type="dcterms:W3CDTF">2019-02-05T09:56:23Z</dcterms:created>
  <dcterms:modified xsi:type="dcterms:W3CDTF">2021-03-07T15:51:16Z</dcterms:modified>
</cp:coreProperties>
</file>