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435" r:id="rId2"/>
    <p:sldId id="317" r:id="rId3"/>
    <p:sldId id="360" r:id="rId4"/>
    <p:sldId id="359" r:id="rId5"/>
    <p:sldId id="361" r:id="rId6"/>
    <p:sldId id="365" r:id="rId7"/>
    <p:sldId id="367" r:id="rId8"/>
    <p:sldId id="369" r:id="rId9"/>
    <p:sldId id="370" r:id="rId10"/>
    <p:sldId id="417" r:id="rId11"/>
    <p:sldId id="372" r:id="rId12"/>
    <p:sldId id="373" r:id="rId13"/>
    <p:sldId id="386" r:id="rId14"/>
    <p:sldId id="392" r:id="rId15"/>
    <p:sldId id="393" r:id="rId16"/>
    <p:sldId id="395" r:id="rId17"/>
    <p:sldId id="402" r:id="rId18"/>
    <p:sldId id="429" r:id="rId19"/>
    <p:sldId id="430" r:id="rId20"/>
    <p:sldId id="431" r:id="rId21"/>
    <p:sldId id="432" r:id="rId22"/>
    <p:sldId id="433" r:id="rId23"/>
    <p:sldId id="418" r:id="rId24"/>
    <p:sldId id="419" r:id="rId25"/>
    <p:sldId id="420" r:id="rId26"/>
    <p:sldId id="422" r:id="rId27"/>
    <p:sldId id="423" r:id="rId28"/>
    <p:sldId id="424" r:id="rId29"/>
    <p:sldId id="425" r:id="rId30"/>
    <p:sldId id="427" r:id="rId31"/>
    <p:sldId id="434" r:id="rId32"/>
    <p:sldId id="337" r:id="rId33"/>
    <p:sldId id="416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>
      <p:cViewPr varScale="1">
        <p:scale>
          <a:sx n="67" d="100"/>
          <a:sy n="67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7FA4C-E7E3-4C28-B017-C607A044CF58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13C63-2433-4586-8227-3F42D64FBD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381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13C63-2433-4586-8227-3F42D64FBDB7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355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13C63-2433-4586-8227-3F42D64FBDB7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479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58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4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223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790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18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197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188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7653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044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0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6225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7.5.2021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301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0" y="242088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PERFORMANS DEĞERLENDİRME, </a:t>
            </a:r>
          </a:p>
          <a:p>
            <a:pPr algn="ctr"/>
            <a:r>
              <a:rPr lang="tr-TR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PORTFOLYO</a:t>
            </a:r>
            <a:endParaRPr lang="tr-TR" sz="4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51756" y="188640"/>
            <a:ext cx="83529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Performans 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Değerlendirmenin Tanımı ve Amacı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Performans değerlendirme çocuğun </a:t>
            </a:r>
            <a:r>
              <a:rPr lang="tr-TR" sz="2800" dirty="0">
                <a:latin typeface="Comic Sans MS" panose="030F0702030302020204" pitchFamily="66" charset="0"/>
              </a:rPr>
              <a:t>ne bildiğinin ve ne yapabildiğinin, yapmış olduğu ürünler ya da becerileri yoluyla belirlenmesidir </a:t>
            </a:r>
            <a:r>
              <a:rPr lang="tr-TR" sz="2800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Performans Değerlendirme Türleri </a:t>
            </a:r>
          </a:p>
          <a:p>
            <a:endParaRPr lang="tr-T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Küçük çocukların değerlendirilmesinde yaygın olarak kullanılan değerlendirme yöntemleri arasında görüşmeler, anlaşmalar, yönlendirilmiş görevler, oyunlar, çalışma örnekleri, projeler ve </a:t>
            </a:r>
            <a:r>
              <a:rPr lang="tr-TR" sz="2800" dirty="0" err="1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 yer almaktadır.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0"/>
            <a:ext cx="82089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Performans Değerlendirmenin 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Yararları</a:t>
            </a:r>
          </a:p>
          <a:p>
            <a:endParaRPr lang="tr-T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Sürekli </a:t>
            </a:r>
            <a:r>
              <a:rPr lang="tr-TR" sz="2800" dirty="0">
                <a:latin typeface="Comic Sans MS" panose="030F0702030302020204" pitchFamily="66" charset="0"/>
              </a:rPr>
              <a:t>ve devamlıdır</a:t>
            </a:r>
            <a:r>
              <a:rPr lang="tr-TR" sz="2800" dirty="0" smtClean="0">
                <a:latin typeface="Comic Sans MS" panose="030F0702030302020204" pitchFamily="66" charset="0"/>
              </a:rPr>
              <a:t>.  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err="1" smtClean="0">
                <a:latin typeface="Comic Sans MS" panose="030F0702030302020204" pitchFamily="66" charset="0"/>
              </a:rPr>
              <a:t>Yapılandırmacı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öğrenmeye </a:t>
            </a:r>
            <a:r>
              <a:rPr lang="tr-TR" sz="2800" dirty="0" smtClean="0">
                <a:latin typeface="Comic Sans MS" panose="030F0702030302020204" pitchFamily="66" charset="0"/>
              </a:rPr>
              <a:t>dayanır.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Öğretim </a:t>
            </a:r>
            <a:r>
              <a:rPr lang="tr-TR" sz="2800" dirty="0">
                <a:latin typeface="Comic Sans MS" panose="030F0702030302020204" pitchFamily="66" charset="0"/>
              </a:rPr>
              <a:t>programından ayrı olarak değil, çocuğun deneyimleri/yaşantıları bağlamında yürütülür.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Çocuğun ne yapabildiği ve ne anladığını gösterir. 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Çocuğun gelişimini ve başarılarını anlaması için ebeveyne anlamlı bilgiler sunar. </a:t>
            </a:r>
          </a:p>
        </p:txBody>
      </p:sp>
    </p:spTree>
    <p:extLst>
      <p:ext uri="{BB962C8B-B14F-4D97-AF65-F5344CB8AC3E}">
        <p14:creationId xmlns:p14="http://schemas.microsoft.com/office/powerpoint/2010/main" val="411907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0"/>
            <a:ext cx="8471767" cy="7409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Performans 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değerlendirmenin dezavantajları ve sınırlılıkları ise şunlardır: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11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Performans </a:t>
            </a:r>
            <a:r>
              <a:rPr lang="tr-TR" sz="2800" dirty="0">
                <a:latin typeface="Comic Sans MS" panose="030F0702030302020204" pitchFamily="66" charset="0"/>
              </a:rPr>
              <a:t>değerlendirmenin zaman alıcı olduğu söylenebilir.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11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Geleneksel </a:t>
            </a:r>
            <a:r>
              <a:rPr lang="tr-TR" sz="2800" dirty="0">
                <a:latin typeface="Comic Sans MS" panose="030F0702030302020204" pitchFamily="66" charset="0"/>
              </a:rPr>
              <a:t>değerlendirme yöntemlerine göre daha karmaşıktır.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105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>
                <a:latin typeface="Comic Sans MS" panose="030F0702030302020204" pitchFamily="66" charset="0"/>
              </a:rPr>
              <a:t>Öğretmenler için çocuğun gelişimini performans değerlendirme ile değerlendirmek zor olabilir. 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1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>
                <a:latin typeface="Comic Sans MS" panose="030F0702030302020204" pitchFamily="66" charset="0"/>
              </a:rPr>
              <a:t>Performans değerlendirmede geçerliği, güvenirliği, tarafsızlığı ve önyargılardan bağımsızlığı sağlamak zor olabilir.  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105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>
                <a:latin typeface="Comic Sans MS" panose="030F0702030302020204" pitchFamily="66" charset="0"/>
              </a:rPr>
              <a:t>Ebeveynler için performans değerlendirmenin anlaşılması zor olabilir. 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43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508" y="332656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Tanımı ve Özellikleri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tr-TR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Portfolyo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tr-TR" sz="2800" dirty="0">
                <a:latin typeface="Comic Sans MS" panose="030F0702030302020204" pitchFamily="66" charset="0"/>
              </a:rPr>
              <a:t>Milli Eğitim Bakanlığı Okul Öncesi Eğitim Programı’nda (2013) “gelişim dosyası” olarak ifade edilen </a:t>
            </a:r>
            <a:r>
              <a:rPr lang="tr-TR" sz="2800" dirty="0" err="1">
                <a:latin typeface="Comic Sans MS" panose="030F0702030302020204" pitchFamily="66" charset="0"/>
              </a:rPr>
              <a:t>portfolyo</a:t>
            </a:r>
            <a:r>
              <a:rPr lang="tr-TR" sz="2800" dirty="0">
                <a:latin typeface="Comic Sans MS" panose="030F0702030302020204" pitchFamily="66" charset="0"/>
              </a:rPr>
              <a:t>, Milli Eğitim Bakanlığı 0-36 Aylık Çocuklar </a:t>
            </a:r>
            <a:r>
              <a:rPr lang="tr-TR" sz="2800" dirty="0" err="1">
                <a:latin typeface="Comic Sans MS" panose="030F0702030302020204" pitchFamily="66" charset="0"/>
              </a:rPr>
              <a:t>Için</a:t>
            </a:r>
            <a:r>
              <a:rPr lang="tr-TR" sz="2800" dirty="0">
                <a:latin typeface="Comic Sans MS" panose="030F0702030302020204" pitchFamily="66" charset="0"/>
              </a:rPr>
              <a:t> Eğitim Programı’nda “öğrenme süreci içerisinde, çocukların gelişim ve başarılarını göstermek için, onların yaptıkları çalışmaların amaçlı olarak toplandığı ve bir araya getirildiği koleksiyon” olarak tanımlanmaktadır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-11981"/>
            <a:ext cx="813690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özellikleri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gelişimseldir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seçimlidir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bireyseldir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etkileşimlidir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özgündür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yansıtıcıdır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çift değerlidir</a:t>
            </a:r>
          </a:p>
        </p:txBody>
      </p:sp>
    </p:spTree>
    <p:extLst>
      <p:ext uri="{BB962C8B-B14F-4D97-AF65-F5344CB8AC3E}">
        <p14:creationId xmlns:p14="http://schemas.microsoft.com/office/powerpoint/2010/main" val="383266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188640"/>
            <a:ext cx="8496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Esnek ve uyarlanabilir özelliktedir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yaş ve gelişim düzeyine, gelişimsel ve öğretim programı alanlarına, okul veya eğitim merkezinin amaçlarına veya diğer koşullara bağlı olarak farklılık gösterebilir.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kuvvetli yönlerine ve ne yapabildiğine odaklanır.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Çocuğa ve çocuğun öğrenmesine ilişkin zengin bir bilgi kaynağı niteliğindedir.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Her çocuk için eşsiz bilgileri içerir. </a:t>
            </a:r>
          </a:p>
        </p:txBody>
      </p:sp>
    </p:spTree>
    <p:extLst>
      <p:ext uri="{BB962C8B-B14F-4D97-AF65-F5344CB8AC3E}">
        <p14:creationId xmlns:p14="http://schemas.microsoft.com/office/powerpoint/2010/main" val="313680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332656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Süregelen </a:t>
            </a:r>
            <a:r>
              <a:rPr lang="tr-TR" sz="2800" dirty="0">
                <a:latin typeface="Comic Sans MS" panose="030F0702030302020204" pitchFamily="66" charset="0"/>
              </a:rPr>
              <a:t>değerlendirmeye kaynak temin eder. 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Çocukları </a:t>
            </a:r>
            <a:r>
              <a:rPr lang="tr-TR" sz="2800" dirty="0">
                <a:latin typeface="Comic Sans MS" panose="030F0702030302020204" pitchFamily="66" charset="0"/>
              </a:rPr>
              <a:t>birbirleri ile kıyaslamak yerine her bir çocuğun zaman içerisinde nasıl değişim ve gelişim gösterdiğine odaklanır.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Hem </a:t>
            </a:r>
            <a:r>
              <a:rPr lang="tr-TR" sz="2800" dirty="0" err="1">
                <a:latin typeface="Comic Sans MS" panose="030F0702030302020204" pitchFamily="66" charset="0"/>
              </a:rPr>
              <a:t>hem</a:t>
            </a:r>
            <a:r>
              <a:rPr lang="tr-TR" sz="2800" dirty="0">
                <a:latin typeface="Comic Sans MS" panose="030F0702030302020204" pitchFamily="66" charset="0"/>
              </a:rPr>
              <a:t> de </a:t>
            </a:r>
            <a:r>
              <a:rPr lang="tr-TR" sz="2800" dirty="0" err="1">
                <a:latin typeface="Comic Sans MS" panose="030F0702030302020204" pitchFamily="66" charset="0"/>
              </a:rPr>
              <a:t>informal</a:t>
            </a:r>
            <a:r>
              <a:rPr lang="tr-TR" sz="2800" dirty="0">
                <a:latin typeface="Comic Sans MS" panose="030F0702030302020204" pitchFamily="66" charset="0"/>
              </a:rPr>
              <a:t> değerlendirmeden elde edilen bilgileri birleştiren bir yaklaşım olarak kullanılabilir.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404664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Amacı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öz disiplinini, sorumluluk bilincini geliştirmek ve ona kendini değerlendirme becerisi </a:t>
            </a:r>
            <a:r>
              <a:rPr lang="tr-TR" sz="2800" dirty="0" smtClean="0">
                <a:latin typeface="Comic Sans MS" panose="030F0702030302020204" pitchFamily="66" charset="0"/>
              </a:rPr>
              <a:t>kazandırmaktır. 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7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404664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genel kullanım </a:t>
            </a:r>
            <a:r>
              <a:rPr lang="tr-TR" sz="28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amaçları: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gelişimini bireysel olarak takip etmek,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genel performansının kalitesini bireysel olarak değerlendirmek için bir temel sağlamak,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çalışmalarını anlamaya çalışmak,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çalışmalarını, başarılarını, duygularını ve ihtiyaçlarını ebeveynine sunmak, 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19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260648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Çocuğu </a:t>
            </a:r>
            <a:r>
              <a:rPr lang="tr-TR" sz="2800" dirty="0">
                <a:latin typeface="Comic Sans MS" panose="030F0702030302020204" pitchFamily="66" charset="0"/>
              </a:rPr>
              <a:t>öğrenmeye teşvik etmek,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Çalışmalarının değerlendirilmesinde yer alarak, kendi öğrenmesi ve gelişimine ilişkin sorumluluk alma konusunda çocuğu cesaretlendirmek, 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Öz-değerlendirme ve yansıtma yoluyla öğrenmeyi teşvik etmek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32618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Türleri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Milli </a:t>
            </a:r>
            <a:r>
              <a:rPr lang="tr-TR" sz="2800" dirty="0">
                <a:latin typeface="Comic Sans MS" panose="030F0702030302020204" pitchFamily="66" charset="0"/>
              </a:rPr>
              <a:t>Eğitim Bakanlığı (2015) ise okul öncesi eğitimde yaygın olarak kullanılması önerilen </a:t>
            </a:r>
            <a:r>
              <a:rPr lang="tr-TR" sz="2800" dirty="0" err="1">
                <a:latin typeface="Comic Sans MS" panose="030F0702030302020204" pitchFamily="66" charset="0"/>
              </a:rPr>
              <a:t>portfolyo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  <a:r>
              <a:rPr lang="tr-TR" sz="2800" dirty="0" smtClean="0">
                <a:latin typeface="Comic Sans MS" panose="030F0702030302020204" pitchFamily="66" charset="0"/>
              </a:rPr>
              <a:t>türleri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Belge </a:t>
            </a:r>
            <a:r>
              <a:rPr lang="tr-TR" sz="2800" dirty="0" err="1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Süreç </a:t>
            </a:r>
            <a:r>
              <a:rPr lang="tr-TR" sz="2800" dirty="0" err="1">
                <a:latin typeface="Comic Sans MS" panose="030F0702030302020204" pitchFamily="66" charset="0"/>
              </a:rPr>
              <a:t>portfolyoları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Etkinlik </a:t>
            </a:r>
            <a:r>
              <a:rPr lang="tr-TR" sz="2800" dirty="0" err="1">
                <a:latin typeface="Comic Sans MS" panose="030F0702030302020204" pitchFamily="66" charset="0"/>
              </a:rPr>
              <a:t>portfolyoları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Çocuk-öğretmen </a:t>
            </a:r>
            <a:r>
              <a:rPr lang="tr-TR" sz="2800" dirty="0" err="1">
                <a:latin typeface="Comic Sans MS" panose="030F0702030302020204" pitchFamily="66" charset="0"/>
              </a:rPr>
              <a:t>portfolyoları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Alternatif </a:t>
            </a:r>
            <a:r>
              <a:rPr lang="tr-TR" sz="2800" dirty="0">
                <a:latin typeface="Comic Sans MS" panose="030F0702030302020204" pitchFamily="66" charset="0"/>
              </a:rPr>
              <a:t>değerlendirme </a:t>
            </a:r>
            <a:r>
              <a:rPr lang="tr-TR" sz="2800" dirty="0" err="1" smtClean="0">
                <a:latin typeface="Comic Sans MS" panose="030F0702030302020204" pitchFamily="66" charset="0"/>
              </a:rPr>
              <a:t>portfolyoları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7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317127"/>
            <a:ext cx="80648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Türleri </a:t>
            </a:r>
          </a:p>
          <a:p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Çalışma </a:t>
            </a:r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portfolyoları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tr-TR" sz="2800" dirty="0">
                <a:latin typeface="Comic Sans MS" panose="030F0702030302020204" pitchFamily="66" charset="0"/>
              </a:rPr>
              <a:t>Derleme ya da gelişim </a:t>
            </a:r>
            <a:r>
              <a:rPr lang="tr-TR" sz="2800" dirty="0" err="1">
                <a:latin typeface="Comic Sans MS" panose="030F0702030302020204" pitchFamily="66" charset="0"/>
              </a:rPr>
              <a:t>portfolyosu</a:t>
            </a:r>
            <a:r>
              <a:rPr lang="tr-TR" sz="2800" dirty="0">
                <a:latin typeface="Comic Sans MS" panose="030F0702030302020204" pitchFamily="66" charset="0"/>
              </a:rPr>
              <a:t> olarak da adlandırılan çalışma </a:t>
            </a:r>
            <a:r>
              <a:rPr lang="tr-TR" sz="2800" dirty="0" err="1">
                <a:latin typeface="Comic Sans MS" panose="030F0702030302020204" pitchFamily="66" charset="0"/>
              </a:rPr>
              <a:t>portfolyoları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kendi gelişimini izlemesine olanak sunan, çocuğun çalışmalarından örneklerin çocuk ve öğretmen tarafından birlikte seçildiği </a:t>
            </a:r>
            <a:r>
              <a:rPr lang="tr-TR" sz="2800" dirty="0" err="1" smtClean="0">
                <a:latin typeface="Comic Sans MS" panose="030F0702030302020204" pitchFamily="66" charset="0"/>
              </a:rPr>
              <a:t>portfolyolardır</a:t>
            </a:r>
            <a:r>
              <a:rPr lang="tr-TR" sz="2800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Değerlendirme </a:t>
            </a:r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portfolyoları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Değerlendirme </a:t>
            </a:r>
            <a:r>
              <a:rPr lang="tr-TR" sz="2800" dirty="0" err="1">
                <a:latin typeface="Comic Sans MS" panose="030F0702030302020204" pitchFamily="66" charset="0"/>
              </a:rPr>
              <a:t>portfolyoları</a:t>
            </a:r>
            <a:r>
              <a:rPr lang="tr-TR" sz="2800" dirty="0">
                <a:latin typeface="Comic Sans MS" panose="030F0702030302020204" pitchFamily="66" charset="0"/>
              </a:rPr>
              <a:t>, eğitimin ve öğretim programının planlanmasında ve ebeveynler ile okul yöneticilerine bilgi vermede kullanılırlar.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62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0"/>
            <a:ext cx="84249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Vitrin </a:t>
            </a:r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portfolyoları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tr-TR" sz="2800" dirty="0">
                <a:latin typeface="Comic Sans MS" panose="030F0702030302020204" pitchFamily="66" charset="0"/>
              </a:rPr>
              <a:t>Çocuğun en iyi çalışmalarından oluşan vitrin </a:t>
            </a:r>
            <a:r>
              <a:rPr lang="tr-TR" sz="2800" dirty="0" err="1">
                <a:latin typeface="Comic Sans MS" panose="030F0702030302020204" pitchFamily="66" charset="0"/>
              </a:rPr>
              <a:t>portfolyoları</a:t>
            </a:r>
            <a:r>
              <a:rPr lang="tr-TR" sz="2800" dirty="0">
                <a:latin typeface="Comic Sans MS" panose="030F0702030302020204" pitchFamily="66" charset="0"/>
              </a:rPr>
              <a:t>, çoğunlukla çocuğun başarısını çocuğun ebeveyniyle ve diğer çocuklarla paylaşmak amacıyla </a:t>
            </a:r>
            <a:r>
              <a:rPr lang="tr-TR" sz="2800" dirty="0" smtClean="0">
                <a:latin typeface="Comic Sans MS" panose="030F0702030302020204" pitchFamily="66" charset="0"/>
              </a:rPr>
              <a:t>kullanılır.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Arşivsel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portfolyolar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endParaRPr lang="tr-TR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Bu </a:t>
            </a:r>
            <a:r>
              <a:rPr lang="tr-TR" sz="2800" dirty="0" err="1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, çocuğun bir sonraki öğretmenine/öğretmenlerine bilgi sağlamayı amaçlayan </a:t>
            </a:r>
            <a:r>
              <a:rPr lang="tr-TR" sz="2800" dirty="0" err="1">
                <a:latin typeface="Comic Sans MS" panose="030F0702030302020204" pitchFamily="66" charset="0"/>
              </a:rPr>
              <a:t>portfolyolardır</a:t>
            </a:r>
            <a:r>
              <a:rPr lang="tr-TR" sz="2800" dirty="0">
                <a:latin typeface="Comic Sans MS" panose="030F0702030302020204" pitchFamily="66" charset="0"/>
              </a:rPr>
              <a:t>.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Alternatif değerlendirme </a:t>
            </a:r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portfolyoları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tr-TR" sz="2800" dirty="0">
                <a:latin typeface="Comic Sans MS" panose="030F0702030302020204" pitchFamily="66" charset="0"/>
              </a:rPr>
              <a:t>Bu </a:t>
            </a:r>
            <a:r>
              <a:rPr lang="tr-TR" sz="2800" dirty="0" err="1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, çocuğu değerlendirmede bir değerlendirme aracı olarak, öğretmenin sadece kendi kullanımı için oluşturduğu bireysel </a:t>
            </a:r>
            <a:r>
              <a:rPr lang="tr-TR" sz="2800" dirty="0" err="1">
                <a:latin typeface="Comic Sans MS" panose="030F0702030302020204" pitchFamily="66" charset="0"/>
              </a:rPr>
              <a:t>portfolyolardır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4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476672"/>
            <a:ext cx="81369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E-</a:t>
            </a:r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portfolyolar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E-folyo</a:t>
            </a:r>
            <a:r>
              <a:rPr lang="tr-TR" sz="2800" dirty="0">
                <a:latin typeface="Comic Sans MS" panose="030F0702030302020204" pitchFamily="66" charset="0"/>
              </a:rPr>
              <a:t>, dijital </a:t>
            </a:r>
            <a:r>
              <a:rPr lang="tr-TR" sz="2800" dirty="0" err="1">
                <a:latin typeface="Comic Sans MS" panose="030F0702030302020204" pitchFamily="66" charset="0"/>
              </a:rPr>
              <a:t>portfolyo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r>
              <a:rPr lang="tr-TR" sz="2800" dirty="0" err="1">
                <a:latin typeface="Comic Sans MS" panose="030F0702030302020204" pitchFamily="66" charset="0"/>
              </a:rPr>
              <a:t>webfolyo</a:t>
            </a:r>
            <a:r>
              <a:rPr lang="tr-TR" sz="2800" dirty="0">
                <a:latin typeface="Comic Sans MS" panose="030F0702030302020204" pitchFamily="66" charset="0"/>
              </a:rPr>
              <a:t> olarak da adlandırılan elektronik </a:t>
            </a:r>
            <a:r>
              <a:rPr lang="tr-TR" sz="2800" dirty="0" err="1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, klasik </a:t>
            </a:r>
            <a:r>
              <a:rPr lang="tr-TR" sz="2800" dirty="0" err="1">
                <a:latin typeface="Comic Sans MS" panose="030F0702030302020204" pitchFamily="66" charset="0"/>
              </a:rPr>
              <a:t>portfolyoların</a:t>
            </a:r>
            <a:r>
              <a:rPr lang="tr-TR" sz="2800" dirty="0">
                <a:latin typeface="Comic Sans MS" panose="030F0702030302020204" pitchFamily="66" charset="0"/>
              </a:rPr>
              <a:t> elektronik bir versiyonu olup, bilgisayar kullanılarak hazırlanan ve grafik, ses, video gibi materyalleri de içeren </a:t>
            </a:r>
            <a:r>
              <a:rPr lang="tr-TR" sz="2800" dirty="0" err="1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 olarak </a:t>
            </a:r>
            <a:r>
              <a:rPr lang="tr-TR" sz="2800" dirty="0" smtClean="0">
                <a:latin typeface="Comic Sans MS" panose="030F0702030302020204" pitchFamily="66" charset="0"/>
              </a:rPr>
              <a:t>tanımlanabilirler</a:t>
            </a:r>
          </a:p>
        </p:txBody>
      </p:sp>
    </p:spTree>
    <p:extLst>
      <p:ext uri="{BB962C8B-B14F-4D97-AF65-F5344CB8AC3E}">
        <p14:creationId xmlns:p14="http://schemas.microsoft.com/office/powerpoint/2010/main" val="60738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332656"/>
            <a:ext cx="86044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Kapsamı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 err="1" smtClean="0">
                <a:latin typeface="Comic Sans MS" panose="030F0702030302020204" pitchFamily="66" charset="0"/>
              </a:rPr>
              <a:t>Portfolyolar</a:t>
            </a:r>
            <a:r>
              <a:rPr lang="tr-TR" sz="2800" dirty="0" smtClean="0">
                <a:latin typeface="Comic Sans MS" panose="030F0702030302020204" pitchFamily="66" charset="0"/>
              </a:rPr>
              <a:t>;</a:t>
            </a:r>
            <a:endParaRPr lang="tr-TR" sz="2800" dirty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Gelişim </a:t>
            </a:r>
            <a:r>
              <a:rPr lang="tr-TR" sz="2800" dirty="0">
                <a:latin typeface="Comic Sans MS" panose="030F0702030302020204" pitchFamily="66" charset="0"/>
              </a:rPr>
              <a:t>alanlarına,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İçerik </a:t>
            </a:r>
            <a:r>
              <a:rPr lang="tr-TR" sz="2800" dirty="0">
                <a:latin typeface="Comic Sans MS" panose="030F0702030302020204" pitchFamily="66" charset="0"/>
              </a:rPr>
              <a:t>alanlarına,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Belirlenen </a:t>
            </a:r>
            <a:r>
              <a:rPr lang="tr-TR" sz="2800" dirty="0">
                <a:latin typeface="Comic Sans MS" panose="030F0702030302020204" pitchFamily="66" charset="0"/>
              </a:rPr>
              <a:t>konu veya temalara göre </a:t>
            </a:r>
            <a:r>
              <a:rPr lang="tr-TR" sz="2800" dirty="0" smtClean="0">
                <a:latin typeface="Comic Sans MS" panose="030F0702030302020204" pitchFamily="66" charset="0"/>
              </a:rPr>
              <a:t>düzenlenebilir 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188640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Hazırlanması, Uygulanması ve Değerlendirilmesi Süreci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sistematik bir biçimde hazırlanması, uygulanması ve değerlendirilmesi için bazı aşamaların takip edilmesi gereken aşamalar üç </a:t>
            </a:r>
            <a:r>
              <a:rPr lang="tr-TR" sz="2800" dirty="0">
                <a:latin typeface="Comic Sans MS" panose="030F0702030302020204" pitchFamily="66" charset="0"/>
              </a:rPr>
              <a:t>başlıkta ele alınabilir.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>
                <a:latin typeface="Comic Sans MS" panose="030F0702030302020204" pitchFamily="66" charset="0"/>
              </a:rPr>
              <a:t>Uygulama </a:t>
            </a:r>
            <a:r>
              <a:rPr lang="tr-TR" sz="2800" dirty="0">
                <a:latin typeface="Comic Sans MS" panose="030F0702030302020204" pitchFamily="66" charset="0"/>
              </a:rPr>
              <a:t>öncesi aşaması (hazırlık aşaması),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>
                <a:latin typeface="Comic Sans MS" panose="030F0702030302020204" pitchFamily="66" charset="0"/>
              </a:rPr>
              <a:t>Uygulama </a:t>
            </a:r>
            <a:r>
              <a:rPr lang="tr-TR" sz="2800" dirty="0">
                <a:latin typeface="Comic Sans MS" panose="030F0702030302020204" pitchFamily="66" charset="0"/>
              </a:rPr>
              <a:t>aşaması (biriktirme aşaması</a:t>
            </a:r>
            <a:r>
              <a:rPr lang="tr-TR" sz="2800" dirty="0" smtClean="0">
                <a:latin typeface="Comic Sans MS" panose="030F0702030302020204" pitchFamily="66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>
                <a:latin typeface="Comic Sans MS" panose="030F0702030302020204" pitchFamily="66" charset="0"/>
              </a:rPr>
              <a:t>Uygulama </a:t>
            </a:r>
            <a:r>
              <a:rPr lang="tr-TR" sz="2800" dirty="0">
                <a:latin typeface="Comic Sans MS" panose="030F0702030302020204" pitchFamily="66" charset="0"/>
              </a:rPr>
              <a:t>sonrası aşaması (sunma/paylaşma</a:t>
            </a:r>
            <a:r>
              <a:rPr lang="tr-TR" sz="2800" dirty="0" smtClean="0"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499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260648"/>
            <a:ext cx="842493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Sürecinde Öğretmenin ve Ebeveynin Rolü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1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Öğretmenin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rolü </a:t>
            </a:r>
            <a:endParaRPr lang="tr-TR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tr-TR" sz="12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amacını, türünü, biçimsel özelliklerini belirlemek,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Çalışma </a:t>
            </a:r>
            <a:r>
              <a:rPr lang="tr-TR" sz="2800" dirty="0">
                <a:latin typeface="Comic Sans MS" panose="030F0702030302020204" pitchFamily="66" charset="0"/>
              </a:rPr>
              <a:t>örneklerinin ve </a:t>
            </a:r>
            <a:r>
              <a:rPr lang="tr-TR" sz="2800" dirty="0" err="1">
                <a:latin typeface="Comic Sans MS" panose="030F0702030302020204" pitchFamily="66" charset="0"/>
              </a:rPr>
              <a:t>portfolyoda</a:t>
            </a:r>
            <a:r>
              <a:rPr lang="tr-TR" sz="2800" dirty="0">
                <a:latin typeface="Comic Sans MS" panose="030F0702030302020204" pitchFamily="66" charset="0"/>
              </a:rPr>
              <a:t> yer alacak diğer belgelerin nasıl biriktirileceğine ve nasıl muhafaza edileceğine karar vermek,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hazırlanması, uygulanması ve değerlendirilmesi süreçlerinde kullanmak üzere, ihtiyaçlar doğrultusunda, uygun formlar hazırlamak, 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5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89620" y="98723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ne olduğu, nasıl hazırlandığı gibi konularda çocuğu ve ebeveyni bilgilendirmek,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Anekdot </a:t>
            </a:r>
            <a:r>
              <a:rPr lang="tr-TR" sz="2800" dirty="0">
                <a:latin typeface="Comic Sans MS" panose="030F0702030302020204" pitchFamily="66" charset="0"/>
              </a:rPr>
              <a:t>kayıtlarını, gözlem formlarını, kontrol listelerini oluşturmak ve kullanmak,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Çocuğa </a:t>
            </a:r>
            <a:r>
              <a:rPr lang="tr-TR" sz="2800" dirty="0">
                <a:latin typeface="Comic Sans MS" panose="030F0702030302020204" pitchFamily="66" charset="0"/>
              </a:rPr>
              <a:t>ve ebeveyne rehberlik yapmak, onlarla aktif iletişim kurmak ve işbirliği yapmak,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değerlendirilmesi için gerekli ölçütleri belirlemek ve </a:t>
            </a:r>
            <a:r>
              <a:rPr lang="tr-TR" sz="2800" dirty="0" err="1">
                <a:latin typeface="Comic Sans MS" panose="030F0702030302020204" pitchFamily="66" charset="0"/>
              </a:rPr>
              <a:t>portfolyoyu</a:t>
            </a:r>
            <a:r>
              <a:rPr lang="tr-TR" sz="2800" dirty="0">
                <a:latin typeface="Comic Sans MS" panose="030F0702030302020204" pitchFamily="66" charset="0"/>
              </a:rPr>
              <a:t> değerlendirmek,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44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260648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Ebeveynle </a:t>
            </a: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değerlendirme görüşmeleri yapmak ve ebeveynin çocuğun gelişimini ve ilerlemesi hakkında bilgi sahibi olmasını sağlamak, 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smtClean="0">
                <a:latin typeface="Comic Sans MS" panose="030F0702030302020204" pitchFamily="66" charset="0"/>
              </a:rPr>
              <a:t>Çocuğu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r>
              <a:rPr lang="tr-TR" sz="2800" dirty="0" err="1">
                <a:latin typeface="Comic Sans MS" panose="030F0702030302020204" pitchFamily="66" charset="0"/>
              </a:rPr>
              <a:t>portfolyosunu</a:t>
            </a:r>
            <a:r>
              <a:rPr lang="tr-TR" sz="2800" dirty="0">
                <a:latin typeface="Comic Sans MS" panose="030F0702030302020204" pitchFamily="66" charset="0"/>
              </a:rPr>
              <a:t> akranlarına ve ebeveynine sunması konusunda cesaretlendirmek,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Portfolyoyu</a:t>
            </a:r>
            <a:r>
              <a:rPr lang="tr-TR" sz="2800" dirty="0">
                <a:latin typeface="Comic Sans MS" panose="030F0702030302020204" pitchFamily="66" charset="0"/>
              </a:rPr>
              <a:t>, çocuğun devam edeceği sınıfın öğretmeni ile paylaşmak ve öğretmene çocuğun gelişimi hakkında bilgi </a:t>
            </a:r>
            <a:r>
              <a:rPr lang="tr-TR" sz="2800" dirty="0" smtClean="0">
                <a:latin typeface="Comic Sans MS" panose="030F0702030302020204" pitchFamily="66" charset="0"/>
              </a:rPr>
              <a:t>vermek.</a:t>
            </a:r>
          </a:p>
        </p:txBody>
      </p:sp>
    </p:spTree>
    <p:extLst>
      <p:ext uri="{BB962C8B-B14F-4D97-AF65-F5344CB8AC3E}">
        <p14:creationId xmlns:p14="http://schemas.microsoft.com/office/powerpoint/2010/main" val="42317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260648"/>
            <a:ext cx="82809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Ebeveynin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rolü </a:t>
            </a:r>
            <a:endParaRPr lang="tr-TR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tr-TR" sz="16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ne olduğu ve nasıl hazırlandığı gibi konularda öğretmen tarafından yapılacak olan toplantılara katılmak ve bilgi sahibi olmak,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gelişimine ve ilerlemesine ilişkin olarak okul dışındaki gözlemler </a:t>
            </a:r>
            <a:r>
              <a:rPr lang="tr-TR" sz="2800" dirty="0" smtClean="0">
                <a:latin typeface="Comic Sans MS" panose="030F0702030302020204" pitchFamily="66" charset="0"/>
              </a:rPr>
              <a:t>yapmak, </a:t>
            </a:r>
            <a:r>
              <a:rPr lang="tr-TR" sz="2800" dirty="0">
                <a:latin typeface="Comic Sans MS" panose="030F0702030302020204" pitchFamily="66" charset="0"/>
              </a:rPr>
              <a:t>gözlemleri not etmek, fotoğraflar çekmek ve bunları öğretmenle paylaşmak,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Comic Sans MS" panose="030F0702030302020204" pitchFamily="66" charset="0"/>
              </a:rPr>
              <a:t>Eve </a:t>
            </a:r>
            <a:r>
              <a:rPr lang="tr-TR" sz="2800" dirty="0">
                <a:latin typeface="Comic Sans MS" panose="030F0702030302020204" pitchFamily="66" charset="0"/>
              </a:rPr>
              <a:t>gönderilen haber mektuplarını, bültenleri vb. takip etmek ve süreçte ebeveynden beklenen sorumlulukları yerine getirmek, </a:t>
            </a:r>
          </a:p>
        </p:txBody>
      </p:sp>
    </p:spTree>
    <p:extLst>
      <p:ext uri="{BB962C8B-B14F-4D97-AF65-F5344CB8AC3E}">
        <p14:creationId xmlns:p14="http://schemas.microsoft.com/office/powerpoint/2010/main" val="40292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476672"/>
            <a:ext cx="84249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uygulanması sürecinde çocukla ve öğretmenle işbirliği içinde olmak,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Comic Sans MS" panose="030F0702030302020204" pitchFamily="66" charset="0"/>
              </a:rPr>
              <a:t>Sunum </a:t>
            </a:r>
            <a:r>
              <a:rPr lang="tr-TR" sz="2800" dirty="0">
                <a:latin typeface="Comic Sans MS" panose="030F0702030302020204" pitchFamily="66" charset="0"/>
              </a:rPr>
              <a:t>sürecinde çocuğun </a:t>
            </a:r>
            <a:r>
              <a:rPr lang="tr-TR" sz="2800" dirty="0" err="1">
                <a:latin typeface="Comic Sans MS" panose="030F0702030302020204" pitchFamily="66" charset="0"/>
              </a:rPr>
              <a:t>portfolyosunu</a:t>
            </a:r>
            <a:r>
              <a:rPr lang="tr-TR" sz="2800" dirty="0">
                <a:latin typeface="Comic Sans MS" panose="030F0702030302020204" pitchFamily="66" charset="0"/>
              </a:rPr>
              <a:t> incelemek ve notlar almak,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Comic Sans MS" panose="030F0702030302020204" pitchFamily="66" charset="0"/>
              </a:rPr>
              <a:t>Çocuğa </a:t>
            </a:r>
            <a:r>
              <a:rPr lang="tr-TR" sz="2800" dirty="0">
                <a:latin typeface="Comic Sans MS" panose="030F0702030302020204" pitchFamily="66" charset="0"/>
              </a:rPr>
              <a:t>ilişkin bilgi edinmek amacıyla </a:t>
            </a:r>
            <a:r>
              <a:rPr lang="tr-TR" sz="2800" dirty="0" err="1">
                <a:latin typeface="Comic Sans MS" panose="030F0702030302020204" pitchFamily="66" charset="0"/>
              </a:rPr>
              <a:t>portfolyoda</a:t>
            </a:r>
            <a:r>
              <a:rPr lang="tr-TR" sz="2800" dirty="0">
                <a:latin typeface="Comic Sans MS" panose="030F0702030302020204" pitchFamily="66" charset="0"/>
              </a:rPr>
              <a:t> yer alan çalışma örneklerine ve diğer belgelere ilişkin öğretmene sorular sormak,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Comic Sans MS" panose="030F0702030302020204" pitchFamily="66" charset="0"/>
              </a:rPr>
              <a:t>Desteklenmesi </a:t>
            </a:r>
            <a:r>
              <a:rPr lang="tr-TR" sz="2800" dirty="0">
                <a:latin typeface="Comic Sans MS" panose="030F0702030302020204" pitchFamily="66" charset="0"/>
              </a:rPr>
              <a:t>gereken yönlerini geliştirmek için çocuğa uygun ortamlar </a:t>
            </a:r>
            <a:r>
              <a:rPr lang="tr-TR" sz="2800" dirty="0" smtClean="0">
                <a:latin typeface="Comic Sans MS" panose="030F0702030302020204" pitchFamily="66" charset="0"/>
              </a:rPr>
              <a:t>sağlamak.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54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332656"/>
            <a:ext cx="82809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Yararları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çocuk açısından yararları 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Portfolyolar</a:t>
            </a:r>
            <a:r>
              <a:rPr lang="tr-TR" sz="2800" dirty="0">
                <a:latin typeface="Comic Sans MS" panose="030F0702030302020204" pitchFamily="66" charset="0"/>
              </a:rPr>
              <a:t>, çocuğun eğitim-öğretim yılı boyunca edindiği deneyimlerin zengin bir dokümantasyonunu sağlar ve çocuğa kendi çalışmalarını seçme olanağı tanır.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Çocuk, seçenekleri eleme, karar verme, inisiyatif kullanma, kendi sorumluluğunu alma, kararlarının sonuçlarını kabul etme, ayrıntılara odaklanma gibi üst düzey zihinsel ve sosyal becerileri kullanma ve geliştirme şansı bulur. </a:t>
            </a:r>
          </a:p>
        </p:txBody>
      </p:sp>
    </p:spTree>
    <p:extLst>
      <p:ext uri="{BB962C8B-B14F-4D97-AF65-F5344CB8AC3E}">
        <p14:creationId xmlns:p14="http://schemas.microsoft.com/office/powerpoint/2010/main" val="232640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116632"/>
            <a:ext cx="82809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Çocuk</a:t>
            </a:r>
            <a:r>
              <a:rPr lang="tr-TR" sz="2800" dirty="0">
                <a:latin typeface="Comic Sans MS" panose="030F0702030302020204" pitchFamily="66" charset="0"/>
              </a:rPr>
              <a:t>, hem büyümesini ve gelişimini fark etme, hem de büyüme ve gelişmenin kanıtlarını gözlemleme olanağı bulur.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Çocuğun kendi çalışmalarının değerlendirilmesi işlemine katılmasını ve kendini değerlendirme sürecinin bir parçası olarak görmesini sağlar.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Çocuğa uygulamalı ve somut deneyimler sağlar.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Çocuğun kendi ilgi, istek, beklenti ve yeteneklerini tanımasına yardımcı olur. 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Çocuğa, akran dayanışmasını öğrenme fırsatı sunar.  </a:t>
            </a:r>
          </a:p>
        </p:txBody>
      </p:sp>
    </p:spTree>
    <p:extLst>
      <p:ext uri="{BB962C8B-B14F-4D97-AF65-F5344CB8AC3E}">
        <p14:creationId xmlns:p14="http://schemas.microsoft.com/office/powerpoint/2010/main" val="6768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260648"/>
            <a:ext cx="82809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Çocuk</a:t>
            </a:r>
            <a:r>
              <a:rPr lang="tr-TR" sz="2800" dirty="0">
                <a:latin typeface="Comic Sans MS" panose="030F0702030302020204" pitchFamily="66" charset="0"/>
              </a:rPr>
              <a:t>, çok yönlü düşünmeyi, yaratıcılığını geliştirmeyi, problem çözmeyi ve kendine güvenmeyi öğrenir.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Çocuk, kendi kişisel görüşlerini, inançlarını, beceri ve yeteneklerini, amaç ve sezgilerini ifade etme fırsatı elde eder. 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Çocuğa yıl boyunca yapmış olduğu çalışmaları karşılaştırma fırsatı vererek, müsvedde çalışmalarından karalamalarına ve düzeltmelerine kadar, çalışmasının her aşamasının birbiriyle ilişkili ve önemli olduğunu fark etmesini sağlar. </a:t>
            </a:r>
          </a:p>
        </p:txBody>
      </p:sp>
    </p:spTree>
    <p:extLst>
      <p:ext uri="{BB962C8B-B14F-4D97-AF65-F5344CB8AC3E}">
        <p14:creationId xmlns:p14="http://schemas.microsoft.com/office/powerpoint/2010/main" val="106770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260648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Çocuğun</a:t>
            </a:r>
            <a:r>
              <a:rPr lang="tr-TR" sz="2800" dirty="0">
                <a:latin typeface="Comic Sans MS" panose="030F0702030302020204" pitchFamily="66" charset="0"/>
              </a:rPr>
              <a:t>, kendi öğrenme sonuçlarının farkına varmasını sağlar. </a:t>
            </a:r>
          </a:p>
          <a:p>
            <a:pPr>
              <a:buClr>
                <a:srgbClr val="0070C0"/>
              </a:buClr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kendi yaptığı çalışmalara ait kanıtları kontrol etmesi, onun öz denetim ve öz değerlendirme bilincinin gelişmesine olanak sağlar.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Çocuğa</a:t>
            </a:r>
            <a:r>
              <a:rPr lang="tr-TR" sz="2800" dirty="0">
                <a:latin typeface="Comic Sans MS" panose="030F0702030302020204" pitchFamily="66" charset="0"/>
              </a:rPr>
              <a:t>, öğrenmeye yönelik yeni bir bakış açısı kazandırır.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Çocuğun</a:t>
            </a:r>
            <a:r>
              <a:rPr lang="tr-TR" sz="2800" dirty="0">
                <a:latin typeface="Comic Sans MS" panose="030F0702030302020204" pitchFamily="66" charset="0"/>
              </a:rPr>
              <a:t>, öğretmeni ile işbirliği içerisinde olmasını sağlar. 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404664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Portfolyoyu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sunma aşamasında çocuk, kendi çalışmalarını değerlendirme, kendi öğrenmelerine yönelik sorumluluk alma ve yaptıklarına yönelik </a:t>
            </a:r>
            <a:r>
              <a:rPr lang="tr-TR" sz="2800" dirty="0" smtClean="0">
                <a:latin typeface="Comic Sans MS" panose="030F0702030302020204" pitchFamily="66" charset="0"/>
              </a:rPr>
              <a:t>üst-biliş </a:t>
            </a:r>
            <a:r>
              <a:rPr lang="tr-TR" sz="2800" dirty="0">
                <a:latin typeface="Comic Sans MS" panose="030F0702030302020204" pitchFamily="66" charset="0"/>
              </a:rPr>
              <a:t>becerileri edinme fırsatları yaşar.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Portfolyonun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ebeveyne ve akranlara sunulması çocuğun sosyal ve zihinsel alanda güdülenmesini sağlar, onun iletişim becerilerini geliştirir.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Çocuğun </a:t>
            </a:r>
            <a:r>
              <a:rPr lang="tr-TR" sz="2800" dirty="0">
                <a:latin typeface="Comic Sans MS" panose="030F0702030302020204" pitchFamily="66" charset="0"/>
              </a:rPr>
              <a:t>eleştirel düşünebilmesini ve aynı zamanda eleştiri kabul edebilmesini </a:t>
            </a:r>
            <a:r>
              <a:rPr lang="tr-TR" sz="2800" dirty="0" smtClean="0">
                <a:latin typeface="Comic Sans MS" panose="030F0702030302020204" pitchFamily="66" charset="0"/>
              </a:rPr>
              <a:t>sağlar.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188640"/>
            <a:ext cx="82809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öğretmen açısından yararları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Portfolyolar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sundukları içerik sayesinde öğretmene her bir çocuğun ihtiyacını karşılama olanağı verir.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Öğretmenin</a:t>
            </a:r>
            <a:r>
              <a:rPr lang="tr-TR" sz="2800" dirty="0">
                <a:latin typeface="Comic Sans MS" panose="030F0702030302020204" pitchFamily="66" charset="0"/>
              </a:rPr>
              <a:t>, çocuğun yeteneklerinin farkına varmasını sağlar.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Öğretmene</a:t>
            </a:r>
            <a:r>
              <a:rPr lang="tr-TR" sz="2800" dirty="0">
                <a:latin typeface="Comic Sans MS" panose="030F0702030302020204" pitchFamily="66" charset="0"/>
              </a:rPr>
              <a:t>, çocuğun en iyi öğrenmelerinin gerçekleştiği çevresel koşulları tespit etme fırsatı sunar.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>
                <a:latin typeface="Comic Sans MS" panose="030F0702030302020204" pitchFamily="66" charset="0"/>
              </a:rPr>
              <a:t>Öğretmenin öğretime ilişkin kararlar almasına yardımcı olur. </a:t>
            </a:r>
          </a:p>
        </p:txBody>
      </p:sp>
    </p:spTree>
    <p:extLst>
      <p:ext uri="{BB962C8B-B14F-4D97-AF65-F5344CB8AC3E}">
        <p14:creationId xmlns:p14="http://schemas.microsoft.com/office/powerpoint/2010/main" val="212283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260648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Ebeveyne </a:t>
            </a:r>
            <a:r>
              <a:rPr lang="tr-TR" sz="2800" dirty="0">
                <a:latin typeface="Comic Sans MS" panose="030F0702030302020204" pitchFamily="66" charset="0"/>
              </a:rPr>
              <a:t>ve diğer uzmanlara çocuk hakkında verilecek olan bilgiler ve öneriler için öğretmene çeşitli belgeler sağlar.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Öğretmenin</a:t>
            </a:r>
            <a:r>
              <a:rPr lang="tr-TR" sz="2800" dirty="0">
                <a:latin typeface="Comic Sans MS" panose="030F0702030302020204" pitchFamily="66" charset="0"/>
              </a:rPr>
              <a:t>, öğretim programını değerlendirmesine, gözden geçirmesine ve yeniden ele almasına olanak sunar.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Öğretmene</a:t>
            </a:r>
            <a:r>
              <a:rPr lang="tr-TR" sz="2800" dirty="0">
                <a:latin typeface="Comic Sans MS" panose="030F0702030302020204" pitchFamily="66" charset="0"/>
              </a:rPr>
              <a:t>, öğretimi ve öğretimin etkililiğini değerlendirme fırsatı sunar.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tr-TR" sz="2800" dirty="0">
                <a:latin typeface="Comic Sans MS" panose="030F0702030302020204" pitchFamily="66" charset="0"/>
              </a:rPr>
              <a:t>Öğretmene, öğrenmeye yönelik yeni bir bakış açısı </a:t>
            </a:r>
            <a:r>
              <a:rPr lang="tr-TR" sz="2800" dirty="0" smtClean="0">
                <a:latin typeface="Comic Sans MS" panose="030F0702030302020204" pitchFamily="66" charset="0"/>
              </a:rPr>
              <a:t>kazandırır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116632"/>
            <a:ext cx="835292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ebeveyn açısından yararları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Çocuğunun </a:t>
            </a:r>
            <a:r>
              <a:rPr lang="tr-TR" sz="2800" dirty="0">
                <a:latin typeface="Comic Sans MS" panose="030F0702030302020204" pitchFamily="66" charset="0"/>
              </a:rPr>
              <a:t>öğrenmesine olanak sağlayan okul </a:t>
            </a:r>
            <a:r>
              <a:rPr lang="tr-TR" sz="2800" dirty="0" smtClean="0">
                <a:latin typeface="Comic Sans MS" panose="030F0702030302020204" pitchFamily="66" charset="0"/>
              </a:rPr>
              <a:t>deneyimleri </a:t>
            </a:r>
            <a:r>
              <a:rPr lang="tr-TR" sz="2800" dirty="0">
                <a:latin typeface="Comic Sans MS" panose="030F0702030302020204" pitchFamily="66" charset="0"/>
              </a:rPr>
              <a:t>hakkında ebeveyne kapsamlı bilgiler sunar.  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 smtClean="0">
                <a:latin typeface="Comic Sans MS" panose="030F0702030302020204" pitchFamily="66" charset="0"/>
              </a:rPr>
              <a:t>Çocuğunun </a:t>
            </a:r>
            <a:r>
              <a:rPr lang="tr-TR" sz="2800" dirty="0">
                <a:latin typeface="Comic Sans MS" panose="030F0702030302020204" pitchFamily="66" charset="0"/>
              </a:rPr>
              <a:t>çalışmalarını daha iyi anlaması konusunda ebeveyne yardımcı olur.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0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Çocuğunun değerlendirilmesi sürecine dâhil olma hususunda ebeveyni motive </a:t>
            </a:r>
            <a:r>
              <a:rPr lang="tr-TR" sz="2800" dirty="0" smtClean="0">
                <a:latin typeface="Comic Sans MS" panose="030F0702030302020204" pitchFamily="66" charset="0"/>
              </a:rPr>
              <a:t>eder.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Comic Sans MS" panose="030F0702030302020204" pitchFamily="66" charset="0"/>
              </a:rPr>
              <a:t>Ebeveyne, çocuğun ilerlemesine ilişkin olarak, çocuğun standart bir testten aldığı yüzdelik puandan daha belirgin ve daha anlamlı kanıtlar </a:t>
            </a:r>
            <a:r>
              <a:rPr lang="tr-TR" sz="2800" dirty="0" smtClean="0">
                <a:latin typeface="Comic Sans MS" panose="030F0702030302020204" pitchFamily="66" charset="0"/>
              </a:rPr>
              <a:t>sunar.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2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260648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Portfolyonun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Sınırlılıkları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hazırlamak, uygulamak ve değerlendirmek zaman alıcı olan ve hem çocuğa hem de ebeveyne daha </a:t>
            </a:r>
            <a:r>
              <a:rPr lang="tr-TR" sz="2800" dirty="0" smtClean="0">
                <a:latin typeface="Comic Sans MS" panose="030F0702030302020204" pitchFamily="66" charset="0"/>
              </a:rPr>
              <a:t>fazla rehberlik yapmayı gerektiren büyük bir projedir. Dolayısıyla </a:t>
            </a:r>
            <a:r>
              <a:rPr lang="tr-TR" sz="2800" dirty="0">
                <a:latin typeface="Comic Sans MS" panose="030F0702030302020204" pitchFamily="66" charset="0"/>
              </a:rPr>
              <a:t>bu büyük proje, zamana ilişkin problemleri de beraberinde getirmektedir.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err="1">
                <a:latin typeface="Comic Sans MS" panose="030F0702030302020204" pitchFamily="66" charset="0"/>
              </a:rPr>
              <a:t>Portfolyo</a:t>
            </a:r>
            <a:r>
              <a:rPr lang="tr-TR" sz="2800" dirty="0">
                <a:latin typeface="Comic Sans MS" panose="030F0702030302020204" pitchFamily="66" charset="0"/>
              </a:rPr>
              <a:t> diğer değerlendirme yöntemlerine göre daha fazla emek ister ve daha çok iş </a:t>
            </a:r>
            <a:r>
              <a:rPr lang="tr-TR" sz="2800" dirty="0" smtClean="0">
                <a:latin typeface="Comic Sans MS" panose="030F0702030302020204" pitchFamily="66" charset="0"/>
              </a:rPr>
              <a:t>yükü içerir.</a:t>
            </a:r>
          </a:p>
        </p:txBody>
      </p:sp>
    </p:spTree>
    <p:extLst>
      <p:ext uri="{BB962C8B-B14F-4D97-AF65-F5344CB8AC3E}">
        <p14:creationId xmlns:p14="http://schemas.microsoft.com/office/powerpoint/2010/main" val="3430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476672"/>
            <a:ext cx="83529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err="1" smtClean="0">
                <a:latin typeface="Comic Sans MS" panose="030F0702030302020204" pitchFamily="66" charset="0"/>
              </a:rPr>
              <a:t>Portfolyoda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yer alacak olan çalışma örnekleri ve belgelerde ne kadar esnek olunursa, değerlendirme yapmak da o kadar zorlaşır. </a:t>
            </a: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sz="2800" dirty="0" err="1">
                <a:latin typeface="Comic Sans MS" panose="030F0702030302020204" pitchFamily="66" charset="0"/>
              </a:rPr>
              <a:t>Portfolyoda</a:t>
            </a:r>
            <a:r>
              <a:rPr lang="tr-TR" sz="2800" dirty="0">
                <a:latin typeface="Comic Sans MS" panose="030F0702030302020204" pitchFamily="66" charset="0"/>
              </a:rPr>
              <a:t> değerlendirme, değerlendirmeyi yapan kişinin düşünce ve yorumlarından etkilenmektedir. </a:t>
            </a:r>
          </a:p>
        </p:txBody>
      </p:sp>
    </p:spTree>
    <p:extLst>
      <p:ext uri="{BB962C8B-B14F-4D97-AF65-F5344CB8AC3E}">
        <p14:creationId xmlns:p14="http://schemas.microsoft.com/office/powerpoint/2010/main" val="99712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/>
          <p:cNvSpPr txBox="1">
            <a:spLocks/>
          </p:cNvSpPr>
          <p:nvPr/>
        </p:nvSpPr>
        <p:spPr>
          <a:xfrm>
            <a:off x="323528" y="548680"/>
            <a:ext cx="8382000" cy="2210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Kaynakça</a:t>
            </a:r>
          </a:p>
          <a:p>
            <a:endParaRPr lang="tr-TR" sz="2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ULUDAĞ, </a:t>
            </a:r>
            <a:r>
              <a:rPr lang="tr-T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tr-T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(2018) 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«Erken Çocuklukta Çocuğu Tanıma ve Değerlendirme</a:t>
            </a:r>
            <a:r>
              <a:rPr lang="tr-TR" sz="2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Performans Değerlendirme ve </a:t>
            </a:r>
            <a:r>
              <a:rPr lang="tr-TR" sz="24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Portfolyo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tr-T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Ankara, Eğiten Kitap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1803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</TotalTime>
  <Words>1462</Words>
  <Application>Microsoft Office PowerPoint</Application>
  <PresentationFormat>Ekran Gösterisi (4:3)</PresentationFormat>
  <Paragraphs>233</Paragraphs>
  <Slides>33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Comic Sans MS</vt:lpstr>
      <vt:lpstr>Courier New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Lenovoo</dc:creator>
  <cp:lastModifiedBy>osdogan1</cp:lastModifiedBy>
  <cp:revision>64</cp:revision>
  <dcterms:created xsi:type="dcterms:W3CDTF">2019-02-05T09:56:23Z</dcterms:created>
  <dcterms:modified xsi:type="dcterms:W3CDTF">2021-05-06T21:55:36Z</dcterms:modified>
</cp:coreProperties>
</file>