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394" r:id="rId2"/>
    <p:sldId id="342" r:id="rId3"/>
    <p:sldId id="344" r:id="rId4"/>
    <p:sldId id="345" r:id="rId5"/>
    <p:sldId id="346" r:id="rId6"/>
    <p:sldId id="349" r:id="rId7"/>
    <p:sldId id="353" r:id="rId8"/>
    <p:sldId id="357" r:id="rId9"/>
    <p:sldId id="372" r:id="rId10"/>
    <p:sldId id="375" r:id="rId11"/>
    <p:sldId id="384" r:id="rId12"/>
    <p:sldId id="386" r:id="rId13"/>
    <p:sldId id="390" r:id="rId14"/>
    <p:sldId id="381" r:id="rId15"/>
    <p:sldId id="396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>
      <p:cViewPr varScale="1">
        <p:scale>
          <a:sx n="67" d="100"/>
          <a:sy n="67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EFDBB-BB8F-4F69-82F5-D185487611E6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F2E20-D6B1-41B2-837E-E9F9831F05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036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6F2E20-D6B1-41B2-837E-E9F9831F05A7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532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4102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044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6930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128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690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552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85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60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011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407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27.2.2021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3005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261" y="1196752"/>
            <a:ext cx="9324528" cy="238760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Sosyometrik</a:t>
            </a: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Değerlendirme Teknikleri</a:t>
            </a:r>
            <a:endParaRPr lang="tr-TR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77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260648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Sosyal </a:t>
            </a:r>
            <a:r>
              <a:rPr lang="tr-TR" sz="2800" dirty="0">
                <a:latin typeface="Comic Sans MS" panose="030F0702030302020204" pitchFamily="66" charset="0"/>
              </a:rPr>
              <a:t>bilimciler arasında </a:t>
            </a:r>
            <a:r>
              <a:rPr lang="tr-TR" sz="2800" dirty="0" err="1">
                <a:latin typeface="Comic Sans MS" panose="030F0702030302020204" pitchFamily="66" charset="0"/>
              </a:rPr>
              <a:t>sosyometrik</a:t>
            </a:r>
            <a:r>
              <a:rPr lang="tr-TR" sz="2800" dirty="0">
                <a:latin typeface="Comic Sans MS" panose="030F0702030302020204" pitchFamily="66" charset="0"/>
              </a:rPr>
              <a:t> yaklaşım iki eğilim ile ortaya çıkmaktadır.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A- </a:t>
            </a:r>
            <a:r>
              <a:rPr lang="tr-TR" sz="2800" dirty="0" err="1" smtClean="0">
                <a:latin typeface="Comic Sans MS" panose="030F0702030302020204" pitchFamily="66" charset="0"/>
              </a:rPr>
              <a:t>Sosyometrinin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ölçü (</a:t>
            </a:r>
            <a:r>
              <a:rPr lang="tr-TR" sz="2800" dirty="0" err="1">
                <a:latin typeface="Comic Sans MS" panose="030F0702030302020204" pitchFamily="66" charset="0"/>
              </a:rPr>
              <a:t>metrum</a:t>
            </a:r>
            <a:r>
              <a:rPr lang="tr-TR" sz="2800" dirty="0">
                <a:latin typeface="Comic Sans MS" panose="030F0702030302020204" pitchFamily="66" charset="0"/>
              </a:rPr>
              <a:t>) boyutunu öne çıkartan ve önemli olanın sosyal görüngülerin ölçülmesi ve türünün belirlenmesi olduğunu savunan eğilimdir. 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B- İnsan </a:t>
            </a:r>
            <a:r>
              <a:rPr lang="tr-TR" sz="2800" dirty="0">
                <a:latin typeface="Comic Sans MS" panose="030F0702030302020204" pitchFamily="66" charset="0"/>
              </a:rPr>
              <a:t>topluluğu birimi olarak </a:t>
            </a:r>
            <a:r>
              <a:rPr lang="tr-TR" sz="2800" dirty="0" smtClean="0">
                <a:latin typeface="Comic Sans MS" panose="030F0702030302020204" pitchFamily="66" charset="0"/>
              </a:rPr>
              <a:t>üye (</a:t>
            </a:r>
            <a:r>
              <a:rPr lang="tr-TR" sz="2800" dirty="0" err="1" smtClean="0">
                <a:latin typeface="Comic Sans MS" panose="030F0702030302020204" pitchFamily="66" charset="0"/>
              </a:rPr>
              <a:t>socius</a:t>
            </a:r>
            <a:r>
              <a:rPr lang="tr-TR" sz="2800" dirty="0" smtClean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boyutunu öne çıkaran ve önemli olanın kişiler arası ilişkiler ve bunun yapıları olduğunu savunan eğilimdir. </a:t>
            </a:r>
          </a:p>
        </p:txBody>
      </p:sp>
    </p:spTree>
    <p:extLst>
      <p:ext uri="{BB962C8B-B14F-4D97-AF65-F5344CB8AC3E}">
        <p14:creationId xmlns:p14="http://schemas.microsoft.com/office/powerpoint/2010/main" val="1098753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1560" y="332656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Sosyometrik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Anket Uygulaması </a:t>
            </a:r>
            <a:endParaRPr lang="tr-TR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 err="1" smtClean="0">
                <a:latin typeface="Comic Sans MS" panose="030F0702030302020204" pitchFamily="66" charset="0"/>
              </a:rPr>
              <a:t>Sosyometrik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örüntüyü belirlemek için en çok kullanılan tekniktir. 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Bu </a:t>
            </a:r>
            <a:r>
              <a:rPr lang="tr-TR" sz="2800" dirty="0">
                <a:latin typeface="Comic Sans MS" panose="030F0702030302020204" pitchFamily="66" charset="0"/>
              </a:rPr>
              <a:t>yolla, bir grup içinde hangi bireylerin kabul edildiği, hangi bireylerin ise reddedildiğinin belli kriterlere göre belirlenip sayısal olarak ifade </a:t>
            </a:r>
            <a:r>
              <a:rPr lang="tr-TR" sz="2800" dirty="0" smtClean="0">
                <a:latin typeface="Comic Sans MS" panose="030F0702030302020204" pitchFamily="66" charset="0"/>
              </a:rPr>
              <a:t>edilmesidir. 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42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1560" y="620688"/>
            <a:ext cx="82089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800" b="1" dirty="0" err="1" smtClean="0">
                <a:latin typeface="Comic Sans MS" panose="030F0702030302020204" pitchFamily="66" charset="0"/>
              </a:rPr>
              <a:t>Sosyometrik</a:t>
            </a:r>
            <a:r>
              <a:rPr lang="tr-TR" sz="2800" b="1" dirty="0" smtClean="0"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latin typeface="Comic Sans MS" panose="030F0702030302020204" pitchFamily="66" charset="0"/>
              </a:rPr>
              <a:t>anket uygulaması gruptaki bireylerin, sunulan bir ölçüte göre birbirleriyle olan sosyal ilişkilerinin, tutum ve eğilimlerinin, grubun yapısının, gruptaki örgütlenme biçimlerinin, grubun genel görünümünün ve bölünmelerin açığa çıkarılmasını </a:t>
            </a:r>
            <a:r>
              <a:rPr lang="tr-TR" sz="2800" b="1" dirty="0" smtClean="0">
                <a:latin typeface="Comic Sans MS" panose="030F0702030302020204" pitchFamily="66" charset="0"/>
              </a:rPr>
              <a:t>sağlar.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835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404664"/>
            <a:ext cx="820891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Bu </a:t>
            </a:r>
            <a:r>
              <a:rPr lang="tr-TR" sz="2800" dirty="0">
                <a:latin typeface="Comic Sans MS" panose="030F0702030302020204" pitchFamily="66" charset="0"/>
              </a:rPr>
              <a:t>teknik grup ilişkilerini değerlendirmeye yarar.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>
                <a:latin typeface="Comic Sans MS" panose="030F0702030302020204" pitchFamily="66" charset="0"/>
              </a:rPr>
              <a:t>Bu teknik grubun yapısını, sosyal dokusunu ve etkileşim örüntüsünü ortaya </a:t>
            </a:r>
            <a:r>
              <a:rPr lang="tr-TR" sz="2800" dirty="0" smtClean="0">
                <a:latin typeface="Comic Sans MS" panose="030F0702030302020204" pitchFamily="66" charset="0"/>
              </a:rPr>
              <a:t>koyar. 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>
                <a:latin typeface="Comic Sans MS" panose="030F0702030302020204" pitchFamily="66" charset="0"/>
              </a:rPr>
              <a:t>Sosyometrik</a:t>
            </a:r>
            <a:r>
              <a:rPr lang="tr-TR" sz="2800" dirty="0">
                <a:latin typeface="Comic Sans MS" panose="030F0702030302020204" pitchFamily="66" charset="0"/>
              </a:rPr>
              <a:t> anket uygulaması öğretmenlere ve okul psikolojik danışmanlarına öğrencileri tanıma ve öğrenciler arası ilişkileri anlama fırsatı sunar.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>
                <a:latin typeface="Comic Sans MS" panose="030F0702030302020204" pitchFamily="66" charset="0"/>
              </a:rPr>
              <a:t>Bu teknik ile öğretmen öğrencisini sosyal ilişkileri ve arkadaşlarının onu kabulü açısından tanıyabilir. </a:t>
            </a: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905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332656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Eğitim </a:t>
            </a:r>
            <a:r>
              <a:rPr lang="tr-TR" sz="2800" dirty="0">
                <a:latin typeface="Comic Sans MS" panose="030F0702030302020204" pitchFamily="66" charset="0"/>
              </a:rPr>
              <a:t>öğretim programında </a:t>
            </a:r>
            <a:r>
              <a:rPr lang="tr-TR" sz="2800" dirty="0" smtClean="0">
                <a:latin typeface="Comic Sans MS" panose="030F0702030302020204" pitchFamily="66" charset="0"/>
              </a:rPr>
              <a:t>değişiklikler yapabilir.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latin typeface="Comic Sans MS" panose="030F0702030302020204" pitchFamily="66" charset="0"/>
              </a:rPr>
              <a:t>Problemlerin </a:t>
            </a:r>
            <a:r>
              <a:rPr lang="tr-TR" sz="2800" dirty="0">
                <a:latin typeface="Comic Sans MS" panose="030F0702030302020204" pitchFamily="66" charset="0"/>
              </a:rPr>
              <a:t>çözümü için düzenlemeler yapabilir ve sosyal programlar </a:t>
            </a:r>
            <a:r>
              <a:rPr lang="tr-TR" sz="2800" dirty="0" smtClean="0">
                <a:latin typeface="Comic Sans MS" panose="030F0702030302020204" pitchFamily="66" charset="0"/>
              </a:rPr>
              <a:t>hazırlayabilir.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625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1560" y="332656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 smtClean="0">
                <a:latin typeface="Comic Sans MS" panose="030F0702030302020204" pitchFamily="66" charset="0"/>
              </a:rPr>
              <a:t>Sosyometrik</a:t>
            </a:r>
            <a:r>
              <a:rPr lang="tr-TR" sz="2800" b="1" dirty="0" smtClean="0"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latin typeface="Comic Sans MS" panose="030F0702030302020204" pitchFamily="66" charset="0"/>
              </a:rPr>
              <a:t>anket uygulaması dört aşamadan oluşmaktadır. Bunlar sırasıyla </a:t>
            </a:r>
            <a:endParaRPr lang="tr-TR" sz="2800" b="1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Clr>
                <a:srgbClr val="0070C0"/>
              </a:buClr>
              <a:buSzPct val="120000"/>
              <a:buFont typeface="+mj-lt"/>
              <a:buAutoNum type="alphaLcPeriod"/>
            </a:pPr>
            <a:r>
              <a:rPr lang="tr-TR" sz="2800" dirty="0" smtClean="0">
                <a:latin typeface="Comic Sans MS" panose="030F0702030302020204" pitchFamily="66" charset="0"/>
              </a:rPr>
              <a:t>Bireylerden </a:t>
            </a:r>
            <a:r>
              <a:rPr lang="tr-TR" sz="2800" dirty="0">
                <a:latin typeface="Comic Sans MS" panose="030F0702030302020204" pitchFamily="66" charset="0"/>
              </a:rPr>
              <a:t>uygun bir yolla ilgili konudaki tercihlerinin </a:t>
            </a:r>
            <a:r>
              <a:rPr lang="tr-TR" sz="2800" dirty="0" smtClean="0">
                <a:latin typeface="Comic Sans MS" panose="030F0702030302020204" pitchFamily="66" charset="0"/>
              </a:rPr>
              <a:t>alınması</a:t>
            </a:r>
          </a:p>
          <a:p>
            <a:pPr marL="514350" indent="-514350">
              <a:buClr>
                <a:srgbClr val="0070C0"/>
              </a:buClr>
              <a:buSzPct val="120000"/>
              <a:buFont typeface="+mj-lt"/>
              <a:buAutoNum type="alphaLcPeriod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Clr>
                <a:srgbClr val="0070C0"/>
              </a:buClr>
              <a:buSzPct val="120000"/>
              <a:buFont typeface="+mj-lt"/>
              <a:buAutoNum type="alphaLcPeriod"/>
            </a:pPr>
            <a:r>
              <a:rPr lang="tr-TR" sz="2800" dirty="0" smtClean="0">
                <a:latin typeface="Comic Sans MS" panose="030F0702030302020204" pitchFamily="66" charset="0"/>
              </a:rPr>
              <a:t>Tercihlerin </a:t>
            </a:r>
            <a:r>
              <a:rPr lang="tr-TR" sz="2800" dirty="0" err="1" smtClean="0">
                <a:latin typeface="Comic Sans MS" panose="030F0702030302020204" pitchFamily="66" charset="0"/>
              </a:rPr>
              <a:t>tablolaştırılması</a:t>
            </a:r>
            <a:r>
              <a:rPr lang="tr-TR" sz="2800" dirty="0">
                <a:latin typeface="Comic Sans MS" panose="030F0702030302020204" pitchFamily="66" charset="0"/>
              </a:rPr>
              <a:t>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514350" indent="-514350">
              <a:buClr>
                <a:srgbClr val="0070C0"/>
              </a:buClr>
              <a:buSzPct val="120000"/>
              <a:buFont typeface="+mj-lt"/>
              <a:buAutoNum type="alphaLcPeriod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Clr>
                <a:srgbClr val="0070C0"/>
              </a:buClr>
              <a:buSzPct val="120000"/>
              <a:buFont typeface="+mj-lt"/>
              <a:buAutoNum type="alphaLcPeriod"/>
            </a:pPr>
            <a:r>
              <a:rPr lang="tr-TR" sz="2800" dirty="0" err="1">
                <a:latin typeface="Comic Sans MS" panose="030F0702030302020204" pitchFamily="66" charset="0"/>
              </a:rPr>
              <a:t>S</a:t>
            </a:r>
            <a:r>
              <a:rPr lang="tr-TR" sz="2800" dirty="0" err="1" smtClean="0">
                <a:latin typeface="Comic Sans MS" panose="030F0702030302020204" pitchFamily="66" charset="0"/>
              </a:rPr>
              <a:t>osyogram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çizdirilmesi </a:t>
            </a:r>
          </a:p>
          <a:p>
            <a:pPr marL="514350" indent="-514350">
              <a:buClr>
                <a:srgbClr val="0070C0"/>
              </a:buClr>
              <a:buSzPct val="120000"/>
              <a:buFont typeface="+mj-lt"/>
              <a:buAutoNum type="alphaLcPeriod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Clr>
                <a:srgbClr val="0070C0"/>
              </a:buClr>
              <a:buSzPct val="120000"/>
              <a:buFont typeface="+mj-lt"/>
              <a:buAutoNum type="alphaLcPeriod"/>
            </a:pPr>
            <a:r>
              <a:rPr lang="tr-TR" sz="2800" dirty="0">
                <a:latin typeface="Comic Sans MS" panose="030F0702030302020204" pitchFamily="66" charset="0"/>
              </a:rPr>
              <a:t>Y</a:t>
            </a:r>
            <a:r>
              <a:rPr lang="tr-TR" sz="2800" dirty="0" smtClean="0">
                <a:latin typeface="Comic Sans MS" panose="030F0702030302020204" pitchFamily="66" charset="0"/>
              </a:rPr>
              <a:t>orumlama aşaması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834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188640"/>
            <a:ext cx="84969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1. Bireylerden 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tercihlerinin alınması: </a:t>
            </a:r>
            <a:r>
              <a:rPr lang="tr-TR" sz="2800" dirty="0">
                <a:latin typeface="Comic Sans MS" panose="030F0702030302020204" pitchFamily="66" charset="0"/>
              </a:rPr>
              <a:t>Bu aşamada, oluşturulan sosyal durum/ soru bir kağıda yazılarak öğrencilerin cevapları alınabileceği gibi, sosyal durum/soru tahtaya yazılarak öğrencilerden cevaplarını küçük bir kağıda yazıp katlayıp vermeleri de istenebilir.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2. Tercihlerin </a:t>
            </a:r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tablolaştırılması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:</a:t>
            </a:r>
            <a:r>
              <a:rPr lang="tr-TR" sz="2800" dirty="0">
                <a:latin typeface="Comic Sans MS" panose="030F0702030302020204" pitchFamily="66" charset="0"/>
              </a:rPr>
              <a:t>. Bu aşamada, uygulanan </a:t>
            </a:r>
            <a:r>
              <a:rPr lang="tr-TR" sz="2800" dirty="0" err="1">
                <a:latin typeface="Comic Sans MS" panose="030F0702030302020204" pitchFamily="66" charset="0"/>
              </a:rPr>
              <a:t>sosyometrik</a:t>
            </a:r>
            <a:r>
              <a:rPr lang="tr-TR" sz="2800" dirty="0">
                <a:latin typeface="Comic Sans MS" panose="030F0702030302020204" pitchFamily="66" charset="0"/>
              </a:rPr>
              <a:t> anketten elde edilen tüm veriler bir tabloda birleştirilir.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3. </a:t>
            </a:r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Sosyogramın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çizdirilmesi: </a:t>
            </a:r>
            <a:r>
              <a:rPr lang="tr-TR" sz="2800" dirty="0">
                <a:latin typeface="Comic Sans MS" panose="030F0702030302020204" pitchFamily="66" charset="0"/>
              </a:rPr>
              <a:t>Elde edilen cevapların dökümüyle </a:t>
            </a:r>
            <a:r>
              <a:rPr lang="tr-TR" sz="2800" dirty="0" err="1">
                <a:latin typeface="Comic Sans MS" panose="030F0702030302020204" pitchFamily="66" charset="0"/>
              </a:rPr>
              <a:t>sosyogram</a:t>
            </a:r>
            <a:r>
              <a:rPr lang="tr-TR" sz="2800" dirty="0">
                <a:latin typeface="Comic Sans MS" panose="030F0702030302020204" pitchFamily="66" charset="0"/>
              </a:rPr>
              <a:t> adı verilen bir grafik çizilir ve bu sayede sosyal örüntü incelenebilir. </a:t>
            </a:r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31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332656"/>
            <a:ext cx="82809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. </a:t>
            </a:r>
            <a:r>
              <a:rPr lang="tr-TR" sz="28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Sosyogramın</a:t>
            </a:r>
            <a:r>
              <a:rPr lang="tr-TR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yorumlanması: </a:t>
            </a:r>
            <a:r>
              <a:rPr lang="tr-TR" sz="2800" dirty="0" err="1" smtClean="0">
                <a:latin typeface="Comic Sans MS" panose="030F0702030302020204" pitchFamily="66" charset="0"/>
              </a:rPr>
              <a:t>Sosyogram</a:t>
            </a:r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2800" dirty="0">
                <a:latin typeface="Comic Sans MS" panose="030F0702030302020204" pitchFamily="66" charset="0"/>
              </a:rPr>
              <a:t>grup içi sosyal ilişkilerdeki bireylerin konumu hakkında altı tip bilgi </a:t>
            </a:r>
            <a:r>
              <a:rPr lang="tr-TR" sz="2800" dirty="0" smtClean="0">
                <a:latin typeface="Comic Sans MS" panose="030F0702030302020204" pitchFamily="66" charset="0"/>
              </a:rPr>
              <a:t>sağlamaktadır.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pPr marL="514350" indent="-514350">
              <a:buAutoNum type="arabicPeriod"/>
            </a:pPr>
            <a:r>
              <a:rPr lang="tr-TR" sz="2800" dirty="0" smtClean="0">
                <a:latin typeface="Comic Sans MS" panose="030F0702030302020204" pitchFamily="66" charset="0"/>
              </a:rPr>
              <a:t>Liderler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tr-TR" sz="2800" dirty="0">
                <a:latin typeface="Comic Sans MS" panose="030F0702030302020204" pitchFamily="66" charset="0"/>
              </a:rPr>
              <a:t>Yalnızlar/Terkedilmişler/Dışlananlar/Reddedilenler 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tr-TR" sz="2800" dirty="0">
                <a:latin typeface="Comic Sans MS" panose="030F0702030302020204" pitchFamily="66" charset="0"/>
              </a:rPr>
              <a:t>Çekimserler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tr-TR" sz="2800" dirty="0">
                <a:latin typeface="Comic Sans MS" panose="030F0702030302020204" pitchFamily="66" charset="0"/>
              </a:rPr>
              <a:t>Dengesizler/Tek yönlü </a:t>
            </a:r>
            <a:r>
              <a:rPr lang="tr-TR" sz="2800" dirty="0" smtClean="0">
                <a:latin typeface="Comic Sans MS" panose="030F0702030302020204" pitchFamily="66" charset="0"/>
              </a:rPr>
              <a:t>ilişki</a:t>
            </a: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tr-TR" sz="2800" dirty="0">
                <a:latin typeface="Comic Sans MS" panose="030F0702030302020204" pitchFamily="66" charset="0"/>
              </a:rPr>
              <a:t>İkili Çekenler/Karşılıklı </a:t>
            </a:r>
            <a:r>
              <a:rPr lang="tr-TR" sz="2800" dirty="0" smtClean="0">
                <a:latin typeface="Comic Sans MS" panose="030F0702030302020204" pitchFamily="66" charset="0"/>
              </a:rPr>
              <a:t>Çekenler</a:t>
            </a: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tr-TR" sz="2800" dirty="0" smtClean="0">
                <a:latin typeface="Comic Sans MS" panose="030F0702030302020204" pitchFamily="66" charset="0"/>
              </a:rPr>
              <a:t>Klikler</a:t>
            </a: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 startAt="2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514350" indent="-514350">
              <a:buAutoNum type="arabicPeriod"/>
            </a:pPr>
            <a:endParaRPr lang="tr-TR" sz="2800" b="1" dirty="0">
              <a:latin typeface="Comic Sans MS" panose="030F0702030302020204" pitchFamily="66" charset="0"/>
            </a:endParaRPr>
          </a:p>
          <a:p>
            <a:pPr marL="514350" indent="-514350">
              <a:buAutoNum type="arabicPeriod"/>
            </a:pP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01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332656"/>
            <a:ext cx="828092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tr-TR" sz="2800" dirty="0" smtClean="0">
                <a:latin typeface="Comic Sans MS" panose="030F0702030302020204" pitchFamily="66" charset="0"/>
              </a:rPr>
              <a:t>Bu </a:t>
            </a:r>
            <a:r>
              <a:rPr lang="tr-TR" sz="2800" dirty="0">
                <a:latin typeface="Comic Sans MS" panose="030F0702030302020204" pitchFamily="66" charset="0"/>
              </a:rPr>
              <a:t>teknik grubun tüm sosyal ilişkilerini </a:t>
            </a:r>
            <a:r>
              <a:rPr lang="tr-TR" sz="2800" dirty="0" smtClean="0">
                <a:latin typeface="Comic Sans MS" panose="030F0702030302020204" pitchFamily="66" charset="0"/>
              </a:rPr>
              <a:t>ortaya </a:t>
            </a:r>
            <a:r>
              <a:rPr lang="tr-TR" sz="2800" dirty="0">
                <a:latin typeface="Comic Sans MS" panose="030F0702030302020204" pitchFamily="66" charset="0"/>
              </a:rPr>
              <a:t>koyar ancak bu ilişkilerin nedenleri hakkında bilgi </a:t>
            </a:r>
            <a:r>
              <a:rPr lang="tr-TR" sz="2800" dirty="0" smtClean="0">
                <a:latin typeface="Comic Sans MS" panose="030F0702030302020204" pitchFamily="66" charset="0"/>
              </a:rPr>
              <a:t>vermez.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tr-TR" sz="2800" dirty="0" err="1">
                <a:latin typeface="Comic Sans MS" panose="030F0702030302020204" pitchFamily="66" charset="0"/>
              </a:rPr>
              <a:t>Sosyometrik</a:t>
            </a:r>
            <a:r>
              <a:rPr lang="tr-TR" sz="2800" dirty="0">
                <a:latin typeface="Comic Sans MS" panose="030F0702030302020204" pitchFamily="66" charset="0"/>
              </a:rPr>
              <a:t> anket uygulaması sonuçları kesinlikle öğrenci ve veliler ile paylaşılmamalı,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tr-TR" sz="2800" dirty="0" err="1">
                <a:latin typeface="Comic Sans MS" panose="030F0702030302020204" pitchFamily="66" charset="0"/>
              </a:rPr>
              <a:t>Sosyometrik</a:t>
            </a:r>
            <a:r>
              <a:rPr lang="tr-TR" sz="2800" dirty="0">
                <a:latin typeface="Comic Sans MS" panose="030F0702030302020204" pitchFamily="66" charset="0"/>
              </a:rPr>
              <a:t> anket tekniğiyle elde edilen bilgi anlıktır. </a:t>
            </a:r>
            <a:r>
              <a:rPr lang="tr-TR" sz="2800" dirty="0" err="1">
                <a:latin typeface="Comic Sans MS" panose="030F0702030302020204" pitchFamily="66" charset="0"/>
              </a:rPr>
              <a:t>gulaması</a:t>
            </a:r>
            <a:r>
              <a:rPr lang="tr-TR" sz="2800" dirty="0">
                <a:latin typeface="Comic Sans MS" panose="030F0702030302020204" pitchFamily="66" charset="0"/>
              </a:rPr>
              <a:t> belirli aralıklarla tekrar edilmelidir.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tr-TR" sz="2800" dirty="0">
                <a:latin typeface="Comic Sans MS" panose="030F0702030302020204" pitchFamily="66" charset="0"/>
              </a:rPr>
              <a:t>Ayrıca elde edilen bu bilgiler </a:t>
            </a:r>
            <a:r>
              <a:rPr lang="tr-TR" sz="2800" dirty="0" err="1">
                <a:latin typeface="Comic Sans MS" panose="030F0702030302020204" pitchFamily="66" charset="0"/>
              </a:rPr>
              <a:t>genellenemez</a:t>
            </a:r>
            <a:r>
              <a:rPr lang="tr-TR" sz="2800" dirty="0">
                <a:latin typeface="Comic Sans MS" panose="030F0702030302020204" pitchFamily="66" charset="0"/>
              </a:rPr>
              <a:t>, sorulan soru/ölçüt ve uygulanan zaman ile sınırlıdır.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781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476672"/>
            <a:ext cx="82089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Kimdir Bu Tekniği </a:t>
            </a:r>
            <a:endParaRPr lang="tr-TR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Kimdir </a:t>
            </a:r>
            <a:r>
              <a:rPr lang="tr-TR" sz="2800" dirty="0">
                <a:latin typeface="Comic Sans MS" panose="030F0702030302020204" pitchFamily="66" charset="0"/>
              </a:rPr>
              <a:t>bu tekniği, arkadaşlarının gözünden bireyin en belirgin ve temel kişilik özelliklerinin ortaya konulmasının amaçlandığı bir test dışı </a:t>
            </a:r>
            <a:r>
              <a:rPr lang="tr-TR" sz="2800" dirty="0" smtClean="0">
                <a:latin typeface="Comic Sans MS" panose="030F0702030302020204" pitchFamily="66" charset="0"/>
              </a:rPr>
              <a:t>tekniktir.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 err="1">
                <a:latin typeface="Comic Sans MS" panose="030F0702030302020204" pitchFamily="66" charset="0"/>
              </a:rPr>
              <a:t>Sosyometrik</a:t>
            </a:r>
            <a:r>
              <a:rPr lang="tr-TR" sz="2800" dirty="0">
                <a:latin typeface="Comic Sans MS" panose="030F0702030302020204" pitchFamily="66" charset="0"/>
              </a:rPr>
              <a:t> anket uygulaması gibi bu teknikte de birbirini tanıyan bir grup içindeki bireylerin birbirleri hakkındaki görüşleri yoluyla, grubun sosyal dokusu içinde bireylerin birbirlerini nasıl algıladıkları, ilişki biçimleri, kabul ve </a:t>
            </a:r>
            <a:r>
              <a:rPr lang="tr-TR" sz="2800" dirty="0" err="1">
                <a:latin typeface="Comic Sans MS" panose="030F0702030302020204" pitchFamily="66" charset="0"/>
              </a:rPr>
              <a:t>red</a:t>
            </a:r>
            <a:r>
              <a:rPr lang="tr-TR" sz="2800" dirty="0">
                <a:latin typeface="Comic Sans MS" panose="030F0702030302020204" pitchFamily="66" charset="0"/>
              </a:rPr>
              <a:t> dereceleri belirlenmeye çalışılır.</a:t>
            </a:r>
          </a:p>
          <a:p>
            <a:endParaRPr lang="tr-TR" sz="28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810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476672"/>
            <a:ext cx="82089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Teknik</a:t>
            </a:r>
            <a:r>
              <a:rPr lang="tr-TR" sz="2800" dirty="0">
                <a:latin typeface="Comic Sans MS" panose="030F0702030302020204" pitchFamily="66" charset="0"/>
              </a:rPr>
              <a:t>, bir sınıf ya da gruptaki bireylerin gruptaki diğer üyelerle ilgili görüşleri yoluyla belirli özellikteki tipleri belirlemek amacıyla kullanılır.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Kimdir bu tekniğinde, bireylerin kendilerini nasıl algıladıkları ile gruptaki diğer bireylerin onları nasıl algıladıklarına ilişkin bilgiler elde edilir.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Bu tekniği grubun sosyal yapısını tanıma amacıyla kullanılır.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Bu teknikle, arkadaşlarının gözlemleri yoluyla öğrencilerin kişilik özellikleri belirlenir. </a:t>
            </a:r>
          </a:p>
        </p:txBody>
      </p:sp>
    </p:spTree>
    <p:extLst>
      <p:ext uri="{BB962C8B-B14F-4D97-AF65-F5344CB8AC3E}">
        <p14:creationId xmlns:p14="http://schemas.microsoft.com/office/powerpoint/2010/main" val="372946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51520" y="476672"/>
            <a:ext cx="84249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Kimdir </a:t>
            </a:r>
            <a:r>
              <a:rPr lang="tr-TR" sz="2800" dirty="0">
                <a:latin typeface="Comic Sans MS" panose="030F0702030302020204" pitchFamily="66" charset="0"/>
              </a:rPr>
              <a:t>bu tekniğinin kullanılma amacına göre, ilgili tiplere ilişkin davranışlar/ betimlemeler/belirgin bireysel özellikler listesi hazırlanır.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Kimdir bu tekniği uygulaması üç aşamadan oluşmaktadır.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1- Bireylerden uygun bir yolla ilgili konudaki yanıtlarının alınması (ölçme aracının uygulanması),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2- Verilerin </a:t>
            </a:r>
            <a:r>
              <a:rPr lang="tr-TR" sz="2800" dirty="0" err="1">
                <a:latin typeface="Comic Sans MS" panose="030F0702030302020204" pitchFamily="66" charset="0"/>
              </a:rPr>
              <a:t>tablolaştırılması</a:t>
            </a:r>
            <a:r>
              <a:rPr lang="tr-TR" sz="2800" dirty="0">
                <a:latin typeface="Comic Sans MS" panose="030F0702030302020204" pitchFamily="66" charset="0"/>
              </a:rPr>
              <a:t>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3- Tabloların yorumlanması  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750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6" y="260648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Kimdir </a:t>
            </a:r>
            <a:r>
              <a:rPr lang="tr-TR" sz="2800" dirty="0">
                <a:latin typeface="Comic Sans MS" panose="030F0702030302020204" pitchFamily="66" charset="0"/>
              </a:rPr>
              <a:t>bu testi ile elde edilen bulgular </a:t>
            </a:r>
            <a:r>
              <a:rPr lang="tr-TR" sz="2800" dirty="0" err="1">
                <a:latin typeface="Comic Sans MS" panose="030F0702030302020204" pitchFamily="66" charset="0"/>
              </a:rPr>
              <a:t>sosyometrik</a:t>
            </a:r>
            <a:r>
              <a:rPr lang="tr-TR" sz="2800" dirty="0">
                <a:latin typeface="Comic Sans MS" panose="030F0702030302020204" pitchFamily="66" charset="0"/>
              </a:rPr>
              <a:t> anket uygulaması ile elde edilen bulgularla karşılaştırılabilir, birlikte değerlendirilebilir ve aralarındaki tutarlılığa bakılabilir.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Birbirine </a:t>
            </a:r>
            <a:r>
              <a:rPr lang="tr-TR" sz="2800" dirty="0">
                <a:latin typeface="Comic Sans MS" panose="030F0702030302020204" pitchFamily="66" charset="0"/>
              </a:rPr>
              <a:t>ters düşen bulgular, ilgili grubun yakından incelenmesini </a:t>
            </a:r>
            <a:r>
              <a:rPr lang="tr-TR" sz="2800" dirty="0" smtClean="0">
                <a:latin typeface="Comic Sans MS" panose="030F0702030302020204" pitchFamily="66" charset="0"/>
              </a:rPr>
              <a:t>gerektirir. 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dirty="0">
                <a:latin typeface="Comic Sans MS" panose="030F0702030302020204" pitchFamily="66" charset="0"/>
              </a:rPr>
              <a:t>Kimdir bu tekniği ile elde edilen sonuçlar kesinlikle öğrenci ve veliler ile </a:t>
            </a:r>
            <a:r>
              <a:rPr lang="tr-TR" sz="2800" dirty="0" smtClean="0">
                <a:latin typeface="Comic Sans MS" panose="030F0702030302020204" pitchFamily="66" charset="0"/>
              </a:rPr>
              <a:t>paylaşılmamalıdır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74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/>
          <p:cNvSpPr txBox="1">
            <a:spLocks/>
          </p:cNvSpPr>
          <p:nvPr/>
        </p:nvSpPr>
        <p:spPr>
          <a:xfrm>
            <a:off x="323528" y="548680"/>
            <a:ext cx="8382000" cy="2210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Kaynakça</a:t>
            </a:r>
          </a:p>
          <a:p>
            <a:endPara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UYUMAZ, G., (2018) 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«Erken Çocuklukta Çocuğu Tanıma ve Değerlendirme</a:t>
            </a:r>
            <a:r>
              <a:rPr lang="tr-TR" sz="2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sz="24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Sosyometrik</a:t>
            </a:r>
            <a:r>
              <a:rPr lang="tr-TR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Teknikler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tr-T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Ankara, Eğiten Kitap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827617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625</Words>
  <Application>Microsoft Office PowerPoint</Application>
  <PresentationFormat>Ekran Gösterisi (4:3)</PresentationFormat>
  <Paragraphs>85</Paragraphs>
  <Slides>15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Wingdings</vt:lpstr>
      <vt:lpstr>Office Teması</vt:lpstr>
      <vt:lpstr>Sosyometrik Değerlendirme Teknikleri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Lenovoo</dc:creator>
  <cp:lastModifiedBy>osdogan1</cp:lastModifiedBy>
  <cp:revision>35</cp:revision>
  <dcterms:created xsi:type="dcterms:W3CDTF">2019-02-05T09:56:23Z</dcterms:created>
  <dcterms:modified xsi:type="dcterms:W3CDTF">2021-02-27T12:36:45Z</dcterms:modified>
</cp:coreProperties>
</file>