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270" r:id="rId5"/>
    <p:sldId id="271" r:id="rId6"/>
    <p:sldId id="272" r:id="rId7"/>
    <p:sldId id="257" r:id="rId8"/>
    <p:sldId id="273" r:id="rId9"/>
    <p:sldId id="274" r:id="rId10"/>
    <p:sldId id="275" r:id="rId11"/>
    <p:sldId id="276" r:id="rId12"/>
    <p:sldId id="277" r:id="rId13"/>
    <p:sldId id="278" r:id="rId14"/>
    <p:sldId id="258" r:id="rId15"/>
    <p:sldId id="284" r:id="rId16"/>
    <p:sldId id="285" r:id="rId17"/>
    <p:sldId id="286" r:id="rId18"/>
    <p:sldId id="267" r:id="rId19"/>
    <p:sldId id="287" r:id="rId20"/>
    <p:sldId id="288" r:id="rId21"/>
    <p:sldId id="265" r:id="rId22"/>
    <p:sldId id="289" r:id="rId23"/>
    <p:sldId id="266" r:id="rId24"/>
    <p:sldId id="261" r:id="rId25"/>
    <p:sldId id="290" r:id="rId26"/>
    <p:sldId id="279" r:id="rId27"/>
    <p:sldId id="291" r:id="rId28"/>
    <p:sldId id="280" r:id="rId29"/>
    <p:sldId id="282" r:id="rId30"/>
    <p:sldId id="283" r:id="rId31"/>
    <p:sldId id="262" r:id="rId32"/>
    <p:sldId id="263" r:id="rId3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357" autoAdjust="0"/>
  </p:normalViewPr>
  <p:slideViewPr>
    <p:cSldViewPr snapToGrid="0">
      <p:cViewPr varScale="1">
        <p:scale>
          <a:sx n="66" d="100"/>
          <a:sy n="66"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C1F0031E-094E-453F-BC90-20D3F7766DBB}" type="datetimeFigureOut">
              <a:rPr lang="tr-TR" smtClean="0"/>
              <a:t>19.11.2020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8D029AD-CB2E-4D19-9A7A-1CD43E50BC2F}" type="slidenum">
              <a:rPr lang="tr-TR" smtClean="0"/>
              <a:t>‹#›</a:t>
            </a:fld>
            <a:endParaRPr lang="tr-TR"/>
          </a:p>
        </p:txBody>
      </p:sp>
    </p:spTree>
    <p:extLst>
      <p:ext uri="{BB962C8B-B14F-4D97-AF65-F5344CB8AC3E}">
        <p14:creationId xmlns:p14="http://schemas.microsoft.com/office/powerpoint/2010/main" val="57635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1F0031E-094E-453F-BC90-20D3F7766DBB}" type="datetimeFigureOut">
              <a:rPr lang="tr-TR" smtClean="0"/>
              <a:t>19.11.2020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8D029AD-CB2E-4D19-9A7A-1CD43E50BC2F}" type="slidenum">
              <a:rPr lang="tr-TR" smtClean="0"/>
              <a:t>‹#›</a:t>
            </a:fld>
            <a:endParaRPr lang="tr-TR"/>
          </a:p>
        </p:txBody>
      </p:sp>
    </p:spTree>
    <p:extLst>
      <p:ext uri="{BB962C8B-B14F-4D97-AF65-F5344CB8AC3E}">
        <p14:creationId xmlns:p14="http://schemas.microsoft.com/office/powerpoint/2010/main" val="2184306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C1F0031E-094E-453F-BC90-20D3F7766DBB}" type="datetimeFigureOut">
              <a:rPr lang="tr-TR" smtClean="0"/>
              <a:t>19.11.2020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8D029AD-CB2E-4D19-9A7A-1CD43E50BC2F}" type="slidenum">
              <a:rPr lang="tr-TR" smtClean="0"/>
              <a:t>‹#›</a:t>
            </a:fld>
            <a:endParaRPr lang="tr-TR"/>
          </a:p>
        </p:txBody>
      </p:sp>
    </p:spTree>
    <p:extLst>
      <p:ext uri="{BB962C8B-B14F-4D97-AF65-F5344CB8AC3E}">
        <p14:creationId xmlns:p14="http://schemas.microsoft.com/office/powerpoint/2010/main" val="1404583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C1F0031E-094E-453F-BC90-20D3F7766DBB}" type="datetimeFigureOut">
              <a:rPr lang="tr-TR" smtClean="0"/>
              <a:t>19.11.2020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8D029AD-CB2E-4D19-9A7A-1CD43E50BC2F}" type="slidenum">
              <a:rPr lang="tr-TR" smtClean="0"/>
              <a:t>‹#›</a:t>
            </a:fld>
            <a:endParaRPr lang="tr-TR"/>
          </a:p>
        </p:txBody>
      </p:sp>
    </p:spTree>
    <p:extLst>
      <p:ext uri="{BB962C8B-B14F-4D97-AF65-F5344CB8AC3E}">
        <p14:creationId xmlns:p14="http://schemas.microsoft.com/office/powerpoint/2010/main" val="501320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C1F0031E-094E-453F-BC90-20D3F7766DBB}" type="datetimeFigureOut">
              <a:rPr lang="tr-TR" smtClean="0"/>
              <a:t>19.11.2020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8D029AD-CB2E-4D19-9A7A-1CD43E50BC2F}" type="slidenum">
              <a:rPr lang="tr-TR" smtClean="0"/>
              <a:t>‹#›</a:t>
            </a:fld>
            <a:endParaRPr lang="tr-TR"/>
          </a:p>
        </p:txBody>
      </p:sp>
    </p:spTree>
    <p:extLst>
      <p:ext uri="{BB962C8B-B14F-4D97-AF65-F5344CB8AC3E}">
        <p14:creationId xmlns:p14="http://schemas.microsoft.com/office/powerpoint/2010/main" val="2954348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C1F0031E-094E-453F-BC90-20D3F7766DBB}" type="datetimeFigureOut">
              <a:rPr lang="tr-TR" smtClean="0"/>
              <a:t>19.11.2020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8D029AD-CB2E-4D19-9A7A-1CD43E50BC2F}" type="slidenum">
              <a:rPr lang="tr-TR" smtClean="0"/>
              <a:t>‹#›</a:t>
            </a:fld>
            <a:endParaRPr lang="tr-TR"/>
          </a:p>
        </p:txBody>
      </p:sp>
    </p:spTree>
    <p:extLst>
      <p:ext uri="{BB962C8B-B14F-4D97-AF65-F5344CB8AC3E}">
        <p14:creationId xmlns:p14="http://schemas.microsoft.com/office/powerpoint/2010/main" val="3463097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1F0031E-094E-453F-BC90-20D3F7766DBB}" type="datetimeFigureOut">
              <a:rPr lang="tr-TR" smtClean="0"/>
              <a:t>19.11.2020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8D029AD-CB2E-4D19-9A7A-1CD43E50BC2F}" type="slidenum">
              <a:rPr lang="tr-TR" smtClean="0"/>
              <a:t>‹#›</a:t>
            </a:fld>
            <a:endParaRPr lang="tr-TR"/>
          </a:p>
        </p:txBody>
      </p:sp>
    </p:spTree>
    <p:extLst>
      <p:ext uri="{BB962C8B-B14F-4D97-AF65-F5344CB8AC3E}">
        <p14:creationId xmlns:p14="http://schemas.microsoft.com/office/powerpoint/2010/main" val="903842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C1F0031E-094E-453F-BC90-20D3F7766DBB}" type="datetimeFigureOut">
              <a:rPr lang="tr-TR" smtClean="0"/>
              <a:t>19.11.2020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8D029AD-CB2E-4D19-9A7A-1CD43E50BC2F}" type="slidenum">
              <a:rPr lang="tr-TR" smtClean="0"/>
              <a:t>‹#›</a:t>
            </a:fld>
            <a:endParaRPr lang="tr-TR"/>
          </a:p>
        </p:txBody>
      </p:sp>
    </p:spTree>
    <p:extLst>
      <p:ext uri="{BB962C8B-B14F-4D97-AF65-F5344CB8AC3E}">
        <p14:creationId xmlns:p14="http://schemas.microsoft.com/office/powerpoint/2010/main" val="4146283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C1F0031E-094E-453F-BC90-20D3F7766DBB}" type="datetimeFigureOut">
              <a:rPr lang="tr-TR" smtClean="0"/>
              <a:t>19.11.2020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8D029AD-CB2E-4D19-9A7A-1CD43E50BC2F}" type="slidenum">
              <a:rPr lang="tr-TR" smtClean="0"/>
              <a:t>‹#›</a:t>
            </a:fld>
            <a:endParaRPr lang="tr-TR"/>
          </a:p>
        </p:txBody>
      </p:sp>
    </p:spTree>
    <p:extLst>
      <p:ext uri="{BB962C8B-B14F-4D97-AF65-F5344CB8AC3E}">
        <p14:creationId xmlns:p14="http://schemas.microsoft.com/office/powerpoint/2010/main" val="75846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1F0031E-094E-453F-BC90-20D3F7766DBB}" type="datetimeFigureOut">
              <a:rPr lang="tr-TR" smtClean="0"/>
              <a:t>19.11.2020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8D029AD-CB2E-4D19-9A7A-1CD43E50BC2F}" type="slidenum">
              <a:rPr lang="tr-TR" smtClean="0"/>
              <a:t>‹#›</a:t>
            </a:fld>
            <a:endParaRPr lang="tr-TR"/>
          </a:p>
        </p:txBody>
      </p:sp>
    </p:spTree>
    <p:extLst>
      <p:ext uri="{BB962C8B-B14F-4D97-AF65-F5344CB8AC3E}">
        <p14:creationId xmlns:p14="http://schemas.microsoft.com/office/powerpoint/2010/main" val="3967296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1F0031E-094E-453F-BC90-20D3F7766DBB}" type="datetimeFigureOut">
              <a:rPr lang="tr-TR" smtClean="0"/>
              <a:t>19.11.2020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8D029AD-CB2E-4D19-9A7A-1CD43E50BC2F}" type="slidenum">
              <a:rPr lang="tr-TR" smtClean="0"/>
              <a:t>‹#›</a:t>
            </a:fld>
            <a:endParaRPr lang="tr-TR"/>
          </a:p>
        </p:txBody>
      </p:sp>
    </p:spTree>
    <p:extLst>
      <p:ext uri="{BB962C8B-B14F-4D97-AF65-F5344CB8AC3E}">
        <p14:creationId xmlns:p14="http://schemas.microsoft.com/office/powerpoint/2010/main" val="3232389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F0031E-094E-453F-BC90-20D3F7766DBB}" type="datetimeFigureOut">
              <a:rPr lang="tr-TR" smtClean="0"/>
              <a:t>19.11.2020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D029AD-CB2E-4D19-9A7A-1CD43E50BC2F}" type="slidenum">
              <a:rPr lang="tr-TR" smtClean="0"/>
              <a:t>‹#›</a:t>
            </a:fld>
            <a:endParaRPr lang="tr-TR"/>
          </a:p>
        </p:txBody>
      </p:sp>
    </p:spTree>
    <p:extLst>
      <p:ext uri="{BB962C8B-B14F-4D97-AF65-F5344CB8AC3E}">
        <p14:creationId xmlns:p14="http://schemas.microsoft.com/office/powerpoint/2010/main" val="41179200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0" y="2119997"/>
            <a:ext cx="12192000" cy="1661993"/>
          </a:xfrm>
          <a:prstGeom prst="rect">
            <a:avLst/>
          </a:prstGeom>
        </p:spPr>
        <p:txBody>
          <a:bodyPr wrap="square">
            <a:spAutoFit/>
          </a:bodyPr>
          <a:lstStyle/>
          <a:p>
            <a:pPr algn="ctr"/>
            <a:r>
              <a:rPr lang="tr-TR" sz="4800" b="1" dirty="0" smtClean="0">
                <a:solidFill>
                  <a:srgbClr val="FF0000"/>
                </a:solidFill>
                <a:latin typeface="Comic Sans MS" panose="030F0702030302020204" pitchFamily="66" charset="0"/>
              </a:rPr>
              <a:t>Çocuk İhmalini </a:t>
            </a:r>
            <a:r>
              <a:rPr lang="tr-TR" sz="5400" b="1" dirty="0" smtClean="0">
                <a:solidFill>
                  <a:srgbClr val="FF0000"/>
                </a:solidFill>
                <a:latin typeface="Comic Sans MS" panose="030F0702030302020204" pitchFamily="66" charset="0"/>
              </a:rPr>
              <a:t>ve</a:t>
            </a:r>
            <a:r>
              <a:rPr lang="tr-TR" sz="4800" b="1" dirty="0" smtClean="0">
                <a:solidFill>
                  <a:srgbClr val="FF0000"/>
                </a:solidFill>
                <a:latin typeface="Comic Sans MS" panose="030F0702030302020204" pitchFamily="66" charset="0"/>
              </a:rPr>
              <a:t> İstismarını Önlemede </a:t>
            </a:r>
          </a:p>
          <a:p>
            <a:pPr algn="ctr"/>
            <a:r>
              <a:rPr lang="tr-TR" sz="4800" b="1" dirty="0" smtClean="0">
                <a:solidFill>
                  <a:srgbClr val="FF0000"/>
                </a:solidFill>
                <a:latin typeface="Comic Sans MS" panose="030F0702030302020204" pitchFamily="66" charset="0"/>
              </a:rPr>
              <a:t>Okul Çalışanlarının Sorumlulukları </a:t>
            </a:r>
            <a:endParaRPr lang="tr-TR" sz="4800" b="1"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4147596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85763" y="210563"/>
            <a:ext cx="11372850" cy="6370975"/>
          </a:xfrm>
          <a:prstGeom prst="rect">
            <a:avLst/>
          </a:prstGeom>
        </p:spPr>
        <p:txBody>
          <a:bodyPr wrap="square">
            <a:spAutoFit/>
          </a:bodyPr>
          <a:lstStyle/>
          <a:p>
            <a:r>
              <a:rPr lang="tr-TR" sz="2400" b="1" dirty="0" smtClean="0">
                <a:latin typeface="Comic Sans MS" panose="030F0702030302020204" pitchFamily="66" charset="0"/>
              </a:rPr>
              <a:t>İstismarı önleme konusunda </a:t>
            </a:r>
            <a:r>
              <a:rPr lang="tr-TR" sz="2400" b="1" dirty="0" err="1" smtClean="0">
                <a:latin typeface="Comic Sans MS" panose="030F0702030302020204" pitchFamily="66" charset="0"/>
              </a:rPr>
              <a:t>alanyazında</a:t>
            </a:r>
            <a:r>
              <a:rPr lang="tr-TR" sz="2400" b="1" dirty="0" smtClean="0">
                <a:latin typeface="Comic Sans MS" panose="030F0702030302020204" pitchFamily="66" charset="0"/>
              </a:rPr>
              <a:t> sıklıkla üç aşamalı bir istismar önleme sürecinden bahsedilmektedir. Buna göre:</a:t>
            </a:r>
          </a:p>
          <a:p>
            <a:endParaRPr lang="tr-TR" sz="2400" dirty="0">
              <a:latin typeface="Comic Sans MS" panose="030F0702030302020204" pitchFamily="66" charset="0"/>
            </a:endParaRPr>
          </a:p>
          <a:p>
            <a:pPr marL="342900" indent="-342900">
              <a:buAutoNum type="alphaLcPeriod"/>
            </a:pPr>
            <a:r>
              <a:rPr lang="tr-TR" sz="2400" dirty="0" smtClean="0">
                <a:solidFill>
                  <a:srgbClr val="00B0F0"/>
                </a:solidFill>
                <a:latin typeface="Comic Sans MS" panose="030F0702030302020204" pitchFamily="66" charset="0"/>
              </a:rPr>
              <a:t>Birincil önleme amacı; </a:t>
            </a:r>
            <a:r>
              <a:rPr lang="tr-TR" sz="2400" dirty="0" smtClean="0">
                <a:latin typeface="Comic Sans MS" panose="030F0702030302020204" pitchFamily="66" charset="0"/>
              </a:rPr>
              <a:t>istismar konusunda geniş çapta çocukları, ebeveynleri ve toplumu eğitmektir. Çocuklar için birincil önlemenin ana odağı, çocuğun çocuk istismarını tanımasını, istismarla </a:t>
            </a:r>
            <a:r>
              <a:rPr lang="tr-TR" sz="2400" dirty="0" err="1" smtClean="0">
                <a:latin typeface="Comic Sans MS" panose="030F0702030302020204" pitchFamily="66" charset="0"/>
              </a:rPr>
              <a:t>başetmesini</a:t>
            </a:r>
            <a:r>
              <a:rPr lang="tr-TR" sz="2400" dirty="0" smtClean="0">
                <a:latin typeface="Comic Sans MS" panose="030F0702030302020204" pitchFamily="66" charset="0"/>
              </a:rPr>
              <a:t> ve istismarı bildirmesini amaçlayan çocuk-merkezli, sınıf-merkezli programlardır. </a:t>
            </a:r>
          </a:p>
          <a:p>
            <a:pPr marL="342900" indent="-342900">
              <a:buAutoNum type="alphaLcPeriod"/>
            </a:pPr>
            <a:endParaRPr lang="tr-TR" sz="2400" dirty="0" smtClean="0">
              <a:latin typeface="Comic Sans MS" panose="030F0702030302020204" pitchFamily="66" charset="0"/>
            </a:endParaRPr>
          </a:p>
          <a:p>
            <a:pPr marL="342900" indent="-342900">
              <a:buAutoNum type="alphaLcPeriod"/>
            </a:pPr>
            <a:r>
              <a:rPr lang="tr-TR" sz="2400" dirty="0" smtClean="0">
                <a:solidFill>
                  <a:srgbClr val="00B0F0"/>
                </a:solidFill>
                <a:latin typeface="Comic Sans MS" panose="030F0702030302020204" pitchFamily="66" charset="0"/>
              </a:rPr>
              <a:t>İkincil önleme yöntemleri, </a:t>
            </a:r>
            <a:r>
              <a:rPr lang="tr-TR" sz="2400" dirty="0" smtClean="0">
                <a:latin typeface="Comic Sans MS" panose="030F0702030302020204" pitchFamily="66" charset="0"/>
              </a:rPr>
              <a:t>yüksek risk altındaki bireylerdeki istismar potansiyelini artıran risk etmenlerinin azaltılmasını amaçlamaktadır. Söz gelimi, bu programlar madde kullanımı olan veya yüksek düzeyde riskli davranışlar sergileyen çocuklara uygulanmaktadır. </a:t>
            </a:r>
          </a:p>
          <a:p>
            <a:pPr marL="342900" indent="-342900">
              <a:buAutoNum type="alphaLcPeriod"/>
            </a:pPr>
            <a:endParaRPr lang="tr-TR" sz="2400" dirty="0">
              <a:latin typeface="Comic Sans MS" panose="030F0702030302020204" pitchFamily="66" charset="0"/>
            </a:endParaRPr>
          </a:p>
          <a:p>
            <a:pPr marL="342900" indent="-342900">
              <a:buAutoNum type="alphaLcPeriod"/>
            </a:pPr>
            <a:r>
              <a:rPr lang="tr-TR" sz="2400" dirty="0" smtClean="0">
                <a:solidFill>
                  <a:srgbClr val="00B0F0"/>
                </a:solidFill>
                <a:latin typeface="Comic Sans MS" panose="030F0702030302020204" pitchFamily="66" charset="0"/>
              </a:rPr>
              <a:t>Üçüncül önleme yöntemleri: </a:t>
            </a:r>
            <a:r>
              <a:rPr lang="tr-TR" sz="2400" dirty="0" smtClean="0">
                <a:latin typeface="Comic Sans MS" panose="030F0702030302020204" pitchFamily="66" charset="0"/>
              </a:rPr>
              <a:t>istismar gerçekleştikten sonra çocuğun tekrar istismara uğrama riskine yönelik yapılacak müdahaleleri içermektedir. Örneğin, </a:t>
            </a:r>
            <a:r>
              <a:rPr lang="tr-TR" sz="2400" dirty="0" err="1" smtClean="0">
                <a:latin typeface="Comic Sans MS" panose="030F0702030302020204" pitchFamily="66" charset="0"/>
              </a:rPr>
              <a:t>alanyazında</a:t>
            </a:r>
            <a:r>
              <a:rPr lang="tr-TR" sz="2400" dirty="0" smtClean="0">
                <a:latin typeface="Comic Sans MS" panose="030F0702030302020204" pitchFamily="66" charset="0"/>
              </a:rPr>
              <a:t> cinsel istismar mağdurlarının tekrarlanan cinsel istismar oranlarının yüksek olduğu bildirilmektedir. </a:t>
            </a:r>
            <a:endParaRPr lang="tr-TR" sz="2400" dirty="0">
              <a:latin typeface="Comic Sans MS" panose="030F0702030302020204" pitchFamily="66" charset="0"/>
            </a:endParaRPr>
          </a:p>
        </p:txBody>
      </p:sp>
    </p:spTree>
    <p:extLst>
      <p:ext uri="{BB962C8B-B14F-4D97-AF65-F5344CB8AC3E}">
        <p14:creationId xmlns:p14="http://schemas.microsoft.com/office/powerpoint/2010/main" val="4140393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85763" y="124838"/>
            <a:ext cx="11372850" cy="6555641"/>
          </a:xfrm>
          <a:prstGeom prst="rect">
            <a:avLst/>
          </a:prstGeom>
        </p:spPr>
        <p:txBody>
          <a:bodyPr wrap="square">
            <a:spAutoFit/>
          </a:bodyPr>
          <a:lstStyle/>
          <a:p>
            <a:r>
              <a:rPr lang="tr-TR" sz="2800" dirty="0" smtClean="0">
                <a:latin typeface="Comic Sans MS" panose="030F0702030302020204" pitchFamily="66" charset="0"/>
              </a:rPr>
              <a:t>Önleme aşamaları/süreçleri sadece istismar ve ihmal olayının öncesini kapsamamakta, olay sonrası yapılacak müdahaleleri de içermektedir. </a:t>
            </a:r>
          </a:p>
          <a:p>
            <a:endParaRPr lang="tr-TR" sz="2800" dirty="0">
              <a:latin typeface="Comic Sans MS" panose="030F0702030302020204" pitchFamily="66" charset="0"/>
            </a:endParaRPr>
          </a:p>
          <a:p>
            <a:r>
              <a:rPr lang="tr-TR" sz="2800" dirty="0" smtClean="0">
                <a:latin typeface="Comic Sans MS" panose="030F0702030302020204" pitchFamily="66" charset="0"/>
              </a:rPr>
              <a:t>Önleme yöntemlerinin amaçları doğrultusunda, istismarı önleme programları toplum-tabanlı olabildiği gibi okul-tabanlı da gerçekleştirilebilmektedir.</a:t>
            </a:r>
          </a:p>
          <a:p>
            <a:endParaRPr lang="tr-TR" sz="2800" dirty="0">
              <a:latin typeface="Comic Sans MS" panose="030F0702030302020204" pitchFamily="66" charset="0"/>
            </a:endParaRPr>
          </a:p>
          <a:p>
            <a:r>
              <a:rPr lang="tr-TR" sz="2800" dirty="0" smtClean="0">
                <a:latin typeface="Comic Sans MS" panose="030F0702030302020204" pitchFamily="66" charset="0"/>
              </a:rPr>
              <a:t>Okul tabanlı </a:t>
            </a:r>
            <a:r>
              <a:rPr lang="tr-TR" sz="2800" dirty="0" smtClean="0">
                <a:latin typeface="Comic Sans MS" panose="030F0702030302020204" pitchFamily="66" charset="0"/>
              </a:rPr>
              <a:t>önleme çalışmaları </a:t>
            </a:r>
            <a:r>
              <a:rPr lang="tr-TR" sz="2800" dirty="0" smtClean="0">
                <a:latin typeface="Comic Sans MS" panose="030F0702030302020204" pitchFamily="66" charset="0"/>
              </a:rPr>
              <a:t>üç boyutta ele alınmaktadır. </a:t>
            </a:r>
            <a:endParaRPr lang="tr-TR" sz="2800" dirty="0" smtClean="0">
              <a:latin typeface="Comic Sans MS" panose="030F0702030302020204" pitchFamily="66" charset="0"/>
            </a:endParaRPr>
          </a:p>
          <a:p>
            <a:pPr marL="171450" indent="-171450">
              <a:buClr>
                <a:srgbClr val="FF0000"/>
              </a:buClr>
              <a:buFont typeface="Wingdings" panose="05000000000000000000" pitchFamily="2" charset="2"/>
              <a:buChar char="q"/>
            </a:pPr>
            <a:endParaRPr lang="tr-TR" sz="2800" dirty="0">
              <a:latin typeface="Comic Sans MS" panose="030F0702030302020204" pitchFamily="66" charset="0"/>
            </a:endParaRPr>
          </a:p>
          <a:p>
            <a:pPr marL="342900" indent="-342900">
              <a:buClr>
                <a:srgbClr val="FF0000"/>
              </a:buClr>
              <a:buFont typeface="Wingdings" panose="05000000000000000000" pitchFamily="2" charset="2"/>
              <a:buChar char="q"/>
            </a:pPr>
            <a:r>
              <a:rPr lang="tr-TR" sz="2800" dirty="0" smtClean="0">
                <a:latin typeface="Comic Sans MS" panose="030F0702030302020204" pitchFamily="66" charset="0"/>
              </a:rPr>
              <a:t>Evrensel önleme </a:t>
            </a:r>
          </a:p>
          <a:p>
            <a:pPr marL="171450" indent="-171450">
              <a:buClr>
                <a:srgbClr val="FF0000"/>
              </a:buClr>
              <a:buFont typeface="Wingdings" panose="05000000000000000000" pitchFamily="2" charset="2"/>
              <a:buChar char="q"/>
            </a:pPr>
            <a:endParaRPr lang="tr-TR" sz="2800" dirty="0">
              <a:latin typeface="Comic Sans MS" panose="030F0702030302020204" pitchFamily="66" charset="0"/>
            </a:endParaRPr>
          </a:p>
          <a:p>
            <a:pPr marL="342900" indent="-342900">
              <a:buClr>
                <a:srgbClr val="FF0000"/>
              </a:buClr>
              <a:buFont typeface="Wingdings" panose="05000000000000000000" pitchFamily="2" charset="2"/>
              <a:buChar char="q"/>
            </a:pPr>
            <a:r>
              <a:rPr lang="tr-TR" sz="2800" dirty="0">
                <a:latin typeface="Comic Sans MS" panose="030F0702030302020204" pitchFamily="66" charset="0"/>
              </a:rPr>
              <a:t>E</a:t>
            </a:r>
            <a:r>
              <a:rPr lang="tr-TR" sz="2800" dirty="0" smtClean="0">
                <a:latin typeface="Comic Sans MS" panose="030F0702030302020204" pitchFamily="66" charset="0"/>
              </a:rPr>
              <a:t>rken müdahale</a:t>
            </a:r>
          </a:p>
          <a:p>
            <a:pPr marL="342900" indent="-342900">
              <a:buClr>
                <a:srgbClr val="FF0000"/>
              </a:buClr>
              <a:buFont typeface="Wingdings" panose="05000000000000000000" pitchFamily="2" charset="2"/>
              <a:buChar char="q"/>
            </a:pPr>
            <a:endParaRPr lang="tr-TR" sz="2800" dirty="0">
              <a:latin typeface="Comic Sans MS" panose="030F0702030302020204" pitchFamily="66" charset="0"/>
            </a:endParaRPr>
          </a:p>
          <a:p>
            <a:pPr marL="342900" indent="-342900">
              <a:buClr>
                <a:srgbClr val="FF0000"/>
              </a:buClr>
              <a:buFont typeface="Wingdings" panose="05000000000000000000" pitchFamily="2" charset="2"/>
              <a:buChar char="q"/>
            </a:pPr>
            <a:r>
              <a:rPr lang="tr-TR" sz="2800" dirty="0" smtClean="0">
                <a:latin typeface="Comic Sans MS" panose="030F0702030302020204" pitchFamily="66" charset="0"/>
              </a:rPr>
              <a:t>Yoğun müdahale</a:t>
            </a:r>
            <a:endParaRPr lang="tr-TR" sz="2800" dirty="0">
              <a:latin typeface="Comic Sans MS" panose="030F0702030302020204" pitchFamily="66" charset="0"/>
            </a:endParaRPr>
          </a:p>
        </p:txBody>
      </p:sp>
    </p:spTree>
    <p:extLst>
      <p:ext uri="{BB962C8B-B14F-4D97-AF65-F5344CB8AC3E}">
        <p14:creationId xmlns:p14="http://schemas.microsoft.com/office/powerpoint/2010/main" val="3553871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00050" y="810638"/>
            <a:ext cx="11372850" cy="4401205"/>
          </a:xfrm>
          <a:prstGeom prst="rect">
            <a:avLst/>
          </a:prstGeom>
        </p:spPr>
        <p:txBody>
          <a:bodyPr wrap="square">
            <a:spAutoFit/>
          </a:bodyPr>
          <a:lstStyle/>
          <a:p>
            <a:r>
              <a:rPr lang="tr-TR" sz="2800" b="1" dirty="0" smtClean="0">
                <a:solidFill>
                  <a:srgbClr val="00B0F0"/>
                </a:solidFill>
                <a:latin typeface="Comic Sans MS" panose="030F0702030302020204" pitchFamily="66" charset="0"/>
              </a:rPr>
              <a:t>Evrensel önleme programı, </a:t>
            </a:r>
            <a:r>
              <a:rPr lang="tr-TR" sz="2800" dirty="0" smtClean="0">
                <a:latin typeface="Comic Sans MS" panose="030F0702030302020204" pitchFamily="66" charset="0"/>
              </a:rPr>
              <a:t>bütün öğrencilerin sosyal, duygusal ve akademik işlevselliğini artırmaya yönelik programları ve stratejileri kapsarken; </a:t>
            </a:r>
          </a:p>
          <a:p>
            <a:endParaRPr lang="tr-TR" sz="2800" dirty="0">
              <a:latin typeface="Comic Sans MS" panose="030F0702030302020204" pitchFamily="66" charset="0"/>
            </a:endParaRPr>
          </a:p>
          <a:p>
            <a:r>
              <a:rPr lang="tr-TR" sz="2800" b="1" dirty="0" smtClean="0">
                <a:solidFill>
                  <a:srgbClr val="00B0F0"/>
                </a:solidFill>
                <a:latin typeface="Comic Sans MS" panose="030F0702030302020204" pitchFamily="66" charset="0"/>
              </a:rPr>
              <a:t>Erken müdahale, </a:t>
            </a:r>
            <a:r>
              <a:rPr lang="tr-TR" sz="2800" dirty="0" smtClean="0">
                <a:latin typeface="Comic Sans MS" panose="030F0702030302020204" pitchFamily="66" charset="0"/>
              </a:rPr>
              <a:t>ruh sağlığı ve akademik sorunlar yönünden bireysel ve çevresel riskleri bulunan öğrencilere yönelik stratejilerin uygulanmasını içermektedir. </a:t>
            </a:r>
          </a:p>
          <a:p>
            <a:endParaRPr lang="tr-TR" sz="2800" dirty="0">
              <a:latin typeface="Comic Sans MS" panose="030F0702030302020204" pitchFamily="66" charset="0"/>
            </a:endParaRPr>
          </a:p>
          <a:p>
            <a:r>
              <a:rPr lang="tr-TR" sz="2800" b="1" dirty="0" smtClean="0">
                <a:solidFill>
                  <a:srgbClr val="00B0F0"/>
                </a:solidFill>
                <a:latin typeface="Comic Sans MS" panose="030F0702030302020204" pitchFamily="66" charset="0"/>
              </a:rPr>
              <a:t>Yoğun müdahalede </a:t>
            </a:r>
            <a:r>
              <a:rPr lang="tr-TR" sz="2800" dirty="0" smtClean="0">
                <a:latin typeface="Comic Sans MS" panose="030F0702030302020204" pitchFamily="66" charset="0"/>
              </a:rPr>
              <a:t>ise duygusal ve davranışsal sorunları olan öğrencilere ruh sağlığı ve akademik hizmetler sunulmaktadır. </a:t>
            </a:r>
          </a:p>
        </p:txBody>
      </p:sp>
    </p:spTree>
    <p:extLst>
      <p:ext uri="{BB962C8B-B14F-4D97-AF65-F5344CB8AC3E}">
        <p14:creationId xmlns:p14="http://schemas.microsoft.com/office/powerpoint/2010/main" val="941770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85763" y="210563"/>
            <a:ext cx="11372850" cy="5693866"/>
          </a:xfrm>
          <a:prstGeom prst="rect">
            <a:avLst/>
          </a:prstGeom>
        </p:spPr>
        <p:txBody>
          <a:bodyPr wrap="square">
            <a:spAutoFit/>
          </a:bodyPr>
          <a:lstStyle/>
          <a:p>
            <a:r>
              <a:rPr lang="tr-TR" sz="2800" dirty="0" smtClean="0">
                <a:latin typeface="Comic Sans MS" panose="030F0702030302020204" pitchFamily="66" charset="0"/>
              </a:rPr>
              <a:t>İstismarı önleme çalışmalarında muhakkak okullar yer almalıdır. </a:t>
            </a:r>
            <a:endParaRPr lang="tr-TR" sz="2800" dirty="0">
              <a:latin typeface="Comic Sans MS" panose="030F0702030302020204" pitchFamily="66" charset="0"/>
            </a:endParaRPr>
          </a:p>
          <a:p>
            <a:endParaRPr lang="tr-TR" sz="2800" dirty="0" smtClean="0">
              <a:latin typeface="Comic Sans MS" panose="030F0702030302020204" pitchFamily="66" charset="0"/>
            </a:endParaRPr>
          </a:p>
          <a:p>
            <a:r>
              <a:rPr lang="tr-TR" sz="2800" dirty="0" smtClean="0">
                <a:latin typeface="Comic Sans MS" panose="030F0702030302020204" pitchFamily="66" charset="0"/>
              </a:rPr>
              <a:t>Öğrencilerin okul psikolojik danışmanıyla ve öğretmenleriyle yakın ilişkilerinin olması, sorunlarını onlara anlatabiliyor olmaları ile okul psikolojik danışmanının ve öğretmenlerinin çocuklardaki davranış değişikliklerini fark edebilmeleri ve bildirim yapma zorunluluklarının olması gibi nedenler, çocuk istismarını belirlemede ve önlemede okul psikolojik danışmanlarının ve öğretmenlerin rollerinin önemine işaret etmektedir. </a:t>
            </a:r>
          </a:p>
          <a:p>
            <a:endParaRPr lang="tr-TR" sz="2800" dirty="0">
              <a:latin typeface="Comic Sans MS" panose="030F0702030302020204" pitchFamily="66" charset="0"/>
            </a:endParaRPr>
          </a:p>
          <a:p>
            <a:r>
              <a:rPr lang="tr-TR" sz="2800" dirty="0" smtClean="0">
                <a:latin typeface="Comic Sans MS" panose="030F0702030302020204" pitchFamily="66" charset="0"/>
              </a:rPr>
              <a:t>Ayrıca, öğretmenlerin çocuklara ve ailelerine istismarı önleme konusunda eğitim verme imkânlarının bulunması çocukları korumada önemli bir fırsattır. </a:t>
            </a:r>
          </a:p>
        </p:txBody>
      </p:sp>
    </p:spTree>
    <p:extLst>
      <p:ext uri="{BB962C8B-B14F-4D97-AF65-F5344CB8AC3E}">
        <p14:creationId xmlns:p14="http://schemas.microsoft.com/office/powerpoint/2010/main" val="1633533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85776" y="482026"/>
            <a:ext cx="11372850" cy="1815882"/>
          </a:xfrm>
          <a:prstGeom prst="rect">
            <a:avLst/>
          </a:prstGeom>
        </p:spPr>
        <p:txBody>
          <a:bodyPr wrap="square">
            <a:spAutoFit/>
          </a:bodyPr>
          <a:lstStyle/>
          <a:p>
            <a:r>
              <a:rPr lang="tr-TR" sz="2800" dirty="0" smtClean="0">
                <a:latin typeface="Comic Sans MS" panose="030F0702030302020204" pitchFamily="66" charset="0"/>
              </a:rPr>
              <a:t>Okul ortamı da çocuk ihmali ve istismarı için bir risk faktörü olabilmekte, öğrenciler okul ortamında akranları tarafından zorbalığa maruz kalabildikleri gibi öğretmenleri tarafından da fiziksel, duygusal veya cinsel istismara maruz kalabilmektedirler. </a:t>
            </a:r>
          </a:p>
        </p:txBody>
      </p:sp>
    </p:spTree>
    <p:extLst>
      <p:ext uri="{BB962C8B-B14F-4D97-AF65-F5344CB8AC3E}">
        <p14:creationId xmlns:p14="http://schemas.microsoft.com/office/powerpoint/2010/main" val="2538259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42913" y="453451"/>
            <a:ext cx="11372850" cy="5262979"/>
          </a:xfrm>
          <a:prstGeom prst="rect">
            <a:avLst/>
          </a:prstGeom>
        </p:spPr>
        <p:txBody>
          <a:bodyPr wrap="square">
            <a:spAutoFit/>
          </a:bodyPr>
          <a:lstStyle/>
          <a:p>
            <a:r>
              <a:rPr lang="tr-TR" sz="2800" dirty="0" smtClean="0">
                <a:latin typeface="Comic Sans MS" panose="030F0702030302020204" pitchFamily="66" charset="0"/>
              </a:rPr>
              <a:t>Çocukları ihmal ve istismardan korumak için okullarda öncelikli olarak yapılması gereken okulun bir risk faktörü olmasını engellemektir. </a:t>
            </a:r>
          </a:p>
          <a:p>
            <a:endParaRPr lang="tr-TR" sz="2800" dirty="0">
              <a:latin typeface="Comic Sans MS" panose="030F0702030302020204" pitchFamily="66" charset="0"/>
            </a:endParaRPr>
          </a:p>
          <a:p>
            <a:r>
              <a:rPr lang="tr-TR" sz="2800" dirty="0" smtClean="0">
                <a:latin typeface="Comic Sans MS" panose="030F0702030302020204" pitchFamily="66" charset="0"/>
              </a:rPr>
              <a:t>Bunun için öncelikle okulda güvenli sosyal çevre sağlanmalı; okul iklimi okul güvenliğini geliştirmeli, kazaları, şiddeti ve intiharı önlemelidir. </a:t>
            </a:r>
          </a:p>
          <a:p>
            <a:endParaRPr lang="tr-TR" sz="2800" dirty="0">
              <a:latin typeface="Comic Sans MS" panose="030F0702030302020204" pitchFamily="66" charset="0"/>
            </a:endParaRPr>
          </a:p>
          <a:p>
            <a:r>
              <a:rPr lang="tr-TR" sz="2800" dirty="0" smtClean="0">
                <a:latin typeface="Comic Sans MS" panose="030F0702030302020204" pitchFamily="66" charset="0"/>
              </a:rPr>
              <a:t>Güvenli sosyal ortamı yaratmak için de okul personeli çocuk istismarını ve ihmalini </a:t>
            </a:r>
            <a:r>
              <a:rPr lang="tr-TR" sz="2800" dirty="0" err="1" smtClean="0">
                <a:latin typeface="Comic Sans MS" panose="030F0702030302020204" pitchFamily="66" charset="0"/>
              </a:rPr>
              <a:t>tolere</a:t>
            </a:r>
            <a:r>
              <a:rPr lang="tr-TR" sz="2800" dirty="0" smtClean="0">
                <a:latin typeface="Comic Sans MS" panose="030F0702030302020204" pitchFamily="66" charset="0"/>
              </a:rPr>
              <a:t> etmemeli, disiplin yöntemleri yazılı olmalı, okul programları ve politikaları düzenli aralıklarla değerlendirilip olumlu okul ortamının yaratılması sağlanmalıdır. </a:t>
            </a:r>
            <a:endParaRPr lang="tr-TR" sz="2800" dirty="0">
              <a:latin typeface="Comic Sans MS" panose="030F0702030302020204" pitchFamily="66" charset="0"/>
            </a:endParaRPr>
          </a:p>
        </p:txBody>
      </p:sp>
    </p:spTree>
    <p:extLst>
      <p:ext uri="{BB962C8B-B14F-4D97-AF65-F5344CB8AC3E}">
        <p14:creationId xmlns:p14="http://schemas.microsoft.com/office/powerpoint/2010/main" val="4280690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90511" y="128588"/>
            <a:ext cx="11509604" cy="6494085"/>
          </a:xfrm>
          <a:prstGeom prst="rect">
            <a:avLst/>
          </a:prstGeom>
        </p:spPr>
        <p:txBody>
          <a:bodyPr wrap="square">
            <a:spAutoFit/>
          </a:bodyPr>
          <a:lstStyle/>
          <a:p>
            <a:r>
              <a:rPr lang="tr-TR" sz="2600" b="1" dirty="0" smtClean="0">
                <a:solidFill>
                  <a:srgbClr val="FF0000"/>
                </a:solidFill>
                <a:latin typeface="Comic Sans MS" panose="030F0702030302020204" pitchFamily="66" charset="0"/>
              </a:rPr>
              <a:t>Çocuk İstismarını ve İhmalini Önlemede Okul Yönetiminin Sorumlulukları </a:t>
            </a:r>
          </a:p>
          <a:p>
            <a:endParaRPr lang="tr-TR" sz="2600" b="1" dirty="0">
              <a:latin typeface="Comic Sans MS" panose="030F0702030302020204" pitchFamily="66" charset="0"/>
            </a:endParaRPr>
          </a:p>
          <a:p>
            <a:r>
              <a:rPr lang="tr-TR" sz="2600" dirty="0" smtClean="0">
                <a:latin typeface="Comic Sans MS" panose="030F0702030302020204" pitchFamily="66" charset="0"/>
              </a:rPr>
              <a:t>Okul yönetiminin tutum ve davranışları; gerek çocuğa kötü muameleyi önleme çalışmalarının gerçekleştirilmesinde süreci kolaylaştırabileceği gibi zorlaştırabilir. </a:t>
            </a:r>
          </a:p>
          <a:p>
            <a:endParaRPr lang="tr-TR" sz="2600" dirty="0">
              <a:latin typeface="Comic Sans MS" panose="030F0702030302020204" pitchFamily="66" charset="0"/>
            </a:endParaRPr>
          </a:p>
          <a:p>
            <a:r>
              <a:rPr lang="tr-TR" sz="2600" dirty="0" smtClean="0">
                <a:latin typeface="Comic Sans MS" panose="030F0702030302020204" pitchFamily="66" charset="0"/>
              </a:rPr>
              <a:t>Örneğin çocuk istismarının ve ihmalinin önemini kavramamış bir okul yönetimi, görevlerinin sadece çocuğun eğitim ihtiyaçlarını karşılaşmak olduğunu düşünerek ve ebeveynle ilişkisinin bozulmasında korkarak, eğitim ihmalinde bulunan bir ebeveynin ilgili kurum ve kuruluşlara bildirimini önemsemeyebilir. </a:t>
            </a:r>
          </a:p>
          <a:p>
            <a:endParaRPr lang="tr-TR" sz="2600" dirty="0">
              <a:latin typeface="Comic Sans MS" panose="030F0702030302020204" pitchFamily="66" charset="0"/>
            </a:endParaRPr>
          </a:p>
          <a:p>
            <a:r>
              <a:rPr lang="tr-TR" sz="2600" dirty="0" smtClean="0">
                <a:latin typeface="Comic Sans MS" panose="030F0702030302020204" pitchFamily="66" charset="0"/>
              </a:rPr>
              <a:t>Okul yönetimi öğretmeni tarafından cinsel istismara uğrayan bir öğrencinin adli bildirimini çocuğa inanmayarak, olayı hafife alarak, şüpheli öğretmeni korumak veya olayın içine girmemek için engelleyebilir.</a:t>
            </a:r>
          </a:p>
        </p:txBody>
      </p:sp>
    </p:spTree>
    <p:extLst>
      <p:ext uri="{BB962C8B-B14F-4D97-AF65-F5344CB8AC3E}">
        <p14:creationId xmlns:p14="http://schemas.microsoft.com/office/powerpoint/2010/main" val="4264726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90510" y="128588"/>
            <a:ext cx="11582175" cy="6494085"/>
          </a:xfrm>
          <a:prstGeom prst="rect">
            <a:avLst/>
          </a:prstGeom>
        </p:spPr>
        <p:txBody>
          <a:bodyPr wrap="square">
            <a:spAutoFit/>
          </a:bodyPr>
          <a:lstStyle/>
          <a:p>
            <a:r>
              <a:rPr lang="tr-TR" sz="2600" b="1" dirty="0" smtClean="0">
                <a:latin typeface="Comic Sans MS" panose="030F0702030302020204" pitchFamily="66" charset="0"/>
              </a:rPr>
              <a:t>Okul yönetiminin sorumlulukları/görevleri şu şekilde </a:t>
            </a:r>
            <a:r>
              <a:rPr lang="tr-TR" sz="2600" b="1" dirty="0" err="1" smtClean="0">
                <a:latin typeface="Comic Sans MS" panose="030F0702030302020204" pitchFamily="66" charset="0"/>
              </a:rPr>
              <a:t>sınıflandırılabilinir</a:t>
            </a:r>
            <a:r>
              <a:rPr lang="tr-TR" sz="2600" b="1" dirty="0" smtClean="0">
                <a:latin typeface="Comic Sans MS" panose="030F0702030302020204" pitchFamily="66" charset="0"/>
              </a:rPr>
              <a:t>: </a:t>
            </a:r>
          </a:p>
          <a:p>
            <a:endParaRPr lang="tr-TR" sz="2600" dirty="0">
              <a:latin typeface="Comic Sans MS" panose="030F0702030302020204" pitchFamily="66" charset="0"/>
            </a:endParaRPr>
          </a:p>
          <a:p>
            <a:pPr marL="457200" indent="-457200">
              <a:buAutoNum type="alphaLcPeriod"/>
            </a:pPr>
            <a:r>
              <a:rPr lang="tr-TR" sz="2600" b="1" dirty="0" smtClean="0">
                <a:solidFill>
                  <a:srgbClr val="00B0F0"/>
                </a:solidFill>
                <a:latin typeface="Comic Sans MS" panose="030F0702030302020204" pitchFamily="66" charset="0"/>
              </a:rPr>
              <a:t>Eğitim ihmalini belirleme ve önlemeye tedbirler almalıdır.</a:t>
            </a:r>
          </a:p>
          <a:p>
            <a:endParaRPr lang="tr-TR" sz="2600" b="1" dirty="0">
              <a:solidFill>
                <a:srgbClr val="00B0F0"/>
              </a:solidFill>
              <a:latin typeface="Comic Sans MS" panose="030F0702030302020204" pitchFamily="66" charset="0"/>
            </a:endParaRPr>
          </a:p>
          <a:p>
            <a:r>
              <a:rPr lang="tr-TR" sz="2600" dirty="0" smtClean="0">
                <a:latin typeface="Comic Sans MS" panose="030F0702030302020204" pitchFamily="66" charset="0"/>
              </a:rPr>
              <a:t>Bir çocuk okula kayıt olmamışsa bunun sebebi öğrenilmeli, çocuğa ve ailesine eğitim danışmanlığı sağlanmalı ve gerekli durumlarda ilgili kurumlara bildirimde bulunulmalıdır. </a:t>
            </a:r>
          </a:p>
          <a:p>
            <a:endParaRPr lang="tr-TR" sz="2600" dirty="0">
              <a:latin typeface="Comic Sans MS" panose="030F0702030302020204" pitchFamily="66" charset="0"/>
            </a:endParaRPr>
          </a:p>
          <a:p>
            <a:r>
              <a:rPr lang="tr-TR" sz="2600" dirty="0" smtClean="0">
                <a:latin typeface="Comic Sans MS" panose="030F0702030302020204" pitchFamily="66" charset="0"/>
              </a:rPr>
              <a:t>Okula kayıtlı öğrencilerin okul performansını, okula devam etmediği günleri değerlendirmeli, bu devamsızlıkların kaynağı öğrenilerek, bu konuda önlemler alınmalıdır. </a:t>
            </a:r>
          </a:p>
          <a:p>
            <a:endParaRPr lang="tr-TR" sz="2600" i="1" dirty="0">
              <a:latin typeface="Comic Sans MS" panose="030F0702030302020204" pitchFamily="66" charset="0"/>
            </a:endParaRPr>
          </a:p>
          <a:p>
            <a:r>
              <a:rPr lang="tr-TR" sz="2600" i="1" dirty="0" smtClean="0">
                <a:latin typeface="Comic Sans MS" panose="030F0702030302020204" pitchFamily="66" charset="0"/>
              </a:rPr>
              <a:t>Bir öğrenci ailesinin ekonomik durumu nedeniyle çalışıyor olabileceği gibi, istismar veya aile-içi şiddet gibi nedenlerden ötürü de davranışsal sorunlar sergileyerek okul devamsızlığı yapıyor olabilir. Okul yönetimi bu ihtimalleri göz önünde tutarak gerekli değerlendirmeleri yapmalıdır. </a:t>
            </a:r>
          </a:p>
        </p:txBody>
      </p:sp>
    </p:spTree>
    <p:extLst>
      <p:ext uri="{BB962C8B-B14F-4D97-AF65-F5344CB8AC3E}">
        <p14:creationId xmlns:p14="http://schemas.microsoft.com/office/powerpoint/2010/main" val="45382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90511" y="128588"/>
            <a:ext cx="11515726" cy="6124754"/>
          </a:xfrm>
          <a:prstGeom prst="rect">
            <a:avLst/>
          </a:prstGeom>
        </p:spPr>
        <p:txBody>
          <a:bodyPr wrap="square">
            <a:spAutoFit/>
          </a:bodyPr>
          <a:lstStyle/>
          <a:p>
            <a:pPr marL="457200" indent="-457200">
              <a:buFont typeface="+mj-lt"/>
              <a:buAutoNum type="alphaLcPeriod" startAt="2"/>
            </a:pPr>
            <a:r>
              <a:rPr lang="tr-TR" sz="2800" b="1" dirty="0" smtClean="0">
                <a:solidFill>
                  <a:srgbClr val="00B0F0"/>
                </a:solidFill>
                <a:latin typeface="Comic Sans MS" panose="030F0702030302020204" pitchFamily="66" charset="0"/>
              </a:rPr>
              <a:t>Okul güvenliğinin sağlanmalıdır</a:t>
            </a:r>
          </a:p>
          <a:p>
            <a:endParaRPr lang="tr-TR" sz="2800" b="1" dirty="0">
              <a:solidFill>
                <a:srgbClr val="00B0F0"/>
              </a:solidFill>
              <a:latin typeface="Comic Sans MS" panose="030F0702030302020204" pitchFamily="66" charset="0"/>
            </a:endParaRPr>
          </a:p>
          <a:p>
            <a:r>
              <a:rPr lang="tr-TR" sz="2800" dirty="0" smtClean="0">
                <a:latin typeface="Comic Sans MS" panose="030F0702030302020204" pitchFamily="66" charset="0"/>
              </a:rPr>
              <a:t>Okul yönetimi, okulda meydana gelebilecek çocuk istismarı ve ihmalini önlemek için güvenli bir okul ortamı yaratmalı ve okulda meydana gelebilecek kazalara yönelik güvenlik önlemleri almalıdır. </a:t>
            </a:r>
          </a:p>
          <a:p>
            <a:pPr marL="457200" indent="-457200">
              <a:buFont typeface="+mj-lt"/>
              <a:buAutoNum type="alphaLcPeriod" startAt="2"/>
            </a:pPr>
            <a:endParaRPr lang="tr-TR" sz="2800" dirty="0">
              <a:latin typeface="Comic Sans MS" panose="030F0702030302020204" pitchFamily="66" charset="0"/>
            </a:endParaRPr>
          </a:p>
          <a:p>
            <a:r>
              <a:rPr lang="tr-TR" sz="2800" dirty="0" smtClean="0">
                <a:latin typeface="Comic Sans MS" panose="030F0702030302020204" pitchFamily="66" charset="0"/>
              </a:rPr>
              <a:t>Engelli öğrencilerin eğitim haklarının ihlalini önlemek için onlara yönelik okulda fiziksel düzenlemeler yapılmalı, okuldaki mimari erişim sorunları ortadan kaldırılmalı ve okul yaşamları kolaylaştırılmalıdır. </a:t>
            </a:r>
          </a:p>
          <a:p>
            <a:endParaRPr lang="tr-TR" sz="2800" dirty="0">
              <a:latin typeface="Comic Sans MS" panose="030F0702030302020204" pitchFamily="66" charset="0"/>
            </a:endParaRPr>
          </a:p>
          <a:p>
            <a:r>
              <a:rPr lang="tr-TR" sz="2800" dirty="0" smtClean="0">
                <a:latin typeface="Comic Sans MS" panose="030F0702030302020204" pitchFamily="66" charset="0"/>
              </a:rPr>
              <a:t>Öğrencilere yönelik bir anket çalışması ile zorbalık davranışı, kazalar gibi sorunlarla karşı karşıya kaldıkları okuldaki kör noktalar </a:t>
            </a:r>
            <a:r>
              <a:rPr lang="tr-TR" sz="2800" dirty="0" err="1" smtClean="0">
                <a:latin typeface="Comic Sans MS" panose="030F0702030302020204" pitchFamily="66" charset="0"/>
              </a:rPr>
              <a:t>öğrenilebilinir</a:t>
            </a:r>
            <a:r>
              <a:rPr lang="tr-TR" sz="2800" dirty="0" smtClean="0">
                <a:latin typeface="Comic Sans MS" panose="030F0702030302020204" pitchFamily="66" charset="0"/>
              </a:rPr>
              <a:t> ve bu noktalarda önlemler </a:t>
            </a:r>
            <a:r>
              <a:rPr lang="tr-TR" sz="2800" dirty="0" err="1" smtClean="0">
                <a:latin typeface="Comic Sans MS" panose="030F0702030302020204" pitchFamily="66" charset="0"/>
              </a:rPr>
              <a:t>artırılabilinir</a:t>
            </a:r>
            <a:r>
              <a:rPr lang="tr-TR" sz="2800" dirty="0" smtClean="0">
                <a:latin typeface="Comic Sans MS" panose="030F0702030302020204" pitchFamily="66" charset="0"/>
              </a:rPr>
              <a:t>. </a:t>
            </a:r>
          </a:p>
        </p:txBody>
      </p:sp>
    </p:spTree>
    <p:extLst>
      <p:ext uri="{BB962C8B-B14F-4D97-AF65-F5344CB8AC3E}">
        <p14:creationId xmlns:p14="http://schemas.microsoft.com/office/powerpoint/2010/main" val="1057316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19539" y="157616"/>
            <a:ext cx="11515726" cy="6370975"/>
          </a:xfrm>
          <a:prstGeom prst="rect">
            <a:avLst/>
          </a:prstGeom>
        </p:spPr>
        <p:txBody>
          <a:bodyPr wrap="square">
            <a:spAutoFit/>
          </a:bodyPr>
          <a:lstStyle/>
          <a:p>
            <a:pPr marL="457200" indent="-457200">
              <a:buFont typeface="+mj-lt"/>
              <a:buAutoNum type="alphaLcPeriod" startAt="3"/>
            </a:pPr>
            <a:r>
              <a:rPr lang="tr-TR" sz="2400" b="1" dirty="0" smtClean="0">
                <a:solidFill>
                  <a:srgbClr val="00B0F0"/>
                </a:solidFill>
                <a:latin typeface="Comic Sans MS" panose="030F0702030302020204" pitchFamily="66" charset="0"/>
              </a:rPr>
              <a:t>Çocuğa kötü muameleyi önleyen ve buna müdahale eden bir okul iklimi oluşturulmalıdır </a:t>
            </a:r>
          </a:p>
          <a:p>
            <a:endParaRPr lang="tr-TR" sz="2400" dirty="0" smtClean="0">
              <a:latin typeface="Comic Sans MS" panose="030F0702030302020204" pitchFamily="66" charset="0"/>
            </a:endParaRPr>
          </a:p>
          <a:p>
            <a:r>
              <a:rPr lang="tr-TR" sz="2400" dirty="0" smtClean="0">
                <a:latin typeface="Comic Sans MS" panose="030F0702030302020204" pitchFamily="66" charset="0"/>
              </a:rPr>
              <a:t>Okul yönetimi istismarın açık bir şekilde konuşulabildiği, bu konuda sürekli alarmda ve duyarlı olunduğu bir okul iklimi oluşturmalıdır. Okulda hizmet veren öğretmenlerden kantin çalışanlarına ve servis şoförlerine kadar bütün okul personelinin çocuk istismarına ve ihmaline duyarlı bir tutum geliştirmelerini zorunlu kılmalıdır. </a:t>
            </a:r>
          </a:p>
          <a:p>
            <a:endParaRPr lang="tr-TR" sz="2400" dirty="0">
              <a:latin typeface="Comic Sans MS" panose="030F0702030302020204" pitchFamily="66" charset="0"/>
            </a:endParaRPr>
          </a:p>
          <a:p>
            <a:r>
              <a:rPr lang="tr-TR" sz="2400" dirty="0" smtClean="0">
                <a:latin typeface="Comic Sans MS" panose="030F0702030302020204" pitchFamily="66" charset="0"/>
              </a:rPr>
              <a:t>Okulların kriz yönetimi konusunda hazırlıklı olması ve okulda istismar varlığı gibi </a:t>
            </a:r>
            <a:r>
              <a:rPr lang="tr-TR" sz="2400" dirty="0" err="1" smtClean="0">
                <a:latin typeface="Comic Sans MS" panose="030F0702030302020204" pitchFamily="66" charset="0"/>
              </a:rPr>
              <a:t>travmatik</a:t>
            </a:r>
            <a:r>
              <a:rPr lang="tr-TR" sz="2400" dirty="0" smtClean="0">
                <a:latin typeface="Comic Sans MS" panose="030F0702030302020204" pitchFamily="66" charset="0"/>
              </a:rPr>
              <a:t> bir olay olduğu zaman uygulanacak prosedürlerin hazırlanmasının okul yönetiminin sorumluluğunda olduğunu belirtmektedir. </a:t>
            </a:r>
          </a:p>
          <a:p>
            <a:endParaRPr lang="tr-TR" sz="2400" dirty="0">
              <a:latin typeface="Comic Sans MS" panose="030F0702030302020204" pitchFamily="66" charset="0"/>
            </a:endParaRPr>
          </a:p>
          <a:p>
            <a:r>
              <a:rPr lang="tr-TR" sz="2400" dirty="0" smtClean="0">
                <a:latin typeface="Comic Sans MS" panose="030F0702030302020204" pitchFamily="66" charset="0"/>
              </a:rPr>
              <a:t>Akbulut (2012) engelli çocukların eğitim kalitelerinin ve verimlerinin artırılması amacıyla, engelli çocuklara yönelik tutum eğitimlerini içeren programlar oluşturulmasını ve öğretmenlerin bu programlara katılımının sağlanmasını önermektedir. </a:t>
            </a:r>
          </a:p>
        </p:txBody>
      </p:sp>
    </p:spTree>
    <p:extLst>
      <p:ext uri="{BB962C8B-B14F-4D97-AF65-F5344CB8AC3E}">
        <p14:creationId xmlns:p14="http://schemas.microsoft.com/office/powerpoint/2010/main" val="2170851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34054" y="273731"/>
            <a:ext cx="11515726" cy="5262979"/>
          </a:xfrm>
          <a:prstGeom prst="rect">
            <a:avLst/>
          </a:prstGeom>
        </p:spPr>
        <p:txBody>
          <a:bodyPr wrap="square">
            <a:spAutoFit/>
          </a:bodyPr>
          <a:lstStyle/>
          <a:p>
            <a:pPr marL="457200" indent="-457200">
              <a:buFont typeface="+mj-lt"/>
              <a:buAutoNum type="alphaLcPeriod" startAt="4"/>
            </a:pPr>
            <a:r>
              <a:rPr lang="tr-TR" sz="2800" b="1" dirty="0" smtClean="0">
                <a:solidFill>
                  <a:srgbClr val="00B0F0"/>
                </a:solidFill>
                <a:latin typeface="Comic Sans MS" panose="030F0702030302020204" pitchFamily="66" charset="0"/>
              </a:rPr>
              <a:t>Okul personelinin eğitimini sağlamalıdır.</a:t>
            </a:r>
          </a:p>
          <a:p>
            <a:endParaRPr lang="tr-TR" sz="2800" dirty="0">
              <a:latin typeface="Comic Sans MS" panose="030F0702030302020204" pitchFamily="66" charset="0"/>
            </a:endParaRPr>
          </a:p>
          <a:p>
            <a:r>
              <a:rPr lang="tr-TR" sz="2800" dirty="0" smtClean="0">
                <a:latin typeface="Comic Sans MS" panose="030F0702030302020204" pitchFamily="66" charset="0"/>
              </a:rPr>
              <a:t>Bu konudaki eğitimlerin çocuk gelişimi, çocuk istismarını belirleme ve bildirme, çocuğun bildirimde bulunması durumunda çocuk ile görüşme, aile dinamikleri, gizlilik, yasal ve etik sorunlar ile tedavi yaklaşımları konularından oluşmasını önermektedir. </a:t>
            </a:r>
          </a:p>
          <a:p>
            <a:endParaRPr lang="tr-TR" sz="2800" dirty="0">
              <a:latin typeface="Comic Sans MS" panose="030F0702030302020204" pitchFamily="66" charset="0"/>
            </a:endParaRPr>
          </a:p>
          <a:p>
            <a:r>
              <a:rPr lang="tr-TR" sz="2800" dirty="0" smtClean="0">
                <a:latin typeface="Comic Sans MS" panose="030F0702030302020204" pitchFamily="66" charset="0"/>
              </a:rPr>
              <a:t>Okul personeli aldıkları eğitimlerde öğretmen-öğrenci ilişkisinde hangi davranışların kabul edilebilir olduğu ve bu davranışlara dair açık kurallar konusunda eğitmelidir. (Örneğin; öğreniciyle bedensel temas kurmama, öğrenciyi aşağılama-ad takma gibi davranışlar sergilememe) </a:t>
            </a:r>
          </a:p>
        </p:txBody>
      </p:sp>
    </p:spTree>
    <p:extLst>
      <p:ext uri="{BB962C8B-B14F-4D97-AF65-F5344CB8AC3E}">
        <p14:creationId xmlns:p14="http://schemas.microsoft.com/office/powerpoint/2010/main" val="89456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90511" y="128588"/>
            <a:ext cx="11515726" cy="6494085"/>
          </a:xfrm>
          <a:prstGeom prst="rect">
            <a:avLst/>
          </a:prstGeom>
        </p:spPr>
        <p:txBody>
          <a:bodyPr wrap="square">
            <a:spAutoFit/>
          </a:bodyPr>
          <a:lstStyle/>
          <a:p>
            <a:pPr marL="514350" indent="-514350">
              <a:buFont typeface="+mj-lt"/>
              <a:buAutoNum type="alphaLcPeriod" startAt="5"/>
            </a:pPr>
            <a:r>
              <a:rPr lang="tr-TR" sz="2600" b="1" dirty="0" smtClean="0">
                <a:solidFill>
                  <a:srgbClr val="00B0F0"/>
                </a:solidFill>
                <a:latin typeface="Comic Sans MS" panose="030F0702030302020204" pitchFamily="66" charset="0"/>
              </a:rPr>
              <a:t>Adli bildirim yükümlülüğü vardır.</a:t>
            </a:r>
          </a:p>
          <a:p>
            <a:endParaRPr lang="tr-TR" sz="2600" dirty="0" smtClean="0">
              <a:latin typeface="Comic Sans MS" panose="030F0702030302020204" pitchFamily="66" charset="0"/>
            </a:endParaRPr>
          </a:p>
          <a:p>
            <a:r>
              <a:rPr lang="tr-TR" sz="2600" dirty="0">
                <a:latin typeface="Comic Sans MS" panose="030F0702030302020204" pitchFamily="66" charset="0"/>
              </a:rPr>
              <a:t>O</a:t>
            </a:r>
            <a:r>
              <a:rPr lang="tr-TR" sz="2600" dirty="0" smtClean="0">
                <a:latin typeface="Comic Sans MS" panose="030F0702030302020204" pitchFamily="66" charset="0"/>
              </a:rPr>
              <a:t>kul yönetimi, ihmalden ve istismardan şüphelenildiği durumlarda mutlaka adli mercilere bildirimde bulunmalı ve bildirimde bulunan okul personelini desteklemelidir. </a:t>
            </a:r>
          </a:p>
          <a:p>
            <a:endParaRPr lang="tr-TR" sz="2600" dirty="0">
              <a:latin typeface="Comic Sans MS" panose="030F0702030302020204" pitchFamily="66" charset="0"/>
            </a:endParaRPr>
          </a:p>
          <a:p>
            <a:r>
              <a:rPr lang="tr-TR" sz="2600" dirty="0" smtClean="0">
                <a:latin typeface="Comic Sans MS" panose="030F0702030302020204" pitchFamily="66" charset="0"/>
              </a:rPr>
              <a:t>Öğretmenler okul yönetiminden yeterli desteği göremediklerinde çocuk istismarını bildirmedikleri için mutlaka okul yönetimi öğretmenlere bu anlamda destek olmalıdır. </a:t>
            </a:r>
          </a:p>
          <a:p>
            <a:endParaRPr lang="tr-TR" sz="2600" dirty="0">
              <a:latin typeface="Comic Sans MS" panose="030F0702030302020204" pitchFamily="66" charset="0"/>
            </a:endParaRPr>
          </a:p>
          <a:p>
            <a:r>
              <a:rPr lang="tr-TR" sz="2600" dirty="0" smtClean="0">
                <a:latin typeface="Comic Sans MS" panose="030F0702030302020204" pitchFamily="66" charset="0"/>
              </a:rPr>
              <a:t>Türkiye’de 5237 sayılı Türk Ceza Kanununa göre de devlet memurlarının adli bildirim yükümlülüğü bulunmaktadır (TCK, m. 279). Bu kanun maddesine göre okul yöneticileri gibi herhangi bir kamu görevlisi bir suçun işlendiğini yetkili makamlara bildirimde bulunmayı ihmal etmesi veya bu hususta gecikme göstermesi durumunda, altı aydan iki yıla kadar hapis cezası ile yargılanmaktadır. </a:t>
            </a:r>
          </a:p>
        </p:txBody>
      </p:sp>
    </p:spTree>
    <p:extLst>
      <p:ext uri="{BB962C8B-B14F-4D97-AF65-F5344CB8AC3E}">
        <p14:creationId xmlns:p14="http://schemas.microsoft.com/office/powerpoint/2010/main" val="460560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90511" y="230188"/>
            <a:ext cx="11515726" cy="3970318"/>
          </a:xfrm>
          <a:prstGeom prst="rect">
            <a:avLst/>
          </a:prstGeom>
        </p:spPr>
        <p:txBody>
          <a:bodyPr wrap="square">
            <a:spAutoFit/>
          </a:bodyPr>
          <a:lstStyle/>
          <a:p>
            <a:pPr marL="457200" indent="-457200">
              <a:buFont typeface="+mj-lt"/>
              <a:buAutoNum type="alphaLcPeriod" startAt="6"/>
            </a:pPr>
            <a:r>
              <a:rPr lang="tr-TR" sz="2800" b="1" dirty="0" smtClean="0">
                <a:solidFill>
                  <a:srgbClr val="00B0F0"/>
                </a:solidFill>
                <a:latin typeface="Comic Sans MS" panose="030F0702030302020204" pitchFamily="66" charset="0"/>
              </a:rPr>
              <a:t>Toplumsal duyarlılık yaratma: </a:t>
            </a:r>
          </a:p>
          <a:p>
            <a:endParaRPr lang="tr-TR" sz="2800" b="1" dirty="0">
              <a:solidFill>
                <a:srgbClr val="00B0F0"/>
              </a:solidFill>
              <a:latin typeface="Comic Sans MS" panose="030F0702030302020204" pitchFamily="66" charset="0"/>
            </a:endParaRPr>
          </a:p>
          <a:p>
            <a:r>
              <a:rPr lang="tr-TR" sz="2800" dirty="0" smtClean="0">
                <a:latin typeface="Comic Sans MS" panose="030F0702030302020204" pitchFamily="66" charset="0"/>
              </a:rPr>
              <a:t>Okul yönetimi, öğrencilerini ve ebeveynlerini de istismarın belirtileri, öğretmen-öğrenci ilişkisinde hangi davranışların kabul edilebilir olduğu ve buna yönelik kurallar konusunda eğitmelidir </a:t>
            </a:r>
          </a:p>
          <a:p>
            <a:endParaRPr lang="tr-TR" sz="2800" dirty="0">
              <a:latin typeface="Comic Sans MS" panose="030F0702030302020204" pitchFamily="66" charset="0"/>
            </a:endParaRPr>
          </a:p>
          <a:p>
            <a:r>
              <a:rPr lang="tr-TR" sz="2800" dirty="0" smtClean="0">
                <a:latin typeface="Comic Sans MS" panose="030F0702030302020204" pitchFamily="66" charset="0"/>
              </a:rPr>
              <a:t>Ayrıca, okul yönetimi öğrencilere ve ailelere okul-tabanlı istismarı ve ihmali önleme programları uygulatmalı ve istismarın sıklığını azaltmak konusunda her kesime yönelik önleyici çalışmalarda bulunmalıdır.</a:t>
            </a:r>
            <a:endParaRPr lang="tr-TR" sz="2800" dirty="0">
              <a:latin typeface="Comic Sans MS" panose="030F0702030302020204" pitchFamily="66" charset="0"/>
            </a:endParaRPr>
          </a:p>
        </p:txBody>
      </p:sp>
    </p:spTree>
    <p:extLst>
      <p:ext uri="{BB962C8B-B14F-4D97-AF65-F5344CB8AC3E}">
        <p14:creationId xmlns:p14="http://schemas.microsoft.com/office/powerpoint/2010/main" val="580690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 y="114299"/>
            <a:ext cx="11515725" cy="5693866"/>
          </a:xfrm>
          <a:prstGeom prst="rect">
            <a:avLst/>
          </a:prstGeom>
        </p:spPr>
        <p:txBody>
          <a:bodyPr wrap="square">
            <a:spAutoFit/>
          </a:bodyPr>
          <a:lstStyle/>
          <a:p>
            <a:r>
              <a:rPr lang="tr-TR" sz="2800" b="1" dirty="0" smtClean="0">
                <a:solidFill>
                  <a:srgbClr val="FF0000"/>
                </a:solidFill>
                <a:latin typeface="Comic Sans MS" panose="030F0702030302020204" pitchFamily="66" charset="0"/>
              </a:rPr>
              <a:t>Çocuk İstismarını ve İhmalini Önlemede Öğretmenlerin Sorumlulukları </a:t>
            </a:r>
          </a:p>
          <a:p>
            <a:endParaRPr lang="tr-TR" sz="2800" dirty="0">
              <a:latin typeface="Comic Sans MS" panose="030F0702030302020204" pitchFamily="66" charset="0"/>
            </a:endParaRPr>
          </a:p>
          <a:p>
            <a:pPr marL="514350" indent="-514350">
              <a:buAutoNum type="alphaLcPeriod"/>
            </a:pPr>
            <a:r>
              <a:rPr lang="tr-TR" sz="2800" b="1" dirty="0" smtClean="0">
                <a:solidFill>
                  <a:srgbClr val="00B0F0"/>
                </a:solidFill>
                <a:latin typeface="Comic Sans MS" panose="030F0702030302020204" pitchFamily="66" charset="0"/>
              </a:rPr>
              <a:t>Çocuk istismarı ve ihmali konusunda bilinçlenme/eğitim alma:</a:t>
            </a:r>
          </a:p>
          <a:p>
            <a:endParaRPr lang="tr-TR" sz="2800" dirty="0" smtClean="0">
              <a:latin typeface="Comic Sans MS" panose="030F0702030302020204" pitchFamily="66" charset="0"/>
            </a:endParaRPr>
          </a:p>
          <a:p>
            <a:r>
              <a:rPr lang="tr-TR" sz="2800" dirty="0" smtClean="0">
                <a:latin typeface="Comic Sans MS" panose="030F0702030302020204" pitchFamily="66" charset="0"/>
              </a:rPr>
              <a:t>Gerek çocuğa uygulanan kötü muameleyi fark edebilmek gerekse çocuklara kötü muamelede bulunmamak için öğretmenlerin çocuk istismarının ve ihmalinin belirtilerini ve bu soruna hangi davranışların yol açtığını çok iyi düzeyde bilmeleri gerekmektedir. </a:t>
            </a:r>
          </a:p>
          <a:p>
            <a:endParaRPr lang="tr-TR" sz="2800" dirty="0" smtClean="0">
              <a:latin typeface="Comic Sans MS" panose="030F0702030302020204" pitchFamily="66" charset="0"/>
            </a:endParaRPr>
          </a:p>
          <a:p>
            <a:r>
              <a:rPr lang="tr-TR" sz="2800" dirty="0" smtClean="0">
                <a:latin typeface="Comic Sans MS" panose="030F0702030302020204" pitchFamily="66" charset="0"/>
              </a:rPr>
              <a:t>Örneğin, öğrenciye fiziksel görünümleriyle ilgili ad takmanın veya söz söylemenin öğrencide duygusal istismara yol açabileceğini bir öğretmenin bilmesi gerekmektedir. </a:t>
            </a:r>
          </a:p>
        </p:txBody>
      </p:sp>
    </p:spTree>
    <p:extLst>
      <p:ext uri="{BB962C8B-B14F-4D97-AF65-F5344CB8AC3E}">
        <p14:creationId xmlns:p14="http://schemas.microsoft.com/office/powerpoint/2010/main" val="3284986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33828" y="462642"/>
            <a:ext cx="11515725" cy="5693866"/>
          </a:xfrm>
          <a:prstGeom prst="rect">
            <a:avLst/>
          </a:prstGeom>
        </p:spPr>
        <p:txBody>
          <a:bodyPr wrap="square">
            <a:spAutoFit/>
          </a:bodyPr>
          <a:lstStyle/>
          <a:p>
            <a:r>
              <a:rPr lang="tr-TR" sz="2800" dirty="0" smtClean="0">
                <a:latin typeface="Comic Sans MS" panose="030F0702030302020204" pitchFamily="66" charset="0"/>
              </a:rPr>
              <a:t>Öğretmenlerin çocuk istismarı ve ihmali konusunda kendilerini geliştirmeleri hem mesleki hem de topluma karşı sorumluluklarıdır. </a:t>
            </a:r>
          </a:p>
          <a:p>
            <a:endParaRPr lang="tr-TR" sz="2800" dirty="0">
              <a:latin typeface="Comic Sans MS" panose="030F0702030302020204" pitchFamily="66" charset="0"/>
            </a:endParaRPr>
          </a:p>
          <a:p>
            <a:r>
              <a:rPr lang="tr-TR" sz="2800" dirty="0" smtClean="0">
                <a:latin typeface="Comic Sans MS" panose="030F0702030302020204" pitchFamily="66" charset="0"/>
              </a:rPr>
              <a:t>Ülkemizde öğretmenlerin çocuk istismarı ve ihmali konusunda lisans döneminde ders almaları zorunlu değildir. Bu eğitimsel eksikliğin giderilmesi de öğretmenlerin kendi çabalarına bağlıdır. </a:t>
            </a:r>
          </a:p>
          <a:p>
            <a:endParaRPr lang="tr-TR" sz="2800" dirty="0">
              <a:latin typeface="Comic Sans MS" panose="030F0702030302020204" pitchFamily="66" charset="0"/>
            </a:endParaRPr>
          </a:p>
          <a:p>
            <a:r>
              <a:rPr lang="tr-TR" sz="2800" dirty="0" smtClean="0">
                <a:latin typeface="Comic Sans MS" panose="030F0702030302020204" pitchFamily="66" charset="0"/>
              </a:rPr>
              <a:t>Bu amaçla, öğretmenler çocuk istismarı ve ihmali konusunda çalışmalarda bulunan derneklerle işbirliği yapabilirler, hizmet-içi eğitim alabilirler ve ilgili </a:t>
            </a:r>
            <a:r>
              <a:rPr lang="tr-TR" sz="2800" dirty="0" err="1" smtClean="0">
                <a:latin typeface="Comic Sans MS" panose="030F0702030302020204" pitchFamily="66" charset="0"/>
              </a:rPr>
              <a:t>alanyazını</a:t>
            </a:r>
            <a:r>
              <a:rPr lang="tr-TR" sz="2800" dirty="0" smtClean="0">
                <a:latin typeface="Comic Sans MS" panose="030F0702030302020204" pitchFamily="66" charset="0"/>
              </a:rPr>
              <a:t> takip ederek bilgi düzeylerini geliştirebilirler. </a:t>
            </a:r>
          </a:p>
          <a:p>
            <a:endParaRPr lang="tr-TR" sz="2800" dirty="0" smtClean="0">
              <a:latin typeface="Comic Sans MS" panose="030F0702030302020204" pitchFamily="66" charset="0"/>
            </a:endParaRPr>
          </a:p>
          <a:p>
            <a:endParaRPr lang="tr-TR" sz="2800" dirty="0">
              <a:latin typeface="Comic Sans MS" panose="030F0702030302020204" pitchFamily="66" charset="0"/>
            </a:endParaRPr>
          </a:p>
        </p:txBody>
      </p:sp>
    </p:spTree>
    <p:extLst>
      <p:ext uri="{BB962C8B-B14F-4D97-AF65-F5344CB8AC3E}">
        <p14:creationId xmlns:p14="http://schemas.microsoft.com/office/powerpoint/2010/main" val="3712353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71023" y="291871"/>
            <a:ext cx="11530012" cy="5262979"/>
          </a:xfrm>
          <a:prstGeom prst="rect">
            <a:avLst/>
          </a:prstGeom>
        </p:spPr>
        <p:txBody>
          <a:bodyPr wrap="square">
            <a:spAutoFit/>
          </a:bodyPr>
          <a:lstStyle/>
          <a:p>
            <a:r>
              <a:rPr lang="tr-TR" sz="2800" b="1" dirty="0" smtClean="0">
                <a:solidFill>
                  <a:srgbClr val="00B0F0"/>
                </a:solidFill>
                <a:latin typeface="Comic Sans MS" panose="030F0702030302020204" pitchFamily="66" charset="0"/>
              </a:rPr>
              <a:t>b. Önleme çalışmalarında bulunma: </a:t>
            </a:r>
          </a:p>
          <a:p>
            <a:endParaRPr lang="tr-TR" sz="2800" b="1" dirty="0">
              <a:solidFill>
                <a:srgbClr val="00B0F0"/>
              </a:solidFill>
              <a:latin typeface="Comic Sans MS" panose="030F0702030302020204" pitchFamily="66" charset="0"/>
            </a:endParaRPr>
          </a:p>
          <a:p>
            <a:r>
              <a:rPr lang="tr-TR" sz="2800" dirty="0" smtClean="0">
                <a:latin typeface="Comic Sans MS" panose="030F0702030302020204" pitchFamily="66" charset="0"/>
              </a:rPr>
              <a:t>Çocuk istismarına yönelik önleme çalışmaları çocuğu, ebeveynleri ve toplumu hedeflemekte olup istismar konusunda farkındalığın arttırılmasını, olası istismar durumunda çocuğun kendini koruyabilmesini, kolayca bu durumu bir yetişkine bildirebilmesini ve böylece istismarcının tekrar eden ve git gide artan bir şiddette çocuğu istismar etmesini engelleyebilmesini amaçlamaktadır.</a:t>
            </a:r>
          </a:p>
          <a:p>
            <a:endParaRPr lang="tr-TR" sz="2800" dirty="0">
              <a:latin typeface="Comic Sans MS" panose="030F0702030302020204" pitchFamily="66" charset="0"/>
            </a:endParaRPr>
          </a:p>
          <a:p>
            <a:r>
              <a:rPr lang="tr-TR" sz="2800" dirty="0" smtClean="0">
                <a:latin typeface="Comic Sans MS" panose="030F0702030302020204" pitchFamily="66" charset="0"/>
              </a:rPr>
              <a:t>Öğretmenler, müfredat konularını aksatmadan, verilen ders konularına adapte ederek de çocukların kötü muameleden korunmalarına yönelik eğitimler verebilirler. </a:t>
            </a:r>
          </a:p>
        </p:txBody>
      </p:sp>
    </p:spTree>
    <p:extLst>
      <p:ext uri="{BB962C8B-B14F-4D97-AF65-F5344CB8AC3E}">
        <p14:creationId xmlns:p14="http://schemas.microsoft.com/office/powerpoint/2010/main" val="1873446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71023" y="291871"/>
            <a:ext cx="11530012" cy="3970318"/>
          </a:xfrm>
          <a:prstGeom prst="rect">
            <a:avLst/>
          </a:prstGeom>
        </p:spPr>
        <p:txBody>
          <a:bodyPr wrap="square">
            <a:spAutoFit/>
          </a:bodyPr>
          <a:lstStyle/>
          <a:p>
            <a:r>
              <a:rPr lang="tr-TR" sz="2800" dirty="0" smtClean="0">
                <a:latin typeface="Comic Sans MS" panose="030F0702030302020204" pitchFamily="66" charset="0"/>
              </a:rPr>
              <a:t>Bu amaçla, her yıl okul psikolojik danışmanından destek alarak rehberlik saatlerinde bu eğitimleri öğrencilere verebilir ve veli toplantılarında da çocuk istismarı ve ihmalinin önemi konusunda ebeveynleri bilinçlendirebilirler. </a:t>
            </a:r>
          </a:p>
          <a:p>
            <a:endParaRPr lang="tr-TR" sz="2800" dirty="0">
              <a:latin typeface="Comic Sans MS" panose="030F0702030302020204" pitchFamily="66" charset="0"/>
            </a:endParaRPr>
          </a:p>
          <a:p>
            <a:r>
              <a:rPr lang="tr-TR" sz="2800" dirty="0" smtClean="0">
                <a:latin typeface="Comic Sans MS" panose="030F0702030302020204" pitchFamily="66" charset="0"/>
              </a:rPr>
              <a:t>Hem öğretmenlerin hem de okul psikolojik danışmanının koordineli olarak önleme eğitimlerinde bulunmaları da bu konuda okulda duyarlılık olduğuna dair öğrencilere ve ailelerine mesaj vereceği gibi verilen eğitimlerin pekişmesini de sağlayacaktır. </a:t>
            </a:r>
          </a:p>
        </p:txBody>
      </p:sp>
    </p:spTree>
    <p:extLst>
      <p:ext uri="{BB962C8B-B14F-4D97-AF65-F5344CB8AC3E}">
        <p14:creationId xmlns:p14="http://schemas.microsoft.com/office/powerpoint/2010/main" val="3657479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14565" y="0"/>
            <a:ext cx="11530012" cy="6555641"/>
          </a:xfrm>
          <a:prstGeom prst="rect">
            <a:avLst/>
          </a:prstGeom>
        </p:spPr>
        <p:txBody>
          <a:bodyPr wrap="square">
            <a:spAutoFit/>
          </a:bodyPr>
          <a:lstStyle/>
          <a:p>
            <a:r>
              <a:rPr lang="tr-TR" sz="2800" b="1" dirty="0" smtClean="0">
                <a:solidFill>
                  <a:srgbClr val="00B0F0"/>
                </a:solidFill>
                <a:latin typeface="Comic Sans MS" panose="030F0702030302020204" pitchFamily="66" charset="0"/>
              </a:rPr>
              <a:t>c. Okul ortamında istismarı önleme ve mağdur çocuğu fark edebilme/belirleme: </a:t>
            </a:r>
          </a:p>
          <a:p>
            <a:endParaRPr lang="tr-TR" sz="2800" b="1" dirty="0">
              <a:solidFill>
                <a:srgbClr val="00B0F0"/>
              </a:solidFill>
              <a:latin typeface="Comic Sans MS" panose="030F0702030302020204" pitchFamily="66" charset="0"/>
            </a:endParaRPr>
          </a:p>
          <a:p>
            <a:r>
              <a:rPr lang="tr-TR" sz="2800" dirty="0" smtClean="0">
                <a:latin typeface="Comic Sans MS" panose="030F0702030302020204" pitchFamily="66" charset="0"/>
              </a:rPr>
              <a:t>Öğrencinin mağduriyetini sakladığı ve öğretmenin de öğrencinin duygulanım ve davranış değişikliğini yeterince gözlemediği durumlarda ihmal ve istismar saptanamayacaktır. </a:t>
            </a:r>
          </a:p>
          <a:p>
            <a:endParaRPr lang="tr-TR" sz="2800" dirty="0">
              <a:latin typeface="Comic Sans MS" panose="030F0702030302020204" pitchFamily="66" charset="0"/>
            </a:endParaRPr>
          </a:p>
          <a:p>
            <a:r>
              <a:rPr lang="tr-TR" sz="2800" dirty="0" smtClean="0">
                <a:latin typeface="Comic Sans MS" panose="030F0702030302020204" pitchFamily="66" charset="0"/>
              </a:rPr>
              <a:t>Öğrencinin bildirimde bulunması da öğretmeniyle yakın ilişkisine, ona olan güvenine bağlıdır. Kendisine yardım etmeyeceğini veya kendisini yargılayacağını düşünen bir öğrencinin öğretmenine bildirimde bulunması beklenmemelidir. </a:t>
            </a:r>
          </a:p>
          <a:p>
            <a:endParaRPr lang="tr-TR" sz="2800" dirty="0">
              <a:latin typeface="Comic Sans MS" panose="030F0702030302020204" pitchFamily="66" charset="0"/>
            </a:endParaRPr>
          </a:p>
          <a:p>
            <a:r>
              <a:rPr lang="tr-TR" sz="2800" dirty="0" smtClean="0">
                <a:latin typeface="Comic Sans MS" panose="030F0702030302020204" pitchFamily="66" charset="0"/>
              </a:rPr>
              <a:t>Özellikle, istismarcı kişinin özellikleri, olayın sıklığı, şiddeti, bildirim zorunluluğu gibi faktörler öğretmenlerin çocuk istismarı ve ihmalini bildirimlerini etkileyen faktörlerdir. </a:t>
            </a:r>
          </a:p>
        </p:txBody>
      </p:sp>
    </p:spTree>
    <p:extLst>
      <p:ext uri="{BB962C8B-B14F-4D97-AF65-F5344CB8AC3E}">
        <p14:creationId xmlns:p14="http://schemas.microsoft.com/office/powerpoint/2010/main" val="3952562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00051" y="277356"/>
            <a:ext cx="11530012" cy="1815882"/>
          </a:xfrm>
          <a:prstGeom prst="rect">
            <a:avLst/>
          </a:prstGeom>
        </p:spPr>
        <p:txBody>
          <a:bodyPr wrap="square">
            <a:spAutoFit/>
          </a:bodyPr>
          <a:lstStyle/>
          <a:p>
            <a:r>
              <a:rPr lang="tr-TR" sz="2800" dirty="0" err="1" smtClean="0">
                <a:latin typeface="Comic Sans MS" panose="030F0702030302020204" pitchFamily="66" charset="0"/>
              </a:rPr>
              <a:t>Alanyazında</a:t>
            </a:r>
            <a:r>
              <a:rPr lang="tr-TR" sz="2800" dirty="0" smtClean="0">
                <a:latin typeface="Comic Sans MS" panose="030F0702030302020204" pitchFamily="66" charset="0"/>
              </a:rPr>
              <a:t> okul ortamındaki istismarı önlemek amacıyla öğretmenlerin, meslektaşlarının öğrencilerle olan davranışlarını izlemesi, tarafsız davranması ve okul liderliği ile okul güvenliğinin sağlanması gibi çeşitli önerilerde bulunulmaktadır .</a:t>
            </a:r>
            <a:endParaRPr lang="tr-TR" sz="2800" dirty="0">
              <a:latin typeface="Comic Sans MS" panose="030F0702030302020204" pitchFamily="66" charset="0"/>
            </a:endParaRPr>
          </a:p>
        </p:txBody>
      </p:sp>
    </p:spTree>
    <p:extLst>
      <p:ext uri="{BB962C8B-B14F-4D97-AF65-F5344CB8AC3E}">
        <p14:creationId xmlns:p14="http://schemas.microsoft.com/office/powerpoint/2010/main" val="2892118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47661" y="185737"/>
            <a:ext cx="11472863" cy="5693866"/>
          </a:xfrm>
          <a:prstGeom prst="rect">
            <a:avLst/>
          </a:prstGeom>
        </p:spPr>
        <p:txBody>
          <a:bodyPr wrap="square">
            <a:spAutoFit/>
          </a:bodyPr>
          <a:lstStyle/>
          <a:p>
            <a:r>
              <a:rPr lang="tr-TR" sz="2800" b="1" dirty="0" smtClean="0">
                <a:solidFill>
                  <a:srgbClr val="00B0F0"/>
                </a:solidFill>
                <a:latin typeface="Comic Sans MS" panose="030F0702030302020204" pitchFamily="66" charset="0"/>
              </a:rPr>
              <a:t>d. Mağdur çocuğa doğru ve uygun yaklaşım sergileme: </a:t>
            </a:r>
          </a:p>
          <a:p>
            <a:endParaRPr lang="tr-TR" sz="2800" dirty="0" smtClean="0">
              <a:latin typeface="Comic Sans MS" panose="030F0702030302020204" pitchFamily="66" charset="0"/>
            </a:endParaRPr>
          </a:p>
          <a:p>
            <a:r>
              <a:rPr lang="tr-TR" sz="2800" dirty="0" smtClean="0">
                <a:latin typeface="Comic Sans MS" panose="030F0702030302020204" pitchFamily="66" charset="0"/>
              </a:rPr>
              <a:t>Öğretmenler kendisine istismar bildiriminde bulunan bir öğrenciye uygun bir yaklaşım sergilemelidir. Çünkü öğretmenin sergileyeceği yanlış bir tutum çocukta ikincil travmaya yol açabilir. </a:t>
            </a:r>
          </a:p>
          <a:p>
            <a:endParaRPr lang="tr-TR" sz="2800" dirty="0">
              <a:latin typeface="Comic Sans MS" panose="030F0702030302020204" pitchFamily="66" charset="0"/>
            </a:endParaRPr>
          </a:p>
          <a:p>
            <a:r>
              <a:rPr lang="tr-TR" sz="2800" dirty="0" smtClean="0">
                <a:latin typeface="Comic Sans MS" panose="030F0702030302020204" pitchFamily="66" charset="0"/>
              </a:rPr>
              <a:t>Mağdur çocuğa uygun yaklaşım sergilerken de yaşadığı olaydan dolayı öğrenci suçlanmamalı, acıma, kızma, suçlama, olayı hafife alma gibi duygular, davranışlar ve aşırı tepkileri sergilemekten kaçınılmalıdır. </a:t>
            </a:r>
          </a:p>
          <a:p>
            <a:endParaRPr lang="tr-TR" sz="2800" dirty="0">
              <a:latin typeface="Comic Sans MS" panose="030F0702030302020204" pitchFamily="66" charset="0"/>
            </a:endParaRPr>
          </a:p>
          <a:p>
            <a:r>
              <a:rPr lang="tr-TR" sz="2800" dirty="0" smtClean="0">
                <a:latin typeface="Comic Sans MS" panose="030F0702030302020204" pitchFamily="66" charset="0"/>
              </a:rPr>
              <a:t>Örneğin, cinsel istismar mağduru bir çocuğun anlattıklarını dinlerken fiziksel temasta bulunulmamalıdır. </a:t>
            </a:r>
          </a:p>
        </p:txBody>
      </p:sp>
    </p:spTree>
    <p:extLst>
      <p:ext uri="{BB962C8B-B14F-4D97-AF65-F5344CB8AC3E}">
        <p14:creationId xmlns:p14="http://schemas.microsoft.com/office/powerpoint/2010/main" val="2516040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47661" y="185737"/>
            <a:ext cx="11472863" cy="6494085"/>
          </a:xfrm>
          <a:prstGeom prst="rect">
            <a:avLst/>
          </a:prstGeom>
        </p:spPr>
        <p:txBody>
          <a:bodyPr wrap="square">
            <a:spAutoFit/>
          </a:bodyPr>
          <a:lstStyle/>
          <a:p>
            <a:r>
              <a:rPr lang="tr-TR" sz="2600" b="1" dirty="0" smtClean="0">
                <a:solidFill>
                  <a:srgbClr val="00B0F0"/>
                </a:solidFill>
                <a:latin typeface="Comic Sans MS" panose="030F0702030302020204" pitchFamily="66" charset="0"/>
              </a:rPr>
              <a:t>e. Adli bildirimde bulunma:</a:t>
            </a:r>
          </a:p>
          <a:p>
            <a:endParaRPr lang="tr-TR" sz="2600" b="1" dirty="0">
              <a:solidFill>
                <a:srgbClr val="00B0F0"/>
              </a:solidFill>
              <a:latin typeface="Comic Sans MS" panose="030F0702030302020204" pitchFamily="66" charset="0"/>
            </a:endParaRPr>
          </a:p>
          <a:p>
            <a:r>
              <a:rPr lang="tr-TR" sz="2600" dirty="0" smtClean="0">
                <a:latin typeface="Comic Sans MS" panose="030F0702030302020204" pitchFamily="66" charset="0"/>
              </a:rPr>
              <a:t>Öğretmenlerin ihmali ve istismarı bildirmede yasal yükümlülükleri bulunmaktadır. Bazı durumlarda öğretmenler bildirim yapma konusunda isteksiz olabilmektedirler. Bu gönülsüzlüğün nedenleri; </a:t>
            </a:r>
          </a:p>
          <a:p>
            <a:endParaRPr lang="tr-TR" sz="2600" dirty="0">
              <a:latin typeface="Comic Sans MS" panose="030F0702030302020204" pitchFamily="66" charset="0"/>
            </a:endParaRPr>
          </a:p>
          <a:p>
            <a:pPr marL="342900" indent="-342900">
              <a:buClr>
                <a:srgbClr val="00B0F0"/>
              </a:buClr>
              <a:buFont typeface="Wingdings" panose="05000000000000000000" pitchFamily="2" charset="2"/>
              <a:buChar char="v"/>
            </a:pPr>
            <a:r>
              <a:rPr lang="tr-TR" sz="2600" dirty="0" smtClean="0">
                <a:latin typeface="Comic Sans MS" panose="030F0702030302020204" pitchFamily="66" charset="0"/>
              </a:rPr>
              <a:t>Çocuk istismarını belirleme ve bildirme konusunda yetersiz bilgi düzeyi </a:t>
            </a:r>
          </a:p>
          <a:p>
            <a:pPr marL="342900" indent="-342900">
              <a:buClr>
                <a:srgbClr val="00B0F0"/>
              </a:buClr>
              <a:buFont typeface="Wingdings" panose="05000000000000000000" pitchFamily="2" charset="2"/>
              <a:buChar char="v"/>
            </a:pPr>
            <a:r>
              <a:rPr lang="tr-TR" sz="2600" dirty="0" smtClean="0">
                <a:latin typeface="Comic Sans MS" panose="030F0702030302020204" pitchFamily="66" charset="0"/>
              </a:rPr>
              <a:t>Olayın içerisinde yer alma korkusu </a:t>
            </a:r>
          </a:p>
          <a:p>
            <a:pPr marL="342900" indent="-342900">
              <a:buClr>
                <a:srgbClr val="00B0F0"/>
              </a:buClr>
              <a:buFont typeface="Wingdings" panose="05000000000000000000" pitchFamily="2" charset="2"/>
              <a:buChar char="v"/>
            </a:pPr>
            <a:r>
              <a:rPr lang="tr-TR" sz="2600" dirty="0" smtClean="0">
                <a:latin typeface="Comic Sans MS" panose="030F0702030302020204" pitchFamily="66" charset="0"/>
              </a:rPr>
              <a:t>Okul yönetiminin öğretmenleri desteklememesi </a:t>
            </a:r>
          </a:p>
          <a:p>
            <a:pPr marL="342900" indent="-342900">
              <a:buClr>
                <a:srgbClr val="00B0F0"/>
              </a:buClr>
              <a:buFont typeface="Wingdings" panose="05000000000000000000" pitchFamily="2" charset="2"/>
              <a:buChar char="v"/>
            </a:pPr>
            <a:r>
              <a:rPr lang="tr-TR" sz="2600" dirty="0" smtClean="0">
                <a:latin typeface="Comic Sans MS" panose="030F0702030302020204" pitchFamily="66" charset="0"/>
              </a:rPr>
              <a:t>Aile ilişkilerine ve ana-babalık uygulamalarına müdahale ediyor olma konusunda endişelenme </a:t>
            </a:r>
            <a:endParaRPr lang="tr-TR" sz="2600" dirty="0">
              <a:latin typeface="Comic Sans MS" panose="030F0702030302020204" pitchFamily="66" charset="0"/>
            </a:endParaRPr>
          </a:p>
          <a:p>
            <a:pPr marL="342900" indent="-342900">
              <a:buClr>
                <a:srgbClr val="00B0F0"/>
              </a:buClr>
              <a:buFont typeface="Wingdings" panose="05000000000000000000" pitchFamily="2" charset="2"/>
              <a:buChar char="v"/>
            </a:pPr>
            <a:r>
              <a:rPr lang="tr-TR" sz="2600" dirty="0" smtClean="0">
                <a:latin typeface="Comic Sans MS" panose="030F0702030302020204" pitchFamily="66" charset="0"/>
              </a:rPr>
              <a:t>Ebeveynlerin birbirlerinden olası öç alma davranışları konusunda kaygılanma </a:t>
            </a:r>
          </a:p>
          <a:p>
            <a:pPr marL="342900" indent="-342900">
              <a:buClr>
                <a:srgbClr val="00B0F0"/>
              </a:buClr>
              <a:buFont typeface="Wingdings" panose="05000000000000000000" pitchFamily="2" charset="2"/>
              <a:buChar char="v"/>
            </a:pPr>
            <a:r>
              <a:rPr lang="tr-TR" sz="2600" dirty="0" smtClean="0">
                <a:latin typeface="Comic Sans MS" panose="030F0702030302020204" pitchFamily="66" charset="0"/>
              </a:rPr>
              <a:t>Ailelerin okula yabancılaşması konusunda kaygılanma </a:t>
            </a:r>
          </a:p>
          <a:p>
            <a:pPr marL="342900" indent="-342900">
              <a:buClr>
                <a:srgbClr val="00B0F0"/>
              </a:buClr>
              <a:buFont typeface="Wingdings" panose="05000000000000000000" pitchFamily="2" charset="2"/>
              <a:buChar char="v"/>
            </a:pPr>
            <a:r>
              <a:rPr lang="tr-TR" sz="2600" dirty="0" smtClean="0">
                <a:latin typeface="Comic Sans MS" panose="030F0702030302020204" pitchFamily="66" charset="0"/>
              </a:rPr>
              <a:t>Daha önceki istismar bildiriminde yaşanan olumsuzluklar (</a:t>
            </a:r>
            <a:r>
              <a:rPr lang="tr-TR" sz="2600" dirty="0" err="1" smtClean="0">
                <a:latin typeface="Comic Sans MS" panose="030F0702030302020204" pitchFamily="66" charset="0"/>
              </a:rPr>
              <a:t>örn</a:t>
            </a:r>
            <a:r>
              <a:rPr lang="tr-TR" sz="2600" dirty="0" smtClean="0">
                <a:latin typeface="Comic Sans MS" panose="030F0702030302020204" pitchFamily="66" charset="0"/>
              </a:rPr>
              <a:t>., yargıya güvensizlik duyma) olabilmektedir. </a:t>
            </a:r>
          </a:p>
        </p:txBody>
      </p:sp>
    </p:spTree>
    <p:extLst>
      <p:ext uri="{BB962C8B-B14F-4D97-AF65-F5344CB8AC3E}">
        <p14:creationId xmlns:p14="http://schemas.microsoft.com/office/powerpoint/2010/main" val="901525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89603" y="505051"/>
            <a:ext cx="11472863" cy="4832092"/>
          </a:xfrm>
          <a:prstGeom prst="rect">
            <a:avLst/>
          </a:prstGeom>
        </p:spPr>
        <p:txBody>
          <a:bodyPr wrap="square">
            <a:spAutoFit/>
          </a:bodyPr>
          <a:lstStyle/>
          <a:p>
            <a:r>
              <a:rPr lang="tr-TR" sz="2800" dirty="0" smtClean="0">
                <a:latin typeface="Comic Sans MS" panose="030F0702030302020204" pitchFamily="66" charset="0"/>
              </a:rPr>
              <a:t>Çocuk koruma sisteminin iyi işlemesi adına öğretmenler bildirime yönelik olumlu bir tutum sergilemelidirler.</a:t>
            </a:r>
          </a:p>
          <a:p>
            <a:endParaRPr lang="tr-TR" sz="2800" dirty="0">
              <a:latin typeface="Comic Sans MS" panose="030F0702030302020204" pitchFamily="66" charset="0"/>
            </a:endParaRPr>
          </a:p>
          <a:p>
            <a:r>
              <a:rPr lang="tr-TR" sz="2800" dirty="0" smtClean="0">
                <a:latin typeface="Comic Sans MS" panose="030F0702030302020204" pitchFamily="66" charset="0"/>
              </a:rPr>
              <a:t>Öğretmenlerin adli mercilere istismar bildiriminde bulunması istismara müdahale etmeyi, istismarın kısa ve uzun dönem etkilerini sınırlamayı ve istismarın devam etmemesini/tekrarlanmamasını sağlayacaktır . </a:t>
            </a:r>
          </a:p>
          <a:p>
            <a:endParaRPr lang="tr-TR" sz="2800" dirty="0">
              <a:latin typeface="Comic Sans MS" panose="030F0702030302020204" pitchFamily="66" charset="0"/>
            </a:endParaRPr>
          </a:p>
          <a:p>
            <a:r>
              <a:rPr lang="tr-TR" sz="2800" dirty="0" smtClean="0">
                <a:latin typeface="Comic Sans MS" panose="030F0702030302020204" pitchFamily="66" charset="0"/>
              </a:rPr>
              <a:t>Aynı zamanda, öğretmenlerin  </a:t>
            </a:r>
            <a:r>
              <a:rPr lang="tr-TR" sz="2800" dirty="0" smtClean="0">
                <a:latin typeface="Comic Sans MS" panose="030F0702030302020204" pitchFamily="66" charset="0"/>
              </a:rPr>
              <a:t>adli bildirimde bulunmamaları yasal olarak suç teşkil etmektedir</a:t>
            </a:r>
            <a:endParaRPr lang="tr-TR" sz="2800" dirty="0" smtClean="0">
              <a:latin typeface="Comic Sans MS" panose="030F0702030302020204" pitchFamily="66" charset="0"/>
            </a:endParaRPr>
          </a:p>
          <a:p>
            <a:endParaRPr lang="tr-TR" sz="2800" dirty="0">
              <a:latin typeface="Comic Sans MS" panose="030F0702030302020204" pitchFamily="66" charset="0"/>
            </a:endParaRPr>
          </a:p>
        </p:txBody>
      </p:sp>
    </p:spTree>
    <p:extLst>
      <p:ext uri="{BB962C8B-B14F-4D97-AF65-F5344CB8AC3E}">
        <p14:creationId xmlns:p14="http://schemas.microsoft.com/office/powerpoint/2010/main" val="5079431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47661" y="185737"/>
            <a:ext cx="11472863" cy="6494085"/>
          </a:xfrm>
          <a:prstGeom prst="rect">
            <a:avLst/>
          </a:prstGeom>
        </p:spPr>
        <p:txBody>
          <a:bodyPr wrap="square">
            <a:spAutoFit/>
          </a:bodyPr>
          <a:lstStyle/>
          <a:p>
            <a:r>
              <a:rPr lang="tr-TR" sz="2600" b="1" dirty="0" smtClean="0">
                <a:solidFill>
                  <a:srgbClr val="00B0F0"/>
                </a:solidFill>
                <a:latin typeface="Comic Sans MS" panose="030F0702030302020204" pitchFamily="66" charset="0"/>
              </a:rPr>
              <a:t>f. Okul rehberlik servisi ile işbirliği sergileme: </a:t>
            </a:r>
          </a:p>
          <a:p>
            <a:endParaRPr lang="tr-TR" sz="2600" b="1" dirty="0">
              <a:solidFill>
                <a:srgbClr val="00B0F0"/>
              </a:solidFill>
              <a:latin typeface="Comic Sans MS" panose="030F0702030302020204" pitchFamily="66" charset="0"/>
            </a:endParaRPr>
          </a:p>
          <a:p>
            <a:r>
              <a:rPr lang="tr-TR" sz="2600" dirty="0" smtClean="0">
                <a:latin typeface="Comic Sans MS" panose="030F0702030302020204" pitchFamily="66" charset="0"/>
              </a:rPr>
              <a:t>Adli bildirim sonrası ise mağduriyetin çocuk üzerindeki etkisinin belirlenmesi ve </a:t>
            </a:r>
            <a:r>
              <a:rPr lang="tr-TR" sz="2600" dirty="0" err="1" smtClean="0">
                <a:latin typeface="Comic Sans MS" panose="030F0702030302020204" pitchFamily="66" charset="0"/>
              </a:rPr>
              <a:t>terapötik</a:t>
            </a:r>
            <a:r>
              <a:rPr lang="tr-TR" sz="2600" dirty="0" smtClean="0">
                <a:latin typeface="Comic Sans MS" panose="030F0702030302020204" pitchFamily="66" charset="0"/>
              </a:rPr>
              <a:t> müdahalelerde bulunulması için öğrencinin psikolojik destek alması gerekmektedir. </a:t>
            </a:r>
          </a:p>
          <a:p>
            <a:endParaRPr lang="tr-TR" sz="2600" dirty="0">
              <a:latin typeface="Comic Sans MS" panose="030F0702030302020204" pitchFamily="66" charset="0"/>
            </a:endParaRPr>
          </a:p>
          <a:p>
            <a:r>
              <a:rPr lang="tr-TR" sz="2600" dirty="0" smtClean="0">
                <a:latin typeface="Comic Sans MS" panose="030F0702030302020204" pitchFamily="66" charset="0"/>
              </a:rPr>
              <a:t>Tüm bu süreçte öğretmenlerin ve rehberlik servisinin uyum ve koordinasyon içerisinde çalışmasıyla istismarın ve ihmalin öğrencinin eğitim ve sosyal yaşamında yarattığı olumsuz etkinin azaltılması ve yok edilmesi sağlanmalıdır. </a:t>
            </a:r>
          </a:p>
          <a:p>
            <a:endParaRPr lang="tr-TR" sz="2600" dirty="0">
              <a:latin typeface="Comic Sans MS" panose="030F0702030302020204" pitchFamily="66" charset="0"/>
            </a:endParaRPr>
          </a:p>
          <a:p>
            <a:r>
              <a:rPr lang="tr-TR" sz="2600" dirty="0" smtClean="0">
                <a:latin typeface="Comic Sans MS" panose="030F0702030302020204" pitchFamily="66" charset="0"/>
              </a:rPr>
              <a:t>Örneğin, istismar ve ihmal sonrası öğrencinin olumsuz etkilenen benlik algısının yükseltilmesi için ortak çalışmalarda bulunulabilir, etiketlenmenin önlenmesi sağlanabilir ve sınıf öğretmeni öğrencinin küçük başarılarında bile kendisini </a:t>
            </a:r>
            <a:r>
              <a:rPr lang="tr-TR" sz="2600" dirty="0" err="1" smtClean="0">
                <a:latin typeface="Comic Sans MS" panose="030F0702030302020204" pitchFamily="66" charset="0"/>
              </a:rPr>
              <a:t>onore</a:t>
            </a:r>
            <a:r>
              <a:rPr lang="tr-TR" sz="2600" dirty="0" smtClean="0">
                <a:latin typeface="Comic Sans MS" panose="030F0702030302020204" pitchFamily="66" charset="0"/>
              </a:rPr>
              <a:t> edici geri bildirimde bulunarak mağdurun kendisini başarılı hissetmesine olanak tanıyabilir. </a:t>
            </a:r>
          </a:p>
        </p:txBody>
      </p:sp>
    </p:spTree>
    <p:extLst>
      <p:ext uri="{BB962C8B-B14F-4D97-AF65-F5344CB8AC3E}">
        <p14:creationId xmlns:p14="http://schemas.microsoft.com/office/powerpoint/2010/main" val="11320231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71475" y="0"/>
            <a:ext cx="11530012" cy="6986528"/>
          </a:xfrm>
          <a:prstGeom prst="rect">
            <a:avLst/>
          </a:prstGeom>
        </p:spPr>
        <p:txBody>
          <a:bodyPr wrap="square">
            <a:spAutoFit/>
          </a:bodyPr>
          <a:lstStyle/>
          <a:p>
            <a:r>
              <a:rPr lang="tr-TR" sz="2800" b="1" dirty="0" smtClean="0">
                <a:solidFill>
                  <a:srgbClr val="FF0000"/>
                </a:solidFill>
                <a:latin typeface="Comic Sans MS" panose="030F0702030302020204" pitchFamily="66" charset="0"/>
              </a:rPr>
              <a:t>Çocuk İstismarını ve İhmalini Önlemede Okul Psikolojik Danışmanlarının Sorumlulukları</a:t>
            </a:r>
          </a:p>
          <a:p>
            <a:endParaRPr lang="tr-TR" sz="2800" dirty="0">
              <a:latin typeface="Comic Sans MS" panose="030F0702030302020204" pitchFamily="66" charset="0"/>
            </a:endParaRPr>
          </a:p>
          <a:p>
            <a:r>
              <a:rPr lang="tr-TR" sz="2800" dirty="0" smtClean="0">
                <a:latin typeface="Comic Sans MS" panose="030F0702030302020204" pitchFamily="66" charset="0"/>
              </a:rPr>
              <a:t>Çocuk istismarını ve ihmalini önlemede öğretmenler için belirtilen bütün sorumluluklar okul psikolojik danışmanları için de geçerlidir. </a:t>
            </a:r>
          </a:p>
          <a:p>
            <a:endParaRPr lang="tr-TR" sz="2800" dirty="0">
              <a:latin typeface="Comic Sans MS" panose="030F0702030302020204" pitchFamily="66" charset="0"/>
            </a:endParaRPr>
          </a:p>
          <a:p>
            <a:r>
              <a:rPr lang="tr-TR" sz="2800" dirty="0" smtClean="0">
                <a:latin typeface="Comic Sans MS" panose="030F0702030302020204" pitchFamily="66" charset="0"/>
              </a:rPr>
              <a:t>Bunlara ek olarak, okul psikolojik danışmanlarının çocuğun ruh sağlığının korunması açısından başka sorumlulukları da bulunmaktadır. </a:t>
            </a:r>
          </a:p>
          <a:p>
            <a:endParaRPr lang="tr-TR" sz="2800" dirty="0">
              <a:latin typeface="Comic Sans MS" panose="030F0702030302020204" pitchFamily="66" charset="0"/>
            </a:endParaRPr>
          </a:p>
          <a:p>
            <a:r>
              <a:rPr lang="tr-TR" sz="2800" dirty="0" smtClean="0">
                <a:latin typeface="Comic Sans MS" panose="030F0702030302020204" pitchFamily="66" charset="0"/>
              </a:rPr>
              <a:t>Bu sorumlulukların başında çocukların istismara uğramaması için tüm öğrencilere, ailelere ve diğer okul çalışanlarına önleyici faaliyetlerde bulunmak, istismara ve ihmale maruz kalma riski yüksek olan çocukları izlemek , onlara özgü önleyici faaliyetlerde bulunmak ve ilgili sosyal destek mekanizmaları ile bağlantı kurarak bireysel ve ailesel risk faktörlerini azaltmaktır. </a:t>
            </a:r>
            <a:endParaRPr lang="tr-TR" sz="2800" dirty="0">
              <a:latin typeface="Comic Sans MS" panose="030F0702030302020204" pitchFamily="66" charset="0"/>
            </a:endParaRPr>
          </a:p>
        </p:txBody>
      </p:sp>
    </p:spTree>
    <p:extLst>
      <p:ext uri="{BB962C8B-B14F-4D97-AF65-F5344CB8AC3E}">
        <p14:creationId xmlns:p14="http://schemas.microsoft.com/office/powerpoint/2010/main" val="2809610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00504" y="304800"/>
            <a:ext cx="11530012" cy="2677656"/>
          </a:xfrm>
          <a:prstGeom prst="rect">
            <a:avLst/>
          </a:prstGeom>
        </p:spPr>
        <p:txBody>
          <a:bodyPr wrap="square">
            <a:spAutoFit/>
          </a:bodyPr>
          <a:lstStyle/>
          <a:p>
            <a:r>
              <a:rPr lang="tr-TR" sz="2800" dirty="0" smtClean="0">
                <a:latin typeface="Comic Sans MS" panose="030F0702030302020204" pitchFamily="66" charset="0"/>
              </a:rPr>
              <a:t>Bir öğrencinin istismara uğrama durumunda ise </a:t>
            </a:r>
            <a:r>
              <a:rPr lang="tr-TR" sz="2800" dirty="0" smtClean="0">
                <a:latin typeface="Comic Sans MS" panose="030F0702030302020204" pitchFamily="66" charset="0"/>
              </a:rPr>
              <a:t>okul psikolojik danışmanlarının </a:t>
            </a:r>
            <a:r>
              <a:rPr lang="tr-TR" sz="2800" dirty="0" smtClean="0">
                <a:latin typeface="Comic Sans MS" panose="030F0702030302020204" pitchFamily="66" charset="0"/>
              </a:rPr>
              <a:t>sorumlulukları, krize müdahale etmek ve okulda yaşanması muhtemel olumsuz olayları (</a:t>
            </a:r>
            <a:r>
              <a:rPr lang="tr-TR" sz="2800" dirty="0" err="1" smtClean="0">
                <a:latin typeface="Comic Sans MS" panose="030F0702030302020204" pitchFamily="66" charset="0"/>
              </a:rPr>
              <a:t>örn</a:t>
            </a:r>
            <a:r>
              <a:rPr lang="tr-TR" sz="2800" dirty="0" smtClean="0">
                <a:latin typeface="Comic Sans MS" panose="030F0702030302020204" pitchFamily="66" charset="0"/>
              </a:rPr>
              <a:t>., intihar, etiketlenme) önlemek, çocukta oluşabilecek ikincil travma </a:t>
            </a:r>
            <a:r>
              <a:rPr lang="tr-TR" sz="2800" dirty="0" err="1" smtClean="0">
                <a:latin typeface="Comic Sans MS" panose="030F0702030302020204" pitchFamily="66" charset="0"/>
              </a:rPr>
              <a:t>maruziyetinin</a:t>
            </a:r>
            <a:r>
              <a:rPr lang="tr-TR" sz="2800" dirty="0" smtClean="0">
                <a:latin typeface="Comic Sans MS" panose="030F0702030302020204" pitchFamily="66" charset="0"/>
              </a:rPr>
              <a:t> önlenmesini ve eğitimsel ve ruhsal yönden olaydan en az etkilenmesini sağlamaktır. </a:t>
            </a:r>
            <a:endParaRPr lang="tr-TR" sz="2800" dirty="0">
              <a:latin typeface="Comic Sans MS" panose="030F0702030302020204" pitchFamily="66" charset="0"/>
            </a:endParaRPr>
          </a:p>
        </p:txBody>
      </p:sp>
    </p:spTree>
    <p:extLst>
      <p:ext uri="{BB962C8B-B14F-4D97-AF65-F5344CB8AC3E}">
        <p14:creationId xmlns:p14="http://schemas.microsoft.com/office/powerpoint/2010/main" val="36627075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85989" y="130628"/>
            <a:ext cx="11530012" cy="3970318"/>
          </a:xfrm>
          <a:prstGeom prst="rect">
            <a:avLst/>
          </a:prstGeom>
        </p:spPr>
        <p:txBody>
          <a:bodyPr wrap="square">
            <a:spAutoFit/>
          </a:bodyPr>
          <a:lstStyle/>
          <a:p>
            <a:r>
              <a:rPr lang="tr-TR" sz="2800" dirty="0" smtClean="0">
                <a:latin typeface="Comic Sans MS" panose="030F0702030302020204" pitchFamily="66" charset="0"/>
              </a:rPr>
              <a:t>Öğrencinin olaydan en az etkilenmesi için de yapması gerekenler; çocuğun </a:t>
            </a:r>
            <a:r>
              <a:rPr lang="tr-TR" sz="2800" dirty="0" err="1" smtClean="0">
                <a:latin typeface="Comic Sans MS" panose="030F0702030302020204" pitchFamily="66" charset="0"/>
              </a:rPr>
              <a:t>terapötik</a:t>
            </a:r>
            <a:r>
              <a:rPr lang="tr-TR" sz="2800" dirty="0" smtClean="0">
                <a:latin typeface="Comic Sans MS" panose="030F0702030302020204" pitchFamily="66" charset="0"/>
              </a:rPr>
              <a:t> destek ihtiyacını belirlemek, eğitimi doğrultusunda </a:t>
            </a:r>
            <a:r>
              <a:rPr lang="tr-TR" sz="2800" dirty="0" err="1" smtClean="0">
                <a:latin typeface="Comic Sans MS" panose="030F0702030302020204" pitchFamily="66" charset="0"/>
              </a:rPr>
              <a:t>terapötik</a:t>
            </a:r>
            <a:r>
              <a:rPr lang="tr-TR" sz="2800" dirty="0" smtClean="0">
                <a:latin typeface="Comic Sans MS" panose="030F0702030302020204" pitchFamily="66" charset="0"/>
              </a:rPr>
              <a:t> müdahalede bulunmak ve psikiyatrik destek alan çocuklarda hastane-okul işbirliğini kurmaktır. </a:t>
            </a:r>
          </a:p>
          <a:p>
            <a:endParaRPr lang="tr-TR" sz="2800" dirty="0">
              <a:latin typeface="Comic Sans MS" panose="030F0702030302020204" pitchFamily="66" charset="0"/>
            </a:endParaRPr>
          </a:p>
          <a:p>
            <a:r>
              <a:rPr lang="tr-TR" sz="2800" dirty="0" smtClean="0">
                <a:latin typeface="Comic Sans MS" panose="030F0702030302020204" pitchFamily="66" charset="0"/>
              </a:rPr>
              <a:t>Olayın ortaya çıkış şekline bağlı olarak bildirim sonrası okulda bazı olumsuz olayları yaşanabilir. Bu olumsuz olaylar okul personeli veya çocuğun arkadaşları tarafından etiketleme veya damgalama olabileceği gibi, aile ile de yaşanması muhtemeldir. </a:t>
            </a:r>
          </a:p>
        </p:txBody>
      </p:sp>
    </p:spTree>
    <p:extLst>
      <p:ext uri="{BB962C8B-B14F-4D97-AF65-F5344CB8AC3E}">
        <p14:creationId xmlns:p14="http://schemas.microsoft.com/office/powerpoint/2010/main" val="6962076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71475" y="275771"/>
            <a:ext cx="11530012" cy="4832092"/>
          </a:xfrm>
          <a:prstGeom prst="rect">
            <a:avLst/>
          </a:prstGeom>
        </p:spPr>
        <p:txBody>
          <a:bodyPr wrap="square">
            <a:spAutoFit/>
          </a:bodyPr>
          <a:lstStyle/>
          <a:p>
            <a:r>
              <a:rPr lang="tr-TR" sz="2800" dirty="0" smtClean="0">
                <a:latin typeface="Comic Sans MS" panose="030F0702030302020204" pitchFamily="66" charset="0"/>
              </a:rPr>
              <a:t>Çocuğun hayatını tehlikeye atabileceği, ana-babanın çocuğu/yetkilileri istismar bildiriminden vazgeçirmeye çalışabileceği, çocuğu kaçırabileceği veya okuldan alabileceği, </a:t>
            </a:r>
            <a:r>
              <a:rPr lang="tr-TR" sz="2800" dirty="0" err="1" smtClean="0">
                <a:latin typeface="Comic Sans MS" panose="030F0702030302020204" pitchFamily="66" charset="0"/>
              </a:rPr>
              <a:t>ensest</a:t>
            </a:r>
            <a:r>
              <a:rPr lang="tr-TR" sz="2800" dirty="0" smtClean="0">
                <a:latin typeface="Comic Sans MS" panose="030F0702030302020204" pitchFamily="66" charset="0"/>
              </a:rPr>
              <a:t> vakalarda hem mağdurun hem de istismarcının intihar etme riskini artırabileceği için aile görüşmesinin bu konuda eğitim almış, adli mercilerdeki kişilere bırakılması daha yararlı olabilir. </a:t>
            </a:r>
          </a:p>
          <a:p>
            <a:endParaRPr lang="tr-TR" sz="2800" dirty="0">
              <a:latin typeface="Comic Sans MS" panose="030F0702030302020204" pitchFamily="66" charset="0"/>
            </a:endParaRPr>
          </a:p>
          <a:p>
            <a:r>
              <a:rPr lang="tr-TR" sz="2800" dirty="0" smtClean="0">
                <a:latin typeface="Comic Sans MS" panose="030F0702030302020204" pitchFamily="66" charset="0"/>
              </a:rPr>
              <a:t>Okul psikolojik danışmanları çocuk istismarını ve ihmalini önleme amacıyla  çocuklara, ebeveynlere, okul personeline ve mümkün olduğu durumlarda da topluma her yıl bu konuda eğitimler düzenlemeleri sorumlulukları arasındadır. </a:t>
            </a:r>
          </a:p>
        </p:txBody>
      </p:sp>
    </p:spTree>
    <p:extLst>
      <p:ext uri="{BB962C8B-B14F-4D97-AF65-F5344CB8AC3E}">
        <p14:creationId xmlns:p14="http://schemas.microsoft.com/office/powerpoint/2010/main" val="35748521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29533" y="391887"/>
            <a:ext cx="11530012" cy="4401205"/>
          </a:xfrm>
          <a:prstGeom prst="rect">
            <a:avLst/>
          </a:prstGeom>
        </p:spPr>
        <p:txBody>
          <a:bodyPr wrap="square">
            <a:spAutoFit/>
          </a:bodyPr>
          <a:lstStyle/>
          <a:p>
            <a:r>
              <a:rPr lang="tr-TR" sz="2800" dirty="0" smtClean="0">
                <a:latin typeface="Comic Sans MS" panose="030F0702030302020204" pitchFamily="66" charset="0"/>
              </a:rPr>
              <a:t>Okul psikolojik danışmanlarının çocuk ihmalini ve istismarını önlemek amacıyla okul ortamında hazırladıkları eğitimlere ebeveynleri de dahil etmesi verilen eğitimlerin etkililiğini artırabileceği gibi bilgisizlikten kaynaklanan ebeveyn davranışlarının değiştirilmesinde de yararlı olacaktır.</a:t>
            </a:r>
          </a:p>
          <a:p>
            <a:endParaRPr lang="tr-TR" sz="2800" dirty="0">
              <a:latin typeface="Comic Sans MS" panose="030F0702030302020204" pitchFamily="66" charset="0"/>
            </a:endParaRPr>
          </a:p>
          <a:p>
            <a:r>
              <a:rPr lang="tr-TR" sz="2800" dirty="0" smtClean="0">
                <a:latin typeface="Comic Sans MS" panose="030F0702030302020204" pitchFamily="66" charset="0"/>
              </a:rPr>
              <a:t>Yurtdışında ebeveynlere yönelik “Güvenli Çocuk Ebeveynliği” gibi çeşitli eğitim programları bulunmakta ve bu programların bir kısmının özellikle risk altındaki ailelere ve </a:t>
            </a:r>
            <a:r>
              <a:rPr lang="tr-TR" sz="2800" dirty="0" err="1" smtClean="0">
                <a:latin typeface="Comic Sans MS" panose="030F0702030302020204" pitchFamily="66" charset="0"/>
              </a:rPr>
              <a:t>adölesan</a:t>
            </a:r>
            <a:r>
              <a:rPr lang="tr-TR" sz="2800" dirty="0" smtClean="0">
                <a:latin typeface="Comic Sans MS" panose="030F0702030302020204" pitchFamily="66" charset="0"/>
              </a:rPr>
              <a:t> annelere yönelik düzenlendiği görülmektedir . </a:t>
            </a:r>
          </a:p>
        </p:txBody>
      </p:sp>
    </p:spTree>
    <p:extLst>
      <p:ext uri="{BB962C8B-B14F-4D97-AF65-F5344CB8AC3E}">
        <p14:creationId xmlns:p14="http://schemas.microsoft.com/office/powerpoint/2010/main" val="8188964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42446" y="232229"/>
            <a:ext cx="11472182" cy="3539430"/>
          </a:xfrm>
          <a:prstGeom prst="rect">
            <a:avLst/>
          </a:prstGeom>
        </p:spPr>
        <p:txBody>
          <a:bodyPr wrap="square">
            <a:spAutoFit/>
          </a:bodyPr>
          <a:lstStyle/>
          <a:p>
            <a:r>
              <a:rPr lang="tr-TR" sz="2800" dirty="0" smtClean="0">
                <a:latin typeface="Comic Sans MS" panose="030F0702030302020204" pitchFamily="66" charset="0"/>
              </a:rPr>
              <a:t>Okul psikolojik danışmanlarının çocuk istismarı ve ihmali konusunda toplumun bilinçlendirilmesine yönelik çalışmalarda bulunan “Çocuk İstismarını ve İhmalini Önleme Derneği” ve “Çocuk ve Bilgi Güvenliği Derneği” ile “Çocuğa Karşı Şiddeti Önlemek için Ortaklık Ağı” ve “Çocuklara Yönelik Ticari Cinsel Sömürü ile Mücadele Ağı” gibi çeşitli derneklerde ve ağlarda aktif görev almalı, önleme programlarının hazırlanmasına yardım etmeli ve gerektiği durumlarda da uzman desteğinden yararlanmalıdır. </a:t>
            </a:r>
          </a:p>
        </p:txBody>
      </p:sp>
    </p:spTree>
    <p:extLst>
      <p:ext uri="{BB962C8B-B14F-4D97-AF65-F5344CB8AC3E}">
        <p14:creationId xmlns:p14="http://schemas.microsoft.com/office/powerpoint/2010/main" val="27418319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71475" y="696685"/>
            <a:ext cx="11530012" cy="2677656"/>
          </a:xfrm>
          <a:prstGeom prst="rect">
            <a:avLst/>
          </a:prstGeom>
        </p:spPr>
        <p:txBody>
          <a:bodyPr wrap="square">
            <a:spAutoFit/>
          </a:bodyPr>
          <a:lstStyle/>
          <a:p>
            <a:r>
              <a:rPr lang="tr-TR" sz="2800" dirty="0" smtClean="0">
                <a:latin typeface="Comic Sans MS" panose="030F0702030302020204" pitchFamily="66" charset="0"/>
              </a:rPr>
              <a:t>Bunlara ek olarak</a:t>
            </a:r>
            <a:r>
              <a:rPr lang="tr-TR" sz="2800" smtClean="0">
                <a:latin typeface="Comic Sans MS" panose="030F0702030302020204" pitchFamily="66" charset="0"/>
              </a:rPr>
              <a:t>, </a:t>
            </a:r>
            <a:r>
              <a:rPr lang="tr-TR" sz="2800" smtClean="0">
                <a:latin typeface="Comic Sans MS" panose="030F0702030302020204" pitchFamily="66" charset="0"/>
              </a:rPr>
              <a:t>okul psikolojik danışmanları </a:t>
            </a:r>
            <a:r>
              <a:rPr lang="tr-TR" sz="2800" dirty="0" smtClean="0">
                <a:latin typeface="Comic Sans MS" panose="030F0702030302020204" pitchFamily="66" charset="0"/>
              </a:rPr>
              <a:t>toplumun bilinçlendirilmesi, problemin varlığından haberdar olması, problemle ilgili bilginin arttırılması, konu ile ilgili tutum ve davranışların değişmesi için medyadan yararlanılmalı, yazılı ve görsel basında konuya ayrıntılı olarak yer verilmesini sağlamak için çalışmalarda bulunulmalıdır. </a:t>
            </a:r>
            <a:endParaRPr lang="tr-TR" sz="2800" dirty="0">
              <a:latin typeface="Comic Sans MS" panose="030F0702030302020204" pitchFamily="66" charset="0"/>
            </a:endParaRPr>
          </a:p>
        </p:txBody>
      </p:sp>
    </p:spTree>
    <p:extLst>
      <p:ext uri="{BB962C8B-B14F-4D97-AF65-F5344CB8AC3E}">
        <p14:creationId xmlns:p14="http://schemas.microsoft.com/office/powerpoint/2010/main" val="999162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42207" y="463007"/>
            <a:ext cx="11658600" cy="1477328"/>
          </a:xfrm>
          <a:prstGeom prst="rect">
            <a:avLst/>
          </a:prstGeom>
        </p:spPr>
        <p:txBody>
          <a:bodyPr wrap="square">
            <a:spAutoFit/>
          </a:bodyPr>
          <a:lstStyle/>
          <a:p>
            <a:r>
              <a:rPr lang="tr-TR" b="1" dirty="0" smtClean="0">
                <a:latin typeface="Comic Sans MS" panose="030F0702030302020204" pitchFamily="66" charset="0"/>
              </a:rPr>
              <a:t>Kaynakça </a:t>
            </a:r>
          </a:p>
          <a:p>
            <a:endParaRPr lang="tr-TR" b="1" dirty="0">
              <a:latin typeface="Comic Sans MS" panose="030F0702030302020204" pitchFamily="66" charset="0"/>
            </a:endParaRPr>
          </a:p>
          <a:p>
            <a:r>
              <a:rPr lang="tr-TR" b="1" dirty="0" smtClean="0">
                <a:latin typeface="Comic Sans MS" panose="030F0702030302020204" pitchFamily="66" charset="0"/>
              </a:rPr>
              <a:t>KOÇTÜRK, N,. (2018). «Çocuk İhmalini Ve İstismarını Önlemede Okul Çalışanlarının Sorumlulukları» MSKU Eğitim Fakültesi Dergisi MSKU </a:t>
            </a:r>
            <a:r>
              <a:rPr lang="tr-TR" b="1" dirty="0" err="1" smtClean="0">
                <a:latin typeface="Comic Sans MS" panose="030F0702030302020204" pitchFamily="66" charset="0"/>
              </a:rPr>
              <a:t>Journal</a:t>
            </a:r>
            <a:r>
              <a:rPr lang="tr-TR" b="1" dirty="0" smtClean="0">
                <a:latin typeface="Comic Sans MS" panose="030F0702030302020204" pitchFamily="66" charset="0"/>
              </a:rPr>
              <a:t> of </a:t>
            </a:r>
            <a:r>
              <a:rPr lang="tr-TR" b="1" dirty="0" err="1" smtClean="0">
                <a:latin typeface="Comic Sans MS" panose="030F0702030302020204" pitchFamily="66" charset="0"/>
              </a:rPr>
              <a:t>Education</a:t>
            </a:r>
            <a:r>
              <a:rPr lang="tr-TR" b="1" dirty="0" smtClean="0">
                <a:latin typeface="Comic Sans MS" panose="030F0702030302020204" pitchFamily="66" charset="0"/>
              </a:rPr>
              <a:t> </a:t>
            </a:r>
            <a:r>
              <a:rPr lang="en-US" b="1" dirty="0" smtClean="0">
                <a:latin typeface="Comic Sans MS" panose="030F0702030302020204" pitchFamily="66" charset="0"/>
              </a:rPr>
              <a:t>ISSN 2148-6999 </a:t>
            </a:r>
            <a:r>
              <a:rPr lang="en-US" b="1" dirty="0" err="1" smtClean="0">
                <a:latin typeface="Comic Sans MS" panose="030F0702030302020204" pitchFamily="66" charset="0"/>
              </a:rPr>
              <a:t>Cilt</a:t>
            </a:r>
            <a:r>
              <a:rPr lang="en-US" b="1" dirty="0" smtClean="0">
                <a:latin typeface="Comic Sans MS" panose="030F0702030302020204" pitchFamily="66" charset="0"/>
              </a:rPr>
              <a:t>-Volume 5, </a:t>
            </a:r>
            <a:r>
              <a:rPr lang="en-US" b="1" dirty="0" err="1" smtClean="0">
                <a:latin typeface="Comic Sans MS" panose="030F0702030302020204" pitchFamily="66" charset="0"/>
              </a:rPr>
              <a:t>Sayı</a:t>
            </a:r>
            <a:r>
              <a:rPr lang="en-US" b="1" dirty="0" smtClean="0">
                <a:latin typeface="Comic Sans MS" panose="030F0702030302020204" pitchFamily="66" charset="0"/>
              </a:rPr>
              <a:t>- Number 1, </a:t>
            </a:r>
            <a:endParaRPr lang="tr-TR" b="1" dirty="0">
              <a:latin typeface="Comic Sans MS" panose="030F0702030302020204" pitchFamily="66" charset="0"/>
            </a:endParaRPr>
          </a:p>
        </p:txBody>
      </p:sp>
    </p:spTree>
    <p:extLst>
      <p:ext uri="{BB962C8B-B14F-4D97-AF65-F5344CB8AC3E}">
        <p14:creationId xmlns:p14="http://schemas.microsoft.com/office/powerpoint/2010/main" val="317337117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TotalTime>
  <Words>2197</Words>
  <Application>Microsoft Office PowerPoint</Application>
  <PresentationFormat>Geniş ekran</PresentationFormat>
  <Paragraphs>163</Paragraphs>
  <Slides>32</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32</vt:i4>
      </vt:variant>
    </vt:vector>
  </HeadingPairs>
  <TitlesOfParts>
    <vt:vector size="38" baseType="lpstr">
      <vt:lpstr>Arial</vt:lpstr>
      <vt:lpstr>Calibri</vt:lpstr>
      <vt:lpstr>Calibri Light</vt:lpstr>
      <vt:lpstr>Comic Sans MS</vt:lpstr>
      <vt:lpstr>Wingdings</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osdogan1</dc:creator>
  <cp:lastModifiedBy>osdogan1</cp:lastModifiedBy>
  <cp:revision>20</cp:revision>
  <dcterms:created xsi:type="dcterms:W3CDTF">2020-11-19T10:25:36Z</dcterms:created>
  <dcterms:modified xsi:type="dcterms:W3CDTF">2020-11-19T12:47:36Z</dcterms:modified>
</cp:coreProperties>
</file>